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69" r:id="rId2"/>
    <p:sldId id="750" r:id="rId3"/>
    <p:sldId id="740" r:id="rId4"/>
    <p:sldId id="549" r:id="rId5"/>
    <p:sldId id="509" r:id="rId6"/>
    <p:sldId id="721" r:id="rId7"/>
    <p:sldId id="723" r:id="rId8"/>
    <p:sldId id="724" r:id="rId9"/>
    <p:sldId id="722" r:id="rId10"/>
    <p:sldId id="725" r:id="rId11"/>
    <p:sldId id="726" r:id="rId12"/>
    <p:sldId id="727" r:id="rId13"/>
    <p:sldId id="728" r:id="rId14"/>
    <p:sldId id="730" r:id="rId15"/>
    <p:sldId id="731" r:id="rId16"/>
    <p:sldId id="732" r:id="rId17"/>
    <p:sldId id="733" r:id="rId18"/>
    <p:sldId id="734" r:id="rId19"/>
    <p:sldId id="735" r:id="rId20"/>
    <p:sldId id="753" r:id="rId21"/>
    <p:sldId id="614" r:id="rId22"/>
    <p:sldId id="736" r:id="rId23"/>
    <p:sldId id="521" r:id="rId24"/>
    <p:sldId id="743" r:id="rId25"/>
    <p:sldId id="738" r:id="rId26"/>
    <p:sldId id="700" r:id="rId27"/>
    <p:sldId id="739" r:id="rId28"/>
    <p:sldId id="748" r:id="rId29"/>
    <p:sldId id="749" r:id="rId30"/>
    <p:sldId id="508" r:id="rId31"/>
    <p:sldId id="741" r:id="rId32"/>
    <p:sldId id="751" r:id="rId33"/>
    <p:sldId id="742" r:id="rId34"/>
    <p:sldId id="744" r:id="rId35"/>
    <p:sldId id="745" r:id="rId36"/>
    <p:sldId id="747" r:id="rId37"/>
    <p:sldId id="752" r:id="rId38"/>
    <p:sldId id="754" r:id="rId39"/>
    <p:sldId id="755" r:id="rId4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 autoAdjust="0"/>
    <p:restoredTop sz="69154" autoAdjust="0"/>
  </p:normalViewPr>
  <p:slideViewPr>
    <p:cSldViewPr snapToGrid="0">
      <p:cViewPr varScale="1">
        <p:scale>
          <a:sx n="40" d="100"/>
          <a:sy n="40" d="100"/>
        </p:scale>
        <p:origin x="1648" y="44"/>
      </p:cViewPr>
      <p:guideLst/>
    </p:cSldViewPr>
  </p:slideViewPr>
  <p:outlineViewPr>
    <p:cViewPr>
      <p:scale>
        <a:sx n="33" d="100"/>
        <a:sy n="33" d="100"/>
      </p:scale>
      <p:origin x="0" y="-68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566D8DF2-B714-4D3C-922A-6CEFD1E919ED}"/>
    <pc:docChg chg="undo redo custSel addSld delSld modSld sldOrd">
      <pc:chgData name="Gerth Stølting Brodal" userId="04ef4784-6591-4f86-a140-f5c3b108582a" providerId="ADAL" clId="{566D8DF2-B714-4D3C-922A-6CEFD1E919ED}" dt="2024-03-13T09:10:46.288" v="1894" actId="20577"/>
      <pc:docMkLst>
        <pc:docMk/>
      </pc:docMkLst>
      <pc:sldChg chg="modSp mod">
        <pc:chgData name="Gerth Stølting Brodal" userId="04ef4784-6591-4f86-a140-f5c3b108582a" providerId="ADAL" clId="{566D8DF2-B714-4D3C-922A-6CEFD1E919ED}" dt="2024-03-13T09:10:46.288" v="1894" actId="20577"/>
        <pc:sldMkLst>
          <pc:docMk/>
          <pc:sldMk cId="968077230" sldId="469"/>
        </pc:sldMkLst>
      </pc:sldChg>
      <pc:sldChg chg="modSp mod">
        <pc:chgData name="Gerth Stølting Brodal" userId="04ef4784-6591-4f86-a140-f5c3b108582a" providerId="ADAL" clId="{566D8DF2-B714-4D3C-922A-6CEFD1E919ED}" dt="2024-03-12T18:58:59.117" v="1885" actId="20577"/>
        <pc:sldMkLst>
          <pc:docMk/>
          <pc:sldMk cId="1110575470" sldId="508"/>
        </pc:sldMkLst>
      </pc:sldChg>
      <pc:sldChg chg="modNotesTx">
        <pc:chgData name="Gerth Stølting Brodal" userId="04ef4784-6591-4f86-a140-f5c3b108582a" providerId="ADAL" clId="{566D8DF2-B714-4D3C-922A-6CEFD1E919ED}" dt="2024-03-12T18:51:06.899" v="1884" actId="20577"/>
        <pc:sldMkLst>
          <pc:docMk/>
          <pc:sldMk cId="1584147477" sldId="614"/>
        </pc:sldMkLst>
      </pc:sldChg>
      <pc:sldChg chg="modNotesTx">
        <pc:chgData name="Gerth Stølting Brodal" userId="04ef4784-6591-4f86-a140-f5c3b108582a" providerId="ADAL" clId="{566D8DF2-B714-4D3C-922A-6CEFD1E919ED}" dt="2024-03-12T18:33:14.194" v="1438" actId="20577"/>
        <pc:sldMkLst>
          <pc:docMk/>
          <pc:sldMk cId="4033157669" sldId="727"/>
        </pc:sldMkLst>
      </pc:sldChg>
      <pc:sldChg chg="modSp mod">
        <pc:chgData name="Gerth Stølting Brodal" userId="04ef4784-6591-4f86-a140-f5c3b108582a" providerId="ADAL" clId="{566D8DF2-B714-4D3C-922A-6CEFD1E919ED}" dt="2024-03-12T18:41:05.049" v="1524" actId="1036"/>
        <pc:sldMkLst>
          <pc:docMk/>
          <pc:sldMk cId="1714993263" sldId="732"/>
        </pc:sldMkLst>
      </pc:sldChg>
      <pc:sldChg chg="modSp mod">
        <pc:chgData name="Gerth Stølting Brodal" userId="04ef4784-6591-4f86-a140-f5c3b108582a" providerId="ADAL" clId="{566D8DF2-B714-4D3C-922A-6CEFD1E919ED}" dt="2024-03-12T10:12:26.692" v="816" actId="20577"/>
        <pc:sldMkLst>
          <pc:docMk/>
          <pc:sldMk cId="16499050" sldId="745"/>
        </pc:sldMkLst>
      </pc:sldChg>
      <pc:sldChg chg="ord modAnim modNotesTx">
        <pc:chgData name="Gerth Stølting Brodal" userId="04ef4784-6591-4f86-a140-f5c3b108582a" providerId="ADAL" clId="{566D8DF2-B714-4D3C-922A-6CEFD1E919ED}" dt="2024-03-12T18:49:24.932" v="1797"/>
        <pc:sldMkLst>
          <pc:docMk/>
          <pc:sldMk cId="1246880996" sldId="753"/>
        </pc:sldMkLst>
      </pc:sldChg>
      <pc:sldChg chg="addSp modSp new mod addAnim delAnim modAnim">
        <pc:chgData name="Gerth Stølting Brodal" userId="04ef4784-6591-4f86-a140-f5c3b108582a" providerId="ADAL" clId="{566D8DF2-B714-4D3C-922A-6CEFD1E919ED}" dt="2024-03-12T10:42:41.359" v="1183"/>
        <pc:sldMkLst>
          <pc:docMk/>
          <pc:sldMk cId="1174012123" sldId="754"/>
        </pc:sldMkLst>
      </pc:sldChg>
      <pc:sldChg chg="addSp delSp modSp new mod addAnim delAnim modAnim modNotesTx">
        <pc:chgData name="Gerth Stølting Brodal" userId="04ef4784-6591-4f86-a140-f5c3b108582a" providerId="ADAL" clId="{566D8DF2-B714-4D3C-922A-6CEFD1E919ED}" dt="2024-03-12T13:33:10.565" v="1325" actId="20577"/>
        <pc:sldMkLst>
          <pc:docMk/>
          <pc:sldMk cId="142449747" sldId="755"/>
        </pc:sldMkLst>
      </pc:sldChg>
      <pc:sldChg chg="addSp delSp modSp new del mod">
        <pc:chgData name="Gerth Stølting Brodal" userId="04ef4784-6591-4f86-a140-f5c3b108582a" providerId="ADAL" clId="{566D8DF2-B714-4D3C-922A-6CEFD1E919ED}" dt="2024-03-12T10:37:58.339" v="1111" actId="47"/>
        <pc:sldMkLst>
          <pc:docMk/>
          <pc:sldMk cId="3918211862" sldId="756"/>
        </pc:sldMkLst>
      </pc:sldChg>
    </pc:docChg>
  </pc:docChgLst>
  <pc:docChgLst>
    <pc:chgData name="Gerth Stølting Brodal" userId="04ef4784-6591-4f86-a140-f5c3b108582a" providerId="ADAL" clId="{5024585B-BB64-431E-A7DF-09AA136A0B26}"/>
    <pc:docChg chg="modSld">
      <pc:chgData name="Gerth Stølting Brodal" userId="04ef4784-6591-4f86-a140-f5c3b108582a" providerId="ADAL" clId="{5024585B-BB64-431E-A7DF-09AA136A0B26}" dt="2024-02-06T21:27:16.670" v="6" actId="14100"/>
      <pc:docMkLst>
        <pc:docMk/>
      </pc:docMkLst>
      <pc:sldChg chg="modSp mod">
        <pc:chgData name="Gerth Stølting Brodal" userId="04ef4784-6591-4f86-a140-f5c3b108582a" providerId="ADAL" clId="{5024585B-BB64-431E-A7DF-09AA136A0B26}" dt="2024-02-06T21:27:16.670" v="6" actId="14100"/>
        <pc:sldMkLst>
          <pc:docMk/>
          <pc:sldMk cId="3051839023" sldId="752"/>
        </pc:sldMkLst>
      </pc:sldChg>
    </pc:docChg>
  </pc:docChgLst>
  <pc:docChgLst>
    <pc:chgData name="Gerth Stølting Brodal" userId="04ef4784-6591-4f86-a140-f5c3b108582a" providerId="ADAL" clId="{654DF6A0-4E11-4376-8137-8ABE7DC84B83}"/>
    <pc:docChg chg="modSld">
      <pc:chgData name="Gerth Stølting Brodal" userId="04ef4784-6591-4f86-a140-f5c3b108582a" providerId="ADAL" clId="{654DF6A0-4E11-4376-8137-8ABE7DC84B83}" dt="2025-03-12T08:03:52.729" v="0" actId="20577"/>
      <pc:docMkLst>
        <pc:docMk/>
      </pc:docMkLst>
      <pc:sldChg chg="modNotesTx">
        <pc:chgData name="Gerth Stølting Brodal" userId="04ef4784-6591-4f86-a140-f5c3b108582a" providerId="ADAL" clId="{654DF6A0-4E11-4376-8137-8ABE7DC84B83}" dt="2025-03-12T08:03:52.729" v="0" actId="20577"/>
        <pc:sldMkLst>
          <pc:docMk/>
          <pc:sldMk cId="3815491887" sldId="521"/>
        </pc:sldMkLst>
      </pc:sldChg>
    </pc:docChg>
  </pc:docChgLst>
  <pc:docChgLst>
    <pc:chgData name="Gerth Stølting Brodal" userId="04ef4784-6591-4f86-a140-f5c3b108582a" providerId="ADAL" clId="{21268595-56C0-4228-8637-DE163A73C4D8}"/>
    <pc:docChg chg="undo redo custSel addSld modSld sldOrd">
      <pc:chgData name="Gerth Stølting Brodal" userId="04ef4784-6591-4f86-a140-f5c3b108582a" providerId="ADAL" clId="{21268595-56C0-4228-8637-DE163A73C4D8}" dt="2022-03-17T05:12:02.277" v="545" actId="6549"/>
      <pc:docMkLst>
        <pc:docMk/>
      </pc:docMkLst>
      <pc:sldChg chg="modSp mod">
        <pc:chgData name="Gerth Stølting Brodal" userId="04ef4784-6591-4f86-a140-f5c3b108582a" providerId="ADAL" clId="{21268595-56C0-4228-8637-DE163A73C4D8}" dt="2022-03-16T12:19:20.238" v="395" actId="14100"/>
        <pc:sldMkLst>
          <pc:docMk/>
          <pc:sldMk cId="2271969579" sldId="730"/>
        </pc:sldMkLst>
      </pc:sldChg>
      <pc:sldChg chg="modSp mod modAnim">
        <pc:chgData name="Gerth Stølting Brodal" userId="04ef4784-6591-4f86-a140-f5c3b108582a" providerId="ADAL" clId="{21268595-56C0-4228-8637-DE163A73C4D8}" dt="2022-03-16T12:28:19.306" v="398" actId="1076"/>
        <pc:sldMkLst>
          <pc:docMk/>
          <pc:sldMk cId="1712084666" sldId="735"/>
        </pc:sldMkLst>
      </pc:sldChg>
      <pc:sldChg chg="modSp mod">
        <pc:chgData name="Gerth Stølting Brodal" userId="04ef4784-6591-4f86-a140-f5c3b108582a" providerId="ADAL" clId="{21268595-56C0-4228-8637-DE163A73C4D8}" dt="2022-03-16T07:02:40.605" v="3" actId="20577"/>
        <pc:sldMkLst>
          <pc:docMk/>
          <pc:sldMk cId="3982569386" sldId="742"/>
        </pc:sldMkLst>
      </pc:sldChg>
      <pc:sldChg chg="modSp mod modNotesTx">
        <pc:chgData name="Gerth Stølting Brodal" userId="04ef4784-6591-4f86-a140-f5c3b108582a" providerId="ADAL" clId="{21268595-56C0-4228-8637-DE163A73C4D8}" dt="2022-03-16T12:42:58.141" v="436"/>
        <pc:sldMkLst>
          <pc:docMk/>
          <pc:sldMk cId="2470406017" sldId="744"/>
        </pc:sldMkLst>
      </pc:sldChg>
      <pc:sldChg chg="addSp delSp modSp mod">
        <pc:chgData name="Gerth Stølting Brodal" userId="04ef4784-6591-4f86-a140-f5c3b108582a" providerId="ADAL" clId="{21268595-56C0-4228-8637-DE163A73C4D8}" dt="2022-03-16T07:52:33.390" v="384" actId="20577"/>
        <pc:sldMkLst>
          <pc:docMk/>
          <pc:sldMk cId="16499050" sldId="745"/>
        </pc:sldMkLst>
      </pc:sldChg>
      <pc:sldChg chg="modSp mod ord">
        <pc:chgData name="Gerth Stølting Brodal" userId="04ef4784-6591-4f86-a140-f5c3b108582a" providerId="ADAL" clId="{21268595-56C0-4228-8637-DE163A73C4D8}" dt="2022-03-16T07:56:39.571" v="390"/>
        <pc:sldMkLst>
          <pc:docMk/>
          <pc:sldMk cId="300645954" sldId="746"/>
        </pc:sldMkLst>
      </pc:sldChg>
      <pc:sldChg chg="addSp delSp modSp new mod modNotesTx">
        <pc:chgData name="Gerth Stølting Brodal" userId="04ef4784-6591-4f86-a140-f5c3b108582a" providerId="ADAL" clId="{21268595-56C0-4228-8637-DE163A73C4D8}" dt="2022-03-17T05:12:02.277" v="545" actId="6549"/>
        <pc:sldMkLst>
          <pc:docMk/>
          <pc:sldMk cId="1189195703" sldId="747"/>
        </pc:sldMkLst>
      </pc:sldChg>
    </pc:docChg>
  </pc:docChgLst>
  <pc:docChgLst>
    <pc:chgData name="Gerth Stølting Brodal" userId="04ef4784-6591-4f86-a140-f5c3b108582a" providerId="ADAL" clId="{E8A449E6-1960-44C6-B39C-06B5E76DE498}"/>
    <pc:docChg chg="undo redo custSel addSld delSld modSld sldOrd">
      <pc:chgData name="Gerth Stølting Brodal" userId="04ef4784-6591-4f86-a140-f5c3b108582a" providerId="ADAL" clId="{E8A449E6-1960-44C6-B39C-06B5E76DE498}" dt="2023-03-15T12:14:32.890" v="2527" actId="207"/>
      <pc:docMkLst>
        <pc:docMk/>
      </pc:docMkLst>
      <pc:sldChg chg="modSp mod">
        <pc:chgData name="Gerth Stølting Brodal" userId="04ef4784-6591-4f86-a140-f5c3b108582a" providerId="ADAL" clId="{E8A449E6-1960-44C6-B39C-06B5E76DE498}" dt="2023-03-15T08:08:02.355" v="557" actId="1037"/>
        <pc:sldMkLst>
          <pc:docMk/>
          <pc:sldMk cId="968077230" sldId="469"/>
        </pc:sldMkLst>
      </pc:sldChg>
      <pc:sldChg chg="modSp mod modNotesTx">
        <pc:chgData name="Gerth Stølting Brodal" userId="04ef4784-6591-4f86-a140-f5c3b108582a" providerId="ADAL" clId="{E8A449E6-1960-44C6-B39C-06B5E76DE498}" dt="2023-03-15T08:20:27.483" v="629" actId="1035"/>
        <pc:sldMkLst>
          <pc:docMk/>
          <pc:sldMk cId="2724543761" sldId="509"/>
        </pc:sldMkLst>
      </pc:sldChg>
      <pc:sldChg chg="modSp mod modNotesTx">
        <pc:chgData name="Gerth Stølting Brodal" userId="04ef4784-6591-4f86-a140-f5c3b108582a" providerId="ADAL" clId="{E8A449E6-1960-44C6-B39C-06B5E76DE498}" dt="2023-03-15T09:32:08.780" v="1505" actId="20577"/>
        <pc:sldMkLst>
          <pc:docMk/>
          <pc:sldMk cId="3815491887" sldId="521"/>
        </pc:sldMkLst>
      </pc:sldChg>
      <pc:sldChg chg="modSp">
        <pc:chgData name="Gerth Stølting Brodal" userId="04ef4784-6591-4f86-a140-f5c3b108582a" providerId="ADAL" clId="{E8A449E6-1960-44C6-B39C-06B5E76DE498}" dt="2023-03-15T08:14:17.845" v="578" actId="404"/>
        <pc:sldMkLst>
          <pc:docMk/>
          <pc:sldMk cId="3640998377" sldId="549"/>
        </pc:sldMkLst>
      </pc:sldChg>
      <pc:sldChg chg="modSp mod">
        <pc:chgData name="Gerth Stølting Brodal" userId="04ef4784-6591-4f86-a140-f5c3b108582a" providerId="ADAL" clId="{E8A449E6-1960-44C6-B39C-06B5E76DE498}" dt="2023-03-15T07:06:42.012" v="237" actId="14734"/>
        <pc:sldMkLst>
          <pc:docMk/>
          <pc:sldMk cId="915132952" sldId="721"/>
        </pc:sldMkLst>
      </pc:sldChg>
      <pc:sldChg chg="modNotesTx">
        <pc:chgData name="Gerth Stølting Brodal" userId="04ef4784-6591-4f86-a140-f5c3b108582a" providerId="ADAL" clId="{E8A449E6-1960-44C6-B39C-06B5E76DE498}" dt="2023-03-15T08:36:20.484" v="850" actId="2711"/>
        <pc:sldMkLst>
          <pc:docMk/>
          <pc:sldMk cId="197718734" sldId="722"/>
        </pc:sldMkLst>
      </pc:sldChg>
      <pc:sldChg chg="modSp mod addAnim delAnim modNotesTx">
        <pc:chgData name="Gerth Stølting Brodal" userId="04ef4784-6591-4f86-a140-f5c3b108582a" providerId="ADAL" clId="{E8A449E6-1960-44C6-B39C-06B5E76DE498}" dt="2023-03-15T08:47:46.108" v="896" actId="313"/>
        <pc:sldMkLst>
          <pc:docMk/>
          <pc:sldMk cId="1772632024" sldId="723"/>
        </pc:sldMkLst>
      </pc:sldChg>
      <pc:sldChg chg="modSp mod addAnim delAnim modAnim modNotesTx">
        <pc:chgData name="Gerth Stølting Brodal" userId="04ef4784-6591-4f86-a140-f5c3b108582a" providerId="ADAL" clId="{E8A449E6-1960-44C6-B39C-06B5E76DE498}" dt="2023-03-15T08:47:22.335" v="880" actId="20577"/>
        <pc:sldMkLst>
          <pc:docMk/>
          <pc:sldMk cId="3762067574" sldId="724"/>
        </pc:sldMkLst>
      </pc:sldChg>
      <pc:sldChg chg="modSp mod">
        <pc:chgData name="Gerth Stølting Brodal" userId="04ef4784-6591-4f86-a140-f5c3b108582a" providerId="ADAL" clId="{E8A449E6-1960-44C6-B39C-06B5E76DE498}" dt="2023-03-15T09:01:01.600" v="1095" actId="6549"/>
        <pc:sldMkLst>
          <pc:docMk/>
          <pc:sldMk cId="4033157669" sldId="727"/>
        </pc:sldMkLst>
      </pc:sldChg>
      <pc:sldChg chg="modSp mod">
        <pc:chgData name="Gerth Stølting Brodal" userId="04ef4784-6591-4f86-a140-f5c3b108582a" providerId="ADAL" clId="{E8A449E6-1960-44C6-B39C-06B5E76DE498}" dt="2023-03-15T09:01:32.171" v="1104" actId="6549"/>
        <pc:sldMkLst>
          <pc:docMk/>
          <pc:sldMk cId="1529632151" sldId="728"/>
        </pc:sldMkLst>
      </pc:sldChg>
      <pc:sldChg chg="modSp mod">
        <pc:chgData name="Gerth Stølting Brodal" userId="04ef4784-6591-4f86-a140-f5c3b108582a" providerId="ADAL" clId="{E8A449E6-1960-44C6-B39C-06B5E76DE498}" dt="2023-03-15T09:02:01.285" v="1118" actId="20577"/>
        <pc:sldMkLst>
          <pc:docMk/>
          <pc:sldMk cId="2271969579" sldId="730"/>
        </pc:sldMkLst>
      </pc:sldChg>
      <pc:sldChg chg="modSp mod">
        <pc:chgData name="Gerth Stølting Brodal" userId="04ef4784-6591-4f86-a140-f5c3b108582a" providerId="ADAL" clId="{E8A449E6-1960-44C6-B39C-06B5E76DE498}" dt="2023-03-15T09:14:38.019" v="1310" actId="6549"/>
        <pc:sldMkLst>
          <pc:docMk/>
          <pc:sldMk cId="935603617" sldId="733"/>
        </pc:sldMkLst>
      </pc:sldChg>
      <pc:sldChg chg="modSp mod">
        <pc:chgData name="Gerth Stølting Brodal" userId="04ef4784-6591-4f86-a140-f5c3b108582a" providerId="ADAL" clId="{E8A449E6-1960-44C6-B39C-06B5E76DE498}" dt="2023-03-15T09:23:53.025" v="1359" actId="20577"/>
        <pc:sldMkLst>
          <pc:docMk/>
          <pc:sldMk cId="2599680227" sldId="734"/>
        </pc:sldMkLst>
      </pc:sldChg>
      <pc:sldChg chg="modSp mod">
        <pc:chgData name="Gerth Stølting Brodal" userId="04ef4784-6591-4f86-a140-f5c3b108582a" providerId="ADAL" clId="{E8A449E6-1960-44C6-B39C-06B5E76DE498}" dt="2023-03-15T09:24:47.648" v="1390" actId="1038"/>
        <pc:sldMkLst>
          <pc:docMk/>
          <pc:sldMk cId="1712084666" sldId="735"/>
        </pc:sldMkLst>
      </pc:sldChg>
      <pc:sldChg chg="modSp mod">
        <pc:chgData name="Gerth Stølting Brodal" userId="04ef4784-6591-4f86-a140-f5c3b108582a" providerId="ADAL" clId="{E8A449E6-1960-44C6-B39C-06B5E76DE498}" dt="2023-03-15T09:48:12.778" v="1798" actId="20577"/>
        <pc:sldMkLst>
          <pc:docMk/>
          <pc:sldMk cId="612598204" sldId="738"/>
        </pc:sldMkLst>
      </pc:sldChg>
      <pc:sldChg chg="modNotesTx">
        <pc:chgData name="Gerth Stølting Brodal" userId="04ef4784-6591-4f86-a140-f5c3b108582a" providerId="ADAL" clId="{E8A449E6-1960-44C6-B39C-06B5E76DE498}" dt="2023-03-15T10:07:03.280" v="1872" actId="20577"/>
        <pc:sldMkLst>
          <pc:docMk/>
          <pc:sldMk cId="3700274900" sldId="739"/>
        </pc:sldMkLst>
      </pc:sldChg>
      <pc:sldChg chg="addSp delSp modSp mod modAnim modNotesTx">
        <pc:chgData name="Gerth Stølting Brodal" userId="04ef4784-6591-4f86-a140-f5c3b108582a" providerId="ADAL" clId="{E8A449E6-1960-44C6-B39C-06B5E76DE498}" dt="2023-03-15T08:11:26.426" v="561"/>
        <pc:sldMkLst>
          <pc:docMk/>
          <pc:sldMk cId="1545677602" sldId="740"/>
        </pc:sldMkLst>
      </pc:sldChg>
      <pc:sldChg chg="modSp mod modNotesTx">
        <pc:chgData name="Gerth Stølting Brodal" userId="04ef4784-6591-4f86-a140-f5c3b108582a" providerId="ADAL" clId="{E8A449E6-1960-44C6-B39C-06B5E76DE498}" dt="2023-03-15T10:24:31.801" v="1916" actId="121"/>
        <pc:sldMkLst>
          <pc:docMk/>
          <pc:sldMk cId="620447700" sldId="741"/>
        </pc:sldMkLst>
      </pc:sldChg>
      <pc:sldChg chg="modSp mod">
        <pc:chgData name="Gerth Stølting Brodal" userId="04ef4784-6591-4f86-a140-f5c3b108582a" providerId="ADAL" clId="{E8A449E6-1960-44C6-B39C-06B5E76DE498}" dt="2023-03-15T11:11:09.943" v="2149" actId="6549"/>
        <pc:sldMkLst>
          <pc:docMk/>
          <pc:sldMk cId="3982569386" sldId="742"/>
        </pc:sldMkLst>
      </pc:sldChg>
      <pc:sldChg chg="modSp mod modNotesTx">
        <pc:chgData name="Gerth Stølting Brodal" userId="04ef4784-6591-4f86-a140-f5c3b108582a" providerId="ADAL" clId="{E8A449E6-1960-44C6-B39C-06B5E76DE498}" dt="2023-03-15T09:47:38.731" v="1782" actId="14100"/>
        <pc:sldMkLst>
          <pc:docMk/>
          <pc:sldMk cId="3701659171" sldId="743"/>
        </pc:sldMkLst>
      </pc:sldChg>
      <pc:sldChg chg="modSp mod ord modNotesTx">
        <pc:chgData name="Gerth Stølting Brodal" userId="04ef4784-6591-4f86-a140-f5c3b108582a" providerId="ADAL" clId="{E8A449E6-1960-44C6-B39C-06B5E76DE498}" dt="2023-03-15T11:53:34.654" v="2327"/>
        <pc:sldMkLst>
          <pc:docMk/>
          <pc:sldMk cId="2470406017" sldId="744"/>
        </pc:sldMkLst>
      </pc:sldChg>
      <pc:sldChg chg="modSp mod">
        <pc:chgData name="Gerth Stølting Brodal" userId="04ef4784-6591-4f86-a140-f5c3b108582a" providerId="ADAL" clId="{E8A449E6-1960-44C6-B39C-06B5E76DE498}" dt="2023-03-15T11:22:01.191" v="2174" actId="207"/>
        <pc:sldMkLst>
          <pc:docMk/>
          <pc:sldMk cId="16499050" sldId="745"/>
        </pc:sldMkLst>
      </pc:sldChg>
      <pc:sldChg chg="del">
        <pc:chgData name="Gerth Stølting Brodal" userId="04ef4784-6591-4f86-a140-f5c3b108582a" providerId="ADAL" clId="{E8A449E6-1960-44C6-B39C-06B5E76DE498}" dt="2023-03-15T07:31:23.105" v="285" actId="47"/>
        <pc:sldMkLst>
          <pc:docMk/>
          <pc:sldMk cId="300645954" sldId="746"/>
        </pc:sldMkLst>
      </pc:sldChg>
      <pc:sldChg chg="modSp mod">
        <pc:chgData name="Gerth Stølting Brodal" userId="04ef4784-6591-4f86-a140-f5c3b108582a" providerId="ADAL" clId="{E8A449E6-1960-44C6-B39C-06B5E76DE498}" dt="2023-03-15T11:22:06.480" v="2175" actId="207"/>
        <pc:sldMkLst>
          <pc:docMk/>
          <pc:sldMk cId="1189195703" sldId="747"/>
        </pc:sldMkLst>
      </pc:sldChg>
      <pc:sldChg chg="modSp mod">
        <pc:chgData name="Gerth Stølting Brodal" userId="04ef4784-6591-4f86-a140-f5c3b108582a" providerId="ADAL" clId="{E8A449E6-1960-44C6-B39C-06B5E76DE498}" dt="2023-03-15T10:14:19.754" v="1878" actId="14100"/>
        <pc:sldMkLst>
          <pc:docMk/>
          <pc:sldMk cId="1737539052" sldId="748"/>
        </pc:sldMkLst>
      </pc:sldChg>
      <pc:sldChg chg="addSp delSp modSp new mod modNotesTx">
        <pc:chgData name="Gerth Stølting Brodal" userId="04ef4784-6591-4f86-a140-f5c3b108582a" providerId="ADAL" clId="{E8A449E6-1960-44C6-B39C-06B5E76DE498}" dt="2023-03-15T08:07:00.106" v="534" actId="20577"/>
        <pc:sldMkLst>
          <pc:docMk/>
          <pc:sldMk cId="2659427478" sldId="750"/>
        </pc:sldMkLst>
      </pc:sldChg>
      <pc:sldChg chg="delSp modSp add mod">
        <pc:chgData name="Gerth Stølting Brodal" userId="04ef4784-6591-4f86-a140-f5c3b108582a" providerId="ADAL" clId="{E8A449E6-1960-44C6-B39C-06B5E76DE498}" dt="2023-03-15T11:03:34.873" v="2080" actId="20577"/>
        <pc:sldMkLst>
          <pc:docMk/>
          <pc:sldMk cId="3617586286" sldId="751"/>
        </pc:sldMkLst>
      </pc:sldChg>
      <pc:sldChg chg="modSp add mod">
        <pc:chgData name="Gerth Stølting Brodal" userId="04ef4784-6591-4f86-a140-f5c3b108582a" providerId="ADAL" clId="{E8A449E6-1960-44C6-B39C-06B5E76DE498}" dt="2023-03-15T12:14:32.890" v="2527" actId="207"/>
        <pc:sldMkLst>
          <pc:docMk/>
          <pc:sldMk cId="3051839023" sldId="752"/>
        </pc:sldMkLst>
      </pc:sldChg>
    </pc:docChg>
  </pc:docChgLst>
  <pc:docChgLst>
    <pc:chgData name="Gerth Stølting Brodal" userId="04ef4784-6591-4f86-a140-f5c3b108582a" providerId="ADAL" clId="{7715FC79-DB84-454D-BFCB-4EB1B1FA3F9D}"/>
    <pc:docChg chg="undo custSel modSld">
      <pc:chgData name="Gerth Stølting Brodal" userId="04ef4784-6591-4f86-a140-f5c3b108582a" providerId="ADAL" clId="{7715FC79-DB84-454D-BFCB-4EB1B1FA3F9D}" dt="2023-12-09T12:52:45.447" v="5" actId="20577"/>
      <pc:docMkLst>
        <pc:docMk/>
      </pc:docMkLst>
      <pc:sldChg chg="modSp mod">
        <pc:chgData name="Gerth Stølting Brodal" userId="04ef4784-6591-4f86-a140-f5c3b108582a" providerId="ADAL" clId="{7715FC79-DB84-454D-BFCB-4EB1B1FA3F9D}" dt="2023-12-09T12:52:45.447" v="5" actId="20577"/>
        <pc:sldMkLst>
          <pc:docMk/>
          <pc:sldMk cId="1246880996" sldId="753"/>
        </pc:sldMkLst>
      </pc:sldChg>
    </pc:docChg>
  </pc:docChgLst>
  <pc:docChgLst>
    <pc:chgData name="Gerth Stølting Brodal" userId="04ef4784-6591-4f86-a140-f5c3b108582a" providerId="ADAL" clId="{AEEA7E2C-EA00-4367-9D76-8F081084676A}"/>
    <pc:docChg chg="undo redo custSel addSld modSld">
      <pc:chgData name="Gerth Stølting Brodal" userId="04ef4784-6591-4f86-a140-f5c3b108582a" providerId="ADAL" clId="{AEEA7E2C-EA00-4367-9D76-8F081084676A}" dt="2022-10-05T20:27:15.389" v="1211" actId="313"/>
      <pc:docMkLst>
        <pc:docMk/>
      </pc:docMkLst>
      <pc:sldChg chg="modSp mod">
        <pc:chgData name="Gerth Stølting Brodal" userId="04ef4784-6591-4f86-a140-f5c3b108582a" providerId="ADAL" clId="{AEEA7E2C-EA00-4367-9D76-8F081084676A}" dt="2022-10-05T12:17:16.200" v="9" actId="20577"/>
        <pc:sldMkLst>
          <pc:docMk/>
          <pc:sldMk cId="968077230" sldId="469"/>
        </pc:sldMkLst>
      </pc:sldChg>
      <pc:sldChg chg="modNotesTx">
        <pc:chgData name="Gerth Stølting Brodal" userId="04ef4784-6591-4f86-a140-f5c3b108582a" providerId="ADAL" clId="{AEEA7E2C-EA00-4367-9D76-8F081084676A}" dt="2022-10-05T17:16:36.358" v="1015" actId="20577"/>
        <pc:sldMkLst>
          <pc:docMk/>
          <pc:sldMk cId="1110575470" sldId="508"/>
        </pc:sldMkLst>
      </pc:sldChg>
      <pc:sldChg chg="addSp delSp modSp new mod modNotesTx">
        <pc:chgData name="Gerth Stølting Brodal" userId="04ef4784-6591-4f86-a140-f5c3b108582a" providerId="ADAL" clId="{AEEA7E2C-EA00-4367-9D76-8F081084676A}" dt="2022-10-05T20:27:15.389" v="1211" actId="313"/>
        <pc:sldMkLst>
          <pc:docMk/>
          <pc:sldMk cId="1737539052" sldId="748"/>
        </pc:sldMkLst>
      </pc:sldChg>
      <pc:sldChg chg="addSp delSp modSp new mod modNotesTx">
        <pc:chgData name="Gerth Stølting Brodal" userId="04ef4784-6591-4f86-a140-f5c3b108582a" providerId="ADAL" clId="{AEEA7E2C-EA00-4367-9D76-8F081084676A}" dt="2022-10-05T17:16:56.991" v="1080" actId="20577"/>
        <pc:sldMkLst>
          <pc:docMk/>
          <pc:sldMk cId="2270359650" sldId="7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numbers on frequency on errors (2015) </a:t>
            </a:r>
          </a:p>
          <a:p>
            <a:r>
              <a:rPr lang="en-US" dirty="0"/>
              <a:t>- Let us try to avoid introducing </a:t>
            </a:r>
            <a:r>
              <a:rPr lang="en-US" b="1" dirty="0"/>
              <a:t>bugs </a:t>
            </a:r>
            <a:r>
              <a:rPr lang="en-US" b="0" dirty="0"/>
              <a:t>at the first place</a:t>
            </a:r>
            <a:endParaRPr lang="da-DK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73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1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2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1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constructive way to only write necessary code – only write code that makes you pass a test</a:t>
            </a:r>
          </a:p>
          <a:p>
            <a:endParaRPr lang="en-US" dirty="0"/>
          </a:p>
          <a:p>
            <a:r>
              <a:rPr lang="en-US" dirty="0"/>
              <a:t>Might consider to use </a:t>
            </a:r>
            <a:r>
              <a:rPr lang="en-US" dirty="0" err="1"/>
              <a:t>random.seed</a:t>
            </a:r>
            <a:r>
              <a:rPr lang="en-US" dirty="0"/>
              <a:t>(0), to ensure the same sequence of random numbers, so that you can repeat the failed test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random.randint</a:t>
            </a:r>
            <a:r>
              <a:rPr lang="en-US" dirty="0"/>
              <a:t>(1,100) for _ in range(25)]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51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glass box</a:t>
            </a:r>
            <a:r>
              <a:rPr lang="en-US" baseline="0" dirty="0"/>
              <a:t> = you need to know how the code is structured to force different parts to be executed</a:t>
            </a:r>
          </a:p>
          <a:p>
            <a:endParaRPr lang="en-US" baseline="0" dirty="0"/>
          </a:p>
          <a:p>
            <a:r>
              <a:rPr lang="en-US" baseline="0" dirty="0"/>
              <a:t>Integer square root was simple to verify, just consider the squares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80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doctest</a:t>
            </a:r>
            <a:r>
              <a:rPr lang="en-US" dirty="0"/>
              <a:t> comes with Python as standard library</a:t>
            </a:r>
          </a:p>
          <a:p>
            <a:r>
              <a:rPr lang="en-US"/>
              <a:t>Useful for </a:t>
            </a:r>
            <a:r>
              <a:rPr lang="en-US" dirty="0"/>
              <a:t>simple tests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9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name starts with </a:t>
            </a:r>
            <a:r>
              <a:rPr lang="en-US" b="1" dirty="0"/>
              <a:t>Test</a:t>
            </a:r>
            <a:r>
              <a:rPr lang="en-US" dirty="0"/>
              <a:t> (</a:t>
            </a:r>
            <a:r>
              <a:rPr lang="en-US" b="1" dirty="0"/>
              <a:t>without underscore</a:t>
            </a:r>
            <a:r>
              <a:rPr lang="en-US" dirty="0"/>
              <a:t>, since camel-case naming of  class names)</a:t>
            </a:r>
          </a:p>
          <a:p>
            <a:r>
              <a:rPr lang="en-US" dirty="0"/>
              <a:t>The shell should be an </a:t>
            </a:r>
            <a:r>
              <a:rPr lang="en-US" b="1" dirty="0"/>
              <a:t>OS shell</a:t>
            </a:r>
            <a:r>
              <a:rPr lang="en-US" dirty="0"/>
              <a:t>, not a Python shell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16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default verbosity level is 1;</a:t>
            </a:r>
            <a:r>
              <a:rPr lang="en-US" baseline="0" dirty="0"/>
              <a:t> level 2 increases the amount of output generated during the </a:t>
            </a:r>
            <a:r>
              <a:rPr lang="en-US" baseline="0"/>
              <a:t>testing phase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3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debugger, open debugger, and then run code (F5)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Idea </a:t>
            </a:r>
            <a:r>
              <a:rPr lang="en-US" dirty="0"/>
              <a:t>can be very clear or less well-developed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9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coverage</a:t>
            </a:r>
            <a:r>
              <a:rPr lang="da-DK" dirty="0"/>
              <a:t> </a:t>
            </a:r>
            <a:r>
              <a:rPr lang="da-DK" i="1" dirty="0" err="1"/>
              <a:t>does</a:t>
            </a:r>
            <a:r>
              <a:rPr lang="da-DK" i="1" dirty="0"/>
              <a:t> not </a:t>
            </a:r>
            <a:r>
              <a:rPr lang="da-DK" dirty="0" err="1"/>
              <a:t>ensure</a:t>
            </a:r>
            <a:r>
              <a:rPr lang="da-DK" dirty="0"/>
              <a:t> all branches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taken</a:t>
            </a:r>
            <a:r>
              <a:rPr lang="da-DK" dirty="0"/>
              <a:t> (an ”</a:t>
            </a:r>
            <a:r>
              <a:rPr lang="da-DK" dirty="0" err="1"/>
              <a:t>if</a:t>
            </a:r>
            <a:r>
              <a:rPr lang="da-DK" dirty="0"/>
              <a:t>:” </a:t>
            </a:r>
            <a:r>
              <a:rPr lang="da-DK" dirty="0" err="1"/>
              <a:t>might</a:t>
            </a:r>
            <a:r>
              <a:rPr lang="da-DK" dirty="0"/>
              <a:t> not have an ”</a:t>
            </a:r>
            <a:r>
              <a:rPr lang="da-DK" dirty="0" err="1"/>
              <a:t>else</a:t>
            </a:r>
            <a:r>
              <a:rPr lang="da-DK" dirty="0"/>
              <a:t>:” part)</a:t>
            </a:r>
          </a:p>
          <a:p>
            <a:endParaRPr lang="da-DK" dirty="0"/>
          </a:p>
          <a:p>
            <a:r>
              <a:rPr lang="da-DK" dirty="0" err="1"/>
              <a:t>Goldbach’s</a:t>
            </a:r>
            <a:r>
              <a:rPr lang="da-DK" dirty="0"/>
              <a:t> </a:t>
            </a:r>
            <a:r>
              <a:rPr lang="da-DK" dirty="0" err="1"/>
              <a:t>weak</a:t>
            </a:r>
            <a:r>
              <a:rPr lang="da-DK" dirty="0"/>
              <a:t> </a:t>
            </a:r>
            <a:r>
              <a:rPr lang="da-DK" dirty="0" err="1"/>
              <a:t>conjecture</a:t>
            </a:r>
            <a:r>
              <a:rPr lang="da-DK" dirty="0"/>
              <a:t> </a:t>
            </a:r>
            <a:r>
              <a:rPr lang="da-DK" dirty="0" err="1"/>
              <a:t>states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line 14 </a:t>
            </a:r>
            <a:r>
              <a:rPr lang="da-DK" dirty="0" err="1"/>
              <a:t>will</a:t>
            </a:r>
            <a:r>
              <a:rPr lang="da-DK" dirty="0"/>
              <a:t> never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executed</a:t>
            </a:r>
            <a:r>
              <a:rPr lang="da-DK" dirty="0"/>
              <a:t>, </a:t>
            </a:r>
            <a:r>
              <a:rPr lang="da-DK" dirty="0" err="1"/>
              <a:t>recently</a:t>
            </a:r>
            <a:r>
              <a:rPr lang="da-DK" dirty="0"/>
              <a:t> </a:t>
            </a:r>
            <a:r>
              <a:rPr lang="da-DK" dirty="0" err="1"/>
              <a:t>proved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insights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the problem, </a:t>
            </a:r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never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executed</a:t>
            </a:r>
            <a:r>
              <a:rPr lang="da-DK" dirty="0"/>
              <a:t>…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6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“coverage html” generates a nice html overview of the code that was executed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92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27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Guido van Rossum (@ Google 2005-12 -&gt; Dropbox 2013-19 -&gt; Microsoft, 2020-) is a core developer</a:t>
            </a:r>
            <a:r>
              <a:rPr lang="en-US" baseline="0" dirty="0"/>
              <a:t> for </a:t>
            </a:r>
            <a:r>
              <a:rPr lang="en-US" baseline="0" dirty="0" err="1"/>
              <a:t>mypy</a:t>
            </a:r>
            <a:endParaRPr lang="en-US" baseline="0" dirty="0"/>
          </a:p>
          <a:p>
            <a:r>
              <a:rPr lang="en-US" baseline="0" dirty="0"/>
              <a:t>Static type checking Python is used by Google, Facebook, Microsoft (according to Guido)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8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Guido van Rossum (@ Google 2005-12 -&gt; Dropbox 2013-19 -&gt; Microsoft, 2020-) is a core developer</a:t>
            </a:r>
            <a:r>
              <a:rPr lang="en-US" baseline="0" dirty="0"/>
              <a:t> for </a:t>
            </a:r>
            <a:r>
              <a:rPr lang="en-US" baseline="0" dirty="0" err="1"/>
              <a:t>mypy</a:t>
            </a:r>
            <a:endParaRPr lang="en-US" baseline="0" dirty="0"/>
          </a:p>
          <a:p>
            <a:r>
              <a:rPr lang="en-US" baseline="0" dirty="0"/>
              <a:t>Static type checking Python is used by Google, Facebook, Microsoft (according to Guido)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7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variable __annotations__ contains the annotations</a:t>
            </a:r>
            <a:r>
              <a:rPr lang="en-US" baseline="0" dirty="0"/>
              <a:t> of global variables</a:t>
            </a:r>
          </a:p>
          <a:p>
            <a:endParaRPr lang="en-US" baseline="0" dirty="0"/>
          </a:p>
          <a:p>
            <a:r>
              <a:rPr lang="en-US" baseline="0" dirty="0" err="1"/>
              <a:t>dataclasses</a:t>
            </a:r>
            <a:r>
              <a:rPr lang="en-US" baseline="0" dirty="0"/>
              <a:t> (@</a:t>
            </a:r>
            <a:r>
              <a:rPr lang="en-US" baseline="0" dirty="0" err="1"/>
              <a:t>dataclass</a:t>
            </a:r>
            <a:r>
              <a:rPr lang="en-US" baseline="0" dirty="0"/>
              <a:t> decorator) use type hints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3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baseline="0" dirty="0"/>
              <a:t> in g has no type</a:t>
            </a:r>
          </a:p>
          <a:p>
            <a:r>
              <a:rPr lang="en-US" baseline="0" dirty="0"/>
              <a:t>Global variable annotations are in __annotations__</a:t>
            </a:r>
          </a:p>
          <a:p>
            <a:endParaRPr lang="en-US" baseline="0" dirty="0"/>
          </a:p>
          <a:p>
            <a:r>
              <a:rPr lang="da-DK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typing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Literal</a:t>
            </a:r>
            <a:endParaRPr lang="da-DK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da-DK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Specific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values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can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be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tested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”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Literal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” from ”</a:t>
            </a:r>
            <a:r>
              <a:rPr lang="da-DK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typing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”</a:t>
            </a:r>
          </a:p>
          <a:p>
            <a:b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da-DK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cmd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Literal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'sub'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cmd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'sub'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}:</a:t>
            </a: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pass</a:t>
            </a:r>
            <a:endParaRPr lang="da-DK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da-DK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a-DK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NotImplementedError</a:t>
            </a:r>
            <a:b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'sub'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da-DK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addd</a:t>
            </a:r>
            <a:r>
              <a:rPr lang="da-DK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da-DK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3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72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not need to import typing from simple annotations (generic does), can use </a:t>
            </a:r>
            <a:r>
              <a:rPr lang="en-US" dirty="0" err="1"/>
              <a:t>builtin</a:t>
            </a:r>
            <a:r>
              <a:rPr lang="en-US" dirty="0"/>
              <a:t>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deprecated functionality will be removed from the typing module in the first Python version released 5 years after the release of Python 3.9.0. (i.e. in 2025)</a:t>
            </a:r>
          </a:p>
          <a:p>
            <a:r>
              <a:rPr lang="da-DK" dirty="0"/>
              <a:t>Type union (</a:t>
            </a:r>
            <a:r>
              <a:rPr lang="da-DK" dirty="0" err="1"/>
              <a:t>python</a:t>
            </a:r>
            <a:r>
              <a:rPr lang="da-DK" dirty="0"/>
              <a:t> 3.10)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not need to import typing from simple annotations (generic does), can use </a:t>
            </a:r>
            <a:r>
              <a:rPr lang="en-US" dirty="0" err="1"/>
              <a:t>builtin</a:t>
            </a:r>
            <a:r>
              <a:rPr lang="en-US" dirty="0"/>
              <a:t>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deprecated functionality will be removed from the typing module in the first Python version released 5 years after the release of Python 3.9.0. (i.e. in 2025)</a:t>
            </a:r>
          </a:p>
          <a:p>
            <a:r>
              <a:rPr lang="da-DK" dirty="0"/>
              <a:t>Type union (</a:t>
            </a:r>
            <a:r>
              <a:rPr lang="da-DK" dirty="0" err="1"/>
              <a:t>python</a:t>
            </a:r>
            <a:r>
              <a:rPr lang="da-DK" dirty="0"/>
              <a:t> 3.10)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docstring</a:t>
            </a:r>
            <a:r>
              <a:rPr lang="en-US" dirty="0"/>
              <a:t> is also for writer of code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0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1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VSCode</a:t>
            </a:r>
            <a:r>
              <a:rPr lang="da-DK" dirty="0"/>
              <a:t> plugin </a:t>
            </a:r>
            <a:r>
              <a:rPr lang="da-DK" dirty="0" err="1"/>
              <a:t>Pylance</a:t>
            </a:r>
            <a:r>
              <a:rPr lang="da-DK" dirty="0"/>
              <a:t> </a:t>
            </a:r>
            <a:r>
              <a:rPr lang="da-DK" dirty="0" err="1"/>
              <a:t>uses</a:t>
            </a:r>
            <a:r>
              <a:rPr lang="da-DK" dirty="0"/>
              <a:t> </a:t>
            </a:r>
            <a:r>
              <a:rPr lang="da-DK" dirty="0" err="1"/>
              <a:t>pyright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0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Emphasized</a:t>
            </a:r>
            <a:r>
              <a:rPr lang="da-DK" dirty="0"/>
              <a:t> (red) </a:t>
            </a:r>
            <a:r>
              <a:rPr lang="da-DK" dirty="0" err="1"/>
              <a:t>exception</a:t>
            </a:r>
            <a:r>
              <a:rPr lang="da-DK" dirty="0"/>
              <a:t> types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those</a:t>
            </a:r>
            <a:r>
              <a:rPr lang="da-DK" dirty="0"/>
              <a:t> </a:t>
            </a:r>
            <a:r>
              <a:rPr lang="da-DK" dirty="0" err="1"/>
              <a:t>likely</a:t>
            </a:r>
            <a:r>
              <a:rPr lang="da-DK" baseline="0" dirty="0"/>
              <a:t> </a:t>
            </a:r>
            <a:r>
              <a:rPr lang="da-DK" baseline="0" dirty="0" err="1"/>
              <a:t>already</a:t>
            </a:r>
            <a:r>
              <a:rPr lang="da-DK" baseline="0" dirty="0"/>
              <a:t> </a:t>
            </a:r>
            <a:r>
              <a:rPr lang="da-DK" baseline="0" dirty="0" err="1"/>
              <a:t>seen</a:t>
            </a:r>
            <a:r>
              <a:rPr lang="da-DK" baseline="0" dirty="0"/>
              <a:t> </a:t>
            </a:r>
            <a:r>
              <a:rPr lang="da-DK" baseline="0" dirty="0" err="1"/>
              <a:t>during</a:t>
            </a:r>
            <a:r>
              <a:rPr lang="da-DK" baseline="0" dirty="0"/>
              <a:t> the </a:t>
            </a:r>
            <a:r>
              <a:rPr lang="da-DK" baseline="0" dirty="0" err="1"/>
              <a:t>course</a:t>
            </a:r>
            <a:r>
              <a:rPr lang="da-DK" baseline="0" dirty="0"/>
              <a:t> </a:t>
            </a:r>
            <a:r>
              <a:rPr lang="da-DK" baseline="0" dirty="0" err="1"/>
              <a:t>until</a:t>
            </a:r>
            <a:r>
              <a:rPr lang="da-DK" baseline="0" dirty="0"/>
              <a:t> </a:t>
            </a:r>
            <a:r>
              <a:rPr lang="da-DK" baseline="0" dirty="0" err="1"/>
              <a:t>now</a:t>
            </a:r>
            <a:endParaRPr lang="da-DK" baseline="0" dirty="0"/>
          </a:p>
          <a:p>
            <a:endParaRPr lang="en-US" dirty="0"/>
          </a:p>
          <a:p>
            <a:r>
              <a:rPr lang="en-US" dirty="0"/>
              <a:t>Blue</a:t>
            </a:r>
            <a:r>
              <a:rPr lang="en-US" baseline="0" dirty="0"/>
              <a:t> are those we consider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5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add code for spotting </a:t>
            </a:r>
            <a:r>
              <a:rPr lang="en-US" b="1" dirty="0"/>
              <a:t>fishy</a:t>
            </a:r>
            <a:r>
              <a:rPr lang="en-US" dirty="0"/>
              <a:t> </a:t>
            </a:r>
            <a:r>
              <a:rPr lang="en-US" dirty="0" err="1"/>
              <a:t>behaviour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“fail fast” link to article explaining the usage of assertions</a:t>
            </a:r>
          </a:p>
          <a:p>
            <a:r>
              <a:rPr lang="da-DK" dirty="0"/>
              <a:t>The </a:t>
            </a:r>
            <a:r>
              <a:rPr lang="da-DK" dirty="0" err="1"/>
              <a:t>str</a:t>
            </a:r>
            <a:r>
              <a:rPr lang="da-DK" dirty="0"/>
              <a:t> </a:t>
            </a:r>
            <a:r>
              <a:rPr lang="da-DK" b="1" dirty="0"/>
              <a:t>argument to </a:t>
            </a:r>
            <a:r>
              <a:rPr lang="da-DK" b="1" dirty="0" err="1"/>
              <a:t>assert</a:t>
            </a:r>
            <a:r>
              <a:rPr lang="da-DK" b="1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e.g</a:t>
            </a:r>
            <a:r>
              <a:rPr lang="da-DK" dirty="0"/>
              <a:t>. </a:t>
            </a:r>
            <a:r>
              <a:rPr lang="da-DK" dirty="0" err="1"/>
              <a:t>contain</a:t>
            </a:r>
            <a:r>
              <a:rPr lang="da-DK" dirty="0"/>
              <a:t> information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values</a:t>
            </a:r>
            <a:r>
              <a:rPr lang="da-DK" dirty="0"/>
              <a:t> of 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8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set __debug__ within the code:</a:t>
            </a:r>
          </a:p>
          <a:p>
            <a:endParaRPr lang="en-US" dirty="0"/>
          </a:p>
          <a:p>
            <a:r>
              <a:rPr lang="en-US" dirty="0">
                <a:latin typeface="CordiaUPC" panose="020B0502040204020203" pitchFamily="34" charset="-34"/>
                <a:cs typeface="CordiaUPC" panose="020B0502040204020203" pitchFamily="34" charset="-34"/>
              </a:rPr>
              <a:t>__debug__ = False</a:t>
            </a:r>
          </a:p>
          <a:p>
            <a:r>
              <a:rPr lang="en-US" dirty="0">
                <a:latin typeface="CordiaUPC" panose="020B0502040204020203" pitchFamily="34" charset="-34"/>
                <a:cs typeface="CordiaUPC" panose="020B0502040204020203" pitchFamily="34" charset="-34"/>
              </a:rPr>
              <a:t>^^^^^^^^^</a:t>
            </a:r>
          </a:p>
          <a:p>
            <a:r>
              <a:rPr lang="en-US" dirty="0" err="1">
                <a:latin typeface="CordiaUPC" panose="020B0502040204020203" pitchFamily="34" charset="-34"/>
                <a:cs typeface="CordiaUPC" panose="020B0502040204020203" pitchFamily="34" charset="-34"/>
              </a:rPr>
              <a:t>SyntaxError</a:t>
            </a:r>
            <a:r>
              <a:rPr lang="en-US" dirty="0">
                <a:latin typeface="CordiaUPC" panose="020B0502040204020203" pitchFamily="34" charset="-34"/>
                <a:cs typeface="CordiaUPC" panose="020B0502040204020203" pitchFamily="34" charset="-34"/>
              </a:rPr>
              <a:t>: cannot assign to __debug__</a:t>
            </a:r>
            <a:endParaRPr lang="da-DK" dirty="0">
              <a:latin typeface="CordiaUPC" panose="020B0502040204020203" pitchFamily="34" charset="-34"/>
              <a:cs typeface="CordiaUPC" panose="020B05020402040202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Writing the doc </a:t>
            </a:r>
            <a:r>
              <a:rPr lang="da-DK" dirty="0" err="1"/>
              <a:t>string</a:t>
            </a:r>
            <a:r>
              <a:rPr lang="da-DK" dirty="0"/>
              <a:t> forces </a:t>
            </a:r>
            <a:r>
              <a:rPr lang="da-DK" dirty="0" err="1"/>
              <a:t>you</a:t>
            </a:r>
            <a:r>
              <a:rPr lang="da-DK" dirty="0"/>
              <a:t> to </a:t>
            </a:r>
            <a:r>
              <a:rPr lang="da-DK" dirty="0" err="1"/>
              <a:t>think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the funktion </a:t>
            </a:r>
            <a:r>
              <a:rPr lang="da-DK" dirty="0" err="1"/>
              <a:t>should</a:t>
            </a:r>
            <a:r>
              <a:rPr lang="da-DK" dirty="0"/>
              <a:t> do and </a:t>
            </a:r>
            <a:r>
              <a:rPr lang="da-DK" dirty="0" err="1"/>
              <a:t>edge</a:t>
            </a:r>
            <a:r>
              <a:rPr lang="da-DK" dirty="0"/>
              <a:t>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 for the input type is not necessary in typed languages</a:t>
            </a:r>
            <a:r>
              <a:rPr lang="en-US" baseline="0" dirty="0"/>
              <a:t> like C, C++, Java where the method only can be called with arguments of the correct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257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alogix.com/blog/this-is-what-your-developers-are-doing-75-of-the-time-and-this-is-the-cost-you-pa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q.inria.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doctes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es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unittest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coverag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oldbach%27s_weak_conjectur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ython.org/dev/peps/pep-0484/" TargetMode="External"/><Relationship Id="rId4" Type="http://schemas.openxmlformats.org/officeDocument/2006/relationships/hyperlink" Target="https://www.google.com/url?sa=t&amp;rct=j&amp;q=&amp;esrc=s&amp;source=web&amp;cd=1&amp;ved=2ahUKEwitnuqf5I7hAhWHAxAIHTJWA-kQFjAAegQIBxAB&amp;url=http://mypy-lang.org/&amp;usg=AOvVaw2bn63UXnfMdWbR3mNQ0dk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484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585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ps.python.org/pep-0604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eps.python.org/pep-0586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typing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ev/peps/pep-000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exception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MS.2004.133129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ython.org/3/reference/simple_stmts.html#asse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28" y="2024683"/>
            <a:ext cx="11687441" cy="1325563"/>
          </a:xfrm>
        </p:spPr>
        <p:txBody>
          <a:bodyPr/>
          <a:lstStyle/>
          <a:p>
            <a:pPr algn="r"/>
            <a:r>
              <a:rPr lang="da-DK" dirty="0" err="1"/>
              <a:t>Documentation</a:t>
            </a:r>
            <a:r>
              <a:rPr lang="da-DK" dirty="0"/>
              <a:t>, </a:t>
            </a:r>
            <a:r>
              <a:rPr lang="da-DK" dirty="0" err="1"/>
              <a:t>testing</a:t>
            </a:r>
            <a:r>
              <a:rPr lang="da-DK" dirty="0"/>
              <a:t> and </a:t>
            </a:r>
            <a:r>
              <a:rPr lang="da-DK" dirty="0" err="1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810" y="3017757"/>
            <a:ext cx="8556951" cy="3602737"/>
          </a:xfrm>
        </p:spPr>
        <p:txBody>
          <a:bodyPr>
            <a:normAutofit fontScale="77500" lnSpcReduction="20000"/>
          </a:bodyPr>
          <a:lstStyle/>
          <a:p>
            <a:r>
              <a:rPr lang="da-DK" dirty="0" err="1"/>
              <a:t>docstring</a:t>
            </a:r>
            <a:endParaRPr lang="da-DK" dirty="0"/>
          </a:p>
          <a:p>
            <a:r>
              <a:rPr lang="da-DK" dirty="0"/>
              <a:t>defensive </a:t>
            </a:r>
            <a:r>
              <a:rPr lang="da-DK" dirty="0" err="1"/>
              <a:t>programming</a:t>
            </a:r>
            <a:endParaRPr lang="da-DK" dirty="0"/>
          </a:p>
          <a:p>
            <a:r>
              <a:rPr lang="da-DK" dirty="0" err="1"/>
              <a:t>assert</a:t>
            </a:r>
            <a:endParaRPr lang="da-DK" dirty="0"/>
          </a:p>
          <a:p>
            <a:r>
              <a:rPr lang="da-DK" dirty="0"/>
              <a:t>test driven </a:t>
            </a:r>
            <a:r>
              <a:rPr lang="da-DK" dirty="0" err="1"/>
              <a:t>developement</a:t>
            </a:r>
            <a:endParaRPr lang="da-DK" dirty="0"/>
          </a:p>
          <a:p>
            <a:r>
              <a:rPr lang="da-DK" dirty="0"/>
              <a:t>assertions</a:t>
            </a:r>
          </a:p>
          <a:p>
            <a:r>
              <a:rPr lang="da-DK" dirty="0" err="1"/>
              <a:t>testing</a:t>
            </a:r>
            <a:r>
              <a:rPr lang="da-DK" dirty="0"/>
              <a:t> </a:t>
            </a:r>
          </a:p>
          <a:p>
            <a:r>
              <a:rPr lang="da-DK" dirty="0"/>
              <a:t>unittest</a:t>
            </a:r>
          </a:p>
          <a:p>
            <a:r>
              <a:rPr lang="da-DK" dirty="0"/>
              <a:t>debugger</a:t>
            </a:r>
          </a:p>
          <a:p>
            <a:r>
              <a:rPr lang="da-DK" dirty="0" err="1"/>
              <a:t>coverage</a:t>
            </a:r>
            <a:endParaRPr lang="da-DK" dirty="0"/>
          </a:p>
          <a:p>
            <a:r>
              <a:rPr lang="da-DK" dirty="0" err="1"/>
              <a:t>static</a:t>
            </a:r>
            <a:r>
              <a:rPr lang="da-DK" dirty="0"/>
              <a:t> type </a:t>
            </a:r>
            <a:r>
              <a:rPr lang="da-DK" dirty="0" err="1"/>
              <a:t>checking</a:t>
            </a:r>
            <a:r>
              <a:rPr lang="da-DK" dirty="0"/>
              <a:t> (</a:t>
            </a:r>
            <a:r>
              <a:rPr lang="da-DK" dirty="0" err="1"/>
              <a:t>mypy</a:t>
            </a:r>
            <a:r>
              <a:rPr lang="da-DK" dirty="0"/>
              <a:t>, </a:t>
            </a:r>
            <a:r>
              <a:rPr lang="da-DK" dirty="0" err="1"/>
              <a:t>pyright</a:t>
            </a:r>
            <a:r>
              <a:rPr lang="da-DK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28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7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28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try... </a:t>
            </a:r>
            <a:r>
              <a:rPr lang="en-US" sz="3200" dirty="0"/>
              <a:t>(seriously, the bugs were not on purpose)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34940"/>
              </p:ext>
            </p:extLst>
          </p:nvPr>
        </p:nvGraphicFramePr>
        <p:xfrm>
          <a:off x="3278377" y="1760971"/>
          <a:ext cx="563524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4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intsqrt_buggy.py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 = 0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high = x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&lt; high - 1: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 2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mid ** 2 &lt;= x: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int_sqrt(10)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3.125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3.125 ** 2 = 9.765625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int_sqrt(-10)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what should the answer be 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59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03" y="13681"/>
            <a:ext cx="10515600" cy="1325563"/>
          </a:xfrm>
        </p:spPr>
        <p:txBody>
          <a:bodyPr/>
          <a:lstStyle/>
          <a:p>
            <a:r>
              <a:rPr lang="en-US" dirty="0"/>
              <a:t>Let us add a specification...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36373"/>
              </p:ext>
            </p:extLst>
          </p:nvPr>
        </p:nvGraphicFramePr>
        <p:xfrm>
          <a:off x="306509" y="1488808"/>
          <a:ext cx="773136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 on function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module __main__: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Compute the integer square root of an integer x.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</a:t>
                      </a:r>
                      <a:endParaRPr lang="pt-BR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64589" y="6062538"/>
            <a:ext cx="3811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PEP 257 --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Docstring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Conventions</a:t>
            </a:r>
          </a:p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www.python.org/dev/peps/pep-0257/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5165766" y="2885137"/>
            <a:ext cx="147901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44778" y="2636425"/>
            <a:ext cx="1619811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input </a:t>
            </a:r>
            <a:r>
              <a:rPr lang="da-DK" dirty="0" err="1">
                <a:solidFill>
                  <a:srgbClr val="C00000"/>
                </a:solidFill>
              </a:rPr>
              <a:t>requirements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770088" y="3246103"/>
            <a:ext cx="680001" cy="1858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50089" y="3302663"/>
            <a:ext cx="167464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output </a:t>
            </a:r>
            <a:r>
              <a:rPr lang="da-DK" dirty="0" err="1">
                <a:solidFill>
                  <a:srgbClr val="C00000"/>
                </a:solidFill>
              </a:rPr>
              <a:t>guarantees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732333" y="2447366"/>
            <a:ext cx="149140" cy="997798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1137" y="2761599"/>
            <a:ext cx="113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docstring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690688"/>
            <a:ext cx="3979538" cy="4371850"/>
          </a:xfrm>
        </p:spPr>
        <p:txBody>
          <a:bodyPr>
            <a:normAutofit/>
          </a:bodyPr>
          <a:lstStyle/>
          <a:p>
            <a:r>
              <a:rPr lang="da-DK" sz="2400" dirty="0"/>
              <a:t>all </a:t>
            </a:r>
            <a:r>
              <a:rPr lang="da-DK" sz="2400" dirty="0" err="1"/>
              <a:t>methods</a:t>
            </a:r>
            <a:r>
              <a:rPr lang="da-DK" sz="2400" dirty="0"/>
              <a:t>, </a:t>
            </a:r>
            <a:r>
              <a:rPr lang="da-DK" sz="2400" dirty="0" err="1"/>
              <a:t>classes</a:t>
            </a:r>
            <a:r>
              <a:rPr lang="da-DK" sz="2400" dirty="0"/>
              <a:t>, and </a:t>
            </a:r>
            <a:r>
              <a:rPr lang="da-DK" sz="2400" dirty="0" err="1"/>
              <a:t>modules</a:t>
            </a:r>
            <a:r>
              <a:rPr lang="da-DK" sz="2400" dirty="0"/>
              <a:t> </a:t>
            </a:r>
            <a:r>
              <a:rPr lang="da-DK" sz="2400" dirty="0" err="1"/>
              <a:t>can</a:t>
            </a:r>
            <a:r>
              <a:rPr lang="da-DK" sz="2400" dirty="0"/>
              <a:t> have a </a:t>
            </a:r>
            <a:r>
              <a:rPr lang="da-DK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docstring</a:t>
            </a:r>
            <a:r>
              <a:rPr lang="da-DK" sz="2400" dirty="0"/>
              <a:t> (</a:t>
            </a:r>
            <a:r>
              <a:rPr lang="da-DK" sz="2400" dirty="0" err="1"/>
              <a:t>ideally</a:t>
            </a:r>
            <a:r>
              <a:rPr lang="da-DK" sz="2400" dirty="0"/>
              <a:t> have) as a </a:t>
            </a:r>
            <a:r>
              <a:rPr lang="da-DK" sz="2400" b="1" dirty="0" err="1"/>
              <a:t>specification</a:t>
            </a:r>
            <a:endParaRPr lang="da-DK" sz="2400" b="1" dirty="0"/>
          </a:p>
          <a:p>
            <a:r>
              <a:rPr lang="da-DK" sz="2400" dirty="0"/>
              <a:t>for </a:t>
            </a:r>
            <a:r>
              <a:rPr lang="da-DK" sz="2400" dirty="0" err="1"/>
              <a:t>methods</a:t>
            </a:r>
            <a:r>
              <a:rPr lang="da-DK" sz="2400" dirty="0"/>
              <a:t>: </a:t>
            </a:r>
            <a:r>
              <a:rPr lang="da-DK" sz="2400" dirty="0" err="1"/>
              <a:t>summarize</a:t>
            </a:r>
            <a:r>
              <a:rPr lang="da-DK" sz="2400" dirty="0"/>
              <a:t> purpose in </a:t>
            </a:r>
            <a:r>
              <a:rPr lang="da-DK" sz="2400" dirty="0" err="1"/>
              <a:t>first</a:t>
            </a:r>
            <a:r>
              <a:rPr lang="da-DK" sz="2400" dirty="0"/>
              <a:t> line, </a:t>
            </a:r>
            <a:r>
              <a:rPr lang="da-DK" sz="2400" dirty="0" err="1"/>
              <a:t>followed</a:t>
            </a:r>
            <a:r>
              <a:rPr lang="da-DK" sz="2400" dirty="0"/>
              <a:t> by input </a:t>
            </a:r>
            <a:r>
              <a:rPr lang="da-DK" sz="2400" dirty="0" err="1"/>
              <a:t>requirements</a:t>
            </a:r>
            <a:r>
              <a:rPr lang="da-DK" sz="2400" dirty="0"/>
              <a:t> and </a:t>
            </a:r>
            <a:r>
              <a:rPr lang="da-DK" sz="2400" dirty="0" err="1"/>
              <a:t>ouput</a:t>
            </a:r>
            <a:r>
              <a:rPr lang="da-DK" sz="2400" dirty="0"/>
              <a:t> </a:t>
            </a:r>
            <a:r>
              <a:rPr lang="da-DK" sz="2400" dirty="0" err="1"/>
              <a:t>guarantees</a:t>
            </a:r>
            <a:endParaRPr lang="da-DK" sz="2400" dirty="0"/>
          </a:p>
          <a:p>
            <a:r>
              <a:rPr lang="da-DK" sz="2400" dirty="0"/>
              <a:t>the </a:t>
            </a:r>
            <a:r>
              <a:rPr lang="da-DK" sz="2400" dirty="0" err="1"/>
              <a:t>docstring</a:t>
            </a:r>
            <a:r>
              <a:rPr lang="da-DK" sz="2400" dirty="0"/>
              <a:t> is </a:t>
            </a:r>
            <a:r>
              <a:rPr lang="da-DK" sz="2400" dirty="0" err="1"/>
              <a:t>assigned</a:t>
            </a:r>
            <a:r>
              <a:rPr lang="da-DK" sz="2400" dirty="0"/>
              <a:t> to the </a:t>
            </a:r>
            <a:r>
              <a:rPr lang="da-DK" sz="2400" dirty="0" err="1"/>
              <a:t>object’s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/>
              <a:t> </a:t>
            </a:r>
            <a:r>
              <a:rPr lang="da-DK" sz="2400" dirty="0" err="1"/>
              <a:t>attribute</a:t>
            </a:r>
            <a:r>
              <a:rPr lang="da-DK" sz="2400" dirty="0"/>
              <a:t>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Let us check input requirements...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90582"/>
              </p:ext>
            </p:extLst>
          </p:nvPr>
        </p:nvGraphicFramePr>
        <p:xfrm>
          <a:off x="306509" y="1690688"/>
          <a:ext cx="773136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</a:p>
                    <a:p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&lt;= x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File "...\int_sqrt.py", line 7,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0 &lt;= 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7849" y="3774649"/>
            <a:ext cx="1619811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check input </a:t>
            </a:r>
            <a:r>
              <a:rPr lang="da-DK" dirty="0" err="1">
                <a:solidFill>
                  <a:srgbClr val="C00000"/>
                </a:solidFill>
              </a:rPr>
              <a:t>requirements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4529833" y="3805382"/>
            <a:ext cx="125293" cy="517236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690688"/>
            <a:ext cx="3697183" cy="4371850"/>
          </a:xfrm>
        </p:spPr>
        <p:txBody>
          <a:bodyPr>
            <a:normAutofit/>
          </a:bodyPr>
          <a:lstStyle/>
          <a:p>
            <a:r>
              <a:rPr lang="da-DK" sz="2400" dirty="0" err="1"/>
              <a:t>doing</a:t>
            </a:r>
            <a:r>
              <a:rPr lang="da-DK" sz="2400" dirty="0"/>
              <a:t> </a:t>
            </a:r>
            <a:r>
              <a:rPr lang="da-DK" sz="2400" dirty="0" err="1"/>
              <a:t>explicit</a:t>
            </a:r>
            <a:r>
              <a:rPr lang="da-DK" sz="2400" dirty="0"/>
              <a:t> checks for valid input arguments is part of </a:t>
            </a:r>
            <a:r>
              <a:rPr lang="da-DK" sz="2400" b="1" dirty="0"/>
              <a:t>defensive </a:t>
            </a:r>
            <a:r>
              <a:rPr lang="da-DK" sz="2400" b="1" dirty="0" err="1"/>
              <a:t>programming</a:t>
            </a:r>
            <a:r>
              <a:rPr lang="da-DK" sz="2400" dirty="0"/>
              <a:t> and </a:t>
            </a:r>
            <a:r>
              <a:rPr lang="da-DK" sz="2400" dirty="0" err="1"/>
              <a:t>helps</a:t>
            </a:r>
            <a:r>
              <a:rPr lang="da-DK" sz="2400" dirty="0"/>
              <a:t> spotting </a:t>
            </a:r>
            <a:r>
              <a:rPr lang="da-DK" sz="2400" dirty="0" err="1"/>
              <a:t>errors</a:t>
            </a:r>
            <a:r>
              <a:rPr lang="da-DK" sz="2400" dirty="0"/>
              <a:t> </a:t>
            </a:r>
            <a:r>
              <a:rPr lang="da-DK" sz="2400" dirty="0" err="1"/>
              <a:t>early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(</a:t>
            </a:r>
            <a:r>
              <a:rPr lang="da-DK" sz="2400" dirty="0" err="1"/>
              <a:t>instead</a:t>
            </a:r>
            <a:r>
              <a:rPr lang="da-DK" sz="2400" dirty="0"/>
              <a:t> of </a:t>
            </a:r>
            <a:r>
              <a:rPr lang="da-DK" sz="2400" dirty="0" err="1"/>
              <a:t>continuing</a:t>
            </a:r>
            <a:r>
              <a:rPr lang="da-DK" sz="2400" dirty="0"/>
              <a:t> </a:t>
            </a:r>
            <a:r>
              <a:rPr lang="da-DK" sz="2400" dirty="0" err="1"/>
              <a:t>using</a:t>
            </a:r>
            <a:r>
              <a:rPr lang="da-DK" sz="2400" dirty="0"/>
              <a:t> </a:t>
            </a:r>
            <a:r>
              <a:rPr lang="da-DK" sz="2400" dirty="0" err="1"/>
              <a:t>likely</a:t>
            </a:r>
            <a:r>
              <a:rPr lang="da-DK" sz="2400" dirty="0"/>
              <a:t> </a:t>
            </a:r>
            <a:r>
              <a:rPr lang="da-DK" sz="2400" dirty="0" err="1"/>
              <a:t>wrong</a:t>
            </a:r>
            <a:r>
              <a:rPr lang="da-DK" sz="2400" dirty="0"/>
              <a:t>  </a:t>
            </a:r>
            <a:r>
              <a:rPr lang="da-DK" sz="2400" dirty="0" err="1"/>
              <a:t>values</a:t>
            </a:r>
            <a:r>
              <a:rPr lang="da-DK" sz="2400" dirty="0"/>
              <a:t>... resulting in a final </a:t>
            </a:r>
            <a:r>
              <a:rPr lang="da-DK" sz="2400" dirty="0" err="1"/>
              <a:t>meaningless</a:t>
            </a:r>
            <a:r>
              <a:rPr lang="da-DK" sz="2400" dirty="0"/>
              <a:t> </a:t>
            </a:r>
            <a:r>
              <a:rPr lang="da-DK" sz="2400" dirty="0" err="1"/>
              <a:t>error</a:t>
            </a:r>
            <a:r>
              <a:rPr lang="da-DK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96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Let us check if output correct...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2731"/>
              </p:ext>
            </p:extLst>
          </p:nvPr>
        </p:nvGraphicFramePr>
        <p:xfrm>
          <a:off x="343454" y="1238260"/>
          <a:ext cx="773136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</a:p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 &lt;= x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20,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7057" y="4128746"/>
            <a:ext cx="961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check output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7014411" y="4147127"/>
            <a:ext cx="125293" cy="517236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690688"/>
            <a:ext cx="4003692" cy="4371850"/>
          </a:xfrm>
        </p:spPr>
        <p:txBody>
          <a:bodyPr>
            <a:normAutofit/>
          </a:bodyPr>
          <a:lstStyle/>
          <a:p>
            <a:r>
              <a:rPr lang="da-DK" sz="2400" dirty="0"/>
              <a:t>output check </a:t>
            </a:r>
            <a:r>
              <a:rPr lang="da-DK" sz="2400" dirty="0" err="1"/>
              <a:t>identifies</a:t>
            </a:r>
            <a:r>
              <a:rPr lang="da-DK" sz="2400" dirty="0"/>
              <a:t> the </a:t>
            </a:r>
            <a:r>
              <a:rPr lang="da-DK" sz="2400" dirty="0" err="1"/>
              <a:t>error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mid = (low + high)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da-DK" sz="2400" dirty="0" err="1"/>
              <a:t>should</a:t>
            </a:r>
            <a:r>
              <a:rPr lang="da-DK" sz="2400" dirty="0"/>
              <a:t> have </a:t>
            </a:r>
            <a:r>
              <a:rPr lang="da-DK" sz="2400" dirty="0" err="1"/>
              <a:t>been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mid = (low + high)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indent="0" algn="ctr">
              <a:buNone/>
            </a:pPr>
            <a:endParaRPr lang="da-DK" sz="1800" dirty="0"/>
          </a:p>
          <a:p>
            <a:r>
              <a:rPr lang="da-DK" sz="2400" dirty="0"/>
              <a:t>The output check </a:t>
            </a:r>
            <a:r>
              <a:rPr lang="da-DK" sz="2400" dirty="0" err="1"/>
              <a:t>helps</a:t>
            </a:r>
            <a:r>
              <a:rPr lang="da-DK" sz="2400" dirty="0"/>
              <a:t> </a:t>
            </a:r>
            <a:r>
              <a:rPr lang="da-DK" sz="2400" dirty="0" err="1"/>
              <a:t>us</a:t>
            </a:r>
            <a:r>
              <a:rPr lang="da-DK" sz="2400" dirty="0"/>
              <a:t> to </a:t>
            </a:r>
            <a:r>
              <a:rPr lang="da-DK" sz="2400" dirty="0" err="1"/>
              <a:t>ensure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function</a:t>
            </a:r>
            <a:r>
              <a:rPr lang="da-DK" sz="2400" dirty="0"/>
              <a:t> </a:t>
            </a:r>
            <a:r>
              <a:rPr lang="da-DK" sz="2400" dirty="0" err="1"/>
              <a:t>specifications</a:t>
            </a:r>
            <a:r>
              <a:rPr lang="da-DK" sz="2400" dirty="0"/>
              <a:t> </a:t>
            </a:r>
            <a:r>
              <a:rPr lang="da-DK" sz="2400" dirty="0" err="1"/>
              <a:t>are</a:t>
            </a:r>
            <a:r>
              <a:rPr lang="da-DK" sz="2400" dirty="0"/>
              <a:t> </a:t>
            </a:r>
            <a:r>
              <a:rPr lang="da-DK" sz="2400" dirty="0" err="1"/>
              <a:t>satisfied</a:t>
            </a:r>
            <a:r>
              <a:rPr lang="da-DK" sz="2400" dirty="0"/>
              <a:t> in </a:t>
            </a:r>
            <a:r>
              <a:rPr lang="da-DK" sz="2400" dirty="0" err="1"/>
              <a:t>applications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2719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Let us test some input values...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07368"/>
              </p:ext>
            </p:extLst>
          </p:nvPr>
        </p:nvGraphicFramePr>
        <p:xfrm>
          <a:off x="306509" y="1224853"/>
          <a:ext cx="773136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...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(0) == 0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== 1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(2) == 1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 == 1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(4) == 2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(5) == 2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(200) == 14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Traceback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(most recent call last):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28, in &lt;module&gt;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21,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505488"/>
            <a:ext cx="3697183" cy="4371850"/>
          </a:xfrm>
        </p:spPr>
        <p:txBody>
          <a:bodyPr>
            <a:normAutofit/>
          </a:bodyPr>
          <a:lstStyle/>
          <a:p>
            <a:r>
              <a:rPr lang="da-DK" sz="2400" dirty="0"/>
              <a:t>test </a:t>
            </a:r>
            <a:r>
              <a:rPr lang="da-DK" sz="2400" dirty="0" err="1"/>
              <a:t>identifies</a:t>
            </a:r>
            <a:r>
              <a:rPr lang="da-DK" sz="2400" dirty="0"/>
              <a:t> </a:t>
            </a:r>
            <a:br>
              <a:rPr lang="da-DK" sz="2400" dirty="0"/>
            </a:br>
            <a:r>
              <a:rPr lang="da-DK" sz="2400" dirty="0" err="1">
                <a:solidFill>
                  <a:srgbClr val="C00000"/>
                </a:solidFill>
              </a:rPr>
              <a:t>wrong</a:t>
            </a:r>
            <a:r>
              <a:rPr lang="da-DK" sz="2400" dirty="0">
                <a:solidFill>
                  <a:srgbClr val="C00000"/>
                </a:solidFill>
              </a:rPr>
              <a:t> output for x = 1</a:t>
            </a:r>
            <a:endParaRPr lang="da-DK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-1"/>
            <a:ext cx="10515600" cy="1108955"/>
          </a:xfrm>
        </p:spPr>
        <p:txBody>
          <a:bodyPr/>
          <a:lstStyle/>
          <a:p>
            <a:r>
              <a:rPr lang="en-US" dirty="0"/>
              <a:t>Let us check progress of algorithm...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22676"/>
              </p:ext>
            </p:extLst>
          </p:nvPr>
        </p:nvGraphicFramePr>
        <p:xfrm>
          <a:off x="306509" y="1108955"/>
          <a:ext cx="773136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3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...</a:t>
                      </a:r>
                    </a:p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low, high = 0, x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while low &lt; high - 1: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low &lt;= floor(</a:t>
                      </a:r>
                      <a:r>
                        <a:rPr lang="en-US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sqrt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(x)) &lt; high</a:t>
                      </a:r>
                    </a:p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assert low ** 2 &lt;= x &lt; high ** 2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mid = (low + high) // 2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if mid ** 2 &lt;= x: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low = mid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else: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high = mid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result = low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Traceback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(most recent call last):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28, in &lt;module&gt;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 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File "...\int_sqrt.py", line 21, in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88308" y="1505487"/>
            <a:ext cx="3930740" cy="5167313"/>
          </a:xfrm>
        </p:spPr>
        <p:txBody>
          <a:bodyPr>
            <a:normAutofit/>
          </a:bodyPr>
          <a:lstStyle/>
          <a:p>
            <a:r>
              <a:rPr lang="da-DK" sz="2400" dirty="0"/>
              <a:t>test </a:t>
            </a:r>
            <a:r>
              <a:rPr lang="da-DK" sz="2400" dirty="0" err="1"/>
              <a:t>identifies</a:t>
            </a:r>
            <a:br>
              <a:rPr lang="da-DK" sz="2400" dirty="0"/>
            </a:br>
            <a:r>
              <a:rPr lang="da-DK" sz="2400" dirty="0" err="1">
                <a:solidFill>
                  <a:srgbClr val="C00000"/>
                </a:solidFill>
              </a:rPr>
              <a:t>wrong</a:t>
            </a:r>
            <a:r>
              <a:rPr lang="da-DK" sz="2400" dirty="0">
                <a:solidFill>
                  <a:srgbClr val="C00000"/>
                </a:solidFill>
              </a:rPr>
              <a:t> output for x = 1</a:t>
            </a:r>
          </a:p>
          <a:p>
            <a:r>
              <a:rPr lang="da-DK" sz="2400" dirty="0"/>
              <a:t>but invariant </a:t>
            </a:r>
            <a:r>
              <a:rPr lang="da-DK" sz="2400" dirty="0" err="1"/>
              <a:t>apparently</a:t>
            </a:r>
            <a:r>
              <a:rPr lang="da-DK" sz="2400" dirty="0"/>
              <a:t> </a:t>
            </a:r>
            <a:r>
              <a:rPr lang="da-DK" sz="2400" dirty="0" err="1"/>
              <a:t>correct</a:t>
            </a:r>
            <a:r>
              <a:rPr lang="da-DK" sz="2400" dirty="0"/>
              <a:t> ???</a:t>
            </a:r>
          </a:p>
          <a:p>
            <a:r>
              <a:rPr lang="da-DK" sz="2400" dirty="0"/>
              <a:t>problem </a:t>
            </a:r>
          </a:p>
          <a:p>
            <a:pPr marL="0" indent="0" algn="ctr">
              <a:buNone/>
            </a:pPr>
            <a:r>
              <a:rPr lang="da-D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da-D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b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1</a:t>
            </a:r>
            <a:endParaRPr lang="da-DK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0363" indent="0">
              <a:buNone/>
            </a:pPr>
            <a:r>
              <a:rPr lang="da-DK" sz="2400" dirty="0" err="1">
                <a:cs typeface="Courier New" panose="02070309020205020404" pitchFamily="49" charset="0"/>
              </a:rPr>
              <a:t>implies</a:t>
            </a:r>
            <a:r>
              <a:rPr lang="da-DK" sz="2400" dirty="0">
                <a:cs typeface="Courier New" panose="02070309020205020404" pitchFamily="49" charset="0"/>
              </a:rPr>
              <a:t> loop never </a:t>
            </a:r>
            <a:r>
              <a:rPr lang="da-DK" sz="2400" dirty="0" err="1">
                <a:cs typeface="Courier New" panose="02070309020205020404" pitchFamily="49" charset="0"/>
              </a:rPr>
              <a:t>entered</a:t>
            </a:r>
            <a:endParaRPr lang="da-DK" sz="2400" dirty="0">
              <a:cs typeface="Courier New" panose="02070309020205020404" pitchFamily="49" charset="0"/>
            </a:endParaRPr>
          </a:p>
          <a:p>
            <a:r>
              <a:rPr lang="da-DK" sz="2400" dirty="0"/>
              <a:t>output check </a:t>
            </a:r>
            <a:r>
              <a:rPr lang="da-DK" sz="2400" dirty="0" err="1"/>
              <a:t>identifies</a:t>
            </a:r>
            <a:r>
              <a:rPr lang="da-DK" sz="2400" dirty="0"/>
              <a:t> the </a:t>
            </a:r>
            <a:r>
              <a:rPr lang="da-DK" sz="2400" dirty="0" err="1"/>
              <a:t>error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high = x</a:t>
            </a:r>
          </a:p>
          <a:p>
            <a:r>
              <a:rPr lang="da-DK" sz="2400" dirty="0" err="1"/>
              <a:t>should</a:t>
            </a:r>
            <a:r>
              <a:rPr lang="da-DK" sz="2400" dirty="0"/>
              <a:t> have </a:t>
            </a:r>
            <a:r>
              <a:rPr lang="da-DK" sz="2400" dirty="0" err="1"/>
              <a:t>been</a:t>
            </a:r>
            <a:endParaRPr lang="da-DK" sz="2400" dirty="0"/>
          </a:p>
          <a:p>
            <a:pPr marL="0" indent="0" algn="ctr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high = x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sz="2000" dirty="0">
              <a:cs typeface="Courier New" panose="02070309020205020404" pitchFamily="49" charset="0"/>
            </a:endParaRPr>
          </a:p>
          <a:p>
            <a:endParaRPr lang="da-DK" sz="2400" dirty="0"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3720" y="2395280"/>
                <a:ext cx="215780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da-DK" dirty="0">
                    <a:solidFill>
                      <a:srgbClr val="C00000"/>
                    </a:solidFill>
                  </a:rPr>
                  <a:t>check invariant</a:t>
                </a:r>
                <a:br>
                  <a:rPr lang="da-DK" dirty="0">
                    <a:solidFill>
                      <a:srgbClr val="C00000"/>
                    </a:solidFill>
                  </a:rPr>
                </a:br>
                <a:r>
                  <a:rPr lang="da-DK" dirty="0">
                    <a:solidFill>
                      <a:srgbClr val="C00000"/>
                    </a:solidFill>
                  </a:rPr>
                  <a:t> for loop</a:t>
                </a:r>
                <a:br>
                  <a:rPr lang="da-DK" dirty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da-DK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da-DK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da-DK" b="0" i="0" smtClean="0">
                                  <a:solidFill>
                                    <a:srgbClr val="C00000"/>
                                  </a:solidFill>
                                  <a:latin typeface="Courier New" panose="02070309020205020404" pitchFamily="49" charset="0"/>
                                  <a:cs typeface="Courier New" panose="02070309020205020404" pitchFamily="49" charset="0"/>
                                </a:rPr>
                                <m:t>x</m:t>
                              </m:r>
                            </m:e>
                          </m:rad>
                        </m:e>
                      </m:d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∊[</m:t>
                      </m:r>
                      <m:r>
                        <m:rPr>
                          <m:nor/>
                        </m:rPr>
                        <a:rPr lang="da-DK" b="0" i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low</m:t>
                      </m:r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da-DK" b="0" i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high</m:t>
                      </m:r>
                      <m:r>
                        <a:rPr lang="da-DK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[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720" y="2395280"/>
                <a:ext cx="2157808" cy="784830"/>
              </a:xfrm>
              <a:prstGeom prst="rect">
                <a:avLst/>
              </a:prstGeom>
              <a:blipFill>
                <a:blip r:embed="rId3"/>
                <a:stretch>
                  <a:fillRect t="-10078" b="-697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flipH="1">
            <a:off x="5982431" y="2377972"/>
            <a:ext cx="141277" cy="360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9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97404"/>
              </p:ext>
            </p:extLst>
          </p:nvPr>
        </p:nvGraphicFramePr>
        <p:xfrm>
          <a:off x="5704585" y="91440"/>
          <a:ext cx="6351905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1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343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6220718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'''Compute the integer square root of an integer x.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Requires x &gt;= 0 is an integer.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the integer floor(sqrt(x)).'''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int) 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0 &lt;= x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0, x + 1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&lt; high - 1: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low &lt;= floor(</a:t>
                      </a:r>
                      <a:r>
                        <a:rPr lang="en-US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sqrt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(x)) &lt; high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assert low ** 2 &lt;= x &lt; high **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mid ** 2 &lt;= x: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result = low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result ** 2 &lt;= x &lt; (result + 1) **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(0) == 0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==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(2) ==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 == 1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(4) == 2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(5) == 2</a:t>
                      </a:r>
                    </a:p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(200) == 14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126" y="414337"/>
            <a:ext cx="3685380" cy="1108955"/>
          </a:xfrm>
        </p:spPr>
        <p:txBody>
          <a:bodyPr/>
          <a:lstStyle/>
          <a:p>
            <a:r>
              <a:rPr lang="en-US" dirty="0"/>
              <a:t>Final program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88168" y="2254250"/>
            <a:ext cx="46767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 err="1"/>
              <a:t>We</a:t>
            </a:r>
            <a:r>
              <a:rPr lang="da-DK" sz="2400" b="1" dirty="0"/>
              <a:t> have </a:t>
            </a:r>
            <a:r>
              <a:rPr lang="da-DK" sz="2400" b="1" dirty="0" err="1"/>
              <a:t>used</a:t>
            </a:r>
            <a:r>
              <a:rPr lang="da-DK" sz="2400" b="1" dirty="0"/>
              <a:t> </a:t>
            </a:r>
            <a:r>
              <a:rPr lang="da-DK" sz="2400" b="1" dirty="0">
                <a:solidFill>
                  <a:srgbClr val="C00000"/>
                </a:solidFill>
              </a:rPr>
              <a:t>assertions</a:t>
            </a:r>
            <a:r>
              <a:rPr lang="da-DK" sz="2400" b="1" dirty="0"/>
              <a:t> to:</a:t>
            </a:r>
          </a:p>
          <a:p>
            <a:r>
              <a:rPr lang="da-DK" sz="2400" dirty="0"/>
              <a:t>Test if </a:t>
            </a:r>
            <a:r>
              <a:rPr lang="da-DK" sz="2400" dirty="0">
                <a:solidFill>
                  <a:srgbClr val="C00000"/>
                </a:solidFill>
              </a:rPr>
              <a:t>input</a:t>
            </a:r>
            <a:r>
              <a:rPr lang="da-DK" sz="2400" dirty="0"/>
              <a:t> arguments / </a:t>
            </a:r>
            <a:r>
              <a:rPr lang="da-DK" sz="2400" dirty="0" err="1"/>
              <a:t>usage</a:t>
            </a:r>
            <a:r>
              <a:rPr lang="da-DK" sz="2400" dirty="0"/>
              <a:t> is valid (defensive </a:t>
            </a:r>
            <a:r>
              <a:rPr lang="da-DK" sz="2400" dirty="0" err="1"/>
              <a:t>programming</a:t>
            </a:r>
            <a:r>
              <a:rPr lang="da-DK" sz="2400" dirty="0"/>
              <a:t>)</a:t>
            </a:r>
          </a:p>
          <a:p>
            <a:r>
              <a:rPr lang="en-US" sz="2400" dirty="0"/>
              <a:t>Test if computed </a:t>
            </a:r>
            <a:r>
              <a:rPr lang="en-US" sz="2400" dirty="0">
                <a:solidFill>
                  <a:srgbClr val="C00000"/>
                </a:solidFill>
              </a:rPr>
              <a:t>result</a:t>
            </a:r>
            <a:r>
              <a:rPr lang="en-US" sz="2400" dirty="0"/>
              <a:t> is correct</a:t>
            </a:r>
          </a:p>
          <a:p>
            <a:r>
              <a:rPr lang="en-US" sz="2400" dirty="0"/>
              <a:t>Test if an internal </a:t>
            </a:r>
            <a:r>
              <a:rPr lang="en-US" sz="2400" dirty="0">
                <a:solidFill>
                  <a:srgbClr val="C00000"/>
                </a:solidFill>
              </a:rPr>
              <a:t>invariant</a:t>
            </a:r>
            <a:r>
              <a:rPr lang="en-US" sz="2400" dirty="0"/>
              <a:t> in the computation is satisfied</a:t>
            </a:r>
          </a:p>
          <a:p>
            <a:r>
              <a:rPr lang="da-DK" sz="2400" dirty="0"/>
              <a:t>Perform a </a:t>
            </a:r>
            <a:r>
              <a:rPr lang="da-DK" sz="2400" dirty="0">
                <a:solidFill>
                  <a:srgbClr val="C00000"/>
                </a:solidFill>
              </a:rPr>
              <a:t>final test </a:t>
            </a:r>
            <a:r>
              <a:rPr lang="da-DK" sz="2400" dirty="0"/>
              <a:t>for a set of test cases (</a:t>
            </a:r>
            <a:r>
              <a:rPr lang="da-DK" sz="2400" dirty="0" err="1"/>
              <a:t>should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run </a:t>
            </a:r>
            <a:r>
              <a:rPr lang="da-DK" sz="2400" dirty="0" err="1"/>
              <a:t>whenever</a:t>
            </a:r>
            <a:r>
              <a:rPr lang="da-DK" sz="2400" dirty="0"/>
              <a:t> </a:t>
            </a:r>
            <a:r>
              <a:rPr lang="da-DK" sz="2400" dirty="0" err="1"/>
              <a:t>we</a:t>
            </a:r>
            <a:r>
              <a:rPr lang="da-DK" sz="2400" dirty="0"/>
              <a:t> </a:t>
            </a:r>
            <a:r>
              <a:rPr lang="da-DK" sz="2400" dirty="0" err="1"/>
              <a:t>change</a:t>
            </a:r>
            <a:r>
              <a:rPr lang="da-DK" sz="2400" dirty="0"/>
              <a:t> </a:t>
            </a:r>
            <a:r>
              <a:rPr lang="da-DK" sz="2400" dirty="0" err="1"/>
              <a:t>anything</a:t>
            </a:r>
            <a:r>
              <a:rPr lang="da-DK" sz="2400" dirty="0"/>
              <a:t> in the </a:t>
            </a:r>
            <a:r>
              <a:rPr lang="da-DK" sz="2400" dirty="0" err="1"/>
              <a:t>implementation</a:t>
            </a:r>
            <a:r>
              <a:rPr lang="da-DK" sz="2400" dirty="0"/>
              <a:t>)</a:t>
            </a:r>
          </a:p>
          <a:p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3560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72243"/>
            <a:ext cx="11353800" cy="1325563"/>
          </a:xfrm>
        </p:spPr>
        <p:txBody>
          <a:bodyPr/>
          <a:lstStyle/>
          <a:p>
            <a:r>
              <a:rPr lang="en-US" dirty="0"/>
              <a:t>Which checks would you add to the below code?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19480"/>
              </p:ext>
            </p:extLst>
          </p:nvPr>
        </p:nvGraphicFramePr>
        <p:xfrm>
          <a:off x="1787366" y="1690688"/>
          <a:ext cx="8617268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7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88745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79877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Assumes x is an integer, and L a non-decreasing list of integers.</a:t>
                      </a:r>
                    </a:p>
                    <a:p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index i, -1 &lt;= i &lt; 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(L), where L[i] &lt;= x &lt; L[i+1],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assuming L[-1] = -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L[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(L)] = +</a:t>
                      </a:r>
                      <a:r>
                        <a:rPr lang="en-US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.'''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result = low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68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55887"/>
              </p:ext>
            </p:extLst>
          </p:nvPr>
        </p:nvGraphicFramePr>
        <p:xfrm>
          <a:off x="106074" y="89261"/>
          <a:ext cx="8441532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53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18073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binary-search-assertions.py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519664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Assumes x is an integer, and L a non-decreasing list of integers.</a:t>
                      </a:r>
                    </a:p>
                    <a:p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Returns index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-1 &lt;=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 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(L), where L[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&lt;= x &lt; L[i+1],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assuming L[-1] = -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L[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(L)] = +</a:t>
                      </a:r>
                      <a:r>
                        <a:rPr lang="en-US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infty</a:t>
                      </a:r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.'''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int)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(L, list)    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all([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(e,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for e in L])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all([L[i] &lt;= L[i + 1] for i in range(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- 1)])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L[low] &lt;=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&lt; L[high]</a:t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assert (low == -1 or L[low] &lt;= x) and (high ==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or x &lt; L[high])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(L[mid],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(low == -1 or L[low] &lt;= L[mid]) and (high ==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or L[mid] &lt;= L[high])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result = low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assert 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(result,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and -1 &lt;= result &lt;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and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((result == -1 and 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== 0 or x &lt; L[0])) or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(result ==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- 1 and x &gt;= L[-1]) or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(0 &lt;= result &lt;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 - 1 and L[result] &lt;= x &lt; L[result + 1])))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result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 ==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 == 0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(7, [42]) ==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(7, [42, 42, 42]) ==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 7, 7]) == 2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 7, 7, 56, 81]) == 2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 3, 5, 7, 9]) == 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5341" y="1965145"/>
            <a:ext cx="16198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 err="1">
                <a:solidFill>
                  <a:srgbClr val="C00000"/>
                </a:solidFill>
              </a:rPr>
              <a:t>inefficient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flipH="1">
            <a:off x="5911496" y="1892374"/>
            <a:ext cx="141277" cy="434109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19" y="1906476"/>
            <a:ext cx="487666" cy="405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2340" y="5937702"/>
            <a:ext cx="16198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test cases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flipH="1">
            <a:off x="4664475" y="5474057"/>
            <a:ext cx="141277" cy="1253663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411900" y="1593491"/>
            <a:ext cx="108000" cy="663776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411900" y="4505149"/>
            <a:ext cx="108000" cy="684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411899" y="2730368"/>
            <a:ext cx="108000" cy="170952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3132" y="4652659"/>
            <a:ext cx="8713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output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93133" y="1753612"/>
            <a:ext cx="8713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input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15128" y="2580598"/>
            <a:ext cx="721389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loop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flipH="1">
            <a:off x="8288122" y="3104479"/>
            <a:ext cx="141277" cy="324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411899" y="3104479"/>
            <a:ext cx="108000" cy="324000"/>
          </a:xfrm>
          <a:prstGeom prst="leftBrace">
            <a:avLst>
              <a:gd name="adj1" fmla="val 34803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09590" y="3145493"/>
            <a:ext cx="87131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a-DK" dirty="0">
                <a:solidFill>
                  <a:srgbClr val="C00000"/>
                </a:solidFill>
              </a:rPr>
              <a:t>input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02147" y="201942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08233" y="317647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2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9017259" y="817299"/>
            <a:ext cx="3001618" cy="1978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err="1"/>
              <a:t>Verifying</a:t>
            </a:r>
            <a:r>
              <a:rPr lang="da-DK" sz="2000" dirty="0"/>
              <a:t> if L is a </a:t>
            </a:r>
            <a:r>
              <a:rPr lang="da-DK" sz="2000" dirty="0" err="1"/>
              <a:t>sorted</a:t>
            </a:r>
            <a:r>
              <a:rPr lang="da-DK" sz="2000" dirty="0"/>
              <a:t> list of </a:t>
            </a:r>
            <a:r>
              <a:rPr lang="da-DK" sz="2000" dirty="0" err="1"/>
              <a:t>integers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slow</a:t>
            </a:r>
            <a:r>
              <a:rPr lang="da-DK" sz="2000" dirty="0"/>
              <a:t> </a:t>
            </a:r>
            <a:r>
              <a:rPr lang="da-DK" sz="2000" dirty="0" err="1"/>
              <a:t>down</a:t>
            </a:r>
            <a:r>
              <a:rPr lang="da-DK" sz="2000" dirty="0"/>
              <a:t> the program </a:t>
            </a:r>
            <a:r>
              <a:rPr lang="da-DK" sz="2000" dirty="0" err="1"/>
              <a:t>significantly</a:t>
            </a:r>
            <a:endParaRPr lang="da-DK" sz="2000" dirty="0"/>
          </a:p>
          <a:p>
            <a:pPr marL="0" indent="0">
              <a:buNone/>
            </a:pPr>
            <a:r>
              <a:rPr lang="da-DK" sz="2000" dirty="0"/>
              <a:t>Alternative is to </a:t>
            </a:r>
            <a:r>
              <a:rPr lang="da-DK" sz="2000" dirty="0" err="1"/>
              <a:t>only</a:t>
            </a:r>
            <a:r>
              <a:rPr lang="da-DK" sz="2000" dirty="0"/>
              <a:t> </a:t>
            </a:r>
            <a:r>
              <a:rPr lang="da-DK" sz="2000" dirty="0" err="1"/>
              <a:t>verify</a:t>
            </a:r>
            <a:r>
              <a:rPr lang="da-DK" sz="2000" dirty="0"/>
              <a:t> if the part of L </a:t>
            </a:r>
            <a:r>
              <a:rPr lang="da-DK" sz="2000" dirty="0" err="1"/>
              <a:t>visited</a:t>
            </a:r>
            <a:r>
              <a:rPr lang="da-DK" sz="2000" dirty="0"/>
              <a:t> is a </a:t>
            </a:r>
            <a:r>
              <a:rPr lang="da-DK" sz="2000" dirty="0" err="1"/>
              <a:t>sorted</a:t>
            </a:r>
            <a:r>
              <a:rPr lang="da-DK" sz="2000" dirty="0"/>
              <a:t> </a:t>
            </a:r>
            <a:r>
              <a:rPr lang="da-DK" sz="2000" dirty="0" err="1"/>
              <a:t>subsequence</a:t>
            </a:r>
            <a:endParaRPr lang="da-DK" sz="2000" dirty="0"/>
          </a:p>
        </p:txBody>
      </p:sp>
      <p:sp>
        <p:nvSpPr>
          <p:cNvPr id="23" name="Oval 22"/>
          <p:cNvSpPr/>
          <p:nvPr/>
        </p:nvSpPr>
        <p:spPr>
          <a:xfrm>
            <a:off x="8793086" y="89353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88233" y="184612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>
                <a:solidFill>
                  <a:srgbClr val="C00000"/>
                </a:solidFill>
              </a:rPr>
              <a:t>2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8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B608-CA4D-85FA-FB61-25A32075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30" y="2668773"/>
            <a:ext cx="11297391" cy="2817627"/>
          </a:xfrm>
        </p:spPr>
        <p:txBody>
          <a:bodyPr/>
          <a:lstStyle/>
          <a:p>
            <a:r>
              <a:rPr lang="en-US" dirty="0">
                <a:effectLst/>
                <a:latin typeface="helvetica" panose="020B0604020202020204" pitchFamily="34" charset="0"/>
              </a:rPr>
              <a:t>On average, a developer creates 70 bugs per 1000 lines of code</a:t>
            </a:r>
            <a:endParaRPr lang="en-US" dirty="0"/>
          </a:p>
          <a:p>
            <a:r>
              <a:rPr lang="en-US" dirty="0">
                <a:effectLst/>
                <a:latin typeface="helvetica" panose="020B0604020202020204" pitchFamily="34" charset="0"/>
              </a:rPr>
              <a:t>15 bugs per 1,000 lines of code find their way to the customers</a:t>
            </a:r>
            <a:endParaRPr lang="en-US" dirty="0"/>
          </a:p>
          <a:p>
            <a:r>
              <a:rPr lang="en-US" dirty="0">
                <a:effectLst/>
                <a:latin typeface="helvetica" panose="020B0604020202020204" pitchFamily="34" charset="0"/>
              </a:rPr>
              <a:t>Fixing a bug takes 30 times longer than writing a line of code</a:t>
            </a:r>
            <a:endParaRPr lang="en-US" dirty="0"/>
          </a:p>
          <a:p>
            <a:r>
              <a:rPr lang="en-US" dirty="0">
                <a:effectLst/>
                <a:latin typeface="helvetica" panose="020B0604020202020204" pitchFamily="34" charset="0"/>
              </a:rPr>
              <a:t>75% of a developer’s time is spent on debugging</a:t>
            </a:r>
            <a:endParaRPr lang="en-US" dirty="0"/>
          </a:p>
          <a:p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39654-1B93-DFB2-F363-8922545D274A}"/>
              </a:ext>
            </a:extLst>
          </p:cNvPr>
          <p:cNvSpPr txBox="1"/>
          <p:nvPr/>
        </p:nvSpPr>
        <p:spPr>
          <a:xfrm>
            <a:off x="5910943" y="630820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coralogix.com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942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84927"/>
              </p:ext>
            </p:extLst>
          </p:nvPr>
        </p:nvGraphicFramePr>
        <p:xfrm>
          <a:off x="5995795" y="1885295"/>
          <a:ext cx="571373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3215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intsqrt_automatic_testing.py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85789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random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42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Dummy code – write test code first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print('.', end='', flush=True)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progress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&gt;= 0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Verify input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answer =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# Verify output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answer ** 2 &lt;= x &lt; (answer + 1) ** 2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Test small inputs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x in range(0, 100):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Test increasing sized inputs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d in range(3, 30):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range(100):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Repeat for each size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test_int_sqrt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random.randint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10 ** d))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125" y="414337"/>
            <a:ext cx="11580705" cy="1108955"/>
          </a:xfrm>
        </p:spPr>
        <p:txBody>
          <a:bodyPr>
            <a:normAutofit fontScale="90000"/>
          </a:bodyPr>
          <a:lstStyle/>
          <a:p>
            <a:r>
              <a:rPr lang="en-US" dirty="0"/>
              <a:t>Test driven development / Stress tests / Random testing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2475" y="1785313"/>
            <a:ext cx="5049660" cy="4519582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Test driven </a:t>
            </a:r>
            <a:r>
              <a:rPr lang="da-DK" sz="2400" dirty="0" err="1">
                <a:solidFill>
                  <a:srgbClr val="C00000"/>
                </a:solidFill>
              </a:rPr>
              <a:t>development</a:t>
            </a:r>
            <a:br>
              <a:rPr lang="da-DK" sz="2400" dirty="0"/>
            </a:br>
            <a:r>
              <a:rPr lang="da-DK" sz="2400" dirty="0"/>
              <a:t>Write the tests </a:t>
            </a:r>
            <a:r>
              <a:rPr lang="da-DK" sz="2400" dirty="0" err="1"/>
              <a:t>before</a:t>
            </a:r>
            <a:r>
              <a:rPr lang="da-DK" sz="2400" dirty="0"/>
              <a:t> </a:t>
            </a:r>
            <a:r>
              <a:rPr lang="da-DK" sz="2400" dirty="0" err="1"/>
              <a:t>functionality</a:t>
            </a:r>
            <a:r>
              <a:rPr lang="da-DK" sz="2400" dirty="0"/>
              <a:t> – </a:t>
            </a:r>
            <a:r>
              <a:rPr lang="da-DK" sz="2400" dirty="0" err="1"/>
              <a:t>only</a:t>
            </a:r>
            <a:r>
              <a:rPr lang="da-DK" sz="2400" dirty="0"/>
              <a:t> </a:t>
            </a:r>
            <a:r>
              <a:rPr lang="da-DK" sz="2400" dirty="0" err="1"/>
              <a:t>write</a:t>
            </a:r>
            <a:r>
              <a:rPr lang="da-DK" sz="2400" dirty="0"/>
              <a:t>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r>
              <a:rPr lang="da-DK" sz="2400" dirty="0" err="1"/>
              <a:t>needed</a:t>
            </a:r>
            <a:r>
              <a:rPr lang="da-DK" sz="2400" dirty="0"/>
              <a:t> by tests</a:t>
            </a:r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The challenge – what tests to do? </a:t>
            </a:r>
            <a:r>
              <a:rPr lang="en-US" sz="2400" dirty="0"/>
              <a:t>Can you manually find all relevant cases? In particular all edge cases?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Automate the testing?</a:t>
            </a:r>
          </a:p>
          <a:p>
            <a:pPr lvl="1"/>
            <a:r>
              <a:rPr lang="en-US" sz="2000" dirty="0"/>
              <a:t>Write method that can verify the output</a:t>
            </a:r>
            <a:br>
              <a:rPr lang="en-US" sz="2000" dirty="0"/>
            </a:br>
            <a:r>
              <a:rPr lang="en-US" sz="2000" dirty="0"/>
              <a:t>(possibly slower than the method)</a:t>
            </a:r>
          </a:p>
          <a:p>
            <a:pPr lvl="1"/>
            <a:r>
              <a:rPr lang="en-US" sz="2000" dirty="0"/>
              <a:t>Systematically try </a:t>
            </a:r>
            <a:r>
              <a:rPr lang="en-US" sz="2000" i="1" dirty="0"/>
              <a:t>all</a:t>
            </a:r>
            <a:r>
              <a:rPr lang="en-US" sz="2000" dirty="0"/>
              <a:t> possible inputs </a:t>
            </a:r>
            <a:br>
              <a:rPr lang="en-US" sz="2000" dirty="0"/>
            </a:br>
            <a:r>
              <a:rPr lang="en-US" sz="2000" dirty="0"/>
              <a:t>(if range is small)</a:t>
            </a:r>
          </a:p>
          <a:p>
            <a:pPr lvl="1"/>
            <a:r>
              <a:rPr lang="en-US" sz="2000" dirty="0"/>
              <a:t>Try a large random subset of inputs </a:t>
            </a:r>
            <a:br>
              <a:rPr lang="en-US" sz="2000" dirty="0"/>
            </a:br>
            <a:r>
              <a:rPr lang="en-US" sz="2000" dirty="0"/>
              <a:t>(if many possible inputs)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AE5DA8B-98F5-738C-7640-4FA16BA499A5}"/>
              </a:ext>
            </a:extLst>
          </p:cNvPr>
          <p:cNvCxnSpPr>
            <a:cxnSpLocks/>
          </p:cNvCxnSpPr>
          <p:nvPr/>
        </p:nvCxnSpPr>
        <p:spPr>
          <a:xfrm flipV="1">
            <a:off x="5457279" y="4391450"/>
            <a:ext cx="477585" cy="2038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F4AD72-87CB-C0F2-FD23-598B18181942}"/>
              </a:ext>
            </a:extLst>
          </p:cNvPr>
          <p:cNvCxnSpPr>
            <a:cxnSpLocks/>
          </p:cNvCxnSpPr>
          <p:nvPr/>
        </p:nvCxnSpPr>
        <p:spPr>
          <a:xfrm flipV="1">
            <a:off x="5051526" y="4950573"/>
            <a:ext cx="883338" cy="2280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7AA7F9-FFEB-859D-123C-BD9827424D67}"/>
              </a:ext>
            </a:extLst>
          </p:cNvPr>
          <p:cNvCxnSpPr>
            <a:cxnSpLocks/>
          </p:cNvCxnSpPr>
          <p:nvPr/>
        </p:nvCxnSpPr>
        <p:spPr>
          <a:xfrm flipV="1">
            <a:off x="4968046" y="5725192"/>
            <a:ext cx="966818" cy="1106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80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Testing</a:t>
            </a:r>
            <a:r>
              <a:rPr lang="da-DK" dirty="0"/>
              <a:t> – </a:t>
            </a:r>
            <a:r>
              <a:rPr lang="da-DK" dirty="0" err="1"/>
              <a:t>how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3866"/>
          </a:xfrm>
        </p:spPr>
        <p:txBody>
          <a:bodyPr>
            <a:normAutofit/>
          </a:bodyPr>
          <a:lstStyle/>
          <a:p>
            <a:r>
              <a:rPr lang="da-DK" dirty="0"/>
              <a:t>Run set of test cases </a:t>
            </a:r>
          </a:p>
          <a:p>
            <a:pPr lvl="1"/>
            <a:r>
              <a:rPr lang="da-DK" dirty="0"/>
              <a:t>test all cases in input/output </a:t>
            </a:r>
            <a:r>
              <a:rPr lang="da-DK" dirty="0" err="1"/>
              <a:t>specification</a:t>
            </a:r>
            <a:r>
              <a:rPr lang="da-DK" b="1" dirty="0"/>
              <a:t> (</a:t>
            </a:r>
            <a:r>
              <a:rPr lang="da-DK" b="1" dirty="0" err="1"/>
              <a:t>black</a:t>
            </a:r>
            <a:r>
              <a:rPr lang="da-DK" b="1" dirty="0"/>
              <a:t> </a:t>
            </a:r>
            <a:r>
              <a:rPr lang="da-DK" b="1" dirty="0" err="1"/>
              <a:t>box</a:t>
            </a:r>
            <a:r>
              <a:rPr lang="da-DK" b="1" dirty="0"/>
              <a:t> </a:t>
            </a:r>
            <a:r>
              <a:rPr lang="da-DK" b="1" dirty="0" err="1"/>
              <a:t>testing</a:t>
            </a:r>
            <a:r>
              <a:rPr lang="da-DK" b="1" dirty="0"/>
              <a:t>)</a:t>
            </a:r>
          </a:p>
          <a:p>
            <a:pPr lvl="1"/>
            <a:r>
              <a:rPr lang="da-DK" dirty="0"/>
              <a:t>test all </a:t>
            </a:r>
            <a:r>
              <a:rPr lang="da-DK" dirty="0" err="1"/>
              <a:t>special</a:t>
            </a:r>
            <a:r>
              <a:rPr lang="da-DK" dirty="0"/>
              <a:t> cases</a:t>
            </a:r>
            <a:r>
              <a:rPr lang="da-DK" b="1" dirty="0"/>
              <a:t> (</a:t>
            </a:r>
            <a:r>
              <a:rPr lang="da-DK" b="1" dirty="0" err="1"/>
              <a:t>black</a:t>
            </a:r>
            <a:r>
              <a:rPr lang="da-DK" b="1" dirty="0"/>
              <a:t> </a:t>
            </a:r>
            <a:r>
              <a:rPr lang="da-DK" b="1" dirty="0" err="1"/>
              <a:t>box</a:t>
            </a:r>
            <a:r>
              <a:rPr lang="da-DK" b="1" dirty="0"/>
              <a:t> </a:t>
            </a:r>
            <a:r>
              <a:rPr lang="da-DK" b="1" dirty="0" err="1"/>
              <a:t>testing</a:t>
            </a:r>
            <a:r>
              <a:rPr lang="da-DK" b="1" dirty="0"/>
              <a:t>)</a:t>
            </a:r>
            <a:endParaRPr lang="da-DK" dirty="0"/>
          </a:p>
          <a:p>
            <a:pPr lvl="1"/>
            <a:r>
              <a:rPr lang="da-DK" dirty="0"/>
              <a:t>set of tests </a:t>
            </a:r>
            <a:r>
              <a:rPr lang="da-DK" dirty="0" err="1"/>
              <a:t>should</a:t>
            </a:r>
            <a:r>
              <a:rPr lang="da-DK" dirty="0"/>
              <a:t> force all lines of </a:t>
            </a:r>
            <a:r>
              <a:rPr lang="da-DK" dirty="0" err="1"/>
              <a:t>code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tested</a:t>
            </a:r>
            <a:r>
              <a:rPr lang="da-DK" dirty="0"/>
              <a:t> </a:t>
            </a:r>
            <a:r>
              <a:rPr lang="da-DK" b="1" dirty="0"/>
              <a:t>(</a:t>
            </a:r>
            <a:r>
              <a:rPr lang="da-DK" b="1" dirty="0" err="1"/>
              <a:t>glass</a:t>
            </a:r>
            <a:r>
              <a:rPr lang="da-DK" b="1" dirty="0"/>
              <a:t> </a:t>
            </a:r>
            <a:r>
              <a:rPr lang="da-DK" b="1" dirty="0" err="1"/>
              <a:t>box</a:t>
            </a:r>
            <a:r>
              <a:rPr lang="da-DK" b="1" dirty="0"/>
              <a:t> </a:t>
            </a:r>
            <a:r>
              <a:rPr lang="da-DK" b="1" dirty="0" err="1"/>
              <a:t>testing</a:t>
            </a:r>
            <a:r>
              <a:rPr lang="da-DK" b="1" dirty="0"/>
              <a:t>)</a:t>
            </a:r>
            <a:endParaRPr lang="da-DK" dirty="0"/>
          </a:p>
          <a:p>
            <a:r>
              <a:rPr lang="da-DK" dirty="0"/>
              <a:t>Visual test</a:t>
            </a:r>
          </a:p>
          <a:p>
            <a:r>
              <a:rPr lang="da-DK" dirty="0"/>
              <a:t>Automatic </a:t>
            </a:r>
            <a:r>
              <a:rPr lang="da-DK" dirty="0" err="1"/>
              <a:t>testing</a:t>
            </a:r>
            <a:endParaRPr lang="da-DK" dirty="0"/>
          </a:p>
          <a:p>
            <a:pPr lvl="1"/>
            <a:r>
              <a:rPr lang="da-DK" dirty="0" err="1"/>
              <a:t>Systematically</a:t>
            </a:r>
            <a:r>
              <a:rPr lang="da-DK" dirty="0"/>
              <a:t> / </a:t>
            </a:r>
            <a:r>
              <a:rPr lang="da-DK" dirty="0" err="1"/>
              <a:t>randomly</a:t>
            </a:r>
            <a:r>
              <a:rPr lang="da-DK" dirty="0"/>
              <a:t> generate input </a:t>
            </a:r>
            <a:r>
              <a:rPr lang="da-DK" dirty="0" err="1"/>
              <a:t>instances</a:t>
            </a:r>
            <a:endParaRPr lang="da-DK" dirty="0"/>
          </a:p>
          <a:p>
            <a:pPr lvl="1"/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function</a:t>
            </a:r>
            <a:r>
              <a:rPr lang="da-DK" dirty="0"/>
              <a:t> to </a:t>
            </a:r>
            <a:r>
              <a:rPr lang="da-DK" b="1" dirty="0" err="1"/>
              <a:t>validate</a:t>
            </a:r>
            <a:r>
              <a:rPr lang="da-DK" b="1" dirty="0"/>
              <a:t> </a:t>
            </a:r>
            <a:r>
              <a:rPr lang="da-DK" dirty="0"/>
              <a:t>if output is </a:t>
            </a:r>
            <a:r>
              <a:rPr lang="da-DK" dirty="0" err="1"/>
              <a:t>correct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hopefully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finding</a:t>
            </a:r>
            <a:r>
              <a:rPr lang="da-DK" dirty="0"/>
              <a:t> the solution)</a:t>
            </a:r>
            <a:endParaRPr lang="en-US" dirty="0"/>
          </a:p>
          <a:p>
            <a:r>
              <a:rPr lang="da-DK" dirty="0"/>
              <a:t>Formal </a:t>
            </a:r>
            <a:r>
              <a:rPr lang="da-DK" dirty="0" err="1"/>
              <a:t>verification</a:t>
            </a:r>
            <a:endParaRPr lang="da-DK" dirty="0"/>
          </a:p>
          <a:p>
            <a:pPr lvl="1"/>
            <a:r>
              <a:rPr lang="da-DK" dirty="0" err="1"/>
              <a:t>Use</a:t>
            </a:r>
            <a:r>
              <a:rPr lang="da-DK" dirty="0"/>
              <a:t> computer programs to do formal </a:t>
            </a:r>
            <a:r>
              <a:rPr lang="da-DK" dirty="0" err="1"/>
              <a:t>proofs</a:t>
            </a:r>
            <a:r>
              <a:rPr lang="da-DK" dirty="0"/>
              <a:t> of </a:t>
            </a:r>
            <a:r>
              <a:rPr lang="da-DK" dirty="0" err="1"/>
              <a:t>correctness</a:t>
            </a:r>
            <a:r>
              <a:rPr lang="da-DK" dirty="0"/>
              <a:t>,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>
                <a:hlinkClick r:id="rId3"/>
              </a:rPr>
              <a:t>Coq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4147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testing – Convex hull computation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400" y="2221287"/>
            <a:ext cx="4609034" cy="3400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07" y="1930400"/>
            <a:ext cx="5433224" cy="3981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602" y="590362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Correct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3619" y="590362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Bug ! </a:t>
            </a:r>
            <a:br>
              <a:rPr lang="en-US" sz="2400" b="1" dirty="0"/>
            </a:br>
            <a:r>
              <a:rPr lang="en-US" sz="2400" b="1" dirty="0"/>
              <a:t>(not convex)</a:t>
            </a:r>
          </a:p>
        </p:txBody>
      </p:sp>
    </p:spTree>
    <p:extLst>
      <p:ext uri="{BB962C8B-B14F-4D97-AF65-F5344CB8AC3E}">
        <p14:creationId xmlns:p14="http://schemas.microsoft.com/office/powerpoint/2010/main" val="1646757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45588"/>
              </p:ext>
            </p:extLst>
          </p:nvPr>
        </p:nvGraphicFramePr>
        <p:xfrm>
          <a:off x="3860798" y="826943"/>
          <a:ext cx="809053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3856355">
                  <a:extLst>
                    <a:ext uri="{9D8B030D-6E8A-4147-A177-3AD203B41FA5}">
                      <a16:colId xmlns:a16="http://schemas.microsoft.com/office/drawing/2014/main" val="4185332411"/>
                    </a:ext>
                  </a:extLst>
                </a:gridCol>
              </a:tblGrid>
              <a:tr h="241176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binary-search-doctest.py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998500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Examples: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-1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2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&gt;&gt;&gt;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3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doctest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doctest.testmod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(verbose=True)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-1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Expecting: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items had no tests: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__main__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items passed all tests: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4 tests in __main__.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 tests in 2 items.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 passed and 0 failed.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 passed.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365125"/>
            <a:ext cx="2975600" cy="1325563"/>
          </a:xfrm>
        </p:spPr>
        <p:txBody>
          <a:bodyPr/>
          <a:lstStyle/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doctest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8063024" y="6310807"/>
            <a:ext cx="388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docs.python.org/3/library/doctest.html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909" y="1548534"/>
            <a:ext cx="337358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Python module </a:t>
            </a:r>
          </a:p>
          <a:p>
            <a:r>
              <a:rPr lang="en-US" sz="2000" dirty="0"/>
              <a:t>Test instances (pairs of input and corresponding output) are written in the doc strings, formatted as in an interactive Python session</a:t>
            </a:r>
          </a:p>
        </p:txBody>
      </p:sp>
    </p:spTree>
    <p:extLst>
      <p:ext uri="{BB962C8B-B14F-4D97-AF65-F5344CB8AC3E}">
        <p14:creationId xmlns:p14="http://schemas.microsoft.com/office/powerpoint/2010/main" val="3815491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78887"/>
              </p:ext>
            </p:extLst>
          </p:nvPr>
        </p:nvGraphicFramePr>
        <p:xfrm>
          <a:off x="5212079" y="106680"/>
          <a:ext cx="6831330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3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binary-search-pytest.py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4164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pytest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L.'''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  <a:p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 == -1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 == 0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 == 2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 == 3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test_types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():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with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pytest.raises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_ =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(5, ['a', 'b', 'c'])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08332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pytest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binary-search-pytest.py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============= test session starts =============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platform win32 -- Python 3.11.2, pytest-7.2.1, pluggy-1.0.0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plugins: anyio-3.6.2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collected 2 items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binary-search-pytest.py .. [100%]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============== 2 passed in 0.05s ==============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6628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Run all tests stored in functions prefixed by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test_ </a:t>
            </a:r>
            <a:r>
              <a:rPr lang="en-US" sz="2400" dirty="0">
                <a:cs typeface="Courier New" panose="02070309020205020404" pitchFamily="49" charset="0"/>
              </a:rPr>
              <a:t>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test_</a:t>
            </a:r>
            <a:r>
              <a:rPr lang="en-US" sz="2400" dirty="0">
                <a:cs typeface="Courier New" panose="02070309020205020404" pitchFamily="49" charset="0"/>
              </a:rPr>
              <a:t> prefixed test methods inside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>
                <a:cs typeface="Courier New" panose="02070309020205020404" pitchFamily="49" charset="0"/>
              </a:rPr>
              <a:t> prefixed test classes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pytest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Run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pytest</a:t>
            </a:r>
            <a:r>
              <a:rPr lang="en-US" sz="2400" dirty="0"/>
              <a:t> program from a shell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5044" y="6124468"/>
            <a:ext cx="1960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pytest.org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165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340261"/>
            <a:ext cx="10515600" cy="1325563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1267" y="6424076"/>
            <a:ext cx="3917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docs.python.org/3/library/unittest.html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5140"/>
              </p:ext>
            </p:extLst>
          </p:nvPr>
        </p:nvGraphicFramePr>
        <p:xfrm>
          <a:off x="4965713" y="180459"/>
          <a:ext cx="6986905" cy="624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08332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binary-search-unittest.py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41644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L):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'''Binary search for x in sorted list L.'''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low, high = -1,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low + 1 &lt; high: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mid = (low + high) // 2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x &lt; L[mid]: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high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low = mid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low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unittest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TestBinarySearch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unittest.TestCase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[]), -1)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[7]), 0)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 [7,7,7,56,81]), 2)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self.assertEqual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(8, [1,3,5,7,9]), 3)</a:t>
                      </a: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test_types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(self):</a:t>
                      </a:r>
                    </a:p>
                    <a:p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self.assertRaises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binary_search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5, ['a', 'b', 'c'])</a:t>
                      </a:r>
                    </a:p>
                    <a:p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unittest.main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(verbosity=2)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08332"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(__main__.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TestBinarySearch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... 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test_types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(__main__.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TestBinarySearch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... ok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 2 tests in 0.051s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OK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57909" y="1548534"/>
            <a:ext cx="42951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Python module </a:t>
            </a:r>
          </a:p>
          <a:p>
            <a:r>
              <a:rPr lang="en-US" sz="2000" dirty="0"/>
              <a:t>A comprehensive </a:t>
            </a:r>
            <a:r>
              <a:rPr lang="en-US" sz="2000" dirty="0">
                <a:solidFill>
                  <a:srgbClr val="C00000"/>
                </a:solidFill>
              </a:rPr>
              <a:t>object-oriented test framework</a:t>
            </a:r>
            <a:r>
              <a:rPr lang="en-US" sz="2000" dirty="0"/>
              <a:t>, inspired by the corresponding JUnit test framework for Java</a:t>
            </a:r>
          </a:p>
        </p:txBody>
      </p:sp>
    </p:spTree>
    <p:extLst>
      <p:ext uri="{BB962C8B-B14F-4D97-AF65-F5344CB8AC3E}">
        <p14:creationId xmlns:p14="http://schemas.microsoft.com/office/powerpoint/2010/main" val="61259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Debugger (IDLE)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180520"/>
          </a:xfrm>
        </p:spPr>
        <p:txBody>
          <a:bodyPr/>
          <a:lstStyle/>
          <a:p>
            <a:r>
              <a:rPr lang="en-US" dirty="0"/>
              <a:t>When an exception has stopped the program, you can examine the state of the variables using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Debug &gt; Stack Viewer</a:t>
            </a:r>
            <a:r>
              <a:rPr lang="en-US" dirty="0"/>
              <a:t> in the Python shell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23" t="67877" r="15000" b="7669"/>
          <a:stretch/>
        </p:blipFill>
        <p:spPr>
          <a:xfrm>
            <a:off x="-170754" y="3006145"/>
            <a:ext cx="7601527" cy="3807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773" y="3050378"/>
            <a:ext cx="4641154" cy="36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9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61" y="0"/>
            <a:ext cx="10515600" cy="1325563"/>
          </a:xfrm>
        </p:spPr>
        <p:txBody>
          <a:bodyPr/>
          <a:lstStyle/>
          <a:p>
            <a:r>
              <a:rPr lang="en-US" dirty="0"/>
              <a:t>Stepping through a program (IDLE debugger)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60" y="1140634"/>
            <a:ext cx="11784785" cy="27484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Debug &gt; Debugger </a:t>
            </a:r>
            <a:r>
              <a:rPr lang="en-US" dirty="0"/>
              <a:t>in the Python shell opens Debug Control window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Right click</a:t>
            </a:r>
            <a:r>
              <a:rPr lang="en-US" dirty="0"/>
              <a:t> on a code line in editor to set a “breakpoint” in your code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Debug Control: </a:t>
            </a:r>
            <a:r>
              <a:rPr lang="en-US" dirty="0"/>
              <a:t>Go </a:t>
            </a:r>
            <a:r>
              <a:rPr lang="en-US" dirty="0">
                <a:sym typeface="Wingdings" panose="05000000000000000000" pitchFamily="2" charset="2"/>
              </a:rPr>
              <a:t> run until next breakpoint is encountered;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Step  execute one line of code; Over  run function call without details;  Out  finish current function call; Quit  Stop program;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802" t="65790" r="31547" b="12426"/>
          <a:stretch/>
        </p:blipFill>
        <p:spPr>
          <a:xfrm>
            <a:off x="0" y="3566790"/>
            <a:ext cx="5044683" cy="329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708" t="65488" r="19762" b="14060"/>
          <a:stretch/>
        </p:blipFill>
        <p:spPr>
          <a:xfrm>
            <a:off x="4791919" y="4558637"/>
            <a:ext cx="4169594" cy="2273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6309" t="58559" r="18167" b="11052"/>
          <a:stretch/>
        </p:blipFill>
        <p:spPr>
          <a:xfrm>
            <a:off x="8961513" y="3626910"/>
            <a:ext cx="3214949" cy="32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74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3BC4-F992-437E-8464-C533EE3E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Coverage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3C16-AF75-4AF4-8E42-E74A4731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3208" cy="4848307"/>
          </a:xfrm>
        </p:spPr>
        <p:txBody>
          <a:bodyPr>
            <a:normAutofit/>
          </a:bodyPr>
          <a:lstStyle/>
          <a:p>
            <a:r>
              <a:rPr lang="da-DK" dirty="0" err="1"/>
              <a:t>Ensure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tests cover the </a:t>
            </a:r>
            <a:r>
              <a:rPr lang="da-DK" dirty="0" err="1"/>
              <a:t>whole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and all </a:t>
            </a:r>
            <a:r>
              <a:rPr lang="da-DK" dirty="0" err="1"/>
              <a:t>possible</a:t>
            </a:r>
            <a:r>
              <a:rPr lang="da-DK" dirty="0"/>
              <a:t> branches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taken</a:t>
            </a:r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module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monitor running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and </a:t>
            </a:r>
            <a:r>
              <a:rPr lang="da-DK" dirty="0" err="1"/>
              <a:t>report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lines and branches </a:t>
            </a:r>
            <a:r>
              <a:rPr lang="da-DK" dirty="0" err="1"/>
              <a:t>were</a:t>
            </a:r>
            <a:r>
              <a:rPr lang="da-DK" dirty="0"/>
              <a:t> not </a:t>
            </a:r>
            <a:r>
              <a:rPr lang="da-DK" dirty="0" err="1"/>
              <a:t>executed</a:t>
            </a:r>
            <a:endParaRPr lang="da-DK" dirty="0"/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pip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b="1" dirty="0"/>
              <a:t>Note </a:t>
            </a:r>
            <a:r>
              <a:rPr lang="da-DK" dirty="0"/>
              <a:t> 100% </a:t>
            </a:r>
            <a:r>
              <a:rPr lang="da-DK" dirty="0" err="1"/>
              <a:t>coverage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guarantee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 </a:t>
            </a:r>
            <a:r>
              <a:rPr lang="da-DK" dirty="0" err="1"/>
              <a:t>errors</a:t>
            </a:r>
            <a:r>
              <a:rPr lang="da-DK" dirty="0"/>
              <a:t>… just </a:t>
            </a:r>
            <a:r>
              <a:rPr lang="da-DK" dirty="0" err="1"/>
              <a:t>fewer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1FFA2-EE27-4D28-82FF-83A8BFC9BB0F}"/>
              </a:ext>
            </a:extLst>
          </p:cNvPr>
          <p:cNvSpPr txBox="1"/>
          <p:nvPr/>
        </p:nvSpPr>
        <p:spPr>
          <a:xfrm>
            <a:off x="6096001" y="6194544"/>
            <a:ext cx="5991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pypi.org/project/</a:t>
            </a:r>
            <a:r>
              <a:rPr lang="da-DK" dirty="0" err="1">
                <a:hlinkClick r:id="rId3"/>
              </a:rPr>
              <a:t>coverage</a:t>
            </a:r>
            <a:endParaRPr lang="da-DK" dirty="0"/>
          </a:p>
          <a:p>
            <a:pPr algn="r"/>
            <a:r>
              <a:rPr lang="da-DK" dirty="0">
                <a:hlinkClick r:id="rId4"/>
              </a:rPr>
              <a:t>en.wikipedia.org/wiki/</a:t>
            </a:r>
            <a:r>
              <a:rPr lang="da-DK" dirty="0" err="1">
                <a:hlinkClick r:id="rId4"/>
              </a:rPr>
              <a:t>Goldbach’s_weak_conjecture</a:t>
            </a:r>
            <a:endParaRPr lang="da-DK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A64F6A-C25F-4319-BE42-0EE3AFCF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95394"/>
              </p:ext>
            </p:extLst>
          </p:nvPr>
        </p:nvGraphicFramePr>
        <p:xfrm>
          <a:off x="6096000" y="405130"/>
          <a:ext cx="589153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goldbach.py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0101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odd(x):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return x % 2 == 1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sum_of_three_primes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assert odd(n) and n &gt; 5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primes = (set(range(2, n + 1)) –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set(x for f in range(2, n + 1)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for x in range(2 * f, n + 1, f)))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for x in primes: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for y in primes: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z in primes: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if n == x + y + z: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print(n, 'is the sum of three primes', x, y, z)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return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print(n, 'is not the sum of </a:t>
                      </a:r>
                      <a:r>
                        <a:rPr lang="en-US" sz="12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three primes')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n in range(7, 1000, 2):</a:t>
                      </a:r>
                    </a:p>
                    <a:p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sum_of_three_primes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coverage run –-branch goldbach.py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 is the sum of three primes 2 2 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 is the sum of three primes 2 2 5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999 is the sum of three primes 3 5 991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coverage report -m goldbach.py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         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Stmts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Miss Branch </a:t>
                      </a:r>
                      <a:r>
                        <a:rPr lang="en-US" sz="12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BrPart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Cover   Missing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goldbach.py      14      1     12      1    92%   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            14      1     12      1    92%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3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ADA5-BDB5-469D-893C-A6E4F381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/>
          <a:lstStyle/>
          <a:p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coverage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91FD9-D3D7-4CE3-B1FC-5C447D69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54" y="1516154"/>
            <a:ext cx="9193292" cy="5085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035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good quality code ?</a:t>
            </a:r>
          </a:p>
        </p:txBody>
      </p:sp>
      <p:sp>
        <p:nvSpPr>
          <p:cNvPr id="15" name="Cloud 14"/>
          <p:cNvSpPr/>
          <p:nvPr/>
        </p:nvSpPr>
        <p:spPr>
          <a:xfrm>
            <a:off x="735798" y="2209231"/>
            <a:ext cx="2705862" cy="1815842"/>
          </a:xfrm>
          <a:prstGeom prst="cloud">
            <a:avLst/>
          </a:prstGeom>
          <a:solidFill>
            <a:srgbClr val="FFFF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Idea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923544" y="1475535"/>
            <a:ext cx="10601323" cy="4701428"/>
            <a:chOff x="923544" y="1475535"/>
            <a:chExt cx="10601323" cy="470142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931920" y="1579172"/>
              <a:ext cx="0" cy="459779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55542" y="1574553"/>
              <a:ext cx="2674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Development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0926" y="1564045"/>
              <a:ext cx="2583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Usage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3544" y="1563373"/>
              <a:ext cx="2373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Design phase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8345424" y="1475535"/>
              <a:ext cx="0" cy="459779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96455" y="2217152"/>
            <a:ext cx="3496398" cy="900000"/>
            <a:chOff x="3596455" y="2217152"/>
            <a:chExt cx="3496398" cy="900000"/>
          </a:xfrm>
        </p:grpSpPr>
        <p:sp>
          <p:nvSpPr>
            <p:cNvPr id="6" name="Rounded Rectangle 5"/>
            <p:cNvSpPr/>
            <p:nvPr/>
          </p:nvSpPr>
          <p:spPr>
            <a:xfrm>
              <a:off x="5292853" y="2217152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Coding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605080" y="2699449"/>
              <a:ext cx="142153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09B5744-8806-4F1B-28D3-A8F4C3A07E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6455" y="2996174"/>
              <a:ext cx="1363022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313656" y="2217152"/>
            <a:ext cx="4114438" cy="1144654"/>
            <a:chOff x="7313656" y="2217152"/>
            <a:chExt cx="4114438" cy="1144654"/>
          </a:xfrm>
        </p:grpSpPr>
        <p:sp>
          <p:nvSpPr>
            <p:cNvPr id="9" name="Rounded Rectangle 8"/>
            <p:cNvSpPr/>
            <p:nvPr/>
          </p:nvSpPr>
          <p:spPr>
            <a:xfrm>
              <a:off x="8940926" y="2217152"/>
              <a:ext cx="2487168" cy="1144654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User runs program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313656" y="2699449"/>
              <a:ext cx="1421531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0628508" y="2999171"/>
            <a:ext cx="1621273" cy="1372475"/>
            <a:chOff x="10628508" y="2999171"/>
            <a:chExt cx="1621273" cy="1372475"/>
          </a:xfrm>
        </p:grpSpPr>
        <p:sp>
          <p:nvSpPr>
            <p:cNvPr id="39" name="Arc 38"/>
            <p:cNvSpPr/>
            <p:nvPr/>
          </p:nvSpPr>
          <p:spPr>
            <a:xfrm flipV="1">
              <a:off x="11077818" y="2999171"/>
              <a:ext cx="900000" cy="900000"/>
            </a:xfrm>
            <a:prstGeom prst="arc">
              <a:avLst>
                <a:gd name="adj1" fmla="val 12086864"/>
                <a:gd name="adj2" fmla="val 5019588"/>
              </a:avLst>
            </a:prstGeom>
            <a:ln w="762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28508" y="3909981"/>
              <a:ext cx="162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success</a:t>
              </a:r>
            </a:p>
          </p:txBody>
        </p:sp>
      </p:grp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369163" y="4758972"/>
            <a:ext cx="3385119" cy="17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Goal</a:t>
            </a:r>
          </a:p>
          <a:p>
            <a:r>
              <a:rPr lang="en-US" sz="2400" dirty="0"/>
              <a:t>Develop programs that work correctly</a:t>
            </a:r>
          </a:p>
          <a:p>
            <a:r>
              <a:rPr lang="en-US" sz="2400" dirty="0"/>
              <a:t>Tools and techniques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313656" y="3545454"/>
            <a:ext cx="4418611" cy="3044073"/>
            <a:chOff x="7313656" y="3545454"/>
            <a:chExt cx="4418611" cy="3044073"/>
          </a:xfrm>
        </p:grpSpPr>
        <p:sp>
          <p:nvSpPr>
            <p:cNvPr id="40" name="Freeform 39"/>
            <p:cNvSpPr/>
            <p:nvPr/>
          </p:nvSpPr>
          <p:spPr>
            <a:xfrm>
              <a:off x="7313656" y="3545454"/>
              <a:ext cx="1790318" cy="2227619"/>
            </a:xfrm>
            <a:custGeom>
              <a:avLst/>
              <a:gdLst>
                <a:gd name="connsiteX0" fmla="*/ 3054096 w 3054096"/>
                <a:gd name="connsiteY0" fmla="*/ 0 h 2402458"/>
                <a:gd name="connsiteX1" fmla="*/ 1444752 w 3054096"/>
                <a:gd name="connsiteY1" fmla="*/ 2029968 h 2402458"/>
                <a:gd name="connsiteX2" fmla="*/ 0 w 3054096"/>
                <a:gd name="connsiteY2" fmla="*/ 2395728 h 2402458"/>
                <a:gd name="connsiteX0" fmla="*/ 3054096 w 3054096"/>
                <a:gd name="connsiteY0" fmla="*/ 0 h 2416525"/>
                <a:gd name="connsiteX1" fmla="*/ 2470928 w 3054096"/>
                <a:gd name="connsiteY1" fmla="*/ 2104619 h 2416525"/>
                <a:gd name="connsiteX2" fmla="*/ 0 w 3054096"/>
                <a:gd name="connsiteY2" fmla="*/ 2395728 h 2416525"/>
                <a:gd name="connsiteX0" fmla="*/ 3054096 w 3054096"/>
                <a:gd name="connsiteY0" fmla="*/ 0 h 2416525"/>
                <a:gd name="connsiteX1" fmla="*/ 2470928 w 3054096"/>
                <a:gd name="connsiteY1" fmla="*/ 2104619 h 2416525"/>
                <a:gd name="connsiteX2" fmla="*/ 0 w 3054096"/>
                <a:gd name="connsiteY2" fmla="*/ 2395728 h 2416525"/>
                <a:gd name="connsiteX0" fmla="*/ 3054096 w 3054096"/>
                <a:gd name="connsiteY0" fmla="*/ 0 h 2416525"/>
                <a:gd name="connsiteX1" fmla="*/ 2470928 w 3054096"/>
                <a:gd name="connsiteY1" fmla="*/ 2104619 h 2416525"/>
                <a:gd name="connsiteX2" fmla="*/ 0 w 3054096"/>
                <a:gd name="connsiteY2" fmla="*/ 2395728 h 2416525"/>
                <a:gd name="connsiteX0" fmla="*/ 3054096 w 3054096"/>
                <a:gd name="connsiteY0" fmla="*/ 0 h 2411733"/>
                <a:gd name="connsiteX1" fmla="*/ 2128869 w 3054096"/>
                <a:gd name="connsiteY1" fmla="*/ 2085957 h 2411733"/>
                <a:gd name="connsiteX2" fmla="*/ 0 w 3054096"/>
                <a:gd name="connsiteY2" fmla="*/ 2395728 h 2411733"/>
                <a:gd name="connsiteX0" fmla="*/ 2907499 w 2907499"/>
                <a:gd name="connsiteY0" fmla="*/ 0 h 2469673"/>
                <a:gd name="connsiteX1" fmla="*/ 2128869 w 2907499"/>
                <a:gd name="connsiteY1" fmla="*/ 2141945 h 2469673"/>
                <a:gd name="connsiteX2" fmla="*/ 0 w 2907499"/>
                <a:gd name="connsiteY2" fmla="*/ 2451716 h 246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7499" h="2469673">
                  <a:moveTo>
                    <a:pt x="2907499" y="0"/>
                  </a:moveTo>
                  <a:cubicBezTo>
                    <a:pt x="2797125" y="983304"/>
                    <a:pt x="2613452" y="1733326"/>
                    <a:pt x="2128869" y="2141945"/>
                  </a:cubicBezTo>
                  <a:cubicBezTo>
                    <a:pt x="1644286" y="2550564"/>
                    <a:pt x="467868" y="2468480"/>
                    <a:pt x="0" y="2451716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33636" y="5389198"/>
              <a:ext cx="31986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runs forever / crash / incorrect output / explosion / ...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455" y="5013620"/>
              <a:ext cx="487666" cy="405904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7343955" y="1682579"/>
            <a:ext cx="136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(hopefully)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correct program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91D319-6B0E-0818-7D40-5019F06B7BA8}"/>
              </a:ext>
            </a:extLst>
          </p:cNvPr>
          <p:cNvGrpSpPr/>
          <p:nvPr/>
        </p:nvGrpSpPr>
        <p:grpSpPr>
          <a:xfrm>
            <a:off x="4126611" y="3084510"/>
            <a:ext cx="4426391" cy="3138563"/>
            <a:chOff x="4126611" y="3084510"/>
            <a:chExt cx="4426391" cy="3138563"/>
          </a:xfrm>
        </p:grpSpPr>
        <p:sp>
          <p:nvSpPr>
            <p:cNvPr id="7" name="Rounded Rectangle 6"/>
            <p:cNvSpPr/>
            <p:nvPr/>
          </p:nvSpPr>
          <p:spPr>
            <a:xfrm>
              <a:off x="4126611" y="3789269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Fix bug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36018" y="5323073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Find bug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346129" y="3789269"/>
              <a:ext cx="1800000" cy="900000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</a:rPr>
                <a:t>Testing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584983" y="3186855"/>
              <a:ext cx="346169" cy="532711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940092" y="3186856"/>
              <a:ext cx="306037" cy="487483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657933" y="4758972"/>
              <a:ext cx="318723" cy="449171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5258980" y="4740978"/>
              <a:ext cx="354051" cy="467165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162620" y="3155465"/>
              <a:ext cx="390595" cy="521857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6B8834-41C6-09CC-17E6-A2CD89E1144C}"/>
                </a:ext>
              </a:extLst>
            </p:cNvPr>
            <p:cNvSpPr txBox="1"/>
            <p:nvPr/>
          </p:nvSpPr>
          <p:spPr>
            <a:xfrm>
              <a:off x="6931729" y="3084510"/>
              <a:ext cx="162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success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C89E72-4626-F1E1-C0A1-5EF48DA387CD}"/>
                </a:ext>
              </a:extLst>
            </p:cNvPr>
            <p:cNvSpPr txBox="1"/>
            <p:nvPr/>
          </p:nvSpPr>
          <p:spPr>
            <a:xfrm>
              <a:off x="6736646" y="4769505"/>
              <a:ext cx="1108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6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uiExpand="1" build="p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debugging: add print statements</a:t>
            </a:r>
          </a:p>
          <a:p>
            <a:r>
              <a:rPr lang="en-US" b="1" dirty="0"/>
              <a:t>Test driven development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Strategy for code development</a:t>
            </a:r>
            <a:r>
              <a:rPr lang="en-US">
                <a:sym typeface="Wingdings" panose="05000000000000000000" pitchFamily="2" charset="2"/>
              </a:rPr>
              <a:t>, </a:t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where </a:t>
            </a:r>
            <a:r>
              <a:rPr lang="en-US" dirty="0">
                <a:sym typeface="Wingdings" panose="05000000000000000000" pitchFamily="2" charset="2"/>
              </a:rPr>
              <a:t>tests are written before the code</a:t>
            </a:r>
            <a:endParaRPr lang="en-US" dirty="0"/>
          </a:p>
          <a:p>
            <a:r>
              <a:rPr lang="en-US" b="1" dirty="0"/>
              <a:t>Defensive programming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add tests (assertions) to check if input/arguments are valid according to specification</a:t>
            </a:r>
          </a:p>
          <a:p>
            <a:r>
              <a:rPr lang="en-US" dirty="0"/>
              <a:t>When designing tests, ensure </a:t>
            </a:r>
            <a:r>
              <a:rPr lang="en-US" b="1" dirty="0"/>
              <a:t>coverage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(the set of test cases should make sure all code lines get executed)</a:t>
            </a:r>
          </a:p>
          <a:p>
            <a:r>
              <a:rPr lang="en-US" b="1" dirty="0"/>
              <a:t>Python testing frameworks: </a:t>
            </a:r>
            <a:r>
              <a:rPr lang="en-US" b="1" dirty="0" err="1"/>
              <a:t>doctest</a:t>
            </a:r>
            <a:r>
              <a:rPr lang="en-US" b="1" dirty="0"/>
              <a:t>, </a:t>
            </a:r>
            <a:r>
              <a:rPr lang="en-US" b="1" dirty="0" err="1"/>
              <a:t>unittest</a:t>
            </a:r>
            <a:r>
              <a:rPr lang="en-US" b="1" dirty="0"/>
              <a:t>, </a:t>
            </a:r>
            <a:r>
              <a:rPr lang="en-US" b="1" dirty="0" err="1"/>
              <a:t>pytest</a:t>
            </a:r>
            <a:r>
              <a:rPr lang="en-US" b="1" dirty="0"/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110575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Mypy</a:t>
            </a:r>
            <a:r>
              <a:rPr lang="en-US" dirty="0"/>
              <a:t> – a static type checker for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337"/>
            <a:ext cx="5052373" cy="5067663"/>
          </a:xfrm>
        </p:spPr>
        <p:txBody>
          <a:bodyPr>
            <a:normAutofit/>
          </a:bodyPr>
          <a:lstStyle/>
          <a:p>
            <a:r>
              <a:rPr lang="en-US" b="1" dirty="0"/>
              <a:t>Static type checking</a:t>
            </a:r>
            <a:r>
              <a:rPr lang="en-US" dirty="0"/>
              <a:t> tries to analyze a program for potential type errors </a:t>
            </a:r>
            <a:r>
              <a:rPr lang="en-US" dirty="0">
                <a:solidFill>
                  <a:srgbClr val="C00000"/>
                </a:solidFill>
              </a:rPr>
              <a:t>without</a:t>
            </a:r>
            <a:r>
              <a:rPr lang="en-US" dirty="0"/>
              <a:t> executing the program</a:t>
            </a:r>
          </a:p>
          <a:p>
            <a:r>
              <a:rPr lang="en-US" dirty="0"/>
              <a:t>Installing: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mypy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cs typeface="Courier New" panose="02070309020205020404" pitchFamily="49" charset="0"/>
              </a:rPr>
              <a:t>Running Python will cause an error during execution, whereas using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cs typeface="Courier New" panose="02070309020205020404" pitchFamily="49" charset="0"/>
              </a:rPr>
              <a:t>mypy</a:t>
            </a:r>
            <a:r>
              <a:rPr lang="en-US" sz="2400" dirty="0">
                <a:cs typeface="Courier New" panose="02070309020205020404" pitchFamily="49" charset="0"/>
              </a:rPr>
              <a:t> the error will be found without executing the program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Standard (and required) in statically typed languages like Java, C, C++</a:t>
            </a:r>
          </a:p>
          <a:p>
            <a:pPr marL="0" indent="0">
              <a:buNone/>
            </a:pPr>
            <a:endParaRPr lang="en-US" sz="2400" dirty="0"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2213" y="1294998"/>
            <a:ext cx="2482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Experimental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967" y="1384433"/>
            <a:ext cx="487666" cy="40590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94550"/>
              </p:ext>
            </p:extLst>
          </p:nvPr>
        </p:nvGraphicFramePr>
        <p:xfrm>
          <a:off x="6210184" y="1938503"/>
          <a:ext cx="5679628" cy="402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62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0600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mypy-simple.py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6617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 + '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error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306009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2376747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mypy-simple.py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unsupported operand type(s) for +: '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and '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mypy-simple.py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mypy-simple.py:2: error: Unsupported operand types for + ("int" and "str")  [operator]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36329" y="6109336"/>
            <a:ext cx="4253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mypy-lang.org</a:t>
            </a:r>
            <a:br>
              <a:rPr lang="en-US" dirty="0"/>
            </a:br>
            <a:r>
              <a:rPr lang="en-US" dirty="0">
                <a:hlinkClick r:id="rId5"/>
              </a:rPr>
              <a:t>PEP 484 - Type Hints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47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8600"/>
              </p:ext>
            </p:extLst>
          </p:nvPr>
        </p:nvGraphicFramePr>
        <p:xfrm>
          <a:off x="1686474" y="2296867"/>
          <a:ext cx="8819052" cy="311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905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25121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mypy-add.py</a:t>
                      </a:r>
                    </a:p>
                  </a:txBody>
                  <a:tcPr marT="60853" marB="608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3808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add(x, y):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x + y  </a:t>
                      </a: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bug: x int and y string </a:t>
                      </a:r>
                    </a:p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print(add(42, '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'))</a:t>
                      </a:r>
                    </a:p>
                  </a:txBody>
                  <a:tcPr marT="60853" marB="60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325121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marT="60853" marB="60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298838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add.py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unsupported operand type(s) for +: 'int' and 'str'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add.py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Success: no issues found in 1 source file</a:t>
                      </a:r>
                    </a:p>
                  </a:txBody>
                  <a:tcPr marT="60853" marB="608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mypy</a:t>
            </a:r>
            <a:r>
              <a:rPr lang="en-US" dirty="0"/>
              <a:t> does not spot all errors…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64" y="4891244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86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hints (PEP 484)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0969"/>
            <a:ext cx="478231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Python allows type hints in programs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Type hints are </a:t>
            </a:r>
            <a:r>
              <a:rPr lang="en-US" sz="2400" dirty="0">
                <a:solidFill>
                  <a:srgbClr val="C00000"/>
                </a:solidFill>
              </a:rPr>
              <a:t>ignored</a:t>
            </a:r>
            <a:r>
              <a:rPr lang="en-US" sz="2400" dirty="0"/>
              <a:t> at run-time by Python, but useful for static type analysis (e.g. </a:t>
            </a:r>
            <a:r>
              <a:rPr lang="en-US" sz="2400" dirty="0" err="1"/>
              <a:t>mypy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Syntax</a:t>
            </a:r>
            <a:endParaRPr lang="en-US" dirty="0"/>
          </a:p>
          <a:p>
            <a:pPr marL="0" indent="0">
              <a:buNone/>
              <a:tabLst>
                <a:tab pos="719138" algn="l"/>
              </a:tabLst>
            </a:pPr>
            <a:r>
              <a:rPr lang="en-US" i="1" dirty="0"/>
              <a:t>	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</a:p>
          <a:p>
            <a:pPr marL="0" indent="0">
              <a:buNone/>
              <a:tabLst>
                <a:tab pos="719138" algn="l"/>
              </a:tabLst>
            </a:pP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	variable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value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22536"/>
              </p:ext>
            </p:extLst>
          </p:nvPr>
        </p:nvGraphicFramePr>
        <p:xfrm>
          <a:off x="5766816" y="1027906"/>
          <a:ext cx="6191504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50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int</a:t>
                      </a:r>
                      <a:r>
                        <a:rPr lang="da-DK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type hint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42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'abc'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type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int</a:t>
                      </a:r>
                      <a:r>
                        <a:rPr lang="pl-PL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42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type hint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'abc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type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42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'abc'</a:t>
                      </a:r>
                      <a:r>
                        <a:rPr lang="da-DK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type changed from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print(x, y, z)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mypy-basic-types.py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mypy-basic-types.py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mypy-basic-types.py:3: error: Incompatible types in assignment (expression has type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", variable has type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mypy-basic-types.py:5: error: 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mypy-basic-types.py:7: error: 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569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hints –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9592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variable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) -&gt;</a:t>
            </a:r>
            <a:r>
              <a:rPr lang="en-US" sz="3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return type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 algn="ctr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b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cs typeface="Courier New" panose="02070309020205020404" pitchFamily="49" charset="0"/>
              </a:rPr>
              <a:t>For functions and methods 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.__annotations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en-US" sz="2200" dirty="0">
                <a:cs typeface="Courier New" panose="02070309020205020404" pitchFamily="49" charset="0"/>
              </a:rPr>
              <a:t>is a dictionary with the annotation</a:t>
            </a:r>
          </a:p>
          <a:p>
            <a:r>
              <a:rPr lang="en-US" sz="2200" dirty="0">
                <a:cs typeface="Courier New" panose="02070309020205020404" pitchFamily="49" charset="0"/>
              </a:rPr>
              <a:t>The types become part of the documentation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96698"/>
              </p:ext>
            </p:extLst>
          </p:nvPr>
        </p:nvGraphicFramePr>
        <p:xfrm>
          <a:off x="419100" y="2450360"/>
          <a:ext cx="113538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60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6564198">
                  <a:extLst>
                    <a:ext uri="{9D8B030D-6E8A-4147-A177-3AD203B41FA5}">
                      <a16:colId xmlns:a16="http://schemas.microsoft.com/office/drawing/2014/main" val="1489949206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mypy-function.py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f(x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int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units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str(x) + ' ' + units</a:t>
                      </a:r>
                    </a:p>
                    <a:p>
                      <a:r>
                        <a:rPr lang="pl-PL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g(x, units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-&gt; str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str(x) + ' ' + units</a:t>
                      </a: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print(f(3, 'cm'))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print(f(</a:t>
                      </a:r>
                      <a:r>
                        <a:rPr lang="pl-PL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'one'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'meter'))</a:t>
                      </a: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print(g(3, 'cm'))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print(g('one', 'meter'))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pl-PL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f.__annotations__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mypy-function.py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cm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one meter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cm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nb-NO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one meter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{'x': &lt;class 'int'&gt;, 'units': &lt;class 'str'&gt;, 'return': &lt;class 'str'&gt;}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mypy-function.py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mypy-function.py:8: error: Argument 1 to "f" has incompatible type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406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47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More type hints in Python 3.9</a:t>
            </a:r>
            <a:br>
              <a:rPr lang="en-US" dirty="0"/>
            </a:br>
            <a:r>
              <a:rPr lang="en-US" dirty="0"/>
              <a:t>	...see PEP 484 for even more...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04849"/>
              </p:ext>
            </p:extLst>
          </p:nvPr>
        </p:nvGraphicFramePr>
        <p:xfrm>
          <a:off x="708073" y="1690688"/>
          <a:ext cx="1077585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585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011829">
                <a:tc>
                  <a:txBody>
                    <a:bodyPr/>
                    <a:lstStyle/>
                    <a:p>
                      <a:pPr algn="l"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typing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Mapping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Tuple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Union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Optional</a:t>
                      </a:r>
                    </a:p>
                    <a:p>
                      <a:pPr>
                        <a:tabLst>
                          <a:tab pos="5376863" algn="l"/>
                        </a:tabLst>
                      </a:pP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Set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{}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dictionary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S2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Set[int]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{1, 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'abc' is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not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Mapping[int, 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{1: 42,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'a'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1}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'a'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76863" algn="l"/>
                        </a:tabLst>
                        <a:defRPr/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Tuple[int,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(42,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7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List[Union[int, str]]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[42, 'a',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L2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List[Optional[str]]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['abc', None,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og None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1497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5918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mypy-typing.py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mypy-typing.py:3: error: Incompatible types in assignment (expression has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[&lt;nothing&gt;, &lt;nothing&gt;]", variable has type "Set[Any]")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mypy-typing.py:4: error: Argument 3 to &lt;set&gt; has incompatible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mypy-typing.py:5: error: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entry 1 has incompatible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":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":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mypy-typing.py:6: error: Incompatible types in assignment (expression has type "Tuple[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]", variable has type "Tuple[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mypy-typing.py:7: error: List item 2 has incompatible type "None"; expected "Union[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mypy-typing.py:8: error: List item 2 has incompatible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"; expected "Optional[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]"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834885" y="6406896"/>
            <a:ext cx="425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PEP 484 - Type Hints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7889-221E-4872-84EB-2CBC93AF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 the same in Python 3.10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111968-1638-4444-A129-DD8554BDC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42965"/>
              </p:ext>
            </p:extLst>
          </p:nvPr>
        </p:nvGraphicFramePr>
        <p:xfrm>
          <a:off x="400277" y="1523420"/>
          <a:ext cx="1139144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144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031738">
                <a:tc>
                  <a:txBody>
                    <a:bodyPr/>
                    <a:lstStyle/>
                    <a:p>
                      <a:pPr algn="l">
                        <a:tabLst>
                          <a:tab pos="5376863" algn="l"/>
                        </a:tabLst>
                      </a:pP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deprecated: </a:t>
                      </a:r>
                      <a:r>
                        <a:rPr lang="pl-PL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typing import Mapping, Set, List, Tuple, Union, Optional</a:t>
                      </a:r>
                    </a:p>
                    <a:p>
                      <a:pPr>
                        <a:tabLst>
                          <a:tab pos="5376863" algn="l"/>
                        </a:tabLst>
                      </a:pP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{}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dictionary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S2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et[int]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{1, 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'abc'}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'abc' is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not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[int, int]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{1: 42,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'a'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1}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'a'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76863" algn="l"/>
                        </a:tabLst>
                        <a:defRPr/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uple[int,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(42,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7 is not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ist[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|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str]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[42, 'a',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tabLst>
                          <a:tab pos="5376863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L2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ist[</a:t>
                      </a:r>
                      <a:r>
                        <a:rPr lang="en-U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 | None</a:t>
                      </a:r>
                      <a:r>
                        <a:rPr lang="pl-PL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['abc', None, </a:t>
                      </a:r>
                      <a:r>
                        <a:rPr lang="pl-PL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error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list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only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contain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</a:t>
                      </a:r>
                      <a:r>
                        <a:rPr lang="da-DK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og None</a:t>
                      </a:r>
                      <a:endParaRPr lang="pl-PL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1497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5918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mypy-typing-new.py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mypy-typing-new.py:3: error: Incompatible types in assignment (expression has type "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[&lt;nothing&gt;, &lt;nothing&gt;]", variable has type "Set[Any]")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mypy-typing-new.py:4: error: Argument 3 to &lt;set&gt; has incompatible type "str"; expected "int"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mypy-typing-new.py:5: error: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entry 1 has incompatible type "str": "int"; expected "int": "int"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mypy-typing-new.py:6: error: Incompatible types in assignment (expression has type "Tuple[int, int]", variable has type "Tuple[int, str]")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mypy-typing-new.py:7: error: List item 2 has incompatible type "None"; expected "Union[int, str]"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mypy-typing-new.py:8: error: List item 2 has incompatible type "int"; expected "Optional[str]"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F8C2F4-E08A-4E3E-A4EA-7A23184E9802}"/>
              </a:ext>
            </a:extLst>
          </p:cNvPr>
          <p:cNvSpPr/>
          <p:nvPr/>
        </p:nvSpPr>
        <p:spPr>
          <a:xfrm>
            <a:off x="4605454" y="6169709"/>
            <a:ext cx="749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PEP 585 - Type Hinting Generics In Standard Collections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(Python 3.9)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PEP 604 – Allow writing union types as X | 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(Python 3.10)</a:t>
            </a:r>
          </a:p>
        </p:txBody>
      </p:sp>
    </p:spTree>
    <p:extLst>
      <p:ext uri="{BB962C8B-B14F-4D97-AF65-F5344CB8AC3E}">
        <p14:creationId xmlns:p14="http://schemas.microsoft.com/office/powerpoint/2010/main" val="1189195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7889-221E-4872-84EB-2CBC93AF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Specific</a:t>
            </a:r>
            <a:r>
              <a:rPr lang="da-DK" dirty="0"/>
              <a:t> </a:t>
            </a:r>
            <a:r>
              <a:rPr lang="da-DK" dirty="0" err="1"/>
              <a:t>values</a:t>
            </a:r>
            <a:endParaRPr lang="da-DK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111968-1638-4444-A129-DD8554BDC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33100"/>
              </p:ext>
            </p:extLst>
          </p:nvPr>
        </p:nvGraphicFramePr>
        <p:xfrm>
          <a:off x="1194084" y="1690688"/>
          <a:ext cx="980383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383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mypy-literal.py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03173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typing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Literal</a:t>
                      </a:r>
                      <a:endParaRPr lang="da-DK" sz="1400" b="1" kern="1200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cmd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Literal</a:t>
                      </a:r>
                      <a:r>
                        <a:rPr lang="da-DK" sz="1400" b="1" kern="12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['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400" b="1" kern="1200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', 'sub']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x: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y: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 -&gt;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match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cmd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    case '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': return x + y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    case 'sub': return x - 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       case _: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raise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kern="1200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f"Unknown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command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'{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cmd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}'")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print(f"{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', 5, 8) = }")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print(f"{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('sub', 5, 8) = }")</a:t>
                      </a:r>
                    </a:p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print(f"{</a:t>
                      </a:r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calc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kern="1200" dirty="0">
                          <a:solidFill>
                            <a:schemeClr val="accent6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'mul'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5, 8) = }")</a:t>
                      </a:r>
                      <a:r>
                        <a:rPr lang="da-DK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# </a:t>
                      </a:r>
                      <a:r>
                        <a:rPr lang="da-DK" sz="1400" b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error</a:t>
                      </a:r>
                      <a:endParaRPr lang="da-DK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1497"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1591864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python.exe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mypy-literal.py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it-IT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calc('add', 5, 8) = 13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it-IT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calc('sub', 5, 8) = -3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Unknown command '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mypy.exe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.\mypy-literal.py</a:t>
                      </a:r>
                      <a:endParaRPr lang="it-IT" sz="14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mypy-literal.py:11: error: Argument 1 to "calc" has incompatible type "Literal['</a:t>
                      </a:r>
                      <a:r>
                        <a:rPr lang="en-US" sz="1400" b="1" baseline="0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</a:t>
                      </a:r>
                      <a:r>
                        <a:rPr lang="en-US" sz="1400" b="1" baseline="0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']"; expected "Literal['add', 'sub']"  [</a:t>
                      </a:r>
                      <a:r>
                        <a:rPr lang="en-US" sz="1400" b="1" baseline="0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</a:t>
                      </a:r>
                      <a:r>
                        <a:rPr lang="en-US" sz="1400" b="1" baseline="0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-type]</a:t>
                      </a:r>
                      <a:endParaRPr lang="it-IT" sz="14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Found 1 error in 1 file (checked 1 source file)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BF8C2F4-E08A-4E3E-A4EA-7A23184E9802}"/>
              </a:ext>
            </a:extLst>
          </p:cNvPr>
          <p:cNvSpPr/>
          <p:nvPr/>
        </p:nvSpPr>
        <p:spPr>
          <a:xfrm>
            <a:off x="7267699" y="6369740"/>
            <a:ext cx="4831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PEP 586 - Literal Types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(since Python 3.8)</a:t>
            </a:r>
          </a:p>
        </p:txBody>
      </p:sp>
    </p:spTree>
    <p:extLst>
      <p:ext uri="{BB962C8B-B14F-4D97-AF65-F5344CB8AC3E}">
        <p14:creationId xmlns:p14="http://schemas.microsoft.com/office/powerpoint/2010/main" val="3051839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1479-2DAB-0E4C-8587-5F928BDC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6" y="365125"/>
            <a:ext cx="11155374" cy="1325563"/>
          </a:xfrm>
        </p:spPr>
        <p:txBody>
          <a:bodyPr/>
          <a:lstStyle/>
          <a:p>
            <a:r>
              <a:rPr lang="da-DK" dirty="0"/>
              <a:t>Type hints for </a:t>
            </a:r>
            <a:r>
              <a:rPr lang="da-DK" dirty="0" err="1"/>
              <a:t>methods</a:t>
            </a:r>
            <a:r>
              <a:rPr lang="da-DK" dirty="0"/>
              <a:t> with multiple </a:t>
            </a:r>
            <a:r>
              <a:rPr lang="da-DK" dirty="0" err="1"/>
              <a:t>signatures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F389-8FB0-39CB-66EB-9D5E61F0C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2" y="3926975"/>
            <a:ext cx="5218607" cy="2425334"/>
          </a:xfrm>
        </p:spPr>
        <p:txBody>
          <a:bodyPr>
            <a:normAutofit/>
          </a:bodyPr>
          <a:lstStyle/>
          <a:p>
            <a:r>
              <a:rPr lang="da-DK" sz="2400" dirty="0"/>
              <a:t>The right solution is </a:t>
            </a:r>
            <a:r>
              <a:rPr lang="da-DK" sz="2400" dirty="0" err="1"/>
              <a:t>useful</a:t>
            </a:r>
            <a:r>
              <a:rPr lang="da-DK" sz="2400" dirty="0"/>
              <a:t> for </a:t>
            </a:r>
            <a:r>
              <a:rPr lang="da-DK" sz="2400" dirty="0" err="1"/>
              <a:t>functions</a:t>
            </a:r>
            <a:r>
              <a:rPr lang="da-DK" sz="2400" dirty="0"/>
              <a:t>/</a:t>
            </a:r>
            <a:r>
              <a:rPr lang="da-DK" sz="2400" dirty="0" err="1"/>
              <a:t>methods</a:t>
            </a:r>
            <a:r>
              <a:rPr lang="da-DK" sz="2400" dirty="0"/>
              <a:t> with more </a:t>
            </a:r>
            <a:r>
              <a:rPr lang="da-DK" sz="2400" dirty="0" err="1"/>
              <a:t>complex</a:t>
            </a:r>
            <a:r>
              <a:rPr lang="da-DK" sz="2400" dirty="0"/>
              <a:t> </a:t>
            </a:r>
            <a:r>
              <a:rPr lang="da-DK" sz="2400" dirty="0" err="1"/>
              <a:t>overloaded</a:t>
            </a:r>
            <a:r>
              <a:rPr lang="da-DK" sz="2400" dirty="0"/>
              <a:t> type </a:t>
            </a:r>
            <a:r>
              <a:rPr lang="da-DK" sz="2400" dirty="0" err="1"/>
              <a:t>signatures</a:t>
            </a:r>
            <a:endParaRPr lang="da-DK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a-DK" dirty="0"/>
              <a:t> </a:t>
            </a:r>
            <a:r>
              <a:rPr lang="da-DK" sz="2400" dirty="0"/>
              <a:t>is the Python </a:t>
            </a:r>
            <a:r>
              <a:rPr lang="da-DK" sz="2400" dirty="0" err="1"/>
              <a:t>Ellipsis</a:t>
            </a:r>
            <a:r>
              <a:rPr lang="da-DK" sz="2400" dirty="0"/>
              <a:t> </a:t>
            </a:r>
            <a:r>
              <a:rPr lang="da-DK" sz="2400" dirty="0" err="1"/>
              <a:t>object</a:t>
            </a:r>
            <a:endParaRPr lang="da-DK" sz="2400" dirty="0"/>
          </a:p>
          <a:p>
            <a:r>
              <a:rPr lang="da-DK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@overload</a:t>
            </a:r>
            <a:r>
              <a:rPr lang="da-DK" sz="2400" dirty="0"/>
              <a:t> is a Python </a:t>
            </a:r>
            <a:r>
              <a:rPr lang="da-DK" sz="2400" i="1" dirty="0" err="1"/>
              <a:t>decorator</a:t>
            </a:r>
            <a:endParaRPr lang="da-DK" sz="2400" i="1" dirty="0"/>
          </a:p>
          <a:p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B032DE-B45D-754D-B1FB-ADACA52DE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94687"/>
              </p:ext>
            </p:extLst>
          </p:nvPr>
        </p:nvGraphicFramePr>
        <p:xfrm>
          <a:off x="198426" y="1690688"/>
          <a:ext cx="5928043" cy="200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0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4978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printing1.py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7102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MyClass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value: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| str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-&gt; None: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(value, int):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print('An integer', value)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(value, str):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print('A string', value)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EFE3A6-EB7C-A99E-0B34-A66F9C0E4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85806"/>
              </p:ext>
            </p:extLst>
          </p:nvPr>
        </p:nvGraphicFramePr>
        <p:xfrm>
          <a:off x="6306492" y="1690688"/>
          <a:ext cx="5614259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259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0379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printing2.py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94043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typing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overload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MyClass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# type definition of usages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@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overload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value: int) -&gt; None: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@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overload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value: str) -&gt; None: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# actual implementation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(self, value):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(value, int):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print('An integer', value)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isinstance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(value, str):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print('A string', value)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EEC26E-701A-F711-2D76-43DEA802906E}"/>
              </a:ext>
            </a:extLst>
          </p:cNvPr>
          <p:cNvSpPr txBox="1"/>
          <p:nvPr/>
        </p:nvSpPr>
        <p:spPr>
          <a:xfrm>
            <a:off x="5905444" y="6352309"/>
            <a:ext cx="6120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docs.python.org/3/library/typing.html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4012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DE724-86C5-69E4-E4EF-E2018C97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Type hints for class </a:t>
            </a:r>
            <a:r>
              <a:rPr lang="da-DK" dirty="0" err="1"/>
              <a:t>inheritance</a:t>
            </a:r>
            <a:endParaRPr lang="da-D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728F4D-656A-D0F4-DBE6-C61834C1F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034703"/>
              </p:ext>
            </p:extLst>
          </p:nvPr>
        </p:nvGraphicFramePr>
        <p:xfrm>
          <a:off x="1726247" y="1777397"/>
          <a:ext cx="8739505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95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4978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7102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typing import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override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final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A():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@final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 prevent subclasses to override f (since Python 3.8)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f(self):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print('f')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self.g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g(self):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raise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NotImplementedError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B(A):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@override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 check if parent class contains g (since Python 3.12)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g(self):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print('g')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2CF69-C8CE-0A37-B7C7-95873253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173" y="5445506"/>
            <a:ext cx="8874788" cy="1412493"/>
          </a:xfrm>
        </p:spPr>
        <p:txBody>
          <a:bodyPr>
            <a:normAutofit/>
          </a:bodyPr>
          <a:lstStyle/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pyright</a:t>
            </a:r>
            <a:r>
              <a:rPr lang="da-DK" dirty="0"/>
              <a:t> (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pip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pyright</a:t>
            </a:r>
            <a:r>
              <a:rPr lang="da-DK" dirty="0"/>
              <a:t>) to check the </a:t>
            </a:r>
            <a:r>
              <a:rPr lang="da-DK" dirty="0" err="1"/>
              <a:t>above</a:t>
            </a:r>
            <a:r>
              <a:rPr lang="da-DK" dirty="0"/>
              <a:t>, a </a:t>
            </a:r>
            <a:r>
              <a:rPr lang="da-DK" dirty="0" err="1"/>
              <a:t>static</a:t>
            </a:r>
            <a:r>
              <a:rPr lang="da-DK" dirty="0"/>
              <a:t> type </a:t>
            </a:r>
            <a:r>
              <a:rPr lang="da-DK" dirty="0" err="1"/>
              <a:t>checking</a:t>
            </a:r>
            <a:r>
              <a:rPr lang="da-DK" dirty="0"/>
              <a:t> </a:t>
            </a:r>
            <a:r>
              <a:rPr lang="da-DK" dirty="0" err="1"/>
              <a:t>tool</a:t>
            </a:r>
            <a:r>
              <a:rPr lang="da-DK"/>
              <a:t> from </a:t>
            </a:r>
            <a:r>
              <a:rPr lang="da-DK" dirty="0"/>
              <a:t>Microsoft</a:t>
            </a:r>
          </a:p>
          <a:p>
            <a:r>
              <a:rPr lang="da-DK" dirty="0" err="1"/>
              <a:t>mypy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check it (</a:t>
            </a:r>
            <a:r>
              <a:rPr lang="da-DK" dirty="0" err="1"/>
              <a:t>mypy</a:t>
            </a:r>
            <a:r>
              <a:rPr lang="da-DK" dirty="0"/>
              <a:t> 1.8.0)</a:t>
            </a:r>
          </a:p>
        </p:txBody>
      </p:sp>
    </p:spTree>
    <p:extLst>
      <p:ext uri="{BB962C8B-B14F-4D97-AF65-F5344CB8AC3E}">
        <p14:creationId xmlns:p14="http://schemas.microsoft.com/office/powerpoint/2010/main" val="14244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 err="1"/>
              <a:t>good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da-DK" dirty="0" err="1"/>
              <a:t>Readability</a:t>
            </a:r>
            <a:endParaRPr lang="da-DK" dirty="0"/>
          </a:p>
          <a:p>
            <a:pPr lvl="1"/>
            <a:r>
              <a:rPr lang="da-DK" dirty="0" err="1"/>
              <a:t>well-structured</a:t>
            </a:r>
            <a:endParaRPr lang="da-DK" dirty="0"/>
          </a:p>
          <a:p>
            <a:pPr lvl="1"/>
            <a:r>
              <a:rPr lang="da-DK" dirty="0" err="1"/>
              <a:t>documentation</a:t>
            </a:r>
            <a:endParaRPr lang="da-DK" dirty="0"/>
          </a:p>
          <a:p>
            <a:pPr lvl="1"/>
            <a:r>
              <a:rPr lang="da-DK" dirty="0" err="1"/>
              <a:t>comments</a:t>
            </a:r>
            <a:endParaRPr lang="en-US" dirty="0"/>
          </a:p>
          <a:p>
            <a:pPr lvl="1"/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standard </a:t>
            </a:r>
            <a:r>
              <a:rPr lang="da-DK" dirty="0" err="1"/>
              <a:t>structure</a:t>
            </a:r>
            <a:r>
              <a:rPr lang="da-DK" dirty="0"/>
              <a:t> (</a:t>
            </a:r>
            <a:r>
              <a:rPr lang="da-DK" dirty="0" err="1"/>
              <a:t>easy</a:t>
            </a:r>
            <a:r>
              <a:rPr lang="da-DK" dirty="0"/>
              <a:t> to </a:t>
            </a:r>
            <a:r>
              <a:rPr lang="da-DK" dirty="0" err="1"/>
              <a:t>recognize</a:t>
            </a:r>
            <a:r>
              <a:rPr lang="da-DK" dirty="0"/>
              <a:t>, </a:t>
            </a:r>
            <a:r>
              <a:rPr lang="da-DK" dirty="0" err="1"/>
              <a:t>follow</a:t>
            </a:r>
            <a:r>
              <a:rPr lang="da-DK" dirty="0"/>
              <a:t> </a:t>
            </a:r>
            <a:r>
              <a:rPr lang="da-DK" dirty="0">
                <a:hlinkClick r:id="rId2"/>
              </a:rPr>
              <a:t>PEP8</a:t>
            </a:r>
            <a:r>
              <a:rPr lang="da-DK" dirty="0"/>
              <a:t> Style Guide)</a:t>
            </a:r>
          </a:p>
          <a:p>
            <a:endParaRPr lang="da-DK" sz="1000" dirty="0"/>
          </a:p>
          <a:p>
            <a:r>
              <a:rPr lang="da-DK" dirty="0" err="1"/>
              <a:t>Correctness</a:t>
            </a:r>
            <a:endParaRPr lang="da-DK" dirty="0"/>
          </a:p>
          <a:p>
            <a:pPr lvl="1"/>
            <a:r>
              <a:rPr lang="da-DK" dirty="0"/>
              <a:t>outputs the </a:t>
            </a:r>
            <a:r>
              <a:rPr lang="da-DK" dirty="0" err="1"/>
              <a:t>correct</a:t>
            </a:r>
            <a:r>
              <a:rPr lang="da-DK" dirty="0"/>
              <a:t> </a:t>
            </a:r>
            <a:r>
              <a:rPr lang="da-DK" dirty="0" err="1"/>
              <a:t>answer</a:t>
            </a:r>
            <a:r>
              <a:rPr lang="da-DK" dirty="0"/>
              <a:t> on valid input</a:t>
            </a:r>
          </a:p>
          <a:p>
            <a:pPr lvl="1"/>
            <a:r>
              <a:rPr lang="da-DK" dirty="0" err="1"/>
              <a:t>eventually</a:t>
            </a:r>
            <a:r>
              <a:rPr lang="da-DK" dirty="0"/>
              <a:t> stops with an </a:t>
            </a:r>
            <a:r>
              <a:rPr lang="da-DK" dirty="0" err="1"/>
              <a:t>answer</a:t>
            </a:r>
            <a:r>
              <a:rPr lang="da-DK" dirty="0"/>
              <a:t> on valid input (</a:t>
            </a:r>
            <a:r>
              <a:rPr lang="da-DK" dirty="0" err="1"/>
              <a:t>should</a:t>
            </a:r>
            <a:r>
              <a:rPr lang="da-DK" dirty="0"/>
              <a:t> not go in </a:t>
            </a:r>
            <a:r>
              <a:rPr lang="da-DK" dirty="0" err="1"/>
              <a:t>infinite</a:t>
            </a:r>
            <a:r>
              <a:rPr lang="da-DK" dirty="0"/>
              <a:t> loop)</a:t>
            </a:r>
          </a:p>
          <a:p>
            <a:pPr lvl="1"/>
            <a:endParaRPr lang="da-DK" sz="1000" dirty="0"/>
          </a:p>
          <a:p>
            <a:r>
              <a:rPr lang="da-DK" dirty="0" err="1"/>
              <a:t>Reusable</a:t>
            </a:r>
            <a:r>
              <a:rPr lang="da-DK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409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500" y="1482373"/>
            <a:ext cx="3683917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Documentation</a:t>
            </a:r>
          </a:p>
          <a:p>
            <a:r>
              <a:rPr lang="da-DK" i="1" dirty="0" err="1"/>
              <a:t>specification</a:t>
            </a:r>
            <a:r>
              <a:rPr lang="da-DK" i="1" dirty="0"/>
              <a:t> of </a:t>
            </a:r>
            <a:r>
              <a:rPr lang="da-DK" i="1" dirty="0" err="1"/>
              <a:t>functionality</a:t>
            </a:r>
            <a:endParaRPr lang="en-US" dirty="0"/>
          </a:p>
          <a:p>
            <a:r>
              <a:rPr lang="en-US" dirty="0" err="1"/>
              <a:t>docstring</a:t>
            </a:r>
            <a:endParaRPr lang="en-US" dirty="0"/>
          </a:p>
          <a:p>
            <a:pPr lvl="1"/>
            <a:r>
              <a:rPr lang="da-DK" i="1" dirty="0"/>
              <a:t>for </a:t>
            </a:r>
            <a:r>
              <a:rPr lang="da-DK" i="1" dirty="0" err="1"/>
              <a:t>users</a:t>
            </a:r>
            <a:r>
              <a:rPr lang="da-DK" i="1" dirty="0"/>
              <a:t> of the </a:t>
            </a:r>
            <a:r>
              <a:rPr lang="da-DK" i="1" dirty="0" err="1"/>
              <a:t>code</a:t>
            </a:r>
            <a:r>
              <a:rPr lang="da-DK" i="1" dirty="0"/>
              <a:t> </a:t>
            </a:r>
            <a:endParaRPr lang="en-US" i="1" dirty="0"/>
          </a:p>
          <a:p>
            <a:pPr lvl="1"/>
            <a:r>
              <a:rPr lang="en-US" dirty="0"/>
              <a:t>modules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da-DK" dirty="0" err="1"/>
              <a:t>classes</a:t>
            </a:r>
            <a:endParaRPr lang="da-DK" dirty="0"/>
          </a:p>
          <a:p>
            <a:r>
              <a:rPr lang="da-DK" dirty="0" err="1"/>
              <a:t>comments</a:t>
            </a:r>
            <a:endParaRPr lang="da-DK" dirty="0"/>
          </a:p>
          <a:p>
            <a:pPr lvl="1"/>
            <a:r>
              <a:rPr lang="da-DK" i="1" dirty="0"/>
              <a:t>for </a:t>
            </a:r>
            <a:r>
              <a:rPr lang="da-DK" i="1" dirty="0" err="1"/>
              <a:t>readers</a:t>
            </a:r>
            <a:r>
              <a:rPr lang="da-DK" i="1" dirty="0"/>
              <a:t> of the </a:t>
            </a:r>
            <a:r>
              <a:rPr lang="da-DK" i="1" dirty="0" err="1"/>
              <a:t>code</a:t>
            </a:r>
            <a:endParaRPr lang="en-US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1499" y="1482373"/>
            <a:ext cx="354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Testing</a:t>
            </a:r>
          </a:p>
          <a:p>
            <a:r>
              <a:rPr lang="en-US" dirty="0"/>
              <a:t>Correct implementation ?</a:t>
            </a:r>
          </a:p>
          <a:p>
            <a:r>
              <a:rPr lang="en-US" dirty="0"/>
              <a:t>Try to predict behavior on unknown input ?</a:t>
            </a:r>
          </a:p>
          <a:p>
            <a:r>
              <a:rPr lang="en-US" dirty="0"/>
              <a:t>Performance guarantees ?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96618" y="1482373"/>
            <a:ext cx="3546513" cy="244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Debugging</a:t>
            </a:r>
          </a:p>
          <a:p>
            <a:r>
              <a:rPr lang="da-DK" i="1" dirty="0" err="1"/>
              <a:t>Where</a:t>
            </a:r>
            <a:r>
              <a:rPr lang="da-DK" i="1" dirty="0"/>
              <a:t> is the #!¤$ bug ?</a:t>
            </a:r>
            <a:endParaRPr lang="en-US" i="1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075582" y="1399248"/>
            <a:ext cx="0" cy="45146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90672" y="1399248"/>
            <a:ext cx="0" cy="45384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6414227"/>
            <a:ext cx="1126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”Program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testing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used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to show the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presence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of bugs, but never to show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their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absence”  ̶ 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Edsger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W.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Dijkstra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4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04670"/>
              </p:ext>
            </p:extLst>
          </p:nvPr>
        </p:nvGraphicFramePr>
        <p:xfrm>
          <a:off x="1073626" y="-64305"/>
          <a:ext cx="10044748" cy="6955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9193">
                  <a:extLst>
                    <a:ext uri="{9D8B030D-6E8A-4147-A177-3AD203B41FA5}">
                      <a16:colId xmlns:a16="http://schemas.microsoft.com/office/drawing/2014/main" val="79341772"/>
                    </a:ext>
                  </a:extLst>
                </a:gridCol>
                <a:gridCol w="5075555">
                  <a:extLst>
                    <a:ext uri="{9D8B030D-6E8A-4147-A177-3AD203B41FA5}">
                      <a16:colId xmlns:a16="http://schemas.microsoft.com/office/drawing/2014/main" val="2603044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BaseException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SystemExit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KeyboardInterrupt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GeneratorExit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+--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Exception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StopIteration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StopAsyncIteration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ArithmeticError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FloatingPointError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ZeroDivisionError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AttributeError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BufferError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EOFError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ModuleNotFoundError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LookupError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IndexError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KeyError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MemoryError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UnboundLocalError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UnicodeDecodeError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UnicodeEncodeError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UnicodeTranslateError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BlockingIOError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ChildProcessError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BrokenPipeError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ConnectionAbortedError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ConnectionRefusedError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ConnectionResetError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FileExistsError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FileNotFoundError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InterruptedError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IsADirectoryError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NotADirectoryError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PermissionError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ProcessLookupError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TimeoutError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ReferenceError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RuntimeError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NotImplementedError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RecursionError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SyntaxError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IndentationError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|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TabError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SystemError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+-- Warning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DeprecationWarning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PendingDeprecationWarning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RuntimeWarning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SyntaxWarning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UserWarning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FutureWarning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UnicodeWarning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BytesWarning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+-- 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ResourceWarning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1332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626" y="0"/>
            <a:ext cx="9441974" cy="1325563"/>
          </a:xfrm>
        </p:spPr>
        <p:txBody>
          <a:bodyPr/>
          <a:lstStyle/>
          <a:p>
            <a:r>
              <a:rPr lang="da-DK" dirty="0" err="1"/>
              <a:t>Built</a:t>
            </a:r>
            <a:r>
              <a:rPr lang="da-DK" dirty="0"/>
              <a:t>-in </a:t>
            </a:r>
            <a:r>
              <a:rPr lang="da-DK" dirty="0" err="1"/>
              <a:t>exceptions</a:t>
            </a:r>
            <a:br>
              <a:rPr lang="da-DK" dirty="0"/>
            </a:br>
            <a:r>
              <a:rPr lang="da-DK" dirty="0"/>
              <a:t>		(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hierarchy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9668683" y="3423011"/>
            <a:ext cx="428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docs.python.org/3/library/exceptions.html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3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Testing</a:t>
            </a:r>
            <a:r>
              <a:rPr lang="da-DK" dirty="0"/>
              <a:t> for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behaviour</a:t>
            </a:r>
            <a:r>
              <a:rPr lang="da-DK" dirty="0"/>
              <a:t> 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95588"/>
              </p:ext>
            </p:extLst>
          </p:nvPr>
        </p:nvGraphicFramePr>
        <p:xfrm>
          <a:off x="337679" y="1690688"/>
          <a:ext cx="6539230" cy="202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infinite-recursion1.py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f(depth):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infinite recursion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RecursionError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maximum recursion depth exceeded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88106"/>
              </p:ext>
            </p:extLst>
          </p:nvPr>
        </p:nvGraphicFramePr>
        <p:xfrm>
          <a:off x="337679" y="3846711"/>
          <a:ext cx="6539230" cy="276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infinite-recursion2.py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f(depth):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depth &gt; 100: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print('runaway recursion???')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raise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SystemExit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raise built-in exception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5314"/>
              </p:ext>
            </p:extLst>
          </p:nvPr>
        </p:nvGraphicFramePr>
        <p:xfrm>
          <a:off x="7026416" y="1690688"/>
          <a:ext cx="4827905" cy="315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infinite-recursion3.py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</a:t>
                      </a:r>
                    </a:p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f(depth):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depth &gt; 100: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print('runaway recursion???')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sys.exit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system function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70" y="2237577"/>
            <a:ext cx="487666" cy="40590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9338577" y="3413899"/>
            <a:ext cx="380661" cy="2481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56024" y="3477379"/>
            <a:ext cx="199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err="1">
                <a:solidFill>
                  <a:srgbClr val="C00000"/>
                </a:solidFill>
              </a:rPr>
              <a:t>raises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SystemExit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026416" y="5023842"/>
            <a:ext cx="4827906" cy="1547157"/>
          </a:xfrm>
        </p:spPr>
        <p:txBody>
          <a:bodyPr>
            <a:normAutofit fontScale="92500"/>
          </a:bodyPr>
          <a:lstStyle/>
          <a:p>
            <a:r>
              <a:rPr lang="da-DK" dirty="0"/>
              <a:t>let the program </a:t>
            </a:r>
            <a:r>
              <a:rPr lang="da-DK" dirty="0" err="1"/>
              <a:t>eventually</a:t>
            </a:r>
            <a:r>
              <a:rPr lang="da-DK" dirty="0"/>
              <a:t> </a:t>
            </a:r>
            <a:r>
              <a:rPr lang="da-DK" dirty="0" err="1"/>
              <a:t>fail</a:t>
            </a:r>
            <a:endParaRPr lang="da-DK" dirty="0"/>
          </a:p>
          <a:p>
            <a:r>
              <a:rPr lang="da-DK" dirty="0"/>
              <a:t>check and </a:t>
            </a:r>
            <a:r>
              <a:rPr lang="da-DK" dirty="0" err="1"/>
              <a:t>raise</a:t>
            </a:r>
            <a:r>
              <a:rPr lang="da-DK" dirty="0"/>
              <a:t> </a:t>
            </a:r>
            <a:r>
              <a:rPr lang="da-DK" dirty="0" err="1"/>
              <a:t>exceptions</a:t>
            </a:r>
            <a:endParaRPr lang="da-DK" dirty="0"/>
          </a:p>
          <a:p>
            <a:r>
              <a:rPr lang="da-DK" dirty="0"/>
              <a:t>check and </a:t>
            </a:r>
            <a:r>
              <a:rPr lang="da-DK" dirty="0" err="1"/>
              <a:t>call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sys.exit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9" y="0"/>
            <a:ext cx="10515600" cy="1325563"/>
          </a:xfrm>
        </p:spPr>
        <p:txBody>
          <a:bodyPr/>
          <a:lstStyle/>
          <a:p>
            <a:r>
              <a:rPr lang="da-DK" dirty="0" err="1"/>
              <a:t>Catching</a:t>
            </a:r>
            <a:r>
              <a:rPr lang="da-DK" dirty="0"/>
              <a:t>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behaviour</a:t>
            </a:r>
            <a:r>
              <a:rPr lang="da-DK" dirty="0"/>
              <a:t> –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17172"/>
              </p:ext>
            </p:extLst>
          </p:nvPr>
        </p:nvGraphicFramePr>
        <p:xfrm>
          <a:off x="220385" y="1107547"/>
          <a:ext cx="653923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infinite-recursion4.py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f(depth):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depth &lt;= 100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raise exception if</a:t>
                      </a:r>
                      <a:r>
                        <a:rPr lang="en-US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 "...\infinite-recursion4.py", line 2, in f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depth &lt;= 100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19917"/>
              </p:ext>
            </p:extLst>
          </p:nvPr>
        </p:nvGraphicFramePr>
        <p:xfrm>
          <a:off x="220385" y="3951640"/>
          <a:ext cx="654811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11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infinite-recursion5.py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f(depth):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depth &lt;= 100, 'runaway recursion???'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 "...\infinite-recursion5.py", line 2, in f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assert depth &lt;= 100, "runaway recursion???"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937813" y="2433110"/>
            <a:ext cx="1049396" cy="21206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50788"/>
              </p:ext>
            </p:extLst>
          </p:nvPr>
        </p:nvGraphicFramePr>
        <p:xfrm>
          <a:off x="6914645" y="4283486"/>
          <a:ext cx="5062855" cy="238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8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91277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infinite-recursion6.py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49557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f(depth):</a:t>
                      </a:r>
                    </a:p>
                    <a:p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 not depth &lt;= 100: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raise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('runaway recursion???')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f(depth + 1)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8342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File "...\infinite-recursion6.py", line 3, in f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raise </a:t>
                      </a: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("runaway recursion???")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AssertionError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runaway recursion???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905763" y="1107547"/>
            <a:ext cx="5062855" cy="3175939"/>
          </a:xfrm>
        </p:spPr>
        <p:txBody>
          <a:bodyPr>
            <a:normAutofit lnSpcReduction="10000"/>
          </a:bodyPr>
          <a:lstStyle/>
          <a:p>
            <a:r>
              <a:rPr lang="da-DK" sz="2600" dirty="0" err="1"/>
              <a:t>keyword</a:t>
            </a:r>
            <a:r>
              <a:rPr lang="da-DK" sz="2600" dirty="0"/>
              <a:t> </a:t>
            </a:r>
            <a:r>
              <a:rPr lang="da-DK" sz="2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sz="2600" dirty="0"/>
              <a:t> checks if </a:t>
            </a:r>
            <a:r>
              <a:rPr lang="da-DK" sz="2600" dirty="0" err="1"/>
              <a:t>boolean</a:t>
            </a:r>
            <a:r>
              <a:rPr lang="da-DK" sz="2600" dirty="0"/>
              <a:t> </a:t>
            </a:r>
            <a:r>
              <a:rPr lang="da-DK" sz="2600" dirty="0" err="1"/>
              <a:t>expression</a:t>
            </a:r>
            <a:r>
              <a:rPr lang="da-DK" sz="2600" dirty="0"/>
              <a:t> is true, if not, </a:t>
            </a:r>
            <a:r>
              <a:rPr lang="da-DK" sz="2600" dirty="0" err="1"/>
              <a:t>raises</a:t>
            </a:r>
            <a:r>
              <a:rPr lang="da-DK" sz="2600" dirty="0"/>
              <a:t> </a:t>
            </a:r>
            <a:r>
              <a:rPr lang="da-DK" sz="2600" dirty="0" err="1"/>
              <a:t>exception</a:t>
            </a:r>
            <a:r>
              <a:rPr lang="da-DK" sz="2600" dirty="0"/>
              <a:t> </a:t>
            </a:r>
            <a:r>
              <a:rPr lang="da-DK" sz="2600" dirty="0" err="1">
                <a:solidFill>
                  <a:srgbClr val="C00000"/>
                </a:solidFill>
              </a:rPr>
              <a:t>AssertionError</a:t>
            </a:r>
            <a:endParaRPr lang="da-DK" sz="2600" dirty="0"/>
          </a:p>
          <a:p>
            <a:r>
              <a:rPr lang="da-DK" sz="2600" dirty="0" err="1"/>
              <a:t>optional</a:t>
            </a:r>
            <a:r>
              <a:rPr lang="da-DK" sz="2600" dirty="0"/>
              <a:t> </a:t>
            </a:r>
            <a:r>
              <a:rPr lang="da-DK" sz="2600" dirty="0" err="1"/>
              <a:t>second</a:t>
            </a:r>
            <a:r>
              <a:rPr lang="da-DK" sz="2600" dirty="0"/>
              <a:t> parameter </a:t>
            </a:r>
            <a:r>
              <a:rPr lang="da-DK" sz="2600" dirty="0" err="1"/>
              <a:t>passed</a:t>
            </a:r>
            <a:r>
              <a:rPr lang="da-DK" sz="2600" dirty="0"/>
              <a:t> to the </a:t>
            </a:r>
            <a:r>
              <a:rPr lang="da-DK" sz="2600" dirty="0" err="1"/>
              <a:t>constructor</a:t>
            </a:r>
            <a:r>
              <a:rPr lang="da-DK" sz="2600" dirty="0"/>
              <a:t> of the </a:t>
            </a:r>
            <a:r>
              <a:rPr lang="da-DK" sz="2600" dirty="0" err="1"/>
              <a:t>exception</a:t>
            </a:r>
            <a:endParaRPr lang="da-DK" sz="2600" dirty="0"/>
          </a:p>
          <a:p>
            <a:r>
              <a:rPr lang="da-DK" sz="2600" dirty="0" err="1"/>
              <a:t>try</a:t>
            </a:r>
            <a:r>
              <a:rPr lang="da-DK" sz="2600" dirty="0"/>
              <a:t> to </a:t>
            </a:r>
            <a:r>
              <a:rPr lang="da-DK" sz="2600" dirty="0" err="1">
                <a:hlinkClick r:id="rId3"/>
              </a:rPr>
              <a:t>fail</a:t>
            </a:r>
            <a:r>
              <a:rPr lang="da-DK" sz="2600" dirty="0">
                <a:hlinkClick r:id="rId3"/>
              </a:rPr>
              <a:t> fast</a:t>
            </a:r>
            <a:r>
              <a:rPr lang="da-DK" sz="2600" dirty="0"/>
              <a:t> to </a:t>
            </a:r>
            <a:r>
              <a:rPr lang="da-DK" sz="2600" dirty="0" err="1"/>
              <a:t>discover</a:t>
            </a:r>
            <a:r>
              <a:rPr lang="da-DK" sz="2600" dirty="0"/>
              <a:t> </a:t>
            </a:r>
            <a:r>
              <a:rPr lang="da-DK" sz="2600" dirty="0" err="1"/>
              <a:t>errors</a:t>
            </a:r>
            <a:r>
              <a:rPr lang="da-DK" sz="2600" dirty="0"/>
              <a:t> </a:t>
            </a:r>
            <a:r>
              <a:rPr lang="da-DK" sz="2600" dirty="0" err="1"/>
              <a:t>early</a:t>
            </a:r>
            <a:r>
              <a:rPr lang="da-DK" sz="2600" dirty="0"/>
              <a:t> – </a:t>
            </a:r>
            <a:r>
              <a:rPr lang="da-DK" sz="2600" dirty="0" err="1"/>
              <a:t>making</a:t>
            </a:r>
            <a:r>
              <a:rPr lang="da-DK" sz="2600" dirty="0"/>
              <a:t> </a:t>
            </a:r>
            <a:r>
              <a:rPr lang="da-DK" sz="2600" dirty="0" err="1"/>
              <a:t>debugging</a:t>
            </a:r>
            <a:r>
              <a:rPr lang="da-DK" sz="2600" dirty="0"/>
              <a:t> </a:t>
            </a:r>
            <a:r>
              <a:rPr lang="da-DK" sz="2600" dirty="0" err="1"/>
              <a:t>easier</a:t>
            </a:r>
            <a:r>
              <a:rPr lang="da-DK" sz="2600" dirty="0"/>
              <a:t> 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79" y="387927"/>
            <a:ext cx="10515600" cy="1325563"/>
          </a:xfrm>
        </p:spPr>
        <p:txBody>
          <a:bodyPr/>
          <a:lstStyle/>
          <a:p>
            <a:r>
              <a:rPr lang="da-DK" dirty="0" err="1"/>
              <a:t>Disabling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dirty="0"/>
              <a:t> statements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100307" y="1878167"/>
            <a:ext cx="4823838" cy="4254775"/>
          </a:xfrm>
        </p:spPr>
        <p:txBody>
          <a:bodyPr>
            <a:normAutofit/>
          </a:bodyPr>
          <a:lstStyle/>
          <a:p>
            <a:r>
              <a:rPr lang="da-DK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dirty="0"/>
              <a:t> statements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good</a:t>
            </a:r>
            <a:r>
              <a:rPr lang="da-DK" dirty="0"/>
              <a:t> to </a:t>
            </a:r>
            <a:r>
              <a:rPr lang="da-DK" dirty="0" err="1"/>
              <a:t>help</a:t>
            </a:r>
            <a:r>
              <a:rPr lang="da-DK" dirty="0"/>
              <a:t> check </a:t>
            </a:r>
            <a:r>
              <a:rPr lang="da-DK" dirty="0" err="1"/>
              <a:t>correctness</a:t>
            </a:r>
            <a:r>
              <a:rPr lang="da-DK" dirty="0"/>
              <a:t> of program – but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slow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down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program</a:t>
            </a:r>
            <a:endParaRPr lang="da-DK" dirty="0">
              <a:solidFill>
                <a:srgbClr val="C00000"/>
              </a:solidFill>
            </a:endParaRPr>
          </a:p>
          <a:p>
            <a:endParaRPr lang="da-DK" dirty="0"/>
          </a:p>
          <a:p>
            <a:r>
              <a:rPr lang="da-DK" dirty="0" err="1"/>
              <a:t>invoking</a:t>
            </a:r>
            <a:r>
              <a:rPr lang="da-DK" dirty="0"/>
              <a:t> </a:t>
            </a:r>
            <a:r>
              <a:rPr lang="da-DK" dirty="0" err="1"/>
              <a:t>Python</a:t>
            </a:r>
            <a:r>
              <a:rPr lang="da-DK" dirty="0"/>
              <a:t> with option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–O</a:t>
            </a:r>
            <a:r>
              <a:rPr lang="da-DK" dirty="0"/>
              <a:t> disables all assertions</a:t>
            </a:r>
            <a:br>
              <a:rPr lang="da-DK" dirty="0"/>
            </a:br>
            <a:r>
              <a:rPr lang="da-DK" dirty="0"/>
              <a:t>(by </a:t>
            </a:r>
            <a:r>
              <a:rPr lang="da-DK" dirty="0" err="1"/>
              <a:t>setting</a:t>
            </a: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debug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dirty="0"/>
              <a:t> to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a-DK" dirty="0"/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15" y="2050473"/>
            <a:ext cx="5860053" cy="34854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45224" y="6285259"/>
            <a:ext cx="5605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4"/>
              </a:rPr>
              <a:t>docs.python.org/3/reference/</a:t>
            </a:r>
            <a:r>
              <a:rPr lang="en-US" dirty="0" err="1">
                <a:hlinkClick r:id="rId4"/>
              </a:rPr>
              <a:t>simple_stmts.html#assert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9529" y="1789046"/>
            <a:ext cx="220036" cy="6851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8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42261</TotalTime>
  <Words>6896</Words>
  <Application>Microsoft Office PowerPoint</Application>
  <PresentationFormat>Widescreen</PresentationFormat>
  <Paragraphs>927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Consolas</vt:lpstr>
      <vt:lpstr>CordiaUPC</vt:lpstr>
      <vt:lpstr>Courier New</vt:lpstr>
      <vt:lpstr>helvetica</vt:lpstr>
      <vt:lpstr>Wingdings</vt:lpstr>
      <vt:lpstr>Office Theme</vt:lpstr>
      <vt:lpstr>Documentation, testing and debugging</vt:lpstr>
      <vt:lpstr>PowerPoint Presentation</vt:lpstr>
      <vt:lpstr>Ensuring good quality code ?</vt:lpstr>
      <vt:lpstr>What is good code ?</vt:lpstr>
      <vt:lpstr>Why ?</vt:lpstr>
      <vt:lpstr>Built-in exceptions   (class hierarchy)</vt:lpstr>
      <vt:lpstr>Testing for unexpected behaviour ?</vt:lpstr>
      <vt:lpstr>Catching unexpected behaviour – assert</vt:lpstr>
      <vt:lpstr>Disabling assert statements</vt:lpstr>
      <vt:lpstr>Example</vt:lpstr>
      <vt:lpstr>First try... (seriously, the bugs were not on purpose)</vt:lpstr>
      <vt:lpstr>Let us add a specification...</vt:lpstr>
      <vt:lpstr>Let us check input requirements...</vt:lpstr>
      <vt:lpstr>Let us check if output correct...</vt:lpstr>
      <vt:lpstr>Let us test some input values...</vt:lpstr>
      <vt:lpstr>Let us check progress of algorithm...</vt:lpstr>
      <vt:lpstr>Final program</vt:lpstr>
      <vt:lpstr>Which checks would you add to the below code?</vt:lpstr>
      <vt:lpstr>PowerPoint Presentation</vt:lpstr>
      <vt:lpstr>Test driven development / Stress tests / Random testing</vt:lpstr>
      <vt:lpstr>Testing – how ?</vt:lpstr>
      <vt:lpstr>Visual testing – Convex hull computation</vt:lpstr>
      <vt:lpstr>doctest</vt:lpstr>
      <vt:lpstr>pytest</vt:lpstr>
      <vt:lpstr>unittest</vt:lpstr>
      <vt:lpstr>Debugger (IDLE)</vt:lpstr>
      <vt:lpstr>Stepping through a program (IDLE debugger)</vt:lpstr>
      <vt:lpstr>Coverage</vt:lpstr>
      <vt:lpstr>coverage html</vt:lpstr>
      <vt:lpstr>Concluding remarks</vt:lpstr>
      <vt:lpstr>Mypy – a static type checker for Python</vt:lpstr>
      <vt:lpstr>mypy does not spot all errors…</vt:lpstr>
      <vt:lpstr>Type hints (PEP 484)</vt:lpstr>
      <vt:lpstr>Type hints – functions</vt:lpstr>
      <vt:lpstr>More type hints in Python 3.9  ...see PEP 484 for even more...</vt:lpstr>
      <vt:lpstr>… the same in Python 3.10</vt:lpstr>
      <vt:lpstr>Specific values</vt:lpstr>
      <vt:lpstr>Type hints for methods with multiple signatures</vt:lpstr>
      <vt:lpstr>Type hints for class inheritance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1458</cp:revision>
  <dcterms:created xsi:type="dcterms:W3CDTF">2017-10-19T06:54:16Z</dcterms:created>
  <dcterms:modified xsi:type="dcterms:W3CDTF">2025-03-12T08:04:03Z</dcterms:modified>
</cp:coreProperties>
</file>