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429" r:id="rId2"/>
    <p:sldId id="485" r:id="rId3"/>
    <p:sldId id="517" r:id="rId4"/>
    <p:sldId id="487" r:id="rId5"/>
    <p:sldId id="497" r:id="rId6"/>
    <p:sldId id="498" r:id="rId7"/>
    <p:sldId id="488" r:id="rId8"/>
    <p:sldId id="501" r:id="rId9"/>
    <p:sldId id="503" r:id="rId10"/>
    <p:sldId id="504" r:id="rId11"/>
    <p:sldId id="505" r:id="rId12"/>
    <p:sldId id="502" r:id="rId13"/>
    <p:sldId id="495" r:id="rId14"/>
    <p:sldId id="486" r:id="rId15"/>
    <p:sldId id="506" r:id="rId16"/>
    <p:sldId id="491" r:id="rId17"/>
    <p:sldId id="508" r:id="rId18"/>
    <p:sldId id="516" r:id="rId19"/>
    <p:sldId id="459" r:id="rId20"/>
    <p:sldId id="509" r:id="rId21"/>
    <p:sldId id="507" r:id="rId22"/>
    <p:sldId id="492" r:id="rId23"/>
    <p:sldId id="399" r:id="rId24"/>
    <p:sldId id="490" r:id="rId25"/>
    <p:sldId id="512" r:id="rId26"/>
    <p:sldId id="510" r:id="rId27"/>
    <p:sldId id="511" r:id="rId28"/>
    <p:sldId id="514" r:id="rId29"/>
    <p:sldId id="513" r:id="rId30"/>
    <p:sldId id="515" r:id="rId3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CC"/>
    <a:srgbClr val="FFA7A7"/>
    <a:srgbClr val="DEEBF7"/>
    <a:srgbClr val="E2F0D9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ADA4EC-0B2F-48A6-AAA2-B687273D3C4F}" v="8" dt="2025-05-13T12:55:51.4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92" autoAdjust="0"/>
    <p:restoredTop sz="82114" autoAdjust="0"/>
  </p:normalViewPr>
  <p:slideViewPr>
    <p:cSldViewPr snapToGrid="0">
      <p:cViewPr varScale="1">
        <p:scale>
          <a:sx n="165" d="100"/>
          <a:sy n="165" d="100"/>
        </p:scale>
        <p:origin x="1085" y="101"/>
      </p:cViewPr>
      <p:guideLst/>
    </p:cSldViewPr>
  </p:slideViewPr>
  <p:outlineViewPr>
    <p:cViewPr>
      <p:scale>
        <a:sx n="33" d="100"/>
        <a:sy n="33" d="100"/>
      </p:scale>
      <p:origin x="0" y="-680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th Stølting Brodal" userId="04ef4784-6591-4f86-a140-f5c3b108582a" providerId="ADAL" clId="{7DE2B4C3-C34C-4130-8A96-9CF827B1134B}"/>
    <pc:docChg chg="custSel modSld">
      <pc:chgData name="Gerth Stølting Brodal" userId="04ef4784-6591-4f86-a140-f5c3b108582a" providerId="ADAL" clId="{7DE2B4C3-C34C-4130-8A96-9CF827B1134B}" dt="2021-02-11T21:41:03.692" v="94" actId="114"/>
      <pc:docMkLst>
        <pc:docMk/>
      </pc:docMkLst>
      <pc:sldChg chg="modSp mod">
        <pc:chgData name="Gerth Stølting Brodal" userId="04ef4784-6591-4f86-a140-f5c3b108582a" providerId="ADAL" clId="{7DE2B4C3-C34C-4130-8A96-9CF827B1134B}" dt="2021-02-11T21:41:03.692" v="94" actId="114"/>
        <pc:sldMkLst>
          <pc:docMk/>
          <pc:sldMk cId="1841815763" sldId="485"/>
        </pc:sldMkLst>
      </pc:sldChg>
      <pc:sldChg chg="modNotesTx">
        <pc:chgData name="Gerth Stølting Brodal" userId="04ef4784-6591-4f86-a140-f5c3b108582a" providerId="ADAL" clId="{7DE2B4C3-C34C-4130-8A96-9CF827B1134B}" dt="2021-02-11T20:05:05.680" v="86" actId="20577"/>
        <pc:sldMkLst>
          <pc:docMk/>
          <pc:sldMk cId="3580155105" sldId="487"/>
        </pc:sldMkLst>
      </pc:sldChg>
    </pc:docChg>
  </pc:docChgLst>
  <pc:docChgLst>
    <pc:chgData name="Gerth Stølting Brodal" userId="04ef4784-6591-4f86-a140-f5c3b108582a" providerId="ADAL" clId="{48BD50EB-D70C-4B82-BF38-DF8E8FD7B8E8}"/>
    <pc:docChg chg="undo redo custSel modSld">
      <pc:chgData name="Gerth Stølting Brodal" userId="04ef4784-6591-4f86-a140-f5c3b108582a" providerId="ADAL" clId="{48BD50EB-D70C-4B82-BF38-DF8E8FD7B8E8}" dt="2023-07-15T11:46:31.435" v="61" actId="313"/>
      <pc:docMkLst>
        <pc:docMk/>
      </pc:docMkLst>
      <pc:sldChg chg="modSp mod addAnim delAnim">
        <pc:chgData name="Gerth Stølting Brodal" userId="04ef4784-6591-4f86-a140-f5c3b108582a" providerId="ADAL" clId="{48BD50EB-D70C-4B82-BF38-DF8E8FD7B8E8}" dt="2023-07-15T11:46:31.435" v="61" actId="313"/>
        <pc:sldMkLst>
          <pc:docMk/>
          <pc:sldMk cId="317541545" sldId="490"/>
        </pc:sldMkLst>
      </pc:sldChg>
      <pc:sldChg chg="modSp mod addAnim delAnim">
        <pc:chgData name="Gerth Stølting Brodal" userId="04ef4784-6591-4f86-a140-f5c3b108582a" providerId="ADAL" clId="{48BD50EB-D70C-4B82-BF38-DF8E8FD7B8E8}" dt="2023-07-15T11:37:48.770" v="14" actId="313"/>
        <pc:sldMkLst>
          <pc:docMk/>
          <pc:sldMk cId="3433855882" sldId="491"/>
        </pc:sldMkLst>
      </pc:sldChg>
      <pc:sldChg chg="modSp mod">
        <pc:chgData name="Gerth Stølting Brodal" userId="04ef4784-6591-4f86-a140-f5c3b108582a" providerId="ADAL" clId="{48BD50EB-D70C-4B82-BF38-DF8E8FD7B8E8}" dt="2023-07-15T11:38:03.015" v="21" actId="313"/>
        <pc:sldMkLst>
          <pc:docMk/>
          <pc:sldMk cId="144530098" sldId="507"/>
        </pc:sldMkLst>
      </pc:sldChg>
      <pc:sldChg chg="addSp delSp modSp mod">
        <pc:chgData name="Gerth Stølting Brodal" userId="04ef4784-6591-4f86-a140-f5c3b108582a" providerId="ADAL" clId="{48BD50EB-D70C-4B82-BF38-DF8E8FD7B8E8}" dt="2023-07-15T11:46:25.812" v="59" actId="478"/>
        <pc:sldMkLst>
          <pc:docMk/>
          <pc:sldMk cId="637895129" sldId="513"/>
        </pc:sldMkLst>
      </pc:sldChg>
    </pc:docChg>
  </pc:docChgLst>
  <pc:docChgLst>
    <pc:chgData name="Gerth Stølting Brodal" userId="04ef4784-6591-4f86-a140-f5c3b108582a" providerId="ADAL" clId="{9DADA4EC-0B2F-48A6-AAA2-B687273D3C4F}"/>
    <pc:docChg chg="custSel modSld">
      <pc:chgData name="Gerth Stølting Brodal" userId="04ef4784-6591-4f86-a140-f5c3b108582a" providerId="ADAL" clId="{9DADA4EC-0B2F-48A6-AAA2-B687273D3C4F}" dt="2025-05-13T12:57:09.528" v="284" actId="1038"/>
      <pc:docMkLst>
        <pc:docMk/>
      </pc:docMkLst>
      <pc:sldChg chg="addSp modSp mod">
        <pc:chgData name="Gerth Stølting Brodal" userId="04ef4784-6591-4f86-a140-f5c3b108582a" providerId="ADAL" clId="{9DADA4EC-0B2F-48A6-AAA2-B687273D3C4F}" dt="2025-05-13T12:57:09.528" v="284" actId="1038"/>
        <pc:sldMkLst>
          <pc:docMk/>
          <pc:sldMk cId="1841815763" sldId="485"/>
        </pc:sldMkLst>
        <pc:spChg chg="mod">
          <ac:chgData name="Gerth Stølting Brodal" userId="04ef4784-6591-4f86-a140-f5c3b108582a" providerId="ADAL" clId="{9DADA4EC-0B2F-48A6-AAA2-B687273D3C4F}" dt="2025-05-13T12:42:04.484" v="0" actId="14100"/>
          <ac:spMkLst>
            <pc:docMk/>
            <pc:sldMk cId="1841815763" sldId="485"/>
            <ac:spMk id="2" creationId="{00000000-0000-0000-0000-000000000000}"/>
          </ac:spMkLst>
        </pc:spChg>
        <pc:spChg chg="add mod">
          <ac:chgData name="Gerth Stølting Brodal" userId="04ef4784-6591-4f86-a140-f5c3b108582a" providerId="ADAL" clId="{9DADA4EC-0B2F-48A6-AAA2-B687273D3C4F}" dt="2025-05-13T12:57:09.528" v="284" actId="1038"/>
          <ac:spMkLst>
            <pc:docMk/>
            <pc:sldMk cId="1841815763" sldId="485"/>
            <ac:spMk id="6" creationId="{0E4A98EC-37C4-8241-363F-9C13D1E21920}"/>
          </ac:spMkLst>
        </pc:spChg>
        <pc:spChg chg="add mod">
          <ac:chgData name="Gerth Stølting Brodal" userId="04ef4784-6591-4f86-a140-f5c3b108582a" providerId="ADAL" clId="{9DADA4EC-0B2F-48A6-AAA2-B687273D3C4F}" dt="2025-05-13T12:56:31.840" v="267" actId="14100"/>
          <ac:spMkLst>
            <pc:docMk/>
            <pc:sldMk cId="1841815763" sldId="485"/>
            <ac:spMk id="12" creationId="{1A4C4B8A-3EAA-279A-8739-939276934ECA}"/>
          </ac:spMkLst>
        </pc:spChg>
        <pc:picChg chg="add mod">
          <ac:chgData name="Gerth Stølting Brodal" userId="04ef4784-6591-4f86-a140-f5c3b108582a" providerId="ADAL" clId="{9DADA4EC-0B2F-48A6-AAA2-B687273D3C4F}" dt="2025-05-13T12:52:51.228" v="179" actId="1076"/>
          <ac:picMkLst>
            <pc:docMk/>
            <pc:sldMk cId="1841815763" sldId="485"/>
            <ac:picMk id="5" creationId="{8AF81D18-9BA3-35AB-B1A7-11A30B22979D}"/>
          </ac:picMkLst>
        </pc:picChg>
      </pc:sldChg>
    </pc:docChg>
  </pc:docChgLst>
  <pc:docChgLst>
    <pc:chgData name="Gerth Stølting Brodal" userId="04ef4784-6591-4f86-a140-f5c3b108582a" providerId="ADAL" clId="{DBC7B104-988F-491C-9F36-B33E053AAD93}"/>
    <pc:docChg chg="custSel modSld">
      <pc:chgData name="Gerth Stølting Brodal" userId="04ef4784-6591-4f86-a140-f5c3b108582a" providerId="ADAL" clId="{DBC7B104-988F-491C-9F36-B33E053AAD93}" dt="2022-02-09T11:25:47.588" v="10" actId="20577"/>
      <pc:docMkLst>
        <pc:docMk/>
      </pc:docMkLst>
      <pc:sldChg chg="modNotesTx">
        <pc:chgData name="Gerth Stølting Brodal" userId="04ef4784-6591-4f86-a140-f5c3b108582a" providerId="ADAL" clId="{DBC7B104-988F-491C-9F36-B33E053AAD93}" dt="2022-02-09T11:25:47.588" v="10" actId="20577"/>
        <pc:sldMkLst>
          <pc:docMk/>
          <pc:sldMk cId="3145035976" sldId="492"/>
        </pc:sldMkLst>
      </pc:sldChg>
    </pc:docChg>
  </pc:docChgLst>
  <pc:docChgLst>
    <pc:chgData name="Gerth Stølting Brodal" userId="04ef4784-6591-4f86-a140-f5c3b108582a" providerId="ADAL" clId="{CF9158FC-193B-4602-9DF7-E8D8B4ED0BA3}"/>
    <pc:docChg chg="undo redo custSel addSld modSld">
      <pc:chgData name="Gerth Stølting Brodal" userId="04ef4784-6591-4f86-a140-f5c3b108582a" providerId="ADAL" clId="{CF9158FC-193B-4602-9DF7-E8D8B4ED0BA3}" dt="2023-10-31T11:50:02.173" v="713" actId="1076"/>
      <pc:docMkLst>
        <pc:docMk/>
      </pc:docMkLst>
      <pc:sldChg chg="addSp delSp modSp new mod modNotesTx">
        <pc:chgData name="Gerth Stølting Brodal" userId="04ef4784-6591-4f86-a140-f5c3b108582a" providerId="ADAL" clId="{CF9158FC-193B-4602-9DF7-E8D8B4ED0BA3}" dt="2023-10-31T11:50:02.173" v="713" actId="1076"/>
        <pc:sldMkLst>
          <pc:docMk/>
          <pc:sldMk cId="1292498751" sldId="517"/>
        </pc:sldMkLst>
      </pc:sldChg>
    </pc:docChg>
  </pc:docChgLst>
  <pc:docChgLst>
    <pc:chgData name="Gerth Stølting Brodal" userId="04ef4784-6591-4f86-a140-f5c3b108582a" providerId="ADAL" clId="{DB78D39E-575E-45E5-B6C0-876F5A9D7068}"/>
    <pc:docChg chg="undo redo custSel modSld">
      <pc:chgData name="Gerth Stølting Brodal" userId="04ef4784-6591-4f86-a140-f5c3b108582a" providerId="ADAL" clId="{DB78D39E-575E-45E5-B6C0-876F5A9D7068}" dt="2023-02-12T11:41:36.212" v="328" actId="20577"/>
      <pc:docMkLst>
        <pc:docMk/>
      </pc:docMkLst>
      <pc:sldChg chg="modNotesTx">
        <pc:chgData name="Gerth Stølting Brodal" userId="04ef4784-6591-4f86-a140-f5c3b108582a" providerId="ADAL" clId="{DB78D39E-575E-45E5-B6C0-876F5A9D7068}" dt="2023-02-08T11:16:08.551" v="265" actId="20577"/>
        <pc:sldMkLst>
          <pc:docMk/>
          <pc:sldMk cId="597623407" sldId="459"/>
        </pc:sldMkLst>
      </pc:sldChg>
      <pc:sldChg chg="modSp mod">
        <pc:chgData name="Gerth Stølting Brodal" userId="04ef4784-6591-4f86-a140-f5c3b108582a" providerId="ADAL" clId="{DB78D39E-575E-45E5-B6C0-876F5A9D7068}" dt="2023-02-08T10:43:16.881" v="103" actId="20577"/>
        <pc:sldMkLst>
          <pc:docMk/>
          <pc:sldMk cId="1841815763" sldId="485"/>
        </pc:sldMkLst>
      </pc:sldChg>
      <pc:sldChg chg="modSp mod">
        <pc:chgData name="Gerth Stølting Brodal" userId="04ef4784-6591-4f86-a140-f5c3b108582a" providerId="ADAL" clId="{DB78D39E-575E-45E5-B6C0-876F5A9D7068}" dt="2023-02-08T08:47:52.638" v="10" actId="20577"/>
        <pc:sldMkLst>
          <pc:docMk/>
          <pc:sldMk cId="3580155105" sldId="487"/>
        </pc:sldMkLst>
      </pc:sldChg>
      <pc:sldChg chg="addSp modSp mod modAnim modNotesTx">
        <pc:chgData name="Gerth Stølting Brodal" userId="04ef4784-6591-4f86-a140-f5c3b108582a" providerId="ADAL" clId="{DB78D39E-575E-45E5-B6C0-876F5A9D7068}" dt="2023-02-08T10:57:01.602" v="208" actId="20577"/>
        <pc:sldMkLst>
          <pc:docMk/>
          <pc:sldMk cId="2231878254" sldId="505"/>
        </pc:sldMkLst>
      </pc:sldChg>
      <pc:sldChg chg="modNotesTx">
        <pc:chgData name="Gerth Stølting Brodal" userId="04ef4784-6591-4f86-a140-f5c3b108582a" providerId="ADAL" clId="{DB78D39E-575E-45E5-B6C0-876F5A9D7068}" dt="2023-02-08T11:17:10.610" v="316" actId="20577"/>
        <pc:sldMkLst>
          <pc:docMk/>
          <pc:sldMk cId="144530098" sldId="507"/>
        </pc:sldMkLst>
      </pc:sldChg>
      <pc:sldChg chg="modSp mod">
        <pc:chgData name="Gerth Stølting Brodal" userId="04ef4784-6591-4f86-a140-f5c3b108582a" providerId="ADAL" clId="{DB78D39E-575E-45E5-B6C0-876F5A9D7068}" dt="2023-02-12T11:41:36.212" v="328" actId="20577"/>
        <pc:sldMkLst>
          <pc:docMk/>
          <pc:sldMk cId="637895129" sldId="513"/>
        </pc:sldMkLst>
      </pc:sldChg>
      <pc:sldChg chg="modSp mod">
        <pc:chgData name="Gerth Stølting Brodal" userId="04ef4784-6591-4f86-a140-f5c3b108582a" providerId="ADAL" clId="{DB78D39E-575E-45E5-B6C0-876F5A9D7068}" dt="2023-02-12T10:52:44.938" v="323" actId="20577"/>
        <pc:sldMkLst>
          <pc:docMk/>
          <pc:sldMk cId="2400466622" sldId="514"/>
        </pc:sldMkLst>
      </pc:sldChg>
      <pc:sldChg chg="modSp mod">
        <pc:chgData name="Gerth Stølting Brodal" userId="04ef4784-6591-4f86-a140-f5c3b108582a" providerId="ADAL" clId="{DB78D39E-575E-45E5-B6C0-876F5A9D7068}" dt="2023-02-08T11:31:38.112" v="321" actId="20577"/>
        <pc:sldMkLst>
          <pc:docMk/>
          <pc:sldMk cId="3794473685" sldId="515"/>
        </pc:sldMkLst>
      </pc:sldChg>
    </pc:docChg>
  </pc:docChgLst>
  <pc:docChgLst>
    <pc:chgData name="Gerth Stølting Brodal" userId="04ef4784-6591-4f86-a140-f5c3b108582a" providerId="ADAL" clId="{3163245C-AF54-4A4B-B6A7-9AF5B5C006F1}"/>
    <pc:docChg chg="modSld">
      <pc:chgData name="Gerth Stølting Brodal" userId="04ef4784-6591-4f86-a140-f5c3b108582a" providerId="ADAL" clId="{3163245C-AF54-4A4B-B6A7-9AF5B5C006F1}" dt="2025-02-05T08:56:04.507" v="7" actId="20577"/>
      <pc:docMkLst>
        <pc:docMk/>
      </pc:docMkLst>
      <pc:sldChg chg="modNotesTx">
        <pc:chgData name="Gerth Stølting Brodal" userId="04ef4784-6591-4f86-a140-f5c3b108582a" providerId="ADAL" clId="{3163245C-AF54-4A4B-B6A7-9AF5B5C006F1}" dt="2025-02-05T08:56:04.507" v="7" actId="20577"/>
        <pc:sldMkLst>
          <pc:docMk/>
          <pc:sldMk cId="1292498751" sldId="517"/>
        </pc:sldMkLst>
      </pc:sldChg>
    </pc:docChg>
  </pc:docChgLst>
  <pc:docChgLst>
    <pc:chgData name="Gerth Stølting Brodal" userId="04ef4784-6591-4f86-a140-f5c3b108582a" providerId="ADAL" clId="{155CD946-55B5-49F4-A11E-1EF807E1FDB7}"/>
    <pc:docChg chg="undo custSel modSld">
      <pc:chgData name="Gerth Stølting Brodal" userId="04ef4784-6591-4f86-a140-f5c3b108582a" providerId="ADAL" clId="{155CD946-55B5-49F4-A11E-1EF807E1FDB7}" dt="2024-02-07T07:34:04.180" v="375" actId="1035"/>
      <pc:docMkLst>
        <pc:docMk/>
      </pc:docMkLst>
      <pc:sldChg chg="addSp delSp modSp mod">
        <pc:chgData name="Gerth Stølting Brodal" userId="04ef4784-6591-4f86-a140-f5c3b108582a" providerId="ADAL" clId="{155CD946-55B5-49F4-A11E-1EF807E1FDB7}" dt="2024-02-07T07:34:04.180" v="375" actId="1035"/>
        <pc:sldMkLst>
          <pc:docMk/>
          <pc:sldMk cId="1841815763" sldId="485"/>
        </pc:sldMkLst>
      </pc:sldChg>
      <pc:sldChg chg="modSp mod">
        <pc:chgData name="Gerth Stølting Brodal" userId="04ef4784-6591-4f86-a140-f5c3b108582a" providerId="ADAL" clId="{155CD946-55B5-49F4-A11E-1EF807E1FDB7}" dt="2024-02-06T20:42:27.314" v="43" actId="14100"/>
        <pc:sldMkLst>
          <pc:docMk/>
          <pc:sldMk cId="488977922" sldId="486"/>
        </pc:sldMkLst>
      </pc:sldChg>
      <pc:sldChg chg="modSp mod">
        <pc:chgData name="Gerth Stølting Brodal" userId="04ef4784-6591-4f86-a140-f5c3b108582a" providerId="ADAL" clId="{155CD946-55B5-49F4-A11E-1EF807E1FDB7}" dt="2024-02-06T20:40:04.493" v="32" actId="14100"/>
        <pc:sldMkLst>
          <pc:docMk/>
          <pc:sldMk cId="3289563800" sldId="495"/>
        </pc:sldMkLst>
      </pc:sldChg>
      <pc:sldChg chg="modNotesTx">
        <pc:chgData name="Gerth Stølting Brodal" userId="04ef4784-6591-4f86-a140-f5c3b108582a" providerId="ADAL" clId="{155CD946-55B5-49F4-A11E-1EF807E1FDB7}" dt="2024-02-06T20:37:39.381" v="31" actId="20577"/>
        <pc:sldMkLst>
          <pc:docMk/>
          <pc:sldMk cId="574681208" sldId="503"/>
        </pc:sldMkLst>
      </pc:sldChg>
      <pc:sldChg chg="modNotesTx">
        <pc:chgData name="Gerth Stølting Brodal" userId="04ef4784-6591-4f86-a140-f5c3b108582a" providerId="ADAL" clId="{155CD946-55B5-49F4-A11E-1EF807E1FDB7}" dt="2024-02-06T21:05:30.034" v="103" actId="6549"/>
        <pc:sldMkLst>
          <pc:docMk/>
          <pc:sldMk cId="2254085997" sldId="51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A172F-81D4-4DC4-9113-1DBD56EC364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63DD8-32AB-41BE-B1C6-8EAC45222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05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572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69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</a:t>
            </a:r>
            <a:r>
              <a:rPr lang="en-US" baseline="0" dirty="0"/>
              <a:t> of tested loops</a:t>
            </a:r>
          </a:p>
          <a:p>
            <a:r>
              <a:rPr lang="en-US" baseline="0" dirty="0" err="1"/>
              <a:t>Handin</a:t>
            </a:r>
            <a:r>
              <a:rPr lang="en-US" baseline="0" dirty="0"/>
              <a:t>: make a more efficient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80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Mulige</a:t>
            </a:r>
            <a:r>
              <a:rPr lang="en-US" baseline="0" dirty="0"/>
              <a:t> </a:t>
            </a:r>
            <a:r>
              <a:rPr lang="en-US" baseline="0" dirty="0" err="1"/>
              <a:t>optimeringer</a:t>
            </a:r>
            <a:r>
              <a:rPr lang="en-US" baseline="0" dirty="0"/>
              <a:t>:</a:t>
            </a:r>
          </a:p>
          <a:p>
            <a:pPr marL="228600" indent="-228600">
              <a:buAutoNum type="arabicParenR"/>
            </a:pPr>
            <a:r>
              <a:rPr lang="en-US" baseline="0" dirty="0"/>
              <a:t>Spring j over </a:t>
            </a:r>
            <a:r>
              <a:rPr lang="en-US" baseline="0" dirty="0" err="1"/>
              <a:t>hvis</a:t>
            </a:r>
            <a:r>
              <a:rPr lang="en-US" baseline="0" dirty="0"/>
              <a:t> </a:t>
            </a:r>
            <a:r>
              <a:rPr lang="en-US" b="1" baseline="0" dirty="0"/>
              <a:t>prime[j] == False</a:t>
            </a:r>
          </a:p>
          <a:p>
            <a:pPr marL="228600" indent="-228600">
              <a:buAutoNum type="arabicParenR"/>
            </a:pPr>
            <a:r>
              <a:rPr lang="en-US" baseline="0" dirty="0"/>
              <a:t>for i in range(2, </a:t>
            </a:r>
            <a:r>
              <a:rPr lang="en-US" b="1" baseline="0" dirty="0" err="1"/>
              <a:t>sqrt</a:t>
            </a:r>
            <a:r>
              <a:rPr lang="en-US" b="1" baseline="0" dirty="0"/>
              <a:t>(n)</a:t>
            </a:r>
            <a:r>
              <a:rPr lang="en-US" baseline="0" dirty="0"/>
              <a:t>)</a:t>
            </a:r>
          </a:p>
          <a:p>
            <a:pPr marL="228600" indent="-228600">
              <a:buAutoNum type="arabicParenR"/>
            </a:pPr>
            <a:r>
              <a:rPr lang="en-US" dirty="0"/>
              <a:t>for</a:t>
            </a:r>
            <a:r>
              <a:rPr lang="en-US" baseline="0" dirty="0"/>
              <a:t> j in range(</a:t>
            </a:r>
            <a:r>
              <a:rPr lang="en-US" b="1" baseline="0" dirty="0"/>
              <a:t>i * i</a:t>
            </a:r>
            <a:r>
              <a:rPr lang="en-US" baseline="0" dirty="0"/>
              <a:t>, n + 1, </a:t>
            </a:r>
            <a:r>
              <a:rPr lang="en-US" baseline="0" dirty="0" err="1"/>
              <a:t>i</a:t>
            </a:r>
            <a:r>
              <a:rPr lang="en-US" baseline="0" dirty="0"/>
              <a:t>)</a:t>
            </a:r>
          </a:p>
          <a:p>
            <a:pPr marL="0" indent="0">
              <a:buNone/>
            </a:pPr>
            <a:r>
              <a:rPr lang="en-US" baseline="0"/>
              <a:t>Run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83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L.index</a:t>
            </a:r>
            <a:r>
              <a:rPr lang="en-US" dirty="0"/>
              <a:t>(x) can only be called if x in L, otherwise an exception is raised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82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Recall strings are immutable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694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time.time</a:t>
            </a:r>
            <a:r>
              <a:rPr lang="da-DK" dirty="0"/>
              <a:t>() returns the </a:t>
            </a:r>
            <a:r>
              <a:rPr lang="da-DK" dirty="0" err="1"/>
              <a:t>number</a:t>
            </a:r>
            <a:r>
              <a:rPr lang="da-DK" dirty="0"/>
              <a:t> of </a:t>
            </a:r>
            <a:r>
              <a:rPr lang="da-DK" dirty="0" err="1"/>
              <a:t>seconds</a:t>
            </a:r>
            <a:r>
              <a:rPr lang="da-DK" dirty="0"/>
              <a:t> </a:t>
            </a:r>
            <a:r>
              <a:rPr lang="da-DK" dirty="0" err="1"/>
              <a:t>since</a:t>
            </a:r>
            <a:r>
              <a:rPr lang="da-DK" dirty="0"/>
              <a:t> J</a:t>
            </a:r>
            <a:r>
              <a:rPr lang="en-US" dirty="0" err="1"/>
              <a:t>anuary</a:t>
            </a:r>
            <a:r>
              <a:rPr lang="en-US" dirty="0"/>
              <a:t> 1, 1970, 00:00:00 (UTC)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454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source code</a:t>
            </a:r>
            <a:r>
              <a:rPr lang="en-US" baseline="0" dirty="0"/>
              <a:t> search for “&gt;&gt; 3”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569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from single run =&gt;</a:t>
            </a:r>
            <a:r>
              <a:rPr lang="en-US" baseline="0" dirty="0"/>
              <a:t> lot of noise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9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Python 3.12 &amp; 3.13 </a:t>
            </a:r>
            <a:r>
              <a:rPr lang="da-DK" dirty="0" err="1"/>
              <a:t>get</a:t>
            </a:r>
            <a:r>
              <a:rPr lang="da-DK" dirty="0"/>
              <a:t> </a:t>
            </a:r>
            <a:r>
              <a:rPr lang="da-DK" dirty="0" err="1"/>
              <a:t>confused</a:t>
            </a:r>
            <a:r>
              <a:rPr lang="da-DK" dirty="0"/>
              <a:t> </a:t>
            </a:r>
            <a:r>
              <a:rPr lang="da-DK" dirty="0" err="1"/>
              <a:t>when</a:t>
            </a:r>
            <a:r>
              <a:rPr lang="da-DK" dirty="0"/>
              <a:t> the </a:t>
            </a:r>
            <a:r>
              <a:rPr lang="da-DK" dirty="0" err="1"/>
              <a:t>first</a:t>
            </a:r>
            <a:r>
              <a:rPr lang="da-DK" dirty="0"/>
              <a:t> element in the list is an </a:t>
            </a:r>
            <a:r>
              <a:rPr lang="da-DK" dirty="0" err="1"/>
              <a:t>integer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5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L.pop</a:t>
            </a:r>
            <a:r>
              <a:rPr lang="en-US" dirty="0"/>
              <a:t>() = </a:t>
            </a:r>
            <a:r>
              <a:rPr lang="en-US" dirty="0" err="1"/>
              <a:t>L.pop</a:t>
            </a:r>
            <a:r>
              <a:rPr lang="en-US" dirty="0"/>
              <a:t>(-1), i.e. removes the last element from the 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39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Slicing creates a new 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38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61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Pythontutor.com only uses Python 3.6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136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i in </a:t>
            </a:r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for-loop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457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i in </a:t>
            </a:r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for-loop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40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BASIC</a:t>
            </a:r>
            <a:r>
              <a:rPr lang="en-US" baseline="0" dirty="0"/>
              <a:t> includes the last index in the range for the for-loop</a:t>
            </a:r>
          </a:p>
          <a:p>
            <a:r>
              <a:rPr lang="en-US" baseline="0" dirty="0"/>
              <a:t>Needs keyword NEXT to indicate where the FOR loop ends</a:t>
            </a:r>
          </a:p>
          <a:p>
            <a:r>
              <a:rPr lang="en-US" dirty="0"/>
              <a:t>https://vice.pokefinder.org/ run x64.exe</a:t>
            </a:r>
          </a:p>
          <a:p>
            <a:r>
              <a:rPr lang="en-US" dirty="0"/>
              <a:t>Alt-D toggle full</a:t>
            </a:r>
            <a:r>
              <a:rPr lang="en-US" baseline="0" dirty="0"/>
              <a:t> screen</a:t>
            </a:r>
          </a:p>
          <a:p>
            <a:r>
              <a:rPr lang="en-US" baseline="0" dirty="0"/>
              <a:t>LIST : show program</a:t>
            </a:r>
          </a:p>
          <a:p>
            <a:r>
              <a:rPr lang="en-US" baseline="0" dirty="0"/>
              <a:t>RUN : run program</a:t>
            </a:r>
          </a:p>
          <a:p>
            <a:r>
              <a:rPr lang="en-US" baseline="0" dirty="0"/>
              <a:t>Alt-F12 : Hardware reset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44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82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05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41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7188" indent="-357188">
              <a:buClr>
                <a:srgbClr val="C00000"/>
              </a:buClr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73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645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5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78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7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79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8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11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0A9CD-0304-4E0B-9E82-E7E0115DE05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96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ythontutor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python.org/3/library/stdtypes.html#sequence-types-list-tuple-rang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ieve_of_Eratosthene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python/cpython/blob/master/Objects/listobject.c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Kahan_summation_algorith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python.org/3/library/stdtypes.html#sequence-types-list-tuple-rang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numpy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632" y="2920558"/>
            <a:ext cx="8645722" cy="1325563"/>
          </a:xfrm>
        </p:spPr>
        <p:txBody>
          <a:bodyPr/>
          <a:lstStyle/>
          <a:p>
            <a:pPr algn="r"/>
            <a:r>
              <a:rPr lang="da-DK" dirty="0"/>
              <a:t>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6355" y="3920647"/>
            <a:ext cx="3995057" cy="293735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List syntax </a:t>
            </a:r>
          </a:p>
          <a:p>
            <a:r>
              <a:rPr lang="en-US" dirty="0"/>
              <a:t>List operations</a:t>
            </a:r>
          </a:p>
          <a:p>
            <a:r>
              <a:rPr lang="en-US" dirty="0" err="1"/>
              <a:t>copy.deepcopy</a:t>
            </a:r>
            <a:endParaRPr lang="en-US" dirty="0"/>
          </a:p>
          <a:p>
            <a:r>
              <a:rPr lang="en-US" dirty="0"/>
              <a:t>range</a:t>
            </a:r>
          </a:p>
          <a:p>
            <a:r>
              <a:rPr lang="en-US" dirty="0"/>
              <a:t>while-else</a:t>
            </a:r>
          </a:p>
          <a:p>
            <a:r>
              <a:rPr lang="en-US" dirty="0"/>
              <a:t>for</a:t>
            </a:r>
          </a:p>
          <a:p>
            <a:r>
              <a:rPr lang="en-US" dirty="0"/>
              <a:t>for-break-continue-else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730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Courier"/>
              </a:rPr>
              <a:t>x[:]</a:t>
            </a:r>
            <a:r>
              <a:rPr lang="en-US" b="0" dirty="0">
                <a:latin typeface="+mn-lt"/>
              </a:rPr>
              <a:t> vs nested structures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714150" y="2494155"/>
            <a:ext cx="3771506" cy="29280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ourier"/>
              </a:rPr>
              <a:t>a = [[3,5],[7,11]]</a:t>
            </a:r>
          </a:p>
          <a:p>
            <a:pPr marL="0" indent="0">
              <a:buNone/>
            </a:pPr>
            <a:r>
              <a:rPr lang="en-US" sz="2400" dirty="0">
                <a:latin typeface="Courier"/>
              </a:rPr>
              <a:t>b = a</a:t>
            </a:r>
          </a:p>
          <a:p>
            <a:pPr marL="0" indent="0">
              <a:buNone/>
            </a:pPr>
            <a:r>
              <a:rPr lang="en-US" sz="2400" dirty="0">
                <a:latin typeface="Courier"/>
              </a:rPr>
              <a:t>c = a[:]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  <a:latin typeface="Courier"/>
              </a:rPr>
              <a:t>a[0][1] = 4</a:t>
            </a:r>
            <a:br>
              <a:rPr lang="en-US" sz="2400" dirty="0">
                <a:solidFill>
                  <a:srgbClr val="C00000"/>
                </a:solidFill>
                <a:latin typeface="Courier"/>
              </a:rPr>
            </a:br>
            <a:r>
              <a:rPr lang="en-US" sz="2400" dirty="0">
                <a:solidFill>
                  <a:srgbClr val="C00000"/>
                </a:solidFill>
                <a:latin typeface="Courier"/>
              </a:rPr>
              <a:t>c[1] = b[0]</a:t>
            </a:r>
            <a:r>
              <a:rPr lang="en-US" sz="2400" dirty="0">
                <a:latin typeface="Courier"/>
              </a:rPr>
              <a:t>  </a:t>
            </a:r>
          </a:p>
          <a:p>
            <a:pPr marL="0" indent="0">
              <a:buNone/>
            </a:pPr>
            <a:endParaRPr lang="en-US" sz="24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594680"/>
              </p:ext>
            </p:extLst>
          </p:nvPr>
        </p:nvGraphicFramePr>
        <p:xfrm>
          <a:off x="9468116" y="892504"/>
          <a:ext cx="2327050" cy="52132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val="2667371781"/>
                    </a:ext>
                  </a:extLst>
                </a:gridCol>
                <a:gridCol w="527050">
                  <a:extLst>
                    <a:ext uri="{9D8B030D-6E8A-4147-A177-3AD203B41FA5}">
                      <a16:colId xmlns:a16="http://schemas.microsoft.com/office/drawing/2014/main" val="324150565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073523339"/>
                    </a:ext>
                  </a:extLst>
                </a:gridCol>
              </a:tblGrid>
              <a:tr h="238714"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Memory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03275"/>
                  </a:ext>
                </a:extLst>
              </a:tr>
              <a:tr h="443275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Courier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0129445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5696166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Courier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45603393"/>
                  </a:ext>
                </a:extLst>
              </a:tr>
              <a:tr h="380842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Courier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82255387"/>
                  </a:ext>
                </a:extLst>
              </a:tr>
              <a:tr h="359404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42075908"/>
                  </a:ext>
                </a:extLst>
              </a:tr>
              <a:tr h="359404">
                <a:tc vMerge="1">
                  <a:txBody>
                    <a:bodyPr/>
                    <a:lstStyle/>
                    <a:p>
                      <a:pPr algn="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51627685"/>
                  </a:ext>
                </a:extLst>
              </a:tr>
              <a:tr h="3594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54694988"/>
                  </a:ext>
                </a:extLst>
              </a:tr>
              <a:tr h="359404">
                <a:tc vMerge="1">
                  <a:txBody>
                    <a:bodyPr/>
                    <a:lstStyle/>
                    <a:p>
                      <a:pPr algn="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4860847"/>
                  </a:ext>
                </a:extLst>
              </a:tr>
              <a:tr h="359404">
                <a:tc vMerge="1">
                  <a:txBody>
                    <a:bodyPr/>
                    <a:lstStyle/>
                    <a:p>
                      <a:pPr algn="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81186927"/>
                  </a:ext>
                </a:extLst>
              </a:tr>
              <a:tr h="361046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4451536"/>
                  </a:ext>
                </a:extLst>
              </a:tr>
              <a:tr h="359366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94040525"/>
                  </a:ext>
                </a:extLst>
              </a:tr>
              <a:tr h="359366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26451873"/>
                  </a:ext>
                </a:extLst>
              </a:tr>
              <a:tr h="354481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53562273"/>
                  </a:ext>
                </a:extLst>
              </a:tr>
            </a:tbl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flipV="1">
            <a:off x="9731307" y="2011859"/>
            <a:ext cx="574766" cy="2411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9731307" y="1909221"/>
            <a:ext cx="57476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9468116" y="2068341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"/>
              </a:rPr>
              <a:t>b</a:t>
            </a:r>
          </a:p>
        </p:txBody>
      </p:sp>
      <p:sp>
        <p:nvSpPr>
          <p:cNvPr id="4" name="Freeform 3"/>
          <p:cNvSpPr/>
          <p:nvPr/>
        </p:nvSpPr>
        <p:spPr>
          <a:xfrm flipV="1">
            <a:off x="10637570" y="1903373"/>
            <a:ext cx="614039" cy="1084925"/>
          </a:xfrm>
          <a:custGeom>
            <a:avLst/>
            <a:gdLst>
              <a:gd name="connsiteX0" fmla="*/ 0 w 423793"/>
              <a:gd name="connsiteY0" fmla="*/ 0 h 678729"/>
              <a:gd name="connsiteX1" fmla="*/ 414780 w 423793"/>
              <a:gd name="connsiteY1" fmla="*/ 325224 h 678729"/>
              <a:gd name="connsiteX2" fmla="*/ 245097 w 423793"/>
              <a:gd name="connsiteY2" fmla="*/ 678729 h 678729"/>
              <a:gd name="connsiteX0" fmla="*/ 490194 w 918425"/>
              <a:gd name="connsiteY0" fmla="*/ 0 h 499007"/>
              <a:gd name="connsiteX1" fmla="*/ 904974 w 918425"/>
              <a:gd name="connsiteY1" fmla="*/ 325224 h 499007"/>
              <a:gd name="connsiteX2" fmla="*/ 0 w 918425"/>
              <a:gd name="connsiteY2" fmla="*/ 499007 h 499007"/>
              <a:gd name="connsiteX0" fmla="*/ 240384 w 907175"/>
              <a:gd name="connsiteY0" fmla="*/ 0 h 822507"/>
              <a:gd name="connsiteX1" fmla="*/ 904974 w 907175"/>
              <a:gd name="connsiteY1" fmla="*/ 648724 h 822507"/>
              <a:gd name="connsiteX2" fmla="*/ 0 w 907175"/>
              <a:gd name="connsiteY2" fmla="*/ 822507 h 822507"/>
              <a:gd name="connsiteX0" fmla="*/ 240384 w 603541"/>
              <a:gd name="connsiteY0" fmla="*/ 0 h 822507"/>
              <a:gd name="connsiteX1" fmla="*/ 598603 w 603541"/>
              <a:gd name="connsiteY1" fmla="*/ 309818 h 822507"/>
              <a:gd name="connsiteX2" fmla="*/ 0 w 603541"/>
              <a:gd name="connsiteY2" fmla="*/ 822507 h 822507"/>
              <a:gd name="connsiteX0" fmla="*/ 240384 w 598611"/>
              <a:gd name="connsiteY0" fmla="*/ 0 h 822507"/>
              <a:gd name="connsiteX1" fmla="*/ 598603 w 598611"/>
              <a:gd name="connsiteY1" fmla="*/ 309818 h 822507"/>
              <a:gd name="connsiteX2" fmla="*/ 0 w 598611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309818 h 822507"/>
              <a:gd name="connsiteX2" fmla="*/ 0 w 598626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535755 h 822507"/>
              <a:gd name="connsiteX2" fmla="*/ 0 w 598626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535755 h 822507"/>
              <a:gd name="connsiteX2" fmla="*/ 0 w 598626"/>
              <a:gd name="connsiteY2" fmla="*/ 822507 h 822507"/>
              <a:gd name="connsiteX0" fmla="*/ 254524 w 618185"/>
              <a:gd name="connsiteY0" fmla="*/ 0 h 1181952"/>
              <a:gd name="connsiteX1" fmla="*/ 612743 w 618185"/>
              <a:gd name="connsiteY1" fmla="*/ 535755 h 1181952"/>
              <a:gd name="connsiteX2" fmla="*/ 0 w 618185"/>
              <a:gd name="connsiteY2" fmla="*/ 1181952 h 1181952"/>
              <a:gd name="connsiteX0" fmla="*/ 254524 w 618185"/>
              <a:gd name="connsiteY0" fmla="*/ 0 h 1181952"/>
              <a:gd name="connsiteX1" fmla="*/ 612743 w 618185"/>
              <a:gd name="connsiteY1" fmla="*/ 746288 h 1181952"/>
              <a:gd name="connsiteX2" fmla="*/ 0 w 618185"/>
              <a:gd name="connsiteY2" fmla="*/ 1181952 h 1181952"/>
              <a:gd name="connsiteX0" fmla="*/ 254524 w 618185"/>
              <a:gd name="connsiteY0" fmla="*/ 0 h 1181952"/>
              <a:gd name="connsiteX1" fmla="*/ 612743 w 618185"/>
              <a:gd name="connsiteY1" fmla="*/ 746288 h 1181952"/>
              <a:gd name="connsiteX2" fmla="*/ 0 w 618185"/>
              <a:gd name="connsiteY2" fmla="*/ 1181952 h 1181952"/>
              <a:gd name="connsiteX0" fmla="*/ 254524 w 614039"/>
              <a:gd name="connsiteY0" fmla="*/ 0 h 1181952"/>
              <a:gd name="connsiteX1" fmla="*/ 612743 w 614039"/>
              <a:gd name="connsiteY1" fmla="*/ 746288 h 1181952"/>
              <a:gd name="connsiteX2" fmla="*/ 0 w 614039"/>
              <a:gd name="connsiteY2" fmla="*/ 1181952 h 118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4039" h="1181952">
                <a:moveTo>
                  <a:pt x="254524" y="0"/>
                </a:moveTo>
                <a:cubicBezTo>
                  <a:pt x="441489" y="106051"/>
                  <a:pt x="631597" y="426057"/>
                  <a:pt x="612743" y="746288"/>
                </a:cubicBezTo>
                <a:cubicBezTo>
                  <a:pt x="593889" y="1066519"/>
                  <a:pt x="270235" y="1169593"/>
                  <a:pt x="0" y="1181952"/>
                </a:cubicBezTo>
              </a:path>
            </a:pathLst>
          </a:custGeom>
          <a:noFill/>
          <a:ln>
            <a:solidFill>
              <a:schemeClr val="tx1"/>
            </a:solidFill>
            <a:head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595641" y="1867373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0592816" y="2218067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0592816" y="5198509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10637570" y="3066800"/>
            <a:ext cx="614039" cy="2171249"/>
          </a:xfrm>
          <a:custGeom>
            <a:avLst/>
            <a:gdLst>
              <a:gd name="connsiteX0" fmla="*/ 0 w 423793"/>
              <a:gd name="connsiteY0" fmla="*/ 0 h 678729"/>
              <a:gd name="connsiteX1" fmla="*/ 414780 w 423793"/>
              <a:gd name="connsiteY1" fmla="*/ 325224 h 678729"/>
              <a:gd name="connsiteX2" fmla="*/ 245097 w 423793"/>
              <a:gd name="connsiteY2" fmla="*/ 678729 h 678729"/>
              <a:gd name="connsiteX0" fmla="*/ 490194 w 918425"/>
              <a:gd name="connsiteY0" fmla="*/ 0 h 499007"/>
              <a:gd name="connsiteX1" fmla="*/ 904974 w 918425"/>
              <a:gd name="connsiteY1" fmla="*/ 325224 h 499007"/>
              <a:gd name="connsiteX2" fmla="*/ 0 w 918425"/>
              <a:gd name="connsiteY2" fmla="*/ 499007 h 499007"/>
              <a:gd name="connsiteX0" fmla="*/ 240384 w 907175"/>
              <a:gd name="connsiteY0" fmla="*/ 0 h 822507"/>
              <a:gd name="connsiteX1" fmla="*/ 904974 w 907175"/>
              <a:gd name="connsiteY1" fmla="*/ 648724 h 822507"/>
              <a:gd name="connsiteX2" fmla="*/ 0 w 907175"/>
              <a:gd name="connsiteY2" fmla="*/ 822507 h 822507"/>
              <a:gd name="connsiteX0" fmla="*/ 240384 w 603541"/>
              <a:gd name="connsiteY0" fmla="*/ 0 h 822507"/>
              <a:gd name="connsiteX1" fmla="*/ 598603 w 603541"/>
              <a:gd name="connsiteY1" fmla="*/ 309818 h 822507"/>
              <a:gd name="connsiteX2" fmla="*/ 0 w 603541"/>
              <a:gd name="connsiteY2" fmla="*/ 822507 h 822507"/>
              <a:gd name="connsiteX0" fmla="*/ 240384 w 598611"/>
              <a:gd name="connsiteY0" fmla="*/ 0 h 822507"/>
              <a:gd name="connsiteX1" fmla="*/ 598603 w 598611"/>
              <a:gd name="connsiteY1" fmla="*/ 309818 h 822507"/>
              <a:gd name="connsiteX2" fmla="*/ 0 w 598611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309818 h 822507"/>
              <a:gd name="connsiteX2" fmla="*/ 0 w 598626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535755 h 822507"/>
              <a:gd name="connsiteX2" fmla="*/ 0 w 598626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535755 h 822507"/>
              <a:gd name="connsiteX2" fmla="*/ 0 w 598626"/>
              <a:gd name="connsiteY2" fmla="*/ 822507 h 822507"/>
              <a:gd name="connsiteX0" fmla="*/ 254524 w 618185"/>
              <a:gd name="connsiteY0" fmla="*/ 0 h 1181952"/>
              <a:gd name="connsiteX1" fmla="*/ 612743 w 618185"/>
              <a:gd name="connsiteY1" fmla="*/ 535755 h 1181952"/>
              <a:gd name="connsiteX2" fmla="*/ 0 w 618185"/>
              <a:gd name="connsiteY2" fmla="*/ 1181952 h 1181952"/>
              <a:gd name="connsiteX0" fmla="*/ 254524 w 618185"/>
              <a:gd name="connsiteY0" fmla="*/ 0 h 1181952"/>
              <a:gd name="connsiteX1" fmla="*/ 612743 w 618185"/>
              <a:gd name="connsiteY1" fmla="*/ 746288 h 1181952"/>
              <a:gd name="connsiteX2" fmla="*/ 0 w 618185"/>
              <a:gd name="connsiteY2" fmla="*/ 1181952 h 1181952"/>
              <a:gd name="connsiteX0" fmla="*/ 254524 w 618185"/>
              <a:gd name="connsiteY0" fmla="*/ 0 h 1181952"/>
              <a:gd name="connsiteX1" fmla="*/ 612743 w 618185"/>
              <a:gd name="connsiteY1" fmla="*/ 746288 h 1181952"/>
              <a:gd name="connsiteX2" fmla="*/ 0 w 618185"/>
              <a:gd name="connsiteY2" fmla="*/ 1181952 h 1181952"/>
              <a:gd name="connsiteX0" fmla="*/ 254524 w 614039"/>
              <a:gd name="connsiteY0" fmla="*/ 0 h 1181952"/>
              <a:gd name="connsiteX1" fmla="*/ 612743 w 614039"/>
              <a:gd name="connsiteY1" fmla="*/ 746288 h 1181952"/>
              <a:gd name="connsiteX2" fmla="*/ 0 w 614039"/>
              <a:gd name="connsiteY2" fmla="*/ 1181952 h 118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4039" h="1181952">
                <a:moveTo>
                  <a:pt x="254524" y="0"/>
                </a:moveTo>
                <a:cubicBezTo>
                  <a:pt x="441489" y="106051"/>
                  <a:pt x="631597" y="426057"/>
                  <a:pt x="612743" y="746288"/>
                </a:cubicBezTo>
                <a:cubicBezTo>
                  <a:pt x="593889" y="1066519"/>
                  <a:pt x="270235" y="1169593"/>
                  <a:pt x="0" y="1181952"/>
                </a:cubicBezTo>
              </a:path>
            </a:pathLst>
          </a:custGeom>
          <a:noFill/>
          <a:ln>
            <a:solidFill>
              <a:schemeClr val="tx1"/>
            </a:solidFill>
            <a:head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 flipH="1" flipV="1">
            <a:off x="10006023" y="2253006"/>
            <a:ext cx="609170" cy="1830426"/>
          </a:xfrm>
          <a:custGeom>
            <a:avLst/>
            <a:gdLst>
              <a:gd name="connsiteX0" fmla="*/ 0 w 423793"/>
              <a:gd name="connsiteY0" fmla="*/ 0 h 678729"/>
              <a:gd name="connsiteX1" fmla="*/ 414780 w 423793"/>
              <a:gd name="connsiteY1" fmla="*/ 325224 h 678729"/>
              <a:gd name="connsiteX2" fmla="*/ 245097 w 423793"/>
              <a:gd name="connsiteY2" fmla="*/ 678729 h 678729"/>
              <a:gd name="connsiteX0" fmla="*/ 490194 w 918425"/>
              <a:gd name="connsiteY0" fmla="*/ 0 h 499007"/>
              <a:gd name="connsiteX1" fmla="*/ 904974 w 918425"/>
              <a:gd name="connsiteY1" fmla="*/ 325224 h 499007"/>
              <a:gd name="connsiteX2" fmla="*/ 0 w 918425"/>
              <a:gd name="connsiteY2" fmla="*/ 499007 h 499007"/>
              <a:gd name="connsiteX0" fmla="*/ 240384 w 907175"/>
              <a:gd name="connsiteY0" fmla="*/ 0 h 822507"/>
              <a:gd name="connsiteX1" fmla="*/ 904974 w 907175"/>
              <a:gd name="connsiteY1" fmla="*/ 648724 h 822507"/>
              <a:gd name="connsiteX2" fmla="*/ 0 w 907175"/>
              <a:gd name="connsiteY2" fmla="*/ 822507 h 822507"/>
              <a:gd name="connsiteX0" fmla="*/ 240384 w 603541"/>
              <a:gd name="connsiteY0" fmla="*/ 0 h 822507"/>
              <a:gd name="connsiteX1" fmla="*/ 598603 w 603541"/>
              <a:gd name="connsiteY1" fmla="*/ 309818 h 822507"/>
              <a:gd name="connsiteX2" fmla="*/ 0 w 603541"/>
              <a:gd name="connsiteY2" fmla="*/ 822507 h 822507"/>
              <a:gd name="connsiteX0" fmla="*/ 240384 w 598611"/>
              <a:gd name="connsiteY0" fmla="*/ 0 h 822507"/>
              <a:gd name="connsiteX1" fmla="*/ 598603 w 598611"/>
              <a:gd name="connsiteY1" fmla="*/ 309818 h 822507"/>
              <a:gd name="connsiteX2" fmla="*/ 0 w 598611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309818 h 822507"/>
              <a:gd name="connsiteX2" fmla="*/ 0 w 598626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535755 h 822507"/>
              <a:gd name="connsiteX2" fmla="*/ 0 w 598626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535755 h 822507"/>
              <a:gd name="connsiteX2" fmla="*/ 0 w 598626"/>
              <a:gd name="connsiteY2" fmla="*/ 822507 h 822507"/>
              <a:gd name="connsiteX0" fmla="*/ 254524 w 618185"/>
              <a:gd name="connsiteY0" fmla="*/ 0 h 1181952"/>
              <a:gd name="connsiteX1" fmla="*/ 612743 w 618185"/>
              <a:gd name="connsiteY1" fmla="*/ 535755 h 1181952"/>
              <a:gd name="connsiteX2" fmla="*/ 0 w 618185"/>
              <a:gd name="connsiteY2" fmla="*/ 1181952 h 1181952"/>
              <a:gd name="connsiteX0" fmla="*/ 254524 w 618185"/>
              <a:gd name="connsiteY0" fmla="*/ 0 h 1181952"/>
              <a:gd name="connsiteX1" fmla="*/ 612743 w 618185"/>
              <a:gd name="connsiteY1" fmla="*/ 746288 h 1181952"/>
              <a:gd name="connsiteX2" fmla="*/ 0 w 618185"/>
              <a:gd name="connsiteY2" fmla="*/ 1181952 h 1181952"/>
              <a:gd name="connsiteX0" fmla="*/ 254524 w 618185"/>
              <a:gd name="connsiteY0" fmla="*/ 0 h 1181952"/>
              <a:gd name="connsiteX1" fmla="*/ 612743 w 618185"/>
              <a:gd name="connsiteY1" fmla="*/ 746288 h 1181952"/>
              <a:gd name="connsiteX2" fmla="*/ 0 w 618185"/>
              <a:gd name="connsiteY2" fmla="*/ 1181952 h 1181952"/>
              <a:gd name="connsiteX0" fmla="*/ 254524 w 614039"/>
              <a:gd name="connsiteY0" fmla="*/ 0 h 1181952"/>
              <a:gd name="connsiteX1" fmla="*/ 612743 w 614039"/>
              <a:gd name="connsiteY1" fmla="*/ 746288 h 1181952"/>
              <a:gd name="connsiteX2" fmla="*/ 0 w 614039"/>
              <a:gd name="connsiteY2" fmla="*/ 1181952 h 118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4039" h="1181952">
                <a:moveTo>
                  <a:pt x="254524" y="0"/>
                </a:moveTo>
                <a:cubicBezTo>
                  <a:pt x="441489" y="106051"/>
                  <a:pt x="631597" y="426057"/>
                  <a:pt x="612743" y="746288"/>
                </a:cubicBezTo>
                <a:cubicBezTo>
                  <a:pt x="593889" y="1066519"/>
                  <a:pt x="270235" y="1169593"/>
                  <a:pt x="0" y="1181952"/>
                </a:cubicBezTo>
              </a:path>
            </a:pathLst>
          </a:custGeom>
          <a:noFill/>
          <a:ln>
            <a:solidFill>
              <a:schemeClr val="tx1"/>
            </a:solidFill>
            <a:head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flipH="1">
            <a:off x="9959418" y="4161934"/>
            <a:ext cx="678150" cy="1372265"/>
          </a:xfrm>
          <a:custGeom>
            <a:avLst/>
            <a:gdLst>
              <a:gd name="connsiteX0" fmla="*/ 0 w 423793"/>
              <a:gd name="connsiteY0" fmla="*/ 0 h 678729"/>
              <a:gd name="connsiteX1" fmla="*/ 414780 w 423793"/>
              <a:gd name="connsiteY1" fmla="*/ 325224 h 678729"/>
              <a:gd name="connsiteX2" fmla="*/ 245097 w 423793"/>
              <a:gd name="connsiteY2" fmla="*/ 678729 h 678729"/>
              <a:gd name="connsiteX0" fmla="*/ 490194 w 918425"/>
              <a:gd name="connsiteY0" fmla="*/ 0 h 499007"/>
              <a:gd name="connsiteX1" fmla="*/ 904974 w 918425"/>
              <a:gd name="connsiteY1" fmla="*/ 325224 h 499007"/>
              <a:gd name="connsiteX2" fmla="*/ 0 w 918425"/>
              <a:gd name="connsiteY2" fmla="*/ 499007 h 499007"/>
              <a:gd name="connsiteX0" fmla="*/ 240384 w 907175"/>
              <a:gd name="connsiteY0" fmla="*/ 0 h 822507"/>
              <a:gd name="connsiteX1" fmla="*/ 904974 w 907175"/>
              <a:gd name="connsiteY1" fmla="*/ 648724 h 822507"/>
              <a:gd name="connsiteX2" fmla="*/ 0 w 907175"/>
              <a:gd name="connsiteY2" fmla="*/ 822507 h 822507"/>
              <a:gd name="connsiteX0" fmla="*/ 240384 w 603541"/>
              <a:gd name="connsiteY0" fmla="*/ 0 h 822507"/>
              <a:gd name="connsiteX1" fmla="*/ 598603 w 603541"/>
              <a:gd name="connsiteY1" fmla="*/ 309818 h 822507"/>
              <a:gd name="connsiteX2" fmla="*/ 0 w 603541"/>
              <a:gd name="connsiteY2" fmla="*/ 822507 h 822507"/>
              <a:gd name="connsiteX0" fmla="*/ 240384 w 598611"/>
              <a:gd name="connsiteY0" fmla="*/ 0 h 822507"/>
              <a:gd name="connsiteX1" fmla="*/ 598603 w 598611"/>
              <a:gd name="connsiteY1" fmla="*/ 309818 h 822507"/>
              <a:gd name="connsiteX2" fmla="*/ 0 w 598611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309818 h 822507"/>
              <a:gd name="connsiteX2" fmla="*/ 0 w 598626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535755 h 822507"/>
              <a:gd name="connsiteX2" fmla="*/ 0 w 598626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535755 h 822507"/>
              <a:gd name="connsiteX2" fmla="*/ 0 w 598626"/>
              <a:gd name="connsiteY2" fmla="*/ 822507 h 822507"/>
              <a:gd name="connsiteX0" fmla="*/ 254524 w 618185"/>
              <a:gd name="connsiteY0" fmla="*/ 0 h 1181952"/>
              <a:gd name="connsiteX1" fmla="*/ 612743 w 618185"/>
              <a:gd name="connsiteY1" fmla="*/ 535755 h 1181952"/>
              <a:gd name="connsiteX2" fmla="*/ 0 w 618185"/>
              <a:gd name="connsiteY2" fmla="*/ 1181952 h 1181952"/>
              <a:gd name="connsiteX0" fmla="*/ 254524 w 618185"/>
              <a:gd name="connsiteY0" fmla="*/ 0 h 1181952"/>
              <a:gd name="connsiteX1" fmla="*/ 612743 w 618185"/>
              <a:gd name="connsiteY1" fmla="*/ 746288 h 1181952"/>
              <a:gd name="connsiteX2" fmla="*/ 0 w 618185"/>
              <a:gd name="connsiteY2" fmla="*/ 1181952 h 1181952"/>
              <a:gd name="connsiteX0" fmla="*/ 254524 w 618185"/>
              <a:gd name="connsiteY0" fmla="*/ 0 h 1181952"/>
              <a:gd name="connsiteX1" fmla="*/ 612743 w 618185"/>
              <a:gd name="connsiteY1" fmla="*/ 746288 h 1181952"/>
              <a:gd name="connsiteX2" fmla="*/ 0 w 618185"/>
              <a:gd name="connsiteY2" fmla="*/ 1181952 h 1181952"/>
              <a:gd name="connsiteX0" fmla="*/ 254524 w 614039"/>
              <a:gd name="connsiteY0" fmla="*/ 0 h 1181952"/>
              <a:gd name="connsiteX1" fmla="*/ 612743 w 614039"/>
              <a:gd name="connsiteY1" fmla="*/ 746288 h 1181952"/>
              <a:gd name="connsiteX2" fmla="*/ 0 w 614039"/>
              <a:gd name="connsiteY2" fmla="*/ 1181952 h 118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4039" h="1181952">
                <a:moveTo>
                  <a:pt x="254524" y="0"/>
                </a:moveTo>
                <a:cubicBezTo>
                  <a:pt x="441489" y="106051"/>
                  <a:pt x="631597" y="426057"/>
                  <a:pt x="612743" y="746288"/>
                </a:cubicBezTo>
                <a:cubicBezTo>
                  <a:pt x="593889" y="1066519"/>
                  <a:pt x="270235" y="1169593"/>
                  <a:pt x="0" y="1181952"/>
                </a:cubicBezTo>
              </a:path>
            </a:pathLst>
          </a:custGeom>
          <a:noFill/>
          <a:ln>
            <a:solidFill>
              <a:schemeClr val="tx1"/>
            </a:solidFill>
            <a:head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9731307" y="5198509"/>
            <a:ext cx="57476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 25"/>
          <p:cNvSpPr/>
          <p:nvPr/>
        </p:nvSpPr>
        <p:spPr>
          <a:xfrm>
            <a:off x="10628816" y="3024298"/>
            <a:ext cx="1166350" cy="2517622"/>
          </a:xfrm>
          <a:custGeom>
            <a:avLst/>
            <a:gdLst>
              <a:gd name="connsiteX0" fmla="*/ 0 w 423793"/>
              <a:gd name="connsiteY0" fmla="*/ 0 h 678729"/>
              <a:gd name="connsiteX1" fmla="*/ 414780 w 423793"/>
              <a:gd name="connsiteY1" fmla="*/ 325224 h 678729"/>
              <a:gd name="connsiteX2" fmla="*/ 245097 w 423793"/>
              <a:gd name="connsiteY2" fmla="*/ 678729 h 678729"/>
              <a:gd name="connsiteX0" fmla="*/ 490194 w 918425"/>
              <a:gd name="connsiteY0" fmla="*/ 0 h 499007"/>
              <a:gd name="connsiteX1" fmla="*/ 904974 w 918425"/>
              <a:gd name="connsiteY1" fmla="*/ 325224 h 499007"/>
              <a:gd name="connsiteX2" fmla="*/ 0 w 918425"/>
              <a:gd name="connsiteY2" fmla="*/ 499007 h 499007"/>
              <a:gd name="connsiteX0" fmla="*/ 240384 w 907175"/>
              <a:gd name="connsiteY0" fmla="*/ 0 h 822507"/>
              <a:gd name="connsiteX1" fmla="*/ 904974 w 907175"/>
              <a:gd name="connsiteY1" fmla="*/ 648724 h 822507"/>
              <a:gd name="connsiteX2" fmla="*/ 0 w 907175"/>
              <a:gd name="connsiteY2" fmla="*/ 822507 h 822507"/>
              <a:gd name="connsiteX0" fmla="*/ 240384 w 603541"/>
              <a:gd name="connsiteY0" fmla="*/ 0 h 822507"/>
              <a:gd name="connsiteX1" fmla="*/ 598603 w 603541"/>
              <a:gd name="connsiteY1" fmla="*/ 309818 h 822507"/>
              <a:gd name="connsiteX2" fmla="*/ 0 w 603541"/>
              <a:gd name="connsiteY2" fmla="*/ 822507 h 822507"/>
              <a:gd name="connsiteX0" fmla="*/ 240384 w 598611"/>
              <a:gd name="connsiteY0" fmla="*/ 0 h 822507"/>
              <a:gd name="connsiteX1" fmla="*/ 598603 w 598611"/>
              <a:gd name="connsiteY1" fmla="*/ 309818 h 822507"/>
              <a:gd name="connsiteX2" fmla="*/ 0 w 598611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309818 h 822507"/>
              <a:gd name="connsiteX2" fmla="*/ 0 w 598626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535755 h 822507"/>
              <a:gd name="connsiteX2" fmla="*/ 0 w 598626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535755 h 822507"/>
              <a:gd name="connsiteX2" fmla="*/ 0 w 598626"/>
              <a:gd name="connsiteY2" fmla="*/ 822507 h 822507"/>
              <a:gd name="connsiteX0" fmla="*/ 254524 w 618185"/>
              <a:gd name="connsiteY0" fmla="*/ 0 h 1181952"/>
              <a:gd name="connsiteX1" fmla="*/ 612743 w 618185"/>
              <a:gd name="connsiteY1" fmla="*/ 535755 h 1181952"/>
              <a:gd name="connsiteX2" fmla="*/ 0 w 618185"/>
              <a:gd name="connsiteY2" fmla="*/ 1181952 h 1181952"/>
              <a:gd name="connsiteX0" fmla="*/ 254524 w 618185"/>
              <a:gd name="connsiteY0" fmla="*/ 0 h 1181952"/>
              <a:gd name="connsiteX1" fmla="*/ 612743 w 618185"/>
              <a:gd name="connsiteY1" fmla="*/ 746288 h 1181952"/>
              <a:gd name="connsiteX2" fmla="*/ 0 w 618185"/>
              <a:gd name="connsiteY2" fmla="*/ 1181952 h 1181952"/>
              <a:gd name="connsiteX0" fmla="*/ 254524 w 618185"/>
              <a:gd name="connsiteY0" fmla="*/ 0 h 1181952"/>
              <a:gd name="connsiteX1" fmla="*/ 612743 w 618185"/>
              <a:gd name="connsiteY1" fmla="*/ 746288 h 1181952"/>
              <a:gd name="connsiteX2" fmla="*/ 0 w 618185"/>
              <a:gd name="connsiteY2" fmla="*/ 1181952 h 1181952"/>
              <a:gd name="connsiteX0" fmla="*/ 254524 w 614039"/>
              <a:gd name="connsiteY0" fmla="*/ 0 h 1181952"/>
              <a:gd name="connsiteX1" fmla="*/ 612743 w 614039"/>
              <a:gd name="connsiteY1" fmla="*/ 746288 h 1181952"/>
              <a:gd name="connsiteX2" fmla="*/ 0 w 614039"/>
              <a:gd name="connsiteY2" fmla="*/ 1181952 h 1181952"/>
              <a:gd name="connsiteX0" fmla="*/ 164157 w 614553"/>
              <a:gd name="connsiteY0" fmla="*/ 0 h 1168822"/>
              <a:gd name="connsiteX1" fmla="*/ 612743 w 614553"/>
              <a:gd name="connsiteY1" fmla="*/ 733158 h 1168822"/>
              <a:gd name="connsiteX2" fmla="*/ 0 w 614553"/>
              <a:gd name="connsiteY2" fmla="*/ 1168822 h 1168822"/>
              <a:gd name="connsiteX0" fmla="*/ 164157 w 614651"/>
              <a:gd name="connsiteY0" fmla="*/ 0 h 1168822"/>
              <a:gd name="connsiteX1" fmla="*/ 612743 w 614651"/>
              <a:gd name="connsiteY1" fmla="*/ 733158 h 1168822"/>
              <a:gd name="connsiteX2" fmla="*/ 0 w 614651"/>
              <a:gd name="connsiteY2" fmla="*/ 1168822 h 1168822"/>
              <a:gd name="connsiteX0" fmla="*/ 142250 w 614105"/>
              <a:gd name="connsiteY0" fmla="*/ 0 h 1155839"/>
              <a:gd name="connsiteX1" fmla="*/ 612743 w 614105"/>
              <a:gd name="connsiteY1" fmla="*/ 720175 h 1155839"/>
              <a:gd name="connsiteX2" fmla="*/ 0 w 614105"/>
              <a:gd name="connsiteY2" fmla="*/ 1155839 h 1155839"/>
              <a:gd name="connsiteX0" fmla="*/ 142250 w 615257"/>
              <a:gd name="connsiteY0" fmla="*/ 0 h 1155839"/>
              <a:gd name="connsiteX1" fmla="*/ 612743 w 615257"/>
              <a:gd name="connsiteY1" fmla="*/ 720175 h 1155839"/>
              <a:gd name="connsiteX2" fmla="*/ 0 w 615257"/>
              <a:gd name="connsiteY2" fmla="*/ 1155839 h 115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257" h="1155839">
                <a:moveTo>
                  <a:pt x="142250" y="0"/>
                </a:moveTo>
                <a:cubicBezTo>
                  <a:pt x="493519" y="66518"/>
                  <a:pt x="636451" y="527535"/>
                  <a:pt x="612743" y="720175"/>
                </a:cubicBezTo>
                <a:cubicBezTo>
                  <a:pt x="589035" y="912815"/>
                  <a:pt x="270235" y="1143480"/>
                  <a:pt x="0" y="1155839"/>
                </a:cubicBezTo>
              </a:path>
            </a:pathLst>
          </a:custGeom>
          <a:noFill/>
          <a:ln>
            <a:solidFill>
              <a:srgbClr val="C00000"/>
            </a:solidFill>
            <a:head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0601570" y="5501738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0344709" y="3168219"/>
            <a:ext cx="472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4-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810177" y="4750154"/>
            <a:ext cx="472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</a:p>
        </p:txBody>
      </p:sp>
      <p:sp>
        <p:nvSpPr>
          <p:cNvPr id="30" name="TextBox 29"/>
          <p:cNvSpPr txBox="1"/>
          <p:nvPr/>
        </p:nvSpPr>
        <p:spPr>
          <a:xfrm rot="1028239">
            <a:off x="9867032" y="4463733"/>
            <a:ext cx="472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</a:p>
        </p:txBody>
      </p:sp>
      <p:sp>
        <p:nvSpPr>
          <p:cNvPr id="31" name="TextBox 30"/>
          <p:cNvSpPr txBox="1"/>
          <p:nvPr/>
        </p:nvSpPr>
        <p:spPr>
          <a:xfrm rot="18656753">
            <a:off x="9891707" y="5079209"/>
            <a:ext cx="472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73821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9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+mn-lt"/>
              </a:rPr>
              <a:t>Question – what is </a:t>
            </a:r>
            <a:r>
              <a:rPr lang="en-US" b="0" dirty="0">
                <a:latin typeface="Courier"/>
              </a:rPr>
              <a:t>c</a:t>
            </a:r>
            <a:r>
              <a:rPr lang="en-US" b="0" dirty="0">
                <a:latin typeface="+mn-lt"/>
              </a:rPr>
              <a:t> 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714150" y="2494155"/>
            <a:ext cx="3771506" cy="29280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ourier"/>
              </a:rPr>
              <a:t>a = [[3,5],[7,11]]</a:t>
            </a:r>
          </a:p>
          <a:p>
            <a:pPr marL="0" indent="0">
              <a:buNone/>
            </a:pPr>
            <a:r>
              <a:rPr lang="en-US" sz="2400" dirty="0">
                <a:latin typeface="Courier"/>
              </a:rPr>
              <a:t>b = a</a:t>
            </a:r>
          </a:p>
          <a:p>
            <a:pPr marL="0" indent="0">
              <a:buNone/>
            </a:pPr>
            <a:r>
              <a:rPr lang="en-US" sz="2400" dirty="0">
                <a:latin typeface="Courier"/>
              </a:rPr>
              <a:t>c = a[:]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  <a:latin typeface="Courier"/>
              </a:rPr>
              <a:t>a[0][1] = 4</a:t>
            </a:r>
            <a:br>
              <a:rPr lang="en-US" sz="2400" dirty="0">
                <a:solidFill>
                  <a:srgbClr val="C00000"/>
                </a:solidFill>
                <a:latin typeface="Courier"/>
              </a:rPr>
            </a:br>
            <a:r>
              <a:rPr lang="en-US" sz="2400" dirty="0">
                <a:solidFill>
                  <a:srgbClr val="C00000"/>
                </a:solidFill>
                <a:latin typeface="Courier"/>
              </a:rPr>
              <a:t>c[1] = b[0]</a:t>
            </a:r>
            <a:r>
              <a:rPr lang="en-US" sz="2400" dirty="0">
                <a:latin typeface="Courier"/>
              </a:rPr>
              <a:t>  </a:t>
            </a:r>
          </a:p>
          <a:p>
            <a:pPr marL="0" indent="0">
              <a:buNone/>
            </a:pPr>
            <a:endParaRPr lang="en-US" sz="24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433210"/>
              </p:ext>
            </p:extLst>
          </p:nvPr>
        </p:nvGraphicFramePr>
        <p:xfrm>
          <a:off x="9468116" y="892504"/>
          <a:ext cx="2327050" cy="52132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val="2667371781"/>
                    </a:ext>
                  </a:extLst>
                </a:gridCol>
                <a:gridCol w="527050">
                  <a:extLst>
                    <a:ext uri="{9D8B030D-6E8A-4147-A177-3AD203B41FA5}">
                      <a16:colId xmlns:a16="http://schemas.microsoft.com/office/drawing/2014/main" val="324150565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073523339"/>
                    </a:ext>
                  </a:extLst>
                </a:gridCol>
              </a:tblGrid>
              <a:tr h="238714"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Memory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03275"/>
                  </a:ext>
                </a:extLst>
              </a:tr>
              <a:tr h="443275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Courier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0129445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5696166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Courier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45603393"/>
                  </a:ext>
                </a:extLst>
              </a:tr>
              <a:tr h="380842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Courier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82255387"/>
                  </a:ext>
                </a:extLst>
              </a:tr>
              <a:tr h="359404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42075908"/>
                  </a:ext>
                </a:extLst>
              </a:tr>
              <a:tr h="359404">
                <a:tc vMerge="1">
                  <a:txBody>
                    <a:bodyPr/>
                    <a:lstStyle/>
                    <a:p>
                      <a:pPr algn="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51627685"/>
                  </a:ext>
                </a:extLst>
              </a:tr>
              <a:tr h="3594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54694988"/>
                  </a:ext>
                </a:extLst>
              </a:tr>
              <a:tr h="359404">
                <a:tc vMerge="1">
                  <a:txBody>
                    <a:bodyPr/>
                    <a:lstStyle/>
                    <a:p>
                      <a:pPr algn="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4860847"/>
                  </a:ext>
                </a:extLst>
              </a:tr>
              <a:tr h="359404">
                <a:tc vMerge="1">
                  <a:txBody>
                    <a:bodyPr/>
                    <a:lstStyle/>
                    <a:p>
                      <a:pPr algn="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81186927"/>
                  </a:ext>
                </a:extLst>
              </a:tr>
              <a:tr h="361046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4451536"/>
                  </a:ext>
                </a:extLst>
              </a:tr>
              <a:tr h="359366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94040525"/>
                  </a:ext>
                </a:extLst>
              </a:tr>
              <a:tr h="359366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26451873"/>
                  </a:ext>
                </a:extLst>
              </a:tr>
              <a:tr h="354481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53562273"/>
                  </a:ext>
                </a:extLst>
              </a:tr>
            </a:tbl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flipV="1">
            <a:off x="9731307" y="2011859"/>
            <a:ext cx="574766" cy="2411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9731307" y="1909221"/>
            <a:ext cx="57476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9468116" y="2068341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"/>
              </a:rPr>
              <a:t>b</a:t>
            </a:r>
          </a:p>
        </p:txBody>
      </p:sp>
      <p:sp>
        <p:nvSpPr>
          <p:cNvPr id="4" name="Freeform 3"/>
          <p:cNvSpPr/>
          <p:nvPr/>
        </p:nvSpPr>
        <p:spPr>
          <a:xfrm flipV="1">
            <a:off x="10637570" y="1903373"/>
            <a:ext cx="614039" cy="1084925"/>
          </a:xfrm>
          <a:custGeom>
            <a:avLst/>
            <a:gdLst>
              <a:gd name="connsiteX0" fmla="*/ 0 w 423793"/>
              <a:gd name="connsiteY0" fmla="*/ 0 h 678729"/>
              <a:gd name="connsiteX1" fmla="*/ 414780 w 423793"/>
              <a:gd name="connsiteY1" fmla="*/ 325224 h 678729"/>
              <a:gd name="connsiteX2" fmla="*/ 245097 w 423793"/>
              <a:gd name="connsiteY2" fmla="*/ 678729 h 678729"/>
              <a:gd name="connsiteX0" fmla="*/ 490194 w 918425"/>
              <a:gd name="connsiteY0" fmla="*/ 0 h 499007"/>
              <a:gd name="connsiteX1" fmla="*/ 904974 w 918425"/>
              <a:gd name="connsiteY1" fmla="*/ 325224 h 499007"/>
              <a:gd name="connsiteX2" fmla="*/ 0 w 918425"/>
              <a:gd name="connsiteY2" fmla="*/ 499007 h 499007"/>
              <a:gd name="connsiteX0" fmla="*/ 240384 w 907175"/>
              <a:gd name="connsiteY0" fmla="*/ 0 h 822507"/>
              <a:gd name="connsiteX1" fmla="*/ 904974 w 907175"/>
              <a:gd name="connsiteY1" fmla="*/ 648724 h 822507"/>
              <a:gd name="connsiteX2" fmla="*/ 0 w 907175"/>
              <a:gd name="connsiteY2" fmla="*/ 822507 h 822507"/>
              <a:gd name="connsiteX0" fmla="*/ 240384 w 603541"/>
              <a:gd name="connsiteY0" fmla="*/ 0 h 822507"/>
              <a:gd name="connsiteX1" fmla="*/ 598603 w 603541"/>
              <a:gd name="connsiteY1" fmla="*/ 309818 h 822507"/>
              <a:gd name="connsiteX2" fmla="*/ 0 w 603541"/>
              <a:gd name="connsiteY2" fmla="*/ 822507 h 822507"/>
              <a:gd name="connsiteX0" fmla="*/ 240384 w 598611"/>
              <a:gd name="connsiteY0" fmla="*/ 0 h 822507"/>
              <a:gd name="connsiteX1" fmla="*/ 598603 w 598611"/>
              <a:gd name="connsiteY1" fmla="*/ 309818 h 822507"/>
              <a:gd name="connsiteX2" fmla="*/ 0 w 598611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309818 h 822507"/>
              <a:gd name="connsiteX2" fmla="*/ 0 w 598626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535755 h 822507"/>
              <a:gd name="connsiteX2" fmla="*/ 0 w 598626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535755 h 822507"/>
              <a:gd name="connsiteX2" fmla="*/ 0 w 598626"/>
              <a:gd name="connsiteY2" fmla="*/ 822507 h 822507"/>
              <a:gd name="connsiteX0" fmla="*/ 254524 w 618185"/>
              <a:gd name="connsiteY0" fmla="*/ 0 h 1181952"/>
              <a:gd name="connsiteX1" fmla="*/ 612743 w 618185"/>
              <a:gd name="connsiteY1" fmla="*/ 535755 h 1181952"/>
              <a:gd name="connsiteX2" fmla="*/ 0 w 618185"/>
              <a:gd name="connsiteY2" fmla="*/ 1181952 h 1181952"/>
              <a:gd name="connsiteX0" fmla="*/ 254524 w 618185"/>
              <a:gd name="connsiteY0" fmla="*/ 0 h 1181952"/>
              <a:gd name="connsiteX1" fmla="*/ 612743 w 618185"/>
              <a:gd name="connsiteY1" fmla="*/ 746288 h 1181952"/>
              <a:gd name="connsiteX2" fmla="*/ 0 w 618185"/>
              <a:gd name="connsiteY2" fmla="*/ 1181952 h 1181952"/>
              <a:gd name="connsiteX0" fmla="*/ 254524 w 618185"/>
              <a:gd name="connsiteY0" fmla="*/ 0 h 1181952"/>
              <a:gd name="connsiteX1" fmla="*/ 612743 w 618185"/>
              <a:gd name="connsiteY1" fmla="*/ 746288 h 1181952"/>
              <a:gd name="connsiteX2" fmla="*/ 0 w 618185"/>
              <a:gd name="connsiteY2" fmla="*/ 1181952 h 1181952"/>
              <a:gd name="connsiteX0" fmla="*/ 254524 w 614039"/>
              <a:gd name="connsiteY0" fmla="*/ 0 h 1181952"/>
              <a:gd name="connsiteX1" fmla="*/ 612743 w 614039"/>
              <a:gd name="connsiteY1" fmla="*/ 746288 h 1181952"/>
              <a:gd name="connsiteX2" fmla="*/ 0 w 614039"/>
              <a:gd name="connsiteY2" fmla="*/ 1181952 h 118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4039" h="1181952">
                <a:moveTo>
                  <a:pt x="254524" y="0"/>
                </a:moveTo>
                <a:cubicBezTo>
                  <a:pt x="441489" y="106051"/>
                  <a:pt x="631597" y="426057"/>
                  <a:pt x="612743" y="746288"/>
                </a:cubicBezTo>
                <a:cubicBezTo>
                  <a:pt x="593889" y="1066519"/>
                  <a:pt x="270235" y="1169593"/>
                  <a:pt x="0" y="1181952"/>
                </a:cubicBezTo>
              </a:path>
            </a:pathLst>
          </a:custGeom>
          <a:noFill/>
          <a:ln>
            <a:solidFill>
              <a:schemeClr val="tx1"/>
            </a:solidFill>
            <a:head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595641" y="1867373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0592816" y="2218067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0592816" y="5198509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10637570" y="3066800"/>
            <a:ext cx="614039" cy="2171249"/>
          </a:xfrm>
          <a:custGeom>
            <a:avLst/>
            <a:gdLst>
              <a:gd name="connsiteX0" fmla="*/ 0 w 423793"/>
              <a:gd name="connsiteY0" fmla="*/ 0 h 678729"/>
              <a:gd name="connsiteX1" fmla="*/ 414780 w 423793"/>
              <a:gd name="connsiteY1" fmla="*/ 325224 h 678729"/>
              <a:gd name="connsiteX2" fmla="*/ 245097 w 423793"/>
              <a:gd name="connsiteY2" fmla="*/ 678729 h 678729"/>
              <a:gd name="connsiteX0" fmla="*/ 490194 w 918425"/>
              <a:gd name="connsiteY0" fmla="*/ 0 h 499007"/>
              <a:gd name="connsiteX1" fmla="*/ 904974 w 918425"/>
              <a:gd name="connsiteY1" fmla="*/ 325224 h 499007"/>
              <a:gd name="connsiteX2" fmla="*/ 0 w 918425"/>
              <a:gd name="connsiteY2" fmla="*/ 499007 h 499007"/>
              <a:gd name="connsiteX0" fmla="*/ 240384 w 907175"/>
              <a:gd name="connsiteY0" fmla="*/ 0 h 822507"/>
              <a:gd name="connsiteX1" fmla="*/ 904974 w 907175"/>
              <a:gd name="connsiteY1" fmla="*/ 648724 h 822507"/>
              <a:gd name="connsiteX2" fmla="*/ 0 w 907175"/>
              <a:gd name="connsiteY2" fmla="*/ 822507 h 822507"/>
              <a:gd name="connsiteX0" fmla="*/ 240384 w 603541"/>
              <a:gd name="connsiteY0" fmla="*/ 0 h 822507"/>
              <a:gd name="connsiteX1" fmla="*/ 598603 w 603541"/>
              <a:gd name="connsiteY1" fmla="*/ 309818 h 822507"/>
              <a:gd name="connsiteX2" fmla="*/ 0 w 603541"/>
              <a:gd name="connsiteY2" fmla="*/ 822507 h 822507"/>
              <a:gd name="connsiteX0" fmla="*/ 240384 w 598611"/>
              <a:gd name="connsiteY0" fmla="*/ 0 h 822507"/>
              <a:gd name="connsiteX1" fmla="*/ 598603 w 598611"/>
              <a:gd name="connsiteY1" fmla="*/ 309818 h 822507"/>
              <a:gd name="connsiteX2" fmla="*/ 0 w 598611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309818 h 822507"/>
              <a:gd name="connsiteX2" fmla="*/ 0 w 598626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535755 h 822507"/>
              <a:gd name="connsiteX2" fmla="*/ 0 w 598626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535755 h 822507"/>
              <a:gd name="connsiteX2" fmla="*/ 0 w 598626"/>
              <a:gd name="connsiteY2" fmla="*/ 822507 h 822507"/>
              <a:gd name="connsiteX0" fmla="*/ 254524 w 618185"/>
              <a:gd name="connsiteY0" fmla="*/ 0 h 1181952"/>
              <a:gd name="connsiteX1" fmla="*/ 612743 w 618185"/>
              <a:gd name="connsiteY1" fmla="*/ 535755 h 1181952"/>
              <a:gd name="connsiteX2" fmla="*/ 0 w 618185"/>
              <a:gd name="connsiteY2" fmla="*/ 1181952 h 1181952"/>
              <a:gd name="connsiteX0" fmla="*/ 254524 w 618185"/>
              <a:gd name="connsiteY0" fmla="*/ 0 h 1181952"/>
              <a:gd name="connsiteX1" fmla="*/ 612743 w 618185"/>
              <a:gd name="connsiteY1" fmla="*/ 746288 h 1181952"/>
              <a:gd name="connsiteX2" fmla="*/ 0 w 618185"/>
              <a:gd name="connsiteY2" fmla="*/ 1181952 h 1181952"/>
              <a:gd name="connsiteX0" fmla="*/ 254524 w 618185"/>
              <a:gd name="connsiteY0" fmla="*/ 0 h 1181952"/>
              <a:gd name="connsiteX1" fmla="*/ 612743 w 618185"/>
              <a:gd name="connsiteY1" fmla="*/ 746288 h 1181952"/>
              <a:gd name="connsiteX2" fmla="*/ 0 w 618185"/>
              <a:gd name="connsiteY2" fmla="*/ 1181952 h 1181952"/>
              <a:gd name="connsiteX0" fmla="*/ 254524 w 614039"/>
              <a:gd name="connsiteY0" fmla="*/ 0 h 1181952"/>
              <a:gd name="connsiteX1" fmla="*/ 612743 w 614039"/>
              <a:gd name="connsiteY1" fmla="*/ 746288 h 1181952"/>
              <a:gd name="connsiteX2" fmla="*/ 0 w 614039"/>
              <a:gd name="connsiteY2" fmla="*/ 1181952 h 118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4039" h="1181952">
                <a:moveTo>
                  <a:pt x="254524" y="0"/>
                </a:moveTo>
                <a:cubicBezTo>
                  <a:pt x="441489" y="106051"/>
                  <a:pt x="631597" y="426057"/>
                  <a:pt x="612743" y="746288"/>
                </a:cubicBezTo>
                <a:cubicBezTo>
                  <a:pt x="593889" y="1066519"/>
                  <a:pt x="270235" y="1169593"/>
                  <a:pt x="0" y="1181952"/>
                </a:cubicBezTo>
              </a:path>
            </a:pathLst>
          </a:custGeom>
          <a:noFill/>
          <a:ln>
            <a:solidFill>
              <a:schemeClr val="tx1"/>
            </a:solidFill>
            <a:head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 flipH="1" flipV="1">
            <a:off x="10006023" y="2253006"/>
            <a:ext cx="609170" cy="1830426"/>
          </a:xfrm>
          <a:custGeom>
            <a:avLst/>
            <a:gdLst>
              <a:gd name="connsiteX0" fmla="*/ 0 w 423793"/>
              <a:gd name="connsiteY0" fmla="*/ 0 h 678729"/>
              <a:gd name="connsiteX1" fmla="*/ 414780 w 423793"/>
              <a:gd name="connsiteY1" fmla="*/ 325224 h 678729"/>
              <a:gd name="connsiteX2" fmla="*/ 245097 w 423793"/>
              <a:gd name="connsiteY2" fmla="*/ 678729 h 678729"/>
              <a:gd name="connsiteX0" fmla="*/ 490194 w 918425"/>
              <a:gd name="connsiteY0" fmla="*/ 0 h 499007"/>
              <a:gd name="connsiteX1" fmla="*/ 904974 w 918425"/>
              <a:gd name="connsiteY1" fmla="*/ 325224 h 499007"/>
              <a:gd name="connsiteX2" fmla="*/ 0 w 918425"/>
              <a:gd name="connsiteY2" fmla="*/ 499007 h 499007"/>
              <a:gd name="connsiteX0" fmla="*/ 240384 w 907175"/>
              <a:gd name="connsiteY0" fmla="*/ 0 h 822507"/>
              <a:gd name="connsiteX1" fmla="*/ 904974 w 907175"/>
              <a:gd name="connsiteY1" fmla="*/ 648724 h 822507"/>
              <a:gd name="connsiteX2" fmla="*/ 0 w 907175"/>
              <a:gd name="connsiteY2" fmla="*/ 822507 h 822507"/>
              <a:gd name="connsiteX0" fmla="*/ 240384 w 603541"/>
              <a:gd name="connsiteY0" fmla="*/ 0 h 822507"/>
              <a:gd name="connsiteX1" fmla="*/ 598603 w 603541"/>
              <a:gd name="connsiteY1" fmla="*/ 309818 h 822507"/>
              <a:gd name="connsiteX2" fmla="*/ 0 w 603541"/>
              <a:gd name="connsiteY2" fmla="*/ 822507 h 822507"/>
              <a:gd name="connsiteX0" fmla="*/ 240384 w 598611"/>
              <a:gd name="connsiteY0" fmla="*/ 0 h 822507"/>
              <a:gd name="connsiteX1" fmla="*/ 598603 w 598611"/>
              <a:gd name="connsiteY1" fmla="*/ 309818 h 822507"/>
              <a:gd name="connsiteX2" fmla="*/ 0 w 598611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309818 h 822507"/>
              <a:gd name="connsiteX2" fmla="*/ 0 w 598626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535755 h 822507"/>
              <a:gd name="connsiteX2" fmla="*/ 0 w 598626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535755 h 822507"/>
              <a:gd name="connsiteX2" fmla="*/ 0 w 598626"/>
              <a:gd name="connsiteY2" fmla="*/ 822507 h 822507"/>
              <a:gd name="connsiteX0" fmla="*/ 254524 w 618185"/>
              <a:gd name="connsiteY0" fmla="*/ 0 h 1181952"/>
              <a:gd name="connsiteX1" fmla="*/ 612743 w 618185"/>
              <a:gd name="connsiteY1" fmla="*/ 535755 h 1181952"/>
              <a:gd name="connsiteX2" fmla="*/ 0 w 618185"/>
              <a:gd name="connsiteY2" fmla="*/ 1181952 h 1181952"/>
              <a:gd name="connsiteX0" fmla="*/ 254524 w 618185"/>
              <a:gd name="connsiteY0" fmla="*/ 0 h 1181952"/>
              <a:gd name="connsiteX1" fmla="*/ 612743 w 618185"/>
              <a:gd name="connsiteY1" fmla="*/ 746288 h 1181952"/>
              <a:gd name="connsiteX2" fmla="*/ 0 w 618185"/>
              <a:gd name="connsiteY2" fmla="*/ 1181952 h 1181952"/>
              <a:gd name="connsiteX0" fmla="*/ 254524 w 618185"/>
              <a:gd name="connsiteY0" fmla="*/ 0 h 1181952"/>
              <a:gd name="connsiteX1" fmla="*/ 612743 w 618185"/>
              <a:gd name="connsiteY1" fmla="*/ 746288 h 1181952"/>
              <a:gd name="connsiteX2" fmla="*/ 0 w 618185"/>
              <a:gd name="connsiteY2" fmla="*/ 1181952 h 1181952"/>
              <a:gd name="connsiteX0" fmla="*/ 254524 w 614039"/>
              <a:gd name="connsiteY0" fmla="*/ 0 h 1181952"/>
              <a:gd name="connsiteX1" fmla="*/ 612743 w 614039"/>
              <a:gd name="connsiteY1" fmla="*/ 746288 h 1181952"/>
              <a:gd name="connsiteX2" fmla="*/ 0 w 614039"/>
              <a:gd name="connsiteY2" fmla="*/ 1181952 h 118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4039" h="1181952">
                <a:moveTo>
                  <a:pt x="254524" y="0"/>
                </a:moveTo>
                <a:cubicBezTo>
                  <a:pt x="441489" y="106051"/>
                  <a:pt x="631597" y="426057"/>
                  <a:pt x="612743" y="746288"/>
                </a:cubicBezTo>
                <a:cubicBezTo>
                  <a:pt x="593889" y="1066519"/>
                  <a:pt x="270235" y="1169593"/>
                  <a:pt x="0" y="1181952"/>
                </a:cubicBezTo>
              </a:path>
            </a:pathLst>
          </a:custGeom>
          <a:noFill/>
          <a:ln>
            <a:solidFill>
              <a:schemeClr val="tx1"/>
            </a:solidFill>
            <a:head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flipH="1">
            <a:off x="9959418" y="4161934"/>
            <a:ext cx="678150" cy="1372265"/>
          </a:xfrm>
          <a:custGeom>
            <a:avLst/>
            <a:gdLst>
              <a:gd name="connsiteX0" fmla="*/ 0 w 423793"/>
              <a:gd name="connsiteY0" fmla="*/ 0 h 678729"/>
              <a:gd name="connsiteX1" fmla="*/ 414780 w 423793"/>
              <a:gd name="connsiteY1" fmla="*/ 325224 h 678729"/>
              <a:gd name="connsiteX2" fmla="*/ 245097 w 423793"/>
              <a:gd name="connsiteY2" fmla="*/ 678729 h 678729"/>
              <a:gd name="connsiteX0" fmla="*/ 490194 w 918425"/>
              <a:gd name="connsiteY0" fmla="*/ 0 h 499007"/>
              <a:gd name="connsiteX1" fmla="*/ 904974 w 918425"/>
              <a:gd name="connsiteY1" fmla="*/ 325224 h 499007"/>
              <a:gd name="connsiteX2" fmla="*/ 0 w 918425"/>
              <a:gd name="connsiteY2" fmla="*/ 499007 h 499007"/>
              <a:gd name="connsiteX0" fmla="*/ 240384 w 907175"/>
              <a:gd name="connsiteY0" fmla="*/ 0 h 822507"/>
              <a:gd name="connsiteX1" fmla="*/ 904974 w 907175"/>
              <a:gd name="connsiteY1" fmla="*/ 648724 h 822507"/>
              <a:gd name="connsiteX2" fmla="*/ 0 w 907175"/>
              <a:gd name="connsiteY2" fmla="*/ 822507 h 822507"/>
              <a:gd name="connsiteX0" fmla="*/ 240384 w 603541"/>
              <a:gd name="connsiteY0" fmla="*/ 0 h 822507"/>
              <a:gd name="connsiteX1" fmla="*/ 598603 w 603541"/>
              <a:gd name="connsiteY1" fmla="*/ 309818 h 822507"/>
              <a:gd name="connsiteX2" fmla="*/ 0 w 603541"/>
              <a:gd name="connsiteY2" fmla="*/ 822507 h 822507"/>
              <a:gd name="connsiteX0" fmla="*/ 240384 w 598611"/>
              <a:gd name="connsiteY0" fmla="*/ 0 h 822507"/>
              <a:gd name="connsiteX1" fmla="*/ 598603 w 598611"/>
              <a:gd name="connsiteY1" fmla="*/ 309818 h 822507"/>
              <a:gd name="connsiteX2" fmla="*/ 0 w 598611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309818 h 822507"/>
              <a:gd name="connsiteX2" fmla="*/ 0 w 598626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535755 h 822507"/>
              <a:gd name="connsiteX2" fmla="*/ 0 w 598626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535755 h 822507"/>
              <a:gd name="connsiteX2" fmla="*/ 0 w 598626"/>
              <a:gd name="connsiteY2" fmla="*/ 822507 h 822507"/>
              <a:gd name="connsiteX0" fmla="*/ 254524 w 618185"/>
              <a:gd name="connsiteY0" fmla="*/ 0 h 1181952"/>
              <a:gd name="connsiteX1" fmla="*/ 612743 w 618185"/>
              <a:gd name="connsiteY1" fmla="*/ 535755 h 1181952"/>
              <a:gd name="connsiteX2" fmla="*/ 0 w 618185"/>
              <a:gd name="connsiteY2" fmla="*/ 1181952 h 1181952"/>
              <a:gd name="connsiteX0" fmla="*/ 254524 w 618185"/>
              <a:gd name="connsiteY0" fmla="*/ 0 h 1181952"/>
              <a:gd name="connsiteX1" fmla="*/ 612743 w 618185"/>
              <a:gd name="connsiteY1" fmla="*/ 746288 h 1181952"/>
              <a:gd name="connsiteX2" fmla="*/ 0 w 618185"/>
              <a:gd name="connsiteY2" fmla="*/ 1181952 h 1181952"/>
              <a:gd name="connsiteX0" fmla="*/ 254524 w 618185"/>
              <a:gd name="connsiteY0" fmla="*/ 0 h 1181952"/>
              <a:gd name="connsiteX1" fmla="*/ 612743 w 618185"/>
              <a:gd name="connsiteY1" fmla="*/ 746288 h 1181952"/>
              <a:gd name="connsiteX2" fmla="*/ 0 w 618185"/>
              <a:gd name="connsiteY2" fmla="*/ 1181952 h 1181952"/>
              <a:gd name="connsiteX0" fmla="*/ 254524 w 614039"/>
              <a:gd name="connsiteY0" fmla="*/ 0 h 1181952"/>
              <a:gd name="connsiteX1" fmla="*/ 612743 w 614039"/>
              <a:gd name="connsiteY1" fmla="*/ 746288 h 1181952"/>
              <a:gd name="connsiteX2" fmla="*/ 0 w 614039"/>
              <a:gd name="connsiteY2" fmla="*/ 1181952 h 118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4039" h="1181952">
                <a:moveTo>
                  <a:pt x="254524" y="0"/>
                </a:moveTo>
                <a:cubicBezTo>
                  <a:pt x="441489" y="106051"/>
                  <a:pt x="631597" y="426057"/>
                  <a:pt x="612743" y="746288"/>
                </a:cubicBezTo>
                <a:cubicBezTo>
                  <a:pt x="593889" y="1066519"/>
                  <a:pt x="270235" y="1169593"/>
                  <a:pt x="0" y="1181952"/>
                </a:cubicBezTo>
              </a:path>
            </a:pathLst>
          </a:custGeom>
          <a:noFill/>
          <a:ln>
            <a:solidFill>
              <a:schemeClr val="tx1"/>
            </a:solidFill>
            <a:head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9731307" y="5198509"/>
            <a:ext cx="57476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 25"/>
          <p:cNvSpPr/>
          <p:nvPr/>
        </p:nvSpPr>
        <p:spPr>
          <a:xfrm>
            <a:off x="10628816" y="3024298"/>
            <a:ext cx="1166350" cy="2517622"/>
          </a:xfrm>
          <a:custGeom>
            <a:avLst/>
            <a:gdLst>
              <a:gd name="connsiteX0" fmla="*/ 0 w 423793"/>
              <a:gd name="connsiteY0" fmla="*/ 0 h 678729"/>
              <a:gd name="connsiteX1" fmla="*/ 414780 w 423793"/>
              <a:gd name="connsiteY1" fmla="*/ 325224 h 678729"/>
              <a:gd name="connsiteX2" fmla="*/ 245097 w 423793"/>
              <a:gd name="connsiteY2" fmla="*/ 678729 h 678729"/>
              <a:gd name="connsiteX0" fmla="*/ 490194 w 918425"/>
              <a:gd name="connsiteY0" fmla="*/ 0 h 499007"/>
              <a:gd name="connsiteX1" fmla="*/ 904974 w 918425"/>
              <a:gd name="connsiteY1" fmla="*/ 325224 h 499007"/>
              <a:gd name="connsiteX2" fmla="*/ 0 w 918425"/>
              <a:gd name="connsiteY2" fmla="*/ 499007 h 499007"/>
              <a:gd name="connsiteX0" fmla="*/ 240384 w 907175"/>
              <a:gd name="connsiteY0" fmla="*/ 0 h 822507"/>
              <a:gd name="connsiteX1" fmla="*/ 904974 w 907175"/>
              <a:gd name="connsiteY1" fmla="*/ 648724 h 822507"/>
              <a:gd name="connsiteX2" fmla="*/ 0 w 907175"/>
              <a:gd name="connsiteY2" fmla="*/ 822507 h 822507"/>
              <a:gd name="connsiteX0" fmla="*/ 240384 w 603541"/>
              <a:gd name="connsiteY0" fmla="*/ 0 h 822507"/>
              <a:gd name="connsiteX1" fmla="*/ 598603 w 603541"/>
              <a:gd name="connsiteY1" fmla="*/ 309818 h 822507"/>
              <a:gd name="connsiteX2" fmla="*/ 0 w 603541"/>
              <a:gd name="connsiteY2" fmla="*/ 822507 h 822507"/>
              <a:gd name="connsiteX0" fmla="*/ 240384 w 598611"/>
              <a:gd name="connsiteY0" fmla="*/ 0 h 822507"/>
              <a:gd name="connsiteX1" fmla="*/ 598603 w 598611"/>
              <a:gd name="connsiteY1" fmla="*/ 309818 h 822507"/>
              <a:gd name="connsiteX2" fmla="*/ 0 w 598611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309818 h 822507"/>
              <a:gd name="connsiteX2" fmla="*/ 0 w 598626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535755 h 822507"/>
              <a:gd name="connsiteX2" fmla="*/ 0 w 598626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535755 h 822507"/>
              <a:gd name="connsiteX2" fmla="*/ 0 w 598626"/>
              <a:gd name="connsiteY2" fmla="*/ 822507 h 822507"/>
              <a:gd name="connsiteX0" fmla="*/ 254524 w 618185"/>
              <a:gd name="connsiteY0" fmla="*/ 0 h 1181952"/>
              <a:gd name="connsiteX1" fmla="*/ 612743 w 618185"/>
              <a:gd name="connsiteY1" fmla="*/ 535755 h 1181952"/>
              <a:gd name="connsiteX2" fmla="*/ 0 w 618185"/>
              <a:gd name="connsiteY2" fmla="*/ 1181952 h 1181952"/>
              <a:gd name="connsiteX0" fmla="*/ 254524 w 618185"/>
              <a:gd name="connsiteY0" fmla="*/ 0 h 1181952"/>
              <a:gd name="connsiteX1" fmla="*/ 612743 w 618185"/>
              <a:gd name="connsiteY1" fmla="*/ 746288 h 1181952"/>
              <a:gd name="connsiteX2" fmla="*/ 0 w 618185"/>
              <a:gd name="connsiteY2" fmla="*/ 1181952 h 1181952"/>
              <a:gd name="connsiteX0" fmla="*/ 254524 w 618185"/>
              <a:gd name="connsiteY0" fmla="*/ 0 h 1181952"/>
              <a:gd name="connsiteX1" fmla="*/ 612743 w 618185"/>
              <a:gd name="connsiteY1" fmla="*/ 746288 h 1181952"/>
              <a:gd name="connsiteX2" fmla="*/ 0 w 618185"/>
              <a:gd name="connsiteY2" fmla="*/ 1181952 h 1181952"/>
              <a:gd name="connsiteX0" fmla="*/ 254524 w 614039"/>
              <a:gd name="connsiteY0" fmla="*/ 0 h 1181952"/>
              <a:gd name="connsiteX1" fmla="*/ 612743 w 614039"/>
              <a:gd name="connsiteY1" fmla="*/ 746288 h 1181952"/>
              <a:gd name="connsiteX2" fmla="*/ 0 w 614039"/>
              <a:gd name="connsiteY2" fmla="*/ 1181952 h 1181952"/>
              <a:gd name="connsiteX0" fmla="*/ 164157 w 614553"/>
              <a:gd name="connsiteY0" fmla="*/ 0 h 1168822"/>
              <a:gd name="connsiteX1" fmla="*/ 612743 w 614553"/>
              <a:gd name="connsiteY1" fmla="*/ 733158 h 1168822"/>
              <a:gd name="connsiteX2" fmla="*/ 0 w 614553"/>
              <a:gd name="connsiteY2" fmla="*/ 1168822 h 1168822"/>
              <a:gd name="connsiteX0" fmla="*/ 164157 w 614651"/>
              <a:gd name="connsiteY0" fmla="*/ 0 h 1168822"/>
              <a:gd name="connsiteX1" fmla="*/ 612743 w 614651"/>
              <a:gd name="connsiteY1" fmla="*/ 733158 h 1168822"/>
              <a:gd name="connsiteX2" fmla="*/ 0 w 614651"/>
              <a:gd name="connsiteY2" fmla="*/ 1168822 h 1168822"/>
              <a:gd name="connsiteX0" fmla="*/ 142250 w 614105"/>
              <a:gd name="connsiteY0" fmla="*/ 0 h 1155839"/>
              <a:gd name="connsiteX1" fmla="*/ 612743 w 614105"/>
              <a:gd name="connsiteY1" fmla="*/ 720175 h 1155839"/>
              <a:gd name="connsiteX2" fmla="*/ 0 w 614105"/>
              <a:gd name="connsiteY2" fmla="*/ 1155839 h 1155839"/>
              <a:gd name="connsiteX0" fmla="*/ 142250 w 615257"/>
              <a:gd name="connsiteY0" fmla="*/ 0 h 1155839"/>
              <a:gd name="connsiteX1" fmla="*/ 612743 w 615257"/>
              <a:gd name="connsiteY1" fmla="*/ 720175 h 1155839"/>
              <a:gd name="connsiteX2" fmla="*/ 0 w 615257"/>
              <a:gd name="connsiteY2" fmla="*/ 1155839 h 115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257" h="1155839">
                <a:moveTo>
                  <a:pt x="142250" y="0"/>
                </a:moveTo>
                <a:cubicBezTo>
                  <a:pt x="493519" y="66518"/>
                  <a:pt x="636451" y="527535"/>
                  <a:pt x="612743" y="720175"/>
                </a:cubicBezTo>
                <a:cubicBezTo>
                  <a:pt x="589035" y="912815"/>
                  <a:pt x="270235" y="1143480"/>
                  <a:pt x="0" y="1155839"/>
                </a:cubicBezTo>
              </a:path>
            </a:pathLst>
          </a:custGeom>
          <a:noFill/>
          <a:ln>
            <a:solidFill>
              <a:srgbClr val="C00000"/>
            </a:solidFill>
            <a:head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0601570" y="5501738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0344709" y="3168219"/>
            <a:ext cx="472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4-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810177" y="4750154"/>
            <a:ext cx="472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</a:p>
        </p:txBody>
      </p:sp>
      <p:sp>
        <p:nvSpPr>
          <p:cNvPr id="30" name="TextBox 29"/>
          <p:cNvSpPr txBox="1"/>
          <p:nvPr/>
        </p:nvSpPr>
        <p:spPr>
          <a:xfrm rot="1028239">
            <a:off x="9867032" y="4463733"/>
            <a:ext cx="472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</a:p>
        </p:txBody>
      </p:sp>
      <p:sp>
        <p:nvSpPr>
          <p:cNvPr id="31" name="TextBox 30"/>
          <p:cNvSpPr txBox="1"/>
          <p:nvPr/>
        </p:nvSpPr>
        <p:spPr>
          <a:xfrm rot="18656753">
            <a:off x="9891707" y="5079209"/>
            <a:ext cx="472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816452" y="1599322"/>
            <a:ext cx="7992657" cy="3507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7188" indent="-3571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defTabSz="1879600">
              <a:buSzPct val="100000"/>
              <a:buFont typeface="+mj-lt"/>
              <a:buAutoNum type="alphaLcParenR"/>
            </a:pPr>
            <a:r>
              <a:rPr lang="en-US" sz="3200" dirty="0"/>
              <a:t> </a:t>
            </a:r>
            <a:r>
              <a:rPr lang="en-US" sz="3200" dirty="0">
                <a:latin typeface="Courier"/>
              </a:rPr>
              <a:t>[[3,5],[7,11]]</a:t>
            </a:r>
          </a:p>
          <a:p>
            <a:pPr marL="514350" indent="-514350" defTabSz="1879600">
              <a:buSzPct val="100000"/>
              <a:buFont typeface="+mj-lt"/>
              <a:buAutoNum type="alphaLcParenR"/>
            </a:pPr>
            <a:r>
              <a:rPr lang="en-US" sz="3200" dirty="0"/>
              <a:t> </a:t>
            </a:r>
            <a:r>
              <a:rPr lang="en-US" sz="3200" dirty="0">
                <a:latin typeface="Courier"/>
              </a:rPr>
              <a:t>[[3,5],[3,5]]</a:t>
            </a:r>
          </a:p>
          <a:p>
            <a:pPr marL="514350" indent="-514350" defTabSz="1879600">
              <a:buSzPct val="100000"/>
              <a:buFont typeface="+mj-lt"/>
              <a:buAutoNum type="alphaLcParenR"/>
            </a:pPr>
            <a:r>
              <a:rPr lang="en-US" sz="3200" dirty="0"/>
              <a:t> </a:t>
            </a:r>
            <a:r>
              <a:rPr lang="en-US" sz="3200" dirty="0">
                <a:latin typeface="Courier"/>
              </a:rPr>
              <a:t>[[3,4],[3,5]]</a:t>
            </a:r>
          </a:p>
          <a:p>
            <a:pPr marL="514350" indent="-514350" defTabSz="1879600">
              <a:buSzPct val="100000"/>
              <a:buFont typeface="+mj-lt"/>
              <a:buAutoNum type="alphaLcParenR"/>
            </a:pPr>
            <a:r>
              <a:rPr lang="en-US" sz="3200" dirty="0"/>
              <a:t> </a:t>
            </a:r>
            <a:r>
              <a:rPr lang="en-US" sz="3200" dirty="0">
                <a:latin typeface="Courier"/>
              </a:rPr>
              <a:t>[[3,4],[3,4]]</a:t>
            </a:r>
          </a:p>
          <a:p>
            <a:pPr marL="514350" indent="-514350" defTabSz="1879600">
              <a:buSzPct val="100000"/>
              <a:buFont typeface="+mj-lt"/>
              <a:buAutoNum type="alphaLcParenR"/>
            </a:pPr>
            <a:r>
              <a:rPr lang="en-US" sz="3200" dirty="0"/>
              <a:t>Don’t know</a:t>
            </a:r>
          </a:p>
        </p:txBody>
      </p:sp>
      <p:sp>
        <p:nvSpPr>
          <p:cNvPr id="32" name="Smiley Face 31"/>
          <p:cNvSpPr/>
          <p:nvPr/>
        </p:nvSpPr>
        <p:spPr>
          <a:xfrm>
            <a:off x="353952" y="3395669"/>
            <a:ext cx="374567" cy="36333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ADA278-923D-143B-3BB6-1FEE8AB4BB03}"/>
              </a:ext>
            </a:extLst>
          </p:cNvPr>
          <p:cNvSpPr txBox="1"/>
          <p:nvPr/>
        </p:nvSpPr>
        <p:spPr>
          <a:xfrm>
            <a:off x="9833595" y="6440056"/>
            <a:ext cx="22416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a-DK" dirty="0"/>
              <a:t>Try </a:t>
            </a:r>
            <a:r>
              <a:rPr lang="da-DK" dirty="0">
                <a:hlinkClick r:id="rId3"/>
              </a:rPr>
              <a:t>pythontutor.com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3187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copy.deepcopy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858028" cy="4351338"/>
          </a:xfrm>
        </p:spPr>
        <p:txBody>
          <a:bodyPr/>
          <a:lstStyle/>
          <a:p>
            <a:r>
              <a:rPr lang="en-US" dirty="0"/>
              <a:t>To make a copy of all parts of a composite value use the function </a:t>
            </a:r>
            <a:r>
              <a:rPr lang="en-US" dirty="0" err="1">
                <a:solidFill>
                  <a:srgbClr val="C00000"/>
                </a:solidFill>
              </a:rPr>
              <a:t>deepcopy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from module copy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127001"/>
              </p:ext>
            </p:extLst>
          </p:nvPr>
        </p:nvGraphicFramePr>
        <p:xfrm>
          <a:off x="9468116" y="892504"/>
          <a:ext cx="2327050" cy="52132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val="2667371781"/>
                    </a:ext>
                  </a:extLst>
                </a:gridCol>
                <a:gridCol w="527050">
                  <a:extLst>
                    <a:ext uri="{9D8B030D-6E8A-4147-A177-3AD203B41FA5}">
                      <a16:colId xmlns:a16="http://schemas.microsoft.com/office/drawing/2014/main" val="324150565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073523339"/>
                    </a:ext>
                  </a:extLst>
                </a:gridCol>
              </a:tblGrid>
              <a:tr h="238714"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Memory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03275"/>
                  </a:ext>
                </a:extLst>
              </a:tr>
              <a:tr h="443275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Courier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0129445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5696166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Courier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45603393"/>
                  </a:ext>
                </a:extLst>
              </a:tr>
              <a:tr h="380842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Courier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82255387"/>
                  </a:ext>
                </a:extLst>
              </a:tr>
              <a:tr h="359404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42075908"/>
                  </a:ext>
                </a:extLst>
              </a:tr>
              <a:tr h="359404">
                <a:tc vMerge="1">
                  <a:txBody>
                    <a:bodyPr/>
                    <a:lstStyle/>
                    <a:p>
                      <a:pPr algn="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51627685"/>
                  </a:ext>
                </a:extLst>
              </a:tr>
              <a:tr h="3594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54694988"/>
                  </a:ext>
                </a:extLst>
              </a:tr>
              <a:tr h="359404">
                <a:tc vMerge="1">
                  <a:txBody>
                    <a:bodyPr/>
                    <a:lstStyle/>
                    <a:p>
                      <a:pPr algn="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4860847"/>
                  </a:ext>
                </a:extLst>
              </a:tr>
              <a:tr h="359404">
                <a:tc vMerge="1">
                  <a:txBody>
                    <a:bodyPr/>
                    <a:lstStyle/>
                    <a:p>
                      <a:pPr algn="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81186927"/>
                  </a:ext>
                </a:extLst>
              </a:tr>
              <a:tr h="361046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4451536"/>
                  </a:ext>
                </a:extLst>
              </a:tr>
              <a:tr h="359366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94040525"/>
                  </a:ext>
                </a:extLst>
              </a:tr>
              <a:tr h="359366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26451873"/>
                  </a:ext>
                </a:extLst>
              </a:tr>
              <a:tr h="354481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53562273"/>
                  </a:ext>
                </a:extLst>
              </a:tr>
            </a:tbl>
          </a:graphicData>
        </a:graphic>
      </p:graphicFrame>
      <p:cxnSp>
        <p:nvCxnSpPr>
          <p:cNvPr id="24" name="Straight Arrow Connector 23"/>
          <p:cNvCxnSpPr/>
          <p:nvPr/>
        </p:nvCxnSpPr>
        <p:spPr>
          <a:xfrm>
            <a:off x="9731307" y="1909221"/>
            <a:ext cx="57476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9468116" y="3910907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"/>
              </a:rPr>
              <a:t>b</a:t>
            </a:r>
          </a:p>
        </p:txBody>
      </p:sp>
      <p:sp>
        <p:nvSpPr>
          <p:cNvPr id="26" name="Freeform 25"/>
          <p:cNvSpPr/>
          <p:nvPr/>
        </p:nvSpPr>
        <p:spPr>
          <a:xfrm flipV="1">
            <a:off x="10637570" y="1903373"/>
            <a:ext cx="614039" cy="1084925"/>
          </a:xfrm>
          <a:custGeom>
            <a:avLst/>
            <a:gdLst>
              <a:gd name="connsiteX0" fmla="*/ 0 w 423793"/>
              <a:gd name="connsiteY0" fmla="*/ 0 h 678729"/>
              <a:gd name="connsiteX1" fmla="*/ 414780 w 423793"/>
              <a:gd name="connsiteY1" fmla="*/ 325224 h 678729"/>
              <a:gd name="connsiteX2" fmla="*/ 245097 w 423793"/>
              <a:gd name="connsiteY2" fmla="*/ 678729 h 678729"/>
              <a:gd name="connsiteX0" fmla="*/ 490194 w 918425"/>
              <a:gd name="connsiteY0" fmla="*/ 0 h 499007"/>
              <a:gd name="connsiteX1" fmla="*/ 904974 w 918425"/>
              <a:gd name="connsiteY1" fmla="*/ 325224 h 499007"/>
              <a:gd name="connsiteX2" fmla="*/ 0 w 918425"/>
              <a:gd name="connsiteY2" fmla="*/ 499007 h 499007"/>
              <a:gd name="connsiteX0" fmla="*/ 240384 w 907175"/>
              <a:gd name="connsiteY0" fmla="*/ 0 h 822507"/>
              <a:gd name="connsiteX1" fmla="*/ 904974 w 907175"/>
              <a:gd name="connsiteY1" fmla="*/ 648724 h 822507"/>
              <a:gd name="connsiteX2" fmla="*/ 0 w 907175"/>
              <a:gd name="connsiteY2" fmla="*/ 822507 h 822507"/>
              <a:gd name="connsiteX0" fmla="*/ 240384 w 603541"/>
              <a:gd name="connsiteY0" fmla="*/ 0 h 822507"/>
              <a:gd name="connsiteX1" fmla="*/ 598603 w 603541"/>
              <a:gd name="connsiteY1" fmla="*/ 309818 h 822507"/>
              <a:gd name="connsiteX2" fmla="*/ 0 w 603541"/>
              <a:gd name="connsiteY2" fmla="*/ 822507 h 822507"/>
              <a:gd name="connsiteX0" fmla="*/ 240384 w 598611"/>
              <a:gd name="connsiteY0" fmla="*/ 0 h 822507"/>
              <a:gd name="connsiteX1" fmla="*/ 598603 w 598611"/>
              <a:gd name="connsiteY1" fmla="*/ 309818 h 822507"/>
              <a:gd name="connsiteX2" fmla="*/ 0 w 598611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309818 h 822507"/>
              <a:gd name="connsiteX2" fmla="*/ 0 w 598626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535755 h 822507"/>
              <a:gd name="connsiteX2" fmla="*/ 0 w 598626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535755 h 822507"/>
              <a:gd name="connsiteX2" fmla="*/ 0 w 598626"/>
              <a:gd name="connsiteY2" fmla="*/ 822507 h 822507"/>
              <a:gd name="connsiteX0" fmla="*/ 254524 w 618185"/>
              <a:gd name="connsiteY0" fmla="*/ 0 h 1181952"/>
              <a:gd name="connsiteX1" fmla="*/ 612743 w 618185"/>
              <a:gd name="connsiteY1" fmla="*/ 535755 h 1181952"/>
              <a:gd name="connsiteX2" fmla="*/ 0 w 618185"/>
              <a:gd name="connsiteY2" fmla="*/ 1181952 h 1181952"/>
              <a:gd name="connsiteX0" fmla="*/ 254524 w 618185"/>
              <a:gd name="connsiteY0" fmla="*/ 0 h 1181952"/>
              <a:gd name="connsiteX1" fmla="*/ 612743 w 618185"/>
              <a:gd name="connsiteY1" fmla="*/ 746288 h 1181952"/>
              <a:gd name="connsiteX2" fmla="*/ 0 w 618185"/>
              <a:gd name="connsiteY2" fmla="*/ 1181952 h 1181952"/>
              <a:gd name="connsiteX0" fmla="*/ 254524 w 618185"/>
              <a:gd name="connsiteY0" fmla="*/ 0 h 1181952"/>
              <a:gd name="connsiteX1" fmla="*/ 612743 w 618185"/>
              <a:gd name="connsiteY1" fmla="*/ 746288 h 1181952"/>
              <a:gd name="connsiteX2" fmla="*/ 0 w 618185"/>
              <a:gd name="connsiteY2" fmla="*/ 1181952 h 1181952"/>
              <a:gd name="connsiteX0" fmla="*/ 254524 w 614039"/>
              <a:gd name="connsiteY0" fmla="*/ 0 h 1181952"/>
              <a:gd name="connsiteX1" fmla="*/ 612743 w 614039"/>
              <a:gd name="connsiteY1" fmla="*/ 746288 h 1181952"/>
              <a:gd name="connsiteX2" fmla="*/ 0 w 614039"/>
              <a:gd name="connsiteY2" fmla="*/ 1181952 h 118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4039" h="1181952">
                <a:moveTo>
                  <a:pt x="254524" y="0"/>
                </a:moveTo>
                <a:cubicBezTo>
                  <a:pt x="441489" y="106051"/>
                  <a:pt x="631597" y="426057"/>
                  <a:pt x="612743" y="746288"/>
                </a:cubicBezTo>
                <a:cubicBezTo>
                  <a:pt x="593889" y="1066519"/>
                  <a:pt x="270235" y="1169593"/>
                  <a:pt x="0" y="1181952"/>
                </a:cubicBezTo>
              </a:path>
            </a:pathLst>
          </a:custGeom>
          <a:noFill/>
          <a:ln>
            <a:solidFill>
              <a:schemeClr val="tx1"/>
            </a:solidFill>
            <a:head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0595641" y="1867373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9731307" y="4095573"/>
            <a:ext cx="57476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10597659" y="4071321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0344709" y="2810006"/>
            <a:ext cx="472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4-</a:t>
            </a:r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6169"/>
              </p:ext>
            </p:extLst>
          </p:nvPr>
        </p:nvGraphicFramePr>
        <p:xfrm>
          <a:off x="2305579" y="3350097"/>
          <a:ext cx="426019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019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60874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630464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copy import deepcopy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= [[3, 5], 7]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 = deepcopy(a)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a[0][0] = 4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[[4,5],7]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[[3,5],7]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41" name="Freeform 40"/>
          <p:cNvSpPr/>
          <p:nvPr/>
        </p:nvSpPr>
        <p:spPr>
          <a:xfrm flipV="1">
            <a:off x="10644799" y="4109712"/>
            <a:ext cx="614039" cy="1084925"/>
          </a:xfrm>
          <a:custGeom>
            <a:avLst/>
            <a:gdLst>
              <a:gd name="connsiteX0" fmla="*/ 0 w 423793"/>
              <a:gd name="connsiteY0" fmla="*/ 0 h 678729"/>
              <a:gd name="connsiteX1" fmla="*/ 414780 w 423793"/>
              <a:gd name="connsiteY1" fmla="*/ 325224 h 678729"/>
              <a:gd name="connsiteX2" fmla="*/ 245097 w 423793"/>
              <a:gd name="connsiteY2" fmla="*/ 678729 h 678729"/>
              <a:gd name="connsiteX0" fmla="*/ 490194 w 918425"/>
              <a:gd name="connsiteY0" fmla="*/ 0 h 499007"/>
              <a:gd name="connsiteX1" fmla="*/ 904974 w 918425"/>
              <a:gd name="connsiteY1" fmla="*/ 325224 h 499007"/>
              <a:gd name="connsiteX2" fmla="*/ 0 w 918425"/>
              <a:gd name="connsiteY2" fmla="*/ 499007 h 499007"/>
              <a:gd name="connsiteX0" fmla="*/ 240384 w 907175"/>
              <a:gd name="connsiteY0" fmla="*/ 0 h 822507"/>
              <a:gd name="connsiteX1" fmla="*/ 904974 w 907175"/>
              <a:gd name="connsiteY1" fmla="*/ 648724 h 822507"/>
              <a:gd name="connsiteX2" fmla="*/ 0 w 907175"/>
              <a:gd name="connsiteY2" fmla="*/ 822507 h 822507"/>
              <a:gd name="connsiteX0" fmla="*/ 240384 w 603541"/>
              <a:gd name="connsiteY0" fmla="*/ 0 h 822507"/>
              <a:gd name="connsiteX1" fmla="*/ 598603 w 603541"/>
              <a:gd name="connsiteY1" fmla="*/ 309818 h 822507"/>
              <a:gd name="connsiteX2" fmla="*/ 0 w 603541"/>
              <a:gd name="connsiteY2" fmla="*/ 822507 h 822507"/>
              <a:gd name="connsiteX0" fmla="*/ 240384 w 598611"/>
              <a:gd name="connsiteY0" fmla="*/ 0 h 822507"/>
              <a:gd name="connsiteX1" fmla="*/ 598603 w 598611"/>
              <a:gd name="connsiteY1" fmla="*/ 309818 h 822507"/>
              <a:gd name="connsiteX2" fmla="*/ 0 w 598611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309818 h 822507"/>
              <a:gd name="connsiteX2" fmla="*/ 0 w 598626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535755 h 822507"/>
              <a:gd name="connsiteX2" fmla="*/ 0 w 598626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535755 h 822507"/>
              <a:gd name="connsiteX2" fmla="*/ 0 w 598626"/>
              <a:gd name="connsiteY2" fmla="*/ 822507 h 822507"/>
              <a:gd name="connsiteX0" fmla="*/ 254524 w 618185"/>
              <a:gd name="connsiteY0" fmla="*/ 0 h 1181952"/>
              <a:gd name="connsiteX1" fmla="*/ 612743 w 618185"/>
              <a:gd name="connsiteY1" fmla="*/ 535755 h 1181952"/>
              <a:gd name="connsiteX2" fmla="*/ 0 w 618185"/>
              <a:gd name="connsiteY2" fmla="*/ 1181952 h 1181952"/>
              <a:gd name="connsiteX0" fmla="*/ 254524 w 618185"/>
              <a:gd name="connsiteY0" fmla="*/ 0 h 1181952"/>
              <a:gd name="connsiteX1" fmla="*/ 612743 w 618185"/>
              <a:gd name="connsiteY1" fmla="*/ 746288 h 1181952"/>
              <a:gd name="connsiteX2" fmla="*/ 0 w 618185"/>
              <a:gd name="connsiteY2" fmla="*/ 1181952 h 1181952"/>
              <a:gd name="connsiteX0" fmla="*/ 254524 w 618185"/>
              <a:gd name="connsiteY0" fmla="*/ 0 h 1181952"/>
              <a:gd name="connsiteX1" fmla="*/ 612743 w 618185"/>
              <a:gd name="connsiteY1" fmla="*/ 746288 h 1181952"/>
              <a:gd name="connsiteX2" fmla="*/ 0 w 618185"/>
              <a:gd name="connsiteY2" fmla="*/ 1181952 h 1181952"/>
              <a:gd name="connsiteX0" fmla="*/ 254524 w 614039"/>
              <a:gd name="connsiteY0" fmla="*/ 0 h 1181952"/>
              <a:gd name="connsiteX1" fmla="*/ 612743 w 614039"/>
              <a:gd name="connsiteY1" fmla="*/ 746288 h 1181952"/>
              <a:gd name="connsiteX2" fmla="*/ 0 w 614039"/>
              <a:gd name="connsiteY2" fmla="*/ 1181952 h 118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4039" h="1181952">
                <a:moveTo>
                  <a:pt x="254524" y="0"/>
                </a:moveTo>
                <a:cubicBezTo>
                  <a:pt x="441489" y="106051"/>
                  <a:pt x="631597" y="426057"/>
                  <a:pt x="612743" y="746288"/>
                </a:cubicBezTo>
                <a:cubicBezTo>
                  <a:pt x="593889" y="1066519"/>
                  <a:pt x="270235" y="1169593"/>
                  <a:pt x="0" y="1181952"/>
                </a:cubicBezTo>
              </a:path>
            </a:pathLst>
          </a:custGeom>
          <a:noFill/>
          <a:ln>
            <a:solidFill>
              <a:schemeClr val="tx1"/>
            </a:solidFill>
            <a:head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79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Initializing a 2-dimensional list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362389"/>
              </p:ext>
            </p:extLst>
          </p:nvPr>
        </p:nvGraphicFramePr>
        <p:xfrm>
          <a:off x="2612796" y="1549286"/>
          <a:ext cx="6966408" cy="2965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6408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405450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229972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[1] * 3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[1, 1, 1]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= [[1] * 3] * 4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[[1, 1, 1], [1, 1, 1], [1, 1, 1], [1, 1, 1]]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y[0][0] =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[[</a:t>
                      </a:r>
                      <a:r>
                        <a:rPr lang="pt-B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1, 1], [</a:t>
                      </a:r>
                      <a:r>
                        <a:rPr lang="pt-B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1, 1], [</a:t>
                      </a:r>
                      <a:r>
                        <a:rPr lang="pt-B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1, 1], [</a:t>
                      </a:r>
                      <a:r>
                        <a:rPr lang="pt-B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1, 1]]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532887"/>
              </p:ext>
            </p:extLst>
          </p:nvPr>
        </p:nvGraphicFramePr>
        <p:xfrm>
          <a:off x="2612796" y="4609855"/>
          <a:ext cx="6966408" cy="1919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6408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329764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553256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= []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_ in range(4): 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y.append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([1] * 3)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y[0][0] =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[[</a:t>
                      </a:r>
                      <a:r>
                        <a:rPr lang="pt-B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1, 1], [1, 1, 1], [1, 1, 1], [1, 1, 1]]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311" y="2744367"/>
            <a:ext cx="487666" cy="40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56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38854" cy="1325563"/>
          </a:xfrm>
        </p:spPr>
        <p:txBody>
          <a:bodyPr/>
          <a:lstStyle/>
          <a:p>
            <a:r>
              <a:rPr lang="en-US" dirty="0"/>
              <a:t>range(</a:t>
            </a:r>
            <a:r>
              <a:rPr lang="en-US" i="1" dirty="0"/>
              <a:t>from</a:t>
            </a:r>
            <a:r>
              <a:rPr lang="en-US" dirty="0"/>
              <a:t>, </a:t>
            </a:r>
            <a:r>
              <a:rPr lang="en-US" i="1" dirty="0"/>
              <a:t>to</a:t>
            </a:r>
            <a:r>
              <a:rPr lang="en-US" dirty="0"/>
              <a:t>, </a:t>
            </a:r>
            <a:r>
              <a:rPr lang="en-US" i="1" dirty="0"/>
              <a:t>step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3527"/>
            <a:ext cx="10892246" cy="412663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Courier"/>
              </a:rPr>
              <a:t>range(</a:t>
            </a:r>
            <a:r>
              <a:rPr lang="en-US" sz="2400" i="1" dirty="0"/>
              <a:t>from</a:t>
            </a:r>
            <a:r>
              <a:rPr lang="en-US" sz="2400" dirty="0">
                <a:latin typeface="Courier"/>
              </a:rPr>
              <a:t>,</a:t>
            </a:r>
            <a:r>
              <a:rPr lang="en-US" sz="2400" i="1" dirty="0"/>
              <a:t> to</a:t>
            </a:r>
            <a:r>
              <a:rPr lang="en-US" sz="2400" dirty="0">
                <a:latin typeface="Courier"/>
              </a:rPr>
              <a:t>,</a:t>
            </a:r>
            <a:r>
              <a:rPr lang="en-US" sz="2400" dirty="0"/>
              <a:t> </a:t>
            </a:r>
            <a:r>
              <a:rPr lang="en-US" sz="2400" i="1" dirty="0"/>
              <a:t>else</a:t>
            </a:r>
            <a:r>
              <a:rPr lang="en-US" sz="2400" dirty="0">
                <a:latin typeface="Courier"/>
              </a:rPr>
              <a:t>)</a:t>
            </a:r>
            <a:r>
              <a:rPr lang="en-US" sz="2400" dirty="0"/>
              <a:t> represents the </a:t>
            </a:r>
            <a:r>
              <a:rPr lang="en-US" sz="2400" dirty="0">
                <a:solidFill>
                  <a:srgbClr val="C00000"/>
                </a:solidFill>
              </a:rPr>
              <a:t>sequence</a:t>
            </a:r>
            <a:r>
              <a:rPr lang="en-US" sz="2400" dirty="0"/>
              <a:t> of numbers starting with </a:t>
            </a:r>
            <a:r>
              <a:rPr lang="en-US" sz="2400" i="1" dirty="0"/>
              <a:t>from</a:t>
            </a:r>
            <a:r>
              <a:rPr lang="en-US" sz="2400" dirty="0"/>
              <a:t>,</a:t>
            </a:r>
            <a:r>
              <a:rPr lang="en-US" sz="2400" i="1" dirty="0"/>
              <a:t> </a:t>
            </a:r>
            <a:r>
              <a:rPr lang="en-US" sz="2400" dirty="0"/>
              <a:t>with increments of </a:t>
            </a:r>
            <a:r>
              <a:rPr lang="en-US" sz="2400" i="1" dirty="0"/>
              <a:t>step</a:t>
            </a:r>
            <a:r>
              <a:rPr lang="en-US" sz="2400" dirty="0"/>
              <a:t>, and smaller/greater than </a:t>
            </a:r>
            <a:r>
              <a:rPr lang="en-US" sz="2400" i="1" dirty="0"/>
              <a:t>to</a:t>
            </a:r>
            <a:r>
              <a:rPr lang="en-US" sz="2400" dirty="0"/>
              <a:t> if </a:t>
            </a:r>
            <a:r>
              <a:rPr lang="en-US" sz="2400" i="1" dirty="0"/>
              <a:t>step</a:t>
            </a:r>
            <a:r>
              <a:rPr lang="en-US" sz="2400" dirty="0"/>
              <a:t> positive/negative</a:t>
            </a:r>
          </a:p>
          <a:p>
            <a:pPr marL="457200" lvl="1" indent="0">
              <a:buNone/>
            </a:pPr>
            <a:r>
              <a:rPr lang="en-US" sz="2000" dirty="0"/>
              <a:t>	</a:t>
            </a:r>
            <a:r>
              <a:rPr lang="en-US" sz="2000" dirty="0">
                <a:latin typeface="Courier"/>
              </a:rPr>
              <a:t>range(5)		: 0, 1, 2, 3, 4  </a:t>
            </a:r>
            <a:r>
              <a:rPr lang="en-US" sz="2000" dirty="0"/>
              <a:t>(default </a:t>
            </a:r>
            <a:r>
              <a:rPr lang="en-US" sz="2000" i="1" dirty="0"/>
              <a:t>from</a:t>
            </a:r>
            <a:r>
              <a:rPr lang="en-US" sz="2000" dirty="0"/>
              <a:t> = 0, </a:t>
            </a:r>
            <a:r>
              <a:rPr lang="en-US" sz="2000" i="1" dirty="0"/>
              <a:t>step</a:t>
            </a:r>
            <a:r>
              <a:rPr lang="en-US" sz="2000" dirty="0"/>
              <a:t> = 1)</a:t>
            </a:r>
            <a:br>
              <a:rPr lang="en-US" sz="2000" dirty="0">
                <a:latin typeface="Courier"/>
              </a:rPr>
            </a:br>
            <a:r>
              <a:rPr lang="en-US" sz="2000" dirty="0">
                <a:latin typeface="Courier"/>
              </a:rPr>
              <a:t>	range(3, 8)		: 3, 4, 5, 6, 7  </a:t>
            </a:r>
            <a:r>
              <a:rPr lang="en-US" sz="2000" dirty="0"/>
              <a:t>(default </a:t>
            </a:r>
            <a:r>
              <a:rPr lang="en-US" sz="2000" i="1" dirty="0"/>
              <a:t>step</a:t>
            </a:r>
            <a:r>
              <a:rPr lang="en-US" sz="2000" dirty="0"/>
              <a:t> = 1)</a:t>
            </a:r>
            <a:br>
              <a:rPr lang="en-US" sz="2000" dirty="0">
                <a:latin typeface="Courier"/>
              </a:rPr>
            </a:br>
            <a:r>
              <a:rPr lang="en-US" sz="2000" dirty="0">
                <a:latin typeface="Courier"/>
              </a:rPr>
              <a:t>	range(-2, 7, 3)	: -2, 1, 4       </a:t>
            </a:r>
            <a:r>
              <a:rPr lang="en-US" sz="2000" dirty="0"/>
              <a:t>(</a:t>
            </a:r>
            <a:r>
              <a:rPr lang="en-US" sz="2000" i="1" dirty="0"/>
              <a:t>from</a:t>
            </a:r>
            <a:r>
              <a:rPr lang="en-US" sz="2000" dirty="0"/>
              <a:t> and </a:t>
            </a:r>
            <a:r>
              <a:rPr lang="en-US" sz="2000" i="1" dirty="0"/>
              <a:t>to</a:t>
            </a:r>
            <a:r>
              <a:rPr lang="en-US" sz="2000" dirty="0"/>
              <a:t> can be any integer)</a:t>
            </a:r>
            <a:br>
              <a:rPr lang="en-US" sz="2000" dirty="0">
                <a:latin typeface="Courier"/>
              </a:rPr>
            </a:br>
            <a:r>
              <a:rPr lang="en-US" sz="2000" dirty="0">
                <a:latin typeface="Courier"/>
              </a:rPr>
              <a:t>	range(2, -5, -2)	: 2, 0, -2, -4   </a:t>
            </a:r>
            <a:r>
              <a:rPr lang="en-US" sz="2000" dirty="0"/>
              <a:t>(decreasing sequence if </a:t>
            </a:r>
            <a:r>
              <a:rPr lang="en-US" sz="2000" i="1" dirty="0"/>
              <a:t>step</a:t>
            </a:r>
            <a:r>
              <a:rPr lang="en-US" sz="2000" dirty="0"/>
              <a:t> negative)</a:t>
            </a:r>
            <a:endParaRPr lang="en-US" sz="2000" dirty="0">
              <a:latin typeface="Courier"/>
            </a:endParaRPr>
          </a:p>
          <a:p>
            <a:pPr>
              <a:spcAft>
                <a:spcPts val="600"/>
              </a:spcAft>
            </a:pPr>
            <a:r>
              <a:rPr lang="en-US" sz="2400" dirty="0"/>
              <a:t>Ranges are immutable, can be indexed </a:t>
            </a:r>
            <a:br>
              <a:rPr lang="en-US" sz="2400" dirty="0"/>
            </a:br>
            <a:r>
              <a:rPr lang="en-US" sz="2400" dirty="0"/>
              <a:t>like a list, sliced, and compared</a:t>
            </a:r>
            <a:br>
              <a:rPr lang="en-US" sz="2400" dirty="0"/>
            </a:br>
            <a:r>
              <a:rPr lang="en-US" sz="2400" dirty="0"/>
              <a:t>(i.e. generate the same numbers) </a:t>
            </a:r>
          </a:p>
          <a:p>
            <a:r>
              <a:rPr lang="en-US" sz="2400" dirty="0">
                <a:latin typeface="Courier"/>
              </a:rPr>
              <a:t>list(range(</a:t>
            </a:r>
            <a:r>
              <a:rPr lang="en-US" sz="2400" dirty="0"/>
              <a:t>...</a:t>
            </a:r>
            <a:r>
              <a:rPr lang="en-US" sz="2400" dirty="0">
                <a:latin typeface="Courier"/>
              </a:rPr>
              <a:t>))</a:t>
            </a:r>
            <a:r>
              <a:rPr lang="en-US" sz="2400" dirty="0"/>
              <a:t> generates the </a:t>
            </a:r>
            <a:br>
              <a:rPr lang="en-US" sz="2400" dirty="0"/>
            </a:br>
            <a:r>
              <a:rPr lang="en-US" sz="2400" dirty="0"/>
              <a:t>explicit list of numbers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984756"/>
              </p:ext>
            </p:extLst>
          </p:nvPr>
        </p:nvGraphicFramePr>
        <p:xfrm>
          <a:off x="6292015" y="3940680"/>
          <a:ext cx="560706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706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60874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630464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range(1, 10000000, 3)[2]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range(1, 10000000, 3)[100:120:4]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range(301, 361, 12)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range(1, 10000000, 3)[100:120:4][2:3]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range(325, 337, 12)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list(range(5, 14, 3))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[5, 8, 11]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6705600" y="365125"/>
            <a:ext cx="5193475" cy="1200329"/>
            <a:chOff x="5933705" y="336035"/>
            <a:chExt cx="5193475" cy="1200329"/>
          </a:xfrm>
        </p:grpSpPr>
        <p:sp>
          <p:nvSpPr>
            <p:cNvPr id="4" name="TextBox 3"/>
            <p:cNvSpPr txBox="1"/>
            <p:nvPr/>
          </p:nvSpPr>
          <p:spPr>
            <a:xfrm>
              <a:off x="5933705" y="336035"/>
              <a:ext cx="5193475" cy="120032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indent="628650">
                <a:tabLst>
                  <a:tab pos="628650" algn="l"/>
                </a:tabLst>
              </a:pPr>
              <a:r>
                <a:rPr lang="en-US" dirty="0"/>
                <a:t>In Python 2, </a:t>
              </a:r>
              <a:r>
                <a:rPr lang="en-US" dirty="0">
                  <a:latin typeface="Courier"/>
                </a:rPr>
                <a:t>range</a:t>
              </a:r>
              <a:r>
                <a:rPr lang="en-US" dirty="0"/>
                <a:t> generates the explicit list,</a:t>
              </a:r>
              <a:br>
                <a:rPr lang="en-US" dirty="0"/>
              </a:br>
              <a:r>
                <a:rPr lang="en-US" dirty="0"/>
                <a:t>	i.e. always use memory proportional to the length; </a:t>
              </a:r>
              <a:r>
                <a:rPr lang="en-US" dirty="0" err="1">
                  <a:latin typeface="Courier"/>
                </a:rPr>
                <a:t>xrange</a:t>
              </a:r>
              <a:r>
                <a:rPr lang="en-US" dirty="0"/>
                <a:t> in Python 2 corresponds to </a:t>
              </a:r>
              <a:r>
                <a:rPr lang="en-US" dirty="0">
                  <a:latin typeface="Courier"/>
                </a:rPr>
                <a:t>range</a:t>
              </a:r>
              <a:r>
                <a:rPr lang="en-US" dirty="0"/>
                <a:t> in Python 3; Python 3 is more memory friendly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0987" y="438939"/>
              <a:ext cx="453088" cy="4059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897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r>
              <a:rPr lang="en-US" dirty="0"/>
              <a:t>Question – What is </a:t>
            </a:r>
            <a:r>
              <a:rPr lang="en-US" b="0" dirty="0">
                <a:latin typeface="Courier"/>
              </a:rPr>
              <a:t>range(3,20,4)[2:4][1]</a:t>
            </a:r>
            <a:r>
              <a:rPr lang="en-US" dirty="0"/>
              <a:t>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184" y="2141423"/>
            <a:ext cx="3111631" cy="4351338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US" dirty="0"/>
              <a:t> 3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 7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 11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 15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 19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 Don’t know</a:t>
            </a:r>
          </a:p>
          <a:p>
            <a:pPr marL="514350" indent="-514350">
              <a:buFont typeface="+mj-lt"/>
              <a:buAutoNum type="alphaLcParenR"/>
            </a:pPr>
            <a:endParaRPr lang="en-US" dirty="0"/>
          </a:p>
        </p:txBody>
      </p:sp>
      <p:sp>
        <p:nvSpPr>
          <p:cNvPr id="4" name="Smiley Face 3"/>
          <p:cNvSpPr/>
          <p:nvPr/>
        </p:nvSpPr>
        <p:spPr>
          <a:xfrm>
            <a:off x="4039745" y="3678473"/>
            <a:ext cx="374567" cy="36333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75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- 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5543746" cy="437721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For every element in a </a:t>
            </a:r>
            <a:r>
              <a:rPr lang="en-US" sz="2400" dirty="0">
                <a:solidFill>
                  <a:srgbClr val="C00000"/>
                </a:solidFill>
              </a:rPr>
              <a:t>sequence</a:t>
            </a:r>
            <a:r>
              <a:rPr lang="en-US" sz="2400" dirty="0"/>
              <a:t> execute a block of code:</a:t>
            </a:r>
            <a:br>
              <a:rPr lang="en-US" sz="2400" dirty="0"/>
            </a:br>
            <a:br>
              <a:rPr lang="en-US" sz="2400" dirty="0">
                <a:latin typeface="Courier"/>
              </a:rPr>
            </a:br>
            <a:r>
              <a:rPr lang="en-US" sz="2400" dirty="0">
                <a:latin typeface="Courier"/>
              </a:rPr>
              <a:t>	for </a:t>
            </a:r>
            <a:r>
              <a:rPr lang="en-US" sz="2400" i="1" dirty="0" err="1"/>
              <a:t>var</a:t>
            </a:r>
            <a:r>
              <a:rPr lang="en-US" sz="2400" dirty="0">
                <a:latin typeface="Courier"/>
              </a:rPr>
              <a:t> in </a:t>
            </a:r>
            <a:r>
              <a:rPr lang="en-US" sz="2400" i="1" dirty="0"/>
              <a:t>sequence</a:t>
            </a:r>
            <a:r>
              <a:rPr lang="en-US" sz="2400" dirty="0">
                <a:latin typeface="Courier"/>
              </a:rPr>
              <a:t>:</a:t>
            </a:r>
          </a:p>
          <a:p>
            <a:pPr marL="0" indent="0">
              <a:buNone/>
            </a:pPr>
            <a:r>
              <a:rPr lang="en-US" sz="2400" dirty="0"/>
              <a:t>		</a:t>
            </a:r>
            <a:r>
              <a:rPr lang="en-US" sz="2400" i="1" dirty="0"/>
              <a:t>block</a:t>
            </a:r>
            <a:br>
              <a:rPr lang="en-US" sz="2400" i="1" dirty="0"/>
            </a:br>
            <a:endParaRPr lang="en-US" sz="2400" i="1" dirty="0"/>
          </a:p>
          <a:p>
            <a:r>
              <a:rPr lang="en-US" sz="2400" dirty="0"/>
              <a:t>Sequences can e.g. be lists, strings, ranges</a:t>
            </a:r>
          </a:p>
          <a:p>
            <a:r>
              <a:rPr lang="en-US" sz="2400" dirty="0">
                <a:latin typeface="Courier"/>
              </a:rPr>
              <a:t>break</a:t>
            </a:r>
            <a:r>
              <a:rPr lang="en-US" sz="2400" dirty="0"/>
              <a:t> and </a:t>
            </a:r>
            <a:r>
              <a:rPr lang="en-US" sz="2400" dirty="0">
                <a:latin typeface="Courier"/>
              </a:rPr>
              <a:t>continue</a:t>
            </a:r>
            <a:r>
              <a:rPr lang="en-US" sz="2400" dirty="0"/>
              <a:t> can be used like in a while-loop to break out of the for-loop or continue with the next element in the sequence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830200"/>
              </p:ext>
            </p:extLst>
          </p:nvPr>
        </p:nvGraphicFramePr>
        <p:xfrm>
          <a:off x="6468358" y="1178498"/>
          <a:ext cx="5133833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3833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313238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722804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x in [1, '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abc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', [2, 3], 5.0]: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print(x)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l-PL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l-PL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abc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l-PL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[2, 3]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l-PL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5.0</a:t>
                      </a:r>
                      <a:endParaRPr lang="da-DK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x in '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abc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':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print(x)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</a:t>
                      </a: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x in range(5, 15, 3):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print(x)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14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385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– What is printed 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276103"/>
              </p:ext>
            </p:extLst>
          </p:nvPr>
        </p:nvGraphicFramePr>
        <p:xfrm>
          <a:off x="3072353" y="1690688"/>
          <a:ext cx="6047294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7294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71265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776534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in range(1, 4):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for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j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in range(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4):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print(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j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sep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=':', end=' ')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2084500" y="3489456"/>
            <a:ext cx="8256702" cy="2590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7188" indent="-3571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LcParenR"/>
            </a:pPr>
            <a:r>
              <a:rPr lang="en-US" dirty="0"/>
              <a:t> </a:t>
            </a:r>
            <a:r>
              <a:rPr lang="en-US" dirty="0">
                <a:latin typeface="Courier"/>
              </a:rPr>
              <a:t>1:1 1:2 1:3 2:1 2:2 2:3 3:1 3:2 3:3 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 </a:t>
            </a:r>
            <a:r>
              <a:rPr lang="en-US" dirty="0">
                <a:latin typeface="Courier"/>
              </a:rPr>
              <a:t>1:1 1:2 1:3 2:2 2:3 3:3 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 </a:t>
            </a:r>
            <a:r>
              <a:rPr lang="en-US" dirty="0">
                <a:latin typeface="Courier"/>
              </a:rPr>
              <a:t>1:1 2:1 3:1 1:2 2:2 3:2 1:3 2:3 3:3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 </a:t>
            </a:r>
            <a:r>
              <a:rPr lang="en-US" dirty="0">
                <a:latin typeface="Courier"/>
              </a:rPr>
              <a:t>1:1 2:1 3:1 2:2 3:2 3:3 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 Don’t know</a:t>
            </a:r>
          </a:p>
        </p:txBody>
      </p:sp>
      <p:sp>
        <p:nvSpPr>
          <p:cNvPr id="6" name="Smiley Face 5"/>
          <p:cNvSpPr/>
          <p:nvPr/>
        </p:nvSpPr>
        <p:spPr>
          <a:xfrm>
            <a:off x="1650048" y="4013124"/>
            <a:ext cx="374567" cy="36333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18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– </a:t>
            </a:r>
            <a:r>
              <a:rPr lang="en-US" dirty="0">
                <a:latin typeface="Courier"/>
              </a:rPr>
              <a:t>break</a:t>
            </a:r>
            <a:r>
              <a:rPr lang="en-US" dirty="0"/>
              <a:t>, what is printed 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547553"/>
              </p:ext>
            </p:extLst>
          </p:nvPr>
        </p:nvGraphicFramePr>
        <p:xfrm>
          <a:off x="3155480" y="1690688"/>
          <a:ext cx="604729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7294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71265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776534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in range(1, 4):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for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j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in range(1, 4):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print(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j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sep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=':', end=' ')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if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j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&gt;=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break</a:t>
                      </a:r>
                      <a:endParaRPr lang="pt-BR" sz="1800" b="1" baseline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3271430" y="3782860"/>
            <a:ext cx="5931344" cy="2590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7188" indent="-3571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LcParenR"/>
            </a:pPr>
            <a:r>
              <a:rPr lang="en-US" dirty="0"/>
              <a:t> </a:t>
            </a:r>
            <a:r>
              <a:rPr lang="en-US" i="1" dirty="0"/>
              <a:t>nothing</a:t>
            </a:r>
            <a:endParaRPr lang="en-US" i="1" dirty="0">
              <a:latin typeface="Courier"/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 </a:t>
            </a:r>
            <a:r>
              <a:rPr lang="en-US" dirty="0">
                <a:latin typeface="Courier"/>
              </a:rPr>
              <a:t>1:1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 </a:t>
            </a:r>
            <a:r>
              <a:rPr lang="en-US" dirty="0">
                <a:latin typeface="Courier"/>
              </a:rPr>
              <a:t>1:1 2:1 2:2 3:1 3:2 3:3 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 </a:t>
            </a:r>
            <a:r>
              <a:rPr lang="en-US" dirty="0">
                <a:latin typeface="Courier"/>
              </a:rPr>
              <a:t>1:1 2:2 3:3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 Don’t know</a:t>
            </a:r>
          </a:p>
        </p:txBody>
      </p:sp>
      <p:sp>
        <p:nvSpPr>
          <p:cNvPr id="6" name="Smiley Face 5"/>
          <p:cNvSpPr/>
          <p:nvPr/>
        </p:nvSpPr>
        <p:spPr>
          <a:xfrm>
            <a:off x="2780913" y="4845051"/>
            <a:ext cx="374567" cy="36333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90609" y="5864885"/>
            <a:ext cx="4860966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indent="628650">
              <a:tabLst>
                <a:tab pos="628650" algn="l"/>
              </a:tabLst>
            </a:pPr>
            <a:r>
              <a:rPr lang="en-US" sz="2000" dirty="0"/>
              <a:t>In nested </a:t>
            </a:r>
            <a:r>
              <a:rPr lang="en-US" sz="2000" dirty="0">
                <a:latin typeface="Courier"/>
              </a:rPr>
              <a:t>for</a:t>
            </a:r>
            <a:r>
              <a:rPr lang="en-US" sz="2000" dirty="0"/>
              <a:t>- and </a:t>
            </a:r>
            <a:r>
              <a:rPr lang="en-US" sz="2000" dirty="0">
                <a:latin typeface="Courier"/>
              </a:rPr>
              <a:t>while</a:t>
            </a:r>
            <a:r>
              <a:rPr lang="en-US" sz="2000" dirty="0"/>
              <a:t>-loops, 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dirty="0">
                <a:latin typeface="Courier"/>
              </a:rPr>
              <a:t>break</a:t>
            </a:r>
            <a:r>
              <a:rPr lang="en-US" sz="2000" dirty="0"/>
              <a:t> only breaks the innermost loop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890" y="5967789"/>
            <a:ext cx="453088" cy="40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5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2633" t="62861" r="16915" b="937"/>
          <a:stretch/>
        </p:blipFill>
        <p:spPr>
          <a:xfrm>
            <a:off x="0" y="-97971"/>
            <a:ext cx="12192000" cy="695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23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343073" cy="1325563"/>
          </a:xfrm>
        </p:spPr>
        <p:txBody>
          <a:bodyPr/>
          <a:lstStyle/>
          <a:p>
            <a:r>
              <a:rPr lang="en-US" dirty="0"/>
              <a:t>List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137" y="1491471"/>
            <a:ext cx="10515600" cy="537959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List syntax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i="1" dirty="0">
                <a:cs typeface="Courier New" panose="02070309020205020404" pitchFamily="49" charset="0"/>
              </a:rPr>
              <a:t>value</a:t>
            </a:r>
            <a:r>
              <a:rPr lang="en-US" baseline="-25000" dirty="0">
                <a:cs typeface="Courier New" panose="02070309020205020404" pitchFamily="49" charset="0"/>
              </a:rPr>
              <a:t>0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i="1" dirty="0">
                <a:cs typeface="Courier New" panose="02070309020205020404" pitchFamily="49" charset="0"/>
              </a:rPr>
              <a:t>value</a:t>
            </a:r>
            <a:r>
              <a:rPr lang="en-US" baseline="-25000" dirty="0"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..., </a:t>
            </a:r>
            <a:r>
              <a:rPr lang="en-US" i="1" dirty="0">
                <a:cs typeface="Courier New" panose="02070309020205020404" pitchFamily="49" charset="0"/>
              </a:rPr>
              <a:t>value</a:t>
            </a:r>
            <a:r>
              <a:rPr lang="en-US" i="1" baseline="-25000" dirty="0">
                <a:cs typeface="Courier New" panose="02070309020205020404" pitchFamily="49" charset="0"/>
              </a:rPr>
              <a:t>k</a:t>
            </a:r>
            <a:r>
              <a:rPr lang="en-US" baseline="-25000" dirty="0">
                <a:cs typeface="Courier New" panose="02070309020205020404" pitchFamily="49" charset="0"/>
              </a:rPr>
              <a:t>-1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dirty="0"/>
              <a:t>List indexing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L[</a:t>
            </a:r>
            <a:r>
              <a:rPr lang="en-US" i="1" dirty="0">
                <a:cs typeface="Courier New" panose="02070309020205020404" pitchFamily="49" charset="0"/>
              </a:rPr>
              <a:t>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L[-</a:t>
            </a:r>
            <a:r>
              <a:rPr lang="en-US" i="1" dirty="0">
                <a:cs typeface="Courier New" panose="02070309020205020404" pitchFamily="49" charset="0"/>
              </a:rPr>
              <a:t>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en-US" dirty="0"/>
          </a:p>
          <a:p>
            <a:r>
              <a:rPr lang="en-US" dirty="0"/>
              <a:t>List </a:t>
            </a:r>
            <a:r>
              <a:rPr lang="en-US" dirty="0">
                <a:solidFill>
                  <a:srgbClr val="C00000"/>
                </a:solidFill>
              </a:rPr>
              <a:t>slices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L[</a:t>
            </a:r>
            <a:r>
              <a:rPr lang="en-US" i="1" dirty="0" err="1">
                <a:cs typeface="Courier New" panose="02070309020205020404" pitchFamily="49" charset="0"/>
              </a:rPr>
              <a:t>from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i="1" dirty="0" err="1">
                <a:cs typeface="Courier New" panose="02070309020205020404" pitchFamily="49" charset="0"/>
              </a:rPr>
              <a:t>to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L[</a:t>
            </a:r>
            <a:r>
              <a:rPr lang="en-US" i="1" dirty="0" err="1">
                <a:cs typeface="Courier New" panose="02070309020205020404" pitchFamily="49" charset="0"/>
              </a:rPr>
              <a:t>from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i="1" dirty="0" err="1">
                <a:cs typeface="Courier New" panose="02070309020205020404" pitchFamily="49" charset="0"/>
              </a:rPr>
              <a:t>to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i="1" dirty="0" err="1">
                <a:cs typeface="Courier New" panose="02070309020205020404" pitchFamily="49" charset="0"/>
              </a:rPr>
              <a:t>step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/>
              <a:t> or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L[slice(</a:t>
            </a:r>
            <a:r>
              <a:rPr lang="en-US" i="1" dirty="0" err="1">
                <a:cs typeface="Courier New" panose="02070309020205020404" pitchFamily="49" charset="0"/>
              </a:rPr>
              <a:t>from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i="1" dirty="0" err="1">
                <a:cs typeface="Courier New" panose="02070309020205020404" pitchFamily="49" charset="0"/>
              </a:rPr>
              <a:t>to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i="1" dirty="0" err="1">
                <a:cs typeface="Courier New" panose="02070309020205020404" pitchFamily="49" charset="0"/>
              </a:rPr>
              <a:t>step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)]</a:t>
            </a:r>
            <a:endParaRPr lang="en-US" baseline="30000" dirty="0">
              <a:solidFill>
                <a:srgbClr val="C00000"/>
              </a:solidFill>
            </a:endParaRPr>
          </a:p>
          <a:p>
            <a:r>
              <a:rPr lang="en-US" dirty="0"/>
              <a:t>Creating a copy of a list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L[:]</a:t>
            </a:r>
            <a:r>
              <a:rPr lang="en-US" dirty="0">
                <a:cs typeface="Courier New" panose="02070309020205020404" pitchFamily="49" charset="0"/>
              </a:rPr>
              <a:t> or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L.copy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dirty="0"/>
          </a:p>
          <a:p>
            <a:r>
              <a:rPr lang="en-US" dirty="0"/>
              <a:t>List concatenation (creates new list)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X + Y</a:t>
            </a:r>
          </a:p>
          <a:p>
            <a:r>
              <a:rPr lang="en-US" dirty="0">
                <a:cs typeface="Courier New" panose="02070309020205020404" pitchFamily="49" charset="0"/>
              </a:rPr>
              <a:t>List repetition (repeated concatenation with itself)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42 * L</a:t>
            </a:r>
          </a:p>
          <a:p>
            <a:r>
              <a:rPr lang="en-US" dirty="0"/>
              <a:t>Length of list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(L)</a:t>
            </a:r>
          </a:p>
          <a:p>
            <a:r>
              <a:rPr lang="en-US" dirty="0"/>
              <a:t>Check if element is in list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 in L </a:t>
            </a:r>
            <a:r>
              <a:rPr lang="en-US" dirty="0"/>
              <a:t>(returns </a:t>
            </a:r>
            <a:r>
              <a:rPr lang="en-US" dirty="0">
                <a:latin typeface="Courier"/>
              </a:rPr>
              <a:t>True</a:t>
            </a:r>
            <a:r>
              <a:rPr lang="en-US" dirty="0"/>
              <a:t> or </a:t>
            </a:r>
            <a:r>
              <a:rPr lang="en-US" dirty="0">
                <a:latin typeface="Courier"/>
              </a:rPr>
              <a:t>False</a:t>
            </a:r>
            <a:r>
              <a:rPr lang="en-US" dirty="0"/>
              <a:t>)</a:t>
            </a:r>
            <a:endParaRPr lang="en-US" dirty="0">
              <a:latin typeface="Courier"/>
              <a:cs typeface="Courier New" panose="02070309020205020404" pitchFamily="49" charset="0"/>
            </a:endParaRPr>
          </a:p>
          <a:p>
            <a:r>
              <a:rPr lang="en-US" dirty="0"/>
              <a:t>Check if element is not in list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 not in L </a:t>
            </a:r>
            <a:r>
              <a:rPr lang="en-US" dirty="0"/>
              <a:t>(same as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not e in L</a:t>
            </a:r>
            <a:r>
              <a:rPr lang="en-US" dirty="0"/>
              <a:t>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Index of first occurrence of element in list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L.index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(e)</a:t>
            </a:r>
          </a:p>
          <a:p>
            <a:r>
              <a:rPr lang="en-US" dirty="0"/>
              <a:t>Number of occurrences of element in list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L.count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(e)</a:t>
            </a:r>
            <a:endParaRPr lang="en-US" dirty="0"/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sum(L)  min(L)  max(L)</a:t>
            </a:r>
          </a:p>
          <a:p>
            <a:pPr marL="0" indent="0">
              <a:buNone/>
            </a:pPr>
            <a:r>
              <a:rPr lang="en-US" dirty="0">
                <a:cs typeface="Courier New" panose="02070309020205020404" pitchFamily="49" charset="0"/>
              </a:rPr>
              <a:t>          = creates new list</a:t>
            </a:r>
          </a:p>
        </p:txBody>
      </p:sp>
      <p:sp>
        <p:nvSpPr>
          <p:cNvPr id="4" name="Rectangle 3"/>
          <p:cNvSpPr/>
          <p:nvPr/>
        </p:nvSpPr>
        <p:spPr>
          <a:xfrm>
            <a:off x="4779326" y="6396746"/>
            <a:ext cx="7284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3"/>
              </a:rPr>
              <a:t>docs.python.org/3/library/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hlinkClick r:id="rId3"/>
              </a:rPr>
              <a:t>stdtypes.html#sequence-types-list-tuple-range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8D20C749-0EA4-EE08-310F-908C6D123DF7}"/>
              </a:ext>
            </a:extLst>
          </p:cNvPr>
          <p:cNvSpPr/>
          <p:nvPr/>
        </p:nvSpPr>
        <p:spPr>
          <a:xfrm>
            <a:off x="568418" y="2304480"/>
            <a:ext cx="252000" cy="252000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B3655F76-172D-B724-498C-B3612ED83B27}"/>
              </a:ext>
            </a:extLst>
          </p:cNvPr>
          <p:cNvSpPr/>
          <p:nvPr/>
        </p:nvSpPr>
        <p:spPr>
          <a:xfrm>
            <a:off x="568418" y="2706170"/>
            <a:ext cx="252000" cy="252000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AD338455-2C15-3FC5-ABA3-C069BDEE3EF5}"/>
              </a:ext>
            </a:extLst>
          </p:cNvPr>
          <p:cNvSpPr/>
          <p:nvPr/>
        </p:nvSpPr>
        <p:spPr>
          <a:xfrm>
            <a:off x="568418" y="3107860"/>
            <a:ext cx="252000" cy="252000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162A923A-346C-3E8F-9319-CE1FD66BB7A6}"/>
              </a:ext>
            </a:extLst>
          </p:cNvPr>
          <p:cNvSpPr/>
          <p:nvPr/>
        </p:nvSpPr>
        <p:spPr>
          <a:xfrm>
            <a:off x="568418" y="3509551"/>
            <a:ext cx="252000" cy="252000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5347D277-0D30-4EBC-3D30-334A0CD87C84}"/>
              </a:ext>
            </a:extLst>
          </p:cNvPr>
          <p:cNvSpPr/>
          <p:nvPr/>
        </p:nvSpPr>
        <p:spPr>
          <a:xfrm>
            <a:off x="1300399" y="6362187"/>
            <a:ext cx="252000" cy="252000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F81D18-9BA3-35AB-B1A7-11A30B2297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788" y="223549"/>
            <a:ext cx="487666" cy="4059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4A98EC-37C4-8241-363F-9C13D1E21920}"/>
              </a:ext>
            </a:extLst>
          </p:cNvPr>
          <p:cNvSpPr txBox="1"/>
          <p:nvPr/>
        </p:nvSpPr>
        <p:spPr>
          <a:xfrm>
            <a:off x="8418947" y="41566"/>
            <a:ext cx="370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latin typeface="Courier"/>
              </a:rPr>
              <a:t>L[-</a:t>
            </a:r>
            <a:r>
              <a:rPr lang="da-DK" sz="1400" i="1" dirty="0" err="1">
                <a:latin typeface="Courier"/>
              </a:rPr>
              <a:t>index</a:t>
            </a:r>
            <a:r>
              <a:rPr lang="da-DK" sz="1400" dirty="0">
                <a:latin typeface="Courier"/>
              </a:rPr>
              <a:t>] == L[len(L)-</a:t>
            </a:r>
            <a:r>
              <a:rPr lang="da-DK" sz="1400" i="1" dirty="0" err="1">
                <a:latin typeface="Courier"/>
              </a:rPr>
              <a:t>index</a:t>
            </a:r>
            <a:r>
              <a:rPr lang="da-DK" sz="1400" dirty="0">
                <a:latin typeface="Courier"/>
              </a:rPr>
              <a:t>]</a:t>
            </a:r>
          </a:p>
          <a:p>
            <a:r>
              <a:rPr lang="da-DK" sz="1400" dirty="0"/>
              <a:t>Negative </a:t>
            </a:r>
            <a:r>
              <a:rPr lang="da-DK" sz="1400" dirty="0" err="1"/>
              <a:t>indexing</a:t>
            </a:r>
            <a:r>
              <a:rPr lang="da-DK" sz="1400" dirty="0"/>
              <a:t> from the right is Python </a:t>
            </a:r>
            <a:r>
              <a:rPr lang="da-DK" sz="1400" dirty="0" err="1"/>
              <a:t>specific</a:t>
            </a:r>
            <a:r>
              <a:rPr lang="da-DK" sz="1400" dirty="0"/>
              <a:t>, and is </a:t>
            </a:r>
            <a:r>
              <a:rPr lang="da-DK" sz="1400" dirty="0" err="1"/>
              <a:t>e.g</a:t>
            </a:r>
            <a:r>
              <a:rPr lang="da-DK" sz="1400" dirty="0"/>
              <a:t>. not </a:t>
            </a:r>
            <a:r>
              <a:rPr lang="da-DK" sz="1400" dirty="0" err="1"/>
              <a:t>supported</a:t>
            </a:r>
            <a:r>
              <a:rPr lang="da-DK" sz="1400" dirty="0"/>
              <a:t> in Java, C, C++</a:t>
            </a:r>
          </a:p>
          <a:p>
            <a:endParaRPr lang="en-US" sz="1400" dirty="0">
              <a:latin typeface="Courier"/>
            </a:endParaRPr>
          </a:p>
        </p:txBody>
      </p:sp>
      <p:sp>
        <p:nvSpPr>
          <p:cNvPr id="12" name="Freeform 25">
            <a:extLst>
              <a:ext uri="{FF2B5EF4-FFF2-40B4-BE49-F238E27FC236}">
                <a16:creationId xmlns:a16="http://schemas.microsoft.com/office/drawing/2014/main" id="{1A4C4B8A-3EAA-279A-8739-939276934ECA}"/>
              </a:ext>
            </a:extLst>
          </p:cNvPr>
          <p:cNvSpPr/>
          <p:nvPr/>
        </p:nvSpPr>
        <p:spPr>
          <a:xfrm flipV="1">
            <a:off x="6068443" y="740287"/>
            <a:ext cx="3976101" cy="1325009"/>
          </a:xfrm>
          <a:custGeom>
            <a:avLst/>
            <a:gdLst>
              <a:gd name="connsiteX0" fmla="*/ 0 w 423793"/>
              <a:gd name="connsiteY0" fmla="*/ 0 h 678729"/>
              <a:gd name="connsiteX1" fmla="*/ 414780 w 423793"/>
              <a:gd name="connsiteY1" fmla="*/ 325224 h 678729"/>
              <a:gd name="connsiteX2" fmla="*/ 245097 w 423793"/>
              <a:gd name="connsiteY2" fmla="*/ 678729 h 678729"/>
              <a:gd name="connsiteX0" fmla="*/ 490194 w 918425"/>
              <a:gd name="connsiteY0" fmla="*/ 0 h 499007"/>
              <a:gd name="connsiteX1" fmla="*/ 904974 w 918425"/>
              <a:gd name="connsiteY1" fmla="*/ 325224 h 499007"/>
              <a:gd name="connsiteX2" fmla="*/ 0 w 918425"/>
              <a:gd name="connsiteY2" fmla="*/ 499007 h 499007"/>
              <a:gd name="connsiteX0" fmla="*/ 240384 w 907175"/>
              <a:gd name="connsiteY0" fmla="*/ 0 h 822507"/>
              <a:gd name="connsiteX1" fmla="*/ 904974 w 907175"/>
              <a:gd name="connsiteY1" fmla="*/ 648724 h 822507"/>
              <a:gd name="connsiteX2" fmla="*/ 0 w 907175"/>
              <a:gd name="connsiteY2" fmla="*/ 822507 h 822507"/>
              <a:gd name="connsiteX0" fmla="*/ 240384 w 603541"/>
              <a:gd name="connsiteY0" fmla="*/ 0 h 822507"/>
              <a:gd name="connsiteX1" fmla="*/ 598603 w 603541"/>
              <a:gd name="connsiteY1" fmla="*/ 309818 h 822507"/>
              <a:gd name="connsiteX2" fmla="*/ 0 w 603541"/>
              <a:gd name="connsiteY2" fmla="*/ 822507 h 822507"/>
              <a:gd name="connsiteX0" fmla="*/ 240384 w 598611"/>
              <a:gd name="connsiteY0" fmla="*/ 0 h 822507"/>
              <a:gd name="connsiteX1" fmla="*/ 598603 w 598611"/>
              <a:gd name="connsiteY1" fmla="*/ 309818 h 822507"/>
              <a:gd name="connsiteX2" fmla="*/ 0 w 598611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309818 h 822507"/>
              <a:gd name="connsiteX2" fmla="*/ 0 w 598626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535755 h 822507"/>
              <a:gd name="connsiteX2" fmla="*/ 0 w 598626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535755 h 822507"/>
              <a:gd name="connsiteX2" fmla="*/ 0 w 598626"/>
              <a:gd name="connsiteY2" fmla="*/ 822507 h 822507"/>
              <a:gd name="connsiteX0" fmla="*/ 254524 w 618185"/>
              <a:gd name="connsiteY0" fmla="*/ 0 h 1181952"/>
              <a:gd name="connsiteX1" fmla="*/ 612743 w 618185"/>
              <a:gd name="connsiteY1" fmla="*/ 535755 h 1181952"/>
              <a:gd name="connsiteX2" fmla="*/ 0 w 618185"/>
              <a:gd name="connsiteY2" fmla="*/ 1181952 h 1181952"/>
              <a:gd name="connsiteX0" fmla="*/ 254524 w 618185"/>
              <a:gd name="connsiteY0" fmla="*/ 0 h 1181952"/>
              <a:gd name="connsiteX1" fmla="*/ 612743 w 618185"/>
              <a:gd name="connsiteY1" fmla="*/ 746288 h 1181952"/>
              <a:gd name="connsiteX2" fmla="*/ 0 w 618185"/>
              <a:gd name="connsiteY2" fmla="*/ 1181952 h 1181952"/>
              <a:gd name="connsiteX0" fmla="*/ 254524 w 618185"/>
              <a:gd name="connsiteY0" fmla="*/ 0 h 1181952"/>
              <a:gd name="connsiteX1" fmla="*/ 612743 w 618185"/>
              <a:gd name="connsiteY1" fmla="*/ 746288 h 1181952"/>
              <a:gd name="connsiteX2" fmla="*/ 0 w 618185"/>
              <a:gd name="connsiteY2" fmla="*/ 1181952 h 1181952"/>
              <a:gd name="connsiteX0" fmla="*/ 254524 w 614039"/>
              <a:gd name="connsiteY0" fmla="*/ 0 h 1181952"/>
              <a:gd name="connsiteX1" fmla="*/ 612743 w 614039"/>
              <a:gd name="connsiteY1" fmla="*/ 746288 h 1181952"/>
              <a:gd name="connsiteX2" fmla="*/ 0 w 614039"/>
              <a:gd name="connsiteY2" fmla="*/ 1181952 h 1181952"/>
              <a:gd name="connsiteX0" fmla="*/ 164157 w 614553"/>
              <a:gd name="connsiteY0" fmla="*/ 0 h 1168822"/>
              <a:gd name="connsiteX1" fmla="*/ 612743 w 614553"/>
              <a:gd name="connsiteY1" fmla="*/ 733158 h 1168822"/>
              <a:gd name="connsiteX2" fmla="*/ 0 w 614553"/>
              <a:gd name="connsiteY2" fmla="*/ 1168822 h 1168822"/>
              <a:gd name="connsiteX0" fmla="*/ 164157 w 614651"/>
              <a:gd name="connsiteY0" fmla="*/ 0 h 1168822"/>
              <a:gd name="connsiteX1" fmla="*/ 612743 w 614651"/>
              <a:gd name="connsiteY1" fmla="*/ 733158 h 1168822"/>
              <a:gd name="connsiteX2" fmla="*/ 0 w 614651"/>
              <a:gd name="connsiteY2" fmla="*/ 1168822 h 1168822"/>
              <a:gd name="connsiteX0" fmla="*/ 142250 w 614105"/>
              <a:gd name="connsiteY0" fmla="*/ 0 h 1155839"/>
              <a:gd name="connsiteX1" fmla="*/ 612743 w 614105"/>
              <a:gd name="connsiteY1" fmla="*/ 720175 h 1155839"/>
              <a:gd name="connsiteX2" fmla="*/ 0 w 614105"/>
              <a:gd name="connsiteY2" fmla="*/ 1155839 h 1155839"/>
              <a:gd name="connsiteX0" fmla="*/ 142250 w 615257"/>
              <a:gd name="connsiteY0" fmla="*/ 0 h 1155839"/>
              <a:gd name="connsiteX1" fmla="*/ 612743 w 615257"/>
              <a:gd name="connsiteY1" fmla="*/ 720175 h 1155839"/>
              <a:gd name="connsiteX2" fmla="*/ 0 w 615257"/>
              <a:gd name="connsiteY2" fmla="*/ 1155839 h 1155839"/>
              <a:gd name="connsiteX0" fmla="*/ 0 w 542839"/>
              <a:gd name="connsiteY0" fmla="*/ 0 h 988686"/>
              <a:gd name="connsiteX1" fmla="*/ 470493 w 542839"/>
              <a:gd name="connsiteY1" fmla="*/ 720175 h 988686"/>
              <a:gd name="connsiteX2" fmla="*/ 411738 w 542839"/>
              <a:gd name="connsiteY2" fmla="*/ 988686 h 988686"/>
              <a:gd name="connsiteX0" fmla="*/ 0 w 411738"/>
              <a:gd name="connsiteY0" fmla="*/ 0 h 988686"/>
              <a:gd name="connsiteX1" fmla="*/ 411738 w 411738"/>
              <a:gd name="connsiteY1" fmla="*/ 988686 h 988686"/>
              <a:gd name="connsiteX0" fmla="*/ 0 w 411738"/>
              <a:gd name="connsiteY0" fmla="*/ 0 h 988686"/>
              <a:gd name="connsiteX1" fmla="*/ 411738 w 411738"/>
              <a:gd name="connsiteY1" fmla="*/ 988686 h 988686"/>
              <a:gd name="connsiteX0" fmla="*/ 0 w 515992"/>
              <a:gd name="connsiteY0" fmla="*/ 0 h 999133"/>
              <a:gd name="connsiteX1" fmla="*/ 515992 w 515992"/>
              <a:gd name="connsiteY1" fmla="*/ 999133 h 999133"/>
              <a:gd name="connsiteX0" fmla="*/ 0 w 515992"/>
              <a:gd name="connsiteY0" fmla="*/ 0 h 999133"/>
              <a:gd name="connsiteX1" fmla="*/ 515992 w 515992"/>
              <a:gd name="connsiteY1" fmla="*/ 999133 h 99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5992" h="999133">
                <a:moveTo>
                  <a:pt x="0" y="0"/>
                </a:moveTo>
                <a:cubicBezTo>
                  <a:pt x="297509" y="23113"/>
                  <a:pt x="503518" y="-23421"/>
                  <a:pt x="515992" y="999133"/>
                </a:cubicBezTo>
              </a:path>
            </a:pathLst>
          </a:custGeom>
          <a:noFill/>
          <a:ln>
            <a:solidFill>
              <a:srgbClr val="C00000"/>
            </a:solidFill>
            <a:head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815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2245" b="41357"/>
          <a:stretch/>
        </p:blipFill>
        <p:spPr>
          <a:xfrm>
            <a:off x="-2" y="-228600"/>
            <a:ext cx="12240000" cy="724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393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357" y="365125"/>
            <a:ext cx="10515600" cy="1325563"/>
          </a:xfrm>
        </p:spPr>
        <p:txBody>
          <a:bodyPr/>
          <a:lstStyle/>
          <a:p>
            <a:r>
              <a:rPr lang="en-US" dirty="0"/>
              <a:t>Palindromic substrings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408" y="1819910"/>
            <a:ext cx="6179270" cy="4351338"/>
          </a:xfrm>
        </p:spPr>
        <p:txBody>
          <a:bodyPr>
            <a:normAutofit/>
          </a:bodyPr>
          <a:lstStyle/>
          <a:p>
            <a:r>
              <a:rPr lang="en-US" dirty="0"/>
              <a:t>Find all </a:t>
            </a:r>
            <a:r>
              <a:rPr lang="en-US" dirty="0">
                <a:solidFill>
                  <a:srgbClr val="C00000"/>
                </a:solidFill>
              </a:rPr>
              <a:t>palindromic</a:t>
            </a:r>
            <a:r>
              <a:rPr lang="en-US" dirty="0"/>
              <a:t> substrings of length ≥ 2, i.e. substrings spelled identically forward and backwards: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abr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aca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drabratra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llall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  j        i    j</a:t>
            </a:r>
          </a:p>
          <a:p>
            <a:endParaRPr lang="en-US" dirty="0"/>
          </a:p>
          <a:p>
            <a:r>
              <a:rPr lang="en-US" b="1" dirty="0"/>
              <a:t>Algorithm: </a:t>
            </a:r>
            <a:r>
              <a:rPr lang="en-US" dirty="0"/>
              <a:t>Test all possible substrings</a:t>
            </a:r>
            <a:br>
              <a:rPr lang="en-US" dirty="0"/>
            </a:br>
            <a:r>
              <a:rPr lang="en-US" dirty="0"/>
              <a:t>(brute force/exhaustive search)</a:t>
            </a:r>
          </a:p>
          <a:p>
            <a:r>
              <a:rPr lang="en-US" b="1" dirty="0"/>
              <a:t>Note</a:t>
            </a:r>
            <a:r>
              <a:rPr lang="en-US" dirty="0"/>
              <a:t>: the slice </a:t>
            </a:r>
            <a:r>
              <a:rPr lang="en-US" dirty="0">
                <a:latin typeface="Courier"/>
              </a:rPr>
              <a:t>t</a:t>
            </a:r>
            <a:r>
              <a:rPr lang="en-US" dirty="0">
                <a:solidFill>
                  <a:srgbClr val="C00000"/>
                </a:solidFill>
                <a:latin typeface="Courier"/>
              </a:rPr>
              <a:t>[::-1]</a:t>
            </a:r>
            <a:r>
              <a:rPr lang="en-US" dirty="0"/>
              <a:t> is </a:t>
            </a:r>
            <a:r>
              <a:rPr lang="en-US" dirty="0">
                <a:latin typeface="Courier"/>
              </a:rPr>
              <a:t>t</a:t>
            </a:r>
            <a:r>
              <a:rPr lang="en-US" dirty="0"/>
              <a:t> reversed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627548"/>
              </p:ext>
            </p:extLst>
          </p:nvPr>
        </p:nvGraphicFramePr>
        <p:xfrm>
          <a:off x="6507678" y="1142048"/>
          <a:ext cx="5507355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735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148143">
                <a:tc>
                  <a:txBody>
                    <a:bodyPr/>
                    <a:lstStyle/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palindrom.py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97347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 = '</a:t>
                      </a:r>
                      <a:r>
                        <a:rPr lang="en-US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abracadrabratrallalla</a:t>
                      </a:r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</a:t>
                      </a:r>
                    </a:p>
                    <a:p>
                      <a:endParaRPr lang="en-US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</a:t>
                      </a: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in range(</a:t>
                      </a:r>
                      <a:r>
                        <a:rPr lang="en-US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len</a:t>
                      </a:r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(s)):</a:t>
                      </a: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for </a:t>
                      </a: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j</a:t>
                      </a:r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in range(</a:t>
                      </a: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 </a:t>
                      </a:r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+ 2, </a:t>
                      </a:r>
                      <a:r>
                        <a:rPr lang="en-US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len</a:t>
                      </a:r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(s) + 1):</a:t>
                      </a: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t = s[</a:t>
                      </a:r>
                      <a:r>
                        <a:rPr lang="en-US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</a:t>
                      </a:r>
                      <a:r>
                        <a:rPr lang="en-US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j</a:t>
                      </a:r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</a:t>
                      </a: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if t == t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[::-1]</a:t>
                      </a:r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</a:t>
                      </a: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print(t)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148143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42958"/>
                  </a:ext>
                </a:extLst>
              </a:tr>
              <a:tr h="481466">
                <a:tc>
                  <a:txBody>
                    <a:bodyPr/>
                    <a:lstStyle/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s-E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aca</a:t>
                      </a:r>
                      <a:endParaRPr lang="es-E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s-E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alla</a:t>
                      </a:r>
                      <a:endParaRPr lang="es-E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s-E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allalla</a:t>
                      </a:r>
                      <a:endParaRPr lang="es-E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ll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s-E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llall</a:t>
                      </a:r>
                      <a:endParaRPr lang="es-E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s-E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lal</a:t>
                      </a:r>
                      <a:endParaRPr lang="es-E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s-E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alla</a:t>
                      </a:r>
                      <a:endParaRPr lang="es-E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ll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530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Sieve</a:t>
            </a:r>
            <a:r>
              <a:rPr lang="da-DK" dirty="0"/>
              <a:t> of </a:t>
            </a:r>
            <a:r>
              <a:rPr lang="da-DK" dirty="0" err="1"/>
              <a:t>Eratosthenes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600307" cy="4351338"/>
          </a:xfrm>
        </p:spPr>
        <p:txBody>
          <a:bodyPr/>
          <a:lstStyle/>
          <a:p>
            <a:r>
              <a:rPr lang="en-US" dirty="0"/>
              <a:t>Find all prime numbers </a:t>
            </a:r>
            <a:r>
              <a:rPr lang="en-US" dirty="0">
                <a:cs typeface="Courier New" panose="02070309020205020404" pitchFamily="49" charset="0"/>
              </a:rPr>
              <a:t>≤ </a:t>
            </a:r>
            <a:r>
              <a:rPr lang="en-US" dirty="0"/>
              <a:t>n</a:t>
            </a:r>
          </a:p>
          <a:p>
            <a:endParaRPr lang="en-US" dirty="0"/>
          </a:p>
          <a:p>
            <a:r>
              <a:rPr lang="en-US" dirty="0"/>
              <a:t>Algorithm:</a:t>
            </a:r>
          </a:p>
          <a:p>
            <a:pPr marL="457200" lvl="1" indent="0">
              <a:buNone/>
            </a:pPr>
            <a:br>
              <a:rPr lang="en-US" dirty="0"/>
            </a:br>
            <a:r>
              <a:rPr lang="en-US" dirty="0"/>
              <a:t>   2  3  </a:t>
            </a:r>
            <a:r>
              <a:rPr lang="en-US" dirty="0">
                <a:solidFill>
                  <a:srgbClr val="C00000"/>
                </a:solidFill>
              </a:rPr>
              <a:t>4</a:t>
            </a:r>
            <a:r>
              <a:rPr lang="en-US" dirty="0"/>
              <a:t>  5  </a:t>
            </a:r>
            <a:r>
              <a:rPr lang="en-US" dirty="0">
                <a:solidFill>
                  <a:srgbClr val="C00000"/>
                </a:solidFill>
              </a:rPr>
              <a:t>6</a:t>
            </a:r>
            <a:r>
              <a:rPr lang="en-US" dirty="0"/>
              <a:t>  7  </a:t>
            </a:r>
            <a:r>
              <a:rPr lang="en-US" dirty="0">
                <a:solidFill>
                  <a:srgbClr val="C00000"/>
                </a:solidFill>
              </a:rPr>
              <a:t>8</a:t>
            </a:r>
            <a:r>
              <a:rPr lang="en-US" dirty="0"/>
              <a:t>  9  </a:t>
            </a:r>
            <a:r>
              <a:rPr lang="en-US" dirty="0">
                <a:solidFill>
                  <a:srgbClr val="C00000"/>
                </a:solidFill>
              </a:rPr>
              <a:t>10</a:t>
            </a:r>
            <a:r>
              <a:rPr lang="en-US" dirty="0"/>
              <a:t>  11  </a:t>
            </a:r>
            <a:r>
              <a:rPr lang="en-US" dirty="0">
                <a:solidFill>
                  <a:srgbClr val="C00000"/>
                </a:solidFill>
              </a:rPr>
              <a:t>12</a:t>
            </a:r>
            <a:r>
              <a:rPr lang="en-US" dirty="0"/>
              <a:t>  13  </a:t>
            </a:r>
            <a:r>
              <a:rPr lang="en-US" dirty="0">
                <a:solidFill>
                  <a:srgbClr val="C00000"/>
                </a:solidFill>
              </a:rPr>
              <a:t>14</a:t>
            </a:r>
            <a:r>
              <a:rPr lang="en-US" dirty="0"/>
              <a:t> ...</a:t>
            </a:r>
          </a:p>
          <a:p>
            <a:pPr marL="457200" lvl="1" indent="0">
              <a:buNone/>
            </a:pPr>
            <a:r>
              <a:rPr lang="en-US" dirty="0"/>
              <a:t> 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en-US" dirty="0"/>
              <a:t>  3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4</a:t>
            </a:r>
            <a:r>
              <a:rPr lang="en-US" dirty="0"/>
              <a:t>  5  </a:t>
            </a:r>
            <a:r>
              <a:rPr lang="en-US" dirty="0">
                <a:solidFill>
                  <a:srgbClr val="C00000"/>
                </a:solidFill>
              </a:rPr>
              <a:t>6</a:t>
            </a:r>
            <a:r>
              <a:rPr lang="en-US" dirty="0"/>
              <a:t>  7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8</a:t>
            </a:r>
            <a:r>
              <a:rPr lang="en-US" dirty="0"/>
              <a:t>  </a:t>
            </a:r>
            <a:r>
              <a:rPr lang="en-US" dirty="0">
                <a:solidFill>
                  <a:srgbClr val="C00000"/>
                </a:solidFill>
              </a:rPr>
              <a:t>9</a:t>
            </a:r>
            <a:r>
              <a:rPr lang="en-US" dirty="0"/>
              <a:t>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10</a:t>
            </a:r>
            <a:r>
              <a:rPr lang="en-US" dirty="0"/>
              <a:t>  11  </a:t>
            </a:r>
            <a:r>
              <a:rPr lang="en-US" dirty="0">
                <a:solidFill>
                  <a:srgbClr val="C00000"/>
                </a:solidFill>
              </a:rPr>
              <a:t>12</a:t>
            </a:r>
            <a:r>
              <a:rPr lang="en-US" dirty="0"/>
              <a:t>  13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14</a:t>
            </a:r>
            <a:r>
              <a:rPr lang="en-US" dirty="0"/>
              <a:t> ...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2  3  4</a:t>
            </a:r>
            <a:r>
              <a:rPr lang="en-US" dirty="0"/>
              <a:t>  5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6</a:t>
            </a:r>
            <a:r>
              <a:rPr lang="en-US" dirty="0"/>
              <a:t>  7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8  9  </a:t>
            </a:r>
            <a:r>
              <a:rPr lang="en-US" dirty="0">
                <a:solidFill>
                  <a:srgbClr val="C00000"/>
                </a:solidFill>
              </a:rPr>
              <a:t>10</a:t>
            </a:r>
            <a:r>
              <a:rPr lang="en-US" dirty="0"/>
              <a:t>  11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12</a:t>
            </a:r>
            <a:r>
              <a:rPr lang="en-US" dirty="0"/>
              <a:t>  13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14</a:t>
            </a:r>
            <a:r>
              <a:rPr lang="en-US" dirty="0"/>
              <a:t> ...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dirty="0"/>
              <a:t> 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2  3  4  5  6 </a:t>
            </a:r>
            <a:r>
              <a:rPr lang="en-US" dirty="0"/>
              <a:t> 7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8  9  10</a:t>
            </a:r>
            <a:r>
              <a:rPr lang="en-US" dirty="0"/>
              <a:t>  11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12</a:t>
            </a:r>
            <a:r>
              <a:rPr lang="en-US" dirty="0"/>
              <a:t>  13  </a:t>
            </a:r>
            <a:r>
              <a:rPr lang="en-US" dirty="0">
                <a:solidFill>
                  <a:srgbClr val="C00000"/>
                </a:solidFill>
              </a:rPr>
              <a:t>14</a:t>
            </a:r>
            <a:r>
              <a:rPr lang="en-US" dirty="0"/>
              <a:t> ...</a:t>
            </a:r>
            <a:endParaRPr lang="en-US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r>
              <a:rPr lang="en-US" dirty="0"/>
              <a:t> 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2  3  4  5  6  7  8  9  10</a:t>
            </a:r>
            <a:r>
              <a:rPr lang="en-US" dirty="0"/>
              <a:t>  11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12 </a:t>
            </a:r>
            <a:r>
              <a:rPr lang="en-US" dirty="0"/>
              <a:t> 13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14</a:t>
            </a:r>
            <a:r>
              <a:rPr lang="en-US" dirty="0"/>
              <a:t> ...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dirty="0"/>
              <a:t> 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2  3  4  5  6  7  8  9  10  11  12 </a:t>
            </a:r>
            <a:r>
              <a:rPr lang="en-US" dirty="0"/>
              <a:t> 13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14</a:t>
            </a:r>
            <a:r>
              <a:rPr lang="en-US" dirty="0"/>
              <a:t> ...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012248"/>
              </p:ext>
            </p:extLst>
          </p:nvPr>
        </p:nvGraphicFramePr>
        <p:xfrm>
          <a:off x="6786721" y="1583183"/>
          <a:ext cx="5146695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669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148143">
                <a:tc>
                  <a:txBody>
                    <a:bodyPr/>
                    <a:lstStyle/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eratosthenes.py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97347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 = 100</a:t>
                      </a: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prime = [True] * (n + 1)</a:t>
                      </a:r>
                    </a:p>
                    <a:p>
                      <a:endParaRPr lang="en-US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i in range(2, n):</a:t>
                      </a: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for j in range(2 * i, n + 1, i):</a:t>
                      </a: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prime[j] = False</a:t>
                      </a:r>
                    </a:p>
                    <a:p>
                      <a:endParaRPr lang="en-US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i in range(2, n + 1):</a:t>
                      </a: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if prime[i]:</a:t>
                      </a: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print(i, end=' ')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148143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42958"/>
                  </a:ext>
                </a:extLst>
              </a:tr>
              <a:tr h="481466">
                <a:tc>
                  <a:txBody>
                    <a:bodyPr/>
                    <a:lstStyle/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2 3 5 7 11 13 17 19 23 29 31 37 41 43 47 53 59 61 67 71 73 79 83 89 97 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368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593880" y="6359892"/>
            <a:ext cx="4432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hlinkClick r:id="rId3"/>
              </a:rPr>
              <a:t>en.wikipedia.org/wiki/</a:t>
            </a:r>
            <a:r>
              <a:rPr lang="en-US" dirty="0" err="1">
                <a:hlinkClick r:id="rId3"/>
              </a:rPr>
              <a:t>Sieve_of_Eratosthenes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484720" y="3643463"/>
            <a:ext cx="360000" cy="3600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769096" y="4022104"/>
            <a:ext cx="360000" cy="3600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359842" y="4353826"/>
            <a:ext cx="360000" cy="3600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931735" y="4741898"/>
            <a:ext cx="360000" cy="3600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333186" y="5153535"/>
            <a:ext cx="360000" cy="3600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230304" y="5544476"/>
            <a:ext cx="360000" cy="3600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359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while-else and for-else loops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209256" cy="488626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Both for- and while-loops can have an optional “else”:</a:t>
            </a:r>
          </a:p>
          <a:p>
            <a:pPr marL="0" indent="0">
              <a:buNone/>
            </a:pPr>
            <a:r>
              <a:rPr lang="en-US" dirty="0">
                <a:latin typeface="Courier"/>
              </a:rPr>
              <a:t>	for </a:t>
            </a:r>
            <a:r>
              <a:rPr lang="en-US" i="1" dirty="0" err="1"/>
              <a:t>var</a:t>
            </a:r>
            <a:r>
              <a:rPr lang="en-US" dirty="0">
                <a:latin typeface="Courier"/>
              </a:rPr>
              <a:t> in </a:t>
            </a:r>
            <a:r>
              <a:rPr lang="en-US" i="1" dirty="0"/>
              <a:t>sequence</a:t>
            </a:r>
            <a:r>
              <a:rPr lang="en-US" dirty="0">
                <a:latin typeface="Courier"/>
              </a:rPr>
              <a:t>: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i="1" dirty="0"/>
              <a:t>block</a:t>
            </a:r>
            <a:br>
              <a:rPr lang="en-US" i="1" dirty="0"/>
            </a:br>
            <a:r>
              <a:rPr lang="en-US" dirty="0">
                <a:latin typeface="Courier"/>
              </a:rPr>
              <a:t>    	else:</a:t>
            </a: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i="1" dirty="0"/>
              <a:t>block</a:t>
            </a:r>
            <a:br>
              <a:rPr lang="en-US" i="1" dirty="0"/>
            </a:br>
            <a:endParaRPr lang="en-US" dirty="0"/>
          </a:p>
          <a:p>
            <a:pPr marL="0" indent="0">
              <a:buNone/>
            </a:pPr>
            <a:r>
              <a:rPr lang="en-US" dirty="0">
                <a:latin typeface="Courier"/>
              </a:rPr>
              <a:t>	while </a:t>
            </a:r>
            <a:r>
              <a:rPr lang="en-US" i="1" dirty="0"/>
              <a:t>condition:</a:t>
            </a:r>
            <a:endParaRPr lang="en-US" dirty="0">
              <a:latin typeface="Courier"/>
            </a:endParaRP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i="1" dirty="0"/>
              <a:t>block</a:t>
            </a:r>
            <a:br>
              <a:rPr lang="en-US" i="1" dirty="0"/>
            </a:br>
            <a:r>
              <a:rPr lang="en-US" dirty="0">
                <a:latin typeface="Courier"/>
              </a:rPr>
              <a:t>    	else:</a:t>
            </a: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i="1" dirty="0"/>
              <a:t>block</a:t>
            </a:r>
            <a:br>
              <a:rPr lang="en-US" i="1" dirty="0"/>
            </a:br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The “else” block is only executed if no </a:t>
            </a:r>
            <a:r>
              <a:rPr lang="en-US" dirty="0">
                <a:solidFill>
                  <a:srgbClr val="C00000"/>
                </a:solidFill>
                <a:latin typeface="Courier"/>
              </a:rPr>
              <a:t>break</a:t>
            </a:r>
            <a:r>
              <a:rPr lang="en-US" dirty="0">
                <a:solidFill>
                  <a:srgbClr val="C00000"/>
                </a:solidFill>
              </a:rPr>
              <a:t> is performed in the loop</a:t>
            </a:r>
          </a:p>
          <a:p>
            <a:r>
              <a:rPr lang="en-US" dirty="0"/>
              <a:t>The “else” construction for loops is specific to Python, </a:t>
            </a:r>
            <a:br>
              <a:rPr lang="en-US" dirty="0"/>
            </a:br>
            <a:r>
              <a:rPr lang="en-US" dirty="0"/>
              <a:t>and does not exist in e.g. C, C++ and Java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34" y="5963556"/>
            <a:ext cx="487666" cy="40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4533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2485"/>
          </a:xfrm>
        </p:spPr>
        <p:txBody>
          <a:bodyPr/>
          <a:lstStyle/>
          <a:p>
            <a:r>
              <a:rPr lang="en-US" dirty="0"/>
              <a:t>Linear search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904340"/>
              </p:ext>
            </p:extLst>
          </p:nvPr>
        </p:nvGraphicFramePr>
        <p:xfrm>
          <a:off x="870690" y="1246015"/>
          <a:ext cx="4793543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3543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52238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linear-search-while.py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101987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 = [7, 3, 6, 4, 12, 'a', 8, 13]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4</a:t>
                      </a:r>
                    </a:p>
                    <a:p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 = 0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while i &lt; 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len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(L):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if L[i] == x: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print(x, 'at position', i, 'in', L)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break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i = i + 1</a:t>
                      </a:r>
                    </a:p>
                    <a:p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if 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 &gt;=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len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(L)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print(x, 'not in', L)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35674"/>
              </p:ext>
            </p:extLst>
          </p:nvPr>
        </p:nvGraphicFramePr>
        <p:xfrm>
          <a:off x="870690" y="4407864"/>
          <a:ext cx="4793543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3543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48260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linear-search-while-else.py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512612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 = 0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while i &lt; 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len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(L):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if L[i] == x: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print(x, 'at position', i, 'in', L)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break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i = i + 1</a:t>
                      </a:r>
                    </a:p>
                    <a:p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else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print(x, 'not in', L)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463753"/>
              </p:ext>
            </p:extLst>
          </p:nvPr>
        </p:nvGraphicFramePr>
        <p:xfrm>
          <a:off x="6025695" y="924866"/>
          <a:ext cx="5328103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103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04792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linear-search-for.py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56923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found = False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i in range(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len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(L)):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if L[i] == x: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print(x, 'at position', i, 'in', L)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found = True</a:t>
                      </a:r>
                    </a:p>
                    <a:p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break</a:t>
                      </a:r>
                    </a:p>
                    <a:p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if 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not found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print(x, 'not in', L)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660532"/>
              </p:ext>
            </p:extLst>
          </p:nvPr>
        </p:nvGraphicFramePr>
        <p:xfrm>
          <a:off x="6025696" y="3413125"/>
          <a:ext cx="5328103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103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13623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linear-search-for-else.py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993512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i in range(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len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(L)):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if L[i] == x: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print(x, 'at position', i, 'in', L)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break</a:t>
                      </a:r>
                    </a:p>
                    <a:p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else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print(x, 'not in', L)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471611"/>
              </p:ext>
            </p:extLst>
          </p:nvPr>
        </p:nvGraphicFramePr>
        <p:xfrm>
          <a:off x="6025694" y="5261304"/>
          <a:ext cx="5328104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104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154981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linear-search-builtin.py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854572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if x 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L: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print(x, 'at position',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L.index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(x)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'in', L)</a:t>
                      </a:r>
                    </a:p>
                    <a:p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else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print(x, 'not in', L)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54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694927"/>
            <a:ext cx="12192000" cy="1325563"/>
          </a:xfrm>
        </p:spPr>
        <p:txBody>
          <a:bodyPr/>
          <a:lstStyle/>
          <a:p>
            <a:pPr algn="ctr"/>
            <a:r>
              <a:rPr lang="da-DK" dirty="0" err="1"/>
              <a:t>Some</a:t>
            </a:r>
            <a:r>
              <a:rPr lang="da-DK" dirty="0"/>
              <a:t> performance </a:t>
            </a:r>
            <a:r>
              <a:rPr lang="da-DK" dirty="0" err="1"/>
              <a:t>considerations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7518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734571"/>
              </p:ext>
            </p:extLst>
          </p:nvPr>
        </p:nvGraphicFramePr>
        <p:xfrm>
          <a:off x="7776431" y="543255"/>
          <a:ext cx="3999230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923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60874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630464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 = 'A' + 'B' + 'C'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'ABC'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'x'.</a:t>
                      </a:r>
                      <a:r>
                        <a:rPr lang="pt-B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join</a:t>
                      </a: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(['A', 'B', 'C'])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'AxBxC'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 = ''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 += 'A'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  <a:tabLst/>
                        <a:defRPr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 += 'B'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  <a:tabLst/>
                        <a:defRPr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 += 'C'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  <a:tabLst/>
                        <a:defRPr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'ABC'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 = []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L.append('A')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L.append('B')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L.append('C')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['A', 'B', 'C']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 = ''.</a:t>
                      </a:r>
                      <a:r>
                        <a:rPr lang="pt-B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join</a:t>
                      </a: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'ABC'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80709" cy="1325563"/>
          </a:xfrm>
        </p:spPr>
        <p:txBody>
          <a:bodyPr/>
          <a:lstStyle/>
          <a:p>
            <a:r>
              <a:rPr lang="en-US" dirty="0"/>
              <a:t>String concatenation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0010" y="1825625"/>
            <a:ext cx="6840187" cy="4886260"/>
          </a:xfrm>
        </p:spPr>
        <p:txBody>
          <a:bodyPr>
            <a:normAutofit/>
          </a:bodyPr>
          <a:lstStyle/>
          <a:p>
            <a:pPr>
              <a:tabLst>
                <a:tab pos="628650" algn="l"/>
              </a:tabLst>
            </a:pPr>
            <a:r>
              <a:rPr lang="en-US" dirty="0"/>
              <a:t>To concatenate two (or few) strings use</a:t>
            </a:r>
          </a:p>
          <a:p>
            <a:pPr marL="0" indent="0">
              <a:spcBef>
                <a:spcPts val="1200"/>
              </a:spcBef>
              <a:spcAft>
                <a:spcPts val="1800"/>
              </a:spcAft>
              <a:buNone/>
              <a:tabLst>
                <a:tab pos="628650" algn="l"/>
              </a:tabLst>
            </a:pPr>
            <a:r>
              <a:rPr lang="en-US" dirty="0"/>
              <a:t>	</a:t>
            </a:r>
            <a:r>
              <a:rPr lang="en-US" i="1" dirty="0"/>
              <a:t>str</a:t>
            </a:r>
            <a:r>
              <a:rPr lang="en-US" baseline="-25000" dirty="0"/>
              <a:t>1</a:t>
            </a:r>
            <a:r>
              <a:rPr lang="en-US" dirty="0">
                <a:latin typeface="Courier"/>
              </a:rPr>
              <a:t> </a:t>
            </a:r>
            <a:r>
              <a:rPr lang="en-US" dirty="0">
                <a:solidFill>
                  <a:srgbClr val="C00000"/>
                </a:solidFill>
                <a:latin typeface="Courier"/>
              </a:rPr>
              <a:t>+</a:t>
            </a:r>
            <a:r>
              <a:rPr lang="en-US" dirty="0">
                <a:latin typeface="Courier"/>
              </a:rPr>
              <a:t> </a:t>
            </a:r>
            <a:r>
              <a:rPr lang="en-US" i="1" dirty="0"/>
              <a:t>str</a:t>
            </a:r>
            <a:r>
              <a:rPr lang="en-US" baseline="-25000" dirty="0"/>
              <a:t>2</a:t>
            </a:r>
            <a:br>
              <a:rPr lang="en-US" baseline="-25000" dirty="0"/>
            </a:br>
            <a:r>
              <a:rPr lang="en-US" baseline="-25000" dirty="0"/>
              <a:t>	</a:t>
            </a:r>
            <a:r>
              <a:rPr lang="en-US" i="1" dirty="0" err="1"/>
              <a:t>var</a:t>
            </a:r>
            <a:r>
              <a:rPr lang="en-US" dirty="0">
                <a:latin typeface="Courier"/>
              </a:rPr>
              <a:t> </a:t>
            </a:r>
            <a:r>
              <a:rPr lang="en-US" dirty="0">
                <a:solidFill>
                  <a:srgbClr val="C00000"/>
                </a:solidFill>
                <a:latin typeface="Courier"/>
              </a:rPr>
              <a:t>+=</a:t>
            </a:r>
            <a:r>
              <a:rPr lang="en-US" dirty="0">
                <a:latin typeface="Courier"/>
              </a:rPr>
              <a:t> </a:t>
            </a:r>
            <a:r>
              <a:rPr lang="en-US" i="1" dirty="0" err="1"/>
              <a:t>str</a:t>
            </a:r>
            <a:endParaRPr lang="en-US" dirty="0"/>
          </a:p>
          <a:p>
            <a:pPr>
              <a:tabLst>
                <a:tab pos="628650" algn="l"/>
              </a:tabLst>
            </a:pPr>
            <a:r>
              <a:rPr lang="en-US" dirty="0"/>
              <a:t>To concatenate several/many strings use</a:t>
            </a:r>
          </a:p>
          <a:p>
            <a:pPr marL="0" indent="0">
              <a:spcBef>
                <a:spcPts val="1800"/>
              </a:spcBef>
              <a:spcAft>
                <a:spcPts val="1200"/>
              </a:spcAft>
              <a:buNone/>
              <a:tabLst>
                <a:tab pos="628650" algn="l"/>
              </a:tabLst>
            </a:pPr>
            <a:r>
              <a:rPr lang="en-US" i="1" dirty="0"/>
              <a:t>	</a:t>
            </a:r>
            <a:r>
              <a:rPr lang="en-US" dirty="0">
                <a:latin typeface="Courier"/>
              </a:rPr>
              <a:t>''</a:t>
            </a:r>
            <a:r>
              <a:rPr lang="en-US" dirty="0">
                <a:solidFill>
                  <a:srgbClr val="C00000"/>
                </a:solidFill>
                <a:latin typeface="Courier"/>
              </a:rPr>
              <a:t>.join</a:t>
            </a:r>
            <a:r>
              <a:rPr lang="en-US" dirty="0">
                <a:latin typeface="Courier"/>
              </a:rPr>
              <a:t>([</a:t>
            </a:r>
            <a:r>
              <a:rPr lang="en-US" i="1" dirty="0"/>
              <a:t>str</a:t>
            </a:r>
            <a:r>
              <a:rPr lang="en-US" baseline="-25000" dirty="0"/>
              <a:t>1</a:t>
            </a:r>
            <a:r>
              <a:rPr lang="en-US" dirty="0">
                <a:latin typeface="Courier"/>
              </a:rPr>
              <a:t>,</a:t>
            </a:r>
            <a:r>
              <a:rPr lang="en-US" i="1" dirty="0"/>
              <a:t> str</a:t>
            </a:r>
            <a:r>
              <a:rPr lang="en-US" baseline="-25000" dirty="0"/>
              <a:t>2</a:t>
            </a:r>
            <a:r>
              <a:rPr lang="en-US" dirty="0">
                <a:latin typeface="Courier"/>
              </a:rPr>
              <a:t>,</a:t>
            </a:r>
            <a:r>
              <a:rPr lang="en-US" i="1" dirty="0"/>
              <a:t> str</a:t>
            </a:r>
            <a:r>
              <a:rPr lang="en-US" baseline="-25000" dirty="0"/>
              <a:t>3</a:t>
            </a:r>
            <a:r>
              <a:rPr lang="en-US" dirty="0">
                <a:latin typeface="Courier"/>
              </a:rPr>
              <a:t>,</a:t>
            </a:r>
            <a:r>
              <a:rPr lang="en-US" i="1" dirty="0"/>
              <a:t> ...</a:t>
            </a:r>
            <a:r>
              <a:rPr lang="en-US" dirty="0">
                <a:latin typeface="Courier"/>
              </a:rPr>
              <a:t> ,</a:t>
            </a:r>
            <a:r>
              <a:rPr lang="en-US" i="1" dirty="0"/>
              <a:t> </a:t>
            </a:r>
            <a:r>
              <a:rPr lang="en-US" i="1" dirty="0" err="1"/>
              <a:t>str</a:t>
            </a:r>
            <a:r>
              <a:rPr lang="en-US" baseline="-25000" dirty="0" err="1"/>
              <a:t>n</a:t>
            </a:r>
            <a:r>
              <a:rPr lang="en-US" dirty="0">
                <a:latin typeface="Courier"/>
              </a:rPr>
              <a:t>])</a:t>
            </a:r>
            <a:endParaRPr lang="en-US" dirty="0"/>
          </a:p>
          <a:p>
            <a:pPr>
              <a:tabLst>
                <a:tab pos="628650" algn="l"/>
              </a:tabLst>
            </a:pPr>
            <a:r>
              <a:rPr lang="en-US" dirty="0"/>
              <a:t>Concatenating several strings by repeated use of </a:t>
            </a:r>
            <a:r>
              <a:rPr lang="en-US" dirty="0">
                <a:solidFill>
                  <a:srgbClr val="C00000"/>
                </a:solidFill>
                <a:latin typeface="Courier"/>
              </a:rPr>
              <a:t>+</a:t>
            </a:r>
            <a:r>
              <a:rPr lang="en-US" dirty="0">
                <a:solidFill>
                  <a:srgbClr val="C00000"/>
                </a:solidFill>
              </a:rPr>
              <a:t> generates explicitly the longer-and-longer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intermediate results</a:t>
            </a:r>
            <a:r>
              <a:rPr lang="en-US" dirty="0"/>
              <a:t>; using </a:t>
            </a:r>
            <a:r>
              <a:rPr lang="en-US" dirty="0">
                <a:latin typeface="Courier"/>
              </a:rPr>
              <a:t>join</a:t>
            </a:r>
            <a:r>
              <a:rPr lang="en-US" dirty="0"/>
              <a:t> avoids this slowdown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34" y="5184174"/>
            <a:ext cx="487666" cy="40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509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75" y="488076"/>
            <a:ext cx="6524625" cy="6315075"/>
          </a:xfrm>
          <a:prstGeom prst="rect">
            <a:avLst/>
          </a:prstGeom>
          <a:ln w="28575" cap="rnd">
            <a:noFill/>
          </a:ln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584690"/>
              </p:ext>
            </p:extLst>
          </p:nvPr>
        </p:nvGraphicFramePr>
        <p:xfrm>
          <a:off x="6737097" y="488076"/>
          <a:ext cx="5181918" cy="595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1918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52238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string-concatenation.py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101987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time import time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import 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pyplot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ns = range(10_000, 1_000_000, 10_000)</a:t>
                      </a:r>
                    </a:p>
                    <a:p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time_string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[]</a:t>
                      </a:r>
                    </a:p>
                    <a:p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time_list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[]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n in ns: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start = time()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s = ''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for _ in range(n):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 += '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abcdefgh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  </a:t>
                      </a:r>
                      <a:r>
                        <a:rPr lang="en-US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slow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end = time()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time_string.append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(end - start)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start = time()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substrings = []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for _ in range(n):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substrings.append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abcdefgh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');</a:t>
                      </a:r>
                    </a:p>
                    <a:p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s = ''.join(substrings);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end = time()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time_list.append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(end - start)</a:t>
                      </a:r>
                    </a:p>
                    <a:p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(ns, 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time_string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label='string +=')</a:t>
                      </a:r>
                    </a:p>
                    <a:p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(ns, 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time_list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label="''.join(list)")</a:t>
                      </a:r>
                    </a:p>
                    <a:p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plt.xlabel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('n')</a:t>
                      </a:r>
                    </a:p>
                    <a:p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plt.ylabel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('time')</a:t>
                      </a:r>
                    </a:p>
                    <a:p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plt.legend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67002" y="4963886"/>
            <a:ext cx="1567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≈ 2∙10</a:t>
            </a:r>
            <a:r>
              <a:rPr lang="en-US" baseline="30000" dirty="0">
                <a:solidFill>
                  <a:srgbClr val="C00000"/>
                </a:solidFill>
              </a:rPr>
              <a:t>-7</a:t>
            </a:r>
            <a:r>
              <a:rPr lang="en-US" dirty="0">
                <a:solidFill>
                  <a:srgbClr val="C00000"/>
                </a:solidFill>
              </a:rPr>
              <a:t> ∙ 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266706" y="5333218"/>
            <a:ext cx="59376" cy="28381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16232" y="2541315"/>
            <a:ext cx="1567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≈ 4∙10</a:t>
            </a:r>
            <a:r>
              <a:rPr lang="en-US" baseline="30000" dirty="0">
                <a:solidFill>
                  <a:srgbClr val="C00000"/>
                </a:solidFill>
              </a:rPr>
              <a:t>-12</a:t>
            </a:r>
            <a:r>
              <a:rPr lang="en-US" dirty="0">
                <a:solidFill>
                  <a:srgbClr val="C00000"/>
                </a:solidFill>
              </a:rPr>
              <a:t> ∙ n</a:t>
            </a:r>
            <a:r>
              <a:rPr lang="en-US" baseline="30000" dirty="0">
                <a:solidFill>
                  <a:srgbClr val="C00000"/>
                </a:solidFill>
              </a:rPr>
              <a:t>2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348345" y="2896797"/>
            <a:ext cx="269175" cy="25016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249" y="2725981"/>
            <a:ext cx="487666" cy="405904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7150308" y="2462135"/>
            <a:ext cx="73023" cy="559744"/>
            <a:chOff x="7150308" y="2462135"/>
            <a:chExt cx="73023" cy="559744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7150308" y="2465882"/>
              <a:ext cx="0" cy="555997"/>
            </a:xfrm>
            <a:prstGeom prst="line">
              <a:avLst/>
            </a:prstGeom>
            <a:ln w="28575" cap="rnd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150308" y="2462135"/>
              <a:ext cx="72000" cy="0"/>
            </a:xfrm>
            <a:prstGeom prst="line">
              <a:avLst/>
            </a:prstGeom>
            <a:ln w="28575" cap="rnd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151331" y="3020630"/>
              <a:ext cx="72000" cy="0"/>
            </a:xfrm>
            <a:prstGeom prst="line">
              <a:avLst/>
            </a:prstGeom>
            <a:ln w="28575" cap="rnd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7160411" y="3800104"/>
            <a:ext cx="61898" cy="775463"/>
            <a:chOff x="7150308" y="2462135"/>
            <a:chExt cx="73023" cy="559744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7150308" y="2465882"/>
              <a:ext cx="0" cy="555997"/>
            </a:xfrm>
            <a:prstGeom prst="line">
              <a:avLst/>
            </a:prstGeom>
            <a:ln w="28575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150308" y="2462135"/>
              <a:ext cx="72000" cy="0"/>
            </a:xfrm>
            <a:prstGeom prst="line">
              <a:avLst/>
            </a:prstGeom>
            <a:ln w="28575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151331" y="3020630"/>
              <a:ext cx="72000" cy="0"/>
            </a:xfrm>
            <a:prstGeom prst="line">
              <a:avLst/>
            </a:prstGeom>
            <a:ln w="28575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540859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eft Brace 21"/>
          <p:cNvSpPr/>
          <p:nvPr/>
        </p:nvSpPr>
        <p:spPr>
          <a:xfrm rot="5400000" flipH="1">
            <a:off x="6417570" y="3893021"/>
            <a:ext cx="108000" cy="3204000"/>
          </a:xfrm>
          <a:prstGeom prst="leftBrace">
            <a:avLst>
              <a:gd name="adj1" fmla="val 51244"/>
              <a:gd name="adj2" fmla="val 50000"/>
            </a:avLst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50519"/>
            <a:ext cx="10515600" cy="1325563"/>
          </a:xfrm>
        </p:spPr>
        <p:txBody>
          <a:bodyPr/>
          <a:lstStyle/>
          <a:p>
            <a:r>
              <a:rPr lang="en-US" dirty="0"/>
              <a:t>The internal implementation of Python 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7" y="1402678"/>
            <a:ext cx="11317184" cy="4351338"/>
          </a:xfrm>
        </p:spPr>
        <p:txBody>
          <a:bodyPr>
            <a:normAutofit/>
          </a:bodyPr>
          <a:lstStyle/>
          <a:p>
            <a:r>
              <a:rPr lang="en-US" sz="2400" dirty="0"/>
              <a:t>Accessing and updating list positions take the same time independently of position</a:t>
            </a:r>
          </a:p>
          <a:p>
            <a:r>
              <a:rPr lang="en-US" sz="2400" dirty="0"/>
              <a:t>Creating new / deleting entries in a list depends on position, </a:t>
            </a:r>
            <a:br>
              <a:rPr lang="en-US" sz="2400" dirty="0"/>
            </a:br>
            <a:r>
              <a:rPr lang="en-US" sz="2400" dirty="0"/>
              <a:t>Python optimizes towards updates at the end</a:t>
            </a:r>
          </a:p>
          <a:p>
            <a:r>
              <a:rPr lang="en-US" sz="2400" dirty="0">
                <a:solidFill>
                  <a:srgbClr val="C00000"/>
                </a:solidFill>
              </a:rPr>
              <a:t>Try to organize your usage of lists to insert / delete elements at the end </a:t>
            </a:r>
            <a:r>
              <a:rPr lang="en-US" sz="2400" dirty="0" err="1">
                <a:solidFill>
                  <a:srgbClr val="C00000"/>
                </a:solidFill>
                <a:latin typeface="Courier"/>
              </a:rPr>
              <a:t>L.append</a:t>
            </a:r>
            <a:r>
              <a:rPr lang="en-US" sz="2400" dirty="0">
                <a:solidFill>
                  <a:srgbClr val="C00000"/>
                </a:solidFill>
                <a:latin typeface="Courier"/>
              </a:rPr>
              <a:t>(</a:t>
            </a:r>
            <a:r>
              <a:rPr lang="en-US" sz="2400" i="1" dirty="0">
                <a:solidFill>
                  <a:srgbClr val="C00000"/>
                </a:solidFill>
              </a:rPr>
              <a:t>element</a:t>
            </a:r>
            <a:r>
              <a:rPr lang="en-US" sz="2400" dirty="0">
                <a:solidFill>
                  <a:srgbClr val="C00000"/>
                </a:solidFill>
                <a:latin typeface="Courier"/>
              </a:rPr>
              <a:t>)</a:t>
            </a:r>
            <a:r>
              <a:rPr lang="en-US" sz="2400" dirty="0">
                <a:solidFill>
                  <a:srgbClr val="C00000"/>
                </a:solidFill>
              </a:rPr>
              <a:t> and </a:t>
            </a:r>
            <a:r>
              <a:rPr lang="en-US" sz="2400" dirty="0" err="1">
                <a:solidFill>
                  <a:srgbClr val="C00000"/>
                </a:solidFill>
                <a:latin typeface="Courier"/>
              </a:rPr>
              <a:t>L.pop</a:t>
            </a:r>
            <a:r>
              <a:rPr lang="en-US" sz="2400" dirty="0">
                <a:solidFill>
                  <a:srgbClr val="C00000"/>
                </a:solidFill>
                <a:latin typeface="Courier"/>
              </a:rPr>
              <a:t>()</a:t>
            </a:r>
            <a:endParaRPr lang="en-US" sz="2400" dirty="0">
              <a:solidFill>
                <a:srgbClr val="C00000"/>
              </a:solidFill>
            </a:endParaRPr>
          </a:p>
          <a:p>
            <a:r>
              <a:rPr lang="en-US" sz="2400" dirty="0"/>
              <a:t>Python lists internally have space for adding ≈ 12.5 % additional entries at the end; when the reserved extra space is exhausted the list is moved to a new chunk of memory with ≈ 12.5 % extra space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33988"/>
              </p:ext>
            </p:extLst>
          </p:nvPr>
        </p:nvGraphicFramePr>
        <p:xfrm>
          <a:off x="1294410" y="4985835"/>
          <a:ext cx="1012965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010">
                  <a:extLst>
                    <a:ext uri="{9D8B030D-6E8A-4147-A177-3AD203B41FA5}">
                      <a16:colId xmlns:a16="http://schemas.microsoft.com/office/drawing/2014/main" val="3541261593"/>
                    </a:ext>
                  </a:extLst>
                </a:gridCol>
                <a:gridCol w="4703463">
                  <a:extLst>
                    <a:ext uri="{9D8B030D-6E8A-4147-A177-3AD203B41FA5}">
                      <a16:colId xmlns:a16="http://schemas.microsoft.com/office/drawing/2014/main" val="746399094"/>
                    </a:ext>
                  </a:extLst>
                </a:gridCol>
                <a:gridCol w="1743760">
                  <a:extLst>
                    <a:ext uri="{9D8B030D-6E8A-4147-A177-3AD203B41FA5}">
                      <a16:colId xmlns:a16="http://schemas.microsoft.com/office/drawing/2014/main" val="2733789829"/>
                    </a:ext>
                  </a:extLst>
                </a:gridCol>
                <a:gridCol w="1579419">
                  <a:extLst>
                    <a:ext uri="{9D8B030D-6E8A-4147-A177-3AD203B41FA5}">
                      <a16:colId xmlns:a16="http://schemas.microsoft.com/office/drawing/2014/main" val="2433371149"/>
                    </a:ext>
                  </a:extLst>
                </a:gridCol>
              </a:tblGrid>
              <a:tr h="349113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ourier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ourier"/>
                        </a:rPr>
                        <a:t>L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reserve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18194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0005" y="4982263"/>
            <a:ext cx="1104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memory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51725" y="5701138"/>
            <a:ext cx="2087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next cell to be used by </a:t>
            </a:r>
            <a:r>
              <a:rPr lang="en-US" dirty="0" err="1">
                <a:solidFill>
                  <a:srgbClr val="C00000"/>
                </a:solidFill>
                <a:latin typeface="Courier"/>
              </a:rPr>
              <a:t>L.append</a:t>
            </a:r>
            <a:endParaRPr lang="en-US" baseline="30000" dirty="0">
              <a:solidFill>
                <a:srgbClr val="C00000"/>
              </a:solidFill>
              <a:latin typeface="Courier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8168134" y="5351597"/>
            <a:ext cx="1" cy="36672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250104" y="5364458"/>
            <a:ext cx="599975" cy="33668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86048" y="5701138"/>
            <a:ext cx="3359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Courier"/>
              </a:rPr>
              <a:t>L[</a:t>
            </a:r>
            <a:r>
              <a:rPr lang="en-US" dirty="0" err="1">
                <a:solidFill>
                  <a:srgbClr val="C00000"/>
                </a:solidFill>
                <a:latin typeface="Courier"/>
              </a:rPr>
              <a:t>i:i</a:t>
            </a:r>
            <a:r>
              <a:rPr lang="en-US" dirty="0">
                <a:solidFill>
                  <a:srgbClr val="C00000"/>
                </a:solidFill>
                <a:latin typeface="Courier"/>
              </a:rPr>
              <a:t>] = [42]</a:t>
            </a:r>
            <a:r>
              <a:rPr lang="en-US" dirty="0">
                <a:solidFill>
                  <a:srgbClr val="C00000"/>
                </a:solidFill>
              </a:rPr>
              <a:t> will move all trailing cells one position to  right</a:t>
            </a:r>
            <a:endParaRPr lang="en-US" baseline="30000" dirty="0">
              <a:solidFill>
                <a:srgbClr val="C00000"/>
              </a:solidFill>
              <a:latin typeface="Courier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70424" y="4540220"/>
            <a:ext cx="186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urier"/>
              </a:rPr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59371" y="4540220"/>
            <a:ext cx="186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urier"/>
              </a:rPr>
              <a:t>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68280" y="4540220"/>
            <a:ext cx="1819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>
                <a:latin typeface="Courier"/>
              </a:rPr>
              <a:t>len</a:t>
            </a:r>
            <a:r>
              <a:rPr lang="en-US" dirty="0">
                <a:latin typeface="Courier"/>
              </a:rPr>
              <a:t>(L) - 1</a:t>
            </a:r>
          </a:p>
        </p:txBody>
      </p:sp>
      <p:grpSp>
        <p:nvGrpSpPr>
          <p:cNvPr id="23" name="Group 22"/>
          <p:cNvGrpSpPr/>
          <p:nvPr/>
        </p:nvGrpSpPr>
        <p:grpSpPr>
          <a:xfrm flipV="1">
            <a:off x="3456878" y="4825190"/>
            <a:ext cx="4549563" cy="161182"/>
            <a:chOff x="3456878" y="5583937"/>
            <a:chExt cx="4549563" cy="144000"/>
          </a:xfrm>
        </p:grpSpPr>
        <p:cxnSp>
          <p:nvCxnSpPr>
            <p:cNvPr id="18" name="Straight Arrow Connector 17"/>
            <p:cNvCxnSpPr/>
            <p:nvPr/>
          </p:nvCxnSpPr>
          <p:spPr>
            <a:xfrm flipV="1">
              <a:off x="8006440" y="5583937"/>
              <a:ext cx="1" cy="144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3456878" y="5583937"/>
              <a:ext cx="1" cy="144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4946248" y="5583937"/>
              <a:ext cx="1" cy="144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/>
          <p:cNvSpPr/>
          <p:nvPr/>
        </p:nvSpPr>
        <p:spPr>
          <a:xfrm>
            <a:off x="4893919" y="5038050"/>
            <a:ext cx="133756" cy="26087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717342" y="5471095"/>
            <a:ext cx="1434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move right</a:t>
            </a:r>
            <a:endParaRPr lang="en-US" baseline="30000" dirty="0">
              <a:solidFill>
                <a:srgbClr val="C00000"/>
              </a:solidFill>
              <a:latin typeface="Courier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87615" y="6489079"/>
            <a:ext cx="76043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3"/>
              </a:rPr>
              <a:t>github.com/python/</a:t>
            </a:r>
            <a:r>
              <a:rPr lang="en-US" dirty="0" err="1">
                <a:hlinkClick r:id="rId3"/>
              </a:rPr>
              <a:t>cpython</a:t>
            </a:r>
            <a:r>
              <a:rPr lang="en-US" dirty="0">
                <a:hlinkClick r:id="rId3"/>
              </a:rPr>
              <a:t>/blob/master/Objects/</a:t>
            </a:r>
            <a:r>
              <a:rPr lang="en-US" dirty="0" err="1">
                <a:hlinkClick r:id="rId3"/>
              </a:rPr>
              <a:t>listobject.c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4666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5" y="1051034"/>
            <a:ext cx="7576466" cy="5651005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895192"/>
              </p:ext>
            </p:extLst>
          </p:nvPr>
        </p:nvGraphicFramePr>
        <p:xfrm>
          <a:off x="7984005" y="179319"/>
          <a:ext cx="4050030" cy="652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003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52238">
                <a:tc>
                  <a:txBody>
                    <a:bodyPr/>
                    <a:lstStyle/>
                    <a:p>
                      <a:r>
                        <a:rPr lang="da-DK" sz="12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list-insertions.py</a:t>
                      </a:r>
                      <a:endParaRPr lang="da-DK" sz="12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101987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time import time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matplotlib import </a:t>
                      </a:r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pyplot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</a:t>
                      </a:r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</a:t>
                      </a:r>
                      <a:endParaRPr lang="en-US" sz="12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ns = range(1000, 100_000, 1000)</a:t>
                      </a:r>
                    </a:p>
                    <a:p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time_end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[]</a:t>
                      </a:r>
                    </a:p>
                    <a:p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time_append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[]</a:t>
                      </a:r>
                    </a:p>
                    <a:p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time_front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[]</a:t>
                      </a:r>
                    </a:p>
                    <a:p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n in ns:</a:t>
                      </a:r>
                    </a:p>
                    <a:p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start = time()</a:t>
                      </a:r>
                    </a:p>
                    <a:p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L = []</a:t>
                      </a:r>
                    </a:p>
                    <a:p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for </a:t>
                      </a:r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in range(n):</a:t>
                      </a: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L[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i:i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 = [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  </a:t>
                      </a:r>
                      <a:r>
                        <a:rPr lang="en-U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insert after list</a:t>
                      </a:r>
                    </a:p>
                    <a:p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end = time()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time_end.append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(end - start)</a:t>
                      </a:r>
                    </a:p>
                    <a:p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start = time()</a:t>
                      </a:r>
                    </a:p>
                    <a:p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L = []</a:t>
                      </a:r>
                    </a:p>
                    <a:p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for </a:t>
                      </a:r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in range(n):</a:t>
                      </a:r>
                    </a:p>
                    <a:p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L.append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 </a:t>
                      </a:r>
                      <a:r>
                        <a:rPr lang="en-U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append</a:t>
                      </a:r>
                      <a:r>
                        <a:rPr lang="en-US" sz="12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to list</a:t>
                      </a:r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end = time()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time_append.append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(end - start)</a:t>
                      </a:r>
                    </a:p>
                    <a:p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start = time()</a:t>
                      </a:r>
                    </a:p>
                    <a:p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L = []</a:t>
                      </a:r>
                    </a:p>
                    <a:p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for </a:t>
                      </a:r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in range(n):</a:t>
                      </a:r>
                    </a:p>
                    <a:p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L[0:0] = [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  </a:t>
                      </a:r>
                      <a:r>
                        <a:rPr lang="en-U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insert at front</a:t>
                      </a:r>
                    </a:p>
                    <a:p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end = time()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time_front.append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(end - start)</a:t>
                      </a:r>
                    </a:p>
                    <a:p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(ns, </a:t>
                      </a:r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time_front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label='front')</a:t>
                      </a:r>
                    </a:p>
                    <a:p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(ns, </a:t>
                      </a:r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time_append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label='append')</a:t>
                      </a:r>
                    </a:p>
                    <a:p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(ns, </a:t>
                      </a:r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time_end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label='end') </a:t>
                      </a:r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plt.xlabel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('n')</a:t>
                      </a:r>
                    </a:p>
                    <a:p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plt.ylabel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('time')</a:t>
                      </a:r>
                    </a:p>
                    <a:p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plt.legend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95696" y="179319"/>
            <a:ext cx="6595753" cy="685909"/>
          </a:xfrm>
        </p:spPr>
        <p:txBody>
          <a:bodyPr>
            <a:normAutofit fontScale="90000"/>
          </a:bodyPr>
          <a:lstStyle/>
          <a:p>
            <a:r>
              <a:rPr lang="en-US" dirty="0"/>
              <a:t>List insertions </a:t>
            </a:r>
            <a:r>
              <a:rPr lang="en-US"/>
              <a:t>at front </a:t>
            </a:r>
            <a:r>
              <a:rPr lang="en-US" dirty="0"/>
              <a:t>vs end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0184" y="5169664"/>
            <a:ext cx="1567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≈ 2∙10</a:t>
            </a:r>
            <a:r>
              <a:rPr lang="en-US" baseline="30000" dirty="0">
                <a:solidFill>
                  <a:srgbClr val="C00000"/>
                </a:solidFill>
              </a:rPr>
              <a:t>-7</a:t>
            </a:r>
            <a:r>
              <a:rPr lang="en-US" dirty="0">
                <a:solidFill>
                  <a:srgbClr val="C00000"/>
                </a:solidFill>
              </a:rPr>
              <a:t> ∙ 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240483" y="5499473"/>
            <a:ext cx="59376" cy="28381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57007" y="5042274"/>
            <a:ext cx="1567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≈ 3∙10</a:t>
            </a:r>
            <a:r>
              <a:rPr lang="en-US" baseline="30000" dirty="0">
                <a:solidFill>
                  <a:srgbClr val="C00000"/>
                </a:solidFill>
              </a:rPr>
              <a:t>-7</a:t>
            </a:r>
            <a:r>
              <a:rPr lang="en-US" dirty="0">
                <a:solidFill>
                  <a:srgbClr val="C00000"/>
                </a:solidFill>
              </a:rPr>
              <a:t> ∙ 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456711" y="5411606"/>
            <a:ext cx="59376" cy="28381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57007" y="1757543"/>
            <a:ext cx="1567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≈ 7∙10</a:t>
            </a:r>
            <a:r>
              <a:rPr lang="en-US" baseline="30000" dirty="0">
                <a:solidFill>
                  <a:srgbClr val="C00000"/>
                </a:solidFill>
              </a:rPr>
              <a:t>-10</a:t>
            </a:r>
            <a:r>
              <a:rPr lang="en-US" dirty="0">
                <a:solidFill>
                  <a:srgbClr val="C00000"/>
                </a:solidFill>
              </a:rPr>
              <a:t> ∙ n</a:t>
            </a:r>
            <a:r>
              <a:rPr lang="en-US" baseline="30000" dirty="0">
                <a:solidFill>
                  <a:srgbClr val="C00000"/>
                </a:solidFill>
              </a:rPr>
              <a:t>2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989120" y="2113025"/>
            <a:ext cx="269175" cy="25016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709" y="4624495"/>
            <a:ext cx="487666" cy="40590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77460" y="4422732"/>
            <a:ext cx="73023" cy="504000"/>
            <a:chOff x="7150308" y="2462135"/>
            <a:chExt cx="73023" cy="559744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7150308" y="2465882"/>
              <a:ext cx="0" cy="555997"/>
            </a:xfrm>
            <a:prstGeom prst="line">
              <a:avLst/>
            </a:prstGeom>
            <a:ln w="28575" cap="rnd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150308" y="2462135"/>
              <a:ext cx="72000" cy="0"/>
            </a:xfrm>
            <a:prstGeom prst="line">
              <a:avLst/>
            </a:prstGeom>
            <a:ln w="28575" cap="rnd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151331" y="3020630"/>
              <a:ext cx="72000" cy="0"/>
            </a:xfrm>
            <a:prstGeom prst="line">
              <a:avLst/>
            </a:prstGeom>
            <a:ln w="28575" cap="rnd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8252941" y="3241963"/>
            <a:ext cx="61898" cy="540000"/>
            <a:chOff x="7150308" y="2462135"/>
            <a:chExt cx="73023" cy="559744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7150308" y="2465882"/>
              <a:ext cx="0" cy="555997"/>
            </a:xfrm>
            <a:prstGeom prst="line">
              <a:avLst/>
            </a:prstGeom>
            <a:ln w="28575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150308" y="2462135"/>
              <a:ext cx="72000" cy="0"/>
            </a:xfrm>
            <a:prstGeom prst="line">
              <a:avLst/>
            </a:prstGeom>
            <a:ln w="28575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151331" y="3020630"/>
              <a:ext cx="72000" cy="0"/>
            </a:xfrm>
            <a:prstGeom prst="line">
              <a:avLst/>
            </a:prstGeom>
            <a:ln w="28575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8253374" y="2087676"/>
            <a:ext cx="61898" cy="540000"/>
            <a:chOff x="7150308" y="2462135"/>
            <a:chExt cx="73023" cy="559744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7150308" y="2465882"/>
              <a:ext cx="0" cy="555997"/>
            </a:xfrm>
            <a:prstGeom prst="line">
              <a:avLst/>
            </a:prstGeom>
            <a:ln w="28575" cap="rnd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150308" y="2462135"/>
              <a:ext cx="72000" cy="0"/>
            </a:xfrm>
            <a:prstGeom prst="line">
              <a:avLst/>
            </a:prstGeom>
            <a:ln w="28575" cap="rnd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7151331" y="3020630"/>
              <a:ext cx="72000" cy="0"/>
            </a:xfrm>
            <a:prstGeom prst="line">
              <a:avLst/>
            </a:prstGeom>
            <a:ln w="28575" cap="rnd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37895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20F19-C8FD-DDEA-BCA6-8C1F8460F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Courier"/>
              </a:rPr>
              <a:t>sum(…)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B38F82D-7DDE-BF97-A17E-6B6FF8E2C3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339607"/>
              </p:ext>
            </p:extLst>
          </p:nvPr>
        </p:nvGraphicFramePr>
        <p:xfrm>
          <a:off x="674414" y="1690688"/>
          <a:ext cx="11235055" cy="4988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3505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507844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3813735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1 - 1/3 - 1 + 1/3  </a:t>
                      </a:r>
                      <a:r>
                        <a:rPr lang="pt-BR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mathematically should be zero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5.551115123125783e-17  </a:t>
                      </a:r>
                      <a:r>
                        <a:rPr lang="pt-BR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but floats are imprecise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 = [1, -1/3, -1, 1/3] 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[1, -0.3333333333333333, -1, 0.3333333333333333]  </a:t>
                      </a:r>
                      <a:r>
                        <a:rPr lang="pt-BR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mix of int and float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sum</a:t>
                      </a: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5.551115123125783e-17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sum</a:t>
                      </a: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([1.0, -1/3, -1.0, 1/3])  </a:t>
                      </a:r>
                      <a:r>
                        <a:rPr lang="pt-BR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all floats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5.551115123125783e-17  </a:t>
                      </a:r>
                      <a:r>
                        <a:rPr lang="pt-BR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pt-BR" sz="1800" b="1" baseline="0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 3.11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sum</a:t>
                      </a: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([1.0, -1/3, -1.0, 1/3])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0.0  </a:t>
                      </a:r>
                      <a:r>
                        <a:rPr lang="pt-BR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pt-BR" sz="1800" b="1" baseline="0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 3.12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uses "</a:t>
                      </a:r>
                      <a:r>
                        <a:rPr lang="en-US" sz="18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hlinkClick r:id="rId3"/>
                        </a:rPr>
                        <a:t>Neumaier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hlinkClick r:id="rId3"/>
                        </a:rPr>
                        <a:t> summation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 to improve accuracy for floats</a:t>
                      </a:r>
                      <a:endParaRPr lang="pt-BR" sz="1800" b="1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sum</a:t>
                      </a: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([1, -1/3, -1, 1/3])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5.551115123125783e-17  </a:t>
                      </a:r>
                      <a:r>
                        <a:rPr lang="pt-BR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pt-BR" sz="1800" b="1" baseline="0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 3.12</a:t>
                      </a:r>
                      <a:r>
                        <a:rPr lang="pt-BR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looses accuracy when mixing int and float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math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  <a:tabLst/>
                        <a:defRPr/>
                      </a:pPr>
                      <a:r>
                        <a:rPr lang="pt-B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math.fsum</a:t>
                      </a: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([1, -1/3, -1, 1/3])</a:t>
                      </a:r>
                      <a:r>
                        <a:rPr lang="pt-BR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# math.fsum more accurate float sums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0.0</a:t>
                      </a:r>
                      <a:endParaRPr lang="pt-BR" sz="1800" b="1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7DF8A1D1-4174-CABE-7ABE-225B907432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" y="4324050"/>
            <a:ext cx="487666" cy="4059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09DE5D-49B3-95A8-0758-03AE97249D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" y="4868341"/>
            <a:ext cx="487666" cy="4059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F79C85-DF1B-098F-0B68-2D13BFB330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7" y="5412632"/>
            <a:ext cx="487666" cy="405904"/>
          </a:xfrm>
          <a:prstGeom prst="rect">
            <a:avLst/>
          </a:prstGeom>
        </p:spPr>
      </p:pic>
      <p:sp>
        <p:nvSpPr>
          <p:cNvPr id="3" name="Star: 16 Points 2">
            <a:extLst>
              <a:ext uri="{FF2B5EF4-FFF2-40B4-BE49-F238E27FC236}">
                <a16:creationId xmlns:a16="http://schemas.microsoft.com/office/drawing/2014/main" id="{B64D2BE1-6836-D0C7-61BF-2C574E33EDC7}"/>
              </a:ext>
            </a:extLst>
          </p:cNvPr>
          <p:cNvSpPr/>
          <p:nvPr/>
        </p:nvSpPr>
        <p:spPr>
          <a:xfrm rot="1022386">
            <a:off x="9220663" y="165845"/>
            <a:ext cx="2834641" cy="1325564"/>
          </a:xfrm>
          <a:prstGeom prst="star16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2400" dirty="0">
                <a:solidFill>
                  <a:schemeClr val="tx1"/>
                </a:solidFill>
              </a:rPr>
              <a:t>Python 3.12 </a:t>
            </a:r>
            <a:r>
              <a:rPr lang="da-DK" sz="2400" dirty="0" err="1">
                <a:solidFill>
                  <a:schemeClr val="tx1"/>
                </a:solidFill>
              </a:rPr>
              <a:t>change</a:t>
            </a:r>
            <a:endParaRPr lang="da-DK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4987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28" y="1306955"/>
            <a:ext cx="5762469" cy="5538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71553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Updates (insertions + deletions) in the middle of a list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276637"/>
              </p:ext>
            </p:extLst>
          </p:nvPr>
        </p:nvGraphicFramePr>
        <p:xfrm>
          <a:off x="6281938" y="1790932"/>
          <a:ext cx="5713730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373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52238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list-updates.py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101987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time import time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import 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pyplot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ns = range(0, 1_000_001, 10_000)</a:t>
                      </a:r>
                    </a:p>
                    <a:p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time_pos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[]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 = list(range(1_000_000))  </a:t>
                      </a:r>
                      <a:r>
                        <a:rPr lang="en-US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L = [0,</a:t>
                      </a:r>
                      <a:r>
                        <a:rPr lang="en-US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..., 999_999]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i in ns: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start = time()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for _ in range(1000):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L[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i:i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 = [42]  </a:t>
                      </a:r>
                      <a:r>
                        <a:rPr lang="en-US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insert element before L[i]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del L[i</a:t>
                      </a:r>
                      <a:r>
                        <a:rPr lang="en-US" sz="1400" b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       </a:t>
                      </a:r>
                      <a:r>
                        <a:rPr lang="en-US" sz="1400" b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en-US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remove L[i] from L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end = time()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time_pos.append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(end - start)</a:t>
                      </a:r>
                    </a:p>
                    <a:p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(ns, 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time_pos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plt.xlabel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('position')</a:t>
                      </a:r>
                    </a:p>
                    <a:p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plt.ylabel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('time')</a:t>
                      </a:r>
                    </a:p>
                    <a:p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688" y="4078235"/>
            <a:ext cx="487666" cy="4059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2023" y="3753164"/>
            <a:ext cx="1567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updates at front of list</a:t>
            </a:r>
            <a:endParaRPr lang="en-US" baseline="30000" dirty="0">
              <a:solidFill>
                <a:srgbClr val="C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320145" y="4667003"/>
            <a:ext cx="239483" cy="136064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388904" y="3945031"/>
            <a:ext cx="1567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updates at end of list</a:t>
            </a:r>
            <a:endParaRPr lang="en-US" baseline="30000" dirty="0">
              <a:solidFill>
                <a:srgbClr val="C0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985652" y="1813311"/>
            <a:ext cx="324592" cy="190187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473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modifiers (lists are mutable)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6282"/>
            <a:ext cx="8630714" cy="4830464"/>
          </a:xfrm>
        </p:spPr>
        <p:txBody>
          <a:bodyPr>
            <a:normAutofit/>
          </a:bodyPr>
          <a:lstStyle/>
          <a:p>
            <a:r>
              <a:rPr lang="en-US" sz="2400" dirty="0"/>
              <a:t>Extend list with elements (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X </a:t>
            </a:r>
            <a:r>
              <a:rPr lang="en-US" sz="2400" dirty="0"/>
              <a:t>is modified)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X.extend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(Y)</a:t>
            </a:r>
          </a:p>
          <a:p>
            <a:r>
              <a:rPr lang="en-US" sz="2400" dirty="0"/>
              <a:t>Append an element to a list (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L </a:t>
            </a:r>
            <a:r>
              <a:rPr lang="en-US" sz="2400" dirty="0"/>
              <a:t>is modified)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L.append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(42)</a:t>
            </a:r>
          </a:p>
          <a:p>
            <a:r>
              <a:rPr lang="en-US" sz="2400" dirty="0"/>
              <a:t>Replace </a:t>
            </a:r>
            <a:r>
              <a:rPr lang="en-US" sz="2400" dirty="0" err="1"/>
              <a:t>sublist</a:t>
            </a:r>
            <a:r>
              <a:rPr lang="en-US" sz="2400" dirty="0"/>
              <a:t> by another list (length can differ)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X[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i:j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= Y</a:t>
            </a:r>
          </a:p>
          <a:p>
            <a:r>
              <a:rPr lang="en-US" sz="2400" dirty="0">
                <a:cs typeface="Courier New" panose="02070309020205020404" pitchFamily="49" charset="0"/>
              </a:rPr>
              <a:t>Delete elements from list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del L[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i:j:k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sz="2400" dirty="0">
                <a:cs typeface="Courier New" panose="02070309020205020404" pitchFamily="49" charset="0"/>
              </a:rPr>
              <a:t>Remove &amp; return element at position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L.pop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(i)</a:t>
            </a:r>
          </a:p>
          <a:p>
            <a:r>
              <a:rPr lang="en-US" sz="2400" dirty="0">
                <a:cs typeface="Courier New" panose="02070309020205020404" pitchFamily="49" charset="0"/>
              </a:rPr>
              <a:t>Remove first occurrence of element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L.remove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(e)</a:t>
            </a:r>
            <a:endParaRPr lang="en-US" sz="2400" dirty="0"/>
          </a:p>
          <a:p>
            <a:r>
              <a:rPr lang="en-US" sz="2400" dirty="0">
                <a:cs typeface="Courier New" panose="02070309020205020404" pitchFamily="49" charset="0"/>
              </a:rPr>
              <a:t>Reverse list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L.reverse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L *= 42</a:t>
            </a:r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L.insert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(i, x)</a:t>
            </a:r>
            <a:r>
              <a:rPr lang="en-US" sz="2400" dirty="0">
                <a:cs typeface="Courier New" panose="02070309020205020404" pitchFamily="49" charset="0"/>
              </a:rPr>
              <a:t> same as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L[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i:i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= [x]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779326" y="6396746"/>
            <a:ext cx="7284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3"/>
              </a:rPr>
              <a:t>docs.python.org/3/library/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hlinkClick r:id="rId3"/>
              </a:rPr>
              <a:t>stdtypes.html#sequence-types-list-tuple-range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522035"/>
              </p:ext>
            </p:extLst>
          </p:nvPr>
        </p:nvGraphicFramePr>
        <p:xfrm>
          <a:off x="8205849" y="3486076"/>
          <a:ext cx="3616066" cy="2693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6066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560111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133813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[1, 2, 3, 4, 5]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x[2:4] = [10, 11, 12]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[1, 2, 10, 11, 12, 5]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[1, 2, 11, 5, 8]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x[1:4:2] = ['a', 'b']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[1, 'a', 11, 'b', 8]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0155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Questions – What is </a:t>
            </a:r>
            <a:r>
              <a:rPr lang="en-US" sz="3600" b="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/>
              <a:t> 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321013" y="3210020"/>
            <a:ext cx="7992657" cy="3507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7188" indent="-3571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defTabSz="1879600">
              <a:buSzPct val="100000"/>
              <a:buFont typeface="+mj-lt"/>
              <a:buAutoNum type="alphaLcParenR"/>
            </a:pPr>
            <a:r>
              <a:rPr lang="en-US" sz="3200" dirty="0"/>
              <a:t> </a:t>
            </a:r>
            <a:r>
              <a:rPr lang="en-US" sz="3200" dirty="0">
                <a:latin typeface="Courier"/>
              </a:rPr>
              <a:t>[1,2,'a','b',5,6,7,8,9,10]</a:t>
            </a:r>
          </a:p>
          <a:p>
            <a:pPr marL="514350" indent="-514350" defTabSz="1879600">
              <a:buSzPct val="100000"/>
              <a:buFont typeface="+mj-lt"/>
              <a:buAutoNum type="alphaLcParenR"/>
            </a:pPr>
            <a:r>
              <a:rPr lang="en-US" sz="3200" dirty="0"/>
              <a:t> </a:t>
            </a:r>
            <a:r>
              <a:rPr lang="en-US" sz="3200" dirty="0">
                <a:latin typeface="Courier"/>
              </a:rPr>
              <a:t>[1,'a',3,4,5,6,7,'b',9,10]</a:t>
            </a:r>
          </a:p>
          <a:p>
            <a:pPr marL="514350" indent="-514350" defTabSz="1879600">
              <a:buSzPct val="100000"/>
              <a:buFont typeface="+mj-lt"/>
              <a:buAutoNum type="alphaLcParenR"/>
            </a:pPr>
            <a:r>
              <a:rPr lang="en-US" sz="3200" dirty="0"/>
              <a:t> </a:t>
            </a:r>
            <a:r>
              <a:rPr lang="en-US" sz="3200" dirty="0">
                <a:latin typeface="Courier"/>
              </a:rPr>
              <a:t>[1,2,3,4,5,6,7,'a','b']</a:t>
            </a:r>
            <a:endParaRPr lang="en-US" sz="3200" dirty="0"/>
          </a:p>
          <a:p>
            <a:pPr marL="514350" indent="-514350" defTabSz="1879600">
              <a:buSzPct val="100000"/>
              <a:buFont typeface="+mj-lt"/>
              <a:buAutoNum type="alphaLcParenR"/>
            </a:pPr>
            <a:r>
              <a:rPr lang="en-US" sz="3200" dirty="0"/>
              <a:t> </a:t>
            </a:r>
            <a:r>
              <a:rPr lang="en-US" sz="3200" dirty="0">
                <a:latin typeface="Courier"/>
              </a:rPr>
              <a:t>[1,2,'a',4,5,'b',7,8,9,10]</a:t>
            </a:r>
          </a:p>
          <a:p>
            <a:pPr marL="514350" indent="-514350" defTabSz="1879600">
              <a:buSzPct val="100000"/>
              <a:buFont typeface="+mj-lt"/>
              <a:buAutoNum type="alphaLcParenR"/>
            </a:pPr>
            <a:r>
              <a:rPr lang="en-US" sz="3200" dirty="0"/>
              <a:t> </a:t>
            </a:r>
            <a:r>
              <a:rPr lang="en-US" sz="3200" dirty="0" err="1"/>
              <a:t>ValueError</a:t>
            </a:r>
            <a:endParaRPr lang="en-US" sz="3200" dirty="0"/>
          </a:p>
          <a:p>
            <a:pPr marL="514350" indent="-514350" defTabSz="1879600">
              <a:buSzPct val="100000"/>
              <a:buFont typeface="+mj-lt"/>
              <a:buAutoNum type="alphaLcParenR"/>
            </a:pPr>
            <a:r>
              <a:rPr lang="en-US" sz="3200" dirty="0"/>
              <a:t> Don’t know</a:t>
            </a:r>
          </a:p>
        </p:txBody>
      </p:sp>
      <p:sp>
        <p:nvSpPr>
          <p:cNvPr id="5" name="Smiley Face 4"/>
          <p:cNvSpPr/>
          <p:nvPr/>
        </p:nvSpPr>
        <p:spPr>
          <a:xfrm>
            <a:off x="1729146" y="4963582"/>
            <a:ext cx="374567" cy="36333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0" y="1690688"/>
            <a:ext cx="78105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Courier"/>
              </a:rPr>
              <a:t>x = [1,2,3,4,5,6,7,8,9,10]</a:t>
            </a:r>
          </a:p>
          <a:p>
            <a:r>
              <a:rPr lang="en-US" sz="3200" dirty="0">
                <a:latin typeface="Courier"/>
              </a:rPr>
              <a:t>x[2:8:3] = ['a', 'b']</a:t>
            </a:r>
          </a:p>
        </p:txBody>
      </p:sp>
    </p:spTree>
    <p:extLst>
      <p:ext uri="{BB962C8B-B14F-4D97-AF65-F5344CB8AC3E}">
        <p14:creationId xmlns:p14="http://schemas.microsoft.com/office/powerpoint/2010/main" val="315935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Questions – What is </a:t>
            </a:r>
            <a:r>
              <a:rPr lang="en-US" sz="3600" b="0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/>
              <a:t> 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321013" y="3210020"/>
            <a:ext cx="7992657" cy="3507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7188" indent="-3571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defTabSz="1879600">
              <a:buSzPct val="100000"/>
              <a:buFont typeface="+mj-lt"/>
              <a:buAutoNum type="alphaLcParenR"/>
            </a:pPr>
            <a:r>
              <a:rPr lang="en-US" sz="3200" dirty="0"/>
              <a:t> </a:t>
            </a:r>
            <a:r>
              <a:rPr lang="en-US" sz="3200" dirty="0">
                <a:latin typeface="Courier"/>
              </a:rPr>
              <a:t>[3,6,9,12,15]</a:t>
            </a:r>
          </a:p>
          <a:p>
            <a:pPr marL="514350" indent="-514350" defTabSz="1879600">
              <a:buSzPct val="100000"/>
              <a:buFont typeface="+mj-lt"/>
              <a:buAutoNum type="alphaLcParenR"/>
            </a:pPr>
            <a:r>
              <a:rPr lang="en-US" sz="3200" dirty="0"/>
              <a:t> </a:t>
            </a:r>
            <a:r>
              <a:rPr lang="en-US" sz="3200" dirty="0">
                <a:latin typeface="Courier"/>
              </a:rPr>
              <a:t>[7,13]</a:t>
            </a:r>
          </a:p>
          <a:p>
            <a:pPr marL="514350" indent="-514350" defTabSz="1879600">
              <a:buSzPct val="100000"/>
              <a:buFont typeface="+mj-lt"/>
              <a:buAutoNum type="alphaLcParenR"/>
            </a:pPr>
            <a:r>
              <a:rPr lang="en-US" sz="3200" dirty="0"/>
              <a:t> </a:t>
            </a:r>
            <a:r>
              <a:rPr lang="en-US" sz="3200" dirty="0">
                <a:latin typeface="Courier"/>
              </a:rPr>
              <a:t>[1,9]</a:t>
            </a:r>
            <a:endParaRPr lang="en-US" sz="3200" dirty="0"/>
          </a:p>
          <a:p>
            <a:pPr marL="514350" indent="-514350" defTabSz="1879600">
              <a:buSzPct val="100000"/>
              <a:buFont typeface="+mj-lt"/>
              <a:buAutoNum type="alphaLcParenR"/>
            </a:pPr>
            <a:r>
              <a:rPr lang="en-US" sz="3200" dirty="0"/>
              <a:t> </a:t>
            </a:r>
            <a:r>
              <a:rPr lang="en-US" sz="3200" dirty="0">
                <a:latin typeface="Courier"/>
              </a:rPr>
              <a:t>[4,7,10,13,2,4]</a:t>
            </a:r>
          </a:p>
          <a:p>
            <a:pPr marL="514350" indent="-514350" defTabSz="1879600">
              <a:buSzPct val="100000"/>
              <a:buFont typeface="+mj-lt"/>
              <a:buAutoNum type="alphaLcParenR"/>
            </a:pPr>
            <a:r>
              <a:rPr lang="en-US" sz="3200" dirty="0"/>
              <a:t> </a:t>
            </a:r>
            <a:r>
              <a:rPr lang="en-US" sz="3200" dirty="0" err="1"/>
              <a:t>TypeError</a:t>
            </a:r>
            <a:endParaRPr lang="en-US" sz="3200" dirty="0"/>
          </a:p>
          <a:p>
            <a:pPr marL="514350" indent="-514350" defTabSz="1879600">
              <a:buSzPct val="100000"/>
              <a:buFont typeface="+mj-lt"/>
              <a:buAutoNum type="alphaLcParenR"/>
            </a:pPr>
            <a:r>
              <a:rPr lang="en-US" sz="3200" dirty="0"/>
              <a:t> Don’t know</a:t>
            </a:r>
          </a:p>
        </p:txBody>
      </p:sp>
      <p:sp>
        <p:nvSpPr>
          <p:cNvPr id="5" name="Smiley Face 4"/>
          <p:cNvSpPr/>
          <p:nvPr/>
        </p:nvSpPr>
        <p:spPr>
          <a:xfrm>
            <a:off x="1725465" y="3843442"/>
            <a:ext cx="374567" cy="36333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00050" y="1496246"/>
            <a:ext cx="116014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ourier"/>
              </a:rPr>
              <a:t>y = [1,2,3,4,5,6,7,8,9,10,11,12,13,14,15,16,17,18,19]</a:t>
            </a:r>
          </a:p>
          <a:p>
            <a:r>
              <a:rPr lang="en-US" sz="2800" dirty="0">
                <a:latin typeface="Courier"/>
              </a:rPr>
              <a:t>y = y[3:15:3][1:4:2]</a:t>
            </a:r>
          </a:p>
        </p:txBody>
      </p:sp>
    </p:spTree>
    <p:extLst>
      <p:ext uri="{BB962C8B-B14F-4D97-AF65-F5344CB8AC3E}">
        <p14:creationId xmlns:p14="http://schemas.microsoft.com/office/powerpoint/2010/main" val="28173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lists (multi-dimensional lists)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010" y="1825625"/>
            <a:ext cx="5482590" cy="4117976"/>
          </a:xfrm>
        </p:spPr>
        <p:txBody>
          <a:bodyPr>
            <a:normAutofit/>
          </a:bodyPr>
          <a:lstStyle/>
          <a:p>
            <a:r>
              <a:rPr lang="en-US" dirty="0"/>
              <a:t>Lists can contain lists as elements, that can contain lists as elements, that ...</a:t>
            </a:r>
          </a:p>
          <a:p>
            <a:r>
              <a:rPr lang="en-US" dirty="0"/>
              <a:t>Can e.g. be used to store multi-dimensional data (list lengths can be non-uniform)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b="1" dirty="0"/>
              <a:t>Note</a:t>
            </a:r>
            <a:r>
              <a:rPr lang="en-US" dirty="0"/>
              <a:t>: For dealing with matrices the </a:t>
            </a:r>
            <a:br>
              <a:rPr lang="en-US" dirty="0"/>
            </a:br>
            <a:r>
              <a:rPr lang="en-US" dirty="0"/>
              <a:t>      </a:t>
            </a:r>
            <a:r>
              <a:rPr lang="en-US" dirty="0" err="1">
                <a:hlinkClick r:id="rId2"/>
              </a:rPr>
              <a:t>NumPy</a:t>
            </a:r>
            <a:r>
              <a:rPr lang="en-US" dirty="0"/>
              <a:t> module is a better choice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494517"/>
              </p:ext>
            </p:extLst>
          </p:nvPr>
        </p:nvGraphicFramePr>
        <p:xfrm>
          <a:off x="6096000" y="1690688"/>
          <a:ext cx="5583522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3522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148143">
                <a:tc>
                  <a:txBody>
                    <a:bodyPr/>
                    <a:lstStyle/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multidimensional-lists.py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97347">
                <a:tc>
                  <a:txBody>
                    <a:bodyPr/>
                    <a:lstStyle/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list1d = [1, 3, </a:t>
                      </a:r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2]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list2d = [[1, 2, 3, 4],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[5, 6, </a:t>
                      </a:r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9],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[0, 8, 2, 3]]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list3d = [[[5,6], [4,2], [1,7], [2,4]],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[[1,2], [6,3], [2,5], [7,5]],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[[3,</a:t>
                      </a:r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], [1,5], [4,3], [2,4]]]</a:t>
                      </a:r>
                    </a:p>
                    <a:p>
                      <a:endParaRPr lang="pt-BR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print(list1d[2])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print(list2d[1][2])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print(list3d[2][0][1])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148143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42958"/>
                  </a:ext>
                </a:extLst>
              </a:tr>
              <a:tr h="481466">
                <a:tc>
                  <a:txBody>
                    <a:bodyPr/>
                    <a:lstStyle/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368"/>
                  </a:ext>
                </a:extLst>
              </a:tr>
            </a:tbl>
          </a:graphicData>
        </a:graphic>
      </p:graphicFrame>
      <p:sp>
        <p:nvSpPr>
          <p:cNvPr id="5" name="AutoShape 2" descr="data:image/jpeg;base64,/9j/4AAQSkZJRgABAQAAAQABAAD/2wCEAAkGBwgHBgkIBwgKCgkLDRYPDQwMDRsUFRAWIB0iIiAdHx8kKDQsJCYxJx8fLT0tMTU3Ojo6Iys/RD84QzQ5OjcBCgoKDQwNGg8PGjclHyU3Nzc3Nzc3Nzc3Nzc3Nzc3Nzc3Nzc3Nzc3Nzc3Nzc3Nzc3Nzc3Nzc3Nzc3Nzc3Nzc3N//AABEIAH0BPAMBEQACEQEDEQH/xAAbAAEAAQUBAAAAAAAAAAAAAAAABgECBAUHA//EAEwQAAEDAwMBBAYECgcECwAAAAEAAgMEBREGEiExBxNBUSIyYXGBkRQzcrEIFSM1QlKhssHRJDRic3R14RclwvA3Q0RTY2SCg5KTov/EABoBAQACAwEAAAAAAAAAAAAAAAADBAECBQb/xAA4EQACAQMDAQYDBgYBBQAAAAAAAQIDBBESITFBBRMiMlFxM4GxFEJhocHRIzRykeHwJRUkQ1Lx/9oADAMBAAIRAxEAPwDuKAICjuiA0d6vrKQugpsPqB1Pgw/zU9Kg5by4NJTwRZ1TO6Z0pml7wnlwcQT8Vc0RSxg0yZUV3uEJGKqQ+x+HLV0YPoZ1MzKfVM7JNlSxkhxwGjByo3bLGwUzPi1RTn62nkZ7WnKidtL1N9aM2G/W6XA7/YfJ7SFo6M10GpGfFNFK0PikY9ruhaQVG00bZPVYBTIQDI80BVAEAQBAEAQBAEAQBAEAQBAEAQBAEAQBAEAQBAEAQBAEAQBAUJAGT0QEfueomQyd1RtbKQfSefV9wViFvlZkaOeCI11wM9bNJJGGlzs4aeArkaWEsEEt2eYqoyOchZ0tGuWVlma2F5Y8buMZ94SKedzZNmNTOJqGknPXnPsW8nhGqkZ+cqPKN9aPOecRNxjLitorJnJWCR0kTHPcS4ZAz4BJJI2RmQ1tXD9VVStA8A84+S0cIvlGcszYtSVlO9onkbIMj0XNGT8uiidvFoa2Z0WqX5/K0owf1XrT7L6MzrM2HUlC/wBcSRn2tyo3bz6GdaNlR11NWhxppN+3G7gjHzUUoShybJpmStTIQBAEAQBAEAQBAEAQBAEAQBAEAQBAEAQBAEAQBAEBbJI2Nhe9wa1oySTwESzwCL6kvNPNSsjpKn1nkPABGQrVGlJPLRFUlhbEca5ruQ4Eq1lkWtmuqT+XeSPFSp7GmvLPB0ng3j2rbBnKDnNcwjxOOvvWTORESHgg9FhmMGS2qkZ47lq4JjB5zzuc8EhbKKNjIp6lrYwHNx7lHKDNdzIbPGRncFqk8mybMIP3SAl2TxypHwMmyyosmdaKt5QySXR59KrHhhn/ABKrddCSBJVVJAgCAIAgCAIAgCAIAgCAIAgCAIAgCAIAgCAIAgCAICH3eW5V7siEinGCGMOc+/zW9K7tI7OWH+IlSqehHbjBIyJu+KRpDvFpXQpVqc3mMk/mQTjJcowP0fJTkZ5PcC44WyRhpHkeqYMOKK7chYwa6fQN9ErODMcl2SOiMy3gpvPisJjWj0a/0eizyZyhuHisGcotByRg9PJbAyonnvB6RwfaomkYZs2DwzyPao0bw4JJo/16vzIZ/wASq3XQmgSZVTcIAgCAIAgCAIAgCAIAgCAIAgCAIAgCAIAgCAIAgCA0EH9Xi+yPuXnqyxUlj1f1L0eEeVcPyXU9eijilky9yF37IrABwNo4C9d2U27d5fU5l3lSNZyulkp6mBwmTOvcvzwsm5bnlZGVkqOeiw2GHBZwMIdAgwgBnqsMxpyUHB4Cwa4aeD1y4bSPBZ6G7MuCacu2sO7Ps6KPCwbQzgmOjXHdUscBv2tJcPjwqV10ZNAlKqEgQBAEAQBAEAQBAEAQBAEAQBAEAQBAEAQBAEAQBAEBHe9ZFCxpcM4AAC4FZPvZe7+peg9kYk9RI9vpAbc+SwooyRW/uzWN4/RXp+yP5d+5y7zzGsK6ZTLc5KBcl/gtiTBZ4rBF1L4fXA8zhay8rJKfJsqamimnax7eD1xx4Lm3NepTpOUWXIQjKWGZb7NA71HSNPzVCPa9aK3WSZ2sehppWd1K6POdpIJXoKUtcFP1KMliTRY0+kpCP7xkRnLmjwz0WrNzaxNDSdoA9wUSZvHckOkP61Uf3Y+9VrnhEkCVKmSBAEAQBAEAQBAEAQBAEAQBAEAQBAEAQBAEAQBAEAQEVmtcMznSkytlccue13Vc6XaFaM5Rwmk3yvxJ40YtJpmHV22aGMOhq3DBHD25SN5bz+JS/szLp1FxIj9ypqqSoa1+2SXbn0cDhdmzr20KLlHKjnqU61OpKWHua+SlqY/rIXtH2SrsLihU8k0yvKjNco8ehxtPyUxppafBdnhGZbZahoXw/WN96xLys3p8m8oKeTe2UjDR4nxXAvriGju+WdGlCWdRslxy1gjFXxVS/aK9la/Ah7I5VTzsx/0gp8kX3jJje0EZ46LV5M5NnFNGScPCiSZvB7Ek0gCaid7QdmwDd7cqrdcIlgScv2jLiAPeqe5IU7xv6zfms4YLgTnrwgLkBY97WkbnAe9AUMjRn02/MJuYyi9pyMoZKoAgCAIAgCAIAgCA83ODeXOAGfcgK94zwePmmGMooZGDq9vzCYYyg2VjsbXtOfI5RproMl4QFUAQBAEBo2eXgvP1/jS92XoeVHhWnMJUceTZ8Eembi7w/wB0V16b/wCxl7r6FV/GXsZYzjqVziwzxnijMbi5jScHkgKejUnGaw2RTimnsRXq0Z8l7M5RZ4rGTTO+5fCdkjXYz7FrPDg0bQlvsbqO6THAdSk+GGLhVOzKWNUamPc6EbiXWJ7C6wNOJmSxH+2w4Vf/AKZVe9NqXszdXEVzlGmqHB88j28sc4lp816G3TjRjCS3SKNRpzbR44y5TEP3j17vpjHxTJtjJlwUbyfTw0ezxWmo2jHBLNHNDKmdjfV7scfFU7rhE0De3W2UV3o3UdzpmVFM4gmOQcEjkKrCpKnLVB4ZI1k4B2jaZitOrKxlio3xU0FNFVuEXWDJwXDyGQPcvS2Nw6tBd4922t+pUqJp+E6p2Xa0GprcaSucG3WkbiQeEzfB4/j/AKrj39n3E9UV4X/uCanUU0TpUCU1d8sNqvsccV3oYqpkZJYJB6pPiFJTr1KO8Hgw0mcv7OtGWOtvGpYrhb4qmOhrnU8DJOQ1oc79vAXWvbutGnT0yxlEMILLOxRNayNrGjDWjAHkuLnO7Jy5AEAQBAEAQBAEAQGFcrfSXWiko7jTx1FLJjfHIMtdggj9oBWYzlB6og4N2yaetdgvFI200cVPHNTOe5jRxkHGQvSdl16lWEtb4KtZYaOlaf7ONKC0Uj5rTFNJLAx7nSkuJJaCVya/aFw6j8RNGmsEf192b0drtc970sZaGppGmWSKKUt3MHUtIOQQMn2q1Z38pzVKtun+HU1nDCyjZ9j+sKy/09TbLpL3tXSNa9kzvWkjJxz7QR19oUXadpGjJThsn9TNGepbnSB0XLRKVQBAEBEq25NhlkiEcgaHHEgbgHlUZ9nTnNyhJPPTJPGvFJJpmC6sp3M3OkDTnq/0fvUUrG5j9x/Lf6G/fU31MR7mvucJY4OHdu5Byp4xlGxmpLG6I206qa9DNd1XOW5YZ5vI2n3Fbw8y9zWS2ZE17Y47Zb4rBF1Lo/rFh8M3p8m2o/61H9pcm6+DIvU/Mbk4IwcEeRGV55PG6LmMkYrhismGMAO4HkvYWbbt4exy6vnZjZ9IKyQ/eMqPORngcLVm5tWexQI2gSDSR/ps4/8AD/iFBc+VEsCVqmSECjjZN2u3GORgex9lY1zSMgjeeF0M4sY4/wDb9DT75zvWNhruz3VEN3sxcKF8hdTyfosJ9aJ/sx09nuXUtq9O8o93V56/uiCcXTlqR2XR+pKPU9mjr6N2D6s0RPpRP8Wn7wfEFcK4t5W9TRL/AOliMlJZN2cFVzYgXZr+e9Z/5xJ97l0b74dL+lEcOZG61FrOyadqHQXKeds4YH7I6aR/onOPSA2+B8VBQtKtfyL8zaUkuTy0drOk1bJW/QKaeOGlLR3k2AX59gzj5rNzZztsa3yYhNT4Nnfb9brDTMnucz443u2s2QPkJPXo0HHTqeFBTozqvEfrg2bwR6x9pFqv2oYLTa6aqf3ge4zytDAA32Hn7lbrdnVKNLvJs0VRSeCR3u+W6xU7J7nK+ONztrSyF8hJ9zQSqtOjKq8RW5u3gjNr7TrNdr7Ba6CGpcJN5dUTNEbGBrSSeefDxwrVXs6rTp95LHyNFVi3g1127W6Gkmk/Ftpra+mYcGraNkTva0kcj2qWn2XKS8Ukn6GJVMdDf6O11adVCRlLup6uJu99PNjO39YHoQq9zZVLfndeptCopmlvPatbqOaVlsttZc4ojh1TCMRE+x3Off0U9LsypJeOSj+HX+xq6uDa6N7QbTquY0kIkpq4N3CCXncPEtPQ4UN1YVbfxPdepmFRSJiqT4JDh34QP53tn+Ek/eXoOxvJL3K1flHYrER+Jrfz/wBli/dC4dT4j92WVwazX90prTpC51NS5uHQOijaf+se4Ya35n5ZKmtKUqleMV6ms2lF5Oe9iloqaC33PUJpJpu8iENLEzAfMBy4t3EDk4A58Cuj2rWU5RpZ9yKhFqOpkhqO1e1Ula6hq7VdoatrwwwuhaHZPQesq0ezKko6lJNGzqpPBMbPX1FxgfLUWyroCHYDKnZlwx19Fx/aqNWnoeE0/YkTyaDUeuodNyPN0s1zbTtk2MqmxsMT/cd3HuOFYoWbr+Waz6GspqPKPaj1ZV3CmZVUembu6CQZY5/dM3Dzw54OFiVrGLw6kfz/AGGt+hnDxBJzkj9pXlrjatL3OhDyrJiXClgkgJdCw4Iydq2pXNaO0ZsxKnF8oh96ijpZWMpmbARk4Xpuza869OTqPO/oc+5iqcvDsYcddVR4DJ34/tcqzOzt58wRCrioupktvNUAWvEbh7sKs+yrfOY5RJ9tlwzB2ucM4XRbWcZIHFy3LSCDytkjXQ0XRcygBYltHc2gvESWlohD6bzuk/YF5O4vJVfDHaJ1adJRWTJ+B+SpkpG7iP6bN9or11j/AC0PY5db4jMToVayQNvUezZHAjoEwbMzYqx2AC1rvvUek2gyU6Pdvq5dzXNcYuB4YyFVuV4UTQJd4KkSEFpf+mKu/wAnj/fKvv8AkF/V+hp98lV6tVLebZPQXCISQTNwR4g+BHtCp06kqUlKJs1lYZwqhqLp2XaxfT1DXy0cvrbelRDnhzf7Qz88+YXopxpdoUMx2a+pVWaUvwO9W2vprlQwVtFK2WmmaHxvb0IK85OEoScZcotJ53Ib2bfnzWf+cP8Avcr998Ol/SjSHMiU6kj7zT9zaQCDSS9fslUaPxI+6N5cHN/wfmj6BeSP++iA/wDiV1u2X44ENvwdZxweMrik5xLRUIh7arqxvQTVjunm8H+K79089nx+X0K9P4jO3YK4G5YOC0dpprh20VlDUsBpzVyvfGOA8bM7T7MkZHivSTqyh2epLnBVUf4p3VsEYh7gRsEONvdgDbjywvOZlqznctYWMHAqqwwQdrn4lp90FFUVQDo4nbcxOZuczjwOCMeS9JGvKVj3r3aRV0/xMI77DTRQU7aeCJkcLRtbG1oDQPLC825NvL5LRw7UdHFYe2a2Ntze4bNV0smGcAd4/Y/4EZ+a9DQn3thLXvhP8kVpLFRYO8LzrLJw78IH87Wz/CP/AHl6HsbyS9ytW5R05tBcK2zWl1uustA6OlZuDY2vbJlreoPl7PNcfXCM5ao53J8ZRq5Oz5lyrYqrU12rLv3JzHTyYjhafstUyvnTg40YqOf7mNGeSZQwshibFCxscbAA1rRgAeQVF5byzc4/26WZ1NVUGoaVgDi4QTO8nj0mE/Ij4BdzsmsmpUpe/wC5XrR4kdQ0vdo73p+huMbs99C0u9jvEfPK5FxSdKrKD6E8XlZIlrSE6n1jZtMsOaWlzcK/HkOGN+OTx7R5K7avuLedbq/Cv1NJeJ4J82MNaGtaA0DAGOgXNz6ki2NM9zW73O4Ae77yuBcfGl7l6HlRh1VUHxlrWkc9VoomSLajcHSx+Zb5L0vYyapS9/0Ode8o0+F1znlPFAZtP9UPeqtbGsu0+Dd0rGvpYw9oPHiMrzlzKUK8tLwXqaTitjBvFPDEyN0UTWkvwcLo9lV6s5yjOWdivcwillIxoISZWMimkiyf0SrleqlTcpxUsEcYtvCeDYfR6+P6urY/+8auV9os5+elj2ZZ01Y8SNRV7xUy98QZN3pFvTK79ro7mOjjGxRqt63k8BjcrBC/Me7Q04GB1WDdmygpo2O3AYOFFq6G0MEh0mf94vz4wn7wq1z5USwJcqRIQOke3/bLXDPP4ojH/wCsq+0/sC/qNPvk7KoG5HNb6UptU2d1LLtZVR5dTT4+rd/I+IVm1upW89S46mk46lg5V2eaqqNF3mfT+oGugo++2vDzxTSfrfYPBz05z5rsXtsrqmq1LnH9/wDJBTk4S0yJ32aEG9aycCCHXd5BHlkrn33w6X9JLT5kS2//AJhuX+El/dKo0nipH3RI+Dmf4Pz2ihvDCee9jPw2ldftlPXAgt+Dre4Lilg4foadtR20XOaJwdG+es2uByCN/B/YvQXccWEU+dvoV4fEZ3Erz5YOJWJ4/wBu9Yf1qiZo/wDrH8l3qy/42Psiun/FO2ZXALBxO5PA7eqY+VRG34mIrv01/wAa/b9Sv/5TtwXAXBYOIdori3tgs7sYxJRc/wDvL0Fl/Iz+f0K1T4iO3nouAWTh34QJ/wB720f+Tk/eXf7G8kvcrV+UdisX5lt/+Fj/AHQuHV+JL3ZYXBnrQyEBpdX2dl/07X2x+MzxHuyf0Xjlp+BAU1vVdGrGaNZRyjm/YpqEUcN0sdycYvoodVRh/wCgAcSt+BwfifJdXtWhqcasOu37EVGWMpkx7PqZ9RFXakqWkVN5l71m7qyBvEbfZxz8Vz7ySTjRjxH69SSPqTFVDci1ZR1EtTK+Kp2N3uxGW5HUrn1Li3U3GpT46p7liMJtZTMGop7jDGXbYpfYHYWI/YZ8OUflkN1kuMkeu75pHMM8LoXAYwTnK7XZtOnCEu7nqX+ClcylPGVg1w64XRwVNLLTwsmGsG0tlI+oYD6seeXFcu/uo0ZY5ZfoU3JG8YxsTAxucDp4rzs5ucnKXUvRWlGvvf8AV4z5SfwXU7I+NJfgV7peFe54UMbn1LXAei08lWLucY0mn1I6SbkbgrgF1EauI/p032l6+w3toexy6y/iMxcHcFbIceIyGjGDnpytWbG3i6fBQmYG50qcXMjzjKgufKTQJJdauqpKJ01Db5K+cEBsEcrIy7nn0nEDhVKajKWJPCN28HN6aDWcOvajUjtKSGGaEQfR/p8G5rQAB6W/rkE9PFdVu1dsqPebp5zh/sRYnrzg6XbqioqaOKWro30czhl8D5GvLD72kgrlSUU8ReSZGSRlaggXahoUalpRXW2Nv42gbgDIaJ2fqE/cV0bC9+zvTN+EiqU9SMTsbs90slNdqe70U9LI6ZjmiXkO9E8hwyD8Ctu061OrKHdvKx+pilFxymdEmhZUQSQyjLJGljh7CMFcxNp5Jjh9Fp/Wugb7PNZrc6vpXnbuiG9szM8Zbnc13/OSvQVK9peU8VHhlZRnB7E4tcmstTDu7zQssVuI/K91JmeYeLRySwe3g+XmudUVrQ3pvVL8v8ksdT5IhYtJam05rua7UOnXTW5k87YY46uBv5Fzjsxl/HG3gq9VuqFa2VOU/Ft0f7EahKM8o6nPdLo22R1MOn6mSqc4h1H9Iha5g8y7dt+RXIVOnr0ue3rhk2X6HKbbp3WdFrx2pn6bc5rqmWV0ArIAdrwQBnf1AI+S7M69rO27nvOi6P8AYgUJqerB1Y3O6C0CqGn6k1e/b9C+kw7wPPdu2/tXEVOGvGrb1wyxvg5VWad1pPrxup26bcGiqjmEBrYMhrQBjO/qQD81243FtG17nX09H+xBom56sHXrPW1dZSmS4W2W3zBxHcyTMkOPPLCQuHUjGLxF5J1k5h2haU1Lctdw3i02o1VPAIHNd9IiYHFjt2MOcCuvZXVCFs6c5Ybz0fVY9CGdOTmmjocV3uz7VUVL9OVMdZG4NjozVQl0uSMkODtoxk9SOi5bhTU1HXt64ZNl+hzDtB0/rPWFzhqm6ZfTRwwmJjTW07icnOT6a69lWtbaLXeZz+D/AGIKsJzxhE+0rcdRMjoLfeNMS0rGRiN9WKyF7RtbwS1riecAfFc24hQ8U4Tz+GGTRzw0SwHKqGxVAUwgOH6w0lM/tRhoqIujhuw7x5YcYjwRKD7MD9q79tcpWblLmO37FaUH3mx2yCFkEMcMQDY42hrWjwAXBbbeWWT1WAaV31kn23fvFcK6+PL/AHoXafkR5zR97EWZx7VXTw8m5F9U0rmdy7cD1C9H2JNOM/kc+9XBoI43lxAbnhduTOcslXxEPG4Y96wmG2eraiaE4ie5g8geFpUoUqu845LEak48MyI7pUtblxbJjwcFSn2XbS4yvmSq7milRcHVkQY+JrSHZyD/AAW1tYRt5ucZCdx3iwzPhudI1obtkjA82LmVezLqT1ZUvmWY16a2MltZTPI2zM58zj71TnZ3EOYP+xKqsHwzR17d9dMRyM9QeF6Wx2to5OfWw6jwWxUznZwW/EqxJ45IMZZ6GmkaPVyPYcrOpG7ibugtdZUyiJsL2cAl0jSAB5qtKrCKybQiyY2y2QUEeIxukI9J56lUp1HPknSwZu0KPBkYWQAMFAVQFCMoBt5zlYwCo6LIKAYQDaFjAKbQmAVwmAMBZAwsYAwsgYQFNoWAV2hZAwgGFjAAGFkAn5IC0v2gk8ADJKAh+lT+PtR3TUzvSp2f0C3nzjafyjx9p3H/AKT5q5cfw6UaPXl/Pj8jSO7yTNUzcIDSytcyR+5rhlxOSMDqfFci6oVHVlJRb/1FulNacMt3A+I+apSi487EqafDNDqwEwRY5IPC7vYmPH8ijecI0lNAY3F7up4x5LtyeTnIyD6oBAPvWDJhVjGibhvUDgKWL2N2Xw0zHR8tIcfatJS3NGtyho8fprMZmYx3MiljLqmEYBy8cY6rnXDxSl7MuQXiRuai1xSYMlMPfhcKF7Xh5ZsuOlB8oj9dC2CpfFG0hoK9PZVJVaEZy5OdWSjNpF9H0fzzx/FTyIupubbbZ7hJiMbYh6zz0Hu8yoalSNMmSyTiNobG1oOdowufzuSl6AIAgCAIAgCAIAgCAIAgCAIAgCAIAgCAIAgPOff3bu7xv2nbnplOu4OU0ej+0CpEtvud/hprZLI50phmMjy1xJLWZaCBz4nj9i68rqzhicIZl+JCoT9Tp9rt9NbLfT0NHH3cEEYYxo8guVOcqknOXLJUsLBlrUyEBTAQFroY3+tG0+8IDEqrVR1EZZJCMHxBwR7ikH3bbiuRLxcmrm0rTHmGolYfJwDh/NWFcS6ohdFdDCm0tVN+qmhkHty3+a3VxHqaui+hgVWn66J7JHwulOORGMgfxUqrxawJQkYkkUsfEkbmO/tNP8llb8Mjaa5LBz1WyMw5NpabXIXRVM52hpDms8T715+9vo4dKG/4nSpUn5mb1cYskbu0bXVsmWg9F6zsxv7NE51x8Rmy07ZaaphmlqYCGlzdhBxn/RS16rTSTNIwRKooo4mBkbQ1regAVVtvdkiWC9YAQBAEAQBAEAQBAEAQBAEAQBAEAQBAEAQBAEAQFMDyQFUAQBAEAQBAEAQBAUc1rhhzQR5EIDHdQUjnh5p4tw6HaFnXLjJjCPH6DFu2sc9nxz96qTtqLe8SVVZI8amlfBGZO9a4N8Czn55UUuz4Pyto3VdmutlBBcauWpnBwwgCPwJXQoZo0FBFefilkkjWhrQ0AAAcABYMlyAIAgCAIAgCAIAgCAIAgCAIAgCAIAgCAIAgCAIAgCAIAgC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52"/>
          <a:stretch/>
        </p:blipFill>
        <p:spPr>
          <a:xfrm>
            <a:off x="460375" y="5273040"/>
            <a:ext cx="555013" cy="58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228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aliasing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301317"/>
              </p:ext>
            </p:extLst>
          </p:nvPr>
        </p:nvGraphicFramePr>
        <p:xfrm>
          <a:off x="8222422" y="1278734"/>
          <a:ext cx="2327050" cy="48342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val="2667371781"/>
                    </a:ext>
                  </a:extLst>
                </a:gridCol>
                <a:gridCol w="527050">
                  <a:extLst>
                    <a:ext uri="{9D8B030D-6E8A-4147-A177-3AD203B41FA5}">
                      <a16:colId xmlns:a16="http://schemas.microsoft.com/office/drawing/2014/main" val="324150565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073523339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Memory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03275"/>
                  </a:ext>
                </a:extLst>
              </a:tr>
              <a:tr h="1612054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Courier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01294450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b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420759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5162768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486084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81186927"/>
                  </a:ext>
                </a:extLst>
              </a:tr>
              <a:tr h="136800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94040525"/>
                  </a:ext>
                </a:extLst>
              </a:tr>
            </a:tbl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61904" y="2982492"/>
            <a:ext cx="4770120" cy="198002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urier"/>
              </a:rPr>
              <a:t>a = [13, 27, 7, 42]</a:t>
            </a:r>
          </a:p>
          <a:p>
            <a:pPr marL="0" indent="0">
              <a:buNone/>
            </a:pPr>
            <a:r>
              <a:rPr lang="en-US" dirty="0">
                <a:latin typeface="Courier"/>
              </a:rPr>
              <a:t>b = a</a:t>
            </a:r>
          </a:p>
          <a:p>
            <a:pPr marL="0" indent="0">
              <a:buNone/>
            </a:pPr>
            <a:r>
              <a:rPr lang="en-US" dirty="0">
                <a:latin typeface="Courier"/>
              </a:rPr>
              <a:t>a[2] = 12  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8508274" y="3457303"/>
            <a:ext cx="57476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508274" y="3161211"/>
            <a:ext cx="574766" cy="1872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986721" y="3996868"/>
            <a:ext cx="79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12-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22422" y="2922117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01708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Courier"/>
              </a:rPr>
              <a:t>y = x  </a:t>
            </a:r>
            <a:r>
              <a:rPr lang="en-US" b="0" dirty="0"/>
              <a:t>vs</a:t>
            </a:r>
            <a:r>
              <a:rPr lang="en-US" b="0" dirty="0">
                <a:latin typeface="Courier"/>
              </a:rPr>
              <a:t>  y = x[:]</a:t>
            </a:r>
            <a:endParaRPr lang="en-US" b="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125552"/>
              </p:ext>
            </p:extLst>
          </p:nvPr>
        </p:nvGraphicFramePr>
        <p:xfrm>
          <a:off x="3647253" y="1868918"/>
          <a:ext cx="2327050" cy="48342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val="2667371781"/>
                    </a:ext>
                  </a:extLst>
                </a:gridCol>
                <a:gridCol w="527050">
                  <a:extLst>
                    <a:ext uri="{9D8B030D-6E8A-4147-A177-3AD203B41FA5}">
                      <a16:colId xmlns:a16="http://schemas.microsoft.com/office/drawing/2014/main" val="324150565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073523339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Memory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03275"/>
                  </a:ext>
                </a:extLst>
              </a:tr>
              <a:tr h="1612054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Courier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01294450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b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420759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5162768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486084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81186927"/>
                  </a:ext>
                </a:extLst>
              </a:tr>
              <a:tr h="136800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94040525"/>
                  </a:ext>
                </a:extLst>
              </a:tr>
            </a:tbl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2659" y="2342474"/>
            <a:ext cx="3746400" cy="19800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ourier"/>
              </a:rPr>
              <a:t>a = [13, 27, 7, 42]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  <a:latin typeface="Courier"/>
              </a:rPr>
              <a:t>b = a</a:t>
            </a:r>
          </a:p>
          <a:p>
            <a:pPr marL="0" indent="0">
              <a:buNone/>
            </a:pPr>
            <a:r>
              <a:rPr lang="en-US" sz="2400" dirty="0">
                <a:latin typeface="Courier"/>
              </a:rPr>
              <a:t>a[2] = 12  </a:t>
            </a:r>
          </a:p>
          <a:p>
            <a:pPr marL="0" indent="0">
              <a:buNone/>
            </a:pPr>
            <a:endParaRPr lang="en-US" sz="24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933105" y="4047487"/>
            <a:ext cx="57476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933105" y="3751395"/>
            <a:ext cx="574766" cy="1872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06842" y="4589317"/>
            <a:ext cx="79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12-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47253" y="3512301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"/>
              </a:rPr>
              <a:t>b</a:t>
            </a: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6665632" y="2340636"/>
            <a:ext cx="4770120" cy="1980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7188" indent="-3571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400" dirty="0">
                <a:latin typeface="Courier"/>
              </a:rPr>
              <a:t>a = [13, 27, 7, 42]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400" dirty="0">
                <a:solidFill>
                  <a:srgbClr val="C00000"/>
                </a:solidFill>
                <a:latin typeface="Courier"/>
              </a:rPr>
              <a:t>b = a[:]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400" dirty="0">
                <a:latin typeface="Courier"/>
              </a:rPr>
              <a:t>a[2] = 12 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z="24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008562"/>
              </p:ext>
            </p:extLst>
          </p:nvPr>
        </p:nvGraphicFramePr>
        <p:xfrm>
          <a:off x="9552957" y="1755056"/>
          <a:ext cx="2327050" cy="49096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val="2667371781"/>
                    </a:ext>
                  </a:extLst>
                </a:gridCol>
                <a:gridCol w="527050">
                  <a:extLst>
                    <a:ext uri="{9D8B030D-6E8A-4147-A177-3AD203B41FA5}">
                      <a16:colId xmlns:a16="http://schemas.microsoft.com/office/drawing/2014/main" val="324150565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073523339"/>
                    </a:ext>
                  </a:extLst>
                </a:gridCol>
              </a:tblGrid>
              <a:tr h="238714"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Memory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03275"/>
                  </a:ext>
                </a:extLst>
              </a:tr>
              <a:tr h="886335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Courier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01294450"/>
                  </a:ext>
                </a:extLst>
              </a:tr>
              <a:tr h="359404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42075908"/>
                  </a:ext>
                </a:extLst>
              </a:tr>
              <a:tr h="359404">
                <a:tc vMerge="1">
                  <a:txBody>
                    <a:bodyPr/>
                    <a:lstStyle/>
                    <a:p>
                      <a:pPr algn="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51627685"/>
                  </a:ext>
                </a:extLst>
              </a:tr>
              <a:tr h="359404">
                <a:tc vMerge="1">
                  <a:txBody>
                    <a:bodyPr/>
                    <a:lstStyle/>
                    <a:p>
                      <a:pPr algn="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4860847"/>
                  </a:ext>
                </a:extLst>
              </a:tr>
              <a:tr h="359404">
                <a:tc vMerge="1">
                  <a:txBody>
                    <a:bodyPr/>
                    <a:lstStyle/>
                    <a:p>
                      <a:pPr algn="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81186927"/>
                  </a:ext>
                </a:extLst>
              </a:tr>
              <a:tr h="361046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4451536"/>
                  </a:ext>
                </a:extLst>
              </a:tr>
              <a:tr h="359366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94040525"/>
                  </a:ext>
                </a:extLst>
              </a:tr>
              <a:tr h="359366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26451873"/>
                  </a:ext>
                </a:extLst>
              </a:tr>
              <a:tr h="359366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74428801"/>
                  </a:ext>
                </a:extLst>
              </a:tr>
              <a:tr h="359366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84911084"/>
                  </a:ext>
                </a:extLst>
              </a:tr>
              <a:tr h="354481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53562273"/>
                  </a:ext>
                </a:extLst>
              </a:tr>
            </a:tbl>
          </a:graphicData>
        </a:graphic>
      </p:graphicFrame>
      <p:cxnSp>
        <p:nvCxnSpPr>
          <p:cNvPr id="14" name="Straight Arrow Connector 13"/>
          <p:cNvCxnSpPr/>
          <p:nvPr/>
        </p:nvCxnSpPr>
        <p:spPr>
          <a:xfrm>
            <a:off x="9816148" y="3199635"/>
            <a:ext cx="57476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9816148" y="5053060"/>
            <a:ext cx="57476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9552957" y="4868394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92655" y="3733234"/>
            <a:ext cx="79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12-</a:t>
            </a:r>
          </a:p>
        </p:txBody>
      </p:sp>
    </p:spTree>
    <p:extLst>
      <p:ext uri="{BB962C8B-B14F-4D97-AF65-F5344CB8AC3E}">
        <p14:creationId xmlns:p14="http://schemas.microsoft.com/office/powerpoint/2010/main" val="57468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20236</TotalTime>
  <Words>3933</Words>
  <Application>Microsoft Office PowerPoint</Application>
  <PresentationFormat>Widescreen</PresentationFormat>
  <Paragraphs>588</Paragraphs>
  <Slides>30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Courier</vt:lpstr>
      <vt:lpstr>Courier New</vt:lpstr>
      <vt:lpstr>Wingdings</vt:lpstr>
      <vt:lpstr>Office Theme</vt:lpstr>
      <vt:lpstr>Lists</vt:lpstr>
      <vt:lpstr>List operations</vt:lpstr>
      <vt:lpstr>sum(…)</vt:lpstr>
      <vt:lpstr>List modifiers (lists are mutable)</vt:lpstr>
      <vt:lpstr>Questions – What is x ?</vt:lpstr>
      <vt:lpstr>Questions – What is y ?</vt:lpstr>
      <vt:lpstr>Nested lists (multi-dimensional lists)</vt:lpstr>
      <vt:lpstr>aliasing</vt:lpstr>
      <vt:lpstr>y = x  vs  y = x[:]</vt:lpstr>
      <vt:lpstr>x[:] vs nested structures</vt:lpstr>
      <vt:lpstr>Question – what is c ?</vt:lpstr>
      <vt:lpstr>copy.deepcopy</vt:lpstr>
      <vt:lpstr>Initializing a 2-dimensional list</vt:lpstr>
      <vt:lpstr>range(from, to, step)</vt:lpstr>
      <vt:lpstr>Question – What is range(3,20,4)[2:4][1] ?</vt:lpstr>
      <vt:lpstr>for - loop</vt:lpstr>
      <vt:lpstr>Question – What is printed ?</vt:lpstr>
      <vt:lpstr>Question – break, what is printed ?</vt:lpstr>
      <vt:lpstr>PowerPoint Presentation</vt:lpstr>
      <vt:lpstr>PowerPoint Presentation</vt:lpstr>
      <vt:lpstr>Palindromic substrings</vt:lpstr>
      <vt:lpstr>Sieve of Eratosthenes</vt:lpstr>
      <vt:lpstr>while-else and for-else loops</vt:lpstr>
      <vt:lpstr>Linear search</vt:lpstr>
      <vt:lpstr>Some performance considerations</vt:lpstr>
      <vt:lpstr>String concatenation</vt:lpstr>
      <vt:lpstr>PowerPoint Presentation</vt:lpstr>
      <vt:lpstr>The internal implementation of Python lists</vt:lpstr>
      <vt:lpstr>List insertions at front vs end</vt:lpstr>
      <vt:lpstr>Updates (insertions + deletions) in the middle of a list</vt:lpstr>
    </vt:vector>
  </TitlesOfParts>
  <Company>Aarhus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Gerth Stølting Brodal</dc:creator>
  <cp:lastModifiedBy>Gerth Stølting Brodal</cp:lastModifiedBy>
  <cp:revision>668</cp:revision>
  <dcterms:created xsi:type="dcterms:W3CDTF">2017-10-19T06:54:16Z</dcterms:created>
  <dcterms:modified xsi:type="dcterms:W3CDTF">2025-05-13T12:57:10Z</dcterms:modified>
</cp:coreProperties>
</file>