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66" r:id="rId3"/>
    <p:sldId id="305" r:id="rId4"/>
    <p:sldId id="323" r:id="rId5"/>
    <p:sldId id="365" r:id="rId6"/>
    <p:sldId id="336" r:id="rId7"/>
    <p:sldId id="337" r:id="rId8"/>
    <p:sldId id="296" r:id="rId9"/>
    <p:sldId id="328" r:id="rId10"/>
    <p:sldId id="306" r:id="rId11"/>
    <p:sldId id="293" r:id="rId12"/>
    <p:sldId id="329" r:id="rId13"/>
    <p:sldId id="326" r:id="rId14"/>
    <p:sldId id="330" r:id="rId15"/>
    <p:sldId id="327" r:id="rId16"/>
    <p:sldId id="359" r:id="rId17"/>
    <p:sldId id="309" r:id="rId18"/>
    <p:sldId id="325" r:id="rId19"/>
    <p:sldId id="324" r:id="rId20"/>
    <p:sldId id="310" r:id="rId21"/>
    <p:sldId id="331" r:id="rId22"/>
    <p:sldId id="307" r:id="rId23"/>
    <p:sldId id="308" r:id="rId24"/>
    <p:sldId id="311" r:id="rId25"/>
    <p:sldId id="312" r:id="rId26"/>
    <p:sldId id="314" r:id="rId27"/>
    <p:sldId id="370" r:id="rId28"/>
    <p:sldId id="332" r:id="rId29"/>
    <p:sldId id="315" r:id="rId30"/>
    <p:sldId id="316" r:id="rId31"/>
    <p:sldId id="317" r:id="rId32"/>
    <p:sldId id="333" r:id="rId33"/>
    <p:sldId id="318" r:id="rId34"/>
    <p:sldId id="334" r:id="rId35"/>
    <p:sldId id="321" r:id="rId36"/>
    <p:sldId id="335" r:id="rId37"/>
    <p:sldId id="322" r:id="rId38"/>
    <p:sldId id="320" r:id="rId39"/>
    <p:sldId id="368" r:id="rId40"/>
    <p:sldId id="339" r:id="rId41"/>
    <p:sldId id="343" r:id="rId42"/>
    <p:sldId id="313" r:id="rId43"/>
    <p:sldId id="299" r:id="rId44"/>
    <p:sldId id="367" r:id="rId45"/>
    <p:sldId id="265" r:id="rId46"/>
    <p:sldId id="350" r:id="rId47"/>
    <p:sldId id="351" r:id="rId48"/>
    <p:sldId id="352" r:id="rId49"/>
    <p:sldId id="353" r:id="rId50"/>
    <p:sldId id="354" r:id="rId51"/>
    <p:sldId id="355" r:id="rId52"/>
    <p:sldId id="356" r:id="rId53"/>
    <p:sldId id="342" r:id="rId54"/>
    <p:sldId id="369" r:id="rId5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8C8"/>
    <a:srgbClr val="FFF2CC"/>
    <a:srgbClr val="FFA7A7"/>
    <a:srgbClr val="DEEBF7"/>
    <a:srgbClr val="E2F0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52" autoAdjust="0"/>
    <p:restoredTop sz="80090" autoAdjust="0"/>
  </p:normalViewPr>
  <p:slideViewPr>
    <p:cSldViewPr snapToGrid="0">
      <p:cViewPr varScale="1">
        <p:scale>
          <a:sx n="146" d="100"/>
          <a:sy n="146" d="100"/>
        </p:scale>
        <p:origin x="270" y="108"/>
      </p:cViewPr>
      <p:guideLst/>
    </p:cSldViewPr>
  </p:slideViewPr>
  <p:outlineViewPr>
    <p:cViewPr>
      <p:scale>
        <a:sx n="33" d="100"/>
        <a:sy n="33" d="100"/>
      </p:scale>
      <p:origin x="0" y="-6808"/>
    </p:cViewPr>
  </p:outlineViewPr>
  <p:notesTextViewPr>
    <p:cViewPr>
      <p:scale>
        <a:sx n="125" d="100"/>
        <a:sy n="125" d="100"/>
      </p:scale>
      <p:origin x="0" y="0"/>
    </p:cViewPr>
  </p:notesTextViewPr>
  <p:sorterViewPr>
    <p:cViewPr>
      <p:scale>
        <a:sx n="66" d="100"/>
        <a:sy n="66" d="100"/>
      </p:scale>
      <p:origin x="0" y="-114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th Stølting Brodal" userId="04ef4784-6591-4f86-a140-f5c3b108582a" providerId="ADAL" clId="{579B8F14-3FA3-429D-8E32-632615DC74B0}"/>
    <pc:docChg chg="undo custSel addSld modSld">
      <pc:chgData name="Gerth Stølting Brodal" userId="04ef4784-6591-4f86-a140-f5c3b108582a" providerId="ADAL" clId="{579B8F14-3FA3-429D-8E32-632615DC74B0}" dt="2023-03-29T09:27:00.118" v="1007" actId="113"/>
      <pc:docMkLst>
        <pc:docMk/>
      </pc:docMkLst>
      <pc:sldChg chg="modSp mod">
        <pc:chgData name="Gerth Stølting Brodal" userId="04ef4784-6591-4f86-a140-f5c3b108582a" providerId="ADAL" clId="{579B8F14-3FA3-429D-8E32-632615DC74B0}" dt="2023-03-29T09:27:00.118" v="1007" actId="113"/>
        <pc:sldMkLst>
          <pc:docMk/>
          <pc:sldMk cId="2575270775" sldId="256"/>
        </pc:sldMkLst>
      </pc:sldChg>
      <pc:sldChg chg="modSp mod">
        <pc:chgData name="Gerth Stølting Brodal" userId="04ef4784-6591-4f86-a140-f5c3b108582a" providerId="ADAL" clId="{579B8F14-3FA3-429D-8E32-632615DC74B0}" dt="2023-03-10T23:33:19.887" v="9" actId="6549"/>
        <pc:sldMkLst>
          <pc:docMk/>
          <pc:sldMk cId="615916609" sldId="320"/>
        </pc:sldMkLst>
      </pc:sldChg>
      <pc:sldChg chg="addSp delSp modSp new mod modAnim">
        <pc:chgData name="Gerth Stølting Brodal" userId="04ef4784-6591-4f86-a140-f5c3b108582a" providerId="ADAL" clId="{579B8F14-3FA3-429D-8E32-632615DC74B0}" dt="2023-03-20T14:55:21.013" v="841" actId="20577"/>
        <pc:sldMkLst>
          <pc:docMk/>
          <pc:sldMk cId="3992491672" sldId="369"/>
        </pc:sldMkLst>
      </pc:sldChg>
    </pc:docChg>
  </pc:docChgLst>
  <pc:docChgLst>
    <pc:chgData name="Gerth Stølting" userId="04ef4784-6591-4f86-a140-f5c3b108582a" providerId="ADAL" clId="{4709CBD7-9132-441E-94CB-BFE8F60A71B0}"/>
    <pc:docChg chg="undo custSel modSld">
      <pc:chgData name="Gerth Stølting" userId="04ef4784-6591-4f86-a140-f5c3b108582a" providerId="ADAL" clId="{4709CBD7-9132-441E-94CB-BFE8F60A71B0}" dt="2022-11-19T15:44:03.408" v="579" actId="20577"/>
      <pc:docMkLst>
        <pc:docMk/>
      </pc:docMkLst>
      <pc:sldChg chg="addSp modSp mod">
        <pc:chgData name="Gerth Stølting" userId="04ef4784-6591-4f86-a140-f5c3b108582a" providerId="ADAL" clId="{4709CBD7-9132-441E-94CB-BFE8F60A71B0}" dt="2022-11-19T15:44:03.408" v="579" actId="20577"/>
        <pc:sldMkLst>
          <pc:docMk/>
          <pc:sldMk cId="1032111732" sldId="342"/>
        </pc:sldMkLst>
      </pc:sldChg>
      <pc:sldChg chg="modSp mod">
        <pc:chgData name="Gerth Stølting" userId="04ef4784-6591-4f86-a140-f5c3b108582a" providerId="ADAL" clId="{4709CBD7-9132-441E-94CB-BFE8F60A71B0}" dt="2022-11-19T14:55:40.290" v="208" actId="14100"/>
        <pc:sldMkLst>
          <pc:docMk/>
          <pc:sldMk cId="2588609654" sldId="352"/>
        </pc:sldMkLst>
      </pc:sldChg>
      <pc:sldChg chg="addSp delSp modSp mod modAnim modNotesTx">
        <pc:chgData name="Gerth Stølting" userId="04ef4784-6591-4f86-a140-f5c3b108582a" providerId="ADAL" clId="{4709CBD7-9132-441E-94CB-BFE8F60A71B0}" dt="2022-11-19T15:17:20.969" v="575" actId="20577"/>
        <pc:sldMkLst>
          <pc:docMk/>
          <pc:sldMk cId="3117942193" sldId="356"/>
        </pc:sldMkLst>
      </pc:sldChg>
    </pc:docChg>
  </pc:docChgLst>
  <pc:docChgLst>
    <pc:chgData name="Gerth Stølting Brodal" userId="04ef4784-6591-4f86-a140-f5c3b108582a" providerId="ADAL" clId="{AC15A741-76D8-42A2-B5C0-D1964EFC2240}"/>
    <pc:docChg chg="undo custSel modSld">
      <pc:chgData name="Gerth Stølting Brodal" userId="04ef4784-6591-4f86-a140-f5c3b108582a" providerId="ADAL" clId="{AC15A741-76D8-42A2-B5C0-D1964EFC2240}" dt="2024-02-01T15:30:56.209" v="1087" actId="20577"/>
      <pc:docMkLst>
        <pc:docMk/>
      </pc:docMkLst>
      <pc:sldChg chg="modSp modNotesTx">
        <pc:chgData name="Gerth Stølting Brodal" userId="04ef4784-6591-4f86-a140-f5c3b108582a" providerId="ADAL" clId="{AC15A741-76D8-42A2-B5C0-D1964EFC2240}" dt="2024-01-30T11:12:47.272" v="807" actId="20577"/>
        <pc:sldMkLst>
          <pc:docMk/>
          <pc:sldMk cId="2536353161" sldId="265"/>
        </pc:sldMkLst>
      </pc:sldChg>
      <pc:sldChg chg="modNotesTx">
        <pc:chgData name="Gerth Stølting Brodal" userId="04ef4784-6591-4f86-a140-f5c3b108582a" providerId="ADAL" clId="{AC15A741-76D8-42A2-B5C0-D1964EFC2240}" dt="2024-01-28T22:04:39.453" v="266" actId="20577"/>
        <pc:sldMkLst>
          <pc:docMk/>
          <pc:sldMk cId="1278994381" sldId="293"/>
        </pc:sldMkLst>
      </pc:sldChg>
      <pc:sldChg chg="addSp delSp modSp mod">
        <pc:chgData name="Gerth Stølting Brodal" userId="04ef4784-6591-4f86-a140-f5c3b108582a" providerId="ADAL" clId="{AC15A741-76D8-42A2-B5C0-D1964EFC2240}" dt="2024-01-28T21:52:55.265" v="105" actId="1035"/>
        <pc:sldMkLst>
          <pc:docMk/>
          <pc:sldMk cId="2732955739" sldId="296"/>
        </pc:sldMkLst>
      </pc:sldChg>
      <pc:sldChg chg="addSp modSp mod">
        <pc:chgData name="Gerth Stølting Brodal" userId="04ef4784-6591-4f86-a140-f5c3b108582a" providerId="ADAL" clId="{AC15A741-76D8-42A2-B5C0-D1964EFC2240}" dt="2024-01-28T23:06:39.979" v="602" actId="20577"/>
        <pc:sldMkLst>
          <pc:docMk/>
          <pc:sldMk cId="2904674289" sldId="299"/>
        </pc:sldMkLst>
      </pc:sldChg>
      <pc:sldChg chg="modSp">
        <pc:chgData name="Gerth Stølting Brodal" userId="04ef4784-6591-4f86-a140-f5c3b108582a" providerId="ADAL" clId="{AC15A741-76D8-42A2-B5C0-D1964EFC2240}" dt="2023-12-06T00:10:57.567" v="34" actId="113"/>
        <pc:sldMkLst>
          <pc:docMk/>
          <pc:sldMk cId="3965123638" sldId="306"/>
        </pc:sldMkLst>
      </pc:sldChg>
      <pc:sldChg chg="modNotesTx">
        <pc:chgData name="Gerth Stølting Brodal" userId="04ef4784-6591-4f86-a140-f5c3b108582a" providerId="ADAL" clId="{AC15A741-76D8-42A2-B5C0-D1964EFC2240}" dt="2024-01-28T22:29:29.297" v="438" actId="20577"/>
        <pc:sldMkLst>
          <pc:docMk/>
          <pc:sldMk cId="3461060157" sldId="310"/>
        </pc:sldMkLst>
      </pc:sldChg>
      <pc:sldChg chg="modSp mod modNotesTx">
        <pc:chgData name="Gerth Stølting Brodal" userId="04ef4784-6591-4f86-a140-f5c3b108582a" providerId="ADAL" clId="{AC15A741-76D8-42A2-B5C0-D1964EFC2240}" dt="2024-01-28T21:56:59.315" v="148"/>
        <pc:sldMkLst>
          <pc:docMk/>
          <pc:sldMk cId="3427877334" sldId="323"/>
        </pc:sldMkLst>
      </pc:sldChg>
      <pc:sldChg chg="addSp delSp modSp mod modNotesTx">
        <pc:chgData name="Gerth Stølting Brodal" userId="04ef4784-6591-4f86-a140-f5c3b108582a" providerId="ADAL" clId="{AC15A741-76D8-42A2-B5C0-D1964EFC2240}" dt="2024-01-29T07:20:42.621" v="683"/>
        <pc:sldMkLst>
          <pc:docMk/>
          <pc:sldMk cId="309929601" sldId="324"/>
        </pc:sldMkLst>
      </pc:sldChg>
      <pc:sldChg chg="addSp delSp modSp mod">
        <pc:chgData name="Gerth Stølting Brodal" userId="04ef4784-6591-4f86-a140-f5c3b108582a" providerId="ADAL" clId="{AC15A741-76D8-42A2-B5C0-D1964EFC2240}" dt="2024-01-28T22:13:11.595" v="289" actId="20577"/>
        <pc:sldMkLst>
          <pc:docMk/>
          <pc:sldMk cId="3115951394" sldId="325"/>
        </pc:sldMkLst>
      </pc:sldChg>
      <pc:sldChg chg="modSp modAnim">
        <pc:chgData name="Gerth Stølting Brodal" userId="04ef4784-6591-4f86-a140-f5c3b108582a" providerId="ADAL" clId="{AC15A741-76D8-42A2-B5C0-D1964EFC2240}" dt="2024-01-28T22:06:29.319" v="274" actId="2711"/>
        <pc:sldMkLst>
          <pc:docMk/>
          <pc:sldMk cId="2268915177" sldId="326"/>
        </pc:sldMkLst>
      </pc:sldChg>
      <pc:sldChg chg="addSp delSp modSp mod modNotesTx">
        <pc:chgData name="Gerth Stølting Brodal" userId="04ef4784-6591-4f86-a140-f5c3b108582a" providerId="ADAL" clId="{AC15A741-76D8-42A2-B5C0-D1964EFC2240}" dt="2024-01-28T23:09:03.976" v="636" actId="20577"/>
        <pc:sldMkLst>
          <pc:docMk/>
          <pc:sldMk cId="2180986456" sldId="328"/>
        </pc:sldMkLst>
      </pc:sldChg>
      <pc:sldChg chg="modNotesTx">
        <pc:chgData name="Gerth Stølting Brodal" userId="04ef4784-6591-4f86-a140-f5c3b108582a" providerId="ADAL" clId="{AC15A741-76D8-42A2-B5C0-D1964EFC2240}" dt="2024-01-28T22:42:43.899" v="445" actId="20577"/>
        <pc:sldMkLst>
          <pc:docMk/>
          <pc:sldMk cId="2542659022" sldId="334"/>
        </pc:sldMkLst>
      </pc:sldChg>
      <pc:sldChg chg="modSp">
        <pc:chgData name="Gerth Stølting Brodal" userId="04ef4784-6591-4f86-a140-f5c3b108582a" providerId="ADAL" clId="{AC15A741-76D8-42A2-B5C0-D1964EFC2240}" dt="2024-01-28T23:03:43.123" v="583" actId="20577"/>
        <pc:sldMkLst>
          <pc:docMk/>
          <pc:sldMk cId="48858613" sldId="339"/>
        </pc:sldMkLst>
      </pc:sldChg>
      <pc:sldChg chg="modSp mod">
        <pc:chgData name="Gerth Stølting Brodal" userId="04ef4784-6591-4f86-a140-f5c3b108582a" providerId="ADAL" clId="{AC15A741-76D8-42A2-B5C0-D1964EFC2240}" dt="2024-01-28T23:32:09.776" v="646" actId="20577"/>
        <pc:sldMkLst>
          <pc:docMk/>
          <pc:sldMk cId="1032111732" sldId="342"/>
        </pc:sldMkLst>
      </pc:sldChg>
      <pc:sldChg chg="modSp">
        <pc:chgData name="Gerth Stølting Brodal" userId="04ef4784-6591-4f86-a140-f5c3b108582a" providerId="ADAL" clId="{AC15A741-76D8-42A2-B5C0-D1964EFC2240}" dt="2024-01-28T23:14:10.548" v="644" actId="20577"/>
        <pc:sldMkLst>
          <pc:docMk/>
          <pc:sldMk cId="3891098839" sldId="350"/>
        </pc:sldMkLst>
      </pc:sldChg>
      <pc:sldChg chg="modSp mod modNotesTx">
        <pc:chgData name="Gerth Stølting Brodal" userId="04ef4784-6591-4f86-a140-f5c3b108582a" providerId="ADAL" clId="{AC15A741-76D8-42A2-B5C0-D1964EFC2240}" dt="2024-02-01T15:30:56.209" v="1087" actId="20577"/>
        <pc:sldMkLst>
          <pc:docMk/>
          <pc:sldMk cId="2588609654" sldId="352"/>
        </pc:sldMkLst>
      </pc:sldChg>
      <pc:sldChg chg="modSp mod">
        <pc:chgData name="Gerth Stølting Brodal" userId="04ef4784-6591-4f86-a140-f5c3b108582a" providerId="ADAL" clId="{AC15A741-76D8-42A2-B5C0-D1964EFC2240}" dt="2024-02-01T15:23:06.900" v="1007" actId="113"/>
        <pc:sldMkLst>
          <pc:docMk/>
          <pc:sldMk cId="4061712828" sldId="353"/>
        </pc:sldMkLst>
      </pc:sldChg>
      <pc:sldChg chg="modSp modNotesTx">
        <pc:chgData name="Gerth Stølting Brodal" userId="04ef4784-6591-4f86-a140-f5c3b108582a" providerId="ADAL" clId="{AC15A741-76D8-42A2-B5C0-D1964EFC2240}" dt="2024-01-28T21:53:53.267" v="111" actId="6549"/>
        <pc:sldMkLst>
          <pc:docMk/>
          <pc:sldMk cId="2548786588" sldId="366"/>
        </pc:sldMkLst>
      </pc:sldChg>
      <pc:sldChg chg="modNotesTx">
        <pc:chgData name="Gerth Stølting Brodal" userId="04ef4784-6591-4f86-a140-f5c3b108582a" providerId="ADAL" clId="{AC15A741-76D8-42A2-B5C0-D1964EFC2240}" dt="2024-01-28T23:00:25.225" v="565" actId="20577"/>
        <pc:sldMkLst>
          <pc:docMk/>
          <pc:sldMk cId="1092964826" sldId="368"/>
        </pc:sldMkLst>
      </pc:sldChg>
      <pc:sldChg chg="modNotesTx">
        <pc:chgData name="Gerth Stølting Brodal" userId="04ef4784-6591-4f86-a140-f5c3b108582a" providerId="ADAL" clId="{AC15A741-76D8-42A2-B5C0-D1964EFC2240}" dt="2024-01-30T12:16:10.121" v="808" actId="20577"/>
        <pc:sldMkLst>
          <pc:docMk/>
          <pc:sldMk cId="3992491672" sldId="369"/>
        </pc:sldMkLst>
      </pc:sldChg>
    </pc:docChg>
  </pc:docChgLst>
  <pc:docChgLst>
    <pc:chgData name="Gerth Stølting Brodal" userId="04ef4784-6591-4f86-a140-f5c3b108582a" providerId="ADAL" clId="{411DCB1D-B559-4175-A31D-933588F047B0}"/>
    <pc:docChg chg="custSel modSld">
      <pc:chgData name="Gerth Stølting Brodal" userId="04ef4784-6591-4f86-a140-f5c3b108582a" providerId="ADAL" clId="{411DCB1D-B559-4175-A31D-933588F047B0}" dt="2024-05-06T06:40:48.826" v="71" actId="27636"/>
      <pc:docMkLst>
        <pc:docMk/>
      </pc:docMkLst>
      <pc:sldChg chg="modSp mod">
        <pc:chgData name="Gerth Stølting Brodal" userId="04ef4784-6591-4f86-a140-f5c3b108582a" providerId="ADAL" clId="{411DCB1D-B559-4175-A31D-933588F047B0}" dt="2024-05-06T06:40:48.826" v="71" actId="27636"/>
        <pc:sldMkLst>
          <pc:docMk/>
          <pc:sldMk cId="3461060157" sldId="310"/>
        </pc:sldMkLst>
      </pc:sldChg>
      <pc:sldChg chg="modNotesTx">
        <pc:chgData name="Gerth Stølting Brodal" userId="04ef4784-6591-4f86-a140-f5c3b108582a" providerId="ADAL" clId="{411DCB1D-B559-4175-A31D-933588F047B0}" dt="2024-05-06T06:35:23.079" v="1" actId="20577"/>
        <pc:sldMkLst>
          <pc:docMk/>
          <pc:sldMk cId="309929601" sldId="324"/>
        </pc:sldMkLst>
      </pc:sldChg>
    </pc:docChg>
  </pc:docChgLst>
  <pc:docChgLst>
    <pc:chgData name="Gerth Stølting Brodal" userId="04ef4784-6591-4f86-a140-f5c3b108582a" providerId="ADAL" clId="{A48249F3-9EE3-4E1B-83C9-A1C2EF5205D6}"/>
    <pc:docChg chg="undo redo custSel addSld delSld modSld">
      <pc:chgData name="Gerth Stølting Brodal" userId="04ef4784-6591-4f86-a140-f5c3b108582a" providerId="ADAL" clId="{A48249F3-9EE3-4E1B-83C9-A1C2EF5205D6}" dt="2024-11-27T19:44:26.222" v="3054" actId="1036"/>
      <pc:docMkLst>
        <pc:docMk/>
      </pc:docMkLst>
      <pc:sldChg chg="modSp mod">
        <pc:chgData name="Gerth Stølting Brodal" userId="04ef4784-6591-4f86-a140-f5c3b108582a" providerId="ADAL" clId="{A48249F3-9EE3-4E1B-83C9-A1C2EF5205D6}" dt="2024-10-13T21:14:50.859" v="61" actId="1035"/>
        <pc:sldMkLst>
          <pc:docMk/>
          <pc:sldMk cId="2575270775" sldId="256"/>
        </pc:sldMkLst>
      </pc:sldChg>
      <pc:sldChg chg="addSp delSp modSp mod">
        <pc:chgData name="Gerth Stølting Brodal" userId="04ef4784-6591-4f86-a140-f5c3b108582a" providerId="ADAL" clId="{A48249F3-9EE3-4E1B-83C9-A1C2EF5205D6}" dt="2024-10-26T13:12:50.671" v="100" actId="1036"/>
        <pc:sldMkLst>
          <pc:docMk/>
          <pc:sldMk cId="2732955739" sldId="296"/>
        </pc:sldMkLst>
      </pc:sldChg>
      <pc:sldChg chg="modNotesTx">
        <pc:chgData name="Gerth Stølting Brodal" userId="04ef4784-6591-4f86-a140-f5c3b108582a" providerId="ADAL" clId="{A48249F3-9EE3-4E1B-83C9-A1C2EF5205D6}" dt="2024-11-11T09:50:21.771" v="2905" actId="20577"/>
        <pc:sldMkLst>
          <pc:docMk/>
          <pc:sldMk cId="1958624224" sldId="313"/>
        </pc:sldMkLst>
      </pc:sldChg>
      <pc:sldChg chg="modSp mod modAnim">
        <pc:chgData name="Gerth Stølting Brodal" userId="04ef4784-6591-4f86-a140-f5c3b108582a" providerId="ADAL" clId="{A48249F3-9EE3-4E1B-83C9-A1C2EF5205D6}" dt="2024-10-28T09:11:21.676" v="2631" actId="20577"/>
        <pc:sldMkLst>
          <pc:docMk/>
          <pc:sldMk cId="3713377769" sldId="321"/>
        </pc:sldMkLst>
      </pc:sldChg>
      <pc:sldChg chg="addSp delSp modSp mod">
        <pc:chgData name="Gerth Stølting Brodal" userId="04ef4784-6591-4f86-a140-f5c3b108582a" providerId="ADAL" clId="{A48249F3-9EE3-4E1B-83C9-A1C2EF5205D6}" dt="2024-10-26T13:17:30.512" v="123" actId="1035"/>
        <pc:sldMkLst>
          <pc:docMk/>
          <pc:sldMk cId="309929601" sldId="324"/>
        </pc:sldMkLst>
      </pc:sldChg>
      <pc:sldChg chg="modSp mod">
        <pc:chgData name="Gerth Stølting Brodal" userId="04ef4784-6591-4f86-a140-f5c3b108582a" providerId="ADAL" clId="{A48249F3-9EE3-4E1B-83C9-A1C2EF5205D6}" dt="2024-10-27T08:48:55.051" v="2480" actId="113"/>
        <pc:sldMkLst>
          <pc:docMk/>
          <pc:sldMk cId="3115951394" sldId="325"/>
        </pc:sldMkLst>
      </pc:sldChg>
      <pc:sldChg chg="modNotesTx">
        <pc:chgData name="Gerth Stølting Brodal" userId="04ef4784-6591-4f86-a140-f5c3b108582a" providerId="ADAL" clId="{A48249F3-9EE3-4E1B-83C9-A1C2EF5205D6}" dt="2024-10-27T08:59:12.804" v="2516" actId="20577"/>
        <pc:sldMkLst>
          <pc:docMk/>
          <pc:sldMk cId="2542659022" sldId="334"/>
        </pc:sldMkLst>
      </pc:sldChg>
      <pc:sldChg chg="addSp delSp modSp mod">
        <pc:chgData name="Gerth Stølting Brodal" userId="04ef4784-6591-4f86-a140-f5c3b108582a" providerId="ADAL" clId="{A48249F3-9EE3-4E1B-83C9-A1C2EF5205D6}" dt="2024-11-27T19:44:26.222" v="3054" actId="1036"/>
        <pc:sldMkLst>
          <pc:docMk/>
          <pc:sldMk cId="1032111732" sldId="342"/>
        </pc:sldMkLst>
      </pc:sldChg>
      <pc:sldChg chg="modSp modNotesTx">
        <pc:chgData name="Gerth Stølting Brodal" userId="04ef4784-6591-4f86-a140-f5c3b108582a" providerId="ADAL" clId="{A48249F3-9EE3-4E1B-83C9-A1C2EF5205D6}" dt="2024-10-27T08:50:09.434" v="2505" actId="20577"/>
        <pc:sldMkLst>
          <pc:docMk/>
          <pc:sldMk cId="2548786588" sldId="366"/>
        </pc:sldMkLst>
      </pc:sldChg>
      <pc:sldChg chg="addSp delSp modSp new mod addAnim delAnim modAnim modShow modNotesTx">
        <pc:chgData name="Gerth Stølting Brodal" userId="04ef4784-6591-4f86-a140-f5c3b108582a" providerId="ADAL" clId="{A48249F3-9EE3-4E1B-83C9-A1C2EF5205D6}" dt="2024-10-28T11:53:37.985" v="2707" actId="20577"/>
        <pc:sldMkLst>
          <pc:docMk/>
          <pc:sldMk cId="3352293646" sldId="370"/>
        </pc:sldMkLst>
      </pc:sldChg>
      <pc:sldChg chg="new del">
        <pc:chgData name="Gerth Stølting Brodal" userId="04ef4784-6591-4f86-a140-f5c3b108582a" providerId="ADAL" clId="{A48249F3-9EE3-4E1B-83C9-A1C2EF5205D6}" dt="2024-10-26T15:30:32.681" v="569" actId="680"/>
        <pc:sldMkLst>
          <pc:docMk/>
          <pc:sldMk cId="417497444" sldId="371"/>
        </pc:sldMkLst>
      </pc:sldChg>
    </pc:docChg>
  </pc:docChgLst>
  <pc:docChgLst>
    <pc:chgData name="Gerth Stølting Brodal" userId="04ef4784-6591-4f86-a140-f5c3b108582a" providerId="ADAL" clId="{71CE672B-87A1-40BB-AEE0-119AE4F820BB}"/>
    <pc:docChg chg="undo redo custSel modSld">
      <pc:chgData name="Gerth Stølting Brodal" userId="04ef4784-6591-4f86-a140-f5c3b108582a" providerId="ADAL" clId="{71CE672B-87A1-40BB-AEE0-119AE4F820BB}" dt="2022-02-02T19:19:16.020" v="672" actId="1076"/>
      <pc:docMkLst>
        <pc:docMk/>
      </pc:docMkLst>
      <pc:sldChg chg="modNotesTx">
        <pc:chgData name="Gerth Stølting Brodal" userId="04ef4784-6591-4f86-a140-f5c3b108582a" providerId="ADAL" clId="{71CE672B-87A1-40BB-AEE0-119AE4F820BB}" dt="2022-01-29T12:55:38.534" v="0"/>
        <pc:sldMkLst>
          <pc:docMk/>
          <pc:sldMk cId="2575270775" sldId="256"/>
        </pc:sldMkLst>
      </pc:sldChg>
      <pc:sldChg chg="modSp">
        <pc:chgData name="Gerth Stølting Brodal" userId="04ef4784-6591-4f86-a140-f5c3b108582a" providerId="ADAL" clId="{71CE672B-87A1-40BB-AEE0-119AE4F820BB}" dt="2022-01-29T13:32:53.935" v="278" actId="20577"/>
        <pc:sldMkLst>
          <pc:docMk/>
          <pc:sldMk cId="2536353161" sldId="265"/>
        </pc:sldMkLst>
      </pc:sldChg>
      <pc:sldChg chg="addSp delSp modSp mod">
        <pc:chgData name="Gerth Stølting Brodal" userId="04ef4784-6591-4f86-a140-f5c3b108582a" providerId="ADAL" clId="{71CE672B-87A1-40BB-AEE0-119AE4F820BB}" dt="2022-01-29T13:01:44.022" v="29" actId="1036"/>
        <pc:sldMkLst>
          <pc:docMk/>
          <pc:sldMk cId="2732955739" sldId="296"/>
        </pc:sldMkLst>
      </pc:sldChg>
      <pc:sldChg chg="modSp mod">
        <pc:chgData name="Gerth Stølting Brodal" userId="04ef4784-6591-4f86-a140-f5c3b108582a" providerId="ADAL" clId="{71CE672B-87A1-40BB-AEE0-119AE4F820BB}" dt="2022-02-02T19:19:16.020" v="672" actId="1076"/>
        <pc:sldMkLst>
          <pc:docMk/>
          <pc:sldMk cId="2904674289" sldId="299"/>
        </pc:sldMkLst>
      </pc:sldChg>
      <pc:sldChg chg="addSp modSp mod modAnim">
        <pc:chgData name="Gerth Stølting Brodal" userId="04ef4784-6591-4f86-a140-f5c3b108582a" providerId="ADAL" clId="{71CE672B-87A1-40BB-AEE0-119AE4F820BB}" dt="2022-01-29T13:09:26.742" v="162" actId="14100"/>
        <pc:sldMkLst>
          <pc:docMk/>
          <pc:sldMk cId="3965123638" sldId="306"/>
        </pc:sldMkLst>
      </pc:sldChg>
      <pc:sldChg chg="modSp mod">
        <pc:chgData name="Gerth Stølting Brodal" userId="04ef4784-6591-4f86-a140-f5c3b108582a" providerId="ADAL" clId="{71CE672B-87A1-40BB-AEE0-119AE4F820BB}" dt="2022-01-29T13:25:38.227" v="208" actId="20577"/>
        <pc:sldMkLst>
          <pc:docMk/>
          <pc:sldMk cId="1706296215" sldId="314"/>
        </pc:sldMkLst>
      </pc:sldChg>
      <pc:sldChg chg="modNotesTx">
        <pc:chgData name="Gerth Stølting Brodal" userId="04ef4784-6591-4f86-a140-f5c3b108582a" providerId="ADAL" clId="{71CE672B-87A1-40BB-AEE0-119AE4F820BB}" dt="2022-01-29T13:28:20.719" v="266" actId="313"/>
        <pc:sldMkLst>
          <pc:docMk/>
          <pc:sldMk cId="615916609" sldId="320"/>
        </pc:sldMkLst>
      </pc:sldChg>
      <pc:sldChg chg="modSp mod">
        <pc:chgData name="Gerth Stølting Brodal" userId="04ef4784-6591-4f86-a140-f5c3b108582a" providerId="ADAL" clId="{71CE672B-87A1-40BB-AEE0-119AE4F820BB}" dt="2022-01-29T12:56:31.645" v="7" actId="20577"/>
        <pc:sldMkLst>
          <pc:docMk/>
          <pc:sldMk cId="3427877334" sldId="323"/>
        </pc:sldMkLst>
      </pc:sldChg>
      <pc:sldChg chg="addSp delSp modSp mod">
        <pc:chgData name="Gerth Stølting Brodal" userId="04ef4784-6591-4f86-a140-f5c3b108582a" providerId="ADAL" clId="{71CE672B-87A1-40BB-AEE0-119AE4F820BB}" dt="2022-01-29T13:23:50.769" v="207" actId="1036"/>
        <pc:sldMkLst>
          <pc:docMk/>
          <pc:sldMk cId="309929601" sldId="324"/>
        </pc:sldMkLst>
      </pc:sldChg>
      <pc:sldChg chg="addSp delSp modSp mod setBg modNotesTx">
        <pc:chgData name="Gerth Stølting Brodal" userId="04ef4784-6591-4f86-a140-f5c3b108582a" providerId="ADAL" clId="{71CE672B-87A1-40BB-AEE0-119AE4F820BB}" dt="2022-01-29T14:28:48.924" v="669" actId="1035"/>
        <pc:sldMkLst>
          <pc:docMk/>
          <pc:sldMk cId="3115951394" sldId="325"/>
        </pc:sldMkLst>
      </pc:sldChg>
      <pc:sldChg chg="addSp delSp modSp mod">
        <pc:chgData name="Gerth Stølting Brodal" userId="04ef4784-6591-4f86-a140-f5c3b108582a" providerId="ADAL" clId="{71CE672B-87A1-40BB-AEE0-119AE4F820BB}" dt="2022-01-29T13:08:51.067" v="154" actId="1076"/>
        <pc:sldMkLst>
          <pc:docMk/>
          <pc:sldMk cId="2180986456" sldId="328"/>
        </pc:sldMkLst>
      </pc:sldChg>
      <pc:sldChg chg="modSp mod">
        <pc:chgData name="Gerth Stølting Brodal" userId="04ef4784-6591-4f86-a140-f5c3b108582a" providerId="ADAL" clId="{71CE672B-87A1-40BB-AEE0-119AE4F820BB}" dt="2022-01-29T13:55:44.466" v="322" actId="20577"/>
        <pc:sldMkLst>
          <pc:docMk/>
          <pc:sldMk cId="1032111732" sldId="342"/>
        </pc:sldMkLst>
      </pc:sldChg>
      <pc:sldChg chg="addSp delSp modSp mod">
        <pc:chgData name="Gerth Stølting Brodal" userId="04ef4784-6591-4f86-a140-f5c3b108582a" providerId="ADAL" clId="{71CE672B-87A1-40BB-AEE0-119AE4F820BB}" dt="2022-01-29T13:37:48.714" v="295" actId="1076"/>
        <pc:sldMkLst>
          <pc:docMk/>
          <pc:sldMk cId="3891098839" sldId="350"/>
        </pc:sldMkLst>
      </pc:sldChg>
      <pc:sldChg chg="addSp delSp modSp mod delAnim modAnim">
        <pc:chgData name="Gerth Stølting Brodal" userId="04ef4784-6591-4f86-a140-f5c3b108582a" providerId="ADAL" clId="{71CE672B-87A1-40BB-AEE0-119AE4F820BB}" dt="2022-01-29T14:05:17.902" v="512" actId="1035"/>
        <pc:sldMkLst>
          <pc:docMk/>
          <pc:sldMk cId="578142215" sldId="351"/>
        </pc:sldMkLst>
      </pc:sldChg>
      <pc:sldChg chg="modSp mod modNotesTx">
        <pc:chgData name="Gerth Stølting Brodal" userId="04ef4784-6591-4f86-a140-f5c3b108582a" providerId="ADAL" clId="{71CE672B-87A1-40BB-AEE0-119AE4F820BB}" dt="2022-01-29T14:09:55.550" v="540" actId="6549"/>
        <pc:sldMkLst>
          <pc:docMk/>
          <pc:sldMk cId="460586596" sldId="355"/>
        </pc:sldMkLst>
      </pc:sldChg>
      <pc:sldChg chg="modNotesTx">
        <pc:chgData name="Gerth Stølting Brodal" userId="04ef4784-6591-4f86-a140-f5c3b108582a" providerId="ADAL" clId="{71CE672B-87A1-40BB-AEE0-119AE4F820BB}" dt="2022-01-29T13:29:57.410" v="267" actId="20577"/>
        <pc:sldMkLst>
          <pc:docMk/>
          <pc:sldMk cId="1092964826" sldId="368"/>
        </pc:sldMkLst>
      </pc:sldChg>
    </pc:docChg>
  </pc:docChgLst>
  <pc:docChgLst>
    <pc:chgData name="Gerth Stølting Brodal" userId="04ef4784-6591-4f86-a140-f5c3b108582a" providerId="ADAL" clId="{9C03D8CC-1CFF-4AE2-BE99-E4EC5A4AE907}"/>
    <pc:docChg chg="custSel modSld">
      <pc:chgData name="Gerth Stølting Brodal" userId="04ef4784-6591-4f86-a140-f5c3b108582a" providerId="ADAL" clId="{9C03D8CC-1CFF-4AE2-BE99-E4EC5A4AE907}" dt="2025-05-28T18:46:44.259" v="456" actId="20577"/>
      <pc:docMkLst>
        <pc:docMk/>
      </pc:docMkLst>
      <pc:sldChg chg="modSp mod modNotesTx">
        <pc:chgData name="Gerth Stølting Brodal" userId="04ef4784-6591-4f86-a140-f5c3b108582a" providerId="ADAL" clId="{9C03D8CC-1CFF-4AE2-BE99-E4EC5A4AE907}" dt="2025-05-28T18:46:44.259" v="456" actId="20577"/>
        <pc:sldMkLst>
          <pc:docMk/>
          <pc:sldMk cId="3992491672" sldId="369"/>
        </pc:sldMkLst>
        <pc:spChg chg="mod">
          <ac:chgData name="Gerth Stølting Brodal" userId="04ef4784-6591-4f86-a140-f5c3b108582a" providerId="ADAL" clId="{9C03D8CC-1CFF-4AE2-BE99-E4EC5A4AE907}" dt="2025-05-28T18:46:44.259" v="456" actId="20577"/>
          <ac:spMkLst>
            <pc:docMk/>
            <pc:sldMk cId="3992491672" sldId="369"/>
            <ac:spMk id="3" creationId="{E5D14B74-C5ED-BD28-28D8-E5B1B3075479}"/>
          </ac:spMkLst>
        </pc:spChg>
        <pc:picChg chg="mod">
          <ac:chgData name="Gerth Stølting Brodal" userId="04ef4784-6591-4f86-a140-f5c3b108582a" providerId="ADAL" clId="{9C03D8CC-1CFF-4AE2-BE99-E4EC5A4AE907}" dt="2025-05-28T18:46:37.009" v="455" actId="1076"/>
          <ac:picMkLst>
            <pc:docMk/>
            <pc:sldMk cId="3992491672" sldId="369"/>
            <ac:picMk id="19" creationId="{1F8FA01F-EBB1-836B-5C28-258382EAB1F6}"/>
          </ac:picMkLst>
        </pc:picChg>
      </pc:sldChg>
    </pc:docChg>
  </pc:docChgLst>
  <pc:docChgLst>
    <pc:chgData name="Gerth Stølting Brodal" userId="04ef4784-6591-4f86-a140-f5c3b108582a" providerId="ADAL" clId="{0F53455B-6622-4BA3-9047-1C85E984A1D9}"/>
    <pc:docChg chg="undo custSel modSld">
      <pc:chgData name="Gerth Stølting Brodal" userId="04ef4784-6591-4f86-a140-f5c3b108582a" providerId="ADAL" clId="{0F53455B-6622-4BA3-9047-1C85E984A1D9}" dt="2023-01-30T07:26:42.960" v="718" actId="20577"/>
      <pc:docMkLst>
        <pc:docMk/>
      </pc:docMkLst>
      <pc:sldChg chg="modNotesTx">
        <pc:chgData name="Gerth Stølting Brodal" userId="04ef4784-6591-4f86-a140-f5c3b108582a" providerId="ADAL" clId="{0F53455B-6622-4BA3-9047-1C85E984A1D9}" dt="2023-01-26T06:31:51.608" v="2"/>
        <pc:sldMkLst>
          <pc:docMk/>
          <pc:sldMk cId="2575270775" sldId="256"/>
        </pc:sldMkLst>
      </pc:sldChg>
      <pc:sldChg chg="modSp">
        <pc:chgData name="Gerth Stølting Brodal" userId="04ef4784-6591-4f86-a140-f5c3b108582a" providerId="ADAL" clId="{0F53455B-6622-4BA3-9047-1C85E984A1D9}" dt="2023-01-29T19:26:11.108" v="504" actId="20577"/>
        <pc:sldMkLst>
          <pc:docMk/>
          <pc:sldMk cId="2536353161" sldId="265"/>
        </pc:sldMkLst>
      </pc:sldChg>
      <pc:sldChg chg="addSp delSp modSp mod">
        <pc:chgData name="Gerth Stølting Brodal" userId="04ef4784-6591-4f86-a140-f5c3b108582a" providerId="ADAL" clId="{0F53455B-6622-4BA3-9047-1C85E984A1D9}" dt="2023-01-26T16:54:05.898" v="56" actId="1076"/>
        <pc:sldMkLst>
          <pc:docMk/>
          <pc:sldMk cId="2732955739" sldId="296"/>
        </pc:sldMkLst>
      </pc:sldChg>
      <pc:sldChg chg="modSp mod">
        <pc:chgData name="Gerth Stølting Brodal" userId="04ef4784-6591-4f86-a140-f5c3b108582a" providerId="ADAL" clId="{0F53455B-6622-4BA3-9047-1C85E984A1D9}" dt="2023-01-29T19:37:30.471" v="506" actId="6549"/>
        <pc:sldMkLst>
          <pc:docMk/>
          <pc:sldMk cId="572829695" sldId="305"/>
        </pc:sldMkLst>
      </pc:sldChg>
      <pc:sldChg chg="delSp modSp mod delAnim modAnim">
        <pc:chgData name="Gerth Stølting Brodal" userId="04ef4784-6591-4f86-a140-f5c3b108582a" providerId="ADAL" clId="{0F53455B-6622-4BA3-9047-1C85E984A1D9}" dt="2023-01-26T17:10:00.752" v="226" actId="313"/>
        <pc:sldMkLst>
          <pc:docMk/>
          <pc:sldMk cId="3965123638" sldId="306"/>
        </pc:sldMkLst>
      </pc:sldChg>
      <pc:sldChg chg="modSp mod">
        <pc:chgData name="Gerth Stølting Brodal" userId="04ef4784-6591-4f86-a140-f5c3b108582a" providerId="ADAL" clId="{0F53455B-6622-4BA3-9047-1C85E984A1D9}" dt="2023-01-29T20:48:49.146" v="514" actId="20577"/>
        <pc:sldMkLst>
          <pc:docMk/>
          <pc:sldMk cId="3019894234" sldId="316"/>
        </pc:sldMkLst>
      </pc:sldChg>
      <pc:sldChg chg="modSp mod">
        <pc:chgData name="Gerth Stølting Brodal" userId="04ef4784-6591-4f86-a140-f5c3b108582a" providerId="ADAL" clId="{0F53455B-6622-4BA3-9047-1C85E984A1D9}" dt="2023-01-29T21:40:45.668" v="592" actId="20577"/>
        <pc:sldMkLst>
          <pc:docMk/>
          <pc:sldMk cId="615916609" sldId="320"/>
        </pc:sldMkLst>
      </pc:sldChg>
      <pc:sldChg chg="modSp mod">
        <pc:chgData name="Gerth Stølting Brodal" userId="04ef4784-6591-4f86-a140-f5c3b108582a" providerId="ADAL" clId="{0F53455B-6622-4BA3-9047-1C85E984A1D9}" dt="2023-01-30T07:26:42.960" v="718" actId="20577"/>
        <pc:sldMkLst>
          <pc:docMk/>
          <pc:sldMk cId="3427877334" sldId="323"/>
        </pc:sldMkLst>
      </pc:sldChg>
      <pc:sldChg chg="addSp delSp modSp mod modNotesTx">
        <pc:chgData name="Gerth Stølting Brodal" userId="04ef4784-6591-4f86-a140-f5c3b108582a" providerId="ADAL" clId="{0F53455B-6622-4BA3-9047-1C85E984A1D9}" dt="2023-01-29T20:01:50.265" v="510" actId="20577"/>
        <pc:sldMkLst>
          <pc:docMk/>
          <pc:sldMk cId="309929601" sldId="324"/>
        </pc:sldMkLst>
      </pc:sldChg>
      <pc:sldChg chg="addSp delSp modSp mod modNotesTx">
        <pc:chgData name="Gerth Stølting Brodal" userId="04ef4784-6591-4f86-a140-f5c3b108582a" providerId="ADAL" clId="{0F53455B-6622-4BA3-9047-1C85E984A1D9}" dt="2023-01-26T18:07:30.809" v="500" actId="20577"/>
        <pc:sldMkLst>
          <pc:docMk/>
          <pc:sldMk cId="3115951394" sldId="325"/>
        </pc:sldMkLst>
      </pc:sldChg>
      <pc:sldChg chg="addSp delSp modSp mod">
        <pc:chgData name="Gerth Stølting Brodal" userId="04ef4784-6591-4f86-a140-f5c3b108582a" providerId="ADAL" clId="{0F53455B-6622-4BA3-9047-1C85E984A1D9}" dt="2023-01-26T18:03:13.467" v="483" actId="1076"/>
        <pc:sldMkLst>
          <pc:docMk/>
          <pc:sldMk cId="2180986456" sldId="328"/>
        </pc:sldMkLst>
      </pc:sldChg>
      <pc:sldChg chg="modNotesTx">
        <pc:chgData name="Gerth Stølting Brodal" userId="04ef4784-6591-4f86-a140-f5c3b108582a" providerId="ADAL" clId="{0F53455B-6622-4BA3-9047-1C85E984A1D9}" dt="2023-01-29T20:54:42.266" v="564" actId="20577"/>
        <pc:sldMkLst>
          <pc:docMk/>
          <pc:sldMk cId="2542659022" sldId="334"/>
        </pc:sldMkLst>
      </pc:sldChg>
      <pc:sldChg chg="modSp mod">
        <pc:chgData name="Gerth Stølting Brodal" userId="04ef4784-6591-4f86-a140-f5c3b108582a" providerId="ADAL" clId="{0F53455B-6622-4BA3-9047-1C85E984A1D9}" dt="2023-01-29T21:47:51.581" v="654" actId="20577"/>
        <pc:sldMkLst>
          <pc:docMk/>
          <pc:sldMk cId="48858613" sldId="339"/>
        </pc:sldMkLst>
      </pc:sldChg>
      <pc:sldChg chg="modNotesTx">
        <pc:chgData name="Gerth Stølting Brodal" userId="04ef4784-6591-4f86-a140-f5c3b108582a" providerId="ADAL" clId="{0F53455B-6622-4BA3-9047-1C85E984A1D9}" dt="2023-01-29T21:49:45.031" v="709" actId="20577"/>
        <pc:sldMkLst>
          <pc:docMk/>
          <pc:sldMk cId="536689368" sldId="343"/>
        </pc:sldMkLst>
      </pc:sldChg>
      <pc:sldChg chg="addSp delSp modSp mod">
        <pc:chgData name="Gerth Stølting Brodal" userId="04ef4784-6591-4f86-a140-f5c3b108582a" providerId="ADAL" clId="{0F53455B-6622-4BA3-9047-1C85E984A1D9}" dt="2023-01-26T17:39:46.620" v="431" actId="1035"/>
        <pc:sldMkLst>
          <pc:docMk/>
          <pc:sldMk cId="3891098839" sldId="350"/>
        </pc:sldMkLst>
      </pc:sldChg>
      <pc:sldChg chg="addSp delSp modSp mod delAnim">
        <pc:chgData name="Gerth Stølting Brodal" userId="04ef4784-6591-4f86-a140-f5c3b108582a" providerId="ADAL" clId="{0F53455B-6622-4BA3-9047-1C85E984A1D9}" dt="2023-01-26T17:42:59.914" v="441" actId="167"/>
        <pc:sldMkLst>
          <pc:docMk/>
          <pc:sldMk cId="578142215" sldId="351"/>
        </pc:sldMkLst>
      </pc:sldChg>
      <pc:sldChg chg="modSp mod">
        <pc:chgData name="Gerth Stølting Brodal" userId="04ef4784-6591-4f86-a140-f5c3b108582a" providerId="ADAL" clId="{0F53455B-6622-4BA3-9047-1C85E984A1D9}" dt="2023-01-29T21:46:04.627" v="598" actId="14734"/>
        <pc:sldMkLst>
          <pc:docMk/>
          <pc:sldMk cId="1092964826" sldId="368"/>
        </pc:sldMkLst>
      </pc:sldChg>
    </pc:docChg>
  </pc:docChgLst>
  <pc:docChgLst>
    <pc:chgData name="Gerth Stølting Brodal" userId="04ef4784-6591-4f86-a140-f5c3b108582a" providerId="ADAL" clId="{3665B3C5-292C-4D75-83BC-DDD52501CB10}"/>
    <pc:docChg chg="undo custSel modSld sldOrd">
      <pc:chgData name="Gerth Stølting Brodal" userId="04ef4784-6591-4f86-a140-f5c3b108582a" providerId="ADAL" clId="{3665B3C5-292C-4D75-83BC-DDD52501CB10}" dt="2025-01-29T07:26:40.800" v="264" actId="20577"/>
      <pc:docMkLst>
        <pc:docMk/>
      </pc:docMkLst>
      <pc:sldChg chg="modNotesTx">
        <pc:chgData name="Gerth Stølting Brodal" userId="04ef4784-6591-4f86-a140-f5c3b108582a" providerId="ADAL" clId="{3665B3C5-292C-4D75-83BC-DDD52501CB10}" dt="2025-01-25T22:46:02.286" v="0"/>
        <pc:sldMkLst>
          <pc:docMk/>
          <pc:sldMk cId="2575270775" sldId="256"/>
        </pc:sldMkLst>
      </pc:sldChg>
      <pc:sldChg chg="modSp">
        <pc:chgData name="Gerth Stølting Brodal" userId="04ef4784-6591-4f86-a140-f5c3b108582a" providerId="ADAL" clId="{3665B3C5-292C-4D75-83BC-DDD52501CB10}" dt="2025-01-26T01:03:47.406" v="257" actId="20577"/>
        <pc:sldMkLst>
          <pc:docMk/>
          <pc:sldMk cId="2536353161" sldId="265"/>
        </pc:sldMkLst>
      </pc:sldChg>
      <pc:sldChg chg="addSp delSp modSp mod">
        <pc:chgData name="Gerth Stølting Brodal" userId="04ef4784-6591-4f86-a140-f5c3b108582a" providerId="ADAL" clId="{3665B3C5-292C-4D75-83BC-DDD52501CB10}" dt="2025-01-25T23:30:51.611" v="140" actId="1036"/>
        <pc:sldMkLst>
          <pc:docMk/>
          <pc:sldMk cId="2732955739" sldId="296"/>
        </pc:sldMkLst>
      </pc:sldChg>
      <pc:sldChg chg="addSp modSp mod">
        <pc:chgData name="Gerth Stølting Brodal" userId="04ef4784-6591-4f86-a140-f5c3b108582a" providerId="ADAL" clId="{3665B3C5-292C-4D75-83BC-DDD52501CB10}" dt="2025-01-26T01:00:36.770" v="255" actId="1076"/>
        <pc:sldMkLst>
          <pc:docMk/>
          <pc:sldMk cId="2904674289" sldId="299"/>
        </pc:sldMkLst>
      </pc:sldChg>
      <pc:sldChg chg="ord">
        <pc:chgData name="Gerth Stølting Brodal" userId="04ef4784-6591-4f86-a140-f5c3b108582a" providerId="ADAL" clId="{3665B3C5-292C-4D75-83BC-DDD52501CB10}" dt="2025-01-25T23:17:45.889" v="116"/>
        <pc:sldMkLst>
          <pc:docMk/>
          <pc:sldMk cId="572829695" sldId="305"/>
        </pc:sldMkLst>
      </pc:sldChg>
      <pc:sldChg chg="modSp">
        <pc:chgData name="Gerth Stølting Brodal" userId="04ef4784-6591-4f86-a140-f5c3b108582a" providerId="ADAL" clId="{3665B3C5-292C-4D75-83BC-DDD52501CB10}" dt="2025-01-25T23:31:46.547" v="143" actId="20577"/>
        <pc:sldMkLst>
          <pc:docMk/>
          <pc:sldMk cId="3965123638" sldId="306"/>
        </pc:sldMkLst>
      </pc:sldChg>
      <pc:sldChg chg="modSp mod">
        <pc:chgData name="Gerth Stølting Brodal" userId="04ef4784-6591-4f86-a140-f5c3b108582a" providerId="ADAL" clId="{3665B3C5-292C-4D75-83BC-DDD52501CB10}" dt="2025-01-25T23:14:45.556" v="114" actId="6549"/>
        <pc:sldMkLst>
          <pc:docMk/>
          <pc:sldMk cId="3427877334" sldId="323"/>
        </pc:sldMkLst>
      </pc:sldChg>
      <pc:sldChg chg="addSp delSp modSp mod">
        <pc:chgData name="Gerth Stølting Brodal" userId="04ef4784-6591-4f86-a140-f5c3b108582a" providerId="ADAL" clId="{3665B3C5-292C-4D75-83BC-DDD52501CB10}" dt="2025-01-25T23:55:36.106" v="220" actId="20577"/>
        <pc:sldMkLst>
          <pc:docMk/>
          <pc:sldMk cId="309929601" sldId="324"/>
        </pc:sldMkLst>
      </pc:sldChg>
      <pc:sldChg chg="addSp delSp modSp mod">
        <pc:chgData name="Gerth Stølting Brodal" userId="04ef4784-6591-4f86-a140-f5c3b108582a" providerId="ADAL" clId="{3665B3C5-292C-4D75-83BC-DDD52501CB10}" dt="2025-01-26T00:20:14.563" v="249" actId="1037"/>
        <pc:sldMkLst>
          <pc:docMk/>
          <pc:sldMk cId="3115951394" sldId="325"/>
        </pc:sldMkLst>
      </pc:sldChg>
      <pc:sldChg chg="modSp mod">
        <pc:chgData name="Gerth Stølting Brodal" userId="04ef4784-6591-4f86-a140-f5c3b108582a" providerId="ADAL" clId="{3665B3C5-292C-4D75-83BC-DDD52501CB10}" dt="2025-01-29T07:26:40.800" v="264" actId="20577"/>
        <pc:sldMkLst>
          <pc:docMk/>
          <pc:sldMk cId="4002407728" sldId="3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A172F-81D4-4DC4-9113-1DBD56EC3646}"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563DD8-32AB-41BE-B1C6-8EAC45222ACE}" type="slidenum">
              <a:rPr lang="en-US" smtClean="0"/>
              <a:t>‹#›</a:t>
            </a:fld>
            <a:endParaRPr lang="en-US"/>
          </a:p>
        </p:txBody>
      </p:sp>
    </p:spTree>
    <p:extLst>
      <p:ext uri="{BB962C8B-B14F-4D97-AF65-F5344CB8AC3E}">
        <p14:creationId xmlns:p14="http://schemas.microsoft.com/office/powerpoint/2010/main" val="278350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Programmering med Videnskabelige Anvendelser</a:t>
            </a:r>
          </a:p>
          <a:p>
            <a:r>
              <a:rPr lang="en-US" dirty="0"/>
              <a:t>https://kursuskatalog.au.dk/da/course/130939/Introduktion-til-programmering-med-videnskabelige-anvendelser</a:t>
            </a:r>
          </a:p>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1</a:t>
            </a:fld>
            <a:endParaRPr lang="en-US"/>
          </a:p>
        </p:txBody>
      </p:sp>
    </p:spTree>
    <p:extLst>
      <p:ext uri="{BB962C8B-B14F-4D97-AF65-F5344CB8AC3E}">
        <p14:creationId xmlns:p14="http://schemas.microsoft.com/office/powerpoint/2010/main" val="403640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release of Python 2 was 2.7 in 2010</a:t>
            </a:r>
          </a:p>
          <a:p>
            <a:r>
              <a:rPr lang="en-US" dirty="0"/>
              <a:t>Python 3.0 was released in 2008 (to clean up some unfortunate design in Python 2)</a:t>
            </a:r>
          </a:p>
        </p:txBody>
      </p:sp>
      <p:sp>
        <p:nvSpPr>
          <p:cNvPr id="4" name="Slide Number Placeholder 3"/>
          <p:cNvSpPr>
            <a:spLocks noGrp="1"/>
          </p:cNvSpPr>
          <p:nvPr>
            <p:ph type="sldNum" sz="quarter" idx="10"/>
          </p:nvPr>
        </p:nvSpPr>
        <p:spPr/>
        <p:txBody>
          <a:bodyPr/>
          <a:lstStyle/>
          <a:p>
            <a:fld id="{CD563DD8-32AB-41BE-B1C6-8EAC45222ACE}" type="slidenum">
              <a:rPr lang="en-US" smtClean="0"/>
              <a:t>20</a:t>
            </a:fld>
            <a:endParaRPr lang="en-US"/>
          </a:p>
        </p:txBody>
      </p:sp>
    </p:spTree>
    <p:extLst>
      <p:ext uri="{BB962C8B-B14F-4D97-AF65-F5344CB8AC3E}">
        <p14:creationId xmlns:p14="http://schemas.microsoft.com/office/powerpoint/2010/main" val="2206009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22</a:t>
            </a:fld>
            <a:endParaRPr lang="en-US"/>
          </a:p>
        </p:txBody>
      </p:sp>
    </p:spTree>
    <p:extLst>
      <p:ext uri="{BB962C8B-B14F-4D97-AF65-F5344CB8AC3E}">
        <p14:creationId xmlns:p14="http://schemas.microsoft.com/office/powerpoint/2010/main" val="138520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err="1"/>
              <a:t>Different</a:t>
            </a:r>
            <a:r>
              <a:rPr lang="da-DK" dirty="0"/>
              <a:t> </a:t>
            </a:r>
            <a:r>
              <a:rPr lang="da-DK" dirty="0" err="1"/>
              <a:t>ways</a:t>
            </a:r>
            <a:r>
              <a:rPr lang="da-DK" dirty="0"/>
              <a:t> to </a:t>
            </a:r>
            <a:r>
              <a:rPr lang="da-DK" dirty="0" err="1"/>
              <a:t>achieve</a:t>
            </a:r>
            <a:r>
              <a:rPr lang="da-DK" dirty="0"/>
              <a:t> </a:t>
            </a:r>
            <a:r>
              <a:rPr lang="da-DK" dirty="0" err="1"/>
              <a:t>memory</a:t>
            </a:r>
            <a:r>
              <a:rPr lang="da-DK" dirty="0"/>
              <a:t> </a:t>
            </a:r>
            <a:r>
              <a:rPr lang="da-DK" dirty="0" err="1"/>
              <a:t>safety</a:t>
            </a:r>
            <a:r>
              <a:rPr lang="da-DK" dirty="0"/>
              <a:t>: Index out of </a:t>
            </a:r>
            <a:r>
              <a:rPr lang="da-DK" dirty="0" err="1"/>
              <a:t>bounds</a:t>
            </a:r>
            <a:r>
              <a:rPr lang="da-DK" dirty="0"/>
              <a:t> check, </a:t>
            </a:r>
            <a:r>
              <a:rPr lang="da-DK" dirty="0" err="1"/>
              <a:t>garbage</a:t>
            </a:r>
            <a:r>
              <a:rPr lang="da-DK" dirty="0"/>
              <a:t> </a:t>
            </a:r>
            <a:r>
              <a:rPr lang="da-DK" dirty="0" err="1"/>
              <a:t>collection</a:t>
            </a:r>
            <a:r>
              <a:rPr lang="da-DK" dirty="0"/>
              <a:t> (</a:t>
            </a:r>
            <a:r>
              <a:rPr lang="da-DK" dirty="0" err="1"/>
              <a:t>prevent</a:t>
            </a:r>
            <a:r>
              <a:rPr lang="da-DK" dirty="0"/>
              <a:t> </a:t>
            </a:r>
            <a:r>
              <a:rPr lang="da-DK" dirty="0" err="1"/>
              <a:t>memory</a:t>
            </a:r>
            <a:r>
              <a:rPr lang="da-DK" dirty="0"/>
              <a:t> </a:t>
            </a:r>
            <a:r>
              <a:rPr lang="da-DK" dirty="0" err="1"/>
              <a:t>leaks</a:t>
            </a:r>
            <a:r>
              <a:rPr lang="da-DK" dirty="0"/>
              <a:t>), </a:t>
            </a:r>
            <a:r>
              <a:rPr lang="da-DK" dirty="0" err="1"/>
              <a:t>restrict</a:t>
            </a:r>
            <a:r>
              <a:rPr lang="da-DK" dirty="0"/>
              <a:t> </a:t>
            </a:r>
            <a:r>
              <a:rPr lang="da-DK" dirty="0" err="1"/>
              <a:t>allowed</a:t>
            </a:r>
            <a:r>
              <a:rPr lang="da-DK" dirty="0"/>
              <a:t> </a:t>
            </a:r>
            <a:r>
              <a:rPr lang="da-DK" dirty="0" err="1"/>
              <a:t>code</a:t>
            </a:r>
            <a:r>
              <a:rPr lang="da-DK" dirty="0"/>
              <a:t> (Rust </a:t>
            </a:r>
            <a:r>
              <a:rPr lang="da-DK" dirty="0" err="1"/>
              <a:t>way</a:t>
            </a:r>
            <a:r>
              <a:rPr lang="da-DK" dirty="0"/>
              <a:t> </a:t>
            </a:r>
            <a:r>
              <a:rPr lang="da-DK" dirty="0" err="1"/>
              <a:t>using</a:t>
            </a:r>
            <a:r>
              <a:rPr lang="da-DK" dirty="0"/>
              <a:t> </a:t>
            </a:r>
            <a:r>
              <a:rPr lang="da-DK" dirty="0" err="1"/>
              <a:t>concepts</a:t>
            </a:r>
            <a:r>
              <a:rPr lang="da-DK" dirty="0"/>
              <a:t> of </a:t>
            </a:r>
            <a:r>
              <a:rPr lang="da-DK" dirty="0" err="1"/>
              <a:t>owner</a:t>
            </a:r>
            <a:r>
              <a:rPr lang="da-DK" dirty="0"/>
              <a:t> and </a:t>
            </a:r>
            <a:r>
              <a:rPr lang="da-DK" dirty="0" err="1"/>
              <a:t>borrowing</a:t>
            </a:r>
            <a:r>
              <a:rPr lang="da-DK" dirty="0"/>
              <a:t>)</a:t>
            </a:r>
          </a:p>
          <a:p>
            <a:r>
              <a:rPr lang="da-DK" dirty="0"/>
              <a:t>It is </a:t>
            </a:r>
            <a:r>
              <a:rPr lang="da-DK" dirty="0" err="1"/>
              <a:t>very</a:t>
            </a:r>
            <a:r>
              <a:rPr lang="da-DK" dirty="0"/>
              <a:t> </a:t>
            </a:r>
            <a:r>
              <a:rPr lang="da-DK" dirty="0" err="1"/>
              <a:t>hard</a:t>
            </a:r>
            <a:r>
              <a:rPr lang="da-DK" dirty="0"/>
              <a:t> to </a:t>
            </a:r>
            <a:r>
              <a:rPr lang="da-DK" dirty="0" err="1"/>
              <a:t>avoid</a:t>
            </a:r>
            <a:r>
              <a:rPr lang="da-DK" dirty="0"/>
              <a:t> bugs in </a:t>
            </a:r>
            <a:r>
              <a:rPr lang="da-DK" dirty="0" err="1"/>
              <a:t>code</a:t>
            </a:r>
            <a:r>
              <a:rPr lang="da-DK" dirty="0"/>
              <a:t>, let the design of the </a:t>
            </a:r>
            <a:r>
              <a:rPr lang="da-DK" dirty="0" err="1"/>
              <a:t>language</a:t>
            </a:r>
            <a:r>
              <a:rPr lang="da-DK" dirty="0"/>
              <a:t> </a:t>
            </a:r>
            <a:r>
              <a:rPr lang="da-DK" dirty="0" err="1"/>
              <a:t>help</a:t>
            </a:r>
            <a:r>
              <a:rPr lang="da-DK" dirty="0"/>
              <a:t> </a:t>
            </a:r>
            <a:r>
              <a:rPr lang="da-DK" dirty="0" err="1"/>
              <a:t>you</a:t>
            </a:r>
            <a:r>
              <a:rPr lang="da-DK" dirty="0"/>
              <a:t> limit the </a:t>
            </a:r>
            <a:r>
              <a:rPr lang="da-DK" dirty="0" err="1"/>
              <a:t>consequences</a:t>
            </a:r>
            <a:r>
              <a:rPr lang="da-DK" dirty="0"/>
              <a:t> of the bugs</a:t>
            </a:r>
          </a:p>
          <a:p>
            <a:r>
              <a:rPr lang="da-DK" dirty="0" err="1"/>
              <a:t>You</a:t>
            </a:r>
            <a:r>
              <a:rPr lang="da-DK" dirty="0"/>
              <a:t> </a:t>
            </a:r>
            <a:r>
              <a:rPr lang="da-DK" dirty="0" err="1"/>
              <a:t>can</a:t>
            </a:r>
            <a:r>
              <a:rPr lang="da-DK" dirty="0"/>
              <a:t> still do </a:t>
            </a:r>
            <a:r>
              <a:rPr lang="da-DK" dirty="0" err="1"/>
              <a:t>very</a:t>
            </a:r>
            <a:r>
              <a:rPr lang="da-DK" dirty="0"/>
              <a:t> </a:t>
            </a:r>
            <a:r>
              <a:rPr lang="da-DK" dirty="0" err="1"/>
              <a:t>unsecure</a:t>
            </a:r>
            <a:r>
              <a:rPr lang="da-DK" dirty="0"/>
              <a:t> </a:t>
            </a:r>
            <a:r>
              <a:rPr lang="da-DK" dirty="0" err="1"/>
              <a:t>things</a:t>
            </a:r>
            <a:r>
              <a:rPr lang="da-DK" dirty="0"/>
              <a:t> in Python…</a:t>
            </a:r>
          </a:p>
          <a:p>
            <a:r>
              <a:rPr lang="da-DK" dirty="0"/>
              <a:t>(</a:t>
            </a:r>
            <a:r>
              <a:rPr lang="da-DK" dirty="0" err="1"/>
              <a:t>Moving</a:t>
            </a:r>
            <a:r>
              <a:rPr lang="da-DK" dirty="0"/>
              <a:t> ”a[1] = 6” </a:t>
            </a:r>
            <a:r>
              <a:rPr lang="da-DK" dirty="0" err="1"/>
              <a:t>after</a:t>
            </a:r>
            <a:r>
              <a:rPr lang="da-DK" dirty="0"/>
              <a:t> the </a:t>
            </a:r>
            <a:r>
              <a:rPr lang="da-DK" dirty="0" err="1"/>
              <a:t>assignment</a:t>
            </a:r>
            <a:r>
              <a:rPr lang="da-DK" dirty="0"/>
              <a:t> to ”b” </a:t>
            </a:r>
            <a:r>
              <a:rPr lang="da-DK" dirty="0" err="1"/>
              <a:t>avoids</a:t>
            </a:r>
            <a:r>
              <a:rPr lang="da-DK" dirty="0"/>
              <a:t> the </a:t>
            </a:r>
            <a:r>
              <a:rPr lang="da-DK" dirty="0" err="1"/>
              <a:t>Compile</a:t>
            </a:r>
            <a:r>
              <a:rPr lang="da-DK" dirty="0"/>
              <a:t> </a:t>
            </a:r>
            <a:r>
              <a:rPr lang="da-DK" dirty="0" err="1"/>
              <a:t>error</a:t>
            </a:r>
            <a:r>
              <a:rPr lang="da-DK" dirty="0"/>
              <a:t>, </a:t>
            </a:r>
            <a:r>
              <a:rPr lang="da-DK" dirty="0" err="1"/>
              <a:t>since</a:t>
            </a:r>
            <a:r>
              <a:rPr lang="da-DK" dirty="0"/>
              <a:t> </a:t>
            </a:r>
            <a:r>
              <a:rPr lang="da-DK" dirty="0" err="1"/>
              <a:t>now</a:t>
            </a:r>
            <a:r>
              <a:rPr lang="da-DK" dirty="0"/>
              <a:t> </a:t>
            </a:r>
            <a:r>
              <a:rPr lang="da-DK" dirty="0" err="1"/>
              <a:t>lifespans</a:t>
            </a:r>
            <a:r>
              <a:rPr lang="da-DK" dirty="0"/>
              <a:t> </a:t>
            </a:r>
            <a:r>
              <a:rPr lang="da-DK" dirty="0" err="1"/>
              <a:t>are</a:t>
            </a:r>
            <a:r>
              <a:rPr lang="da-DK" dirty="0"/>
              <a:t> </a:t>
            </a:r>
            <a:r>
              <a:rPr lang="da-DK" dirty="0" err="1"/>
              <a:t>nested</a:t>
            </a:r>
            <a:r>
              <a:rPr lang="da-DK" dirty="0"/>
              <a:t>)</a:t>
            </a:r>
            <a:endParaRPr lang="en-US" dirty="0"/>
          </a:p>
        </p:txBody>
      </p:sp>
      <p:sp>
        <p:nvSpPr>
          <p:cNvPr id="4" name="Slide Number Placeholder 3"/>
          <p:cNvSpPr>
            <a:spLocks noGrp="1"/>
          </p:cNvSpPr>
          <p:nvPr>
            <p:ph type="sldNum" sz="quarter" idx="5"/>
          </p:nvPr>
        </p:nvSpPr>
        <p:spPr/>
        <p:txBody>
          <a:bodyPr/>
          <a:lstStyle/>
          <a:p>
            <a:fld id="{CD563DD8-32AB-41BE-B1C6-8EAC45222ACE}" type="slidenum">
              <a:rPr lang="en-US" smtClean="0"/>
              <a:t>27</a:t>
            </a:fld>
            <a:endParaRPr lang="en-US"/>
          </a:p>
        </p:txBody>
      </p:sp>
    </p:spTree>
    <p:extLst>
      <p:ext uri="{BB962C8B-B14F-4D97-AF65-F5344CB8AC3E}">
        <p14:creationId xmlns:p14="http://schemas.microsoft.com/office/powerpoint/2010/main" val="4025688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Python </a:t>
            </a:r>
            <a:r>
              <a:rPr lang="en-US"/>
              <a:t>3.10 - </a:t>
            </a:r>
            <a:r>
              <a:rPr lang="en-US" dirty="0"/>
              <a:t>3.13 focus on better error reporting</a:t>
            </a:r>
          </a:p>
        </p:txBody>
      </p:sp>
      <p:sp>
        <p:nvSpPr>
          <p:cNvPr id="4" name="Slide Number Placeholder 3"/>
          <p:cNvSpPr>
            <a:spLocks noGrp="1"/>
          </p:cNvSpPr>
          <p:nvPr>
            <p:ph type="sldNum" sz="quarter" idx="5"/>
          </p:nvPr>
        </p:nvSpPr>
        <p:spPr/>
        <p:txBody>
          <a:bodyPr/>
          <a:lstStyle/>
          <a:p>
            <a:fld id="{CD563DD8-32AB-41BE-B1C6-8EAC45222ACE}" type="slidenum">
              <a:rPr lang="en-US" smtClean="0"/>
              <a:t>34</a:t>
            </a:fld>
            <a:endParaRPr lang="en-US"/>
          </a:p>
        </p:txBody>
      </p:sp>
    </p:spTree>
    <p:extLst>
      <p:ext uri="{BB962C8B-B14F-4D97-AF65-F5344CB8AC3E}">
        <p14:creationId xmlns:p14="http://schemas.microsoft.com/office/powerpoint/2010/main" val="3444547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Python: overrides </a:t>
            </a:r>
            <a:r>
              <a:rPr lang="da-DK" dirty="0" err="1"/>
              <a:t>builtin</a:t>
            </a:r>
            <a:r>
              <a:rPr lang="da-DK" dirty="0"/>
              <a:t> </a:t>
            </a:r>
            <a:r>
              <a:rPr lang="da-DK" dirty="0" err="1"/>
              <a:t>function</a:t>
            </a:r>
            <a:r>
              <a:rPr lang="da-DK" dirty="0"/>
              <a:t> ”sum”</a:t>
            </a:r>
          </a:p>
        </p:txBody>
      </p:sp>
      <p:sp>
        <p:nvSpPr>
          <p:cNvPr id="4" name="Slide Number Placeholder 3"/>
          <p:cNvSpPr>
            <a:spLocks noGrp="1"/>
          </p:cNvSpPr>
          <p:nvPr>
            <p:ph type="sldNum" sz="quarter" idx="5"/>
          </p:nvPr>
        </p:nvSpPr>
        <p:spPr/>
        <p:txBody>
          <a:bodyPr/>
          <a:lstStyle/>
          <a:p>
            <a:fld id="{CD563DD8-32AB-41BE-B1C6-8EAC45222ACE}" type="slidenum">
              <a:rPr lang="en-US" smtClean="0"/>
              <a:t>38</a:t>
            </a:fld>
            <a:endParaRPr lang="en-US"/>
          </a:p>
        </p:txBody>
      </p:sp>
    </p:spTree>
    <p:extLst>
      <p:ext uri="{BB962C8B-B14F-4D97-AF65-F5344CB8AC3E}">
        <p14:creationId xmlns:p14="http://schemas.microsoft.com/office/powerpoint/2010/main" val="397648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Complete </a:t>
            </a:r>
            <a:r>
              <a:rPr lang="da-DK" dirty="0" err="1"/>
              <a:t>un-scientific</a:t>
            </a:r>
            <a:r>
              <a:rPr lang="da-DK" dirty="0"/>
              <a:t> </a:t>
            </a:r>
            <a:r>
              <a:rPr lang="da-DK" dirty="0" err="1"/>
              <a:t>measurements</a:t>
            </a:r>
            <a:endParaRPr lang="da-DK" dirty="0"/>
          </a:p>
          <a:p>
            <a:endParaRPr lang="da-DK" dirty="0"/>
          </a:p>
          <a:p>
            <a:r>
              <a:rPr lang="da-DK" dirty="0" err="1"/>
              <a:t>gcc</a:t>
            </a:r>
            <a:r>
              <a:rPr lang="da-DK" dirty="0"/>
              <a:t> –O3</a:t>
            </a:r>
          </a:p>
          <a:p>
            <a:r>
              <a:rPr lang="da-DK" dirty="0" err="1"/>
              <a:t>gcc</a:t>
            </a:r>
            <a:r>
              <a:rPr lang="da-DK" dirty="0"/>
              <a:t>/g++/Java</a:t>
            </a:r>
            <a:r>
              <a:rPr lang="da-DK" baseline="0" dirty="0"/>
              <a:t> </a:t>
            </a:r>
            <a:r>
              <a:rPr lang="da-DK" dirty="0"/>
              <a:t>ran for-loop</a:t>
            </a:r>
            <a:r>
              <a:rPr lang="da-DK" baseline="0" dirty="0"/>
              <a:t> </a:t>
            </a:r>
            <a:r>
              <a:rPr lang="da-DK" baseline="0" dirty="0" err="1"/>
              <a:t>sufficiently</a:t>
            </a:r>
            <a:r>
              <a:rPr lang="da-DK" baseline="0" dirty="0"/>
              <a:t> </a:t>
            </a:r>
            <a:r>
              <a:rPr lang="da-DK" baseline="0" dirty="0" err="1"/>
              <a:t>many</a:t>
            </a:r>
            <a:r>
              <a:rPr lang="da-DK" baseline="0" dirty="0"/>
              <a:t> times to </a:t>
            </a:r>
            <a:r>
              <a:rPr lang="da-DK" baseline="0" dirty="0" err="1"/>
              <a:t>be</a:t>
            </a:r>
            <a:r>
              <a:rPr lang="da-DK" baseline="0" dirty="0"/>
              <a:t> </a:t>
            </a:r>
            <a:r>
              <a:rPr lang="da-DK" baseline="0" dirty="0" err="1"/>
              <a:t>able</a:t>
            </a:r>
            <a:r>
              <a:rPr lang="da-DK" baseline="0" dirty="0"/>
              <a:t> to measure </a:t>
            </a:r>
            <a:r>
              <a:rPr lang="da-DK" baseline="0" dirty="0" err="1"/>
              <a:t>running</a:t>
            </a:r>
            <a:r>
              <a:rPr lang="da-DK" baseline="0" dirty="0"/>
              <a:t> time (Windows 10 </a:t>
            </a:r>
            <a:r>
              <a:rPr lang="da-DK" baseline="0" dirty="0" err="1"/>
              <a:t>clock</a:t>
            </a:r>
            <a:r>
              <a:rPr lang="da-DK" baseline="0" dirty="0"/>
              <a:t> resolution 0.015s)</a:t>
            </a:r>
          </a:p>
          <a:p>
            <a:r>
              <a:rPr lang="da-DK" baseline="0" dirty="0"/>
              <a:t>C++: in </a:t>
            </a:r>
            <a:r>
              <a:rPr lang="da-DK" baseline="0" dirty="0" err="1"/>
              <a:t>fact</a:t>
            </a:r>
            <a:r>
              <a:rPr lang="da-DK" baseline="0" dirty="0"/>
              <a:t> g++ ”long </a:t>
            </a:r>
            <a:r>
              <a:rPr lang="da-DK" baseline="0" dirty="0" err="1"/>
              <a:t>long”´to</a:t>
            </a:r>
            <a:r>
              <a:rPr lang="da-DK" baseline="0" dirty="0"/>
              <a:t> </a:t>
            </a:r>
            <a:r>
              <a:rPr lang="da-DK" baseline="0" dirty="0" err="1"/>
              <a:t>enforce</a:t>
            </a:r>
            <a:r>
              <a:rPr lang="da-DK" baseline="0" dirty="0"/>
              <a:t> 64 bit </a:t>
            </a:r>
            <a:r>
              <a:rPr lang="da-DK" baseline="0" dirty="0" err="1"/>
              <a:t>numbers</a:t>
            </a:r>
            <a:endParaRPr lang="da-DK" baseline="0" dirty="0"/>
          </a:p>
          <a:p>
            <a:endParaRPr lang="da-DK" baseline="0" dirty="0"/>
          </a:p>
          <a:p>
            <a:r>
              <a:rPr lang="da-DK" baseline="0" dirty="0" err="1"/>
              <a:t>Numba</a:t>
            </a:r>
            <a:r>
              <a:rPr lang="da-DK" baseline="0" dirty="0"/>
              <a:t> = </a:t>
            </a:r>
            <a:r>
              <a:rPr lang="da-DK" baseline="0" dirty="0" err="1"/>
              <a:t>Jit</a:t>
            </a:r>
            <a:r>
              <a:rPr lang="da-DK" baseline="0" dirty="0"/>
              <a:t> compiler for </a:t>
            </a:r>
            <a:r>
              <a:rPr lang="da-DK" baseline="0" dirty="0" err="1"/>
              <a:t>Python</a:t>
            </a:r>
            <a:r>
              <a:rPr lang="da-DK" baseline="0" dirty="0"/>
              <a:t>; </a:t>
            </a:r>
            <a:r>
              <a:rPr lang="da-DK" baseline="0" dirty="0" err="1"/>
              <a:t>add</a:t>
            </a:r>
            <a:r>
              <a:rPr lang="da-DK" baseline="0" dirty="0"/>
              <a:t> ‘</a:t>
            </a:r>
            <a:r>
              <a:rPr lang="da-DK" baseline="0" dirty="0" err="1"/>
              <a:t>jit</a:t>
            </a:r>
            <a:r>
              <a:rPr lang="da-DK" baseline="0" dirty="0"/>
              <a:t>’ </a:t>
            </a:r>
            <a:r>
              <a:rPr lang="da-DK" baseline="0" dirty="0" err="1"/>
              <a:t>decorator</a:t>
            </a:r>
            <a:r>
              <a:rPr lang="da-DK" baseline="0" dirty="0"/>
              <a:t> to </a:t>
            </a:r>
            <a:r>
              <a:rPr lang="da-DK" baseline="0" dirty="0" err="1"/>
              <a:t>functions</a:t>
            </a:r>
            <a:r>
              <a:rPr lang="da-DK" baseline="0" dirty="0"/>
              <a:t> with </a:t>
            </a:r>
            <a:r>
              <a:rPr lang="da-DK" baseline="0" dirty="0" err="1"/>
              <a:t>requested</a:t>
            </a:r>
            <a:r>
              <a:rPr lang="da-DK" baseline="0" dirty="0"/>
              <a:t> types – rest is done by </a:t>
            </a:r>
            <a:r>
              <a:rPr lang="da-DK" baseline="0" dirty="0" err="1"/>
              <a:t>Numba</a:t>
            </a:r>
            <a:endParaRPr lang="da-DK" baseline="0" dirty="0"/>
          </a:p>
          <a:p>
            <a:r>
              <a:rPr lang="da-DK" baseline="0" dirty="0"/>
              <a:t>To </a:t>
            </a:r>
            <a:r>
              <a:rPr lang="da-DK" baseline="0" dirty="0" err="1"/>
              <a:t>get</a:t>
            </a:r>
            <a:r>
              <a:rPr lang="da-DK" baseline="0" dirty="0"/>
              <a:t> </a:t>
            </a:r>
            <a:r>
              <a:rPr lang="da-DK" baseline="0" dirty="0" err="1"/>
              <a:t>Numba</a:t>
            </a:r>
            <a:r>
              <a:rPr lang="da-DK" baseline="0" dirty="0"/>
              <a:t> not </a:t>
            </a:r>
            <a:r>
              <a:rPr lang="da-DK" baseline="0" dirty="0" err="1"/>
              <a:t>optimize</a:t>
            </a:r>
            <a:r>
              <a:rPr lang="da-DK" baseline="0" dirty="0"/>
              <a:t> all </a:t>
            </a:r>
            <a:r>
              <a:rPr lang="da-DK" baseline="0" dirty="0" err="1"/>
              <a:t>code</a:t>
            </a:r>
            <a:r>
              <a:rPr lang="da-DK" baseline="0" dirty="0"/>
              <a:t> </a:t>
            </a:r>
            <a:r>
              <a:rPr lang="da-DK" baseline="0" dirty="0" err="1"/>
              <a:t>away</a:t>
            </a:r>
            <a:r>
              <a:rPr lang="da-DK" baseline="0" dirty="0"/>
              <a:t>, </a:t>
            </a:r>
            <a:r>
              <a:rPr lang="da-DK" baseline="0" dirty="0" err="1"/>
              <a:t>computed</a:t>
            </a:r>
            <a:r>
              <a:rPr lang="da-DK" baseline="0" dirty="0"/>
              <a:t> x = i – x </a:t>
            </a:r>
            <a:r>
              <a:rPr lang="da-DK" baseline="0" dirty="0" err="1"/>
              <a:t>instead</a:t>
            </a:r>
            <a:r>
              <a:rPr lang="da-DK" baseline="0" dirty="0"/>
              <a:t> of x = i + x in loop....</a:t>
            </a:r>
          </a:p>
          <a:p>
            <a:endParaRPr lang="da-DK" baseline="0" dirty="0"/>
          </a:p>
          <a:p>
            <a:r>
              <a:rPr lang="da-DK" baseline="0" dirty="0"/>
              <a:t>Python: Can have </a:t>
            </a:r>
            <a:r>
              <a:rPr lang="da-DK" baseline="0" dirty="0" err="1"/>
              <a:t>arbitrary</a:t>
            </a:r>
            <a:r>
              <a:rPr lang="da-DK" baseline="0" dirty="0"/>
              <a:t> large </a:t>
            </a:r>
            <a:r>
              <a:rPr lang="da-DK" baseline="0" dirty="0" err="1"/>
              <a:t>numbers</a:t>
            </a:r>
            <a:r>
              <a:rPr lang="da-DK" baseline="0" dirty="0"/>
              <a:t>, </a:t>
            </a:r>
            <a:r>
              <a:rPr lang="da-DK" baseline="0" dirty="0" err="1"/>
              <a:t>e.g</a:t>
            </a:r>
            <a:r>
              <a:rPr lang="da-DK" baseline="0" dirty="0"/>
              <a:t>. ”x = 2 ** 10_000_000_000 – 1” </a:t>
            </a:r>
            <a:r>
              <a:rPr lang="da-DK" baseline="0" dirty="0" err="1"/>
              <a:t>requires</a:t>
            </a:r>
            <a:r>
              <a:rPr lang="da-DK" baseline="0" dirty="0"/>
              <a:t> a </a:t>
            </a:r>
            <a:r>
              <a:rPr lang="da-DK" baseline="0" dirty="0" err="1"/>
              <a:t>few</a:t>
            </a:r>
            <a:r>
              <a:rPr lang="da-DK" baseline="0" dirty="0"/>
              <a:t> gigabytes of </a:t>
            </a:r>
            <a:r>
              <a:rPr lang="da-DK" baseline="0" dirty="0" err="1"/>
              <a:t>memory</a:t>
            </a:r>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39</a:t>
            </a:fld>
            <a:endParaRPr lang="en-US"/>
          </a:p>
        </p:txBody>
      </p:sp>
    </p:spTree>
    <p:extLst>
      <p:ext uri="{BB962C8B-B14F-4D97-AF65-F5344CB8AC3E}">
        <p14:creationId xmlns:p14="http://schemas.microsoft.com/office/powerpoint/2010/main" val="537226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Complete </a:t>
            </a:r>
            <a:r>
              <a:rPr lang="da-DK" dirty="0" err="1"/>
              <a:t>un-scientific</a:t>
            </a:r>
            <a:r>
              <a:rPr lang="da-DK" dirty="0"/>
              <a:t> </a:t>
            </a:r>
            <a:r>
              <a:rPr lang="da-DK" dirty="0" err="1"/>
              <a:t>measurements</a:t>
            </a:r>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40</a:t>
            </a:fld>
            <a:endParaRPr lang="en-US"/>
          </a:p>
        </p:txBody>
      </p:sp>
    </p:spTree>
    <p:extLst>
      <p:ext uri="{BB962C8B-B14F-4D97-AF65-F5344CB8AC3E}">
        <p14:creationId xmlns:p14="http://schemas.microsoft.com/office/powerpoint/2010/main" val="1881110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CPython</a:t>
            </a:r>
            <a:r>
              <a:rPr lang="en-US" dirty="0"/>
              <a:t> bytecode: import</a:t>
            </a:r>
            <a:r>
              <a:rPr lang="en-US" baseline="0" dirty="0"/>
              <a:t> dis, </a:t>
            </a:r>
            <a:r>
              <a:rPr lang="en-US" baseline="0" dirty="0" err="1"/>
              <a:t>did.dis</a:t>
            </a:r>
            <a:r>
              <a:rPr lang="en-US" baseline="0" dirty="0"/>
              <a:t>(f) to get bytecode</a:t>
            </a:r>
          </a:p>
          <a:p>
            <a:r>
              <a:rPr lang="en-US" baseline="0" dirty="0" err="1"/>
              <a:t>Numba</a:t>
            </a:r>
            <a:r>
              <a:rPr lang="en-US" baseline="0" dirty="0"/>
              <a:t> package introduces compilation to </a:t>
            </a:r>
            <a:r>
              <a:rPr lang="en-US" baseline="0"/>
              <a:t>LLVM bytecode</a:t>
            </a:r>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41</a:t>
            </a:fld>
            <a:endParaRPr lang="en-US"/>
          </a:p>
        </p:txBody>
      </p:sp>
    </p:spTree>
    <p:extLst>
      <p:ext uri="{BB962C8B-B14F-4D97-AF65-F5344CB8AC3E}">
        <p14:creationId xmlns:p14="http://schemas.microsoft.com/office/powerpoint/2010/main" val="1121016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Python is a </a:t>
            </a:r>
            <a:r>
              <a:rPr lang="da-DK" dirty="0" err="1"/>
              <a:t>very</a:t>
            </a:r>
            <a:r>
              <a:rPr lang="da-DK" dirty="0"/>
              <a:t> </a:t>
            </a:r>
            <a:r>
              <a:rPr lang="da-DK" dirty="0" err="1"/>
              <a:t>flexiable</a:t>
            </a:r>
            <a:r>
              <a:rPr lang="da-DK" dirty="0"/>
              <a:t> </a:t>
            </a:r>
            <a:r>
              <a:rPr lang="da-DK" dirty="0" err="1"/>
              <a:t>language</a:t>
            </a:r>
            <a:r>
              <a:rPr lang="da-DK" dirty="0"/>
              <a:t>, supports </a:t>
            </a:r>
            <a:r>
              <a:rPr lang="da-DK" dirty="0" err="1"/>
              <a:t>many</a:t>
            </a:r>
            <a:r>
              <a:rPr lang="da-DK" dirty="0"/>
              <a:t> </a:t>
            </a:r>
            <a:r>
              <a:rPr lang="da-DK" dirty="0" err="1"/>
              <a:t>programming</a:t>
            </a:r>
            <a:r>
              <a:rPr lang="da-DK" dirty="0"/>
              <a:t> styles, but </a:t>
            </a:r>
            <a:r>
              <a:rPr lang="da-DK" dirty="0" err="1"/>
              <a:t>often</a:t>
            </a:r>
            <a:r>
              <a:rPr lang="da-DK" dirty="0"/>
              <a:t> </a:t>
            </a:r>
            <a:r>
              <a:rPr lang="da-DK" dirty="0" err="1"/>
              <a:t>comes</a:t>
            </a:r>
            <a:r>
              <a:rPr lang="da-DK" dirty="0"/>
              <a:t> with the </a:t>
            </a:r>
            <a:r>
              <a:rPr lang="da-DK" dirty="0" err="1"/>
              <a:t>price</a:t>
            </a:r>
            <a:r>
              <a:rPr lang="da-DK" dirty="0"/>
              <a:t> of </a:t>
            </a:r>
            <a:r>
              <a:rPr lang="da-DK" dirty="0" err="1"/>
              <a:t>slower</a:t>
            </a:r>
            <a:r>
              <a:rPr lang="da-DK"/>
              <a:t> programs</a:t>
            </a:r>
            <a:endParaRPr lang="en-US" dirty="0"/>
          </a:p>
        </p:txBody>
      </p:sp>
      <p:sp>
        <p:nvSpPr>
          <p:cNvPr id="4" name="Slide Number Placeholder 3"/>
          <p:cNvSpPr>
            <a:spLocks noGrp="1"/>
          </p:cNvSpPr>
          <p:nvPr>
            <p:ph type="sldNum" sz="quarter" idx="5"/>
          </p:nvPr>
        </p:nvSpPr>
        <p:spPr/>
        <p:txBody>
          <a:bodyPr/>
          <a:lstStyle/>
          <a:p>
            <a:fld id="{CD563DD8-32AB-41BE-B1C6-8EAC45222ACE}" type="slidenum">
              <a:rPr lang="en-US" smtClean="0"/>
              <a:t>42</a:t>
            </a:fld>
            <a:endParaRPr lang="en-US"/>
          </a:p>
        </p:txBody>
      </p:sp>
    </p:spTree>
    <p:extLst>
      <p:ext uri="{BB962C8B-B14F-4D97-AF65-F5344CB8AC3E}">
        <p14:creationId xmlns:p14="http://schemas.microsoft.com/office/powerpoint/2010/main" val="4088061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44</a:t>
            </a:fld>
            <a:endParaRPr lang="en-US"/>
          </a:p>
        </p:txBody>
      </p:sp>
    </p:spTree>
    <p:extLst>
      <p:ext uri="{BB962C8B-B14F-4D97-AF65-F5344CB8AC3E}">
        <p14:creationId xmlns:p14="http://schemas.microsoft.com/office/powerpoint/2010/main" val="323343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(Course </a:t>
            </a:r>
            <a:r>
              <a:rPr lang="da-DK" dirty="0" err="1"/>
              <a:t>evaluation</a:t>
            </a:r>
            <a:r>
              <a:rPr lang="da-DK" dirty="0"/>
              <a:t> 2018)</a:t>
            </a:r>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2</a:t>
            </a:fld>
            <a:endParaRPr lang="en-US"/>
          </a:p>
        </p:txBody>
      </p:sp>
    </p:spTree>
    <p:extLst>
      <p:ext uri="{BB962C8B-B14F-4D97-AF65-F5344CB8AC3E}">
        <p14:creationId xmlns:p14="http://schemas.microsoft.com/office/powerpoint/2010/main" val="3591422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Python 2.7.18</a:t>
            </a:r>
          </a:p>
          <a:p>
            <a:r>
              <a:rPr lang="en-US" b="1" dirty="0"/>
              <a:t>Release Date:</a:t>
            </a:r>
            <a:r>
              <a:rPr lang="en-US" dirty="0"/>
              <a:t> April 20, 2020</a:t>
            </a:r>
          </a:p>
          <a:p>
            <a:r>
              <a:rPr lang="en-US" dirty="0"/>
              <a:t>Python 2.7.18 is a bug fix release in the Python 2.7.x series. It is the penultimate release for Python 2.7.</a:t>
            </a:r>
          </a:p>
          <a:p>
            <a:endParaRPr lang="en-US" dirty="0"/>
          </a:p>
          <a:p>
            <a:r>
              <a:rPr lang="en-US" dirty="0"/>
              <a:t>Be aware when Google for information, that you might find information on Python 2 instead of Python 3.</a:t>
            </a:r>
          </a:p>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45</a:t>
            </a:fld>
            <a:endParaRPr lang="en-US"/>
          </a:p>
        </p:txBody>
      </p:sp>
    </p:spTree>
    <p:extLst>
      <p:ext uri="{BB962C8B-B14F-4D97-AF65-F5344CB8AC3E}">
        <p14:creationId xmlns:p14="http://schemas.microsoft.com/office/powerpoint/2010/main" val="1627959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Mac use</a:t>
            </a:r>
            <a:r>
              <a:rPr lang="en-US" baseline="0" dirty="0"/>
              <a:t> the “terminal” application; python3 and pip3 names also in </a:t>
            </a:r>
            <a:r>
              <a:rPr lang="en-US" baseline="0"/>
              <a:t>particular relevant for Mac users.</a:t>
            </a:r>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48</a:t>
            </a:fld>
            <a:endParaRPr lang="en-US"/>
          </a:p>
        </p:txBody>
      </p:sp>
    </p:spTree>
    <p:extLst>
      <p:ext uri="{BB962C8B-B14F-4D97-AF65-F5344CB8AC3E}">
        <p14:creationId xmlns:p14="http://schemas.microsoft.com/office/powerpoint/2010/main" val="2816785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CD563DD8-32AB-41BE-B1C6-8EAC45222ACE}" type="slidenum">
              <a:rPr lang="en-US" smtClean="0"/>
              <a:t>49</a:t>
            </a:fld>
            <a:endParaRPr lang="en-US"/>
          </a:p>
        </p:txBody>
      </p:sp>
    </p:spTree>
    <p:extLst>
      <p:ext uri="{BB962C8B-B14F-4D97-AF65-F5344CB8AC3E}">
        <p14:creationId xmlns:p14="http://schemas.microsoft.com/office/powerpoint/2010/main" val="2370768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51</a:t>
            </a:fld>
            <a:endParaRPr lang="en-US"/>
          </a:p>
        </p:txBody>
      </p:sp>
    </p:spTree>
    <p:extLst>
      <p:ext uri="{BB962C8B-B14F-4D97-AF65-F5344CB8AC3E}">
        <p14:creationId xmlns:p14="http://schemas.microsoft.com/office/powerpoint/2010/main" val="1648749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numbers good when discussion code with others</a:t>
            </a:r>
          </a:p>
          <a:p>
            <a:endParaRPr lang="en-US" dirty="0"/>
          </a:p>
          <a:p>
            <a:r>
              <a:rPr lang="en-US" dirty="0"/>
              <a:t>IDLE = </a:t>
            </a:r>
            <a:r>
              <a:rPr lang="en-US" b="1" dirty="0"/>
              <a:t>I</a:t>
            </a:r>
            <a:r>
              <a:rPr lang="en-US" dirty="0"/>
              <a:t>ntegrated </a:t>
            </a:r>
            <a:r>
              <a:rPr lang="en-US" b="1" dirty="0"/>
              <a:t>D</a:t>
            </a:r>
            <a:r>
              <a:rPr lang="en-US" dirty="0"/>
              <a:t>evelopment and </a:t>
            </a:r>
            <a:r>
              <a:rPr lang="en-US" b="1" dirty="0"/>
              <a:t>L</a:t>
            </a:r>
            <a:r>
              <a:rPr lang="en-US" dirty="0"/>
              <a:t>earning </a:t>
            </a:r>
            <a:r>
              <a:rPr lang="en-US" b="1" dirty="0"/>
              <a:t>E</a:t>
            </a:r>
            <a:r>
              <a:rPr lang="en-US" dirty="0"/>
              <a:t>nvironment</a:t>
            </a:r>
          </a:p>
          <a:p>
            <a:r>
              <a:rPr lang="en-US" dirty="0"/>
              <a:t>IDLE named after Eric Idle founding member of Monty Python (and Guido van </a:t>
            </a:r>
            <a:r>
              <a:rPr lang="en-US"/>
              <a:t>Rossum named Python after </a:t>
            </a:r>
            <a:r>
              <a:rPr lang="en-US" dirty="0"/>
              <a:t>… Monty Python)</a:t>
            </a:r>
          </a:p>
        </p:txBody>
      </p:sp>
      <p:sp>
        <p:nvSpPr>
          <p:cNvPr id="4" name="Slide Number Placeholder 3"/>
          <p:cNvSpPr>
            <a:spLocks noGrp="1"/>
          </p:cNvSpPr>
          <p:nvPr>
            <p:ph type="sldNum" sz="quarter" idx="5"/>
          </p:nvPr>
        </p:nvSpPr>
        <p:spPr/>
        <p:txBody>
          <a:bodyPr/>
          <a:lstStyle/>
          <a:p>
            <a:fld id="{CD563DD8-32AB-41BE-B1C6-8EAC45222ACE}" type="slidenum">
              <a:rPr lang="en-US" smtClean="0"/>
              <a:t>52</a:t>
            </a:fld>
            <a:endParaRPr lang="en-US"/>
          </a:p>
        </p:txBody>
      </p:sp>
    </p:spTree>
    <p:extLst>
      <p:ext uri="{BB962C8B-B14F-4D97-AF65-F5344CB8AC3E}">
        <p14:creationId xmlns:p14="http://schemas.microsoft.com/office/powerpoint/2010/main" val="3470316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563DD8-32AB-41BE-B1C6-8EAC45222ACE}" type="slidenum">
              <a:rPr lang="en-US" smtClean="0"/>
              <a:t>53</a:t>
            </a:fld>
            <a:endParaRPr lang="en-US"/>
          </a:p>
        </p:txBody>
      </p:sp>
    </p:spTree>
    <p:extLst>
      <p:ext uri="{BB962C8B-B14F-4D97-AF65-F5344CB8AC3E}">
        <p14:creationId xmlns:p14="http://schemas.microsoft.com/office/powerpoint/2010/main" val="878487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The </a:t>
            </a:r>
            <a:r>
              <a:rPr lang="da-DK" dirty="0" err="1"/>
              <a:t>focus</a:t>
            </a:r>
            <a:r>
              <a:rPr lang="da-DK" dirty="0"/>
              <a:t> of </a:t>
            </a:r>
            <a:r>
              <a:rPr lang="da-DK" dirty="0" err="1"/>
              <a:t>this</a:t>
            </a:r>
            <a:r>
              <a:rPr lang="da-DK" dirty="0"/>
              <a:t> </a:t>
            </a:r>
            <a:r>
              <a:rPr lang="da-DK" dirty="0" err="1"/>
              <a:t>course</a:t>
            </a:r>
            <a:r>
              <a:rPr lang="da-DK" dirty="0"/>
              <a:t> is to understand </a:t>
            </a:r>
            <a:r>
              <a:rPr lang="da-DK" b="1" dirty="0"/>
              <a:t>basic </a:t>
            </a:r>
            <a:r>
              <a:rPr lang="da-DK" b="1" dirty="0" err="1"/>
              <a:t>programming</a:t>
            </a:r>
            <a:r>
              <a:rPr lang="da-DK" dirty="0"/>
              <a:t>. It is not </a:t>
            </a:r>
            <a:r>
              <a:rPr lang="da-DK" dirty="0" err="1"/>
              <a:t>about</a:t>
            </a:r>
            <a:r>
              <a:rPr lang="da-DK" dirty="0"/>
              <a:t> </a:t>
            </a:r>
            <a:r>
              <a:rPr lang="da-DK" dirty="0" err="1"/>
              <a:t>how</a:t>
            </a:r>
            <a:r>
              <a:rPr lang="da-DK" dirty="0"/>
              <a:t> </a:t>
            </a:r>
            <a:r>
              <a:rPr lang="da-DK" dirty="0" err="1"/>
              <a:t>good</a:t>
            </a:r>
            <a:r>
              <a:rPr lang="da-DK" dirty="0"/>
              <a:t> AI </a:t>
            </a:r>
            <a:r>
              <a:rPr lang="da-DK" dirty="0" err="1"/>
              <a:t>assistants</a:t>
            </a:r>
            <a:r>
              <a:rPr lang="da-DK" dirty="0"/>
              <a:t> </a:t>
            </a:r>
            <a:r>
              <a:rPr lang="da-DK" dirty="0" err="1"/>
              <a:t>are</a:t>
            </a:r>
            <a:r>
              <a:rPr lang="da-DK" dirty="0"/>
              <a:t> at </a:t>
            </a:r>
            <a:r>
              <a:rPr lang="da-DK" dirty="0" err="1"/>
              <a:t>solving</a:t>
            </a:r>
            <a:r>
              <a:rPr lang="da-DK" dirty="0"/>
              <a:t> </a:t>
            </a:r>
            <a:r>
              <a:rPr lang="da-DK" dirty="0" err="1"/>
              <a:t>exercises</a:t>
            </a:r>
            <a:r>
              <a:rPr lang="da-DK" dirty="0"/>
              <a:t>, and it </a:t>
            </a:r>
            <a:r>
              <a:rPr lang="da-DK" dirty="0" err="1"/>
              <a:t>also</a:t>
            </a:r>
            <a:r>
              <a:rPr lang="da-DK" dirty="0"/>
              <a:t> not </a:t>
            </a:r>
            <a:r>
              <a:rPr lang="da-DK" dirty="0" err="1"/>
              <a:t>about</a:t>
            </a:r>
            <a:r>
              <a:rPr lang="da-DK" dirty="0"/>
              <a:t> learning </a:t>
            </a:r>
            <a:r>
              <a:rPr lang="da-DK" dirty="0" err="1"/>
              <a:t>you</a:t>
            </a:r>
            <a:r>
              <a:rPr lang="da-DK" dirty="0"/>
              <a:t> to </a:t>
            </a:r>
            <a:r>
              <a:rPr lang="da-DK" dirty="0" err="1"/>
              <a:t>use</a:t>
            </a:r>
            <a:r>
              <a:rPr lang="da-DK" dirty="0"/>
              <a:t> AI </a:t>
            </a:r>
            <a:r>
              <a:rPr lang="da-DK" dirty="0" err="1"/>
              <a:t>assistants</a:t>
            </a:r>
            <a:r>
              <a:rPr lang="da-DK" dirty="0"/>
              <a:t>. AI </a:t>
            </a:r>
            <a:r>
              <a:rPr lang="da-DK" dirty="0" err="1"/>
              <a:t>are</a:t>
            </a:r>
            <a:r>
              <a:rPr lang="da-DK" dirty="0"/>
              <a:t> cool </a:t>
            </a:r>
            <a:r>
              <a:rPr lang="da-DK" dirty="0" err="1"/>
              <a:t>tools</a:t>
            </a:r>
            <a:r>
              <a:rPr lang="da-DK" dirty="0"/>
              <a:t>, and </a:t>
            </a:r>
            <a:r>
              <a:rPr lang="da-DK" dirty="0" err="1"/>
              <a:t>can</a:t>
            </a:r>
            <a:r>
              <a:rPr lang="da-DK" dirty="0"/>
              <a:t> </a:t>
            </a:r>
            <a:r>
              <a:rPr lang="da-DK" dirty="0" err="1"/>
              <a:t>help</a:t>
            </a:r>
            <a:r>
              <a:rPr lang="da-DK" dirty="0"/>
              <a:t> </a:t>
            </a:r>
            <a:r>
              <a:rPr lang="da-DK" dirty="0" err="1"/>
              <a:t>you</a:t>
            </a:r>
            <a:r>
              <a:rPr lang="da-DK" dirty="0"/>
              <a:t> </a:t>
            </a:r>
            <a:r>
              <a:rPr lang="da-DK" dirty="0" err="1"/>
              <a:t>learn</a:t>
            </a:r>
            <a:r>
              <a:rPr lang="da-DK" dirty="0"/>
              <a:t> </a:t>
            </a:r>
            <a:r>
              <a:rPr lang="da-DK" dirty="0" err="1"/>
              <a:t>programming</a:t>
            </a:r>
            <a:r>
              <a:rPr lang="da-DK" dirty="0"/>
              <a:t> </a:t>
            </a:r>
            <a:r>
              <a:rPr lang="da-DK" dirty="0" err="1"/>
              <a:t>through</a:t>
            </a:r>
            <a:r>
              <a:rPr lang="da-DK" dirty="0"/>
              <a:t> </a:t>
            </a:r>
            <a:r>
              <a:rPr lang="da-DK" dirty="0" err="1"/>
              <a:t>suggesting</a:t>
            </a:r>
            <a:r>
              <a:rPr lang="da-DK" dirty="0"/>
              <a:t> outputs.</a:t>
            </a:r>
          </a:p>
        </p:txBody>
      </p:sp>
      <p:sp>
        <p:nvSpPr>
          <p:cNvPr id="4" name="Slide Number Placeholder 3"/>
          <p:cNvSpPr>
            <a:spLocks noGrp="1"/>
          </p:cNvSpPr>
          <p:nvPr>
            <p:ph type="sldNum" sz="quarter" idx="5"/>
          </p:nvPr>
        </p:nvSpPr>
        <p:spPr/>
        <p:txBody>
          <a:bodyPr/>
          <a:lstStyle/>
          <a:p>
            <a:fld id="{CD563DD8-32AB-41BE-B1C6-8EAC45222ACE}" type="slidenum">
              <a:rPr lang="en-US" smtClean="0"/>
              <a:t>54</a:t>
            </a:fld>
            <a:endParaRPr lang="en-US"/>
          </a:p>
        </p:txBody>
      </p:sp>
    </p:spTree>
    <p:extLst>
      <p:ext uri="{BB962C8B-B14F-4D97-AF65-F5344CB8AC3E}">
        <p14:creationId xmlns:p14="http://schemas.microsoft.com/office/powerpoint/2010/main" val="3442613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Course </a:t>
            </a:r>
            <a:r>
              <a:rPr lang="da-DK" dirty="0" err="1"/>
              <a:t>description</a:t>
            </a:r>
            <a:r>
              <a:rPr lang="da-DK" dirty="0"/>
              <a:t> </a:t>
            </a:r>
            <a:r>
              <a:rPr lang="da-DK" dirty="0" err="1"/>
              <a:t>discusses</a:t>
            </a:r>
            <a:r>
              <a:rPr lang="da-DK" dirty="0"/>
              <a:t> AI </a:t>
            </a:r>
            <a:r>
              <a:rPr lang="da-DK" dirty="0" err="1"/>
              <a:t>assistants</a:t>
            </a:r>
            <a:endParaRPr lang="da-DK" dirty="0"/>
          </a:p>
        </p:txBody>
      </p:sp>
      <p:sp>
        <p:nvSpPr>
          <p:cNvPr id="4" name="Slide Number Placeholder 3"/>
          <p:cNvSpPr>
            <a:spLocks noGrp="1"/>
          </p:cNvSpPr>
          <p:nvPr>
            <p:ph type="sldNum" sz="quarter" idx="5"/>
          </p:nvPr>
        </p:nvSpPr>
        <p:spPr/>
        <p:txBody>
          <a:bodyPr/>
          <a:lstStyle/>
          <a:p>
            <a:fld id="{CD563DD8-32AB-41BE-B1C6-8EAC45222ACE}" type="slidenum">
              <a:rPr lang="en-US" smtClean="0"/>
              <a:t>4</a:t>
            </a:fld>
            <a:endParaRPr lang="en-US"/>
          </a:p>
        </p:txBody>
      </p:sp>
    </p:spTree>
    <p:extLst>
      <p:ext uri="{BB962C8B-B14F-4D97-AF65-F5344CB8AC3E}">
        <p14:creationId xmlns:p14="http://schemas.microsoft.com/office/powerpoint/2010/main" val="3197621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Go over </a:t>
            </a:r>
            <a:r>
              <a:rPr lang="da-DK" dirty="0" err="1"/>
              <a:t>course</a:t>
            </a:r>
            <a:r>
              <a:rPr lang="da-DK" dirty="0"/>
              <a:t> page </a:t>
            </a:r>
            <a:r>
              <a:rPr lang="da-DK" dirty="0" err="1"/>
              <a:t>structure</a:t>
            </a:r>
            <a:r>
              <a:rPr lang="da-DK" dirty="0"/>
              <a:t>…	</a:t>
            </a:r>
          </a:p>
        </p:txBody>
      </p:sp>
      <p:sp>
        <p:nvSpPr>
          <p:cNvPr id="4" name="Slide Number Placeholder 3"/>
          <p:cNvSpPr>
            <a:spLocks noGrp="1"/>
          </p:cNvSpPr>
          <p:nvPr>
            <p:ph type="sldNum" sz="quarter" idx="5"/>
          </p:nvPr>
        </p:nvSpPr>
        <p:spPr/>
        <p:txBody>
          <a:bodyPr/>
          <a:lstStyle/>
          <a:p>
            <a:fld id="{CD563DD8-32AB-41BE-B1C6-8EAC45222ACE}" type="slidenum">
              <a:rPr lang="en-US" smtClean="0"/>
              <a:t>9</a:t>
            </a:fld>
            <a:endParaRPr lang="en-US"/>
          </a:p>
        </p:txBody>
      </p:sp>
    </p:spTree>
    <p:extLst>
      <p:ext uri="{BB962C8B-B14F-4D97-AF65-F5344CB8AC3E}">
        <p14:creationId xmlns:p14="http://schemas.microsoft.com/office/powerpoint/2010/main" val="240832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to google “books python”, “books python data science”, “books python data analytics”….</a:t>
            </a:r>
          </a:p>
        </p:txBody>
      </p:sp>
      <p:sp>
        <p:nvSpPr>
          <p:cNvPr id="4" name="Slide Number Placeholder 3"/>
          <p:cNvSpPr>
            <a:spLocks noGrp="1"/>
          </p:cNvSpPr>
          <p:nvPr>
            <p:ph type="sldNum" sz="quarter" idx="10"/>
          </p:nvPr>
        </p:nvSpPr>
        <p:spPr/>
        <p:txBody>
          <a:bodyPr/>
          <a:lstStyle/>
          <a:p>
            <a:fld id="{CD563DD8-32AB-41BE-B1C6-8EAC45222ACE}" type="slidenum">
              <a:rPr lang="en-US" smtClean="0"/>
              <a:t>11</a:t>
            </a:fld>
            <a:endParaRPr lang="en-US"/>
          </a:p>
        </p:txBody>
      </p:sp>
    </p:spTree>
    <p:extLst>
      <p:ext uri="{BB962C8B-B14F-4D97-AF65-F5344CB8AC3E}">
        <p14:creationId xmlns:p14="http://schemas.microsoft.com/office/powerpoint/2010/main" val="224952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13</a:t>
            </a:fld>
            <a:endParaRPr lang="en-US"/>
          </a:p>
        </p:txBody>
      </p:sp>
    </p:spTree>
    <p:extLst>
      <p:ext uri="{BB962C8B-B14F-4D97-AF65-F5344CB8AC3E}">
        <p14:creationId xmlns:p14="http://schemas.microsoft.com/office/powerpoint/2010/main" val="22838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15</a:t>
            </a:fld>
            <a:endParaRPr lang="en-US"/>
          </a:p>
        </p:txBody>
      </p:sp>
    </p:spTree>
    <p:extLst>
      <p:ext uri="{BB962C8B-B14F-4D97-AF65-F5344CB8AC3E}">
        <p14:creationId xmlns:p14="http://schemas.microsoft.com/office/powerpoint/2010/main" val="481269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Python: 2018</a:t>
            </a:r>
            <a:r>
              <a:rPr lang="en-US" baseline="0" dirty="0"/>
              <a:t> 4.7%, 2019 8.3%, 2020 9.7%, 2021 </a:t>
            </a:r>
            <a:r>
              <a:rPr lang="en-US" baseline="0"/>
              <a:t>13.6%, 2022 13.6% </a:t>
            </a:r>
            <a:endParaRPr lang="en-US" dirty="0"/>
          </a:p>
          <a:p>
            <a:endParaRPr lang="en-US" dirty="0"/>
          </a:p>
          <a:p>
            <a:r>
              <a:rPr lang="en-US" dirty="0"/>
              <a:t>The TIOBE Programming Community index is an indicator of the popularity of programming languages. The index is updated once a month. The ratings are based on the number of skilled engineers world-wide, courses and third party vendors. Popular search engines such as Google, Bing, Yahoo!, Wikipedia, Amazon, YouTube and Baidu are used to calculate the ratings. It is important to note that the TIOBE index is not about the </a:t>
            </a:r>
            <a:r>
              <a:rPr lang="en-US" i="1" dirty="0"/>
              <a:t>best</a:t>
            </a:r>
            <a:r>
              <a:rPr lang="en-US" dirty="0"/>
              <a:t> programming language or the language in which </a:t>
            </a:r>
            <a:r>
              <a:rPr lang="en-US" i="1" dirty="0"/>
              <a:t>most lines of code</a:t>
            </a:r>
            <a:r>
              <a:rPr lang="en-US" dirty="0"/>
              <a:t> have been written.</a:t>
            </a:r>
          </a:p>
          <a:p>
            <a:endParaRPr lang="en-US" dirty="0"/>
          </a:p>
          <a:p>
            <a:r>
              <a:rPr lang="en-US" dirty="0"/>
              <a:t>Different programming languages good for different contexts. </a:t>
            </a:r>
          </a:p>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18</a:t>
            </a:fld>
            <a:endParaRPr lang="en-US"/>
          </a:p>
        </p:txBody>
      </p:sp>
    </p:spTree>
    <p:extLst>
      <p:ext uri="{BB962C8B-B14F-4D97-AF65-F5344CB8AC3E}">
        <p14:creationId xmlns:p14="http://schemas.microsoft.com/office/powerpoint/2010/main" val="2282822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versions: C = 1972, C++ = 1985, Java = 1995, C# = 2000, Visual Basic = 1991, JavaScript 1995, SQL = 1974, Assembly Language = 1947, PHP = 1995</a:t>
            </a:r>
          </a:p>
          <a:p>
            <a:endParaRPr lang="en-US" dirty="0"/>
          </a:p>
          <a:p>
            <a:r>
              <a:rPr lang="en-US" dirty="0"/>
              <a:t>Anybody tried to</a:t>
            </a:r>
            <a:r>
              <a:rPr lang="en-US" baseline="0" dirty="0"/>
              <a:t> run a </a:t>
            </a:r>
            <a:r>
              <a:rPr lang="en-US" dirty="0"/>
              <a:t>JavaScript today?</a:t>
            </a:r>
          </a:p>
          <a:p>
            <a:endParaRPr lang="en-US" dirty="0"/>
          </a:p>
          <a:p>
            <a:r>
              <a:rPr lang="en-US" u="sng" dirty="0"/>
              <a:t>HTML, CSS, JavaScript example:</a:t>
            </a:r>
            <a:r>
              <a:rPr lang="en-US" u="sng" baseline="0" dirty="0"/>
              <a:t> www.</a:t>
            </a:r>
            <a:r>
              <a:rPr lang="en-US" u="sng" dirty="0"/>
              <a:t>au.dk Ctrl-u (on PC; on Mac the shortcut is </a:t>
            </a:r>
            <a:r>
              <a:rPr lang="en-US" u="sng" dirty="0" err="1"/>
              <a:t>Command+Alt+U</a:t>
            </a:r>
            <a:r>
              <a:rPr lang="en-US" u="sng" dirty="0"/>
              <a:t>)</a:t>
            </a:r>
          </a:p>
          <a:p>
            <a:r>
              <a:rPr lang="en-US" u="sng" dirty="0"/>
              <a:t>CSS https://www.aucdn.dk/2016/assets/css/app.css -&gt; https://www.cleancss.com/css-beautify/</a:t>
            </a:r>
          </a:p>
          <a:p>
            <a:r>
              <a:rPr lang="en-US" u="sng" dirty="0"/>
              <a:t>JAVASCRIPT example https://www.aucdn.dk/2016/assets/js/vendor.js -&gt; http://jsbeautifier.org/</a:t>
            </a:r>
          </a:p>
          <a:p>
            <a:endParaRPr lang="en-US" u="sng" dirty="0"/>
          </a:p>
          <a:p>
            <a:r>
              <a:rPr lang="en-US" u="sng" dirty="0"/>
              <a:t>Google Chrome: Press F12: </a:t>
            </a:r>
            <a:r>
              <a:rPr lang="en-US" u="sng" dirty="0" err="1"/>
              <a:t>document.body.style.background</a:t>
            </a:r>
            <a:r>
              <a:rPr lang="en-US" u="sng" dirty="0"/>
              <a:t> = 'green'</a:t>
            </a:r>
          </a:p>
          <a:p>
            <a:endParaRPr lang="en-US" u="sng" dirty="0"/>
          </a:p>
          <a:p>
            <a:r>
              <a:rPr lang="en-US" u="sng" dirty="0"/>
              <a:t>CSS &amp; JavaScript examples of languages with a SYNTAX using</a:t>
            </a:r>
            <a:r>
              <a:rPr lang="en-US" u="sng" baseline="0" dirty="0"/>
              <a:t> </a:t>
            </a:r>
            <a:r>
              <a:rPr lang="en-US" u="sng" dirty="0"/>
              <a:t>{ } and ; to structure programs; ugly code generated by other programs</a:t>
            </a:r>
          </a:p>
          <a:p>
            <a:endParaRPr lang="en-US" u="sng" dirty="0"/>
          </a:p>
          <a:p>
            <a:r>
              <a:rPr lang="en-US" u="sng" dirty="0"/>
              <a:t>Other overview</a:t>
            </a:r>
            <a:r>
              <a:rPr lang="en-US" u="sng" baseline="0" dirty="0"/>
              <a:t> of popularity:</a:t>
            </a:r>
          </a:p>
          <a:p>
            <a:endParaRPr lang="en-US" u="sng" baseline="0" dirty="0"/>
          </a:p>
          <a:p>
            <a:r>
              <a:rPr lang="en-US" u="sng" dirty="0"/>
              <a:t>https://stackify.com/popular-programming-languages-2018/</a:t>
            </a:r>
          </a:p>
          <a:p>
            <a:endParaRPr lang="en-US" u="sng" dirty="0"/>
          </a:p>
        </p:txBody>
      </p:sp>
      <p:sp>
        <p:nvSpPr>
          <p:cNvPr id="4" name="Slide Number Placeholder 3"/>
          <p:cNvSpPr>
            <a:spLocks noGrp="1"/>
          </p:cNvSpPr>
          <p:nvPr>
            <p:ph type="sldNum" sz="quarter" idx="10"/>
          </p:nvPr>
        </p:nvSpPr>
        <p:spPr/>
        <p:txBody>
          <a:bodyPr/>
          <a:lstStyle/>
          <a:p>
            <a:fld id="{CD563DD8-32AB-41BE-B1C6-8EAC45222ACE}" type="slidenum">
              <a:rPr lang="en-US" smtClean="0"/>
              <a:t>19</a:t>
            </a:fld>
            <a:endParaRPr lang="en-US"/>
          </a:p>
        </p:txBody>
      </p:sp>
    </p:spTree>
    <p:extLst>
      <p:ext uri="{BB962C8B-B14F-4D97-AF65-F5344CB8AC3E}">
        <p14:creationId xmlns:p14="http://schemas.microsoft.com/office/powerpoint/2010/main" val="264981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60A9CD-0304-4E0B-9E82-E7E0115DE05B}"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377168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60A9CD-0304-4E0B-9E82-E7E0115DE05B}"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598605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60A9CD-0304-4E0B-9E82-E7E0115DE05B}"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231064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57188" indent="-357188">
              <a:buClr>
                <a:srgbClr val="C00000"/>
              </a:buClr>
              <a:buFont typeface="Wingdings" panose="05000000000000000000" pitchFamily="2" charset="2"/>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60A9CD-0304-4E0B-9E82-E7E0115DE05B}"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197147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60A9CD-0304-4E0B-9E82-E7E0115DE05B}"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149064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60A9CD-0304-4E0B-9E82-E7E0115DE05B}"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174605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60A9CD-0304-4E0B-9E82-E7E0115DE05B}"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2675978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60A9CD-0304-4E0B-9E82-E7E0115DE05B}"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29593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0A9CD-0304-4E0B-9E82-E7E0115DE05B}"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281947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60A9CD-0304-4E0B-9E82-E7E0115DE05B}"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361678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60A9CD-0304-4E0B-9E82-E7E0115DE05B}"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140681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0A9CD-0304-4E0B-9E82-E7E0115DE05B}"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63A6A-E3D0-469A-8682-26234C6E37FA}" type="slidenum">
              <a:rPr lang="en-US" smtClean="0"/>
              <a:t>‹#›</a:t>
            </a:fld>
            <a:endParaRPr lang="en-US"/>
          </a:p>
        </p:txBody>
      </p:sp>
    </p:spTree>
    <p:extLst>
      <p:ext uri="{BB962C8B-B14F-4D97-AF65-F5344CB8AC3E}">
        <p14:creationId xmlns:p14="http://schemas.microsoft.com/office/powerpoint/2010/main" val="2660796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youtube.com/watch?v=ZTPrbAKmcd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www.rust-lang.org/" TargetMode="External"/><Relationship Id="rId7" Type="http://schemas.openxmlformats.org/officeDocument/2006/relationships/hyperlink" Target="https://media.defense.gov/2022/Nov/10/2003112742/-1/-1/0/CSI_SOFTWARE_MEMORY_SAFETY.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whitehouse.gov/oncd/briefing-room/2024/02/26/press-release-technical-report/"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ogle.dk/search?q=civilization+gandhi+overflow"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talkpython.fm/episodes/show/100/python-past-present-and-future-with-guido-van-rossu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survey.stackoverflow.co/2024/technology/#1-integrated-development-environment" TargetMode="External"/><Relationship Id="rId4" Type="http://schemas.openxmlformats.org/officeDocument/2006/relationships/hyperlink" Target="https://www.google.com/search?q=best+ide+pyth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github.com/features/copilot" TargetMode="External"/><Relationship Id="rId7"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www.youtube.com/watch?v=-DVyjdw4t9I&amp;t=10963s" TargetMode="External"/><Relationship Id="rId4" Type="http://schemas.openxmlformats.org/officeDocument/2006/relationships/hyperlink" Target="https://code.visualstudio.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5245" y="1527011"/>
            <a:ext cx="9144000" cy="4732020"/>
          </a:xfrm>
        </p:spPr>
        <p:txBody>
          <a:bodyPr anchor="ctr">
            <a:normAutofit/>
          </a:bodyPr>
          <a:lstStyle/>
          <a:p>
            <a:pPr>
              <a:lnSpc>
                <a:spcPct val="100000"/>
              </a:lnSpc>
              <a:spcBef>
                <a:spcPts val="1200"/>
              </a:spcBef>
            </a:pPr>
            <a:r>
              <a:rPr lang="en-US" b="1" dirty="0"/>
              <a:t>Introduction to Programming with</a:t>
            </a:r>
            <a:br>
              <a:rPr lang="en-US" b="1" dirty="0"/>
            </a:br>
            <a:r>
              <a:rPr lang="en-US" b="1" dirty="0"/>
              <a:t>Scientific Applications</a:t>
            </a:r>
            <a:br>
              <a:rPr lang="en-US" sz="3600" b="1" dirty="0"/>
            </a:br>
            <a:br>
              <a:rPr lang="en-US" sz="3600" b="1" dirty="0"/>
            </a:br>
            <a:r>
              <a:rPr lang="en-US" sz="2400" dirty="0">
                <a:solidFill>
                  <a:srgbClr val="000000"/>
                </a:solidFill>
              </a:rPr>
              <a:t>Gerth Stølting Brodal</a:t>
            </a:r>
            <a:br>
              <a:rPr lang="en-US" sz="2400" dirty="0">
                <a:solidFill>
                  <a:srgbClr val="000000"/>
                </a:solidFill>
              </a:rPr>
            </a:br>
            <a:r>
              <a:rPr lang="en-US" sz="2400" b="1" dirty="0">
                <a:solidFill>
                  <a:srgbClr val="000000"/>
                </a:solidFill>
              </a:rPr>
              <a:t>Department of Computer Science</a:t>
            </a:r>
            <a:br>
              <a:rPr lang="en-US" sz="2400" b="1" dirty="0">
                <a:solidFill>
                  <a:srgbClr val="000000"/>
                </a:solidFill>
              </a:rPr>
            </a:br>
            <a:r>
              <a:rPr lang="en-US" sz="2400" b="1" dirty="0">
                <a:solidFill>
                  <a:srgbClr val="000000"/>
                </a:solidFill>
              </a:rPr>
              <a:t>Aarhus University</a:t>
            </a:r>
            <a:endParaRPr lang="en-US" dirty="0">
              <a:solidFill>
                <a:srgbClr val="000000"/>
              </a:solidFill>
            </a:endParaRPr>
          </a:p>
        </p:txBody>
      </p:sp>
    </p:spTree>
    <p:extLst>
      <p:ext uri="{BB962C8B-B14F-4D97-AF65-F5344CB8AC3E}">
        <p14:creationId xmlns:p14="http://schemas.microsoft.com/office/powerpoint/2010/main" val="2575270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Course </a:t>
            </a:r>
            <a:r>
              <a:rPr lang="da-DK" dirty="0" err="1"/>
              <a:t>text</a:t>
            </a:r>
            <a:r>
              <a:rPr lang="da-DK" dirty="0"/>
              <a:t> book – </a:t>
            </a:r>
            <a:r>
              <a:rPr lang="da-DK" dirty="0" err="1"/>
              <a:t>optional</a:t>
            </a:r>
            <a:endParaRPr lang="da-DK" dirty="0"/>
          </a:p>
        </p:txBody>
      </p:sp>
      <p:sp>
        <p:nvSpPr>
          <p:cNvPr id="3" name="Content Placeholder 2"/>
          <p:cNvSpPr>
            <a:spLocks noGrp="1"/>
          </p:cNvSpPr>
          <p:nvPr>
            <p:ph idx="1"/>
          </p:nvPr>
        </p:nvSpPr>
        <p:spPr>
          <a:xfrm>
            <a:off x="2876615" y="1407884"/>
            <a:ext cx="8889683" cy="3157753"/>
          </a:xfrm>
        </p:spPr>
        <p:txBody>
          <a:bodyPr>
            <a:normAutofit lnSpcReduction="10000"/>
          </a:bodyPr>
          <a:lstStyle/>
          <a:p>
            <a:pPr marL="0" indent="0">
              <a:buNone/>
            </a:pPr>
            <a:r>
              <a:rPr lang="en-US" sz="2400" dirty="0"/>
              <a:t>John V. </a:t>
            </a:r>
            <a:r>
              <a:rPr lang="en-US" sz="2400" dirty="0" err="1"/>
              <a:t>Guttag</a:t>
            </a:r>
            <a:r>
              <a:rPr lang="en-US" sz="2400" dirty="0"/>
              <a:t>: </a:t>
            </a:r>
            <a:r>
              <a:rPr lang="en-US" sz="2400" b="1" dirty="0"/>
              <a:t>Introduction to Computation and Programming Using Python, Third Edition With Application to Computational Modeling and Understanding Data</a:t>
            </a:r>
            <a:r>
              <a:rPr lang="en-US" sz="2400" dirty="0"/>
              <a:t>. Third Edition. 664 pages. MIT Press, 2021.</a:t>
            </a:r>
          </a:p>
          <a:p>
            <a:r>
              <a:rPr lang="da-DK" sz="2400" i="1" dirty="0">
                <a:solidFill>
                  <a:srgbClr val="C00000"/>
                </a:solidFill>
              </a:rPr>
              <a:t>[</a:t>
            </a:r>
            <a:r>
              <a:rPr lang="da-DK" sz="2400" i="1" dirty="0" err="1">
                <a:solidFill>
                  <a:srgbClr val="C00000"/>
                </a:solidFill>
              </a:rPr>
              <a:t>Guttag</a:t>
            </a:r>
            <a:r>
              <a:rPr lang="da-DK" sz="2400" i="1" dirty="0">
                <a:solidFill>
                  <a:srgbClr val="C00000"/>
                </a:solidFill>
              </a:rPr>
              <a:t>, 2</a:t>
            </a:r>
            <a:r>
              <a:rPr lang="da-DK" sz="2400" baseline="30000" dirty="0">
                <a:solidFill>
                  <a:srgbClr val="C00000"/>
                </a:solidFill>
              </a:rPr>
              <a:t>nd</a:t>
            </a:r>
            <a:r>
              <a:rPr lang="da-DK" sz="2400" i="1" dirty="0">
                <a:solidFill>
                  <a:srgbClr val="C00000"/>
                </a:solidFill>
              </a:rPr>
              <a:t> Ed., page 8] ”The </a:t>
            </a:r>
            <a:r>
              <a:rPr lang="da-DK" sz="2400" i="1" dirty="0" err="1">
                <a:solidFill>
                  <a:srgbClr val="C00000"/>
                </a:solidFill>
              </a:rPr>
              <a:t>reader</a:t>
            </a:r>
            <a:r>
              <a:rPr lang="da-DK" sz="2400" i="1" dirty="0">
                <a:solidFill>
                  <a:srgbClr val="C00000"/>
                </a:solidFill>
              </a:rPr>
              <a:t> </a:t>
            </a:r>
            <a:r>
              <a:rPr lang="da-DK" sz="2400" i="1" dirty="0" err="1">
                <a:solidFill>
                  <a:srgbClr val="C00000"/>
                </a:solidFill>
              </a:rPr>
              <a:t>should</a:t>
            </a:r>
            <a:r>
              <a:rPr lang="da-DK" sz="2400" i="1" dirty="0">
                <a:solidFill>
                  <a:srgbClr val="C00000"/>
                </a:solidFill>
              </a:rPr>
              <a:t> </a:t>
            </a:r>
            <a:r>
              <a:rPr lang="da-DK" sz="2400" i="1" dirty="0" err="1">
                <a:solidFill>
                  <a:srgbClr val="C00000"/>
                </a:solidFill>
              </a:rPr>
              <a:t>be</a:t>
            </a:r>
            <a:r>
              <a:rPr lang="da-DK" sz="2400" i="1" dirty="0">
                <a:solidFill>
                  <a:srgbClr val="C00000"/>
                </a:solidFill>
              </a:rPr>
              <a:t> </a:t>
            </a:r>
            <a:r>
              <a:rPr lang="da-DK" sz="2400" i="1" dirty="0" err="1">
                <a:solidFill>
                  <a:srgbClr val="C00000"/>
                </a:solidFill>
              </a:rPr>
              <a:t>forewarned</a:t>
            </a:r>
            <a:r>
              <a:rPr lang="da-DK" sz="2400" i="1" dirty="0">
                <a:solidFill>
                  <a:srgbClr val="C00000"/>
                </a:solidFill>
              </a:rPr>
              <a:t> </a:t>
            </a:r>
            <a:r>
              <a:rPr lang="da-DK" sz="2400" i="1" dirty="0" err="1">
                <a:solidFill>
                  <a:srgbClr val="C00000"/>
                </a:solidFill>
              </a:rPr>
              <a:t>that</a:t>
            </a:r>
            <a:r>
              <a:rPr lang="da-DK" sz="2400" i="1" dirty="0">
                <a:solidFill>
                  <a:srgbClr val="C00000"/>
                </a:solidFill>
              </a:rPr>
              <a:t> </a:t>
            </a:r>
            <a:r>
              <a:rPr lang="da-DK" sz="2400" i="1" dirty="0" err="1">
                <a:solidFill>
                  <a:srgbClr val="C00000"/>
                </a:solidFill>
              </a:rPr>
              <a:t>this</a:t>
            </a:r>
            <a:r>
              <a:rPr lang="da-DK" sz="2400" i="1" dirty="0">
                <a:solidFill>
                  <a:srgbClr val="C00000"/>
                </a:solidFill>
              </a:rPr>
              <a:t> book is by no </a:t>
            </a:r>
            <a:r>
              <a:rPr lang="da-DK" sz="2400" i="1" dirty="0" err="1">
                <a:solidFill>
                  <a:srgbClr val="C00000"/>
                </a:solidFill>
              </a:rPr>
              <a:t>means</a:t>
            </a:r>
            <a:r>
              <a:rPr lang="da-DK" sz="2400" i="1" dirty="0">
                <a:solidFill>
                  <a:srgbClr val="C00000"/>
                </a:solidFill>
              </a:rPr>
              <a:t> a </a:t>
            </a:r>
            <a:r>
              <a:rPr lang="da-DK" sz="2400" i="1" dirty="0" err="1">
                <a:solidFill>
                  <a:srgbClr val="C00000"/>
                </a:solidFill>
              </a:rPr>
              <a:t>comprehensive</a:t>
            </a:r>
            <a:r>
              <a:rPr lang="da-DK" sz="2400" i="1" dirty="0">
                <a:solidFill>
                  <a:srgbClr val="C00000"/>
                </a:solidFill>
              </a:rPr>
              <a:t> </a:t>
            </a:r>
            <a:r>
              <a:rPr lang="da-DK" sz="2400" i="1" dirty="0" err="1">
                <a:solidFill>
                  <a:srgbClr val="C00000"/>
                </a:solidFill>
              </a:rPr>
              <a:t>introduction</a:t>
            </a:r>
            <a:r>
              <a:rPr lang="da-DK" sz="2400" i="1" dirty="0">
                <a:solidFill>
                  <a:srgbClr val="C00000"/>
                </a:solidFill>
              </a:rPr>
              <a:t> to Python”. </a:t>
            </a:r>
            <a:br>
              <a:rPr lang="da-DK" sz="2400" i="1" dirty="0">
                <a:solidFill>
                  <a:srgbClr val="C00000"/>
                </a:solidFill>
              </a:rPr>
            </a:br>
            <a:r>
              <a:rPr lang="da-DK" sz="2400" i="1" dirty="0">
                <a:solidFill>
                  <a:srgbClr val="C00000"/>
                </a:solidFill>
              </a:rPr>
              <a:t>3</a:t>
            </a:r>
            <a:r>
              <a:rPr lang="da-DK" sz="2400" i="1" baseline="30000" dirty="0">
                <a:solidFill>
                  <a:srgbClr val="C00000"/>
                </a:solidFill>
              </a:rPr>
              <a:t>rd</a:t>
            </a:r>
            <a:r>
              <a:rPr lang="da-DK" sz="2400" i="1" dirty="0">
                <a:solidFill>
                  <a:srgbClr val="C00000"/>
                </a:solidFill>
              </a:rPr>
              <a:t> Ed. </a:t>
            </a:r>
            <a:r>
              <a:rPr lang="da-DK" sz="2400" i="1" dirty="0" err="1">
                <a:solidFill>
                  <a:srgbClr val="C00000"/>
                </a:solidFill>
              </a:rPr>
              <a:t>added</a:t>
            </a:r>
            <a:r>
              <a:rPr lang="da-DK" sz="2400" i="1" dirty="0">
                <a:solidFill>
                  <a:srgbClr val="C00000"/>
                </a:solidFill>
              </a:rPr>
              <a:t> </a:t>
            </a:r>
            <a:r>
              <a:rPr lang="da-DK" sz="2400" i="1" dirty="0" err="1">
                <a:solidFill>
                  <a:srgbClr val="C00000"/>
                </a:solidFill>
              </a:rPr>
              <a:t>about</a:t>
            </a:r>
            <a:r>
              <a:rPr lang="da-DK" sz="2400" i="1" dirty="0">
                <a:solidFill>
                  <a:srgbClr val="C00000"/>
                </a:solidFill>
              </a:rPr>
              <a:t> 80 pages on </a:t>
            </a:r>
            <a:r>
              <a:rPr lang="da-DK" sz="2400" i="1" dirty="0" err="1">
                <a:solidFill>
                  <a:srgbClr val="C00000"/>
                </a:solidFill>
              </a:rPr>
              <a:t>introduction</a:t>
            </a:r>
            <a:r>
              <a:rPr lang="da-DK" sz="2400" i="1" dirty="0">
                <a:solidFill>
                  <a:srgbClr val="C00000"/>
                </a:solidFill>
              </a:rPr>
              <a:t> to Python.</a:t>
            </a:r>
          </a:p>
          <a:p>
            <a:r>
              <a:rPr lang="en-US" sz="2400" i="1" dirty="0">
                <a:solidFill>
                  <a:srgbClr val="C00000"/>
                </a:solidFill>
              </a:rPr>
              <a:t>Covers all basic features of Python enabling you to deal with data in Chapters 1-10 (212 pages) - remaining chapters are applications</a:t>
            </a:r>
          </a:p>
          <a:p>
            <a:r>
              <a:rPr lang="en-US" sz="2400" i="1" dirty="0">
                <a:solidFill>
                  <a:srgbClr val="C00000"/>
                </a:solidFill>
              </a:rPr>
              <a:t>Other resources: Google, </a:t>
            </a:r>
            <a:r>
              <a:rPr lang="en-US" sz="2400" i="1" dirty="0" err="1">
                <a:solidFill>
                  <a:srgbClr val="C00000"/>
                </a:solidFill>
              </a:rPr>
              <a:t>stackoverflow</a:t>
            </a:r>
            <a:r>
              <a:rPr lang="en-US" sz="2400" i="1" dirty="0">
                <a:solidFill>
                  <a:srgbClr val="C00000"/>
                </a:solidFill>
              </a:rPr>
              <a:t>, Python.org, YouTube, AIs...</a:t>
            </a:r>
          </a:p>
        </p:txBody>
      </p:sp>
      <p:sp>
        <p:nvSpPr>
          <p:cNvPr id="5" name="Rectangle 4"/>
          <p:cNvSpPr/>
          <p:nvPr/>
        </p:nvSpPr>
        <p:spPr>
          <a:xfrm>
            <a:off x="1871042" y="4596981"/>
            <a:ext cx="8723061" cy="2060028"/>
          </a:xfrm>
          <a:prstGeom prst="rect">
            <a:avLst/>
          </a:prstGeom>
          <a:solidFill>
            <a:schemeClr val="accent5">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6438">
              <a:spcAft>
                <a:spcPts val="1200"/>
              </a:spcAft>
            </a:pPr>
            <a:r>
              <a:rPr lang="da-DK" sz="2000" dirty="0" err="1">
                <a:solidFill>
                  <a:schemeClr val="tx1"/>
                </a:solidFill>
              </a:rPr>
              <a:t>Comparison</a:t>
            </a:r>
            <a:r>
              <a:rPr lang="da-DK" sz="2000" dirty="0">
                <a:solidFill>
                  <a:schemeClr val="tx1"/>
                </a:solidFill>
              </a:rPr>
              <a:t> to a standard </a:t>
            </a:r>
            <a:r>
              <a:rPr lang="da-DK" sz="2000" dirty="0" err="1">
                <a:solidFill>
                  <a:schemeClr val="tx1"/>
                </a:solidFill>
              </a:rPr>
              <a:t>text</a:t>
            </a:r>
            <a:r>
              <a:rPr lang="da-DK" sz="2000" dirty="0">
                <a:solidFill>
                  <a:schemeClr val="tx1"/>
                </a:solidFill>
              </a:rPr>
              <a:t> book on the </a:t>
            </a:r>
            <a:r>
              <a:rPr lang="da-DK" sz="2000" i="1" dirty="0" err="1">
                <a:solidFill>
                  <a:schemeClr val="tx1"/>
                </a:solidFill>
              </a:rPr>
              <a:t>programming</a:t>
            </a:r>
            <a:r>
              <a:rPr lang="da-DK" sz="2000" i="1" dirty="0">
                <a:solidFill>
                  <a:schemeClr val="tx1"/>
                </a:solidFill>
              </a:rPr>
              <a:t> </a:t>
            </a:r>
            <a:r>
              <a:rPr lang="da-DK" sz="2000" i="1" dirty="0" err="1">
                <a:solidFill>
                  <a:schemeClr val="tx1"/>
                </a:solidFill>
              </a:rPr>
              <a:t>language</a:t>
            </a:r>
            <a:r>
              <a:rPr lang="da-DK" sz="2000" dirty="0">
                <a:solidFill>
                  <a:schemeClr val="tx1"/>
                </a:solidFill>
              </a:rPr>
              <a:t> </a:t>
            </a:r>
            <a:r>
              <a:rPr lang="da-DK" sz="2000" dirty="0" err="1">
                <a:solidFill>
                  <a:schemeClr val="tx1"/>
                </a:solidFill>
              </a:rPr>
              <a:t>Python</a:t>
            </a:r>
            <a:r>
              <a:rPr lang="da-DK" sz="2000" dirty="0">
                <a:solidFill>
                  <a:schemeClr val="tx1"/>
                </a:solidFill>
              </a:rPr>
              <a:t> by Cay Horstmann and </a:t>
            </a:r>
            <a:r>
              <a:rPr lang="da-DK" sz="2000" dirty="0" err="1">
                <a:solidFill>
                  <a:schemeClr val="tx1"/>
                </a:solidFill>
              </a:rPr>
              <a:t>Rance</a:t>
            </a:r>
            <a:r>
              <a:rPr lang="da-DK" sz="2000" dirty="0">
                <a:solidFill>
                  <a:schemeClr val="tx1"/>
                </a:solidFill>
              </a:rPr>
              <a:t> </a:t>
            </a:r>
            <a:r>
              <a:rPr lang="da-DK" sz="2000" dirty="0" err="1">
                <a:solidFill>
                  <a:schemeClr val="tx1"/>
                </a:solidFill>
              </a:rPr>
              <a:t>Necaise</a:t>
            </a:r>
            <a:r>
              <a:rPr lang="da-DK" sz="2000" dirty="0">
                <a:solidFill>
                  <a:schemeClr val="tx1"/>
                </a:solidFill>
              </a:rPr>
              <a:t>:</a:t>
            </a:r>
          </a:p>
          <a:p>
            <a:pPr marL="1976438"/>
            <a:r>
              <a:rPr lang="da-DK" sz="2000" dirty="0" err="1">
                <a:solidFill>
                  <a:schemeClr val="tx1"/>
                </a:solidFill>
              </a:rPr>
              <a:t>Topic</a:t>
            </a:r>
            <a:r>
              <a:rPr lang="da-DK" sz="2000" dirty="0">
                <a:solidFill>
                  <a:schemeClr val="tx1"/>
                </a:solidFill>
              </a:rPr>
              <a:t> </a:t>
            </a:r>
            <a:r>
              <a:rPr lang="da-DK" sz="2000" b="1" dirty="0" err="1">
                <a:solidFill>
                  <a:schemeClr val="tx1"/>
                </a:solidFill>
              </a:rPr>
              <a:t>recursion</a:t>
            </a:r>
            <a:r>
              <a:rPr lang="da-DK" sz="2000" dirty="0">
                <a:solidFill>
                  <a:schemeClr val="tx1"/>
                </a:solidFill>
              </a:rPr>
              <a:t> is </a:t>
            </a:r>
            <a:r>
              <a:rPr lang="da-DK" sz="2000" dirty="0" err="1">
                <a:solidFill>
                  <a:schemeClr val="tx1"/>
                </a:solidFill>
              </a:rPr>
              <a:t>covered</a:t>
            </a:r>
            <a:r>
              <a:rPr lang="da-DK" sz="2000" dirty="0">
                <a:solidFill>
                  <a:schemeClr val="tx1"/>
                </a:solidFill>
              </a:rPr>
              <a:t> by </a:t>
            </a:r>
            <a:r>
              <a:rPr lang="da-DK" sz="2000" dirty="0" err="1">
                <a:solidFill>
                  <a:schemeClr val="tx1"/>
                </a:solidFill>
              </a:rPr>
              <a:t>Guttag</a:t>
            </a:r>
            <a:r>
              <a:rPr lang="da-DK" sz="2000" dirty="0">
                <a:solidFill>
                  <a:schemeClr val="tx1"/>
                </a:solidFill>
              </a:rPr>
              <a:t> on page 123 (2</a:t>
            </a:r>
            <a:r>
              <a:rPr lang="da-DK" sz="2000" baseline="30000" dirty="0">
                <a:solidFill>
                  <a:schemeClr val="tx1"/>
                </a:solidFill>
              </a:rPr>
              <a:t>nd</a:t>
            </a:r>
            <a:r>
              <a:rPr lang="da-DK" sz="2000" dirty="0">
                <a:solidFill>
                  <a:schemeClr val="tx1"/>
                </a:solidFill>
              </a:rPr>
              <a:t> edition on page 50),  Horstmann and </a:t>
            </a:r>
            <a:r>
              <a:rPr lang="da-DK" sz="2000" dirty="0" err="1">
                <a:solidFill>
                  <a:schemeClr val="tx1"/>
                </a:solidFill>
              </a:rPr>
              <a:t>Necaise</a:t>
            </a:r>
            <a:r>
              <a:rPr lang="da-DK" sz="2000" dirty="0">
                <a:solidFill>
                  <a:schemeClr val="tx1"/>
                </a:solidFill>
              </a:rPr>
              <a:t> do it on page 611</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7693" y="4848217"/>
            <a:ext cx="1268098" cy="1585122"/>
          </a:xfrm>
          <a:prstGeom prst="rect">
            <a:avLst/>
          </a:prstGeom>
          <a:ln>
            <a:solidFill>
              <a:schemeClr val="tx1">
                <a:lumMod val="75000"/>
                <a:lumOff val="25000"/>
              </a:schemeClr>
            </a:solidFill>
          </a:ln>
        </p:spPr>
      </p:pic>
      <p:pic>
        <p:nvPicPr>
          <p:cNvPr id="8" name="Picture 7" descr="Text, letter&#10;&#10;Description automatically generated">
            <a:extLst>
              <a:ext uri="{FF2B5EF4-FFF2-40B4-BE49-F238E27FC236}">
                <a16:creationId xmlns:a16="http://schemas.microsoft.com/office/drawing/2014/main" id="{4A8DB693-6DB2-43FC-B8BF-52EC51AD9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317" y="1941089"/>
            <a:ext cx="1359665" cy="1760147"/>
          </a:xfrm>
          <a:prstGeom prst="rect">
            <a:avLst/>
          </a:prstGeom>
          <a:ln>
            <a:solidFill>
              <a:schemeClr val="tx1"/>
            </a:solidFill>
          </a:ln>
        </p:spPr>
      </p:pic>
    </p:spTree>
    <p:extLst>
      <p:ext uri="{BB962C8B-B14F-4D97-AF65-F5344CB8AC3E}">
        <p14:creationId xmlns:p14="http://schemas.microsoft.com/office/powerpoint/2010/main" val="396512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Some</a:t>
            </a:r>
            <a:r>
              <a:rPr lang="da-DK" dirty="0"/>
              <a:t> </a:t>
            </a:r>
            <a:r>
              <a:rPr lang="da-DK" dirty="0" err="1"/>
              <a:t>other</a:t>
            </a:r>
            <a:r>
              <a:rPr lang="da-DK" dirty="0"/>
              <a:t> </a:t>
            </a:r>
            <a:r>
              <a:rPr lang="da-DK" dirty="0" err="1"/>
              <a:t>books</a:t>
            </a:r>
            <a:r>
              <a:rPr lang="da-DK" dirty="0"/>
              <a:t> on </a:t>
            </a:r>
            <a:r>
              <a:rPr lang="da-DK" dirty="0" err="1"/>
              <a:t>Python</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006" y="2325284"/>
            <a:ext cx="2335136" cy="2880000"/>
          </a:xfrm>
          <a:prstGeom prst="rect">
            <a:avLst/>
          </a:prstGeom>
          <a:ln w="6350">
            <a:solidFill>
              <a:schemeClr val="tx1"/>
            </a:solidFill>
          </a:ln>
        </p:spPr>
      </p:pic>
      <p:sp>
        <p:nvSpPr>
          <p:cNvPr id="7" name="TextBox 6"/>
          <p:cNvSpPr txBox="1"/>
          <p:nvPr/>
        </p:nvSpPr>
        <p:spPr>
          <a:xfrm>
            <a:off x="7213006" y="5204731"/>
            <a:ext cx="2335136" cy="646331"/>
          </a:xfrm>
          <a:prstGeom prst="rect">
            <a:avLst/>
          </a:prstGeom>
          <a:noFill/>
        </p:spPr>
        <p:txBody>
          <a:bodyPr wrap="square" rtlCol="0">
            <a:spAutoFit/>
          </a:bodyPr>
          <a:lstStyle/>
          <a:p>
            <a:pPr algn="ctr"/>
            <a:r>
              <a:rPr lang="da-DK" dirty="0" err="1"/>
              <a:t>Wiley</a:t>
            </a:r>
            <a:r>
              <a:rPr lang="da-DK" dirty="0"/>
              <a:t>, 2013</a:t>
            </a:r>
            <a:br>
              <a:rPr lang="da-DK" dirty="0"/>
            </a:br>
            <a:r>
              <a:rPr lang="da-DK" dirty="0"/>
              <a:t>580 pages</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34" y="2325284"/>
            <a:ext cx="2195121" cy="2880000"/>
          </a:xfrm>
          <a:prstGeom prst="rect">
            <a:avLst/>
          </a:prstGeom>
          <a:ln w="6350">
            <a:solidFill>
              <a:schemeClr val="tx1"/>
            </a:solidFill>
          </a:ln>
        </p:spPr>
      </p:pic>
      <p:sp>
        <p:nvSpPr>
          <p:cNvPr id="9" name="TextBox 8"/>
          <p:cNvSpPr txBox="1"/>
          <p:nvPr/>
        </p:nvSpPr>
        <p:spPr>
          <a:xfrm>
            <a:off x="222434" y="5204731"/>
            <a:ext cx="2195118" cy="646331"/>
          </a:xfrm>
          <a:prstGeom prst="rect">
            <a:avLst/>
          </a:prstGeom>
          <a:noFill/>
        </p:spPr>
        <p:txBody>
          <a:bodyPr wrap="square" rtlCol="0">
            <a:spAutoFit/>
          </a:bodyPr>
          <a:lstStyle/>
          <a:p>
            <a:pPr algn="ctr"/>
            <a:r>
              <a:rPr lang="da-DK" dirty="0" err="1"/>
              <a:t>O’Reilly</a:t>
            </a:r>
            <a:r>
              <a:rPr lang="da-DK" dirty="0"/>
              <a:t>, 2013</a:t>
            </a:r>
            <a:br>
              <a:rPr lang="da-DK" dirty="0"/>
            </a:br>
            <a:r>
              <a:rPr lang="da-DK" dirty="0"/>
              <a:t>1684 pages</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9660" y="2325284"/>
            <a:ext cx="2304000" cy="2880000"/>
          </a:xfrm>
          <a:prstGeom prst="rect">
            <a:avLst/>
          </a:prstGeom>
          <a:ln w="6350">
            <a:solidFill>
              <a:schemeClr val="tx1"/>
            </a:solidFill>
          </a:ln>
        </p:spPr>
      </p:pic>
      <p:sp>
        <p:nvSpPr>
          <p:cNvPr id="10" name="TextBox 9"/>
          <p:cNvSpPr txBox="1"/>
          <p:nvPr/>
        </p:nvSpPr>
        <p:spPr>
          <a:xfrm>
            <a:off x="2469659" y="5204731"/>
            <a:ext cx="2303999" cy="646331"/>
          </a:xfrm>
          <a:prstGeom prst="rect">
            <a:avLst/>
          </a:prstGeom>
          <a:noFill/>
        </p:spPr>
        <p:txBody>
          <a:bodyPr wrap="square" rtlCol="0">
            <a:spAutoFit/>
          </a:bodyPr>
          <a:lstStyle/>
          <a:p>
            <a:pPr algn="ctr"/>
            <a:r>
              <a:rPr lang="da-DK" dirty="0" err="1"/>
              <a:t>Wiley</a:t>
            </a:r>
            <a:r>
              <a:rPr lang="da-DK" dirty="0"/>
              <a:t>, 2016</a:t>
            </a:r>
            <a:br>
              <a:rPr lang="da-DK" dirty="0"/>
            </a:br>
            <a:r>
              <a:rPr lang="da-DK" dirty="0"/>
              <a:t>752 pages</a:t>
            </a:r>
            <a:endParaRPr lang="en-US"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5765" y="2325284"/>
            <a:ext cx="2335135" cy="2880000"/>
          </a:xfrm>
          <a:prstGeom prst="rect">
            <a:avLst/>
          </a:prstGeom>
          <a:ln w="6350">
            <a:solidFill>
              <a:schemeClr val="tx1"/>
            </a:solidFill>
          </a:ln>
        </p:spPr>
      </p:pic>
      <p:sp>
        <p:nvSpPr>
          <p:cNvPr id="12" name="TextBox 11"/>
          <p:cNvSpPr txBox="1"/>
          <p:nvPr/>
        </p:nvSpPr>
        <p:spPr>
          <a:xfrm>
            <a:off x="4825765" y="5204731"/>
            <a:ext cx="2335135" cy="646331"/>
          </a:xfrm>
          <a:prstGeom prst="rect">
            <a:avLst/>
          </a:prstGeom>
          <a:noFill/>
        </p:spPr>
        <p:txBody>
          <a:bodyPr wrap="square" rtlCol="0">
            <a:spAutoFit/>
          </a:bodyPr>
          <a:lstStyle/>
          <a:p>
            <a:pPr algn="ctr"/>
            <a:r>
              <a:rPr lang="da-DK" dirty="0" err="1"/>
              <a:t>Addison</a:t>
            </a:r>
            <a:r>
              <a:rPr lang="da-DK" dirty="0"/>
              <a:t>-Wesley, 2015</a:t>
            </a:r>
            <a:br>
              <a:rPr lang="da-DK" dirty="0"/>
            </a:br>
            <a:r>
              <a:rPr lang="da-DK" dirty="0"/>
              <a:t>794 pages</a:t>
            </a:r>
            <a:endParaRPr lang="en-US" dirty="0"/>
          </a:p>
        </p:txBody>
      </p:sp>
      <p:sp>
        <p:nvSpPr>
          <p:cNvPr id="14" name="TextBox 13"/>
          <p:cNvSpPr txBox="1"/>
          <p:nvPr/>
        </p:nvSpPr>
        <p:spPr>
          <a:xfrm>
            <a:off x="9569112" y="5204731"/>
            <a:ext cx="2434151" cy="646331"/>
          </a:xfrm>
          <a:prstGeom prst="rect">
            <a:avLst/>
          </a:prstGeom>
          <a:noFill/>
        </p:spPr>
        <p:txBody>
          <a:bodyPr wrap="square" rtlCol="0">
            <a:spAutoFit/>
          </a:bodyPr>
          <a:lstStyle/>
          <a:p>
            <a:pPr algn="ctr"/>
            <a:r>
              <a:rPr lang="da-DK" dirty="0"/>
              <a:t>Franklin &amp; </a:t>
            </a:r>
            <a:r>
              <a:rPr lang="da-DK" dirty="0" err="1"/>
              <a:t>Beedle</a:t>
            </a:r>
            <a:r>
              <a:rPr lang="da-DK" dirty="0"/>
              <a:t>, 2016</a:t>
            </a:r>
            <a:br>
              <a:rPr lang="da-DK" dirty="0"/>
            </a:br>
            <a:r>
              <a:rPr lang="da-DK" dirty="0"/>
              <a:t>552 pages</a:t>
            </a:r>
            <a:endParaRPr lang="en-US" dirty="0"/>
          </a:p>
        </p:txBody>
      </p:sp>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l="14985" t="7027" r="15105" b="7388"/>
          <a:stretch/>
        </p:blipFill>
        <p:spPr>
          <a:xfrm>
            <a:off x="9576285" y="2292858"/>
            <a:ext cx="2404588" cy="2943762"/>
          </a:xfrm>
          <a:prstGeom prst="rect">
            <a:avLst/>
          </a:prstGeom>
        </p:spPr>
      </p:pic>
      <p:sp>
        <p:nvSpPr>
          <p:cNvPr id="3" name="TextBox 2"/>
          <p:cNvSpPr txBox="1"/>
          <p:nvPr/>
        </p:nvSpPr>
        <p:spPr>
          <a:xfrm>
            <a:off x="5373863" y="6388100"/>
            <a:ext cx="6629400" cy="369332"/>
          </a:xfrm>
          <a:prstGeom prst="rect">
            <a:avLst/>
          </a:prstGeom>
          <a:noFill/>
        </p:spPr>
        <p:txBody>
          <a:bodyPr wrap="square" rtlCol="0">
            <a:spAutoFit/>
          </a:bodyPr>
          <a:lstStyle/>
          <a:p>
            <a:pPr algn="r"/>
            <a:r>
              <a:rPr lang="en-US" dirty="0">
                <a:solidFill>
                  <a:srgbClr val="C00000"/>
                </a:solidFill>
              </a:rPr>
              <a:t>... numerous online introduction texts/courses/videos on Python </a:t>
            </a:r>
          </a:p>
        </p:txBody>
      </p:sp>
    </p:spTree>
    <p:extLst>
      <p:ext uri="{BB962C8B-B14F-4D97-AF65-F5344CB8AC3E}">
        <p14:creationId xmlns:p14="http://schemas.microsoft.com/office/powerpoint/2010/main" val="127899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78125"/>
            <a:ext cx="10515600" cy="1325563"/>
          </a:xfrm>
        </p:spPr>
        <p:txBody>
          <a:bodyPr/>
          <a:lstStyle/>
          <a:p>
            <a:pPr algn="ctr"/>
            <a:r>
              <a:rPr lang="da-DK" dirty="0" err="1"/>
              <a:t>Two</a:t>
            </a:r>
            <a:r>
              <a:rPr lang="da-DK" dirty="0"/>
              <a:t> </a:t>
            </a:r>
            <a:r>
              <a:rPr lang="da-DK" dirty="0" err="1"/>
              <a:t>Python</a:t>
            </a:r>
            <a:r>
              <a:rPr lang="da-DK" dirty="0"/>
              <a:t> programs</a:t>
            </a:r>
            <a:endParaRPr lang="en-US" dirty="0"/>
          </a:p>
        </p:txBody>
      </p:sp>
    </p:spTree>
    <p:extLst>
      <p:ext uri="{BB962C8B-B14F-4D97-AF65-F5344CB8AC3E}">
        <p14:creationId xmlns:p14="http://schemas.microsoft.com/office/powerpoint/2010/main" val="411962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Python program</a:t>
            </a:r>
          </a:p>
        </p:txBody>
      </p:sp>
      <p:graphicFrame>
        <p:nvGraphicFramePr>
          <p:cNvPr id="4" name="Table 3"/>
          <p:cNvGraphicFramePr>
            <a:graphicFrameLocks noGrp="1"/>
          </p:cNvGraphicFramePr>
          <p:nvPr>
            <p:extLst>
              <p:ext uri="{D42A27DB-BD31-4B8C-83A1-F6EECF244321}">
                <p14:modId xmlns:p14="http://schemas.microsoft.com/office/powerpoint/2010/main" val="2367922325"/>
              </p:ext>
            </p:extLst>
          </p:nvPr>
        </p:nvGraphicFramePr>
        <p:xfrm>
          <a:off x="895351" y="1765443"/>
          <a:ext cx="2197099" cy="1348303"/>
        </p:xfrm>
        <a:graphic>
          <a:graphicData uri="http://schemas.openxmlformats.org/drawingml/2006/table">
            <a:tbl>
              <a:tblPr firstRow="1" bandRow="1">
                <a:tableStyleId>{5C22544A-7EE6-4342-B048-85BDC9FD1C3A}</a:tableStyleId>
              </a:tblPr>
              <a:tblGrid>
                <a:gridCol w="2197099">
                  <a:extLst>
                    <a:ext uri="{9D8B030D-6E8A-4147-A177-3AD203B41FA5}">
                      <a16:colId xmlns:a16="http://schemas.microsoft.com/office/drawing/2014/main" val="1873682825"/>
                    </a:ext>
                  </a:extLst>
                </a:gridCol>
              </a:tblGrid>
              <a:tr h="304051">
                <a:tc>
                  <a:txBody>
                    <a:bodyPr/>
                    <a:lstStyle/>
                    <a:p>
                      <a:r>
                        <a:rPr lang="da-DK" sz="1800" b="1" dirty="0" err="1">
                          <a:latin typeface="Courier New" panose="02070309020205020404" pitchFamily="49" charset="0"/>
                          <a:cs typeface="Courier New" panose="02070309020205020404" pitchFamily="49" charset="0"/>
                        </a:rPr>
                        <a:t>Python</a:t>
                      </a:r>
                      <a:r>
                        <a:rPr lang="da-DK" sz="1800" b="1" dirty="0">
                          <a:latin typeface="Courier New" panose="02070309020205020404" pitchFamily="49" charset="0"/>
                          <a:cs typeface="Courier New" panose="02070309020205020404" pitchFamily="49" charset="0"/>
                        </a:rPr>
                        <a:t> </a:t>
                      </a:r>
                      <a:r>
                        <a:rPr lang="da-DK" sz="1800" b="1" dirty="0" err="1">
                          <a:latin typeface="Courier New" panose="02070309020205020404" pitchFamily="49" charset="0"/>
                          <a:cs typeface="Courier New" panose="02070309020205020404" pitchFamily="49" charset="0"/>
                        </a:rPr>
                        <a:t>shell</a:t>
                      </a:r>
                      <a:endParaRPr lang="da-DK" sz="1800" b="1" dirty="0">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982543">
                <a:tc>
                  <a:txBody>
                    <a:bodyPr/>
                    <a:lstStyle/>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x = 7</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print(x * x)</a:t>
                      </a:r>
                    </a:p>
                    <a:p>
                      <a:pPr marL="266700" indent="-266700">
                        <a:buClr>
                          <a:schemeClr val="accent1">
                            <a:lumMod val="50000"/>
                          </a:schemeClr>
                        </a:buClr>
                        <a:buSzPct val="120000"/>
                        <a:buFont typeface="Courier New" panose="02070309020205020404" pitchFamily="49" charset="0"/>
                        <a:buChar char="|"/>
                      </a:pPr>
                      <a:r>
                        <a:rPr lang="pt-BR" sz="1800" b="1" baseline="0" dirty="0">
                          <a:latin typeface="Courier New" panose="02070309020205020404" pitchFamily="49" charset="0"/>
                          <a:cs typeface="Courier New" panose="02070309020205020404" pitchFamily="49" charset="0"/>
                        </a:rPr>
                        <a:t>49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5" name="Content Placeholder 2"/>
          <p:cNvSpPr>
            <a:spLocks noGrp="1"/>
          </p:cNvSpPr>
          <p:nvPr>
            <p:ph idx="1"/>
          </p:nvPr>
        </p:nvSpPr>
        <p:spPr>
          <a:xfrm>
            <a:off x="838200" y="3676649"/>
            <a:ext cx="9480550" cy="3181351"/>
          </a:xfrm>
        </p:spPr>
        <p:txBody>
          <a:bodyPr>
            <a:normAutofit/>
          </a:bodyPr>
          <a:lstStyle/>
          <a:p>
            <a:r>
              <a:rPr lang="en-US" sz="2400" dirty="0">
                <a:latin typeface="Courier New" panose="02070309020205020404" pitchFamily="49" charset="0"/>
                <a:cs typeface="Courier New" panose="02070309020205020404" pitchFamily="49" charset="0"/>
              </a:rPr>
              <a:t>7</a:t>
            </a:r>
            <a:r>
              <a:rPr lang="en-US" sz="2400" dirty="0"/>
              <a:t> is an </a:t>
            </a:r>
            <a:r>
              <a:rPr lang="en-US" sz="2400" i="1" dirty="0"/>
              <a:t>integer</a:t>
            </a:r>
            <a:r>
              <a:rPr lang="en-US" sz="2400" dirty="0"/>
              <a:t> </a:t>
            </a:r>
            <a:r>
              <a:rPr lang="en-US" sz="2400" i="1" dirty="0"/>
              <a:t>literal</a:t>
            </a:r>
            <a:r>
              <a:rPr lang="en-US" sz="2400" dirty="0"/>
              <a:t> – in Python denoted an “</a:t>
            </a:r>
            <a:r>
              <a:rPr lang="en-US" sz="2400" dirty="0" err="1">
                <a:latin typeface="Courier New" panose="02070309020205020404" pitchFamily="49" charset="0"/>
                <a:cs typeface="Courier New" panose="02070309020205020404" pitchFamily="49" charset="0"/>
              </a:rPr>
              <a:t>int</a:t>
            </a:r>
            <a:r>
              <a:rPr lang="en-US" sz="2400" dirty="0"/>
              <a:t>”</a:t>
            </a:r>
          </a:p>
          <a:p>
            <a:r>
              <a:rPr lang="en-US" sz="2400" dirty="0">
                <a:latin typeface="Courier New" panose="02070309020205020404" pitchFamily="49" charset="0"/>
                <a:cs typeface="Courier New" panose="02070309020205020404" pitchFamily="49" charset="0"/>
              </a:rPr>
              <a:t>x</a:t>
            </a:r>
            <a:r>
              <a:rPr lang="en-US" sz="2400" dirty="0"/>
              <a:t> is the name of a </a:t>
            </a:r>
            <a:r>
              <a:rPr lang="en-US" sz="2400" i="1" dirty="0"/>
              <a:t>variable</a:t>
            </a:r>
            <a:r>
              <a:rPr lang="en-US" sz="2400" dirty="0"/>
              <a:t> that can hold some value</a:t>
            </a:r>
          </a:p>
          <a:p>
            <a:r>
              <a:rPr lang="en-US" sz="2400" dirty="0">
                <a:latin typeface="Courier New" panose="02070309020205020404" pitchFamily="49" charset="0"/>
                <a:cs typeface="Courier New" panose="02070309020205020404" pitchFamily="49" charset="0"/>
              </a:rPr>
              <a:t>=</a:t>
            </a:r>
            <a:r>
              <a:rPr lang="en-US" sz="2400" dirty="0"/>
              <a:t> is assigning a value to a variable</a:t>
            </a:r>
          </a:p>
          <a:p>
            <a:r>
              <a:rPr lang="en-US" sz="2400" dirty="0">
                <a:latin typeface="Courier New" panose="02070309020205020404" pitchFamily="49" charset="0"/>
                <a:cs typeface="Courier New" panose="02070309020205020404" pitchFamily="49" charset="0"/>
              </a:rPr>
              <a:t>*</a:t>
            </a:r>
            <a:r>
              <a:rPr lang="en-US" sz="2400" dirty="0"/>
              <a:t> denotes multiplication</a:t>
            </a:r>
          </a:p>
          <a:p>
            <a:r>
              <a:rPr lang="en-US" sz="2400" dirty="0">
                <a:latin typeface="Courier New" panose="02070309020205020404" pitchFamily="49" charset="0"/>
                <a:cs typeface="Courier New" panose="02070309020205020404" pitchFamily="49" charset="0"/>
              </a:rPr>
              <a:t>print</a:t>
            </a:r>
            <a:r>
              <a:rPr lang="en-US" sz="2400" dirty="0"/>
              <a:t> is the name of a built-in </a:t>
            </a:r>
            <a:r>
              <a:rPr lang="en-US" sz="2400" i="1" dirty="0"/>
              <a:t>function</a:t>
            </a:r>
            <a:r>
              <a:rPr lang="en-US" sz="2400" dirty="0"/>
              <a:t>, </a:t>
            </a:r>
            <a:br>
              <a:rPr lang="en-US" sz="2400" dirty="0"/>
            </a:br>
            <a:r>
              <a:rPr lang="en-US" sz="2400" dirty="0"/>
              <a:t>here we call </a:t>
            </a:r>
            <a:r>
              <a:rPr lang="en-US" sz="2400" dirty="0">
                <a:latin typeface="Courier New" panose="02070309020205020404" pitchFamily="49" charset="0"/>
                <a:cs typeface="Courier New" panose="02070309020205020404" pitchFamily="49" charset="0"/>
              </a:rPr>
              <a:t>print</a:t>
            </a:r>
            <a:r>
              <a:rPr lang="en-US" sz="2400" dirty="0"/>
              <a:t> to print the result of 7 * 7</a:t>
            </a:r>
          </a:p>
          <a:p>
            <a:r>
              <a:rPr lang="en-US" sz="2400" dirty="0"/>
              <a:t>A program consists of a sequence of </a:t>
            </a:r>
            <a:r>
              <a:rPr lang="en-US" sz="2400" i="1" dirty="0"/>
              <a:t>statements</a:t>
            </a:r>
            <a:r>
              <a:rPr lang="en-US" sz="2400" dirty="0"/>
              <a:t>, executed sequentially</a:t>
            </a:r>
            <a:endParaRPr lang="en-US" sz="2400" i="1" dirty="0"/>
          </a:p>
        </p:txBody>
      </p:sp>
      <p:graphicFrame>
        <p:nvGraphicFramePr>
          <p:cNvPr id="6" name="Table 5"/>
          <p:cNvGraphicFramePr>
            <a:graphicFrameLocks noGrp="1"/>
          </p:cNvGraphicFramePr>
          <p:nvPr>
            <p:extLst>
              <p:ext uri="{D42A27DB-BD31-4B8C-83A1-F6EECF244321}">
                <p14:modId xmlns:p14="http://schemas.microsoft.com/office/powerpoint/2010/main" val="1916254280"/>
              </p:ext>
            </p:extLst>
          </p:nvPr>
        </p:nvGraphicFramePr>
        <p:xfrm>
          <a:off x="9929302" y="1627077"/>
          <a:ext cx="2327050" cy="444173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a:txBody>
                    <a:bodyPr/>
                    <a:lstStyle/>
                    <a:p>
                      <a:pPr algn="r"/>
                      <a:r>
                        <a:rPr lang="en-US" dirty="0">
                          <a:latin typeface="Courier New" panose="02070309020205020404" pitchFamily="49" charset="0"/>
                          <a:cs typeface="Courier New" panose="02070309020205020404" pitchFamily="49" charset="0"/>
                        </a:rPr>
                        <a:t>x </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2088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Tree>
    <p:extLst>
      <p:ext uri="{BB962C8B-B14F-4D97-AF65-F5344CB8AC3E}">
        <p14:creationId xmlns:p14="http://schemas.microsoft.com/office/powerpoint/2010/main" val="226891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Question</a:t>
            </a:r>
            <a:r>
              <a:rPr lang="da-DK" dirty="0"/>
              <a:t> – </a:t>
            </a:r>
            <a:r>
              <a:rPr lang="da-DK" dirty="0" err="1"/>
              <a:t>What</a:t>
            </a:r>
            <a:r>
              <a:rPr lang="da-DK" dirty="0"/>
              <a:t>  is the </a:t>
            </a:r>
            <a:r>
              <a:rPr lang="da-DK" dirty="0" err="1"/>
              <a:t>result</a:t>
            </a:r>
            <a:r>
              <a:rPr lang="da-DK" dirty="0"/>
              <a:t> of </a:t>
            </a:r>
            <a:r>
              <a:rPr lang="da-DK" dirty="0" err="1"/>
              <a:t>this</a:t>
            </a:r>
            <a:r>
              <a:rPr lang="da-DK" dirty="0"/>
              <a:t> program?</a:t>
            </a:r>
            <a:endParaRPr lang="en-US" dirty="0"/>
          </a:p>
        </p:txBody>
      </p:sp>
      <p:sp>
        <p:nvSpPr>
          <p:cNvPr id="3" name="Content Placeholder 2"/>
          <p:cNvSpPr>
            <a:spLocks noGrp="1"/>
          </p:cNvSpPr>
          <p:nvPr>
            <p:ph idx="1"/>
          </p:nvPr>
        </p:nvSpPr>
        <p:spPr>
          <a:xfrm>
            <a:off x="895351" y="3585776"/>
            <a:ext cx="6443134" cy="3272224"/>
          </a:xfrm>
        </p:spPr>
        <p:txBody>
          <a:bodyPr/>
          <a:lstStyle/>
          <a:p>
            <a:pPr marL="514350" indent="-514350">
              <a:buFont typeface="+mj-lt"/>
              <a:buAutoNum type="alphaLcParenR"/>
            </a:pPr>
            <a:r>
              <a:rPr lang="da-DK" dirty="0"/>
              <a:t>10</a:t>
            </a:r>
          </a:p>
          <a:p>
            <a:pPr marL="514350" indent="-514350">
              <a:buFont typeface="+mj-lt"/>
              <a:buAutoNum type="alphaLcParenR"/>
            </a:pPr>
            <a:r>
              <a:rPr lang="da-DK" dirty="0"/>
              <a:t>15</a:t>
            </a:r>
          </a:p>
          <a:p>
            <a:pPr marL="514350" indent="-514350">
              <a:buFont typeface="+mj-lt"/>
              <a:buAutoNum type="alphaLcParenR"/>
            </a:pPr>
            <a:r>
              <a:rPr lang="da-DK" dirty="0"/>
              <a:t>25</a:t>
            </a:r>
          </a:p>
          <a:p>
            <a:pPr marL="514350" indent="-514350">
              <a:buFont typeface="+mj-lt"/>
              <a:buAutoNum type="alphaLcParenR"/>
            </a:pPr>
            <a:r>
              <a:rPr lang="da-DK" dirty="0"/>
              <a:t>[15, 10]</a:t>
            </a:r>
          </a:p>
          <a:p>
            <a:pPr marL="514350" indent="-514350">
              <a:buFont typeface="+mj-lt"/>
              <a:buAutoNum type="alphaLcParenR"/>
            </a:pPr>
            <a:r>
              <a:rPr lang="da-DK" dirty="0" err="1"/>
              <a:t>Error</a:t>
            </a:r>
            <a:endParaRPr lang="da-DK" dirty="0"/>
          </a:p>
          <a:p>
            <a:pPr marL="514350" indent="-514350">
              <a:buFont typeface="+mj-lt"/>
              <a:buAutoNum type="alphaLcParenR"/>
            </a:pPr>
            <a:r>
              <a:rPr lang="da-DK" dirty="0" err="1"/>
              <a:t>Don’t</a:t>
            </a:r>
            <a:r>
              <a:rPr lang="da-DK" dirty="0"/>
              <a:t> know</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49656317"/>
              </p:ext>
            </p:extLst>
          </p:nvPr>
        </p:nvGraphicFramePr>
        <p:xfrm>
          <a:off x="895351" y="1587643"/>
          <a:ext cx="3162299" cy="1650514"/>
        </p:xfrm>
        <a:graphic>
          <a:graphicData uri="http://schemas.openxmlformats.org/drawingml/2006/table">
            <a:tbl>
              <a:tblPr firstRow="1" bandRow="1">
                <a:tableStyleId>{5C22544A-7EE6-4342-B048-85BDC9FD1C3A}</a:tableStyleId>
              </a:tblPr>
              <a:tblGrid>
                <a:gridCol w="3162299">
                  <a:extLst>
                    <a:ext uri="{9D8B030D-6E8A-4147-A177-3AD203B41FA5}">
                      <a16:colId xmlns:a16="http://schemas.microsoft.com/office/drawing/2014/main" val="1873682825"/>
                    </a:ext>
                  </a:extLst>
                </a:gridCol>
              </a:tblGrid>
              <a:tr h="311070">
                <a:tc>
                  <a:txBody>
                    <a:bodyPr/>
                    <a:lstStyle/>
                    <a:p>
                      <a:r>
                        <a:rPr lang="da-DK" sz="1800" b="1" dirty="0" err="1">
                          <a:latin typeface="Courier New" panose="02070309020205020404" pitchFamily="49" charset="0"/>
                          <a:cs typeface="Courier New" panose="02070309020205020404" pitchFamily="49" charset="0"/>
                        </a:rPr>
                        <a:t>Python</a:t>
                      </a:r>
                      <a:r>
                        <a:rPr lang="da-DK" sz="1800" b="1" dirty="0">
                          <a:latin typeface="Courier New" panose="02070309020205020404" pitchFamily="49" charset="0"/>
                          <a:cs typeface="Courier New" panose="02070309020205020404" pitchFamily="49" charset="0"/>
                        </a:rPr>
                        <a:t> </a:t>
                      </a:r>
                      <a:r>
                        <a:rPr lang="da-DK" sz="1800" b="1" dirty="0" err="1">
                          <a:latin typeface="Courier New" panose="02070309020205020404" pitchFamily="49" charset="0"/>
                          <a:cs typeface="Courier New" panose="02070309020205020404" pitchFamily="49" charset="0"/>
                        </a:rPr>
                        <a:t>shell</a:t>
                      </a:r>
                      <a:endParaRPr lang="da-DK" sz="1800" b="1" dirty="0">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1284754">
                <a:tc>
                  <a:txBody>
                    <a:bodyPr/>
                    <a:lstStyle/>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x = 3</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y = 5</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x = 2</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print(x * 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6" name="Down Arrow 5"/>
          <p:cNvSpPr/>
          <p:nvPr/>
        </p:nvSpPr>
        <p:spPr>
          <a:xfrm rot="5400000">
            <a:off x="3848413" y="1363487"/>
            <a:ext cx="800135" cy="271290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x assigned new value</a:t>
            </a:r>
          </a:p>
        </p:txBody>
      </p:sp>
      <p:graphicFrame>
        <p:nvGraphicFramePr>
          <p:cNvPr id="11" name="Table 10"/>
          <p:cNvGraphicFramePr>
            <a:graphicFrameLocks noGrp="1"/>
          </p:cNvGraphicFramePr>
          <p:nvPr>
            <p:extLst>
              <p:ext uri="{D42A27DB-BD31-4B8C-83A1-F6EECF244321}">
                <p14:modId xmlns:p14="http://schemas.microsoft.com/office/powerpoint/2010/main" val="2943332840"/>
              </p:ext>
            </p:extLst>
          </p:nvPr>
        </p:nvGraphicFramePr>
        <p:xfrm>
          <a:off x="9705099" y="1644661"/>
          <a:ext cx="2327050" cy="484509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a:txBody>
                    <a:bodyPr/>
                    <a:lstStyle/>
                    <a:p>
                      <a:pPr algn="r"/>
                      <a:r>
                        <a:rPr lang="en-US" dirty="0">
                          <a:latin typeface="+mn-lt"/>
                          <a:cs typeface="Courier New" panose="02070309020205020404" pitchFamily="49" charset="0"/>
                        </a:rPr>
                        <a:t>old</a:t>
                      </a:r>
                      <a:r>
                        <a:rPr lang="da-DK" dirty="0">
                          <a:latin typeface="+mn-lt"/>
                          <a:cs typeface="Courier New" panose="02070309020205020404" pitchFamily="49" charset="0"/>
                        </a:rPr>
                        <a:t> </a:t>
                      </a:r>
                      <a:r>
                        <a:rPr lang="en-US" dirty="0">
                          <a:latin typeface="Courier New" panose="02070309020205020404" pitchFamily="49" charset="0"/>
                          <a:cs typeface="Courier New" panose="02070309020205020404" pitchFamily="49" charset="0"/>
                        </a:rPr>
                        <a:t>x </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40146934"/>
                  </a:ext>
                </a:extLst>
              </a:tr>
              <a:tr h="370840">
                <a:tc>
                  <a:txBody>
                    <a:bodyPr/>
                    <a:lstStyle/>
                    <a:p>
                      <a:pPr algn="r"/>
                      <a:r>
                        <a:rPr lang="da-DK" dirty="0">
                          <a:latin typeface="Courier New" panose="02070309020205020404" pitchFamily="49" charset="0"/>
                          <a:cs typeface="Courier New" panose="02070309020205020404" pitchFamily="49" charset="0"/>
                        </a:rPr>
                        <a:t>y</a:t>
                      </a: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da-DK" dirty="0">
                          <a:latin typeface="Courier New" panose="02070309020205020404" pitchFamily="49" charset="0"/>
                          <a:cs typeface="Courier New" panose="02070309020205020404" pitchFamily="49" charset="0"/>
                        </a:rPr>
                        <a:t>5</a:t>
                      </a: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20241902"/>
                  </a:ext>
                </a:extLst>
              </a:tr>
              <a:tr h="370840">
                <a:tc>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44360799"/>
                  </a:ext>
                </a:extLst>
              </a:tr>
              <a:tr h="370840">
                <a:tc>
                  <a:txBody>
                    <a:bodyPr/>
                    <a:lstStyle/>
                    <a:p>
                      <a:pPr algn="r"/>
                      <a:r>
                        <a:rPr lang="da-DK" dirty="0">
                          <a:latin typeface="+mn-lt"/>
                          <a:cs typeface="Courier New" panose="02070309020205020404" pitchFamily="49" charset="0"/>
                        </a:rPr>
                        <a:t>new </a:t>
                      </a:r>
                      <a:r>
                        <a:rPr lang="da-DK" dirty="0">
                          <a:latin typeface="Courier New" panose="02070309020205020404" pitchFamily="49" charset="0"/>
                          <a:cs typeface="Courier New" panose="02070309020205020404" pitchFamily="49" charset="0"/>
                        </a:rPr>
                        <a:t>x</a:t>
                      </a: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da-DK" dirty="0">
                          <a:latin typeface="Courier New" panose="02070309020205020404" pitchFamily="49" charset="0"/>
                          <a:cs typeface="Courier New" panose="02070309020205020404" pitchFamily="49" charset="0"/>
                        </a:rPr>
                        <a:t>2</a:t>
                      </a: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33778034"/>
                  </a:ext>
                </a:extLst>
              </a:tr>
              <a:tr h="1008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cxnSp>
        <p:nvCxnSpPr>
          <p:cNvPr id="12" name="Straight Connector 11"/>
          <p:cNvCxnSpPr/>
          <p:nvPr/>
        </p:nvCxnSpPr>
        <p:spPr>
          <a:xfrm flipV="1">
            <a:off x="9922119" y="3829050"/>
            <a:ext cx="134522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miley Face 4"/>
          <p:cNvSpPr/>
          <p:nvPr/>
        </p:nvSpPr>
        <p:spPr>
          <a:xfrm>
            <a:off x="520784" y="3657600"/>
            <a:ext cx="374567" cy="363338"/>
          </a:xfrm>
          <a:prstGeom prst="smileyFac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11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Python program using lists</a:t>
            </a:r>
          </a:p>
        </p:txBody>
      </p:sp>
      <p:graphicFrame>
        <p:nvGraphicFramePr>
          <p:cNvPr id="4" name="Table 3"/>
          <p:cNvGraphicFramePr>
            <a:graphicFrameLocks noGrp="1"/>
          </p:cNvGraphicFramePr>
          <p:nvPr>
            <p:extLst>
              <p:ext uri="{D42A27DB-BD31-4B8C-83A1-F6EECF244321}">
                <p14:modId xmlns:p14="http://schemas.microsoft.com/office/powerpoint/2010/main" val="139787900"/>
              </p:ext>
            </p:extLst>
          </p:nvPr>
        </p:nvGraphicFramePr>
        <p:xfrm>
          <a:off x="895351" y="1765443"/>
          <a:ext cx="3162299" cy="1876390"/>
        </p:xfrm>
        <a:graphic>
          <a:graphicData uri="http://schemas.openxmlformats.org/drawingml/2006/table">
            <a:tbl>
              <a:tblPr firstRow="1" bandRow="1">
                <a:tableStyleId>{5C22544A-7EE6-4342-B048-85BDC9FD1C3A}</a:tableStyleId>
              </a:tblPr>
              <a:tblGrid>
                <a:gridCol w="3162299">
                  <a:extLst>
                    <a:ext uri="{9D8B030D-6E8A-4147-A177-3AD203B41FA5}">
                      <a16:colId xmlns:a16="http://schemas.microsoft.com/office/drawing/2014/main" val="1873682825"/>
                    </a:ext>
                  </a:extLst>
                </a:gridCol>
              </a:tblGrid>
              <a:tr h="318027">
                <a:tc>
                  <a:txBody>
                    <a:bodyPr/>
                    <a:lstStyle/>
                    <a:p>
                      <a:r>
                        <a:rPr lang="da-DK" sz="1800" b="1" dirty="0" err="1">
                          <a:latin typeface="Courier New" panose="02070309020205020404" pitchFamily="49" charset="0"/>
                          <a:cs typeface="Courier New" panose="02070309020205020404" pitchFamily="49" charset="0"/>
                        </a:rPr>
                        <a:t>Python</a:t>
                      </a:r>
                      <a:r>
                        <a:rPr lang="da-DK" sz="1800" b="1" dirty="0">
                          <a:latin typeface="Courier New" panose="02070309020205020404" pitchFamily="49" charset="0"/>
                          <a:cs typeface="Courier New" panose="02070309020205020404" pitchFamily="49" charset="0"/>
                        </a:rPr>
                        <a:t> </a:t>
                      </a:r>
                      <a:r>
                        <a:rPr lang="da-DK" sz="1800" b="1" dirty="0" err="1">
                          <a:latin typeface="Courier New" panose="02070309020205020404" pitchFamily="49" charset="0"/>
                          <a:cs typeface="Courier New" panose="02070309020205020404" pitchFamily="49" charset="0"/>
                        </a:rPr>
                        <a:t>shell</a:t>
                      </a:r>
                      <a:endParaRPr lang="da-DK" sz="1800" b="1" dirty="0">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1510630">
                <a:tc>
                  <a:txBody>
                    <a:bodyPr/>
                    <a:lstStyle/>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a = [13, 27, 7, 42]</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print(a)</a:t>
                      </a:r>
                    </a:p>
                    <a:p>
                      <a:pPr marL="266700" marR="0" lvl="0" indent="-266700" algn="l" defTabSz="914400" rtl="0" eaLnBrk="1" fontAlgn="auto" latinLnBrk="0" hangingPunct="1">
                        <a:lnSpc>
                          <a:spcPct val="100000"/>
                        </a:lnSpc>
                        <a:spcBef>
                          <a:spcPts val="0"/>
                        </a:spcBef>
                        <a:spcAft>
                          <a:spcPts val="0"/>
                        </a:spcAft>
                        <a:buClr>
                          <a:schemeClr val="accent1">
                            <a:lumMod val="50000"/>
                          </a:schemeClr>
                        </a:buClr>
                        <a:buSzPct val="120000"/>
                        <a:buFont typeface="Courier New" panose="02070309020205020404" pitchFamily="49" charset="0"/>
                        <a:buChar char="|"/>
                        <a:tabLst/>
                        <a:defRPr/>
                      </a:pPr>
                      <a:r>
                        <a:rPr lang="pt-BR" sz="1800" b="1" baseline="0" dirty="0">
                          <a:latin typeface="Courier New" panose="02070309020205020404" pitchFamily="49" charset="0"/>
                          <a:cs typeface="Courier New" panose="02070309020205020404" pitchFamily="49" charset="0"/>
                        </a:rPr>
                        <a:t>[13, 27, 7, 42]</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print(a[2])</a:t>
                      </a:r>
                    </a:p>
                    <a:p>
                      <a:pPr marL="266700" marR="0" lvl="0" indent="-266700" algn="l" defTabSz="914400" rtl="0" eaLnBrk="1" fontAlgn="auto" latinLnBrk="0" hangingPunct="1">
                        <a:lnSpc>
                          <a:spcPct val="100000"/>
                        </a:lnSpc>
                        <a:spcBef>
                          <a:spcPts val="0"/>
                        </a:spcBef>
                        <a:spcAft>
                          <a:spcPts val="0"/>
                        </a:spcAft>
                        <a:buClr>
                          <a:schemeClr val="accent1">
                            <a:lumMod val="50000"/>
                          </a:schemeClr>
                        </a:buClr>
                        <a:buSzPct val="120000"/>
                        <a:buFont typeface="Courier New" panose="02070309020205020404" pitchFamily="49" charset="0"/>
                        <a:buChar char="|"/>
                        <a:tabLst/>
                        <a:defRPr/>
                      </a:pPr>
                      <a:r>
                        <a:rPr lang="pt-BR" sz="1800" b="1" baseline="0" dirty="0">
                          <a:latin typeface="Courier New" panose="02070309020205020404" pitchFamily="49" charset="0"/>
                          <a:cs typeface="Courier New" panose="02070309020205020404" pitchFamily="49" charset="0"/>
                        </a:rPr>
                        <a:t>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5" name="Content Placeholder 2"/>
          <p:cNvSpPr>
            <a:spLocks noGrp="1"/>
          </p:cNvSpPr>
          <p:nvPr>
            <p:ph idx="1"/>
          </p:nvPr>
        </p:nvSpPr>
        <p:spPr>
          <a:xfrm>
            <a:off x="838200" y="4248149"/>
            <a:ext cx="9163050" cy="2139951"/>
          </a:xfrm>
        </p:spPr>
        <p:txBody>
          <a:bodyPr>
            <a:normAutofit/>
          </a:bodyPr>
          <a:lstStyle/>
          <a:p>
            <a:r>
              <a:rPr lang="en-US" sz="2400" dirty="0">
                <a:latin typeface="Courier New" panose="02070309020205020404" pitchFamily="49" charset="0"/>
                <a:cs typeface="Courier New" panose="02070309020205020404" pitchFamily="49" charset="0"/>
              </a:rPr>
              <a:t>[13, 27, 7, 42]</a:t>
            </a:r>
            <a:r>
              <a:rPr lang="en-US" sz="2400" dirty="0"/>
              <a:t> is a </a:t>
            </a:r>
            <a:r>
              <a:rPr lang="en-US" sz="2400" i="1" dirty="0"/>
              <a:t>list</a:t>
            </a:r>
            <a:r>
              <a:rPr lang="en-US" sz="2400" dirty="0"/>
              <a:t> containing four integers</a:t>
            </a:r>
          </a:p>
          <a:p>
            <a:r>
              <a:rPr lang="en-US" sz="2400" dirty="0">
                <a:latin typeface="Courier New" panose="02070309020205020404" pitchFamily="49" charset="0"/>
                <a:cs typeface="Courier New" panose="02070309020205020404" pitchFamily="49" charset="0"/>
              </a:rPr>
              <a:t>a[2]</a:t>
            </a:r>
            <a:r>
              <a:rPr lang="en-US" sz="2400" dirty="0"/>
              <a:t> refers to the entry in the list with </a:t>
            </a:r>
            <a:r>
              <a:rPr lang="en-US" sz="2400" i="1" dirty="0"/>
              <a:t>index</a:t>
            </a:r>
            <a:r>
              <a:rPr lang="en-US" sz="2400" dirty="0"/>
              <a:t> 2 </a:t>
            </a:r>
            <a:br>
              <a:rPr lang="en-US" sz="2400" dirty="0"/>
            </a:br>
            <a:r>
              <a:rPr lang="en-US" sz="2400" dirty="0"/>
              <a:t>(the first element has index 0, i.e. </a:t>
            </a:r>
            <a:r>
              <a:rPr lang="en-US" sz="2400" dirty="0">
                <a:latin typeface="Courier New" panose="02070309020205020404" pitchFamily="49" charset="0"/>
                <a:cs typeface="Courier New" panose="02070309020205020404" pitchFamily="49" charset="0"/>
              </a:rPr>
              <a:t>a[2]</a:t>
            </a:r>
            <a:r>
              <a:rPr lang="en-US" sz="2400" dirty="0"/>
              <a:t> is the 3</a:t>
            </a:r>
            <a:r>
              <a:rPr lang="en-US" sz="2400" baseline="30000" dirty="0"/>
              <a:t>rd</a:t>
            </a:r>
            <a:r>
              <a:rPr lang="en-US" sz="2400" dirty="0"/>
              <a:t> element of the list)</a:t>
            </a:r>
          </a:p>
          <a:p>
            <a:r>
              <a:rPr lang="en-US" sz="2400" dirty="0"/>
              <a:t>Note that </a:t>
            </a:r>
            <a:r>
              <a:rPr lang="en-US" sz="2400" dirty="0">
                <a:latin typeface="Courier New" panose="02070309020205020404" pitchFamily="49" charset="0"/>
                <a:cs typeface="Courier New" panose="02070309020205020404" pitchFamily="49" charset="0"/>
              </a:rPr>
              <a:t>print</a:t>
            </a:r>
            <a:r>
              <a:rPr lang="en-US" sz="2400" dirty="0"/>
              <a:t> also can print a list</a:t>
            </a:r>
          </a:p>
        </p:txBody>
      </p:sp>
      <p:graphicFrame>
        <p:nvGraphicFramePr>
          <p:cNvPr id="6" name="Table 5"/>
          <p:cNvGraphicFramePr>
            <a:graphicFrameLocks noGrp="1"/>
          </p:cNvGraphicFramePr>
          <p:nvPr>
            <p:extLst>
              <p:ext uri="{D42A27DB-BD31-4B8C-83A1-F6EECF244321}">
                <p14:modId xmlns:p14="http://schemas.microsoft.com/office/powerpoint/2010/main" val="926303550"/>
              </p:ext>
            </p:extLst>
          </p:nvPr>
        </p:nvGraphicFramePr>
        <p:xfrm>
          <a:off x="9929302" y="1627077"/>
          <a:ext cx="2327050" cy="483425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4">
                  <a:txBody>
                    <a:bodyPr/>
                    <a:lstStyle/>
                    <a:p>
                      <a:pPr algn="l"/>
                      <a:r>
                        <a:rPr lang="en-US" dirty="0">
                          <a:latin typeface="Courier New" panose="02070309020205020404" pitchFamily="49" charset="0"/>
                          <a:cs typeface="Courier New" panose="02070309020205020404" pitchFamily="49" charset="0"/>
                        </a:rPr>
                        <a:t>   a</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51627685"/>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4860847"/>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81186927"/>
                  </a:ext>
                </a:extLst>
              </a:tr>
              <a:tr h="1368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7" name="Left Brace 6"/>
          <p:cNvSpPr/>
          <p:nvPr/>
        </p:nvSpPr>
        <p:spPr>
          <a:xfrm>
            <a:off x="10617642" y="3641832"/>
            <a:ext cx="113858" cy="14572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6456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Question</a:t>
            </a:r>
            <a:r>
              <a:rPr lang="da-DK" dirty="0"/>
              <a:t> – </a:t>
            </a:r>
            <a:r>
              <a:rPr lang="da-DK" dirty="0" err="1"/>
              <a:t>What</a:t>
            </a:r>
            <a:r>
              <a:rPr lang="da-DK" dirty="0"/>
              <a:t>  is the </a:t>
            </a:r>
            <a:r>
              <a:rPr lang="da-DK" dirty="0" err="1"/>
              <a:t>result</a:t>
            </a:r>
            <a:r>
              <a:rPr lang="da-DK" dirty="0"/>
              <a:t> of </a:t>
            </a:r>
            <a:r>
              <a:rPr lang="da-DK" dirty="0" err="1"/>
              <a:t>this</a:t>
            </a:r>
            <a:r>
              <a:rPr lang="da-DK" dirty="0"/>
              <a:t> program?</a:t>
            </a:r>
            <a:endParaRPr lang="en-US" dirty="0"/>
          </a:p>
        </p:txBody>
      </p:sp>
      <p:sp>
        <p:nvSpPr>
          <p:cNvPr id="3" name="Content Placeholder 2"/>
          <p:cNvSpPr>
            <a:spLocks noGrp="1"/>
          </p:cNvSpPr>
          <p:nvPr>
            <p:ph idx="1"/>
          </p:nvPr>
        </p:nvSpPr>
        <p:spPr>
          <a:xfrm>
            <a:off x="895351" y="3585776"/>
            <a:ext cx="6443134" cy="3272224"/>
          </a:xfrm>
        </p:spPr>
        <p:txBody>
          <a:bodyPr/>
          <a:lstStyle/>
          <a:p>
            <a:pPr marL="514350" indent="-514350">
              <a:buFont typeface="+mj-lt"/>
              <a:buAutoNum type="alphaLcParenR"/>
            </a:pPr>
            <a:r>
              <a:rPr lang="da-DK" dirty="0"/>
              <a:t>8</a:t>
            </a:r>
          </a:p>
          <a:p>
            <a:pPr marL="514350" indent="-514350">
              <a:buFont typeface="+mj-lt"/>
              <a:buAutoNum type="alphaLcParenR"/>
            </a:pPr>
            <a:r>
              <a:rPr lang="da-DK" dirty="0"/>
              <a:t>10</a:t>
            </a:r>
          </a:p>
          <a:p>
            <a:pPr marL="514350" indent="-514350">
              <a:buFont typeface="+mj-lt"/>
              <a:buAutoNum type="alphaLcParenR"/>
            </a:pPr>
            <a:r>
              <a:rPr lang="da-DK" dirty="0"/>
              <a:t>12</a:t>
            </a:r>
          </a:p>
          <a:p>
            <a:pPr marL="514350" indent="-514350">
              <a:buFont typeface="+mj-lt"/>
              <a:buAutoNum type="alphaLcParenR"/>
            </a:pPr>
            <a:r>
              <a:rPr lang="da-DK" dirty="0"/>
              <a:t>15</a:t>
            </a:r>
          </a:p>
          <a:p>
            <a:pPr marL="514350" indent="-514350">
              <a:buFont typeface="+mj-lt"/>
              <a:buAutoNum type="alphaLcParenR"/>
            </a:pPr>
            <a:r>
              <a:rPr lang="da-DK" dirty="0" err="1"/>
              <a:t>Don’t</a:t>
            </a:r>
            <a:r>
              <a:rPr lang="da-DK" dirty="0"/>
              <a:t> know</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37701700"/>
              </p:ext>
            </p:extLst>
          </p:nvPr>
        </p:nvGraphicFramePr>
        <p:xfrm>
          <a:off x="895351" y="1854343"/>
          <a:ext cx="3162299" cy="1217790"/>
        </p:xfrm>
        <a:graphic>
          <a:graphicData uri="http://schemas.openxmlformats.org/drawingml/2006/table">
            <a:tbl>
              <a:tblPr firstRow="1" bandRow="1">
                <a:tableStyleId>{5C22544A-7EE6-4342-B048-85BDC9FD1C3A}</a:tableStyleId>
              </a:tblPr>
              <a:tblGrid>
                <a:gridCol w="3162299">
                  <a:extLst>
                    <a:ext uri="{9D8B030D-6E8A-4147-A177-3AD203B41FA5}">
                      <a16:colId xmlns:a16="http://schemas.microsoft.com/office/drawing/2014/main" val="1873682825"/>
                    </a:ext>
                  </a:extLst>
                </a:gridCol>
              </a:tblGrid>
              <a:tr h="242567">
                <a:tc>
                  <a:txBody>
                    <a:bodyPr/>
                    <a:lstStyle/>
                    <a:p>
                      <a:r>
                        <a:rPr lang="da-DK" sz="1800" b="1" dirty="0" err="1">
                          <a:latin typeface="Courier New" panose="02070309020205020404" pitchFamily="49" charset="0"/>
                          <a:cs typeface="Courier New" panose="02070309020205020404" pitchFamily="49" charset="0"/>
                        </a:rPr>
                        <a:t>Python</a:t>
                      </a:r>
                      <a:r>
                        <a:rPr lang="da-DK" sz="1800" b="1" dirty="0">
                          <a:latin typeface="Courier New" panose="02070309020205020404" pitchFamily="49" charset="0"/>
                          <a:cs typeface="Courier New" panose="02070309020205020404" pitchFamily="49" charset="0"/>
                        </a:rPr>
                        <a:t> </a:t>
                      </a:r>
                      <a:r>
                        <a:rPr lang="da-DK" sz="1800" b="1" dirty="0" err="1">
                          <a:latin typeface="Courier New" panose="02070309020205020404" pitchFamily="49" charset="0"/>
                          <a:cs typeface="Courier New" panose="02070309020205020404" pitchFamily="49" charset="0"/>
                        </a:rPr>
                        <a:t>shell</a:t>
                      </a:r>
                      <a:endParaRPr lang="da-DK" sz="1800" b="1" dirty="0">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852030">
                <a:tc>
                  <a:txBody>
                    <a:bodyPr/>
                    <a:lstStyle/>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a = [3, 5, 7]</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print(a[1] + a[2])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29723966"/>
              </p:ext>
            </p:extLst>
          </p:nvPr>
        </p:nvGraphicFramePr>
        <p:xfrm>
          <a:off x="9645720" y="1792606"/>
          <a:ext cx="2327050" cy="446341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3">
                  <a:txBody>
                    <a:bodyPr/>
                    <a:lstStyle/>
                    <a:p>
                      <a:pPr algn="l"/>
                      <a:r>
                        <a:rPr lang="en-US" dirty="0">
                          <a:latin typeface="Courier New" panose="02070309020205020404" pitchFamily="49" charset="0"/>
                          <a:cs typeface="Courier New" panose="02070309020205020404" pitchFamily="49" charset="0"/>
                        </a:rPr>
                        <a:t>   a</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51627685"/>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4860847"/>
                  </a:ext>
                </a:extLst>
              </a:tr>
              <a:tr h="1368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10" name="Left Brace 9"/>
          <p:cNvSpPr/>
          <p:nvPr/>
        </p:nvSpPr>
        <p:spPr>
          <a:xfrm>
            <a:off x="10334060" y="3799741"/>
            <a:ext cx="113858" cy="108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iley Face 10"/>
          <p:cNvSpPr/>
          <p:nvPr/>
        </p:nvSpPr>
        <p:spPr>
          <a:xfrm>
            <a:off x="463633" y="4698072"/>
            <a:ext cx="374567" cy="363338"/>
          </a:xfrm>
          <a:prstGeom prst="smileyFac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16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586" y="2771994"/>
            <a:ext cx="10515600" cy="2763471"/>
          </a:xfrm>
        </p:spPr>
        <p:txBody>
          <a:bodyPr>
            <a:normAutofit/>
          </a:bodyPr>
          <a:lstStyle/>
          <a:p>
            <a:pPr algn="ctr"/>
            <a:r>
              <a:rPr lang="en-US" dirty="0"/>
              <a:t>Why Python ?</a:t>
            </a:r>
            <a:br>
              <a:rPr lang="en-US" dirty="0"/>
            </a:br>
            <a:br>
              <a:rPr lang="en-US" dirty="0"/>
            </a:br>
            <a:br>
              <a:rPr lang="en-US" dirty="0"/>
            </a:br>
            <a:r>
              <a:rPr lang="en-US" sz="2400" dirty="0"/>
              <a:t>       the next slides will be technical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5550" y="4818236"/>
            <a:ext cx="487666" cy="405904"/>
          </a:xfrm>
          <a:prstGeom prst="rect">
            <a:avLst/>
          </a:prstGeom>
        </p:spPr>
      </p:pic>
    </p:spTree>
    <p:extLst>
      <p:ext uri="{BB962C8B-B14F-4D97-AF65-F5344CB8AC3E}">
        <p14:creationId xmlns:p14="http://schemas.microsoft.com/office/powerpoint/2010/main" val="2406967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A0046E-BE48-C518-D919-2AB4AF4D3DF0}"/>
              </a:ext>
            </a:extLst>
          </p:cNvPr>
          <p:cNvPicPr>
            <a:picLocks noChangeAspect="1"/>
          </p:cNvPicPr>
          <p:nvPr/>
        </p:nvPicPr>
        <p:blipFill>
          <a:blip r:embed="rId3"/>
          <a:stretch>
            <a:fillRect/>
          </a:stretch>
        </p:blipFill>
        <p:spPr>
          <a:xfrm>
            <a:off x="838200" y="1361205"/>
            <a:ext cx="10515600" cy="4754988"/>
          </a:xfrm>
          <a:prstGeom prst="rect">
            <a:avLst/>
          </a:prstGeom>
        </p:spPr>
      </p:pic>
      <p:sp>
        <p:nvSpPr>
          <p:cNvPr id="2" name="Title 1"/>
          <p:cNvSpPr>
            <a:spLocks noGrp="1"/>
          </p:cNvSpPr>
          <p:nvPr>
            <p:ph type="title"/>
          </p:nvPr>
        </p:nvSpPr>
        <p:spPr>
          <a:xfrm>
            <a:off x="234462" y="-116516"/>
            <a:ext cx="10515600" cy="1325563"/>
          </a:xfrm>
        </p:spPr>
        <p:txBody>
          <a:bodyPr/>
          <a:lstStyle/>
          <a:p>
            <a:r>
              <a:rPr lang="en-US" dirty="0"/>
              <a:t>TIOBE Index January 2025</a:t>
            </a:r>
          </a:p>
        </p:txBody>
      </p:sp>
      <p:sp>
        <p:nvSpPr>
          <p:cNvPr id="5" name="Rectangle 4"/>
          <p:cNvSpPr/>
          <p:nvPr/>
        </p:nvSpPr>
        <p:spPr>
          <a:xfrm>
            <a:off x="127955" y="6163387"/>
            <a:ext cx="12192000" cy="646331"/>
          </a:xfrm>
          <a:prstGeom prst="rect">
            <a:avLst/>
          </a:prstGeom>
        </p:spPr>
        <p:txBody>
          <a:bodyPr wrap="square">
            <a:spAutoFit/>
          </a:bodyPr>
          <a:lstStyle/>
          <a:p>
            <a:r>
              <a:rPr lang="en-US" sz="1200" dirty="0"/>
              <a:t>The TIOBE Programming Community index is an indicator of the </a:t>
            </a:r>
            <a:r>
              <a:rPr lang="en-US" sz="1200" b="1" i="1" dirty="0"/>
              <a:t>popularity of programming languages</a:t>
            </a:r>
            <a:r>
              <a:rPr lang="en-US" sz="1200" dirty="0"/>
              <a:t>. The index is updated once a month. The ratings are based on the number of skilled engineers world-wide, courses and third party vendors. Popular search engines such as Google, Bing, Yahoo!, Wikipedia, Amazon, YouTube and Baidu are used to calculate the ratings. It is important to note that the TIOBE index is not about the </a:t>
            </a:r>
            <a:r>
              <a:rPr lang="en-US" sz="1200" i="1" dirty="0"/>
              <a:t>best</a:t>
            </a:r>
            <a:r>
              <a:rPr lang="en-US" sz="1200" dirty="0"/>
              <a:t> programming language or the language in which </a:t>
            </a:r>
            <a:r>
              <a:rPr lang="en-US" sz="1200" i="1" dirty="0"/>
              <a:t>most lines of code</a:t>
            </a:r>
            <a:r>
              <a:rPr lang="en-US" sz="1200" dirty="0"/>
              <a:t> have been written.		www.tiobe.com</a:t>
            </a:r>
          </a:p>
        </p:txBody>
      </p:sp>
      <p:sp>
        <p:nvSpPr>
          <p:cNvPr id="7" name="Star: 10 Points 6">
            <a:extLst>
              <a:ext uri="{FF2B5EF4-FFF2-40B4-BE49-F238E27FC236}">
                <a16:creationId xmlns:a16="http://schemas.microsoft.com/office/drawing/2014/main" id="{9EE0A2FC-45F6-472F-84FC-B057B7D4B6D2}"/>
              </a:ext>
            </a:extLst>
          </p:cNvPr>
          <p:cNvSpPr/>
          <p:nvPr/>
        </p:nvSpPr>
        <p:spPr>
          <a:xfrm>
            <a:off x="10476398" y="236352"/>
            <a:ext cx="1475403" cy="1548341"/>
          </a:xfrm>
          <a:prstGeom prst="star10">
            <a:avLst>
              <a:gd name="adj" fmla="val 38327"/>
              <a:gd name="hf" fmla="val 10514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a-DK" sz="1600" b="1" dirty="0">
                <a:solidFill>
                  <a:schemeClr val="tx1"/>
                </a:solidFill>
              </a:rPr>
              <a:t>Python #1</a:t>
            </a:r>
          </a:p>
          <a:p>
            <a:pPr algn="ctr"/>
            <a:r>
              <a:rPr lang="da-DK" sz="1600" dirty="0" err="1">
                <a:solidFill>
                  <a:schemeClr val="tx1"/>
                </a:solidFill>
              </a:rPr>
              <a:t>Since</a:t>
            </a:r>
            <a:r>
              <a:rPr lang="da-DK" sz="1600" dirty="0">
                <a:solidFill>
                  <a:schemeClr val="tx1"/>
                </a:solidFill>
              </a:rPr>
              <a:t> November 2021</a:t>
            </a:r>
          </a:p>
        </p:txBody>
      </p:sp>
    </p:spTree>
    <p:extLst>
      <p:ext uri="{BB962C8B-B14F-4D97-AF65-F5344CB8AC3E}">
        <p14:creationId xmlns:p14="http://schemas.microsoft.com/office/powerpoint/2010/main" val="3115951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F97F92-89FC-66F1-9B16-F6124453F10D}"/>
              </a:ext>
            </a:extLst>
          </p:cNvPr>
          <p:cNvPicPr>
            <a:picLocks noChangeAspect="1"/>
          </p:cNvPicPr>
          <p:nvPr/>
        </p:nvPicPr>
        <p:blipFill>
          <a:blip r:embed="rId3"/>
          <a:stretch>
            <a:fillRect/>
          </a:stretch>
        </p:blipFill>
        <p:spPr>
          <a:xfrm>
            <a:off x="0" y="2732582"/>
            <a:ext cx="12192000" cy="3264416"/>
          </a:xfrm>
          <a:prstGeom prst="rect">
            <a:avLst/>
          </a:prstGeom>
        </p:spPr>
      </p:pic>
      <p:sp>
        <p:nvSpPr>
          <p:cNvPr id="2" name="Title 1"/>
          <p:cNvSpPr>
            <a:spLocks noGrp="1"/>
          </p:cNvSpPr>
          <p:nvPr>
            <p:ph type="title"/>
          </p:nvPr>
        </p:nvSpPr>
        <p:spPr>
          <a:xfrm>
            <a:off x="228903" y="12700"/>
            <a:ext cx="10515600" cy="1168400"/>
          </a:xfrm>
        </p:spPr>
        <p:txBody>
          <a:bodyPr/>
          <a:lstStyle/>
          <a:p>
            <a:r>
              <a:rPr lang="en-US" dirty="0"/>
              <a:t>Popularity of programming languages</a:t>
            </a:r>
          </a:p>
        </p:txBody>
      </p:sp>
      <p:sp>
        <p:nvSpPr>
          <p:cNvPr id="4" name="TextBox 3"/>
          <p:cNvSpPr txBox="1"/>
          <p:nvPr/>
        </p:nvSpPr>
        <p:spPr>
          <a:xfrm>
            <a:off x="6102350" y="6470650"/>
            <a:ext cx="6089650" cy="369332"/>
          </a:xfrm>
          <a:prstGeom prst="rect">
            <a:avLst/>
          </a:prstGeom>
          <a:noFill/>
        </p:spPr>
        <p:txBody>
          <a:bodyPr wrap="square" rtlCol="0">
            <a:spAutoFit/>
          </a:bodyPr>
          <a:lstStyle/>
          <a:p>
            <a:pPr algn="r"/>
            <a:r>
              <a:rPr lang="en-US" dirty="0">
                <a:hlinkClick r:id="rId4"/>
              </a:rPr>
              <a:t>Most Popular Programming Languages 1958 – 2025 (YouTube)</a:t>
            </a:r>
            <a:endParaRPr lang="en-US" dirty="0"/>
          </a:p>
        </p:txBody>
      </p:sp>
      <p:pic>
        <p:nvPicPr>
          <p:cNvPr id="7" name="Picture 6">
            <a:extLst>
              <a:ext uri="{FF2B5EF4-FFF2-40B4-BE49-F238E27FC236}">
                <a16:creationId xmlns:a16="http://schemas.microsoft.com/office/drawing/2014/main" id="{4BA79B1B-F44E-4869-A330-5A9526D092F4}"/>
              </a:ext>
            </a:extLst>
          </p:cNvPr>
          <p:cNvPicPr>
            <a:picLocks noChangeAspect="1"/>
          </p:cNvPicPr>
          <p:nvPr/>
        </p:nvPicPr>
        <p:blipFill rotWithShape="1">
          <a:blip r:embed="rId5">
            <a:alphaModFix/>
          </a:blip>
          <a:srcRect l="28698" t="553" r="32336" b="87211"/>
          <a:stretch/>
        </p:blipFill>
        <p:spPr>
          <a:xfrm>
            <a:off x="3727012" y="1765262"/>
            <a:ext cx="4750676" cy="704193"/>
          </a:xfrm>
          <a:prstGeom prst="rect">
            <a:avLst/>
          </a:prstGeom>
        </p:spPr>
      </p:pic>
    </p:spTree>
    <p:extLst>
      <p:ext uri="{BB962C8B-B14F-4D97-AF65-F5344CB8AC3E}">
        <p14:creationId xmlns:p14="http://schemas.microsoft.com/office/powerpoint/2010/main" val="30992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800" y="2651133"/>
            <a:ext cx="1930066" cy="1606471"/>
          </a:xfrm>
          <a:prstGeom prst="rect">
            <a:avLst/>
          </a:prstGeom>
        </p:spPr>
      </p:pic>
      <p:sp>
        <p:nvSpPr>
          <p:cNvPr id="5" name="TextBox 4"/>
          <p:cNvSpPr txBox="1"/>
          <p:nvPr/>
        </p:nvSpPr>
        <p:spPr>
          <a:xfrm>
            <a:off x="3746333" y="2564145"/>
            <a:ext cx="6705600" cy="1840843"/>
          </a:xfrm>
          <a:prstGeom prst="rect">
            <a:avLst/>
          </a:prstGeom>
          <a:solidFill>
            <a:schemeClr val="accent5">
              <a:lumMod val="20000"/>
              <a:lumOff val="80000"/>
            </a:schemeClr>
          </a:solidFill>
          <a:ln w="9525">
            <a:solidFill>
              <a:schemeClr val="tx1"/>
            </a:solidFill>
          </a:ln>
        </p:spPr>
        <p:txBody>
          <a:bodyPr wrap="square" lIns="180000" tIns="180000" rIns="180000" bIns="180000" rtlCol="0">
            <a:spAutoFit/>
          </a:bodyPr>
          <a:lstStyle/>
          <a:p>
            <a:pPr algn="ctr"/>
            <a:r>
              <a:rPr lang="da-DK" sz="3200" b="1" dirty="0"/>
              <a:t>Course </a:t>
            </a:r>
            <a:r>
              <a:rPr lang="da-DK" sz="3200" b="1" dirty="0" err="1"/>
              <a:t>evaluation</a:t>
            </a:r>
            <a:br>
              <a:rPr lang="da-DK" sz="3200" b="1" dirty="0"/>
            </a:br>
            <a:r>
              <a:rPr lang="da-DK" sz="3200" i="1" dirty="0"/>
              <a:t>”The </a:t>
            </a:r>
            <a:r>
              <a:rPr lang="da-DK" sz="3200" i="1" dirty="0" err="1"/>
              <a:t>first</a:t>
            </a:r>
            <a:r>
              <a:rPr lang="da-DK" sz="3200" i="1" dirty="0"/>
              <a:t> </a:t>
            </a:r>
            <a:r>
              <a:rPr lang="da-DK" sz="3200" i="1" dirty="0" err="1"/>
              <a:t>lecture</a:t>
            </a:r>
            <a:r>
              <a:rPr lang="da-DK" sz="3200" i="1" dirty="0"/>
              <a:t> </a:t>
            </a:r>
            <a:r>
              <a:rPr lang="da-DK" sz="3200" i="1" dirty="0" err="1"/>
              <a:t>was</a:t>
            </a:r>
            <a:r>
              <a:rPr lang="da-DK" sz="3200" i="1" dirty="0"/>
              <a:t> </a:t>
            </a:r>
            <a:r>
              <a:rPr lang="da-DK" sz="3200" i="1" dirty="0" err="1"/>
              <a:t>intimidating</a:t>
            </a:r>
            <a:r>
              <a:rPr lang="da-DK" sz="3200" i="1" dirty="0"/>
              <a:t> </a:t>
            </a:r>
            <a:br>
              <a:rPr lang="da-DK" sz="3200" i="1" dirty="0"/>
            </a:br>
            <a:r>
              <a:rPr lang="da-DK" sz="3200" i="1" dirty="0"/>
              <a:t>and </a:t>
            </a:r>
            <a:r>
              <a:rPr lang="en-US" sz="3200" i="1" dirty="0"/>
              <a:t>overwhelming”</a:t>
            </a:r>
          </a:p>
        </p:txBody>
      </p:sp>
    </p:spTree>
    <p:extLst>
      <p:ext uri="{BB962C8B-B14F-4D97-AF65-F5344CB8AC3E}">
        <p14:creationId xmlns:p14="http://schemas.microsoft.com/office/powerpoint/2010/main" val="254878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“Hello World”</a:t>
            </a:r>
          </a:p>
        </p:txBody>
      </p:sp>
      <p:graphicFrame>
        <p:nvGraphicFramePr>
          <p:cNvPr id="4" name="Table 3"/>
          <p:cNvGraphicFramePr>
            <a:graphicFrameLocks noGrp="1"/>
          </p:cNvGraphicFramePr>
          <p:nvPr>
            <p:extLst>
              <p:ext uri="{D42A27DB-BD31-4B8C-83A1-F6EECF244321}">
                <p14:modId xmlns:p14="http://schemas.microsoft.com/office/powerpoint/2010/main" val="1454260684"/>
              </p:ext>
            </p:extLst>
          </p:nvPr>
        </p:nvGraphicFramePr>
        <p:xfrm>
          <a:off x="280201" y="4559019"/>
          <a:ext cx="6599555" cy="2117161"/>
        </p:xfrm>
        <a:graphic>
          <a:graphicData uri="http://schemas.openxmlformats.org/drawingml/2006/table">
            <a:tbl>
              <a:tblPr firstRow="1" bandRow="1">
                <a:tableStyleId>{5C22544A-7EE6-4342-B048-85BDC9FD1C3A}</a:tableStyleId>
              </a:tblPr>
              <a:tblGrid>
                <a:gridCol w="6599555">
                  <a:extLst>
                    <a:ext uri="{9D8B030D-6E8A-4147-A177-3AD203B41FA5}">
                      <a16:colId xmlns:a16="http://schemas.microsoft.com/office/drawing/2014/main" val="1873682825"/>
                    </a:ext>
                  </a:extLst>
                </a:gridCol>
              </a:tblGrid>
              <a:tr h="379801">
                <a:tc>
                  <a:txBody>
                    <a:bodyPr/>
                    <a:lstStyle/>
                    <a:p>
                      <a:r>
                        <a:rPr lang="da-DK" sz="1800" b="1" dirty="0">
                          <a:latin typeface="Courier New" panose="02070309020205020404" pitchFamily="49" charset="0"/>
                          <a:cs typeface="Courier New" panose="02070309020205020404" pitchFamily="49" charset="0"/>
                        </a:rPr>
                        <a:t>Java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1691862">
                <a:tc>
                  <a:txBody>
                    <a:bodyPr/>
                    <a:lstStyle/>
                    <a:p>
                      <a:r>
                        <a:rPr lang="pt-BR" sz="1800" b="1" dirty="0">
                          <a:latin typeface="Courier New" panose="02070309020205020404" pitchFamily="49" charset="0"/>
                          <a:cs typeface="Courier New" panose="02070309020205020404" pitchFamily="49" charset="0"/>
                        </a:rPr>
                        <a:t>public class HelloWorld {</a:t>
                      </a:r>
                    </a:p>
                    <a:p>
                      <a:r>
                        <a:rPr lang="pt-BR" sz="1800" b="1" dirty="0">
                          <a:latin typeface="Courier New" panose="02070309020205020404" pitchFamily="49" charset="0"/>
                          <a:cs typeface="Courier New" panose="02070309020205020404" pitchFamily="49" charset="0"/>
                        </a:rPr>
                        <a:t>    public static void main( String[] args ) {</a:t>
                      </a:r>
                    </a:p>
                    <a:p>
                      <a:r>
                        <a:rPr lang="pt-BR" sz="1800" b="1" dirty="0">
                          <a:latin typeface="Courier New" panose="02070309020205020404" pitchFamily="49" charset="0"/>
                          <a:cs typeface="Courier New" panose="02070309020205020404" pitchFamily="49" charset="0"/>
                        </a:rPr>
                        <a:t>        System.out.println( "Hello World!" );</a:t>
                      </a:r>
                    </a:p>
                    <a:p>
                      <a:r>
                        <a:rPr lang="pt-BR" sz="1800" b="1" dirty="0">
                          <a:latin typeface="Courier New" panose="02070309020205020404" pitchFamily="49" charset="0"/>
                          <a:cs typeface="Courier New" panose="02070309020205020404" pitchFamily="49" charset="0"/>
                        </a:rPr>
                        <a:t>        System.exit( 0 );</a:t>
                      </a:r>
                    </a:p>
                    <a:p>
                      <a:r>
                        <a:rPr lang="pt-BR" sz="1800" b="1" dirty="0">
                          <a:latin typeface="Courier New" panose="02070309020205020404" pitchFamily="49" charset="0"/>
                          <a:cs typeface="Courier New" panose="02070309020205020404" pitchFamily="49" charset="0"/>
                        </a:rPr>
                        <a:t>    }</a:t>
                      </a:r>
                    </a:p>
                    <a:p>
                      <a:r>
                        <a:rPr lang="pt-BR" sz="1800" b="1" dirty="0">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7856205"/>
              </p:ext>
            </p:extLst>
          </p:nvPr>
        </p:nvGraphicFramePr>
        <p:xfrm>
          <a:off x="7015908" y="2498840"/>
          <a:ext cx="4824730" cy="2468705"/>
        </p:xfrm>
        <a:graphic>
          <a:graphicData uri="http://schemas.openxmlformats.org/drawingml/2006/table">
            <a:tbl>
              <a:tblPr firstRow="1" bandRow="1">
                <a:tableStyleId>{5C22544A-7EE6-4342-B048-85BDC9FD1C3A}</a:tableStyleId>
              </a:tblPr>
              <a:tblGrid>
                <a:gridCol w="4824730">
                  <a:extLst>
                    <a:ext uri="{9D8B030D-6E8A-4147-A177-3AD203B41FA5}">
                      <a16:colId xmlns:a16="http://schemas.microsoft.com/office/drawing/2014/main" val="1873682825"/>
                    </a:ext>
                  </a:extLst>
                </a:gridCol>
              </a:tblGrid>
              <a:tr h="379801">
                <a:tc>
                  <a:txBody>
                    <a:bodyPr/>
                    <a:lstStyle/>
                    <a:p>
                      <a:r>
                        <a:rPr lang="da-DK" sz="1800" b="1" dirty="0">
                          <a:latin typeface="Courier New" panose="02070309020205020404" pitchFamily="49" charset="0"/>
                          <a:cs typeface="Courier New" panose="02070309020205020404" pitchFamily="49" charset="0"/>
                        </a:rPr>
                        <a:t>C++</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2088904">
                <a:tc>
                  <a:txBody>
                    <a:bodyPr/>
                    <a:lstStyle/>
                    <a:p>
                      <a:r>
                        <a:rPr lang="en-US" sz="1800" b="1" dirty="0">
                          <a:latin typeface="Courier New" panose="02070309020205020404" pitchFamily="49" charset="0"/>
                          <a:cs typeface="Courier New" panose="02070309020205020404" pitchFamily="49" charset="0"/>
                        </a:rPr>
                        <a:t>#include &lt;</a:t>
                      </a:r>
                      <a:r>
                        <a:rPr lang="en-US" sz="1800" b="1" dirty="0" err="1">
                          <a:latin typeface="Courier New" panose="02070309020205020404" pitchFamily="49" charset="0"/>
                          <a:cs typeface="Courier New" panose="02070309020205020404" pitchFamily="49" charset="0"/>
                        </a:rPr>
                        <a:t>iostream</a:t>
                      </a:r>
                      <a:r>
                        <a:rPr lang="en-US" sz="1800" b="1" dirty="0">
                          <a:latin typeface="Courier New" panose="02070309020205020404" pitchFamily="49" charset="0"/>
                          <a:cs typeface="Courier New" panose="02070309020205020404" pitchFamily="49" charset="0"/>
                        </a:rPr>
                        <a:t>&gt;</a:t>
                      </a:r>
                    </a:p>
                    <a:p>
                      <a:r>
                        <a:rPr lang="en-US" sz="1800" b="1" dirty="0">
                          <a:latin typeface="Courier New" panose="02070309020205020404" pitchFamily="49" charset="0"/>
                          <a:cs typeface="Courier New" panose="02070309020205020404" pitchFamily="49" charset="0"/>
                        </a:rPr>
                        <a:t>using namespace </a:t>
                      </a:r>
                      <a:r>
                        <a:rPr lang="en-US" sz="1800" b="1" dirty="0" err="1">
                          <a:latin typeface="Courier New" panose="02070309020205020404" pitchFamily="49" charset="0"/>
                          <a:cs typeface="Courier New" panose="02070309020205020404" pitchFamily="49" charset="0"/>
                        </a:rPr>
                        <a:t>std</a:t>
                      </a:r>
                      <a:r>
                        <a:rPr lang="en-US" sz="1800" b="1" dirty="0">
                          <a:latin typeface="Courier New" panose="02070309020205020404" pitchFamily="49" charset="0"/>
                          <a:cs typeface="Courier New" panose="02070309020205020404" pitchFamily="49" charset="0"/>
                        </a:rPr>
                        <a:t>;</a:t>
                      </a:r>
                    </a:p>
                    <a:p>
                      <a:endParaRPr lang="en-US" sz="1800" b="1" dirty="0">
                        <a:latin typeface="Courier New" panose="02070309020205020404" pitchFamily="49" charset="0"/>
                        <a:cs typeface="Courier New" panose="02070309020205020404" pitchFamily="49" charset="0"/>
                      </a:endParaRPr>
                    </a:p>
                    <a:p>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main(</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argc</a:t>
                      </a:r>
                      <a:r>
                        <a:rPr lang="en-US" sz="1800" b="1" dirty="0">
                          <a:latin typeface="Courier New" panose="02070309020205020404" pitchFamily="49" charset="0"/>
                          <a:cs typeface="Courier New" panose="02070309020205020404" pitchFamily="49" charset="0"/>
                        </a:rPr>
                        <a:t>, char** </a:t>
                      </a:r>
                      <a:r>
                        <a:rPr lang="en-US" sz="1800" b="1" dirty="0" err="1">
                          <a:latin typeface="Courier New" panose="02070309020205020404" pitchFamily="49" charset="0"/>
                          <a:cs typeface="Courier New" panose="02070309020205020404" pitchFamily="49" charset="0"/>
                        </a:rPr>
                        <a:t>argv</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cout</a:t>
                      </a:r>
                      <a:r>
                        <a:rPr lang="en-US" sz="1800" b="1" dirty="0">
                          <a:latin typeface="Courier New" panose="02070309020205020404" pitchFamily="49" charset="0"/>
                          <a:cs typeface="Courier New" panose="02070309020205020404" pitchFamily="49" charset="0"/>
                        </a:rPr>
                        <a:t> &lt;&lt; "Hello, World!";</a:t>
                      </a:r>
                    </a:p>
                    <a:p>
                      <a:r>
                        <a:rPr lang="en-US" sz="1800" b="1" dirty="0">
                          <a:latin typeface="Courier New" panose="02070309020205020404" pitchFamily="49" charset="0"/>
                          <a:cs typeface="Courier New" panose="02070309020205020404" pitchFamily="49" charset="0"/>
                        </a:rPr>
                        <a:t>    return 0;</a:t>
                      </a:r>
                    </a:p>
                    <a:p>
                      <a:r>
                        <a:rPr lang="en-US" sz="1800" b="1" dirty="0">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76336440"/>
              </p:ext>
            </p:extLst>
          </p:nvPr>
        </p:nvGraphicFramePr>
        <p:xfrm>
          <a:off x="7015908" y="279943"/>
          <a:ext cx="4824730" cy="2103120"/>
        </p:xfrm>
        <a:graphic>
          <a:graphicData uri="http://schemas.openxmlformats.org/drawingml/2006/table">
            <a:tbl>
              <a:tblPr firstRow="1" bandRow="1">
                <a:tableStyleId>{5C22544A-7EE6-4342-B048-85BDC9FD1C3A}</a:tableStyleId>
              </a:tblPr>
              <a:tblGrid>
                <a:gridCol w="4824730">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C</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1660358">
                <a:tc>
                  <a:txBody>
                    <a:bodyPr/>
                    <a:lstStyle/>
                    <a:p>
                      <a:r>
                        <a:rPr lang="en-US" sz="1800" b="1" dirty="0">
                          <a:latin typeface="Courier New" panose="02070309020205020404" pitchFamily="49" charset="0"/>
                          <a:cs typeface="Courier New" panose="02070309020205020404" pitchFamily="49" charset="0"/>
                        </a:rPr>
                        <a:t>#include &lt;</a:t>
                      </a:r>
                      <a:r>
                        <a:rPr lang="en-US" sz="1800" b="1" dirty="0" err="1">
                          <a:latin typeface="Courier New" panose="02070309020205020404" pitchFamily="49" charset="0"/>
                          <a:cs typeface="Courier New" panose="02070309020205020404" pitchFamily="49" charset="0"/>
                        </a:rPr>
                        <a:t>stdio.h</a:t>
                      </a:r>
                      <a:r>
                        <a:rPr lang="en-US" sz="1800" b="1" dirty="0">
                          <a:latin typeface="Courier New" panose="02070309020205020404" pitchFamily="49" charset="0"/>
                          <a:cs typeface="Courier New" panose="02070309020205020404" pitchFamily="49" charset="0"/>
                        </a:rPr>
                        <a:t>&gt;</a:t>
                      </a:r>
                    </a:p>
                    <a:p>
                      <a:endParaRPr lang="en-US" sz="1800" b="1" dirty="0">
                        <a:latin typeface="Courier New" panose="02070309020205020404" pitchFamily="49" charset="0"/>
                        <a:cs typeface="Courier New" panose="02070309020205020404" pitchFamily="49" charset="0"/>
                      </a:endParaRPr>
                    </a:p>
                    <a:p>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main(</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argc</a:t>
                      </a:r>
                      <a:r>
                        <a:rPr lang="en-US" sz="1800" b="1" dirty="0">
                          <a:latin typeface="Courier New" panose="02070309020205020404" pitchFamily="49" charset="0"/>
                          <a:cs typeface="Courier New" panose="02070309020205020404" pitchFamily="49" charset="0"/>
                        </a:rPr>
                        <a:t>, char **</a:t>
                      </a:r>
                      <a:r>
                        <a:rPr lang="en-US" sz="1800" b="1" dirty="0" err="1">
                          <a:latin typeface="Courier New" panose="02070309020205020404" pitchFamily="49" charset="0"/>
                          <a:cs typeface="Courier New" panose="02070309020205020404" pitchFamily="49" charset="0"/>
                        </a:rPr>
                        <a:t>argv</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printf</a:t>
                      </a:r>
                      <a:r>
                        <a:rPr lang="en-US" sz="1800" b="1" dirty="0">
                          <a:latin typeface="Courier New" panose="02070309020205020404" pitchFamily="49" charset="0"/>
                          <a:cs typeface="Courier New" panose="02070309020205020404" pitchFamily="49" charset="0"/>
                        </a:rPr>
                        <a:t>("Hello World");</a:t>
                      </a:r>
                    </a:p>
                    <a:p>
                      <a:r>
                        <a:rPr lang="en-US" sz="1800" b="1" dirty="0">
                          <a:latin typeface="Courier New" panose="02070309020205020404" pitchFamily="49" charset="0"/>
                          <a:cs typeface="Courier New" panose="02070309020205020404" pitchFamily="49" charset="0"/>
                        </a:rPr>
                        <a:t>    return 0;</a:t>
                      </a:r>
                    </a:p>
                    <a:p>
                      <a:r>
                        <a:rPr lang="en-US" sz="1800" b="1" dirty="0">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42283159"/>
              </p:ext>
            </p:extLst>
          </p:nvPr>
        </p:nvGraphicFramePr>
        <p:xfrm>
          <a:off x="7015908" y="5930619"/>
          <a:ext cx="4824730" cy="745561"/>
        </p:xfrm>
        <a:graphic>
          <a:graphicData uri="http://schemas.openxmlformats.org/drawingml/2006/table">
            <a:tbl>
              <a:tblPr firstRow="1" bandRow="1">
                <a:tableStyleId>{5C22544A-7EE6-4342-B048-85BDC9FD1C3A}</a:tableStyleId>
              </a:tblPr>
              <a:tblGrid>
                <a:gridCol w="4824730">
                  <a:extLst>
                    <a:ext uri="{9D8B030D-6E8A-4147-A177-3AD203B41FA5}">
                      <a16:colId xmlns:a16="http://schemas.microsoft.com/office/drawing/2014/main" val="1873682825"/>
                    </a:ext>
                  </a:extLst>
                </a:gridCol>
              </a:tblGrid>
              <a:tr h="379801">
                <a:tc>
                  <a:txBody>
                    <a:bodyPr/>
                    <a:lstStyle/>
                    <a:p>
                      <a:r>
                        <a:rPr lang="da-DK" sz="1800" b="1" dirty="0" err="1">
                          <a:latin typeface="Courier New" panose="02070309020205020404" pitchFamily="49" charset="0"/>
                          <a:cs typeface="Courier New" panose="02070309020205020404" pitchFamily="49" charset="0"/>
                        </a:rPr>
                        <a:t>Python</a:t>
                      </a:r>
                      <a:r>
                        <a:rPr lang="da-DK" sz="1800" b="1" dirty="0">
                          <a:latin typeface="Courier New" panose="02070309020205020404" pitchFamily="49" charset="0"/>
                          <a:cs typeface="Courier New" panose="02070309020205020404" pitchFamily="49" charset="0"/>
                        </a:rPr>
                        <a:t> 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194490">
                <a:tc>
                  <a:txBody>
                    <a:bodyPr/>
                    <a:lstStyle/>
                    <a:p>
                      <a:r>
                        <a:rPr lang="pt-BR" sz="1800" b="1" dirty="0">
                          <a:latin typeface="Courier New" panose="02070309020205020404" pitchFamily="49" charset="0"/>
                          <a:cs typeface="Courier New" panose="02070309020205020404" pitchFamily="49" charset="0"/>
                        </a:rPr>
                        <a:t>print("Hello world")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99208599"/>
              </p:ext>
            </p:extLst>
          </p:nvPr>
        </p:nvGraphicFramePr>
        <p:xfrm>
          <a:off x="7015908" y="5083322"/>
          <a:ext cx="4824730" cy="731520"/>
        </p:xfrm>
        <a:graphic>
          <a:graphicData uri="http://schemas.openxmlformats.org/drawingml/2006/table">
            <a:tbl>
              <a:tblPr firstRow="1" bandRow="1">
                <a:tableStyleId>{5C22544A-7EE6-4342-B048-85BDC9FD1C3A}</a:tableStyleId>
              </a:tblPr>
              <a:tblGrid>
                <a:gridCol w="4824730">
                  <a:extLst>
                    <a:ext uri="{9D8B030D-6E8A-4147-A177-3AD203B41FA5}">
                      <a16:colId xmlns:a16="http://schemas.microsoft.com/office/drawing/2014/main" val="1873682825"/>
                    </a:ext>
                  </a:extLst>
                </a:gridCol>
              </a:tblGrid>
              <a:tr h="314886">
                <a:tc>
                  <a:txBody>
                    <a:bodyPr/>
                    <a:lstStyle/>
                    <a:p>
                      <a:r>
                        <a:rPr lang="da-DK" sz="1800" b="1" dirty="0" err="1">
                          <a:latin typeface="Courier New" panose="02070309020205020404" pitchFamily="49" charset="0"/>
                          <a:cs typeface="Courier New" panose="02070309020205020404" pitchFamily="49" charset="0"/>
                        </a:rPr>
                        <a:t>Python</a:t>
                      </a:r>
                      <a:r>
                        <a:rPr lang="da-DK" sz="1800" b="1" dirty="0">
                          <a:latin typeface="Courier New" panose="02070309020205020404" pitchFamily="49" charset="0"/>
                          <a:cs typeface="Courier New" panose="02070309020205020404" pitchFamily="49" charset="0"/>
                        </a:rPr>
                        <a:t> 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224297">
                <a:tc>
                  <a:txBody>
                    <a:bodyPr/>
                    <a:lstStyle/>
                    <a:p>
                      <a:r>
                        <a:rPr lang="da-DK" sz="1800" b="1" dirty="0">
                          <a:latin typeface="Courier New" panose="02070309020205020404" pitchFamily="49" charset="0"/>
                          <a:cs typeface="Courier New" panose="02070309020205020404" pitchFamily="49" charset="0"/>
                        </a:rPr>
                        <a:t>print "</a:t>
                      </a:r>
                      <a:r>
                        <a:rPr lang="da-DK" sz="1800" b="1" dirty="0" err="1">
                          <a:latin typeface="Courier New" panose="02070309020205020404" pitchFamily="49" charset="0"/>
                          <a:cs typeface="Courier New" panose="02070309020205020404" pitchFamily="49" charset="0"/>
                        </a:rPr>
                        <a:t>Hello</a:t>
                      </a:r>
                      <a:r>
                        <a:rPr lang="da-DK" sz="1800" b="1" dirty="0">
                          <a:latin typeface="Courier New" panose="02070309020205020404" pitchFamily="49" charset="0"/>
                          <a:cs typeface="Courier New" panose="02070309020205020404" pitchFamily="49" charset="0"/>
                        </a:rPr>
                        <a:t> </a:t>
                      </a:r>
                      <a:r>
                        <a:rPr lang="da-DK" sz="1800" b="1" dirty="0" err="1">
                          <a:latin typeface="Courier New" panose="02070309020205020404" pitchFamily="49" charset="0"/>
                          <a:cs typeface="Courier New" panose="02070309020205020404" pitchFamily="49" charset="0"/>
                        </a:rPr>
                        <a:t>world</a:t>
                      </a:r>
                      <a:r>
                        <a:rPr lang="da-DK" sz="1800" b="1" dirty="0">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10" name="Content Placeholder 2"/>
          <p:cNvSpPr>
            <a:spLocks noGrp="1"/>
          </p:cNvSpPr>
          <p:nvPr>
            <p:ph idx="1"/>
          </p:nvPr>
        </p:nvSpPr>
        <p:spPr>
          <a:xfrm>
            <a:off x="559200" y="1701932"/>
            <a:ext cx="6041556" cy="2666017"/>
          </a:xfrm>
        </p:spPr>
        <p:txBody>
          <a:bodyPr>
            <a:normAutofit/>
          </a:bodyPr>
          <a:lstStyle/>
          <a:p>
            <a:r>
              <a:rPr lang="en-US" dirty="0"/>
              <a:t>In Java, C, C++ a lot of “{“, “}” and “;” are needed</a:t>
            </a:r>
          </a:p>
          <a:p>
            <a:r>
              <a:rPr lang="en-US" dirty="0"/>
              <a:t>Java tends to have a lot of “public...” details that need to be spelled out</a:t>
            </a:r>
          </a:p>
          <a:p>
            <a:r>
              <a:rPr lang="en-US" dirty="0"/>
              <a:t>Python is concise</a:t>
            </a:r>
          </a:p>
        </p:txBody>
      </p:sp>
    </p:spTree>
    <p:extLst>
      <p:ext uri="{BB962C8B-B14F-4D97-AF65-F5344CB8AC3E}">
        <p14:creationId xmlns:p14="http://schemas.microsoft.com/office/powerpoint/2010/main" val="3461060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245" y="2271061"/>
            <a:ext cx="10515600" cy="1325563"/>
          </a:xfrm>
        </p:spPr>
        <p:txBody>
          <a:bodyPr/>
          <a:lstStyle/>
          <a:p>
            <a:pPr algn="ctr"/>
            <a:r>
              <a:rPr lang="en-US" dirty="0"/>
              <a:t>Why Python ?</a:t>
            </a:r>
          </a:p>
        </p:txBody>
      </p:sp>
      <p:sp>
        <p:nvSpPr>
          <p:cNvPr id="3" name="Content Placeholder 2"/>
          <p:cNvSpPr>
            <a:spLocks noGrp="1"/>
          </p:cNvSpPr>
          <p:nvPr>
            <p:ph idx="1"/>
          </p:nvPr>
        </p:nvSpPr>
        <p:spPr>
          <a:xfrm>
            <a:off x="2447478" y="3938530"/>
            <a:ext cx="7177133" cy="527962"/>
          </a:xfrm>
        </p:spPr>
        <p:txBody>
          <a:bodyPr>
            <a:normAutofit/>
          </a:bodyPr>
          <a:lstStyle/>
          <a:p>
            <a:r>
              <a:rPr lang="en-US" sz="2400" b="1" noProof="1"/>
              <a:t>Short concise code</a:t>
            </a:r>
          </a:p>
          <a:p>
            <a:pPr marL="0" indent="0">
              <a:buNone/>
            </a:pPr>
            <a:endParaRPr lang="en-US" sz="2400" noProof="1"/>
          </a:p>
        </p:txBody>
      </p:sp>
    </p:spTree>
    <p:extLst>
      <p:ext uri="{BB962C8B-B14F-4D97-AF65-F5344CB8AC3E}">
        <p14:creationId xmlns:p14="http://schemas.microsoft.com/office/powerpoint/2010/main" val="1568550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index out of bounds</a:t>
            </a:r>
          </a:p>
        </p:txBody>
      </p:sp>
      <p:graphicFrame>
        <p:nvGraphicFramePr>
          <p:cNvPr id="4" name="Table 3"/>
          <p:cNvGraphicFramePr>
            <a:graphicFrameLocks noGrp="1"/>
          </p:cNvGraphicFramePr>
          <p:nvPr>
            <p:extLst>
              <p:ext uri="{D42A27DB-BD31-4B8C-83A1-F6EECF244321}">
                <p14:modId xmlns:p14="http://schemas.microsoft.com/office/powerpoint/2010/main" val="1433666313"/>
              </p:ext>
            </p:extLst>
          </p:nvPr>
        </p:nvGraphicFramePr>
        <p:xfrm>
          <a:off x="4897119" y="1681207"/>
          <a:ext cx="7061200" cy="4516225"/>
        </p:xfrm>
        <a:graphic>
          <a:graphicData uri="http://schemas.openxmlformats.org/drawingml/2006/table">
            <a:tbl>
              <a:tblPr firstRow="1" bandRow="1">
                <a:tableStyleId>{5C22544A-7EE6-4342-B048-85BDC9FD1C3A}</a:tableStyleId>
              </a:tblPr>
              <a:tblGrid>
                <a:gridCol w="7061200">
                  <a:extLst>
                    <a:ext uri="{9D8B030D-6E8A-4147-A177-3AD203B41FA5}">
                      <a16:colId xmlns:a16="http://schemas.microsoft.com/office/drawing/2014/main" val="1873682825"/>
                    </a:ext>
                  </a:extLst>
                </a:gridCol>
              </a:tblGrid>
              <a:tr h="0">
                <a:tc>
                  <a:txBody>
                    <a:bodyPr/>
                    <a:lstStyle/>
                    <a:p>
                      <a:r>
                        <a:rPr lang="da-DK" sz="1800" b="1" dirty="0" err="1">
                          <a:latin typeface="Courier New" panose="02070309020205020404" pitchFamily="49" charset="0"/>
                          <a:cs typeface="Courier New" panose="02070309020205020404" pitchFamily="49" charset="0"/>
                        </a:rPr>
                        <a:t>indexing.c</a:t>
                      </a:r>
                      <a:endParaRPr lang="da-DK" sz="1800" b="1" dirty="0">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2519823">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#include &lt;stdio.h&gt;</a:t>
                      </a:r>
                    </a:p>
                    <a:p>
                      <a:r>
                        <a:rPr lang="pt-BR" sz="1800" b="1" dirty="0">
                          <a:solidFill>
                            <a:schemeClr val="bg1">
                              <a:lumMod val="50000"/>
                            </a:schemeClr>
                          </a:solidFill>
                          <a:latin typeface="Courier New" panose="02070309020205020404" pitchFamily="49" charset="0"/>
                          <a:cs typeface="Courier New" panose="02070309020205020404" pitchFamily="49" charset="0"/>
                        </a:rPr>
                        <a:t>int main() {</a:t>
                      </a:r>
                    </a:p>
                    <a:p>
                      <a:r>
                        <a:rPr lang="pt-BR" sz="1800" b="1" dirty="0">
                          <a:latin typeface="Courier New" panose="02070309020205020404" pitchFamily="49" charset="0"/>
                          <a:cs typeface="Courier New" panose="02070309020205020404" pitchFamily="49" charset="0"/>
                        </a:rPr>
                        <a:t>  int x = 1;</a:t>
                      </a:r>
                    </a:p>
                    <a:p>
                      <a:r>
                        <a:rPr lang="pt-BR" sz="1800" b="1" dirty="0">
                          <a:latin typeface="Courier New" panose="02070309020205020404" pitchFamily="49" charset="0"/>
                          <a:cs typeface="Courier New" panose="02070309020205020404" pitchFamily="49" charset="0"/>
                        </a:rPr>
                        <a:t>  int A[2] = {2, 3}; // A[0] = 2, A[1] = 3</a:t>
                      </a:r>
                    </a:p>
                    <a:p>
                      <a:r>
                        <a:rPr lang="pt-BR" sz="1800" b="1" dirty="0">
                          <a:latin typeface="Courier New" panose="02070309020205020404" pitchFamily="49" charset="0"/>
                          <a:cs typeface="Courier New" panose="02070309020205020404" pitchFamily="49" charset="0"/>
                        </a:rPr>
                        <a:t>  </a:t>
                      </a:r>
                      <a:r>
                        <a:rPr lang="pt-BR" sz="1800" b="1" dirty="0">
                          <a:solidFill>
                            <a:schemeClr val="bg1">
                              <a:lumMod val="50000"/>
                            </a:schemeClr>
                          </a:solidFill>
                          <a:latin typeface="Courier New" panose="02070309020205020404" pitchFamily="49" charset="0"/>
                          <a:cs typeface="Courier New" panose="02070309020205020404" pitchFamily="49" charset="0"/>
                        </a:rPr>
                        <a:t>printf("x = %d, A = {%d, %d}\n", x, A[0], A[1]);</a:t>
                      </a:r>
                    </a:p>
                    <a:p>
                      <a:r>
                        <a:rPr lang="pt-BR" sz="1800" b="1" dirty="0">
                          <a:latin typeface="Courier New" panose="02070309020205020404" pitchFamily="49" charset="0"/>
                          <a:cs typeface="Courier New" panose="02070309020205020404" pitchFamily="49" charset="0"/>
                        </a:rPr>
                        <a:t>  </a:t>
                      </a:r>
                      <a:r>
                        <a:rPr lang="pt-BR" sz="1800" b="1" dirty="0">
                          <a:solidFill>
                            <a:srgbClr val="C00000"/>
                          </a:solidFill>
                          <a:latin typeface="Courier New" panose="02070309020205020404" pitchFamily="49" charset="0"/>
                          <a:cs typeface="Courier New" panose="02070309020205020404" pitchFamily="49" charset="0"/>
                        </a:rPr>
                        <a:t>A[3] = 42</a:t>
                      </a:r>
                      <a:r>
                        <a:rPr lang="pt-BR" sz="1800" b="1" dirty="0">
                          <a:solidFill>
                            <a:schemeClr val="dk1"/>
                          </a:solidFill>
                          <a:latin typeface="Courier New" panose="02070309020205020404" pitchFamily="49" charset="0"/>
                          <a:cs typeface="Courier New" panose="02070309020205020404" pitchFamily="49" charset="0"/>
                        </a:rPr>
                        <a:t>;</a:t>
                      </a:r>
                      <a:r>
                        <a:rPr lang="pt-BR" sz="1800" b="1" baseline="0" dirty="0">
                          <a:solidFill>
                            <a:schemeClr val="dk1"/>
                          </a:solidFill>
                          <a:latin typeface="Courier New" panose="02070309020205020404" pitchFamily="49" charset="0"/>
                          <a:cs typeface="Courier New" panose="02070309020205020404" pitchFamily="49" charset="0"/>
                        </a:rPr>
                        <a:t> </a:t>
                      </a:r>
                      <a:r>
                        <a:rPr lang="pt-BR" sz="1800" b="1" dirty="0">
                          <a:latin typeface="Courier New" panose="02070309020205020404" pitchFamily="49" charset="0"/>
                          <a:cs typeface="Courier New" panose="02070309020205020404" pitchFamily="49" charset="0"/>
                        </a:rPr>
                        <a:t>// </a:t>
                      </a:r>
                      <a:r>
                        <a:rPr lang="pt-BR" sz="1800" b="1" dirty="0">
                          <a:solidFill>
                            <a:srgbClr val="C00000"/>
                          </a:solidFill>
                          <a:latin typeface="Courier New" panose="02070309020205020404" pitchFamily="49" charset="0"/>
                          <a:cs typeface="Courier New" panose="02070309020205020404" pitchFamily="49" charset="0"/>
                        </a:rPr>
                        <a:t>index A[3] out of bounds</a:t>
                      </a:r>
                    </a:p>
                    <a:p>
                      <a:r>
                        <a:rPr lang="pt-BR" sz="1800" b="1" dirty="0">
                          <a:latin typeface="Courier New" panose="02070309020205020404" pitchFamily="49" charset="0"/>
                          <a:cs typeface="Courier New" panose="02070309020205020404" pitchFamily="49" charset="0"/>
                        </a:rPr>
                        <a:t>  </a:t>
                      </a:r>
                      <a:r>
                        <a:rPr lang="pt-BR" sz="1800" b="1" dirty="0">
                          <a:solidFill>
                            <a:schemeClr val="bg1">
                              <a:lumMod val="50000"/>
                            </a:schemeClr>
                          </a:solidFill>
                          <a:latin typeface="Courier New" panose="02070309020205020404" pitchFamily="49" charset="0"/>
                          <a:cs typeface="Courier New" panose="02070309020205020404" pitchFamily="49" charset="0"/>
                        </a:rPr>
                        <a:t>printf("x = %d, A = {%d, %d}\n", x, A[0], A[1]);</a:t>
                      </a:r>
                    </a:p>
                    <a:p>
                      <a:r>
                        <a:rPr lang="pt-BR" sz="1800" b="1" dirty="0">
                          <a:solidFill>
                            <a:schemeClr val="bg1">
                              <a:lumMod val="50000"/>
                            </a:schemeClr>
                          </a:solidFill>
                          <a:latin typeface="Courier New" panose="02070309020205020404" pitchFamily="49" charset="0"/>
                          <a:cs typeface="Courier New" panose="02070309020205020404" pitchFamily="49" charset="0"/>
                        </a:rPr>
                        <a:t>  return 0;</a:t>
                      </a:r>
                    </a:p>
                    <a:p>
                      <a:r>
                        <a:rPr lang="pt-BR"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r h="376443">
                <a:tc>
                  <a:txBody>
                    <a:bodyPr/>
                    <a:lstStyle/>
                    <a:p>
                      <a:r>
                        <a:rPr lang="pt-BR" sz="1800" b="1" dirty="0">
                          <a:solidFill>
                            <a:schemeClr val="bg1"/>
                          </a:solidFill>
                          <a:latin typeface="Courier New" panose="02070309020205020404" pitchFamily="49" charset="0"/>
                          <a:cs typeface="Courier New" panose="02070309020205020404" pitchFamily="49" charset="0"/>
                        </a:rPr>
                        <a:t>Output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167765046"/>
                  </a:ext>
                </a:extLst>
              </a:tr>
              <a:tr h="1213702">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 gcc indexing.c</a:t>
                      </a:r>
                    </a:p>
                    <a:p>
                      <a:r>
                        <a:rPr lang="pt-BR" sz="1800" b="1" dirty="0">
                          <a:solidFill>
                            <a:schemeClr val="bg1">
                              <a:lumMod val="50000"/>
                            </a:schemeClr>
                          </a:solidFill>
                          <a:latin typeface="Courier New" panose="02070309020205020404" pitchFamily="49" charset="0"/>
                          <a:cs typeface="Courier New" panose="02070309020205020404" pitchFamily="49" charset="0"/>
                        </a:rPr>
                        <a:t>$ ./a.exe</a:t>
                      </a:r>
                    </a:p>
                    <a:p>
                      <a:r>
                        <a:rPr lang="pt-BR" sz="1800" b="1" dirty="0">
                          <a:latin typeface="Courier New" panose="02070309020205020404" pitchFamily="49" charset="0"/>
                          <a:cs typeface="Courier New" panose="02070309020205020404" pitchFamily="49" charset="0"/>
                        </a:rPr>
                        <a:t>x = 1, A = {2, 3}</a:t>
                      </a:r>
                    </a:p>
                    <a:p>
                      <a:r>
                        <a:rPr lang="pt-BR" sz="1800" b="1" dirty="0">
                          <a:solidFill>
                            <a:srgbClr val="C00000"/>
                          </a:solidFill>
                          <a:latin typeface="Courier New" panose="02070309020205020404" pitchFamily="49" charset="0"/>
                          <a:cs typeface="Courier New" panose="02070309020205020404" pitchFamily="49" charset="0"/>
                        </a:rPr>
                        <a:t>x = 42</a:t>
                      </a:r>
                      <a:r>
                        <a:rPr lang="pt-BR" sz="1800" b="1" dirty="0">
                          <a:latin typeface="Courier New" panose="02070309020205020404" pitchFamily="49" charset="0"/>
                          <a:cs typeface="Courier New" panose="02070309020205020404" pitchFamily="49" charset="0"/>
                        </a:rPr>
                        <a:t>, A = {2, 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0456812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95314094"/>
              </p:ext>
            </p:extLst>
          </p:nvPr>
        </p:nvGraphicFramePr>
        <p:xfrm>
          <a:off x="163002" y="1627077"/>
          <a:ext cx="2327050" cy="460417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2">
                  <a:txBody>
                    <a:bodyPr/>
                    <a:lstStyle/>
                    <a:p>
                      <a:pPr algn="ctr"/>
                      <a:r>
                        <a:rPr lang="en-US" dirty="0">
                          <a:latin typeface="+mn-lt"/>
                          <a:cs typeface="Courier New" panose="02070309020205020404" pitchFamily="49" charset="0"/>
                        </a:rPr>
                        <a:t>array</a:t>
                      </a:r>
                      <a:r>
                        <a:rPr lang="en-US" dirty="0">
                          <a:latin typeface="Courier New" panose="02070309020205020404" pitchFamily="49" charset="0"/>
                          <a:cs typeface="Courier New" panose="02070309020205020404" pitchFamily="49" charset="0"/>
                        </a:rPr>
                        <a:t> A  </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370840">
                <a:tc>
                  <a:txBody>
                    <a:bodyPr/>
                    <a:lstStyle/>
                    <a:p>
                      <a:pPr algn="r"/>
                      <a:endParaRPr lang="en-US">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98107929"/>
                  </a:ext>
                </a:extLst>
              </a:tr>
              <a:tr h="370840">
                <a:tc>
                  <a:txBody>
                    <a:bodyPr/>
                    <a:lstStyle/>
                    <a:p>
                      <a:pPr algn="r"/>
                      <a:r>
                        <a:rPr lang="en-US" dirty="0">
                          <a:latin typeface="Courier New" panose="02070309020205020404" pitchFamily="49" charset="0"/>
                          <a:cs typeface="Courier New" panose="02070309020205020404" pitchFamily="49" charset="0"/>
                        </a:rPr>
                        <a:t>x</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0435711"/>
                  </a:ext>
                </a:extLst>
              </a:tr>
              <a:tr h="1137920">
                <a:tc>
                  <a:txBody>
                    <a:bodyPr/>
                    <a:lstStyle/>
                    <a:p>
                      <a:pPr algn="r"/>
                      <a:endParaRPr lang="en-US"/>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7" name="Left Brace 6"/>
          <p:cNvSpPr/>
          <p:nvPr/>
        </p:nvSpPr>
        <p:spPr>
          <a:xfrm>
            <a:off x="914842" y="3624682"/>
            <a:ext cx="111760"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163967" y="4731909"/>
            <a:ext cx="792480" cy="369332"/>
          </a:xfrm>
          <a:prstGeom prst="rect">
            <a:avLst/>
          </a:prstGeom>
          <a:noFill/>
        </p:spPr>
        <p:txBody>
          <a:bodyPr wrap="square" rtlCol="0">
            <a:spAutoFit/>
          </a:bodyPr>
          <a:lstStyle/>
          <a:p>
            <a:r>
              <a:rPr lang="en-US" dirty="0">
                <a:solidFill>
                  <a:srgbClr val="C00000"/>
                </a:solidFill>
                <a:latin typeface="Courier New" panose="02070309020205020404" pitchFamily="49" charset="0"/>
                <a:cs typeface="Courier New" panose="02070309020205020404" pitchFamily="49" charset="0"/>
              </a:rPr>
              <a:t>-42</a:t>
            </a:r>
          </a:p>
        </p:txBody>
      </p:sp>
      <p:cxnSp>
        <p:nvCxnSpPr>
          <p:cNvPr id="10" name="Straight Arrow Connector 9"/>
          <p:cNvCxnSpPr/>
          <p:nvPr/>
        </p:nvCxnSpPr>
        <p:spPr>
          <a:xfrm flipH="1" flipV="1">
            <a:off x="1686968" y="4916575"/>
            <a:ext cx="269479" cy="194771"/>
          </a:xfrm>
          <a:prstGeom prst="straightConnector1">
            <a:avLst/>
          </a:prstGeom>
          <a:ln w="12700">
            <a:solidFill>
              <a:srgbClr val="C0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576042" y="3705310"/>
            <a:ext cx="981920" cy="1121132"/>
          </a:xfrm>
          <a:prstGeom prst="straightConnector1">
            <a:avLst/>
          </a:prstGeom>
          <a:ln w="12700">
            <a:solidFill>
              <a:srgbClr val="C0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Cloud 16"/>
          <p:cNvSpPr/>
          <p:nvPr/>
        </p:nvSpPr>
        <p:spPr>
          <a:xfrm>
            <a:off x="1678286" y="4383600"/>
            <a:ext cx="3139826" cy="2325789"/>
          </a:xfrm>
          <a:prstGeom prst="cloud">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91111" y="4742014"/>
            <a:ext cx="2605924" cy="1569660"/>
          </a:xfrm>
          <a:prstGeom prst="rect">
            <a:avLst/>
          </a:prstGeom>
          <a:noFill/>
        </p:spPr>
        <p:txBody>
          <a:bodyPr wrap="square" rtlCol="0">
            <a:spAutoFit/>
          </a:bodyPr>
          <a:lstStyle/>
          <a:p>
            <a:pPr algn="ctr"/>
            <a:r>
              <a:rPr lang="en-US" sz="1600" dirty="0">
                <a:solidFill>
                  <a:srgbClr val="C00000"/>
                </a:solidFill>
              </a:rPr>
              <a:t>“</a:t>
            </a:r>
            <a:r>
              <a:rPr lang="en-US" sz="1600" dirty="0">
                <a:solidFill>
                  <a:srgbClr val="C00000"/>
                </a:solidFill>
                <a:latin typeface="Courier New" panose="02070309020205020404" pitchFamily="49" charset="0"/>
                <a:cs typeface="Courier New" panose="02070309020205020404" pitchFamily="49" charset="0"/>
              </a:rPr>
              <a:t>A</a:t>
            </a:r>
            <a:r>
              <a:rPr lang="en-US" sz="1600" dirty="0">
                <a:solidFill>
                  <a:srgbClr val="C00000"/>
                </a:solidFill>
              </a:rPr>
              <a:t>” only has size 2, but </a:t>
            </a:r>
            <a:br>
              <a:rPr lang="en-US" sz="1600" dirty="0">
                <a:solidFill>
                  <a:srgbClr val="C00000"/>
                </a:solidFill>
              </a:rPr>
            </a:br>
            <a:r>
              <a:rPr lang="en-US" sz="1600" dirty="0">
                <a:solidFill>
                  <a:srgbClr val="C00000"/>
                </a:solidFill>
              </a:rPr>
              <a:t>tries to update the 4</a:t>
            </a:r>
            <a:r>
              <a:rPr lang="en-US" sz="1600" baseline="30000" dirty="0">
                <a:solidFill>
                  <a:srgbClr val="C00000"/>
                </a:solidFill>
              </a:rPr>
              <a:t>th</a:t>
            </a:r>
            <a:r>
              <a:rPr lang="en-US" sz="1600" dirty="0">
                <a:solidFill>
                  <a:srgbClr val="C00000"/>
                </a:solidFill>
              </a:rPr>
              <a:t> entry. </a:t>
            </a:r>
            <a:br>
              <a:rPr lang="en-US" sz="1600" dirty="0">
                <a:solidFill>
                  <a:srgbClr val="C00000"/>
                </a:solidFill>
              </a:rPr>
            </a:br>
            <a:r>
              <a:rPr lang="en-US" sz="1600" dirty="0">
                <a:solidFill>
                  <a:srgbClr val="C00000"/>
                </a:solidFill>
              </a:rPr>
              <a:t>No warning is giving. </a:t>
            </a:r>
            <a:br>
              <a:rPr lang="en-US" sz="1600" dirty="0">
                <a:solidFill>
                  <a:srgbClr val="C00000"/>
                </a:solidFill>
              </a:rPr>
            </a:br>
            <a:r>
              <a:rPr lang="en-US" sz="1600" dirty="0">
                <a:solidFill>
                  <a:srgbClr val="C00000"/>
                </a:solidFill>
              </a:rPr>
              <a:t>Something unexpected</a:t>
            </a:r>
            <a:br>
              <a:rPr lang="en-US" sz="1600" dirty="0">
                <a:solidFill>
                  <a:srgbClr val="C00000"/>
                </a:solidFill>
              </a:rPr>
            </a:br>
            <a:r>
              <a:rPr lang="en-US" sz="1600" dirty="0">
                <a:solidFill>
                  <a:srgbClr val="C00000"/>
                </a:solidFill>
              </a:rPr>
              <a:t> is overridden in memory. </a:t>
            </a:r>
            <a:br>
              <a:rPr lang="en-US" sz="1600" dirty="0">
                <a:solidFill>
                  <a:srgbClr val="C00000"/>
                </a:solidFill>
              </a:rPr>
            </a:br>
            <a:r>
              <a:rPr lang="en-US" sz="1600" b="1" dirty="0">
                <a:solidFill>
                  <a:srgbClr val="C00000"/>
                </a:solidFill>
              </a:rPr>
              <a:t>Have fun debugging!</a:t>
            </a:r>
          </a:p>
        </p:txBody>
      </p:sp>
      <p:sp>
        <p:nvSpPr>
          <p:cNvPr id="18" name="TextBox 17"/>
          <p:cNvSpPr txBox="1"/>
          <p:nvPr/>
        </p:nvSpPr>
        <p:spPr>
          <a:xfrm>
            <a:off x="5422789" y="6211669"/>
            <a:ext cx="6130456" cy="646331"/>
          </a:xfrm>
          <a:prstGeom prst="rect">
            <a:avLst/>
          </a:prstGeom>
          <a:noFill/>
        </p:spPr>
        <p:txBody>
          <a:bodyPr wrap="square" rtlCol="0">
            <a:spAutoFit/>
          </a:bodyPr>
          <a:lstStyle/>
          <a:p>
            <a:pPr algn="ctr"/>
            <a:r>
              <a:rPr lang="en-US" dirty="0"/>
              <a:t>Skipping checking for invalid indexing makes programs faster, but also requires disciplined programming</a:t>
            </a:r>
          </a:p>
        </p:txBody>
      </p:sp>
      <p:sp>
        <p:nvSpPr>
          <p:cNvPr id="58" name="TextBox 57"/>
          <p:cNvSpPr txBox="1"/>
          <p:nvPr/>
        </p:nvSpPr>
        <p:spPr>
          <a:xfrm>
            <a:off x="7671333" y="86627"/>
            <a:ext cx="4385912" cy="369332"/>
          </a:xfrm>
          <a:prstGeom prst="rect">
            <a:avLst/>
          </a:prstGeom>
          <a:noFill/>
        </p:spPr>
        <p:txBody>
          <a:bodyPr wrap="square" rtlCol="0">
            <a:spAutoFit/>
          </a:bodyPr>
          <a:lstStyle/>
          <a:p>
            <a:pPr algn="r"/>
            <a:r>
              <a:rPr lang="en-US" dirty="0"/>
              <a:t>(C developed by Dennis Ritchie 1969-73)</a:t>
            </a:r>
          </a:p>
        </p:txBody>
      </p:sp>
      <p:sp>
        <p:nvSpPr>
          <p:cNvPr id="14" name="Rectangle 13"/>
          <p:cNvSpPr/>
          <p:nvPr/>
        </p:nvSpPr>
        <p:spPr>
          <a:xfrm>
            <a:off x="6435917" y="423002"/>
            <a:ext cx="5499100" cy="1200329"/>
          </a:xfrm>
          <a:prstGeom prst="rect">
            <a:avLst/>
          </a:prstGeom>
        </p:spPr>
        <p:txBody>
          <a:bodyPr wrap="square">
            <a:spAutoFit/>
          </a:bodyPr>
          <a:lstStyle/>
          <a:p>
            <a:r>
              <a:rPr lang="en-US" b="1" dirty="0"/>
              <a:t>Debugging</a:t>
            </a:r>
            <a:r>
              <a:rPr lang="en-US" dirty="0"/>
              <a:t> is the process of finding and resolving defects or problems within a computer program that prevent correct operation of computer software or a system.</a:t>
            </a:r>
          </a:p>
          <a:p>
            <a:pPr algn="r"/>
            <a:r>
              <a:rPr lang="en-US" i="1" dirty="0"/>
              <a:t>en.wikipedia.org/wiki/Debugging </a:t>
            </a:r>
          </a:p>
        </p:txBody>
      </p:sp>
    </p:spTree>
    <p:extLst>
      <p:ext uri="{BB962C8B-B14F-4D97-AF65-F5344CB8AC3E}">
        <p14:creationId xmlns:p14="http://schemas.microsoft.com/office/powerpoint/2010/main" val="196724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7" grpId="0" animBg="1"/>
      <p:bldP spid="16" grpId="0"/>
      <p:bldP spid="18"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C++  index out of bounds</a:t>
            </a:r>
          </a:p>
        </p:txBody>
      </p:sp>
      <p:graphicFrame>
        <p:nvGraphicFramePr>
          <p:cNvPr id="4" name="Table 3"/>
          <p:cNvGraphicFramePr>
            <a:graphicFrameLocks noGrp="1"/>
          </p:cNvGraphicFramePr>
          <p:nvPr>
            <p:extLst>
              <p:ext uri="{D42A27DB-BD31-4B8C-83A1-F6EECF244321}">
                <p14:modId xmlns:p14="http://schemas.microsoft.com/office/powerpoint/2010/main" val="3597265969"/>
              </p:ext>
            </p:extLst>
          </p:nvPr>
        </p:nvGraphicFramePr>
        <p:xfrm>
          <a:off x="3998843" y="1544624"/>
          <a:ext cx="7953394" cy="5064865"/>
        </p:xfrm>
        <a:graphic>
          <a:graphicData uri="http://schemas.openxmlformats.org/drawingml/2006/table">
            <a:tbl>
              <a:tblPr firstRow="1" bandRow="1">
                <a:tableStyleId>{5C22544A-7EE6-4342-B048-85BDC9FD1C3A}</a:tableStyleId>
              </a:tblPr>
              <a:tblGrid>
                <a:gridCol w="7953394">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indexing.cpp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2519823">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iostream</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main()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 x = 1;</a:t>
                      </a:r>
                    </a:p>
                    <a:p>
                      <a:r>
                        <a:rPr lang="en-US" sz="1800" b="1" dirty="0">
                          <a:solidFill>
                            <a:schemeClr val="tx1"/>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 A[2] = {2, 3}; // A[0] = 2, A[1] = 3</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"x = " &lt;&lt; x &lt;&lt; ", A = {" </a:t>
                      </a:r>
                    </a:p>
                    <a:p>
                      <a:r>
                        <a:rPr lang="en-US" sz="1800" b="1" baseline="0"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bg1">
                              <a:lumMod val="50000"/>
                            </a:schemeClr>
                          </a:solidFill>
                          <a:latin typeface="Courier New" panose="02070309020205020404" pitchFamily="49" charset="0"/>
                          <a:cs typeface="Courier New" panose="02070309020205020404" pitchFamily="49" charset="0"/>
                        </a:rPr>
                        <a:t>&lt;&lt; A[0] &lt;&lt; ", " &lt;&lt; A[1] &lt;&lt; "}" &lt;&lt;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endl</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A[2] = 42; </a:t>
                      </a:r>
                      <a:r>
                        <a:rPr lang="en-US" sz="1800" b="1" dirty="0">
                          <a:solidFill>
                            <a:schemeClr val="tx1"/>
                          </a:solidFill>
                          <a:latin typeface="Courier New" panose="02070309020205020404" pitchFamily="49" charset="0"/>
                          <a:cs typeface="Courier New" panose="02070309020205020404" pitchFamily="49" charset="0"/>
                        </a:rPr>
                        <a: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index A[2] out of bounds</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"x = " &lt;&lt; x &lt;&lt; ", A = {" </a:t>
                      </a:r>
                    </a:p>
                    <a:p>
                      <a:r>
                        <a:rPr lang="en-US" sz="1800" b="1" dirty="0">
                          <a:solidFill>
                            <a:schemeClr val="bg1">
                              <a:lumMod val="50000"/>
                            </a:schemeClr>
                          </a:solidFill>
                          <a:latin typeface="Courier New" panose="02070309020205020404" pitchFamily="49" charset="0"/>
                          <a:cs typeface="Courier New" panose="02070309020205020404" pitchFamily="49" charset="0"/>
                        </a:rPr>
                        <a:t>            &lt;&lt; A[0] &lt;&lt; ", " &lt;&lt; A[1] &lt;&lt; "}" &lt;&lt;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endl</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  return 0;</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r h="376443">
                <a:tc>
                  <a:txBody>
                    <a:bodyPr/>
                    <a:lstStyle/>
                    <a:p>
                      <a:r>
                        <a:rPr lang="pt-BR" sz="1800" b="1" dirty="0">
                          <a:solidFill>
                            <a:schemeClr val="bg1"/>
                          </a:solidFill>
                          <a:latin typeface="Courier New" panose="02070309020205020404" pitchFamily="49" charset="0"/>
                          <a:cs typeface="Courier New" panose="02070309020205020404" pitchFamily="49" charset="0"/>
                        </a:rPr>
                        <a:t>Output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167765046"/>
                  </a:ext>
                </a:extLst>
              </a:tr>
              <a:tr h="1213702">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 g++ indexing.cpp</a:t>
                      </a:r>
                    </a:p>
                    <a:p>
                      <a:r>
                        <a:rPr lang="pt-BR" sz="1800" b="1" dirty="0">
                          <a:solidFill>
                            <a:schemeClr val="bg1">
                              <a:lumMod val="50000"/>
                            </a:schemeClr>
                          </a:solidFill>
                          <a:latin typeface="Courier New" panose="02070309020205020404" pitchFamily="49" charset="0"/>
                          <a:cs typeface="Courier New" panose="02070309020205020404" pitchFamily="49" charset="0"/>
                        </a:rPr>
                        <a:t>$ ./a.exe</a:t>
                      </a:r>
                    </a:p>
                    <a:p>
                      <a:r>
                        <a:rPr lang="pt-BR" sz="1800" b="1" dirty="0">
                          <a:latin typeface="Courier New" panose="02070309020205020404" pitchFamily="49" charset="0"/>
                          <a:cs typeface="Courier New" panose="02070309020205020404" pitchFamily="49" charset="0"/>
                        </a:rPr>
                        <a:t>x = 1, A = {2, 3}</a:t>
                      </a:r>
                    </a:p>
                    <a:p>
                      <a:r>
                        <a:rPr lang="pt-BR" sz="1800" b="1" dirty="0">
                          <a:solidFill>
                            <a:srgbClr val="C00000"/>
                          </a:solidFill>
                          <a:latin typeface="Courier New" panose="02070309020205020404" pitchFamily="49" charset="0"/>
                          <a:cs typeface="Courier New" panose="02070309020205020404" pitchFamily="49" charset="0"/>
                        </a:rPr>
                        <a:t>x = 42</a:t>
                      </a:r>
                      <a:r>
                        <a:rPr lang="pt-BR" sz="1800" b="1" dirty="0">
                          <a:latin typeface="Courier New" panose="02070309020205020404" pitchFamily="49" charset="0"/>
                          <a:cs typeface="Courier New" panose="02070309020205020404" pitchFamily="49" charset="0"/>
                        </a:rPr>
                        <a:t>, A = {2, 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0456812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81816904"/>
              </p:ext>
            </p:extLst>
          </p:nvPr>
        </p:nvGraphicFramePr>
        <p:xfrm>
          <a:off x="163002" y="1627077"/>
          <a:ext cx="2327050" cy="4605557"/>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2">
                  <a:txBody>
                    <a:bodyPr/>
                    <a:lstStyle/>
                    <a:p>
                      <a:pPr algn="ctr"/>
                      <a:r>
                        <a:rPr lang="en-US" dirty="0">
                          <a:latin typeface="+mn-lt"/>
                          <a:cs typeface="Courier New" panose="02070309020205020404" pitchFamily="49" charset="0"/>
                        </a:rPr>
                        <a:t>array</a:t>
                      </a:r>
                      <a:r>
                        <a:rPr lang="en-US" dirty="0">
                          <a:latin typeface="Courier New" panose="02070309020205020404" pitchFamily="49" charset="0"/>
                          <a:cs typeface="Courier New" panose="02070309020205020404" pitchFamily="49" charset="0"/>
                        </a:rPr>
                        <a:t> A  </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370840">
                <a:tc>
                  <a:txBody>
                    <a:bodyPr/>
                    <a:lstStyle/>
                    <a:p>
                      <a:pPr algn="r"/>
                      <a:r>
                        <a:rPr lang="en-US" dirty="0">
                          <a:latin typeface="Courier New" panose="02070309020205020404" pitchFamily="49" charset="0"/>
                          <a:cs typeface="Courier New" panose="02070309020205020404" pitchFamily="49" charset="0"/>
                        </a:rPr>
                        <a:t>x</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0435711"/>
                  </a:ext>
                </a:extLst>
              </a:tr>
              <a:tr h="1510143">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7" name="Left Brace 6"/>
          <p:cNvSpPr/>
          <p:nvPr/>
        </p:nvSpPr>
        <p:spPr>
          <a:xfrm>
            <a:off x="914842" y="3624682"/>
            <a:ext cx="111760"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179355" y="4356202"/>
            <a:ext cx="792480" cy="369332"/>
          </a:xfrm>
          <a:prstGeom prst="rect">
            <a:avLst/>
          </a:prstGeom>
          <a:noFill/>
        </p:spPr>
        <p:txBody>
          <a:bodyPr wrap="square" rtlCol="0">
            <a:spAutoFit/>
          </a:bodyPr>
          <a:lstStyle/>
          <a:p>
            <a:r>
              <a:rPr lang="en-US" dirty="0">
                <a:solidFill>
                  <a:srgbClr val="C00000"/>
                </a:solidFill>
                <a:latin typeface="Courier New" panose="02070309020205020404" pitchFamily="49" charset="0"/>
                <a:cs typeface="Courier New" panose="02070309020205020404" pitchFamily="49" charset="0"/>
              </a:rPr>
              <a:t>-42</a:t>
            </a:r>
          </a:p>
        </p:txBody>
      </p:sp>
      <p:cxnSp>
        <p:nvCxnSpPr>
          <p:cNvPr id="13" name="Straight Arrow Connector 12"/>
          <p:cNvCxnSpPr/>
          <p:nvPr/>
        </p:nvCxnSpPr>
        <p:spPr>
          <a:xfrm flipV="1">
            <a:off x="1739481" y="3861243"/>
            <a:ext cx="2929892" cy="679625"/>
          </a:xfrm>
          <a:prstGeom prst="straightConnector1">
            <a:avLst/>
          </a:prstGeom>
          <a:ln w="12700">
            <a:solidFill>
              <a:srgbClr val="C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20853717">
            <a:off x="1747044" y="3909921"/>
            <a:ext cx="2620333" cy="646331"/>
          </a:xfrm>
          <a:prstGeom prst="rect">
            <a:avLst/>
          </a:prstGeom>
          <a:noFill/>
        </p:spPr>
        <p:txBody>
          <a:bodyPr wrap="square" rtlCol="0">
            <a:spAutoFit/>
          </a:bodyPr>
          <a:lstStyle/>
          <a:p>
            <a:pPr algn="ctr"/>
            <a:r>
              <a:rPr lang="en-US" dirty="0">
                <a:solidFill>
                  <a:srgbClr val="C00000"/>
                </a:solidFill>
              </a:rPr>
              <a:t>overrides </a:t>
            </a:r>
          </a:p>
          <a:p>
            <a:pPr algn="ctr"/>
            <a:r>
              <a:rPr lang="en-US" dirty="0">
                <a:solidFill>
                  <a:srgbClr val="C00000"/>
                </a:solidFill>
              </a:rPr>
              <a:t>something unexpected</a:t>
            </a:r>
          </a:p>
        </p:txBody>
      </p:sp>
      <p:sp>
        <p:nvSpPr>
          <p:cNvPr id="19" name="TextBox 18"/>
          <p:cNvSpPr txBox="1"/>
          <p:nvPr/>
        </p:nvSpPr>
        <p:spPr>
          <a:xfrm>
            <a:off x="7209322" y="86627"/>
            <a:ext cx="4847923" cy="369332"/>
          </a:xfrm>
          <a:prstGeom prst="rect">
            <a:avLst/>
          </a:prstGeom>
          <a:noFill/>
        </p:spPr>
        <p:txBody>
          <a:bodyPr wrap="square" rtlCol="0">
            <a:spAutoFit/>
          </a:bodyPr>
          <a:lstStyle/>
          <a:p>
            <a:pPr algn="r"/>
            <a:r>
              <a:rPr lang="en-US" dirty="0"/>
              <a:t>(C++ was developed by Bjarne </a:t>
            </a:r>
            <a:r>
              <a:rPr lang="en-US" dirty="0" err="1"/>
              <a:t>Stroustrup</a:t>
            </a:r>
            <a:r>
              <a:rPr lang="en-US" dirty="0"/>
              <a:t> 1985)</a:t>
            </a:r>
          </a:p>
        </p:txBody>
      </p:sp>
    </p:spTree>
    <p:extLst>
      <p:ext uri="{BB962C8B-B14F-4D97-AF65-F5344CB8AC3E}">
        <p14:creationId xmlns:p14="http://schemas.microsoft.com/office/powerpoint/2010/main" val="6665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13"/>
            <a:ext cx="10515600" cy="1325563"/>
          </a:xfrm>
        </p:spPr>
        <p:txBody>
          <a:bodyPr/>
          <a:lstStyle/>
          <a:p>
            <a:r>
              <a:rPr lang="en-US" dirty="0"/>
              <a:t>... and C++  </a:t>
            </a:r>
            <a:r>
              <a:rPr lang="en-US" b="0" dirty="0">
                <a:latin typeface="Courier New" panose="02070309020205020404" pitchFamily="49" charset="0"/>
                <a:cs typeface="Courier New" panose="02070309020205020404" pitchFamily="49" charset="0"/>
              </a:rPr>
              <a:t>vector</a:t>
            </a:r>
            <a:r>
              <a:rPr lang="en-US" dirty="0"/>
              <a:t> index out of bounds</a:t>
            </a:r>
          </a:p>
        </p:txBody>
      </p:sp>
      <p:graphicFrame>
        <p:nvGraphicFramePr>
          <p:cNvPr id="4" name="Table 3"/>
          <p:cNvGraphicFramePr>
            <a:graphicFrameLocks noGrp="1"/>
          </p:cNvGraphicFramePr>
          <p:nvPr>
            <p:extLst>
              <p:ext uri="{D42A27DB-BD31-4B8C-83A1-F6EECF244321}">
                <p14:modId xmlns:p14="http://schemas.microsoft.com/office/powerpoint/2010/main" val="2499042783"/>
              </p:ext>
            </p:extLst>
          </p:nvPr>
        </p:nvGraphicFramePr>
        <p:xfrm>
          <a:off x="2825501" y="1291705"/>
          <a:ext cx="9122535" cy="5339185"/>
        </p:xfrm>
        <a:graphic>
          <a:graphicData uri="http://schemas.openxmlformats.org/drawingml/2006/table">
            <a:tbl>
              <a:tblPr firstRow="1" bandRow="1">
                <a:tableStyleId>{5C22544A-7EE6-4342-B048-85BDC9FD1C3A}</a:tableStyleId>
              </a:tblPr>
              <a:tblGrid>
                <a:gridCol w="9122535">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indexing.cpp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2519823">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iostream</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r>
                        <a:rPr lang="en-US" sz="1800" b="1" dirty="0">
                          <a:solidFill>
                            <a:schemeClr val="bg1">
                              <a:lumMod val="50000"/>
                            </a:schemeClr>
                          </a:solidFill>
                          <a:latin typeface="Courier New" panose="02070309020205020404" pitchFamily="49" charset="0"/>
                          <a:cs typeface="Courier New" panose="02070309020205020404" pitchFamily="49" charset="0"/>
                        </a:rPr>
                        <a:t>#include &lt;vector&gt;</a:t>
                      </a:r>
                    </a:p>
                    <a:p>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main()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std</a:t>
                      </a:r>
                      <a:r>
                        <a:rPr lang="en-US" sz="1800" b="1" dirty="0">
                          <a:solidFill>
                            <a:schemeClr val="tx1"/>
                          </a:solidFill>
                          <a:latin typeface="Courier New" panose="02070309020205020404" pitchFamily="49" charset="0"/>
                          <a:cs typeface="Courier New" panose="02070309020205020404" pitchFamily="49" charset="0"/>
                        </a:rPr>
                        <a:t>::vector&lt;</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&gt;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tx1"/>
                          </a:solidFill>
                          <a:latin typeface="Courier New" panose="02070309020205020404" pitchFamily="49" charset="0"/>
                          <a:cs typeface="Courier New" panose="02070309020205020404" pitchFamily="49" charset="0"/>
                        </a:rPr>
                        <a:t>A = {2, 3};  </a:t>
                      </a:r>
                      <a:r>
                        <a:rPr lang="en-US" sz="1800" b="1" dirty="0">
                          <a:solidFill>
                            <a:schemeClr val="bg1">
                              <a:lumMod val="50000"/>
                            </a:schemeClr>
                          </a:solidFill>
                          <a:latin typeface="Courier New" panose="02070309020205020404" pitchFamily="49" charset="0"/>
                          <a:cs typeface="Courier New" panose="02070309020205020404" pitchFamily="49" charset="0"/>
                        </a:rPr>
                        <a:t>// A[0] = 2, A[1] = 3</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std</a:t>
                      </a:r>
                      <a:r>
                        <a:rPr lang="en-US" sz="1800" b="1" dirty="0">
                          <a:solidFill>
                            <a:schemeClr val="tx1"/>
                          </a:solidFill>
                          <a:latin typeface="Courier New" panose="02070309020205020404" pitchFamily="49" charset="0"/>
                          <a:cs typeface="Courier New" panose="02070309020205020404" pitchFamily="49" charset="0"/>
                        </a:rPr>
                        <a:t>::vector&lt;</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&gt;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tx1"/>
                          </a:solidFill>
                          <a:latin typeface="Courier New" panose="02070309020205020404" pitchFamily="49" charset="0"/>
                          <a:cs typeface="Courier New" panose="02070309020205020404" pitchFamily="49" charset="0"/>
                        </a:rPr>
                        <a:t>B = {4, 5};  </a:t>
                      </a:r>
                      <a:r>
                        <a:rPr lang="en-US" sz="1800" b="1" dirty="0">
                          <a:solidFill>
                            <a:schemeClr val="bg1">
                              <a:lumMod val="50000"/>
                            </a:schemeClr>
                          </a:solidFill>
                          <a:latin typeface="Courier New" panose="02070309020205020404" pitchFamily="49" charset="0"/>
                          <a:cs typeface="Courier New" panose="02070309020205020404" pitchFamily="49" charset="0"/>
                        </a:rPr>
                        <a:t>// B[0] = 4, B[1] = 5</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"A={" &lt;&lt; A[0] &lt;&lt; ", " &lt;&lt; A[1] &lt;&lt; "},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"B={" &lt;&lt; B[0] &lt;&lt; ", " &lt;&lt; B[1] &lt;&lt; "}" &lt;&lt;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endl</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A[9]=42</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tx1"/>
                          </a:solidFill>
                          <a:latin typeface="Courier New" panose="02070309020205020404" pitchFamily="49" charset="0"/>
                          <a:cs typeface="Courier New" panose="02070309020205020404" pitchFamily="49" charset="0"/>
                        </a:rPr>
                        <a: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index A[9] out of bounds</a:t>
                      </a:r>
                      <a:endParaRPr lang="en-US" sz="1800" b="1" dirty="0">
                        <a:solidFill>
                          <a:schemeClr val="bg1">
                            <a:lumMod val="50000"/>
                          </a:schemeClr>
                        </a:solidFill>
                        <a:latin typeface="Courier New" panose="02070309020205020404" pitchFamily="49" charset="0"/>
                        <a:cs typeface="Courier New" panose="02070309020205020404" pitchFamily="49" charset="0"/>
                      </a:endParaRP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"A={" &lt;&lt; A[0] &lt;&lt; ", " &lt;&lt; A[1] &lt;&lt; "},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"B={" &lt;&lt; B[0] &lt;&lt; ", " &lt;&lt; B[1] &lt;&lt; "}" &lt;&lt;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endl</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  return 0;</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r h="376443">
                <a:tc>
                  <a:txBody>
                    <a:bodyPr/>
                    <a:lstStyle/>
                    <a:p>
                      <a:r>
                        <a:rPr lang="pt-BR" sz="1800" b="1" dirty="0">
                          <a:solidFill>
                            <a:schemeClr val="bg1"/>
                          </a:solidFill>
                          <a:latin typeface="Courier New" panose="02070309020205020404" pitchFamily="49" charset="0"/>
                          <a:cs typeface="Courier New" panose="02070309020205020404" pitchFamily="49" charset="0"/>
                        </a:rPr>
                        <a:t>Output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167765046"/>
                  </a:ext>
                </a:extLst>
              </a:tr>
              <a:tr h="1213702">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 g++ -std=c++11 indexing-vector.cpp</a:t>
                      </a:r>
                    </a:p>
                    <a:p>
                      <a:r>
                        <a:rPr lang="pt-BR" sz="1800" b="1" dirty="0">
                          <a:solidFill>
                            <a:schemeClr val="bg1">
                              <a:lumMod val="50000"/>
                            </a:schemeClr>
                          </a:solidFill>
                          <a:latin typeface="Courier New" panose="02070309020205020404" pitchFamily="49" charset="0"/>
                          <a:cs typeface="Courier New" panose="02070309020205020404" pitchFamily="49" charset="0"/>
                        </a:rPr>
                        <a:t>$ ./a.exe</a:t>
                      </a:r>
                    </a:p>
                    <a:p>
                      <a:r>
                        <a:rPr lang="pt-BR" sz="1800" b="1" dirty="0">
                          <a:solidFill>
                            <a:schemeClr val="tx1"/>
                          </a:solidFill>
                          <a:latin typeface="Courier New" panose="02070309020205020404" pitchFamily="49" charset="0"/>
                          <a:cs typeface="Courier New" panose="02070309020205020404" pitchFamily="49" charset="0"/>
                        </a:rPr>
                        <a:t>A={2, 3}, B={4, 5}</a:t>
                      </a:r>
                    </a:p>
                    <a:p>
                      <a:r>
                        <a:rPr lang="pt-BR" sz="1800" b="1" dirty="0">
                          <a:solidFill>
                            <a:schemeClr val="tx1"/>
                          </a:solidFill>
                          <a:latin typeface="Courier New" panose="02070309020205020404" pitchFamily="49" charset="0"/>
                          <a:cs typeface="Courier New" panose="02070309020205020404" pitchFamily="49" charset="0"/>
                        </a:rPr>
                        <a:t>A={2, 3}, B={4, </a:t>
                      </a:r>
                      <a:r>
                        <a:rPr lang="pt-BR" sz="1800" b="1" dirty="0">
                          <a:solidFill>
                            <a:srgbClr val="C00000"/>
                          </a:solidFill>
                          <a:latin typeface="Courier New" panose="02070309020205020404" pitchFamily="49" charset="0"/>
                          <a:cs typeface="Courier New" panose="02070309020205020404" pitchFamily="49" charset="0"/>
                        </a:rPr>
                        <a:t>42</a:t>
                      </a:r>
                      <a:r>
                        <a:rPr lang="pt-BR" sz="1800" b="1" dirty="0">
                          <a:solidFill>
                            <a:schemeClr val="tx1"/>
                          </a:solidFill>
                          <a:latin typeface="Courier New" panose="02070309020205020404" pitchFamily="49" charset="0"/>
                          <a:cs typeface="Courier New" panose="02070309020205020404" pitchFamily="49" charset="0"/>
                        </a:rPr>
                        <a:t>}</a:t>
                      </a:r>
                      <a:endParaRPr lang="pt-BR" sz="1800" b="1" dirty="0">
                        <a:latin typeface="Courier New" panose="02070309020205020404" pitchFamily="49" charset="0"/>
                        <a:cs typeface="Courier New" panose="02070309020205020404" pitchFamily="49"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0456812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2704429"/>
              </p:ext>
            </p:extLst>
          </p:nvPr>
        </p:nvGraphicFramePr>
        <p:xfrm>
          <a:off x="182678" y="1498461"/>
          <a:ext cx="2327050" cy="492567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2">
                  <a:txBody>
                    <a:bodyPr/>
                    <a:lstStyle/>
                    <a:p>
                      <a:pPr algn="ctr"/>
                      <a:r>
                        <a:rPr lang="en-US" dirty="0">
                          <a:latin typeface="+mn-lt"/>
                          <a:cs typeface="Courier New" panose="02070309020205020404" pitchFamily="49" charset="0"/>
                        </a:rPr>
                        <a:t>vector</a:t>
                      </a:r>
                      <a:r>
                        <a:rPr lang="en-US" dirty="0">
                          <a:latin typeface="Courier New" panose="02070309020205020404" pitchFamily="49" charset="0"/>
                          <a:cs typeface="Courier New" panose="02070309020205020404" pitchFamily="49" charset="0"/>
                        </a:rPr>
                        <a:t> A  </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811420">
                <a:tc>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0435711"/>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n-lt"/>
                          <a:cs typeface="Courier New" panose="02070309020205020404" pitchFamily="49" charset="0"/>
                        </a:rPr>
                        <a:t>vector</a:t>
                      </a:r>
                      <a:r>
                        <a:rPr lang="en-US" dirty="0">
                          <a:latin typeface="Courier New" panose="02070309020205020404" pitchFamily="49" charset="0"/>
                          <a:cs typeface="Courier New" panose="02070309020205020404" pitchFamily="49" charset="0"/>
                        </a:rPr>
                        <a:t> B  </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B[0]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0632669"/>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B[1]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7032806"/>
                  </a:ext>
                </a:extLst>
              </a:tr>
              <a:tr h="648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7" name="Left Brace 6"/>
          <p:cNvSpPr/>
          <p:nvPr/>
        </p:nvSpPr>
        <p:spPr>
          <a:xfrm>
            <a:off x="914842" y="3498558"/>
            <a:ext cx="111760"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203694" y="5412032"/>
            <a:ext cx="792480" cy="369332"/>
          </a:xfrm>
          <a:prstGeom prst="rect">
            <a:avLst/>
          </a:prstGeom>
          <a:noFill/>
        </p:spPr>
        <p:txBody>
          <a:bodyPr wrap="square" rtlCol="0">
            <a:spAutoFit/>
          </a:bodyPr>
          <a:lstStyle/>
          <a:p>
            <a:r>
              <a:rPr lang="en-US" dirty="0">
                <a:solidFill>
                  <a:srgbClr val="C00000"/>
                </a:solidFill>
                <a:latin typeface="Courier New" panose="02070309020205020404" pitchFamily="49" charset="0"/>
                <a:cs typeface="Courier New" panose="02070309020205020404" pitchFamily="49" charset="0"/>
              </a:rPr>
              <a:t>-42</a:t>
            </a:r>
          </a:p>
        </p:txBody>
      </p:sp>
      <p:cxnSp>
        <p:nvCxnSpPr>
          <p:cNvPr id="13" name="Straight Arrow Connector 12"/>
          <p:cNvCxnSpPr/>
          <p:nvPr/>
        </p:nvCxnSpPr>
        <p:spPr>
          <a:xfrm flipV="1">
            <a:off x="1700303" y="3864318"/>
            <a:ext cx="1801388" cy="1697911"/>
          </a:xfrm>
          <a:prstGeom prst="straightConnector1">
            <a:avLst/>
          </a:prstGeom>
          <a:ln w="12700">
            <a:solidFill>
              <a:srgbClr val="C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9059071">
            <a:off x="1152759" y="4495210"/>
            <a:ext cx="2620333" cy="646331"/>
          </a:xfrm>
          <a:prstGeom prst="rect">
            <a:avLst/>
          </a:prstGeom>
          <a:noFill/>
        </p:spPr>
        <p:txBody>
          <a:bodyPr wrap="square" rtlCol="0">
            <a:spAutoFit/>
          </a:bodyPr>
          <a:lstStyle/>
          <a:p>
            <a:pPr algn="ctr"/>
            <a:r>
              <a:rPr lang="en-US" dirty="0">
                <a:solidFill>
                  <a:srgbClr val="C00000"/>
                </a:solidFill>
              </a:rPr>
              <a:t>overrides something unexpected</a:t>
            </a:r>
          </a:p>
        </p:txBody>
      </p:sp>
      <p:sp>
        <p:nvSpPr>
          <p:cNvPr id="9" name="Left Brace 8"/>
          <p:cNvSpPr/>
          <p:nvPr/>
        </p:nvSpPr>
        <p:spPr>
          <a:xfrm>
            <a:off x="914842" y="5049844"/>
            <a:ext cx="111760"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2419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294"/>
            <a:ext cx="10515600" cy="1325563"/>
          </a:xfrm>
        </p:spPr>
        <p:txBody>
          <a:bodyPr/>
          <a:lstStyle/>
          <a:p>
            <a:r>
              <a:rPr lang="en-US" dirty="0"/>
              <a:t>... and Java index out of bounds exception</a:t>
            </a:r>
          </a:p>
        </p:txBody>
      </p:sp>
      <p:graphicFrame>
        <p:nvGraphicFramePr>
          <p:cNvPr id="4" name="Table 3"/>
          <p:cNvGraphicFramePr>
            <a:graphicFrameLocks noGrp="1"/>
          </p:cNvGraphicFramePr>
          <p:nvPr>
            <p:extLst>
              <p:ext uri="{D42A27DB-BD31-4B8C-83A1-F6EECF244321}">
                <p14:modId xmlns:p14="http://schemas.microsoft.com/office/powerpoint/2010/main" val="3476839727"/>
              </p:ext>
            </p:extLst>
          </p:nvPr>
        </p:nvGraphicFramePr>
        <p:xfrm>
          <a:off x="4481046" y="1926973"/>
          <a:ext cx="6684259" cy="3942603"/>
        </p:xfrm>
        <a:graphic>
          <a:graphicData uri="http://schemas.openxmlformats.org/drawingml/2006/table">
            <a:tbl>
              <a:tblPr firstRow="1" bandRow="1">
                <a:tableStyleId>{5C22544A-7EE6-4342-B048-85BDC9FD1C3A}</a:tableStyleId>
              </a:tblPr>
              <a:tblGrid>
                <a:gridCol w="6684259">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indexing.java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1624750">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class </a:t>
                      </a:r>
                      <a:r>
                        <a:rPr lang="en-US" sz="1800" b="1" dirty="0" err="1">
                          <a:solidFill>
                            <a:schemeClr val="bg1">
                              <a:lumMod val="50000"/>
                            </a:schemeClr>
                          </a:solidFill>
                          <a:latin typeface="Courier New" panose="02070309020205020404" pitchFamily="49" charset="0"/>
                          <a:cs typeface="Courier New" panose="02070309020205020404" pitchFamily="49" charset="0"/>
                        </a:rPr>
                        <a:t>IndexingTest</a:t>
                      </a:r>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dirty="0">
                          <a:solidFill>
                            <a:schemeClr val="bg1">
                              <a:lumMod val="50000"/>
                            </a:schemeClr>
                          </a:solidFill>
                          <a:latin typeface="Courier New" panose="02070309020205020404" pitchFamily="49" charset="0"/>
                          <a:cs typeface="Courier New" panose="02070309020205020404" pitchFamily="49" charset="0"/>
                        </a:rPr>
                        <a:t>    public static void main(String </a:t>
                      </a:r>
                      <a:r>
                        <a:rPr lang="en-US" sz="1800" b="1" dirty="0" err="1">
                          <a:solidFill>
                            <a:schemeClr val="bg1">
                              <a:lumMod val="50000"/>
                            </a:schemeClr>
                          </a:solidFill>
                          <a:latin typeface="Courier New" panose="02070309020205020404" pitchFamily="49" charset="0"/>
                          <a:cs typeface="Courier New" panose="02070309020205020404" pitchFamily="49" charset="0"/>
                        </a:rPr>
                        <a:t>args</a:t>
                      </a:r>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 a[] = {20, 21, 22};</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	a[5] = 42; </a:t>
                      </a:r>
                      <a:r>
                        <a:rPr lang="en-US" sz="1800" b="1" dirty="0">
                          <a:solidFill>
                            <a:schemeClr val="tx1"/>
                          </a:solidFill>
                          <a:latin typeface="Courier New" panose="02070309020205020404" pitchFamily="49" charset="0"/>
                          <a:cs typeface="Courier New" panose="02070309020205020404" pitchFamily="49" charset="0"/>
                        </a:rPr>
                        <a: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index a[5] out of bounds</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r h="376443">
                <a:tc>
                  <a:txBody>
                    <a:bodyPr/>
                    <a:lstStyle/>
                    <a:p>
                      <a:r>
                        <a:rPr lang="pt-BR" sz="1800" b="1" dirty="0">
                          <a:solidFill>
                            <a:schemeClr val="bg1"/>
                          </a:solidFill>
                          <a:latin typeface="Courier New" panose="02070309020205020404" pitchFamily="49" charset="0"/>
                          <a:cs typeface="Courier New" panose="02070309020205020404" pitchFamily="49" charset="0"/>
                        </a:rPr>
                        <a:t>Output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167765046"/>
                  </a:ext>
                </a:extLst>
              </a:tr>
              <a:tr h="1213702">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 javac indexing.java</a:t>
                      </a:r>
                    </a:p>
                    <a:p>
                      <a:r>
                        <a:rPr lang="pt-BR" sz="1800" b="1" dirty="0">
                          <a:solidFill>
                            <a:schemeClr val="bg1">
                              <a:lumMod val="50000"/>
                            </a:schemeClr>
                          </a:solidFill>
                          <a:latin typeface="Courier New" panose="02070309020205020404" pitchFamily="49" charset="0"/>
                          <a:cs typeface="Courier New" panose="02070309020205020404" pitchFamily="49" charset="0"/>
                        </a:rPr>
                        <a:t>$</a:t>
                      </a:r>
                      <a:r>
                        <a:rPr lang="pt-BR" sz="1800" b="1" baseline="0" dirty="0">
                          <a:solidFill>
                            <a:schemeClr val="bg1">
                              <a:lumMod val="50000"/>
                            </a:schemeClr>
                          </a:solidFill>
                          <a:latin typeface="Courier New" panose="02070309020205020404" pitchFamily="49" charset="0"/>
                          <a:cs typeface="Courier New" panose="02070309020205020404" pitchFamily="49" charset="0"/>
                        </a:rPr>
                        <a:t> </a:t>
                      </a:r>
                      <a:r>
                        <a:rPr lang="pt-BR" sz="1800" b="1" dirty="0">
                          <a:solidFill>
                            <a:schemeClr val="bg1">
                              <a:lumMod val="50000"/>
                            </a:schemeClr>
                          </a:solidFill>
                          <a:latin typeface="Courier New" panose="02070309020205020404" pitchFamily="49" charset="0"/>
                          <a:cs typeface="Courier New" panose="02070309020205020404" pitchFamily="49" charset="0"/>
                        </a:rPr>
                        <a:t>java IndexingTest</a:t>
                      </a:r>
                    </a:p>
                    <a:p>
                      <a:r>
                        <a:rPr lang="pt-BR" sz="1800" b="1" dirty="0">
                          <a:solidFill>
                            <a:srgbClr val="C00000"/>
                          </a:solidFill>
                          <a:latin typeface="Courier New" panose="02070309020205020404" pitchFamily="49" charset="0"/>
                          <a:cs typeface="Courier New" panose="02070309020205020404" pitchFamily="49" charset="0"/>
                        </a:rPr>
                        <a:t>Exception</a:t>
                      </a:r>
                      <a:r>
                        <a:rPr lang="pt-BR" sz="1800" b="1" dirty="0">
                          <a:solidFill>
                            <a:schemeClr val="bg1">
                              <a:lumMod val="50000"/>
                            </a:schemeClr>
                          </a:solidFill>
                          <a:latin typeface="Courier New" panose="02070309020205020404" pitchFamily="49" charset="0"/>
                          <a:cs typeface="Courier New" panose="02070309020205020404" pitchFamily="49" charset="0"/>
                        </a:rPr>
                        <a:t> in thread "main" java.lang.</a:t>
                      </a:r>
                      <a:r>
                        <a:rPr lang="pt-BR" sz="1800" b="1" dirty="0">
                          <a:solidFill>
                            <a:srgbClr val="C00000"/>
                          </a:solidFill>
                          <a:latin typeface="Courier New" panose="02070309020205020404" pitchFamily="49" charset="0"/>
                          <a:cs typeface="Courier New" panose="02070309020205020404" pitchFamily="49" charset="0"/>
                        </a:rPr>
                        <a:t>ArrayIndexOutOfBoundsException</a:t>
                      </a:r>
                      <a:r>
                        <a:rPr lang="pt-BR" sz="1800" b="1" dirty="0">
                          <a:solidFill>
                            <a:schemeClr val="bg1">
                              <a:lumMod val="50000"/>
                            </a:schemeClr>
                          </a:solidFill>
                          <a:latin typeface="Courier New" panose="02070309020205020404" pitchFamily="49" charset="0"/>
                          <a:cs typeface="Courier New" panose="02070309020205020404" pitchFamily="49" charset="0"/>
                        </a:rPr>
                        <a:t>: 5</a:t>
                      </a:r>
                    </a:p>
                    <a:p>
                      <a:r>
                        <a:rPr lang="pt-BR" sz="1800" b="1" dirty="0">
                          <a:solidFill>
                            <a:schemeClr val="bg1">
                              <a:lumMod val="50000"/>
                            </a:schemeClr>
                          </a:solidFill>
                          <a:latin typeface="Courier New" panose="02070309020205020404" pitchFamily="49" charset="0"/>
                          <a:cs typeface="Courier New" panose="02070309020205020404" pitchFamily="49" charset="0"/>
                        </a:rPr>
                        <a:t>        at IndexingTest.main(indexing.java:5)</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0456812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05703888"/>
              </p:ext>
            </p:extLst>
          </p:nvPr>
        </p:nvGraphicFramePr>
        <p:xfrm>
          <a:off x="182678" y="1498461"/>
          <a:ext cx="2327050" cy="493141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3">
                  <a:txBody>
                    <a:bodyPr/>
                    <a:lstStyle/>
                    <a:p>
                      <a:pPr algn="ctr"/>
                      <a:r>
                        <a:rPr lang="en-US" dirty="0">
                          <a:latin typeface="+mn-lt"/>
                          <a:cs typeface="Courier New" panose="02070309020205020404" pitchFamily="49" charset="0"/>
                        </a:rPr>
                        <a:t>array</a:t>
                      </a:r>
                      <a:r>
                        <a:rPr lang="en-US" dirty="0">
                          <a:latin typeface="Courier New" panose="02070309020205020404" pitchFamily="49" charset="0"/>
                          <a:cs typeface="Courier New" panose="02070309020205020404" pitchFamily="49" charset="0"/>
                        </a:rPr>
                        <a:t> a  </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3708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a[2]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7032806"/>
                  </a:ext>
                </a:extLst>
              </a:tr>
              <a:tr h="1836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7" name="Left Brace 6"/>
          <p:cNvSpPr/>
          <p:nvPr/>
        </p:nvSpPr>
        <p:spPr>
          <a:xfrm>
            <a:off x="914842" y="3498558"/>
            <a:ext cx="111760" cy="108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4757947" y="5869576"/>
            <a:ext cx="6130456" cy="369332"/>
          </a:xfrm>
          <a:prstGeom prst="rect">
            <a:avLst/>
          </a:prstGeom>
          <a:noFill/>
        </p:spPr>
        <p:txBody>
          <a:bodyPr wrap="square" rtlCol="0">
            <a:spAutoFit/>
          </a:bodyPr>
          <a:lstStyle/>
          <a:p>
            <a:pPr algn="ctr"/>
            <a:r>
              <a:rPr lang="en-US" dirty="0"/>
              <a:t>Java provides error message when running the program</a:t>
            </a:r>
          </a:p>
        </p:txBody>
      </p:sp>
      <p:sp>
        <p:nvSpPr>
          <p:cNvPr id="14" name="TextBox 13"/>
          <p:cNvSpPr txBox="1"/>
          <p:nvPr/>
        </p:nvSpPr>
        <p:spPr>
          <a:xfrm>
            <a:off x="7671333" y="86627"/>
            <a:ext cx="4385912" cy="369332"/>
          </a:xfrm>
          <a:prstGeom prst="rect">
            <a:avLst/>
          </a:prstGeom>
          <a:noFill/>
        </p:spPr>
        <p:txBody>
          <a:bodyPr wrap="square" rtlCol="0">
            <a:spAutoFit/>
          </a:bodyPr>
          <a:lstStyle/>
          <a:p>
            <a:pPr algn="r"/>
            <a:r>
              <a:rPr lang="en-US" dirty="0"/>
              <a:t>(Java was developed by James Gosling 1995)</a:t>
            </a:r>
          </a:p>
        </p:txBody>
      </p:sp>
    </p:spTree>
    <p:extLst>
      <p:ext uri="{BB962C8B-B14F-4D97-AF65-F5344CB8AC3E}">
        <p14:creationId xmlns:p14="http://schemas.microsoft.com/office/powerpoint/2010/main" val="101405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6549"/>
            <a:ext cx="10515600" cy="1325563"/>
          </a:xfrm>
        </p:spPr>
        <p:txBody>
          <a:bodyPr/>
          <a:lstStyle/>
          <a:p>
            <a:r>
              <a:rPr lang="en-US" dirty="0"/>
              <a:t>... and Python index out of bounds exception</a:t>
            </a:r>
          </a:p>
        </p:txBody>
      </p:sp>
      <p:graphicFrame>
        <p:nvGraphicFramePr>
          <p:cNvPr id="6" name="Table 5"/>
          <p:cNvGraphicFramePr>
            <a:graphicFrameLocks noGrp="1"/>
          </p:cNvGraphicFramePr>
          <p:nvPr/>
        </p:nvGraphicFramePr>
        <p:xfrm>
          <a:off x="182678" y="1498461"/>
          <a:ext cx="2327050" cy="493141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3">
                  <a:txBody>
                    <a:bodyPr/>
                    <a:lstStyle/>
                    <a:p>
                      <a:pPr algn="ctr"/>
                      <a:r>
                        <a:rPr lang="en-US" dirty="0">
                          <a:latin typeface="+mn-lt"/>
                          <a:cs typeface="Courier New" panose="02070309020205020404" pitchFamily="49" charset="0"/>
                        </a:rPr>
                        <a:t>array</a:t>
                      </a:r>
                      <a:r>
                        <a:rPr lang="en-US" dirty="0">
                          <a:latin typeface="Courier New" panose="02070309020205020404" pitchFamily="49" charset="0"/>
                          <a:cs typeface="Courier New" panose="02070309020205020404" pitchFamily="49" charset="0"/>
                        </a:rPr>
                        <a:t> a  </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3708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a[2]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7032806"/>
                  </a:ext>
                </a:extLst>
              </a:tr>
              <a:tr h="1836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7" name="Left Brace 6"/>
          <p:cNvSpPr/>
          <p:nvPr/>
        </p:nvSpPr>
        <p:spPr>
          <a:xfrm>
            <a:off x="914842" y="3498558"/>
            <a:ext cx="111760" cy="108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59399312"/>
              </p:ext>
            </p:extLst>
          </p:nvPr>
        </p:nvGraphicFramePr>
        <p:xfrm>
          <a:off x="4481046" y="2541506"/>
          <a:ext cx="6684259" cy="2845323"/>
        </p:xfrm>
        <a:graphic>
          <a:graphicData uri="http://schemas.openxmlformats.org/drawingml/2006/table">
            <a:tbl>
              <a:tblPr firstRow="1" bandRow="1">
                <a:tableStyleId>{5C22544A-7EE6-4342-B048-85BDC9FD1C3A}</a:tableStyleId>
              </a:tblPr>
              <a:tblGrid>
                <a:gridCol w="6684259">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indexing.py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pt-BR" sz="1800" b="1" dirty="0">
                          <a:solidFill>
                            <a:schemeClr val="tx1"/>
                          </a:solidFill>
                          <a:latin typeface="Courier New" panose="02070309020205020404" pitchFamily="49" charset="0"/>
                          <a:cs typeface="Courier New" panose="02070309020205020404" pitchFamily="49" charset="0"/>
                        </a:rPr>
                        <a:t>a = [20, 21, 22]</a:t>
                      </a:r>
                    </a:p>
                    <a:p>
                      <a:r>
                        <a:rPr lang="pt-BR" sz="1800" b="1" dirty="0">
                          <a:solidFill>
                            <a:srgbClr val="C00000"/>
                          </a:solidFill>
                          <a:latin typeface="Courier New" panose="02070309020205020404" pitchFamily="49" charset="0"/>
                          <a:cs typeface="Courier New" panose="02070309020205020404" pitchFamily="49" charset="0"/>
                        </a:rPr>
                        <a:t>a[5] = 42  </a:t>
                      </a:r>
                      <a:r>
                        <a:rPr lang="pt-BR" sz="1800" b="1" dirty="0">
                          <a:solidFill>
                            <a:schemeClr val="tx1"/>
                          </a:solidFill>
                          <a:latin typeface="Courier New" panose="02070309020205020404" pitchFamily="49" charset="0"/>
                          <a:cs typeface="Courier New" panose="02070309020205020404" pitchFamily="49" charset="0"/>
                        </a:rPr>
                        <a: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index a[5] out of bounds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r h="376443">
                <a:tc>
                  <a:txBody>
                    <a:bodyPr/>
                    <a:lstStyle/>
                    <a:p>
                      <a:r>
                        <a:rPr lang="pt-BR" sz="1800" b="1" dirty="0">
                          <a:solidFill>
                            <a:schemeClr val="bg1"/>
                          </a:solidFill>
                          <a:latin typeface="Courier New" panose="02070309020205020404" pitchFamily="49" charset="0"/>
                          <a:cs typeface="Courier New" panose="02070309020205020404" pitchFamily="49" charset="0"/>
                        </a:rPr>
                        <a:t>Output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167765046"/>
                  </a:ext>
                </a:extLst>
              </a:tr>
              <a:tr h="1213702">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a:t>
                      </a:r>
                      <a:r>
                        <a:rPr lang="en-US" sz="1800" b="1" baseline="0"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bg1">
                              <a:lumMod val="50000"/>
                            </a:schemeClr>
                          </a:solidFill>
                          <a:latin typeface="Courier New" panose="02070309020205020404" pitchFamily="49" charset="0"/>
                          <a:cs typeface="Courier New" panose="02070309020205020404" pitchFamily="49" charset="0"/>
                        </a:rPr>
                        <a:t>python indexing.py</a:t>
                      </a:r>
                    </a:p>
                    <a:p>
                      <a:r>
                        <a:rPr lang="en-US" sz="1800" b="1" dirty="0" err="1">
                          <a:solidFill>
                            <a:schemeClr val="bg1">
                              <a:lumMod val="50000"/>
                            </a:schemeClr>
                          </a:solidFill>
                          <a:latin typeface="Courier New" panose="02070309020205020404" pitchFamily="49" charset="0"/>
                          <a:cs typeface="Courier New" panose="02070309020205020404" pitchFamily="49" charset="0"/>
                        </a:rPr>
                        <a:t>Traceback</a:t>
                      </a:r>
                      <a:r>
                        <a:rPr lang="en-US" sz="1800" b="1" dirty="0">
                          <a:solidFill>
                            <a:schemeClr val="bg1">
                              <a:lumMod val="50000"/>
                            </a:schemeClr>
                          </a:solidFill>
                          <a:latin typeface="Courier New" panose="02070309020205020404" pitchFamily="49" charset="0"/>
                          <a:cs typeface="Courier New" panose="02070309020205020404" pitchFamily="49" charset="0"/>
                        </a:rPr>
                        <a:t> (most recent call last):</a:t>
                      </a:r>
                    </a:p>
                    <a:p>
                      <a:r>
                        <a:rPr lang="en-US" sz="1800" b="1" dirty="0">
                          <a:solidFill>
                            <a:schemeClr val="bg1">
                              <a:lumMod val="50000"/>
                            </a:schemeClr>
                          </a:solidFill>
                          <a:latin typeface="Courier New" panose="02070309020205020404" pitchFamily="49" charset="0"/>
                          <a:cs typeface="Courier New" panose="02070309020205020404" pitchFamily="49" charset="0"/>
                        </a:rPr>
                        <a:t>  File "indexing.py", line 3, in &lt;module&gt;</a:t>
                      </a:r>
                    </a:p>
                    <a:p>
                      <a:r>
                        <a:rPr lang="en-US" sz="1800" b="1" dirty="0">
                          <a:solidFill>
                            <a:schemeClr val="bg1">
                              <a:lumMod val="50000"/>
                            </a:schemeClr>
                          </a:solidFill>
                          <a:latin typeface="Courier New" panose="02070309020205020404" pitchFamily="49" charset="0"/>
                          <a:cs typeface="Courier New" panose="02070309020205020404" pitchFamily="49" charset="0"/>
                        </a:rPr>
                        <a:t>    a[5] = 42</a:t>
                      </a:r>
                    </a:p>
                    <a:p>
                      <a:r>
                        <a:rPr lang="en-US" sz="1800" b="1" dirty="0" err="1">
                          <a:solidFill>
                            <a:srgbClr val="C00000"/>
                          </a:solidFill>
                          <a:latin typeface="Courier New" panose="02070309020205020404" pitchFamily="49" charset="0"/>
                          <a:cs typeface="Courier New" panose="02070309020205020404" pitchFamily="49" charset="0"/>
                        </a:rPr>
                        <a:t>IndexError</a:t>
                      </a:r>
                      <a:r>
                        <a:rPr lang="en-US" sz="1800" b="1" dirty="0">
                          <a:solidFill>
                            <a:srgbClr val="C00000"/>
                          </a:solidFill>
                          <a:latin typeface="Courier New" panose="02070309020205020404" pitchFamily="49" charset="0"/>
                          <a:cs typeface="Courier New" panose="02070309020205020404" pitchFamily="49" charset="0"/>
                        </a:rPr>
                        <a:t>: list assignment index out of range</a:t>
                      </a:r>
                      <a:endParaRPr lang="pt-BR" sz="1800" b="1" dirty="0">
                        <a:solidFill>
                          <a:srgbClr val="C00000"/>
                        </a:solidFill>
                        <a:latin typeface="Courier New" panose="02070309020205020404" pitchFamily="49" charset="0"/>
                        <a:cs typeface="Courier New" panose="02070309020205020404" pitchFamily="49"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04568129"/>
                  </a:ext>
                </a:extLst>
              </a:tr>
            </a:tbl>
          </a:graphicData>
        </a:graphic>
      </p:graphicFrame>
      <p:sp>
        <p:nvSpPr>
          <p:cNvPr id="9" name="TextBox 8"/>
          <p:cNvSpPr txBox="1"/>
          <p:nvPr/>
        </p:nvSpPr>
        <p:spPr>
          <a:xfrm>
            <a:off x="4757947" y="5465315"/>
            <a:ext cx="6130456" cy="369332"/>
          </a:xfrm>
          <a:prstGeom prst="rect">
            <a:avLst/>
          </a:prstGeom>
          <a:noFill/>
        </p:spPr>
        <p:txBody>
          <a:bodyPr wrap="square" rtlCol="0">
            <a:spAutoFit/>
          </a:bodyPr>
          <a:lstStyle/>
          <a:p>
            <a:pPr algn="ctr"/>
            <a:r>
              <a:rPr lang="en-US" dirty="0"/>
              <a:t>Python provides error message when running the program</a:t>
            </a:r>
          </a:p>
        </p:txBody>
      </p:sp>
      <p:sp>
        <p:nvSpPr>
          <p:cNvPr id="10" name="TextBox 9"/>
          <p:cNvSpPr txBox="1"/>
          <p:nvPr/>
        </p:nvSpPr>
        <p:spPr>
          <a:xfrm>
            <a:off x="6487427" y="86627"/>
            <a:ext cx="5569818" cy="369332"/>
          </a:xfrm>
          <a:prstGeom prst="rect">
            <a:avLst/>
          </a:prstGeom>
          <a:noFill/>
        </p:spPr>
        <p:txBody>
          <a:bodyPr wrap="square" rtlCol="0">
            <a:spAutoFit/>
          </a:bodyPr>
          <a:lstStyle/>
          <a:p>
            <a:pPr algn="r"/>
            <a:r>
              <a:rPr lang="en-US" dirty="0"/>
              <a:t>(Python first release by Guido van Rossum 1991)</a:t>
            </a:r>
          </a:p>
        </p:txBody>
      </p:sp>
    </p:spTree>
    <p:extLst>
      <p:ext uri="{BB962C8B-B14F-4D97-AF65-F5344CB8AC3E}">
        <p14:creationId xmlns:p14="http://schemas.microsoft.com/office/powerpoint/2010/main" val="170629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7BB08BBF-9103-418E-AE68-02C34BBD79F3}"/>
              </a:ext>
            </a:extLst>
          </p:cNvPr>
          <p:cNvGraphicFramePr>
            <a:graphicFrameLocks noGrp="1"/>
          </p:cNvGraphicFramePr>
          <p:nvPr>
            <p:extLst>
              <p:ext uri="{D42A27DB-BD31-4B8C-83A1-F6EECF244321}">
                <p14:modId xmlns:p14="http://schemas.microsoft.com/office/powerpoint/2010/main" val="3350370176"/>
              </p:ext>
            </p:extLst>
          </p:nvPr>
        </p:nvGraphicFramePr>
        <p:xfrm>
          <a:off x="1122843" y="4212526"/>
          <a:ext cx="8682278" cy="2316480"/>
        </p:xfrm>
        <a:graphic>
          <a:graphicData uri="http://schemas.openxmlformats.org/drawingml/2006/table">
            <a:tbl>
              <a:tblPr firstRow="1" bandRow="1">
                <a:tableStyleId>{5C22544A-7EE6-4342-B048-85BDC9FD1C3A}</a:tableStyleId>
              </a:tblPr>
              <a:tblGrid>
                <a:gridCol w="8682278">
                  <a:extLst>
                    <a:ext uri="{9D8B030D-6E8A-4147-A177-3AD203B41FA5}">
                      <a16:colId xmlns:a16="http://schemas.microsoft.com/office/drawing/2014/main" val="1873682825"/>
                    </a:ext>
                  </a:extLst>
                </a:gridCol>
              </a:tblGrid>
              <a:tr h="0">
                <a:tc>
                  <a:txBody>
                    <a:bodyPr/>
                    <a:lstStyle/>
                    <a:p>
                      <a:r>
                        <a:rPr lang="da-DK" sz="1400" b="1" dirty="0">
                          <a:latin typeface="Courier New" panose="02070309020205020404" pitchFamily="49" charset="0"/>
                          <a:cs typeface="Courier New" panose="02070309020205020404" pitchFamily="49" charset="0"/>
                        </a:rPr>
                        <a:t>indexing.rs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en-US" sz="1400" b="1" dirty="0" err="1">
                          <a:solidFill>
                            <a:srgbClr val="000000"/>
                          </a:solidFill>
                          <a:latin typeface="Courier New" panose="02070309020205020404" pitchFamily="49" charset="0"/>
                          <a:cs typeface="Courier New" panose="02070309020205020404" pitchFamily="49" charset="0"/>
                        </a:rPr>
                        <a:t>fn</a:t>
                      </a:r>
                      <a:r>
                        <a:rPr lang="en-US" sz="1400" b="1" dirty="0">
                          <a:solidFill>
                            <a:srgbClr val="000000"/>
                          </a:solidFill>
                          <a:latin typeface="Courier New" panose="02070309020205020404" pitchFamily="49" charset="0"/>
                          <a:cs typeface="Courier New" panose="02070309020205020404" pitchFamily="49" charset="0"/>
                        </a:rPr>
                        <a:t> main() {</a:t>
                      </a:r>
                    </a:p>
                    <a:p>
                      <a:r>
                        <a:rPr lang="en-US" sz="1400" b="1" dirty="0">
                          <a:solidFill>
                            <a:srgbClr val="000000"/>
                          </a:solidFill>
                          <a:latin typeface="Courier New" panose="02070309020205020404" pitchFamily="49" charset="0"/>
                          <a:cs typeface="Courier New" panose="02070309020205020404" pitchFamily="49" charset="0"/>
                        </a:rPr>
                        <a:t>    let mut a = [3, 4];</a:t>
                      </a:r>
                    </a:p>
                    <a:p>
                      <a:r>
                        <a:rPr lang="en-US" sz="1400" b="1" dirty="0">
                          <a:solidFill>
                            <a:srgbClr val="000000"/>
                          </a:solidFill>
                          <a:latin typeface="Courier New" panose="02070309020205020404" pitchFamily="49" charset="0"/>
                          <a:cs typeface="Courier New" panose="02070309020205020404" pitchFamily="49" charset="0"/>
                        </a:rPr>
                        <a:t>    a[2] = 7;  </a:t>
                      </a:r>
                      <a:r>
                        <a:rPr lang="en-US" sz="1400" b="1" dirty="0">
                          <a:solidFill>
                            <a:schemeClr val="bg1">
                              <a:lumMod val="50000"/>
                            </a:schemeClr>
                          </a:solidFill>
                          <a:latin typeface="Courier New" panose="02070309020205020404" pitchFamily="49" charset="0"/>
                          <a:cs typeface="Courier New" panose="02070309020205020404" pitchFamily="49" charset="0"/>
                        </a:rPr>
                        <a:t>// </a:t>
                      </a:r>
                      <a:r>
                        <a:rPr lang="en-US" sz="1400" b="1" dirty="0">
                          <a:solidFill>
                            <a:srgbClr val="C00000"/>
                          </a:solidFill>
                          <a:latin typeface="Courier New" panose="02070309020205020404" pitchFamily="49" charset="0"/>
                          <a:cs typeface="Courier New" panose="02070309020205020404" pitchFamily="49" charset="0"/>
                        </a:rPr>
                        <a:t>Compile error</a:t>
                      </a:r>
                      <a:r>
                        <a:rPr lang="en-US" sz="1400" b="1" dirty="0">
                          <a:solidFill>
                            <a:schemeClr val="bg1">
                              <a:lumMod val="50000"/>
                            </a:schemeClr>
                          </a:solidFill>
                          <a:latin typeface="Courier New" panose="02070309020205020404" pitchFamily="49" charset="0"/>
                          <a:cs typeface="Courier New" panose="02070309020205020404" pitchFamily="49" charset="0"/>
                        </a:rPr>
                        <a:t>: this operation will panic at runtime</a:t>
                      </a:r>
                    </a:p>
                    <a:p>
                      <a:r>
                        <a:rPr lang="en-US" sz="1400" b="1" dirty="0">
                          <a:solidFill>
                            <a:srgbClr val="000000"/>
                          </a:solidFill>
                          <a:latin typeface="Courier New" panose="02070309020205020404" pitchFamily="49" charset="0"/>
                          <a:cs typeface="Courier New" panose="02070309020205020404" pitchFamily="49" charset="0"/>
                        </a:rPr>
                        <a:t>    for i in 2..3 { a[i] = 7 }  </a:t>
                      </a:r>
                      <a:r>
                        <a:rPr lang="en-US" sz="1400" b="1" dirty="0">
                          <a:solidFill>
                            <a:schemeClr val="bg1">
                              <a:lumMod val="50000"/>
                            </a:schemeClr>
                          </a:solidFill>
                          <a:latin typeface="Courier New" panose="02070309020205020404" pitchFamily="49" charset="0"/>
                          <a:cs typeface="Courier New" panose="02070309020205020404" pitchFamily="49" charset="0"/>
                        </a:rPr>
                        <a:t>// </a:t>
                      </a:r>
                      <a:r>
                        <a:rPr lang="en-US" sz="1400" b="1" dirty="0">
                          <a:solidFill>
                            <a:srgbClr val="C00000"/>
                          </a:solidFill>
                          <a:latin typeface="Courier New" panose="02070309020205020404" pitchFamily="49" charset="0"/>
                          <a:cs typeface="Courier New" panose="02070309020205020404" pitchFamily="49" charset="0"/>
                        </a:rPr>
                        <a:t>Run-time panic</a:t>
                      </a:r>
                      <a:r>
                        <a:rPr lang="en-US" sz="1400" b="1" dirty="0">
                          <a:solidFill>
                            <a:schemeClr val="bg1">
                              <a:lumMod val="50000"/>
                            </a:schemeClr>
                          </a:solidFill>
                          <a:latin typeface="Courier New" panose="02070309020205020404" pitchFamily="49" charset="0"/>
                          <a:cs typeface="Courier New" panose="02070309020205020404" pitchFamily="49" charset="0"/>
                        </a:rPr>
                        <a:t>: index out of bounds</a:t>
                      </a:r>
                    </a:p>
                    <a:p>
                      <a:r>
                        <a:rPr lang="en-US" sz="1400" b="1" dirty="0">
                          <a:solidFill>
                            <a:srgbClr val="000000"/>
                          </a:solidFill>
                          <a:latin typeface="Courier New" panose="02070309020205020404" pitchFamily="49" charset="0"/>
                          <a:cs typeface="Courier New" panose="02070309020205020404" pitchFamily="49" charset="0"/>
                        </a:rPr>
                        <a:t>    let b = &amp;mut a;</a:t>
                      </a:r>
                    </a:p>
                    <a:p>
                      <a:r>
                        <a:rPr lang="en-US" sz="1400" b="1" dirty="0">
                          <a:solidFill>
                            <a:srgbClr val="000000"/>
                          </a:solidFill>
                          <a:latin typeface="Courier New" panose="02070309020205020404" pitchFamily="49" charset="0"/>
                          <a:cs typeface="Courier New" panose="02070309020205020404" pitchFamily="49" charset="0"/>
                        </a:rPr>
                        <a:t>    a[1] = 6;  </a:t>
                      </a:r>
                      <a:r>
                        <a:rPr lang="en-US" sz="1400" b="1" dirty="0">
                          <a:solidFill>
                            <a:schemeClr val="bg1">
                              <a:lumMod val="50000"/>
                            </a:schemeClr>
                          </a:solidFill>
                          <a:latin typeface="Courier New" panose="02070309020205020404" pitchFamily="49" charset="0"/>
                          <a:cs typeface="Courier New" panose="02070309020205020404" pitchFamily="49" charset="0"/>
                        </a:rPr>
                        <a:t>// </a:t>
                      </a:r>
                      <a:r>
                        <a:rPr lang="en-US" sz="1400" b="1" dirty="0">
                          <a:solidFill>
                            <a:srgbClr val="C00000"/>
                          </a:solidFill>
                          <a:latin typeface="Courier New" panose="02070309020205020404" pitchFamily="49" charset="0"/>
                          <a:cs typeface="Courier New" panose="02070309020205020404" pitchFamily="49" charset="0"/>
                        </a:rPr>
                        <a:t>Compile error</a:t>
                      </a:r>
                      <a:r>
                        <a:rPr lang="en-US" sz="1400" b="1" dirty="0">
                          <a:solidFill>
                            <a:schemeClr val="bg1">
                              <a:lumMod val="50000"/>
                            </a:schemeClr>
                          </a:solidFill>
                          <a:latin typeface="Courier New" panose="02070309020205020404" pitchFamily="49" charset="0"/>
                          <a:cs typeface="Courier New" panose="02070309020205020404" pitchFamily="49" charset="0"/>
                        </a:rPr>
                        <a:t>: cannot use `a` because it was mutably </a:t>
                      </a:r>
                      <a:r>
                        <a:rPr lang="en-US" sz="1400" b="1" dirty="0">
                          <a:solidFill>
                            <a:srgbClr val="C00000"/>
                          </a:solidFill>
                          <a:latin typeface="Courier New" panose="02070309020205020404" pitchFamily="49" charset="0"/>
                          <a:cs typeface="Courier New" panose="02070309020205020404" pitchFamily="49" charset="0"/>
                        </a:rPr>
                        <a:t>borrowed</a:t>
                      </a:r>
                    </a:p>
                    <a:p>
                      <a:r>
                        <a:rPr lang="en-US" sz="1400" b="1" dirty="0">
                          <a:solidFill>
                            <a:srgbClr val="000000"/>
                          </a:solidFill>
                          <a:latin typeface="Courier New" panose="02070309020205020404" pitchFamily="49" charset="0"/>
                          <a:cs typeface="Courier New" panose="02070309020205020404" pitchFamily="49" charset="0"/>
                        </a:rPr>
                        <a:t>    (*b)[0] = 5;</a:t>
                      </a:r>
                    </a:p>
                    <a:p>
                      <a:r>
                        <a:rPr lang="en-US" sz="1400" b="1" dirty="0">
                          <a:solidFill>
                            <a:srgbClr val="000000"/>
                          </a:solidFill>
                          <a:latin typeface="Courier New" panose="02070309020205020404" pitchFamily="49" charset="0"/>
                          <a:cs typeface="Courier New" panose="02070309020205020404" pitchFamily="49" charset="0"/>
                        </a:rPr>
                        <a:t>    for i in  0..2 { </a:t>
                      </a:r>
                      <a:r>
                        <a:rPr lang="en-US" sz="1400" b="1" dirty="0" err="1">
                          <a:solidFill>
                            <a:srgbClr val="000000"/>
                          </a:solidFill>
                          <a:latin typeface="Courier New" panose="02070309020205020404" pitchFamily="49" charset="0"/>
                          <a:cs typeface="Courier New" panose="02070309020205020404" pitchFamily="49" charset="0"/>
                        </a:rPr>
                        <a:t>println</a:t>
                      </a:r>
                      <a:r>
                        <a:rPr lang="en-US" sz="1400" b="1" dirty="0">
                          <a:solidFill>
                            <a:srgbClr val="000000"/>
                          </a:solidFill>
                          <a:latin typeface="Courier New" panose="02070309020205020404" pitchFamily="49" charset="0"/>
                          <a:cs typeface="Courier New" panose="02070309020205020404" pitchFamily="49" charset="0"/>
                        </a:rPr>
                        <a:t>!("a[{}] = {}", i, a[i]) }</a:t>
                      </a:r>
                    </a:p>
                    <a:p>
                      <a:r>
                        <a:rPr lang="en-US" sz="1400" b="1" dirty="0">
                          <a:solidFill>
                            <a:srgbClr val="000000"/>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2" name="Title 1">
            <a:extLst>
              <a:ext uri="{FF2B5EF4-FFF2-40B4-BE49-F238E27FC236}">
                <a16:creationId xmlns:a16="http://schemas.microsoft.com/office/drawing/2014/main" id="{A9EBCB9A-F381-D706-A38C-5165B6C32D0B}"/>
              </a:ext>
            </a:extLst>
          </p:cNvPr>
          <p:cNvSpPr>
            <a:spLocks noGrp="1"/>
          </p:cNvSpPr>
          <p:nvPr>
            <p:ph type="title"/>
          </p:nvPr>
        </p:nvSpPr>
        <p:spPr>
          <a:xfrm>
            <a:off x="304829" y="14698"/>
            <a:ext cx="10515600" cy="1325563"/>
          </a:xfrm>
        </p:spPr>
        <p:txBody>
          <a:bodyPr/>
          <a:lstStyle/>
          <a:p>
            <a:r>
              <a:rPr lang="da-DK"/>
              <a:t>Memory safety</a:t>
            </a:r>
            <a:endParaRPr lang="en-US" dirty="0"/>
          </a:p>
        </p:txBody>
      </p:sp>
      <p:sp>
        <p:nvSpPr>
          <p:cNvPr id="3" name="Content Placeholder 2">
            <a:extLst>
              <a:ext uri="{FF2B5EF4-FFF2-40B4-BE49-F238E27FC236}">
                <a16:creationId xmlns:a16="http://schemas.microsoft.com/office/drawing/2014/main" id="{38508D54-E3FF-11BB-99A8-1FC3A8CA0341}"/>
              </a:ext>
            </a:extLst>
          </p:cNvPr>
          <p:cNvSpPr>
            <a:spLocks noGrp="1"/>
          </p:cNvSpPr>
          <p:nvPr>
            <p:ph idx="1"/>
          </p:nvPr>
        </p:nvSpPr>
        <p:spPr>
          <a:xfrm>
            <a:off x="443082" y="2063315"/>
            <a:ext cx="11138218" cy="2316480"/>
          </a:xfrm>
        </p:spPr>
        <p:txBody>
          <a:bodyPr>
            <a:normAutofit/>
          </a:bodyPr>
          <a:lstStyle/>
          <a:p>
            <a:r>
              <a:rPr lang="da-DK" dirty="0"/>
              <a:t>C and C++ </a:t>
            </a:r>
            <a:r>
              <a:rPr lang="da-DK" dirty="0" err="1"/>
              <a:t>are</a:t>
            </a:r>
            <a:r>
              <a:rPr lang="da-DK" dirty="0"/>
              <a:t> </a:t>
            </a:r>
            <a:r>
              <a:rPr lang="da-DK" dirty="0" err="1"/>
              <a:t>flexible</a:t>
            </a:r>
            <a:r>
              <a:rPr lang="da-DK" dirty="0"/>
              <a:t> but </a:t>
            </a:r>
            <a:r>
              <a:rPr lang="da-DK" b="1" dirty="0" err="1"/>
              <a:t>memory</a:t>
            </a:r>
            <a:r>
              <a:rPr lang="da-DK" b="1" dirty="0"/>
              <a:t> </a:t>
            </a:r>
            <a:r>
              <a:rPr lang="da-DK" b="1" dirty="0" err="1"/>
              <a:t>unsafe</a:t>
            </a:r>
            <a:r>
              <a:rPr lang="da-DK" i="1" dirty="0"/>
              <a:t> </a:t>
            </a:r>
            <a:r>
              <a:rPr lang="da-DK" dirty="0" err="1"/>
              <a:t>programming</a:t>
            </a:r>
            <a:r>
              <a:rPr lang="da-DK" dirty="0"/>
              <a:t> </a:t>
            </a:r>
            <a:r>
              <a:rPr lang="da-DK" dirty="0" err="1"/>
              <a:t>languages</a:t>
            </a:r>
            <a:endParaRPr lang="da-DK" dirty="0"/>
          </a:p>
          <a:p>
            <a:pPr lvl="1"/>
            <a:r>
              <a:rPr lang="en-US" dirty="0"/>
              <a:t>Unintended writes or reads to memory can be exploited by malicious cyber actors</a:t>
            </a:r>
          </a:p>
          <a:p>
            <a:r>
              <a:rPr lang="en-US" dirty="0"/>
              <a:t>Python, Java, Rust are examples of memory safe languages</a:t>
            </a:r>
          </a:p>
          <a:p>
            <a:r>
              <a:rPr lang="en-US" dirty="0"/>
              <a:t>Rust aims at achieving the efficiency of C by slightly restricting flexibility</a:t>
            </a:r>
          </a:p>
        </p:txBody>
      </p:sp>
      <p:sp>
        <p:nvSpPr>
          <p:cNvPr id="5" name="TextBox 4">
            <a:extLst>
              <a:ext uri="{FF2B5EF4-FFF2-40B4-BE49-F238E27FC236}">
                <a16:creationId xmlns:a16="http://schemas.microsoft.com/office/drawing/2014/main" id="{EB1E6279-5B51-ACDF-A7D4-8C9779141DFA}"/>
              </a:ext>
            </a:extLst>
          </p:cNvPr>
          <p:cNvSpPr txBox="1"/>
          <p:nvPr/>
        </p:nvSpPr>
        <p:spPr>
          <a:xfrm>
            <a:off x="7550687" y="6116265"/>
            <a:ext cx="1908810" cy="369332"/>
          </a:xfrm>
          <a:prstGeom prst="rect">
            <a:avLst/>
          </a:prstGeom>
          <a:noFill/>
        </p:spPr>
        <p:txBody>
          <a:bodyPr wrap="square">
            <a:spAutoFit/>
          </a:bodyPr>
          <a:lstStyle/>
          <a:p>
            <a:r>
              <a:rPr lang="en-US" dirty="0">
                <a:hlinkClick r:id="rId3"/>
              </a:rPr>
              <a:t>www.rust-lang.org</a:t>
            </a:r>
            <a:endParaRPr lang="en-US" dirty="0"/>
          </a:p>
        </p:txBody>
      </p:sp>
      <p:pic>
        <p:nvPicPr>
          <p:cNvPr id="7" name="Graphic 6">
            <a:extLst>
              <a:ext uri="{FF2B5EF4-FFF2-40B4-BE49-F238E27FC236}">
                <a16:creationId xmlns:a16="http://schemas.microsoft.com/office/drawing/2014/main" id="{C671DA5A-D536-083C-49FD-35659AC469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65797" y="6072343"/>
            <a:ext cx="465522" cy="465522"/>
          </a:xfrm>
          <a:prstGeom prst="rect">
            <a:avLst/>
          </a:prstGeom>
        </p:spPr>
      </p:pic>
      <p:sp>
        <p:nvSpPr>
          <p:cNvPr id="10" name="TextBox 9">
            <a:extLst>
              <a:ext uri="{FF2B5EF4-FFF2-40B4-BE49-F238E27FC236}">
                <a16:creationId xmlns:a16="http://schemas.microsoft.com/office/drawing/2014/main" id="{5AE35FCA-71AD-2EEB-A00E-CE7C2707FC1D}"/>
              </a:ext>
            </a:extLst>
          </p:cNvPr>
          <p:cNvSpPr txBox="1"/>
          <p:nvPr/>
        </p:nvSpPr>
        <p:spPr>
          <a:xfrm>
            <a:off x="344293" y="1198480"/>
            <a:ext cx="10774644" cy="923330"/>
          </a:xfrm>
          <a:prstGeom prst="rect">
            <a:avLst/>
          </a:prstGeom>
          <a:noFill/>
        </p:spPr>
        <p:txBody>
          <a:bodyPr wrap="square" rtlCol="0">
            <a:spAutoFit/>
          </a:bodyPr>
          <a:lstStyle/>
          <a:p>
            <a:r>
              <a:rPr lang="en-US" dirty="0"/>
              <a:t>The White House 2024 | Press Release: “</a:t>
            </a:r>
            <a:r>
              <a:rPr lang="en-US" i="1" dirty="0"/>
              <a:t>Future Software Should Be Memory Safe</a:t>
            </a:r>
            <a:r>
              <a:rPr lang="en-US" dirty="0"/>
              <a:t>” (</a:t>
            </a:r>
            <a:r>
              <a:rPr lang="en-US" dirty="0">
                <a:hlinkClick r:id="rId6"/>
              </a:rPr>
              <a:t>www.whitehouse.gov</a:t>
            </a:r>
            <a:r>
              <a:rPr lang="en-US" dirty="0"/>
              <a:t>)</a:t>
            </a:r>
          </a:p>
          <a:p>
            <a:r>
              <a:rPr lang="en-US" dirty="0"/>
              <a:t>National Security Agency 2022 | Cybersecurity Information Sheet: </a:t>
            </a:r>
            <a:r>
              <a:rPr lang="en-US" i="1" dirty="0"/>
              <a:t>Software Memory Safety</a:t>
            </a:r>
            <a:r>
              <a:rPr lang="en-US" dirty="0"/>
              <a:t> (</a:t>
            </a:r>
            <a:r>
              <a:rPr lang="en-US" dirty="0">
                <a:hlinkClick r:id="rId7"/>
              </a:rPr>
              <a:t>media.defense.gov</a:t>
            </a:r>
            <a:r>
              <a:rPr lang="en-US" dirty="0"/>
              <a:t>)</a:t>
            </a:r>
          </a:p>
          <a:p>
            <a:endParaRPr lang="en-US" dirty="0"/>
          </a:p>
        </p:txBody>
      </p:sp>
      <p:graphicFrame>
        <p:nvGraphicFramePr>
          <p:cNvPr id="13" name="Table 12">
            <a:extLst>
              <a:ext uri="{FF2B5EF4-FFF2-40B4-BE49-F238E27FC236}">
                <a16:creationId xmlns:a16="http://schemas.microsoft.com/office/drawing/2014/main" id="{1968B6E7-653C-ABE7-56F3-DC472404686B}"/>
              </a:ext>
            </a:extLst>
          </p:cNvPr>
          <p:cNvGraphicFramePr>
            <a:graphicFrameLocks noGrp="1"/>
          </p:cNvGraphicFramePr>
          <p:nvPr>
            <p:extLst>
              <p:ext uri="{D42A27DB-BD31-4B8C-83A1-F6EECF244321}">
                <p14:modId xmlns:p14="http://schemas.microsoft.com/office/powerpoint/2010/main" val="2941993773"/>
              </p:ext>
            </p:extLst>
          </p:nvPr>
        </p:nvGraphicFramePr>
        <p:xfrm>
          <a:off x="10006149" y="4144130"/>
          <a:ext cx="1449977" cy="2334915"/>
        </p:xfrm>
        <a:graphic>
          <a:graphicData uri="http://schemas.openxmlformats.org/drawingml/2006/table">
            <a:tbl>
              <a:tblPr firstRow="1" bandRow="1">
                <a:tableStyleId>{2D5ABB26-0587-4C30-8999-92F81FD0307C}</a:tableStyleId>
              </a:tblPr>
              <a:tblGrid>
                <a:gridCol w="353348">
                  <a:extLst>
                    <a:ext uri="{9D8B030D-6E8A-4147-A177-3AD203B41FA5}">
                      <a16:colId xmlns:a16="http://schemas.microsoft.com/office/drawing/2014/main" val="2667371781"/>
                    </a:ext>
                  </a:extLst>
                </a:gridCol>
                <a:gridCol w="290330">
                  <a:extLst>
                    <a:ext uri="{9D8B030D-6E8A-4147-A177-3AD203B41FA5}">
                      <a16:colId xmlns:a16="http://schemas.microsoft.com/office/drawing/2014/main" val="3241505654"/>
                    </a:ext>
                  </a:extLst>
                </a:gridCol>
                <a:gridCol w="806299">
                  <a:extLst>
                    <a:ext uri="{9D8B030D-6E8A-4147-A177-3AD203B41FA5}">
                      <a16:colId xmlns:a16="http://schemas.microsoft.com/office/drawing/2014/main" val="1073523339"/>
                    </a:ext>
                  </a:extLst>
                </a:gridCol>
              </a:tblGrid>
              <a:tr h="191193">
                <a:tc gridSpan="3">
                  <a:txBody>
                    <a:bodyPr/>
                    <a:lstStyle/>
                    <a:p>
                      <a:pPr algn="l"/>
                      <a:r>
                        <a:rPr lang="en-US" sz="1400" b="1" dirty="0"/>
                        <a:t>   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285630">
                <a:tc>
                  <a:txBody>
                    <a:bodyPr/>
                    <a:lstStyle/>
                    <a:p>
                      <a:pPr algn="r"/>
                      <a:endParaRPr lang="en-US" sz="1400" dirty="0"/>
                    </a:p>
                  </a:txBody>
                  <a:tcPr>
                    <a:lnR w="12700" cap="flat" cmpd="sng" algn="ctr">
                      <a:solidFill>
                        <a:schemeClr val="tx1"/>
                      </a:solidFill>
                      <a:prstDash val="solid"/>
                      <a:round/>
                      <a:headEnd type="none" w="med" len="med"/>
                      <a:tailEnd type="none" w="med" len="med"/>
                    </a:lnR>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sz="14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13244601"/>
                  </a:ext>
                </a:extLst>
              </a:tr>
              <a:tr h="306000">
                <a:tc>
                  <a:txBody>
                    <a:bodyPr/>
                    <a:lstStyle/>
                    <a:p>
                      <a:pPr algn="r"/>
                      <a:endParaRPr lang="en-US" sz="1400" dirty="0"/>
                    </a:p>
                  </a:txBody>
                  <a:tcPr>
                    <a:lnR w="12700" cap="flat" cmpd="sng" algn="ctr">
                      <a:solidFill>
                        <a:schemeClr val="tx1"/>
                      </a:solidFill>
                      <a:prstDash val="solid"/>
                      <a:round/>
                      <a:headEnd type="none" w="med" len="med"/>
                      <a:tailEnd type="none" w="med" len="med"/>
                    </a:lnR>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sz="1400" dirty="0">
                          <a:latin typeface="Courier New" panose="02070309020205020404" pitchFamily="49" charset="0"/>
                          <a:cs typeface="Courier New" panose="02070309020205020404" pitchFamily="49" charset="0"/>
                        </a:rPr>
                        <a:t>b</a:t>
                      </a:r>
                      <a:endParaRPr lang="en-US" sz="14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74488798"/>
                  </a:ext>
                </a:extLst>
              </a:tr>
              <a:tr h="401270">
                <a:tc>
                  <a:txBody>
                    <a:bodyPr/>
                    <a:lstStyle/>
                    <a:p>
                      <a:pPr algn="r"/>
                      <a:endParaRPr lang="en-US" sz="1400" dirty="0"/>
                    </a:p>
                  </a:txBody>
                  <a:tcPr>
                    <a:lnR w="12700" cap="flat" cmpd="sng" algn="ctr">
                      <a:solidFill>
                        <a:schemeClr val="tx1"/>
                      </a:solidFill>
                      <a:prstDash val="solid"/>
                      <a:round/>
                      <a:headEnd type="none" w="med" len="med"/>
                      <a:tailEnd type="none" w="med" len="med"/>
                    </a:lnR>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sz="14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218901">
                <a:tc>
                  <a:txBody>
                    <a:bodyPr/>
                    <a:lstStyle/>
                    <a:p>
                      <a:pPr algn="r"/>
                      <a:endParaRPr lang="en-US" sz="1400"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da-DK" sz="1400" dirty="0">
                          <a:latin typeface="Courier New" panose="02070309020205020404" pitchFamily="49" charset="0"/>
                          <a:cs typeface="Courier New" panose="02070309020205020404" pitchFamily="49" charset="0"/>
                        </a:rPr>
                        <a:t>3</a:t>
                      </a:r>
                      <a:endParaRPr lang="en-US" sz="14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sz="1400"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225622">
                <a:tc>
                  <a:txBody>
                    <a:bodyPr/>
                    <a:lstStyle/>
                    <a:p>
                      <a:pPr algn="r"/>
                      <a:endParaRPr lang="en-US" sz="1400"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da-DK" sz="1400" dirty="0">
                          <a:latin typeface="Courier New" panose="02070309020205020404" pitchFamily="49" charset="0"/>
                          <a:cs typeface="Courier New" panose="02070309020205020404" pitchFamily="49" charset="0"/>
                        </a:rPr>
                        <a:t>4</a:t>
                      </a:r>
                      <a:endParaRPr lang="en-US" sz="14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sz="1400"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408445">
                <a:tc>
                  <a:txBody>
                    <a:bodyPr/>
                    <a:lstStyle/>
                    <a:p>
                      <a:pPr algn="r"/>
                      <a:endParaRPr lang="en-US" sz="1400" dirty="0"/>
                    </a:p>
                  </a:txBody>
                  <a:tcPr>
                    <a:lnR w="12700" cap="flat" cmpd="sng" algn="ctr">
                      <a:solidFill>
                        <a:schemeClr val="tx1"/>
                      </a:solidFill>
                      <a:prstDash val="solid"/>
                      <a:round/>
                      <a:headEnd type="none" w="med" len="med"/>
                      <a:tailEnd type="none" w="med" len="med"/>
                    </a:lnR>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sz="14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14" name="Left Brace 13">
            <a:extLst>
              <a:ext uri="{FF2B5EF4-FFF2-40B4-BE49-F238E27FC236}">
                <a16:creationId xmlns:a16="http://schemas.microsoft.com/office/drawing/2014/main" id="{37F470AA-61DC-446A-A8AF-B01F01CA9279}"/>
              </a:ext>
            </a:extLst>
          </p:cNvPr>
          <p:cNvSpPr/>
          <p:nvPr/>
        </p:nvSpPr>
        <p:spPr>
          <a:xfrm>
            <a:off x="10178348" y="5467211"/>
            <a:ext cx="111760" cy="604562"/>
          </a:xfrm>
          <a:prstGeom prst="leftBrace">
            <a:avLst>
              <a:gd name="adj1" fmla="val 3532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BCE501E9-87C9-9701-7A46-714BA0392579}"/>
              </a:ext>
            </a:extLst>
          </p:cNvPr>
          <p:cNvSpPr txBox="1"/>
          <p:nvPr/>
        </p:nvSpPr>
        <p:spPr>
          <a:xfrm>
            <a:off x="9926254" y="5621049"/>
            <a:ext cx="313849" cy="307777"/>
          </a:xfrm>
          <a:prstGeom prst="rect">
            <a:avLst/>
          </a:prstGeom>
          <a:noFill/>
        </p:spPr>
        <p:txBody>
          <a:bodyPr wrap="square">
            <a:spAutoFit/>
          </a:bodyPr>
          <a:lstStyle/>
          <a:p>
            <a:pPr algn="r"/>
            <a:r>
              <a:rPr lang="en-US" sz="1400" dirty="0">
                <a:latin typeface="Courier New" panose="02070309020205020404" pitchFamily="49" charset="0"/>
                <a:cs typeface="Courier New" panose="02070309020205020404" pitchFamily="49" charset="0"/>
              </a:rPr>
              <a:t>a</a:t>
            </a:r>
            <a:endParaRPr lang="en-US" sz="1400" dirty="0"/>
          </a:p>
        </p:txBody>
      </p:sp>
      <p:pic>
        <p:nvPicPr>
          <p:cNvPr id="19" name="Picture 18">
            <a:extLst>
              <a:ext uri="{FF2B5EF4-FFF2-40B4-BE49-F238E27FC236}">
                <a16:creationId xmlns:a16="http://schemas.microsoft.com/office/drawing/2014/main" id="{94DC24CC-26EF-0E22-BAC8-E7C24B4C62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83184" y="2501130"/>
            <a:ext cx="487666" cy="405904"/>
          </a:xfrm>
          <a:prstGeom prst="rect">
            <a:avLst/>
          </a:prstGeom>
        </p:spPr>
      </p:pic>
      <p:sp>
        <p:nvSpPr>
          <p:cNvPr id="9" name="Arc 8">
            <a:extLst>
              <a:ext uri="{FF2B5EF4-FFF2-40B4-BE49-F238E27FC236}">
                <a16:creationId xmlns:a16="http://schemas.microsoft.com/office/drawing/2014/main" id="{99E4A96C-64D7-BF06-AF40-55450594C7A1}"/>
              </a:ext>
            </a:extLst>
          </p:cNvPr>
          <p:cNvSpPr/>
          <p:nvPr/>
        </p:nvSpPr>
        <p:spPr>
          <a:xfrm flipV="1">
            <a:off x="10198100" y="4909814"/>
            <a:ext cx="675936" cy="640083"/>
          </a:xfrm>
          <a:prstGeom prst="arc">
            <a:avLst>
              <a:gd name="adj1" fmla="val 5832827"/>
              <a:gd name="adj2" fmla="val 13463902"/>
            </a:avLst>
          </a:prstGeom>
          <a:noFill/>
          <a:ln w="127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171579A7-2DE9-C6BE-2D74-4DA0C61D9560}"/>
              </a:ext>
            </a:extLst>
          </p:cNvPr>
          <p:cNvSpPr txBox="1"/>
          <p:nvPr/>
        </p:nvSpPr>
        <p:spPr>
          <a:xfrm>
            <a:off x="6487427" y="86627"/>
            <a:ext cx="5569818" cy="369332"/>
          </a:xfrm>
          <a:prstGeom prst="rect">
            <a:avLst/>
          </a:prstGeom>
          <a:noFill/>
        </p:spPr>
        <p:txBody>
          <a:bodyPr wrap="square" rtlCol="0">
            <a:spAutoFit/>
          </a:bodyPr>
          <a:lstStyle/>
          <a:p>
            <a:pPr algn="r"/>
            <a:r>
              <a:rPr lang="en-US" dirty="0"/>
              <a:t>(</a:t>
            </a:r>
            <a:r>
              <a:rPr lang="en-US"/>
              <a:t>Rust created by </a:t>
            </a:r>
            <a:r>
              <a:rPr lang="en-US" dirty="0"/>
              <a:t>Graydon Hoare 2006)</a:t>
            </a:r>
          </a:p>
        </p:txBody>
      </p:sp>
    </p:spTree>
    <p:extLst>
      <p:ext uri="{BB962C8B-B14F-4D97-AF65-F5344CB8AC3E}">
        <p14:creationId xmlns:p14="http://schemas.microsoft.com/office/powerpoint/2010/main" val="335229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14" grpId="0" animBg="1"/>
      <p:bldP spid="18"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245" y="2271061"/>
            <a:ext cx="10515600" cy="1325563"/>
          </a:xfrm>
        </p:spPr>
        <p:txBody>
          <a:bodyPr/>
          <a:lstStyle/>
          <a:p>
            <a:pPr algn="ctr"/>
            <a:r>
              <a:rPr lang="en-US" dirty="0"/>
              <a:t>Why Python ?</a:t>
            </a:r>
          </a:p>
        </p:txBody>
      </p:sp>
      <p:sp>
        <p:nvSpPr>
          <p:cNvPr id="3" name="Content Placeholder 2"/>
          <p:cNvSpPr>
            <a:spLocks noGrp="1"/>
          </p:cNvSpPr>
          <p:nvPr>
            <p:ph idx="1"/>
          </p:nvPr>
        </p:nvSpPr>
        <p:spPr>
          <a:xfrm>
            <a:off x="2447478" y="3938530"/>
            <a:ext cx="7177133" cy="2628744"/>
          </a:xfrm>
        </p:spPr>
        <p:txBody>
          <a:bodyPr>
            <a:normAutofit/>
          </a:bodyPr>
          <a:lstStyle/>
          <a:p>
            <a:r>
              <a:rPr lang="en-US" sz="2600" noProof="1"/>
              <a:t>Short concise code</a:t>
            </a:r>
          </a:p>
          <a:p>
            <a:r>
              <a:rPr lang="en-US" sz="2600" b="1" noProof="1"/>
              <a:t>Index out-of-range exceptions</a:t>
            </a:r>
          </a:p>
          <a:p>
            <a:pPr marL="0" indent="0">
              <a:buNone/>
            </a:pPr>
            <a:endParaRPr lang="en-US" sz="2600" noProof="1"/>
          </a:p>
        </p:txBody>
      </p:sp>
    </p:spTree>
    <p:extLst>
      <p:ext uri="{BB962C8B-B14F-4D97-AF65-F5344CB8AC3E}">
        <p14:creationId xmlns:p14="http://schemas.microsoft.com/office/powerpoint/2010/main" val="3690138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13"/>
            <a:ext cx="12192000" cy="1325563"/>
          </a:xfrm>
        </p:spPr>
        <p:txBody>
          <a:bodyPr/>
          <a:lstStyle/>
          <a:p>
            <a:pPr algn="ctr"/>
            <a:r>
              <a:rPr lang="en-US" dirty="0"/>
              <a:t>C++ different ways to print a vector</a:t>
            </a:r>
          </a:p>
        </p:txBody>
      </p:sp>
      <p:graphicFrame>
        <p:nvGraphicFramePr>
          <p:cNvPr id="9" name="Table 8"/>
          <p:cNvGraphicFramePr>
            <a:graphicFrameLocks noGrp="1"/>
          </p:cNvGraphicFramePr>
          <p:nvPr>
            <p:extLst>
              <p:ext uri="{D42A27DB-BD31-4B8C-83A1-F6EECF244321}">
                <p14:modId xmlns:p14="http://schemas.microsoft.com/office/powerpoint/2010/main" val="1703502260"/>
              </p:ext>
            </p:extLst>
          </p:nvPr>
        </p:nvGraphicFramePr>
        <p:xfrm>
          <a:off x="1002147" y="1150220"/>
          <a:ext cx="10149205" cy="5394960"/>
        </p:xfrm>
        <a:graphic>
          <a:graphicData uri="http://schemas.openxmlformats.org/drawingml/2006/table">
            <a:tbl>
              <a:tblPr firstRow="1" bandRow="1">
                <a:tableStyleId>{5C22544A-7EE6-4342-B048-85BDC9FD1C3A}</a:tableStyleId>
              </a:tblPr>
              <a:tblGrid>
                <a:gridCol w="10149205">
                  <a:extLst>
                    <a:ext uri="{9D8B030D-6E8A-4147-A177-3AD203B41FA5}">
                      <a16:colId xmlns:a16="http://schemas.microsoft.com/office/drawing/2014/main" val="1873682825"/>
                    </a:ext>
                  </a:extLst>
                </a:gridCol>
              </a:tblGrid>
              <a:tr h="140002">
                <a:tc>
                  <a:txBody>
                    <a:bodyPr/>
                    <a:lstStyle/>
                    <a:p>
                      <a:r>
                        <a:rPr lang="da-DK" sz="1800" b="1" dirty="0">
                          <a:latin typeface="Courier New" panose="02070309020205020404" pitchFamily="49" charset="0"/>
                          <a:cs typeface="Courier New" panose="02070309020205020404" pitchFamily="49" charset="0"/>
                        </a:rPr>
                        <a:t>vector-iterator.cpp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#include &lt;iostream&gt;</a:t>
                      </a:r>
                    </a:p>
                    <a:p>
                      <a:r>
                        <a:rPr lang="pt-BR" sz="1800" b="1" dirty="0">
                          <a:solidFill>
                            <a:schemeClr val="bg1">
                              <a:lumMod val="50000"/>
                            </a:schemeClr>
                          </a:solidFill>
                          <a:latin typeface="Courier New" panose="02070309020205020404" pitchFamily="49" charset="0"/>
                          <a:cs typeface="Courier New" panose="02070309020205020404" pitchFamily="49" charset="0"/>
                        </a:rPr>
                        <a:t>#include &lt;vector&gt;</a:t>
                      </a:r>
                    </a:p>
                    <a:p>
                      <a:r>
                        <a:rPr lang="pt-BR" sz="1800" b="1" dirty="0">
                          <a:solidFill>
                            <a:schemeClr val="bg1">
                              <a:lumMod val="50000"/>
                            </a:schemeClr>
                          </a:solidFill>
                          <a:latin typeface="Courier New" panose="02070309020205020404" pitchFamily="49" charset="0"/>
                          <a:cs typeface="Courier New" panose="02070309020205020404" pitchFamily="49" charset="0"/>
                        </a:rPr>
                        <a:t>int main() {</a:t>
                      </a:r>
                    </a:p>
                    <a:p>
                      <a:r>
                        <a:rPr lang="pt-BR" sz="1800" b="1" dirty="0">
                          <a:solidFill>
                            <a:schemeClr val="bg1">
                              <a:lumMod val="50000"/>
                            </a:schemeClr>
                          </a:solidFill>
                          <a:latin typeface="Courier New" panose="02070309020205020404" pitchFamily="49" charset="0"/>
                          <a:cs typeface="Courier New" panose="02070309020205020404" pitchFamily="49" charset="0"/>
                        </a:rPr>
                        <a:t>  // Vector is part of STL (Standard Template Library)</a:t>
                      </a:r>
                    </a:p>
                    <a:p>
                      <a:r>
                        <a:rPr lang="pt-BR" sz="1800" b="1" dirty="0">
                          <a:solidFill>
                            <a:schemeClr val="bg1">
                              <a:lumMod val="50000"/>
                            </a:schemeClr>
                          </a:solidFill>
                          <a:latin typeface="Courier New" panose="02070309020205020404" pitchFamily="49" charset="0"/>
                          <a:cs typeface="Courier New" panose="02070309020205020404" pitchFamily="49" charset="0"/>
                        </a:rPr>
                        <a:t>  std::vector&lt;int&gt; </a:t>
                      </a:r>
                      <a:r>
                        <a:rPr lang="pt-BR" sz="1800" b="1" dirty="0">
                          <a:solidFill>
                            <a:schemeClr val="tx1"/>
                          </a:solidFill>
                          <a:latin typeface="Courier New" panose="02070309020205020404" pitchFamily="49" charset="0"/>
                          <a:cs typeface="Courier New" panose="02070309020205020404" pitchFamily="49" charset="0"/>
                        </a:rPr>
                        <a:t>A = {20, 23, 26};</a:t>
                      </a:r>
                    </a:p>
                    <a:p>
                      <a:r>
                        <a:rPr lang="pt-BR" sz="1800" b="1" dirty="0">
                          <a:solidFill>
                            <a:schemeClr val="bg1">
                              <a:lumMod val="50000"/>
                            </a:schemeClr>
                          </a:solidFill>
                          <a:latin typeface="Courier New" panose="02070309020205020404" pitchFamily="49" charset="0"/>
                          <a:cs typeface="Courier New" panose="02070309020205020404" pitchFamily="49" charset="0"/>
                        </a:rPr>
                        <a:t>  // "C" indexing - since C++98</a:t>
                      </a:r>
                    </a:p>
                    <a:p>
                      <a:r>
                        <a:rPr lang="pt-BR" sz="1800" b="1" dirty="0">
                          <a:solidFill>
                            <a:schemeClr val="tx1"/>
                          </a:solidFill>
                          <a:latin typeface="Courier New" panose="02070309020205020404" pitchFamily="49" charset="0"/>
                          <a:cs typeface="Courier New" panose="02070309020205020404" pitchFamily="49" charset="0"/>
                        </a:rPr>
                        <a:t>  for (int i = 0; i &lt; A.size(); i++)   </a:t>
                      </a:r>
                    </a:p>
                    <a:p>
                      <a:r>
                        <a:rPr lang="pt-BR" sz="1800" b="1" dirty="0">
                          <a:solidFill>
                            <a:schemeClr val="bg1">
                              <a:lumMod val="50000"/>
                            </a:schemeClr>
                          </a:solidFill>
                          <a:latin typeface="Courier New" panose="02070309020205020404" pitchFamily="49" charset="0"/>
                          <a:cs typeface="Courier New" panose="02070309020205020404" pitchFamily="49" charset="0"/>
                        </a:rPr>
                        <a:t>    std::cout &lt;&lt; </a:t>
                      </a:r>
                      <a:r>
                        <a:rPr lang="pt-BR" sz="1800" b="1" dirty="0">
                          <a:solidFill>
                            <a:schemeClr val="tx1"/>
                          </a:solidFill>
                          <a:latin typeface="Courier New" panose="02070309020205020404" pitchFamily="49" charset="0"/>
                          <a:cs typeface="Courier New" panose="02070309020205020404" pitchFamily="49" charset="0"/>
                        </a:rPr>
                        <a:t>A[i]</a:t>
                      </a:r>
                      <a:r>
                        <a:rPr lang="pt-BR" sz="1800" b="1" dirty="0">
                          <a:solidFill>
                            <a:schemeClr val="bg1">
                              <a:lumMod val="50000"/>
                            </a:schemeClr>
                          </a:solidFill>
                          <a:latin typeface="Courier New" panose="02070309020205020404" pitchFamily="49" charset="0"/>
                          <a:cs typeface="Courier New" panose="02070309020205020404" pitchFamily="49" charset="0"/>
                        </a:rPr>
                        <a:t> &lt;&lt; std::endl;</a:t>
                      </a:r>
                    </a:p>
                    <a:p>
                      <a:r>
                        <a:rPr lang="pt-BR" sz="1800" b="1" dirty="0">
                          <a:solidFill>
                            <a:schemeClr val="bg1">
                              <a:lumMod val="50000"/>
                            </a:schemeClr>
                          </a:solidFill>
                          <a:latin typeface="Courier New" panose="02070309020205020404" pitchFamily="49" charset="0"/>
                          <a:cs typeface="Courier New" panose="02070309020205020404" pitchFamily="49" charset="0"/>
                        </a:rPr>
                        <a:t>  // iterator - since C++98 </a:t>
                      </a:r>
                    </a:p>
                    <a:p>
                      <a:r>
                        <a:rPr lang="pt-BR" sz="1800" b="1" dirty="0">
                          <a:solidFill>
                            <a:schemeClr val="tx1"/>
                          </a:solidFill>
                          <a:latin typeface="Courier New" panose="02070309020205020404" pitchFamily="49" charset="0"/>
                          <a:cs typeface="Courier New" panose="02070309020205020404" pitchFamily="49" charset="0"/>
                        </a:rPr>
                        <a:t>  for (</a:t>
                      </a:r>
                      <a:r>
                        <a:rPr lang="pt-BR" sz="1800" b="1" dirty="0">
                          <a:solidFill>
                            <a:srgbClr val="C00000"/>
                          </a:solidFill>
                          <a:latin typeface="Courier New" panose="02070309020205020404" pitchFamily="49" charset="0"/>
                          <a:cs typeface="Courier New" panose="02070309020205020404" pitchFamily="49" charset="0"/>
                        </a:rPr>
                        <a:t>std::vector&lt;int&gt;::iterator </a:t>
                      </a:r>
                      <a:r>
                        <a:rPr lang="pt-BR" sz="1800" b="1" dirty="0">
                          <a:solidFill>
                            <a:schemeClr val="tx1"/>
                          </a:solidFill>
                          <a:latin typeface="Courier New" panose="02070309020205020404" pitchFamily="49" charset="0"/>
                          <a:cs typeface="Courier New" panose="02070309020205020404" pitchFamily="49" charset="0"/>
                        </a:rPr>
                        <a:t>it = A.begin(); it != A.end(); ++it)  </a:t>
                      </a:r>
                    </a:p>
                    <a:p>
                      <a:r>
                        <a:rPr lang="pt-BR" sz="1800" b="1" dirty="0">
                          <a:solidFill>
                            <a:schemeClr val="bg1">
                              <a:lumMod val="50000"/>
                            </a:schemeClr>
                          </a:solidFill>
                          <a:latin typeface="Courier New" panose="02070309020205020404" pitchFamily="49" charset="0"/>
                          <a:cs typeface="Courier New" panose="02070309020205020404" pitchFamily="49" charset="0"/>
                        </a:rPr>
                        <a:t>    std::cout &lt;&lt; </a:t>
                      </a:r>
                      <a:r>
                        <a:rPr lang="pt-BR" sz="1800" b="1" dirty="0">
                          <a:solidFill>
                            <a:schemeClr val="tx1"/>
                          </a:solidFill>
                          <a:latin typeface="Courier New" panose="02070309020205020404" pitchFamily="49" charset="0"/>
                          <a:cs typeface="Courier New" panose="02070309020205020404" pitchFamily="49" charset="0"/>
                        </a:rPr>
                        <a:t>*it</a:t>
                      </a:r>
                      <a:r>
                        <a:rPr lang="pt-BR" sz="1800" b="1" dirty="0">
                          <a:solidFill>
                            <a:schemeClr val="bg1">
                              <a:lumMod val="50000"/>
                            </a:schemeClr>
                          </a:solidFill>
                          <a:latin typeface="Courier New" panose="02070309020205020404" pitchFamily="49" charset="0"/>
                          <a:cs typeface="Courier New" panose="02070309020205020404" pitchFamily="49" charset="0"/>
                        </a:rPr>
                        <a:t> &lt;&lt; std:: endl;</a:t>
                      </a:r>
                    </a:p>
                    <a:p>
                      <a:r>
                        <a:rPr lang="pt-BR" sz="1800" b="1" dirty="0">
                          <a:solidFill>
                            <a:schemeClr val="bg1">
                              <a:lumMod val="50000"/>
                            </a:schemeClr>
                          </a:solidFill>
                          <a:latin typeface="Courier New" panose="02070309020205020404" pitchFamily="49" charset="0"/>
                          <a:cs typeface="Courier New" panose="02070309020205020404" pitchFamily="49" charset="0"/>
                        </a:rPr>
                        <a:t>  // "auto" iterator - since C++11</a:t>
                      </a:r>
                    </a:p>
                    <a:p>
                      <a:r>
                        <a:rPr lang="pt-BR" sz="1800" b="1" dirty="0">
                          <a:solidFill>
                            <a:schemeClr val="tx1"/>
                          </a:solidFill>
                          <a:latin typeface="Courier New" panose="02070309020205020404" pitchFamily="49" charset="0"/>
                          <a:cs typeface="Courier New" panose="02070309020205020404" pitchFamily="49" charset="0"/>
                        </a:rPr>
                        <a:t>  for (</a:t>
                      </a:r>
                      <a:r>
                        <a:rPr lang="pt-BR" sz="1800" b="1" dirty="0">
                          <a:solidFill>
                            <a:srgbClr val="C00000"/>
                          </a:solidFill>
                          <a:latin typeface="Courier New" panose="02070309020205020404" pitchFamily="49" charset="0"/>
                          <a:cs typeface="Courier New" panose="02070309020205020404" pitchFamily="49" charset="0"/>
                        </a:rPr>
                        <a:t>auto</a:t>
                      </a:r>
                      <a:r>
                        <a:rPr lang="pt-BR" sz="1800" b="1" dirty="0">
                          <a:solidFill>
                            <a:schemeClr val="tx1"/>
                          </a:solidFill>
                          <a:latin typeface="Courier New" panose="02070309020205020404" pitchFamily="49" charset="0"/>
                          <a:cs typeface="Courier New" panose="02070309020205020404" pitchFamily="49" charset="0"/>
                        </a:rPr>
                        <a:t> it = A.begin(); it != A.end(); ++it)  </a:t>
                      </a:r>
                    </a:p>
                    <a:p>
                      <a:r>
                        <a:rPr lang="pt-BR" sz="1800" b="1" dirty="0">
                          <a:solidFill>
                            <a:schemeClr val="bg1">
                              <a:lumMod val="50000"/>
                            </a:schemeClr>
                          </a:solidFill>
                          <a:latin typeface="Courier New" panose="02070309020205020404" pitchFamily="49" charset="0"/>
                          <a:cs typeface="Courier New" panose="02070309020205020404" pitchFamily="49" charset="0"/>
                        </a:rPr>
                        <a:t>    std::cout &lt;&lt; </a:t>
                      </a:r>
                      <a:r>
                        <a:rPr lang="pt-BR" sz="1800" b="1" dirty="0">
                          <a:solidFill>
                            <a:schemeClr val="tx1"/>
                          </a:solidFill>
                          <a:latin typeface="Courier New" panose="02070309020205020404" pitchFamily="49" charset="0"/>
                          <a:cs typeface="Courier New" panose="02070309020205020404" pitchFamily="49" charset="0"/>
                        </a:rPr>
                        <a:t>*it </a:t>
                      </a:r>
                      <a:r>
                        <a:rPr lang="pt-BR" sz="1800" b="1" dirty="0">
                          <a:solidFill>
                            <a:schemeClr val="bg1">
                              <a:lumMod val="50000"/>
                            </a:schemeClr>
                          </a:solidFill>
                          <a:latin typeface="Courier New" panose="02070309020205020404" pitchFamily="49" charset="0"/>
                          <a:cs typeface="Courier New" panose="02070309020205020404" pitchFamily="49" charset="0"/>
                        </a:rPr>
                        <a:t>&lt;&lt; std:: endl;</a:t>
                      </a:r>
                    </a:p>
                    <a:p>
                      <a:r>
                        <a:rPr lang="pt-BR" sz="1800" b="1" dirty="0">
                          <a:solidFill>
                            <a:schemeClr val="bg1">
                              <a:lumMod val="50000"/>
                            </a:schemeClr>
                          </a:solidFill>
                          <a:latin typeface="Courier New" panose="02070309020205020404" pitchFamily="49" charset="0"/>
                          <a:cs typeface="Courier New" panose="02070309020205020404" pitchFamily="49" charset="0"/>
                        </a:rPr>
                        <a:t>  // Range-based for-loop - since C++11</a:t>
                      </a:r>
                    </a:p>
                    <a:p>
                      <a:r>
                        <a:rPr lang="pt-BR" sz="1800" b="1" dirty="0">
                          <a:solidFill>
                            <a:schemeClr val="bg1">
                              <a:lumMod val="50000"/>
                            </a:schemeClr>
                          </a:solidFill>
                          <a:latin typeface="Courier New" panose="02070309020205020404" pitchFamily="49" charset="0"/>
                          <a:cs typeface="Courier New" panose="02070309020205020404" pitchFamily="49" charset="0"/>
                        </a:rPr>
                        <a:t> </a:t>
                      </a:r>
                      <a:r>
                        <a:rPr lang="pt-BR" sz="1800" b="1" dirty="0">
                          <a:solidFill>
                            <a:schemeClr val="tx1"/>
                          </a:solidFill>
                          <a:latin typeface="Courier New" panose="02070309020205020404" pitchFamily="49" charset="0"/>
                          <a:cs typeface="Courier New" panose="02070309020205020404" pitchFamily="49" charset="0"/>
                        </a:rPr>
                        <a:t> for (auto e </a:t>
                      </a:r>
                      <a:r>
                        <a:rPr lang="pt-BR" sz="1800" b="1" dirty="0">
                          <a:solidFill>
                            <a:srgbClr val="C00000"/>
                          </a:solidFill>
                          <a:latin typeface="Courier New" panose="02070309020205020404" pitchFamily="49" charset="0"/>
                          <a:cs typeface="Courier New" panose="02070309020205020404" pitchFamily="49" charset="0"/>
                        </a:rPr>
                        <a:t>:</a:t>
                      </a:r>
                      <a:r>
                        <a:rPr lang="pt-BR" sz="1800" b="1" dirty="0">
                          <a:solidFill>
                            <a:schemeClr val="tx1"/>
                          </a:solidFill>
                          <a:latin typeface="Courier New" panose="02070309020205020404" pitchFamily="49" charset="0"/>
                          <a:cs typeface="Courier New" panose="02070309020205020404" pitchFamily="49" charset="0"/>
                        </a:rPr>
                        <a:t> A)</a:t>
                      </a:r>
                    </a:p>
                    <a:p>
                      <a:r>
                        <a:rPr lang="pt-BR" sz="1800" b="1" dirty="0">
                          <a:solidFill>
                            <a:schemeClr val="bg1">
                              <a:lumMod val="50000"/>
                            </a:schemeClr>
                          </a:solidFill>
                          <a:latin typeface="Courier New" panose="02070309020205020404" pitchFamily="49" charset="0"/>
                          <a:cs typeface="Courier New" panose="02070309020205020404" pitchFamily="49" charset="0"/>
                        </a:rPr>
                        <a:t>    std::cout &lt;&lt; e &lt;&lt; std:: endl;</a:t>
                      </a:r>
                    </a:p>
                    <a:p>
                      <a:r>
                        <a:rPr lang="pt-BR"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3" name="Down Arrow 2"/>
          <p:cNvSpPr/>
          <p:nvPr/>
        </p:nvSpPr>
        <p:spPr>
          <a:xfrm rot="16200000">
            <a:off x="378314" y="5252466"/>
            <a:ext cx="649703" cy="107907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rPr>
              <a:t>elegant</a:t>
            </a:r>
          </a:p>
        </p:txBody>
      </p:sp>
    </p:spTree>
    <p:extLst>
      <p:ext uri="{BB962C8B-B14F-4D97-AF65-F5344CB8AC3E}">
        <p14:creationId xmlns:p14="http://schemas.microsoft.com/office/powerpoint/2010/main" val="374417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Lecturer</a:t>
            </a:r>
            <a:endParaRPr lang="da-DK" dirty="0"/>
          </a:p>
        </p:txBody>
      </p:sp>
      <p:sp>
        <p:nvSpPr>
          <p:cNvPr id="3" name="Content Placeholder 2"/>
          <p:cNvSpPr>
            <a:spLocks noGrp="1"/>
          </p:cNvSpPr>
          <p:nvPr>
            <p:ph idx="1"/>
          </p:nvPr>
        </p:nvSpPr>
        <p:spPr>
          <a:xfrm>
            <a:off x="417830" y="2038985"/>
            <a:ext cx="11356340" cy="3996056"/>
          </a:xfrm>
          <a:solidFill>
            <a:schemeClr val="accent5">
              <a:lumMod val="20000"/>
              <a:lumOff val="80000"/>
            </a:schemeClr>
          </a:solidFill>
          <a:ln>
            <a:solidFill>
              <a:schemeClr val="tx1">
                <a:lumMod val="75000"/>
                <a:lumOff val="25000"/>
              </a:schemeClr>
            </a:solidFill>
          </a:ln>
        </p:spPr>
        <p:txBody>
          <a:bodyPr anchor="ctr">
            <a:normAutofit/>
          </a:bodyPr>
          <a:lstStyle/>
          <a:p>
            <a:pPr marL="0" indent="0" defTabSz="1076325">
              <a:spcAft>
                <a:spcPts val="1200"/>
              </a:spcAft>
              <a:buNone/>
              <a:tabLst>
                <a:tab pos="263525" algn="l"/>
                <a:tab pos="1706563" algn="l"/>
              </a:tabLst>
            </a:pPr>
            <a:r>
              <a:rPr lang="en-US" sz="2400" dirty="0">
                <a:solidFill>
                  <a:srgbClr val="C00000"/>
                </a:solidFill>
              </a:rPr>
              <a:t>Name</a:t>
            </a:r>
            <a:r>
              <a:rPr lang="en-US" sz="2400" dirty="0"/>
              <a:t>  	Gerth Stølting Brodal</a:t>
            </a:r>
          </a:p>
          <a:p>
            <a:pPr marL="0" indent="0" defTabSz="1076325">
              <a:spcAft>
                <a:spcPts val="1200"/>
              </a:spcAft>
              <a:buNone/>
              <a:tabLst>
                <a:tab pos="263525" algn="l"/>
                <a:tab pos="1706563" algn="l"/>
              </a:tabLst>
            </a:pPr>
            <a:r>
              <a:rPr lang="en-US" sz="2400" dirty="0">
                <a:solidFill>
                  <a:srgbClr val="C00000"/>
                </a:solidFill>
              </a:rPr>
              <a:t>Research</a:t>
            </a:r>
            <a:r>
              <a:rPr lang="en-US" sz="2400" dirty="0"/>
              <a:t>  	Algorithms and Data Structures (Computer Science)</a:t>
            </a:r>
          </a:p>
          <a:p>
            <a:pPr marL="0" indent="0" defTabSz="1076325">
              <a:spcAft>
                <a:spcPts val="1200"/>
              </a:spcAft>
              <a:buNone/>
              <a:tabLst>
                <a:tab pos="263525" algn="l"/>
                <a:tab pos="1706563" algn="l"/>
              </a:tabLst>
            </a:pPr>
            <a:r>
              <a:rPr lang="en-US" sz="2400" dirty="0">
                <a:solidFill>
                  <a:srgbClr val="C00000"/>
                </a:solidFill>
              </a:rPr>
              <a:t>Teaching</a:t>
            </a:r>
          </a:p>
          <a:p>
            <a:pPr marL="268288" lvl="1" indent="0" defTabSz="1076325">
              <a:buNone/>
              <a:tabLst>
                <a:tab pos="263525" algn="l"/>
                <a:tab pos="1706563" algn="l"/>
              </a:tabLst>
            </a:pPr>
            <a:r>
              <a:rPr lang="en-US" dirty="0"/>
              <a:t>2018 -	BSc course on Introduction to Programming with Scientific Applications</a:t>
            </a:r>
          </a:p>
          <a:p>
            <a:pPr marL="268288" lvl="1" indent="0" defTabSz="1076325">
              <a:buNone/>
              <a:tabLst>
                <a:tab pos="263525" algn="l"/>
                <a:tab pos="1706563" algn="l"/>
              </a:tabLst>
            </a:pPr>
            <a:r>
              <a:rPr lang="en-US" dirty="0"/>
              <a:t>2003 -	BSc course on Introduction to Algorithms and Data Structures</a:t>
            </a:r>
          </a:p>
          <a:p>
            <a:pPr marL="268288" lvl="1" indent="0" defTabSz="1076325">
              <a:spcAft>
                <a:spcPts val="1200"/>
              </a:spcAft>
              <a:buNone/>
              <a:tabLst>
                <a:tab pos="263525" algn="l"/>
                <a:tab pos="1706563" algn="l"/>
              </a:tabLst>
            </a:pPr>
            <a:r>
              <a:rPr lang="en-US" dirty="0"/>
              <a:t>1999 - 17	MSc courses on Computational Geometry, Algorithm Engineering, </a:t>
            </a:r>
            <a:br>
              <a:rPr lang="en-US" dirty="0"/>
            </a:br>
            <a:r>
              <a:rPr lang="en-US" dirty="0"/>
              <a:t>	Advanced Data Structures, External Memory Algorithms and Data Structures</a:t>
            </a:r>
          </a:p>
          <a:p>
            <a:pPr marL="0" indent="0" defTabSz="1076325">
              <a:spcAft>
                <a:spcPts val="1200"/>
              </a:spcAft>
              <a:buNone/>
              <a:tabLst>
                <a:tab pos="263525" algn="l"/>
                <a:tab pos="1706563" algn="l"/>
              </a:tabLst>
            </a:pPr>
            <a:r>
              <a:rPr lang="en-US" sz="2400" dirty="0">
                <a:solidFill>
                  <a:srgbClr val="C00000"/>
                </a:solidFill>
              </a:rPr>
              <a:t>Python 	</a:t>
            </a:r>
            <a:r>
              <a:rPr lang="en-US" sz="2400" dirty="0"/>
              <a:t>Advanced Beginner</a:t>
            </a:r>
          </a:p>
        </p:txBody>
      </p:sp>
    </p:spTree>
    <p:extLst>
      <p:ext uri="{BB962C8B-B14F-4D97-AF65-F5344CB8AC3E}">
        <p14:creationId xmlns:p14="http://schemas.microsoft.com/office/powerpoint/2010/main" val="572829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13"/>
            <a:ext cx="12192000" cy="1325563"/>
          </a:xfrm>
        </p:spPr>
        <p:txBody>
          <a:bodyPr/>
          <a:lstStyle/>
          <a:p>
            <a:pPr algn="ctr"/>
            <a:r>
              <a:rPr lang="en-US" dirty="0"/>
              <a:t>Java - different ways to print a vector</a:t>
            </a:r>
          </a:p>
        </p:txBody>
      </p:sp>
      <p:graphicFrame>
        <p:nvGraphicFramePr>
          <p:cNvPr id="8" name="Table 7"/>
          <p:cNvGraphicFramePr>
            <a:graphicFrameLocks noGrp="1"/>
          </p:cNvGraphicFramePr>
          <p:nvPr>
            <p:extLst>
              <p:ext uri="{D42A27DB-BD31-4B8C-83A1-F6EECF244321}">
                <p14:modId xmlns:p14="http://schemas.microsoft.com/office/powerpoint/2010/main" val="1486765726"/>
              </p:ext>
            </p:extLst>
          </p:nvPr>
        </p:nvGraphicFramePr>
        <p:xfrm>
          <a:off x="1823252" y="1030340"/>
          <a:ext cx="8545495" cy="5669280"/>
        </p:xfrm>
        <a:graphic>
          <a:graphicData uri="http://schemas.openxmlformats.org/drawingml/2006/table">
            <a:tbl>
              <a:tblPr firstRow="1" bandRow="1">
                <a:tableStyleId>{5C22544A-7EE6-4342-B048-85BDC9FD1C3A}</a:tableStyleId>
              </a:tblPr>
              <a:tblGrid>
                <a:gridCol w="8545495">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vector-iterator.java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import java.util.Vector;</a:t>
                      </a:r>
                    </a:p>
                    <a:p>
                      <a:r>
                        <a:rPr lang="pt-BR" sz="1800" b="1" dirty="0">
                          <a:solidFill>
                            <a:schemeClr val="bg1">
                              <a:lumMod val="50000"/>
                            </a:schemeClr>
                          </a:solidFill>
                          <a:latin typeface="Courier New" panose="02070309020205020404" pitchFamily="49" charset="0"/>
                          <a:cs typeface="Courier New" panose="02070309020205020404" pitchFamily="49" charset="0"/>
                        </a:rPr>
                        <a:t>import java.util.Iterator;</a:t>
                      </a:r>
                    </a:p>
                    <a:p>
                      <a:endParaRPr lang="pt-BR" sz="1800" b="1" dirty="0">
                        <a:solidFill>
                          <a:schemeClr val="bg1">
                            <a:lumMod val="50000"/>
                          </a:schemeClr>
                        </a:solidFill>
                        <a:latin typeface="Courier New" panose="02070309020205020404" pitchFamily="49" charset="0"/>
                        <a:cs typeface="Courier New" panose="02070309020205020404" pitchFamily="49" charset="0"/>
                      </a:endParaRPr>
                    </a:p>
                    <a:p>
                      <a:r>
                        <a:rPr lang="pt-BR" sz="1800" b="1" dirty="0">
                          <a:solidFill>
                            <a:schemeClr val="bg1">
                              <a:lumMod val="50000"/>
                            </a:schemeClr>
                          </a:solidFill>
                          <a:latin typeface="Courier New" panose="02070309020205020404" pitchFamily="49" charset="0"/>
                          <a:cs typeface="Courier New" panose="02070309020205020404" pitchFamily="49" charset="0"/>
                        </a:rPr>
                        <a:t>class IteratorTest{</a:t>
                      </a:r>
                    </a:p>
                    <a:p>
                      <a:r>
                        <a:rPr lang="pt-BR" sz="1800" b="1" dirty="0">
                          <a:solidFill>
                            <a:schemeClr val="bg1">
                              <a:lumMod val="50000"/>
                            </a:schemeClr>
                          </a:solidFill>
                          <a:latin typeface="Courier New" panose="02070309020205020404" pitchFamily="49" charset="0"/>
                          <a:cs typeface="Courier New" panose="02070309020205020404" pitchFamily="49" charset="0"/>
                        </a:rPr>
                        <a:t>   public static void main(String[] args) {</a:t>
                      </a:r>
                    </a:p>
                    <a:p>
                      <a:r>
                        <a:rPr lang="pt-BR" sz="1800" b="1" dirty="0">
                          <a:solidFill>
                            <a:schemeClr val="bg1">
                              <a:lumMod val="50000"/>
                            </a:schemeClr>
                          </a:solidFill>
                          <a:latin typeface="Courier New" panose="02070309020205020404" pitchFamily="49" charset="0"/>
                          <a:cs typeface="Courier New" panose="02070309020205020404" pitchFamily="49" charset="0"/>
                        </a:rPr>
                        <a:t>       Vector&lt;Integer&gt; a = new Vector&lt;Integer&gt;();</a:t>
                      </a:r>
                    </a:p>
                    <a:p>
                      <a:r>
                        <a:rPr lang="pt-BR" sz="1800" b="1" dirty="0">
                          <a:solidFill>
                            <a:schemeClr val="bg1">
                              <a:lumMod val="50000"/>
                            </a:schemeClr>
                          </a:solidFill>
                          <a:latin typeface="Courier New" panose="02070309020205020404" pitchFamily="49" charset="0"/>
                          <a:cs typeface="Courier New" panose="02070309020205020404" pitchFamily="49" charset="0"/>
                        </a:rPr>
                        <a:t>       a.add(7);</a:t>
                      </a:r>
                    </a:p>
                    <a:p>
                      <a:r>
                        <a:rPr lang="pt-BR" sz="1800" b="1" dirty="0">
                          <a:solidFill>
                            <a:schemeClr val="bg1">
                              <a:lumMod val="50000"/>
                            </a:schemeClr>
                          </a:solidFill>
                          <a:latin typeface="Courier New" panose="02070309020205020404" pitchFamily="49" charset="0"/>
                          <a:cs typeface="Courier New" panose="02070309020205020404" pitchFamily="49" charset="0"/>
                        </a:rPr>
                        <a:t>       a.add(42);</a:t>
                      </a:r>
                    </a:p>
                    <a:p>
                      <a:r>
                        <a:rPr lang="pt-BR" sz="1800" b="1" dirty="0">
                          <a:solidFill>
                            <a:schemeClr val="bg1">
                              <a:lumMod val="50000"/>
                            </a:schemeClr>
                          </a:solidFill>
                          <a:latin typeface="Courier New" panose="02070309020205020404" pitchFamily="49" charset="0"/>
                          <a:cs typeface="Courier New" panose="02070309020205020404" pitchFamily="49" charset="0"/>
                        </a:rPr>
                        <a:t>       // "C" for-loop &amp; get method</a:t>
                      </a:r>
                    </a:p>
                    <a:p>
                      <a:r>
                        <a:rPr lang="pt-BR" sz="1800" b="1" dirty="0">
                          <a:solidFill>
                            <a:schemeClr val="tx1"/>
                          </a:solidFill>
                          <a:latin typeface="Courier New" panose="02070309020205020404" pitchFamily="49" charset="0"/>
                          <a:cs typeface="Courier New" panose="02070309020205020404" pitchFamily="49" charset="0"/>
                        </a:rPr>
                        <a:t>       for (int i = 0; i &lt; a.size(); i++)</a:t>
                      </a:r>
                    </a:p>
                    <a:p>
                      <a:r>
                        <a:rPr lang="pt-BR" sz="1800" b="1" dirty="0">
                          <a:solidFill>
                            <a:schemeClr val="bg1">
                              <a:lumMod val="50000"/>
                            </a:schemeClr>
                          </a:solidFill>
                          <a:latin typeface="Courier New" panose="02070309020205020404" pitchFamily="49" charset="0"/>
                          <a:cs typeface="Courier New" panose="02070309020205020404" pitchFamily="49" charset="0"/>
                        </a:rPr>
                        <a:t>	   System.out.println(</a:t>
                      </a:r>
                      <a:r>
                        <a:rPr lang="pt-BR" sz="1800" b="1" dirty="0">
                          <a:solidFill>
                            <a:schemeClr val="tx1"/>
                          </a:solidFill>
                          <a:latin typeface="Courier New" panose="02070309020205020404" pitchFamily="49" charset="0"/>
                          <a:cs typeface="Courier New" panose="02070309020205020404" pitchFamily="49" charset="0"/>
                        </a:rPr>
                        <a:t>a.get(i)</a:t>
                      </a:r>
                      <a:r>
                        <a:rPr lang="pt-BR" sz="1800" b="1" dirty="0">
                          <a:solidFill>
                            <a:schemeClr val="bg1">
                              <a:lumMod val="50000"/>
                            </a:schemeClr>
                          </a:solidFill>
                          <a:latin typeface="Courier New" panose="02070309020205020404" pitchFamily="49" charset="0"/>
                          <a:cs typeface="Courier New" panose="02070309020205020404" pitchFamily="49" charset="0"/>
                        </a:rPr>
                        <a:t>);         </a:t>
                      </a:r>
                    </a:p>
                    <a:p>
                      <a:r>
                        <a:rPr lang="pt-BR" sz="1800" b="1" dirty="0">
                          <a:solidFill>
                            <a:schemeClr val="bg1">
                              <a:lumMod val="50000"/>
                            </a:schemeClr>
                          </a:solidFill>
                          <a:latin typeface="Courier New" panose="02070309020205020404" pitchFamily="49" charset="0"/>
                          <a:cs typeface="Courier New" panose="02070309020205020404" pitchFamily="49" charset="0"/>
                        </a:rPr>
                        <a:t>       // iterator</a:t>
                      </a:r>
                    </a:p>
                    <a:p>
                      <a:r>
                        <a:rPr lang="pt-BR" sz="1800" b="1" dirty="0">
                          <a:solidFill>
                            <a:schemeClr val="bg1">
                              <a:lumMod val="50000"/>
                            </a:schemeClr>
                          </a:solidFill>
                          <a:latin typeface="Courier New" panose="02070309020205020404" pitchFamily="49" charset="0"/>
                          <a:cs typeface="Courier New" panose="02070309020205020404" pitchFamily="49" charset="0"/>
                        </a:rPr>
                        <a:t>       </a:t>
                      </a:r>
                      <a:r>
                        <a:rPr lang="pt-BR" sz="1800" b="1" dirty="0">
                          <a:solidFill>
                            <a:schemeClr val="tx1"/>
                          </a:solidFill>
                          <a:latin typeface="Courier New" panose="02070309020205020404" pitchFamily="49" charset="0"/>
                          <a:cs typeface="Courier New" panose="02070309020205020404" pitchFamily="49" charset="0"/>
                        </a:rPr>
                        <a:t>for (Iterator it = a.iterator(); it.hasNext(); )</a:t>
                      </a:r>
                    </a:p>
                    <a:p>
                      <a:r>
                        <a:rPr lang="pt-BR" sz="1800" b="1" dirty="0">
                          <a:solidFill>
                            <a:schemeClr val="bg1">
                              <a:lumMod val="50000"/>
                            </a:schemeClr>
                          </a:solidFill>
                          <a:latin typeface="Courier New" panose="02070309020205020404" pitchFamily="49" charset="0"/>
                          <a:cs typeface="Courier New" panose="02070309020205020404" pitchFamily="49" charset="0"/>
                        </a:rPr>
                        <a:t>	   System.out.println(</a:t>
                      </a:r>
                      <a:r>
                        <a:rPr lang="pt-BR" sz="1800" b="1" dirty="0">
                          <a:solidFill>
                            <a:schemeClr val="tx1"/>
                          </a:solidFill>
                          <a:latin typeface="Courier New" panose="02070309020205020404" pitchFamily="49" charset="0"/>
                          <a:cs typeface="Courier New" panose="02070309020205020404" pitchFamily="49" charset="0"/>
                        </a:rPr>
                        <a:t>it.next()</a:t>
                      </a:r>
                      <a:r>
                        <a:rPr lang="pt-BR" sz="1800" b="1" dirty="0">
                          <a:solidFill>
                            <a:schemeClr val="bg1">
                              <a:lumMod val="50000"/>
                            </a:schemeClr>
                          </a:solidFill>
                          <a:latin typeface="Courier New" panose="02070309020205020404" pitchFamily="49" charset="0"/>
                          <a:cs typeface="Courier New" panose="02070309020205020404" pitchFamily="49" charset="0"/>
                        </a:rPr>
                        <a:t>);    </a:t>
                      </a:r>
                    </a:p>
                    <a:p>
                      <a:r>
                        <a:rPr lang="pt-BR" sz="1800" b="1" dirty="0">
                          <a:solidFill>
                            <a:schemeClr val="bg1">
                              <a:lumMod val="50000"/>
                            </a:schemeClr>
                          </a:solidFill>
                          <a:latin typeface="Courier New" panose="02070309020205020404" pitchFamily="49" charset="0"/>
                          <a:cs typeface="Courier New" panose="02070309020205020404" pitchFamily="49" charset="0"/>
                        </a:rPr>
                        <a:t>       // for-each loop – since Java 5</a:t>
                      </a:r>
                    </a:p>
                    <a:p>
                      <a:r>
                        <a:rPr lang="pt-BR" sz="1800" b="1" dirty="0">
                          <a:solidFill>
                            <a:schemeClr val="tx1"/>
                          </a:solidFill>
                          <a:latin typeface="Courier New" panose="02070309020205020404" pitchFamily="49" charset="0"/>
                          <a:cs typeface="Courier New" panose="02070309020205020404" pitchFamily="49" charset="0"/>
                        </a:rPr>
                        <a:t>       for (Integer e : a)</a:t>
                      </a:r>
                    </a:p>
                    <a:p>
                      <a:r>
                        <a:rPr lang="pt-BR" sz="1800" b="1" dirty="0">
                          <a:solidFill>
                            <a:schemeClr val="bg1">
                              <a:lumMod val="50000"/>
                            </a:schemeClr>
                          </a:solidFill>
                          <a:latin typeface="Courier New" panose="02070309020205020404" pitchFamily="49" charset="0"/>
                          <a:cs typeface="Courier New" panose="02070309020205020404" pitchFamily="49" charset="0"/>
                        </a:rPr>
                        <a:t>	   System.out.println(e);         </a:t>
                      </a:r>
                    </a:p>
                    <a:p>
                      <a:r>
                        <a:rPr lang="pt-BR" sz="1800" b="1" dirty="0">
                          <a:solidFill>
                            <a:schemeClr val="bg1">
                              <a:lumMod val="50000"/>
                            </a:schemeClr>
                          </a:solidFill>
                          <a:latin typeface="Courier New" panose="02070309020205020404" pitchFamily="49" charset="0"/>
                          <a:cs typeface="Courier New" panose="02070309020205020404" pitchFamily="49" charset="0"/>
                        </a:rPr>
                        <a:t>   }</a:t>
                      </a:r>
                    </a:p>
                    <a:p>
                      <a:r>
                        <a:rPr lang="pt-BR" sz="1800" b="1" dirty="0">
                          <a:solidFill>
                            <a:schemeClr val="bg1">
                              <a:lumMod val="50000"/>
                            </a:schemeClr>
                          </a:solidFill>
                          <a:latin typeface="Courier New" panose="02070309020205020404" pitchFamily="49" charset="0"/>
                          <a:cs typeface="Courier New" panose="02070309020205020404" pitchFamily="49" charset="0"/>
                        </a:rPr>
                        <a:t>}</a:t>
                      </a:r>
                      <a:endParaRPr lang="en-US" sz="1800" b="1" dirty="0">
                        <a:solidFill>
                          <a:schemeClr val="bg1">
                            <a:lumMod val="50000"/>
                          </a:schemeClr>
                        </a:solidFill>
                        <a:latin typeface="Courier New" panose="02070309020205020404" pitchFamily="49" charset="0"/>
                        <a:cs typeface="Courier New" panose="02070309020205020404" pitchFamily="49"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5" name="Down Arrow 4"/>
          <p:cNvSpPr/>
          <p:nvPr/>
        </p:nvSpPr>
        <p:spPr>
          <a:xfrm rot="16200000">
            <a:off x="1498400" y="5156214"/>
            <a:ext cx="649703" cy="107907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rPr>
              <a:t>elegant</a:t>
            </a:r>
          </a:p>
        </p:txBody>
      </p:sp>
    </p:spTree>
    <p:extLst>
      <p:ext uri="{BB962C8B-B14F-4D97-AF65-F5344CB8AC3E}">
        <p14:creationId xmlns:p14="http://schemas.microsoft.com/office/powerpoint/2010/main" val="301989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795"/>
            <a:ext cx="12192000" cy="1325563"/>
          </a:xfrm>
        </p:spPr>
        <p:txBody>
          <a:bodyPr/>
          <a:lstStyle/>
          <a:p>
            <a:pPr algn="ctr"/>
            <a:r>
              <a:rPr lang="en-US" dirty="0"/>
              <a:t>The Python way to print a list</a:t>
            </a:r>
          </a:p>
        </p:txBody>
      </p:sp>
      <p:graphicFrame>
        <p:nvGraphicFramePr>
          <p:cNvPr id="8" name="Table 7"/>
          <p:cNvGraphicFramePr>
            <a:graphicFrameLocks noGrp="1"/>
          </p:cNvGraphicFramePr>
          <p:nvPr>
            <p:extLst>
              <p:ext uri="{D42A27DB-BD31-4B8C-83A1-F6EECF244321}">
                <p14:modId xmlns:p14="http://schemas.microsoft.com/office/powerpoint/2010/main" val="970089281"/>
              </p:ext>
            </p:extLst>
          </p:nvPr>
        </p:nvGraphicFramePr>
        <p:xfrm>
          <a:off x="4434522" y="2367833"/>
          <a:ext cx="3322955" cy="3108960"/>
        </p:xfrm>
        <a:graphic>
          <a:graphicData uri="http://schemas.openxmlformats.org/drawingml/2006/table">
            <a:tbl>
              <a:tblPr firstRow="1" bandRow="1">
                <a:tableStyleId>{5C22544A-7EE6-4342-B048-85BDC9FD1C3A}</a:tableStyleId>
              </a:tblPr>
              <a:tblGrid>
                <a:gridCol w="3322955">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print-list.py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it-IT" sz="1800" b="1" dirty="0">
                          <a:solidFill>
                            <a:schemeClr val="bg1">
                              <a:lumMod val="50000"/>
                            </a:schemeClr>
                          </a:solidFill>
                          <a:latin typeface="Courier New" panose="02070309020205020404" pitchFamily="49" charset="0"/>
                          <a:cs typeface="Courier New" panose="02070309020205020404" pitchFamily="49" charset="0"/>
                        </a:rPr>
                        <a:t>a = [20, 23, 26]</a:t>
                      </a:r>
                    </a:p>
                    <a:p>
                      <a:endParaRPr lang="it-IT" sz="1800" b="1" dirty="0">
                        <a:solidFill>
                          <a:schemeClr val="tx1"/>
                        </a:solidFill>
                        <a:latin typeface="Courier New" panose="02070309020205020404" pitchFamily="49" charset="0"/>
                        <a:cs typeface="Courier New" panose="02070309020205020404" pitchFamily="49" charset="0"/>
                      </a:endParaRPr>
                    </a:p>
                    <a:p>
                      <a:r>
                        <a:rPr lang="it-IT" sz="1800" b="1" dirty="0">
                          <a:solidFill>
                            <a:schemeClr val="tx1"/>
                          </a:solidFill>
                          <a:latin typeface="Courier New" panose="02070309020205020404" pitchFamily="49" charset="0"/>
                          <a:cs typeface="Courier New" panose="02070309020205020404" pitchFamily="49" charset="0"/>
                        </a:rPr>
                        <a:t>for e in a:</a:t>
                      </a:r>
                    </a:p>
                    <a:p>
                      <a:r>
                        <a:rPr lang="it-IT" sz="1800" b="1" dirty="0">
                          <a:solidFill>
                            <a:schemeClr val="bg1">
                              <a:lumMod val="50000"/>
                            </a:schemeClr>
                          </a:solidFill>
                          <a:latin typeface="Courier New" panose="02070309020205020404" pitchFamily="49" charset="0"/>
                          <a:cs typeface="Courier New" panose="02070309020205020404" pitchFamily="49" charset="0"/>
                        </a:rPr>
                        <a:t>    print(e)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r h="323683">
                <a:tc>
                  <a:txBody>
                    <a:bodyPr/>
                    <a:lstStyle/>
                    <a:p>
                      <a:r>
                        <a:rPr lang="it-IT" sz="1800" b="1" dirty="0">
                          <a:solidFill>
                            <a:schemeClr val="bg1"/>
                          </a:solidFill>
                          <a:latin typeface="Courier New" panose="02070309020205020404" pitchFamily="49" charset="0"/>
                          <a:cs typeface="Courier New" panose="02070309020205020404" pitchFamily="49" charset="0"/>
                        </a:rPr>
                        <a:t>Output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67136528"/>
                  </a:ext>
                </a:extLst>
              </a:tr>
              <a:tr h="469718">
                <a:tc>
                  <a:txBody>
                    <a:bodyPr/>
                    <a:lstStyle/>
                    <a:p>
                      <a:r>
                        <a:rPr lang="it-IT" sz="1800" b="1" dirty="0">
                          <a:solidFill>
                            <a:schemeClr val="bg1">
                              <a:lumMod val="50000"/>
                            </a:schemeClr>
                          </a:solidFill>
                          <a:latin typeface="Courier New" panose="02070309020205020404" pitchFamily="49" charset="0"/>
                          <a:cs typeface="Courier New" panose="02070309020205020404" pitchFamily="49" charset="0"/>
                        </a:rPr>
                        <a:t>$ python</a:t>
                      </a:r>
                      <a:r>
                        <a:rPr lang="it-IT" sz="1800" b="1" baseline="0" dirty="0">
                          <a:solidFill>
                            <a:schemeClr val="bg1">
                              <a:lumMod val="50000"/>
                            </a:schemeClr>
                          </a:solidFill>
                          <a:latin typeface="Courier New" panose="02070309020205020404" pitchFamily="49" charset="0"/>
                          <a:cs typeface="Courier New" panose="02070309020205020404" pitchFamily="49" charset="0"/>
                        </a:rPr>
                        <a:t> print-list</a:t>
                      </a:r>
                      <a:r>
                        <a:rPr lang="it-IT" sz="1800" b="1" dirty="0">
                          <a:solidFill>
                            <a:schemeClr val="bg1">
                              <a:lumMod val="50000"/>
                            </a:schemeClr>
                          </a:solidFill>
                          <a:latin typeface="Courier New" panose="02070309020205020404" pitchFamily="49" charset="0"/>
                          <a:cs typeface="Courier New" panose="02070309020205020404" pitchFamily="49" charset="0"/>
                        </a:rPr>
                        <a:t>.py</a:t>
                      </a:r>
                    </a:p>
                    <a:p>
                      <a:r>
                        <a:rPr lang="it-IT" sz="1800" b="1" dirty="0">
                          <a:solidFill>
                            <a:schemeClr val="bg1">
                              <a:lumMod val="50000"/>
                            </a:schemeClr>
                          </a:solidFill>
                          <a:latin typeface="Courier New" panose="02070309020205020404" pitchFamily="49" charset="0"/>
                          <a:cs typeface="Courier New" panose="02070309020205020404" pitchFamily="49" charset="0"/>
                        </a:rPr>
                        <a:t>20</a:t>
                      </a:r>
                    </a:p>
                    <a:p>
                      <a:r>
                        <a:rPr lang="it-IT" sz="1800" b="1" dirty="0">
                          <a:solidFill>
                            <a:schemeClr val="bg1">
                              <a:lumMod val="50000"/>
                            </a:schemeClr>
                          </a:solidFill>
                          <a:latin typeface="Courier New" panose="02070309020205020404" pitchFamily="49" charset="0"/>
                          <a:cs typeface="Courier New" panose="02070309020205020404" pitchFamily="49" charset="0"/>
                        </a:rPr>
                        <a:t>23</a:t>
                      </a:r>
                    </a:p>
                    <a:p>
                      <a:r>
                        <a:rPr lang="it-IT" sz="1800" b="1" dirty="0">
                          <a:solidFill>
                            <a:schemeClr val="bg1">
                              <a:lumMod val="50000"/>
                            </a:schemeClr>
                          </a:solidFill>
                          <a:latin typeface="Courier New" panose="02070309020205020404" pitchFamily="49" charset="0"/>
                          <a:cs typeface="Courier New" panose="02070309020205020404" pitchFamily="49" charset="0"/>
                        </a:rPr>
                        <a:t>26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53122120"/>
                  </a:ext>
                </a:extLst>
              </a:tr>
            </a:tbl>
          </a:graphicData>
        </a:graphic>
      </p:graphicFrame>
    </p:spTree>
    <p:extLst>
      <p:ext uri="{BB962C8B-B14F-4D97-AF65-F5344CB8AC3E}">
        <p14:creationId xmlns:p14="http://schemas.microsoft.com/office/powerpoint/2010/main" val="3747827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245" y="2271061"/>
            <a:ext cx="10515600" cy="1325563"/>
          </a:xfrm>
        </p:spPr>
        <p:txBody>
          <a:bodyPr/>
          <a:lstStyle/>
          <a:p>
            <a:pPr algn="ctr"/>
            <a:r>
              <a:rPr lang="en-US" dirty="0"/>
              <a:t>Why Python ?</a:t>
            </a:r>
          </a:p>
        </p:txBody>
      </p:sp>
      <p:sp>
        <p:nvSpPr>
          <p:cNvPr id="3" name="Content Placeholder 2"/>
          <p:cNvSpPr>
            <a:spLocks noGrp="1"/>
          </p:cNvSpPr>
          <p:nvPr>
            <p:ph idx="1"/>
          </p:nvPr>
        </p:nvSpPr>
        <p:spPr>
          <a:xfrm>
            <a:off x="2447478" y="3938530"/>
            <a:ext cx="7177133" cy="2628744"/>
          </a:xfrm>
        </p:spPr>
        <p:txBody>
          <a:bodyPr>
            <a:normAutofit/>
          </a:bodyPr>
          <a:lstStyle/>
          <a:p>
            <a:r>
              <a:rPr lang="en-US" sz="2600" noProof="1"/>
              <a:t>Short concise code</a:t>
            </a:r>
          </a:p>
          <a:p>
            <a:r>
              <a:rPr lang="en-US" sz="2600" noProof="1"/>
              <a:t>Index out of range exceptions</a:t>
            </a:r>
          </a:p>
          <a:p>
            <a:r>
              <a:rPr lang="en-US" sz="2600" b="1" noProof="1"/>
              <a:t>Elegant for-each loop</a:t>
            </a:r>
          </a:p>
          <a:p>
            <a:pPr marL="0" indent="0">
              <a:buNone/>
            </a:pPr>
            <a:endParaRPr lang="en-US" sz="2600" noProof="1"/>
          </a:p>
        </p:txBody>
      </p:sp>
    </p:spTree>
    <p:extLst>
      <p:ext uri="{BB962C8B-B14F-4D97-AF65-F5344CB8AC3E}">
        <p14:creationId xmlns:p14="http://schemas.microsoft.com/office/powerpoint/2010/main" val="2049960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4158762" cy="16866156"/>
          </a:xfrm>
          <a:prstGeom prst="rect">
            <a:avLst/>
          </a:prstGeom>
          <a:noFill/>
        </p:spPr>
        <p:txBody>
          <a:bodyPr wrap="square" rtlCol="0">
            <a:spAutoFit/>
          </a:bodyPr>
          <a:lstStyle/>
          <a:p>
            <a:r>
              <a:rPr lang="en-US" sz="500" dirty="0">
                <a:latin typeface="Courier New" panose="02070309020205020404" pitchFamily="49" charset="0"/>
                <a:cs typeface="Courier New" panose="02070309020205020404" pitchFamily="49" charset="0"/>
              </a:rPr>
              <a:t>$ g++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11 print-vector.cpp</a:t>
            </a:r>
          </a:p>
          <a:p>
            <a:r>
              <a:rPr lang="en-US" sz="500" dirty="0">
                <a:latin typeface="Courier New" panose="02070309020205020404" pitchFamily="49" charset="0"/>
                <a:cs typeface="Courier New" panose="02070309020205020404" pitchFamily="49" charset="0"/>
              </a:rPr>
              <a:t>cpp-error-message.cpp: In function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main()’:</a:t>
            </a:r>
          </a:p>
          <a:p>
            <a:r>
              <a:rPr lang="en-US" sz="500" dirty="0">
                <a:latin typeface="Courier New" panose="02070309020205020404" pitchFamily="49" charset="0"/>
                <a:cs typeface="Courier New" panose="02070309020205020404" pitchFamily="49" charset="0"/>
              </a:rPr>
              <a:t>cpp-error-message.cpp:7:13: error: no match for ‘operator&lt;&lt;’ (operand types are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ostream</a:t>
            </a:r>
            <a:r>
              <a:rPr lang="en-US" sz="500" dirty="0">
                <a:latin typeface="Courier New" panose="02070309020205020404" pitchFamily="49" charset="0"/>
                <a:cs typeface="Courier New" panose="02070309020205020404" pitchFamily="49" charset="0"/>
              </a:rPr>
              <a:t> {aka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 and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/ostream:628:5: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_</a:t>
            </a:r>
            <a:r>
              <a:rPr lang="en-US" sz="500" dirty="0" err="1">
                <a:latin typeface="Courier New" panose="02070309020205020404" pitchFamily="49" charset="0"/>
                <a:cs typeface="Courier New" panose="02070309020205020404" pitchFamily="49" charset="0"/>
              </a:rPr>
              <a:t>Tp</a:t>
            </a:r>
            <a:r>
              <a:rPr lang="en-US" sz="500" dirty="0">
                <a:latin typeface="Courier New" panose="02070309020205020404" pitchFamily="49" charset="0"/>
                <a:cs typeface="Courier New" panose="02070309020205020404" pitchFamily="49" charset="0"/>
              </a:rPr>
              <a:t>&amp;)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_</a:t>
            </a:r>
            <a:r>
              <a:rPr lang="en-US" sz="500" dirty="0" err="1">
                <a:latin typeface="Courier New" panose="02070309020205020404" pitchFamily="49" charset="0"/>
                <a:cs typeface="Courier New" panose="02070309020205020404" pitchFamily="49" charset="0"/>
              </a:rPr>
              <a:t>Tp</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&lt;near match&gt;</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_Traits&gt;&amp;&amp; __</a:t>
            </a:r>
            <a:r>
              <a:rPr lang="en-US" sz="500" dirty="0" err="1">
                <a:latin typeface="Courier New" panose="02070309020205020404" pitchFamily="49" charset="0"/>
                <a:cs typeface="Courier New" panose="02070309020205020404" pitchFamily="49" charset="0"/>
              </a:rPr>
              <a:t>os</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_</a:t>
            </a:r>
            <a:r>
              <a:rPr lang="en-US" sz="500" dirty="0" err="1">
                <a:latin typeface="Courier New" panose="02070309020205020404" pitchFamily="49" charset="0"/>
                <a:cs typeface="Courier New" panose="02070309020205020404" pitchFamily="49" charset="0"/>
              </a:rPr>
              <a:t>Tp</a:t>
            </a:r>
            <a:r>
              <a:rPr lang="en-US" sz="500" dirty="0">
                <a:latin typeface="Courier New" panose="02070309020205020404" pitchFamily="49" charset="0"/>
                <a:cs typeface="Courier New" panose="02070309020205020404" pitchFamily="49" charset="0"/>
              </a:rPr>
              <a:t>&amp; __x)</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/ostream:628:5: note:   conversion of argument 1 would be ill-formed:</a:t>
            </a:r>
          </a:p>
          <a:p>
            <a:r>
              <a:rPr lang="en-US" sz="500" dirty="0">
                <a:latin typeface="Courier New" panose="02070309020205020404" pitchFamily="49" charset="0"/>
                <a:cs typeface="Courier New" panose="02070309020205020404" pitchFamily="49" charset="0"/>
              </a:rPr>
              <a:t>cpp-error-message.cpp:7:16: error: cannot bind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ostream</a:t>
            </a:r>
            <a:r>
              <a:rPr lang="en-US" sz="500" dirty="0">
                <a:latin typeface="Courier New" panose="02070309020205020404" pitchFamily="49" charset="0"/>
                <a:cs typeface="Courier New" panose="02070309020205020404" pitchFamily="49" charset="0"/>
              </a:rPr>
              <a:t> {aka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lvalue</a:t>
            </a:r>
            <a:r>
              <a:rPr lang="en-US" sz="500" dirty="0">
                <a:latin typeface="Courier New" panose="02070309020205020404" pitchFamily="49" charset="0"/>
                <a:cs typeface="Courier New" panose="02070309020205020404" pitchFamily="49" charset="0"/>
              </a:rPr>
              <a:t> to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&lt;char&gt;&amp;&amp;’</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/ostream:108:7: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(*__pf)(__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/ostream:108:7: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{aka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&lt;char&gt;&amp;)}’</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/ostream:117:7: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&amp;))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basic_ios</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&amp; (*__pf)(__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&amp;))</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/ostream:117:7: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&amp;) {aka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basic_ios</a:t>
            </a:r>
            <a:r>
              <a:rPr lang="en-US" sz="500" dirty="0">
                <a:latin typeface="Courier New" panose="02070309020205020404" pitchFamily="49" charset="0"/>
                <a:cs typeface="Courier New" panose="02070309020205020404" pitchFamily="49" charset="0"/>
              </a:rPr>
              <a:t>&lt;char&gt;&amp;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basic_ios</a:t>
            </a:r>
            <a:r>
              <a:rPr lang="en-US" sz="500" dirty="0">
                <a:latin typeface="Courier New" panose="02070309020205020404" pitchFamily="49" charset="0"/>
                <a:cs typeface="Courier New" panose="02070309020205020404" pitchFamily="49" charset="0"/>
              </a:rPr>
              <a:t>&lt;char&gt;&amp;)}’</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/ostream:127:7: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ios_base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ios_base</a:t>
            </a:r>
            <a:r>
              <a:rPr lang="en-US" sz="500" dirty="0">
                <a:latin typeface="Courier New" panose="02070309020205020404" pitchFamily="49" charset="0"/>
                <a:cs typeface="Courier New" panose="02070309020205020404" pitchFamily="49" charset="0"/>
              </a:rPr>
              <a:t>&amp;))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ios_base</a:t>
            </a:r>
            <a:r>
              <a:rPr lang="en-US" sz="500" dirty="0">
                <a:latin typeface="Courier New" panose="02070309020205020404" pitchFamily="49" charset="0"/>
                <a:cs typeface="Courier New" panose="02070309020205020404" pitchFamily="49" charset="0"/>
              </a:rPr>
              <a:t>&amp; (*__pf) (</a:t>
            </a:r>
            <a:r>
              <a:rPr lang="en-US" sz="500" dirty="0" err="1">
                <a:latin typeface="Courier New" panose="02070309020205020404" pitchFamily="49" charset="0"/>
                <a:cs typeface="Courier New" panose="02070309020205020404" pitchFamily="49" charset="0"/>
              </a:rPr>
              <a:t>ios_base</a:t>
            </a:r>
            <a:r>
              <a:rPr lang="en-US" sz="500" dirty="0">
                <a:latin typeface="Courier New" panose="02070309020205020404" pitchFamily="49" charset="0"/>
                <a:cs typeface="Courier New" panose="02070309020205020404" pitchFamily="49" charset="0"/>
              </a:rPr>
              <a:t>&amp;))</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/ostream:127:7: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ios_base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ios_base</a:t>
            </a:r>
            <a:r>
              <a:rPr lang="en-US" sz="500" dirty="0">
                <a:latin typeface="Courier New" panose="02070309020205020404" pitchFamily="49" charset="0"/>
                <a:cs typeface="Courier New" panose="02070309020205020404" pitchFamily="49" charset="0"/>
              </a:rPr>
              <a:t>&amp;)’</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/ostream:166:7: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_Traits&gt;::operator&lt;&lt;(long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operator&lt;&lt;(long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/ostream:166:7: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‘long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/ostream:170:7: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_Traits&gt;::operator&lt;&lt;(long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operator&lt;&lt;(unsigned long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/ostream:170:7: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‘long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/ostream:174:7: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_Traits&gt;::operator&lt;&lt;(bool)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operator&lt;&lt;(bool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/ostream:174:7: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‘bool’</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/ostream:638:0,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/bits/ostream.tcc:91:5: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_Traits&gt;::operator&lt;&lt;(short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/bits/ostream.tcc:91:5: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‘short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/ostream:181:7: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_Traits&gt;::operator&lt;&lt;(short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operator&lt;&lt;(unsigned short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/ostream:181:7: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‘short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/ostream:638:0,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/bits/ostream.tcc:105:5: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/bits/ostream.tcc:105:5: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/ostream:192:7: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/ostream:192:7: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/ostream:201:7: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_Traits&gt;::operator&lt;&lt;(long </a:t>
            </a:r>
            <a:r>
              <a:rPr lang="en-US" sz="500" dirty="0" err="1">
                <a:latin typeface="Courier New" panose="02070309020205020404" pitchFamily="49" charset="0"/>
                <a:cs typeface="Courier New" panose="02070309020205020404" pitchFamily="49" charset="0"/>
              </a:rPr>
              <a:t>long</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operator&lt;&lt;(long </a:t>
            </a:r>
            <a:r>
              <a:rPr lang="en-US" sz="500" dirty="0" err="1">
                <a:latin typeface="Courier New" panose="02070309020205020404" pitchFamily="49" charset="0"/>
                <a:cs typeface="Courier New" panose="02070309020205020404" pitchFamily="49" charset="0"/>
              </a:rPr>
              <a:t>long</a:t>
            </a:r>
            <a:r>
              <a:rPr lang="en-US" sz="500" dirty="0">
                <a:latin typeface="Courier New" panose="02070309020205020404" pitchFamily="49" charset="0"/>
                <a:cs typeface="Courier New" panose="02070309020205020404" pitchFamily="49" charset="0"/>
              </a:rPr>
              <a:t>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/ostream:201:7: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‘long </a:t>
            </a:r>
            <a:r>
              <a:rPr lang="en-US" sz="500" dirty="0" err="1">
                <a:latin typeface="Courier New" panose="02070309020205020404" pitchFamily="49" charset="0"/>
                <a:cs typeface="Courier New" panose="02070309020205020404" pitchFamily="49" charset="0"/>
              </a:rPr>
              <a:t>long</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/ostream:205:7: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_Traits&gt;::operator&lt;&lt;(long </a:t>
            </a:r>
            <a:r>
              <a:rPr lang="en-US" sz="500" dirty="0" err="1">
                <a:latin typeface="Courier New" panose="02070309020205020404" pitchFamily="49" charset="0"/>
                <a:cs typeface="Courier New" panose="02070309020205020404" pitchFamily="49" charset="0"/>
              </a:rPr>
              <a:t>long</a:t>
            </a:r>
            <a:r>
              <a:rPr lang="en-US" sz="500" dirty="0">
                <a:latin typeface="Courier New" panose="02070309020205020404" pitchFamily="49" charset="0"/>
                <a:cs typeface="Courier New" panose="02070309020205020404" pitchFamily="49" charset="0"/>
              </a:rPr>
              <a:t>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operator&lt;&lt;(unsigned long </a:t>
            </a:r>
            <a:r>
              <a:rPr lang="en-US" sz="500" dirty="0" err="1">
                <a:latin typeface="Courier New" panose="02070309020205020404" pitchFamily="49" charset="0"/>
                <a:cs typeface="Courier New" panose="02070309020205020404" pitchFamily="49" charset="0"/>
              </a:rPr>
              <a:t>long</a:t>
            </a:r>
            <a:r>
              <a:rPr lang="en-US" sz="500" dirty="0">
                <a:latin typeface="Courier New" panose="02070309020205020404" pitchFamily="49" charset="0"/>
                <a:cs typeface="Courier New" panose="02070309020205020404" pitchFamily="49" charset="0"/>
              </a:rPr>
              <a:t>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/ostream:205:7: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‘long </a:t>
            </a:r>
            <a:r>
              <a:rPr lang="en-US" sz="500" dirty="0" err="1">
                <a:latin typeface="Courier New" panose="02070309020205020404" pitchFamily="49" charset="0"/>
                <a:cs typeface="Courier New" panose="02070309020205020404" pitchFamily="49" charset="0"/>
              </a:rPr>
              <a:t>long</a:t>
            </a:r>
            <a:r>
              <a:rPr lang="en-US" sz="500" dirty="0">
                <a:latin typeface="Courier New" panose="02070309020205020404" pitchFamily="49" charset="0"/>
                <a:cs typeface="Courier New" panose="02070309020205020404" pitchFamily="49" charset="0"/>
              </a:rPr>
              <a:t>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/ostream:220:7: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_Traits&gt;::operator&lt;&lt;(double)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operator&lt;&lt;(double __f)</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/ostream:220:7: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‘double’</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/ostream:224:7: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_Traits&gt;::operator&lt;&lt;(float)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operator&lt;&lt;(float __f)</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/ostream:224:7: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‘float’</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/ostream:232:7: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_Traits&gt;::operator&lt;&lt;(long double)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operator&lt;&lt;(long double __f)</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/ostream:232:7: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‘long double’</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/ostream:245:7: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void*)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void* __p)</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/ostream:245:7: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void*’</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/ostream:638:0,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/bits/ostream.tcc:119:5: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streambuf_type</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streambuf_type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basic_streambuf</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/bits/ostream.tcc:119:5: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&lt;char&gt;::__</a:t>
            </a:r>
            <a:r>
              <a:rPr lang="en-US" sz="500" dirty="0" err="1">
                <a:latin typeface="Courier New" panose="02070309020205020404" pitchFamily="49" charset="0"/>
                <a:cs typeface="Courier New" panose="02070309020205020404" pitchFamily="49" charset="0"/>
              </a:rPr>
              <a:t>streambuf_type</a:t>
            </a:r>
            <a:r>
              <a:rPr lang="en-US" sz="500" dirty="0">
                <a:latin typeface="Courier New" panose="02070309020205020404" pitchFamily="49" charset="0"/>
                <a:cs typeface="Courier New" panose="02070309020205020404" pitchFamily="49" charset="0"/>
              </a:rPr>
              <a:t>* {aka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basic_streambuf</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/ostream:574:5: note: candidate: template&lt;class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unsigned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__out,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unsigned char* __s)</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/ostream:574:5: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unsigned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/ostream:569:5: note: candidate: template&lt;class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signed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__out,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signed char* __s)</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/ostream:569:5: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signed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/ostream:556:5: note: candidate: template&lt;class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__out,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char* __s)</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/ostream:556:5: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/ostream:638:0,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/bits/ostream.tcc:321:5: note: candidate: template&lt;class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__out,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char* __s)</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/bits/ostream.tcc:321:5: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/ostream:539:5: note: candidate: template&lt;class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__out,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__s)</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/ostream:539:5: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mismatched types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and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/ostream:519:5: note: candidate: template&lt;class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unsigned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__out, unsigned char __c)</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/ostream:519:5: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‘unsigned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/ostream:514:5: note: candidate: template&lt;class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signed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__out, signed char __c)</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/ostream:514:5: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‘signed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/ostream:508:5: note: candidate: template&lt;class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__out, char __c)</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/ostream:508:5: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/ostream:502:5: note: candidate: template&lt;class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__out, char __c)</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/ostream:502:5: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/ostream:497:5: note: candidate: template&lt;class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__out,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__c)</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/ostream:497:5: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deduced conflicting types for parameter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(‘char’ and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/bits/ios_base.h:46:0,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/ios:42,</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/ostream:38,</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/system_error:209:5: note: candidate: template&lt;class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error_code</a:t>
            </a:r>
            <a:r>
              <a:rPr lang="en-US" sz="500" dirty="0">
                <a:latin typeface="Courier New" panose="02070309020205020404" pitchFamily="49" charset="0"/>
                <a:cs typeface="Courier New" panose="02070309020205020404" pitchFamily="49" charset="0"/>
              </a:rPr>
              <a:t>&amp;)</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__</a:t>
            </a:r>
            <a:r>
              <a:rPr lang="en-US" sz="500" dirty="0" err="1">
                <a:latin typeface="Courier New" panose="02070309020205020404" pitchFamily="49" charset="0"/>
                <a:cs typeface="Courier New" panose="02070309020205020404" pitchFamily="49" charset="0"/>
              </a:rPr>
              <a:t>os</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error_code</a:t>
            </a:r>
            <a:r>
              <a:rPr lang="en-US" sz="500" dirty="0">
                <a:latin typeface="Courier New" panose="02070309020205020404" pitchFamily="49" charset="0"/>
                <a:cs typeface="Courier New" panose="02070309020205020404" pitchFamily="49" charset="0"/>
              </a:rPr>
              <a:t>&amp; __e)</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/system_error:209:5: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error_code</a:t>
            </a:r>
            <a:r>
              <a:rPr lang="en-US" sz="500" dirty="0">
                <a:latin typeface="Courier New" panose="02070309020205020404" pitchFamily="49" charset="0"/>
                <a:cs typeface="Courier New" panose="02070309020205020404" pitchFamily="49" charset="0"/>
              </a:rPr>
              <a:t>&amp;’</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/string:52:0,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/bits/locale_classes.h:40,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/bits/ios_base.h:41,</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/ios:42,</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/ostream:38,</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/bits/basic_string.h:5172:5: note: candidate: template&lt;class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class _Traits, class _</a:t>
            </a:r>
            <a:r>
              <a:rPr lang="en-US" sz="500" dirty="0" err="1">
                <a:latin typeface="Courier New" panose="02070309020205020404" pitchFamily="49" charset="0"/>
                <a:cs typeface="Courier New" panose="02070309020205020404" pitchFamily="49" charset="0"/>
              </a:rPr>
              <a:t>Alloc</a:t>
            </a:r>
            <a:r>
              <a:rPr lang="en-US" sz="500" dirty="0">
                <a:latin typeface="Courier New" panose="02070309020205020404" pitchFamily="49" charset="0"/>
                <a:cs typeface="Courier New" panose="02070309020205020404" pitchFamily="49" charset="0"/>
              </a:rPr>
              <a:t>&gt;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basic_string</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 _</a:t>
            </a:r>
            <a:r>
              <a:rPr lang="en-US" sz="500" dirty="0" err="1">
                <a:latin typeface="Courier New" panose="02070309020205020404" pitchFamily="49" charset="0"/>
                <a:cs typeface="Courier New" panose="02070309020205020404" pitchFamily="49" charset="0"/>
              </a:rPr>
              <a:t>Alloc</a:t>
            </a:r>
            <a:r>
              <a:rPr lang="en-US" sz="500" dirty="0">
                <a:latin typeface="Courier New" panose="02070309020205020404" pitchFamily="49" charset="0"/>
                <a:cs typeface="Courier New" panose="02070309020205020404" pitchFamily="49" charset="0"/>
              </a:rPr>
              <a:t>&gt;&amp;)</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__</a:t>
            </a:r>
            <a:r>
              <a:rPr lang="en-US" sz="500" dirty="0" err="1">
                <a:latin typeface="Courier New" panose="02070309020205020404" pitchFamily="49" charset="0"/>
                <a:cs typeface="Courier New" panose="02070309020205020404" pitchFamily="49" charset="0"/>
              </a:rPr>
              <a:t>os</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/bits/basic_string.h:5172:5: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is not derived from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basic_string</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 _</a:t>
            </a:r>
            <a:r>
              <a:rPr lang="en-US" sz="500" dirty="0" err="1">
                <a:latin typeface="Courier New" panose="02070309020205020404" pitchFamily="49" charset="0"/>
                <a:cs typeface="Courier New" panose="02070309020205020404" pitchFamily="49" charset="0"/>
              </a:rPr>
              <a:t>Alloc</a:t>
            </a:r>
            <a:r>
              <a:rPr lang="en-US" sz="500" dirty="0">
                <a:latin typeface="Courier New" panose="02070309020205020404" pitchFamily="49" charset="0"/>
                <a:cs typeface="Courier New" panose="02070309020205020404" pitchFamily="49" charset="0"/>
              </a:rPr>
              <a:t>&gt;’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endParaRPr lang="en-US" sz="500" dirty="0">
              <a:latin typeface="Courier New" panose="02070309020205020404" pitchFamily="49" charset="0"/>
              <a:cs typeface="Courier New" panose="02070309020205020404" pitchFamily="49" charset="0"/>
            </a:endParaRPr>
          </a:p>
        </p:txBody>
      </p:sp>
      <p:sp>
        <p:nvSpPr>
          <p:cNvPr id="5" name="Rounded Rectangle 4"/>
          <p:cNvSpPr/>
          <p:nvPr/>
        </p:nvSpPr>
        <p:spPr>
          <a:xfrm>
            <a:off x="2703094" y="814075"/>
            <a:ext cx="6785811" cy="747001"/>
          </a:xfrm>
          <a:prstGeom prst="roundRect">
            <a:avLst>
              <a:gd name="adj" fmla="val 32129"/>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24795"/>
            <a:ext cx="12192000" cy="1325563"/>
          </a:xfrm>
        </p:spPr>
        <p:txBody>
          <a:bodyPr/>
          <a:lstStyle/>
          <a:p>
            <a:pPr algn="ctr"/>
            <a:r>
              <a:rPr lang="en-US" dirty="0"/>
              <a:t>C++ how </a:t>
            </a:r>
            <a:r>
              <a:rPr lang="en-US" u="sng" dirty="0"/>
              <a:t>not</a:t>
            </a:r>
            <a:r>
              <a:rPr lang="en-US" dirty="0"/>
              <a:t> to print a vector</a:t>
            </a:r>
          </a:p>
        </p:txBody>
      </p:sp>
      <p:graphicFrame>
        <p:nvGraphicFramePr>
          <p:cNvPr id="9" name="Table 8"/>
          <p:cNvGraphicFramePr>
            <a:graphicFrameLocks noGrp="1"/>
          </p:cNvGraphicFramePr>
          <p:nvPr>
            <p:extLst>
              <p:ext uri="{D42A27DB-BD31-4B8C-83A1-F6EECF244321}">
                <p14:modId xmlns:p14="http://schemas.microsoft.com/office/powerpoint/2010/main" val="1196450187"/>
              </p:ext>
            </p:extLst>
          </p:nvPr>
        </p:nvGraphicFramePr>
        <p:xfrm>
          <a:off x="3820159" y="2353379"/>
          <a:ext cx="4551680" cy="2651760"/>
        </p:xfrm>
        <a:graphic>
          <a:graphicData uri="http://schemas.openxmlformats.org/drawingml/2006/table">
            <a:tbl>
              <a:tblPr firstRow="1" bandRow="1">
                <a:tableStyleId>{5C22544A-7EE6-4342-B048-85BDC9FD1C3A}</a:tableStyleId>
              </a:tblPr>
              <a:tblGrid>
                <a:gridCol w="4551680">
                  <a:extLst>
                    <a:ext uri="{9D8B030D-6E8A-4147-A177-3AD203B41FA5}">
                      <a16:colId xmlns:a16="http://schemas.microsoft.com/office/drawing/2014/main" val="1873682825"/>
                    </a:ext>
                  </a:extLst>
                </a:gridCol>
              </a:tblGrid>
              <a:tr h="140002">
                <a:tc>
                  <a:txBody>
                    <a:bodyPr/>
                    <a:lstStyle/>
                    <a:p>
                      <a:r>
                        <a:rPr lang="da-DK" sz="1800" b="1" dirty="0">
                          <a:latin typeface="Courier New" panose="02070309020205020404" pitchFamily="49" charset="0"/>
                          <a:cs typeface="Courier New" panose="02070309020205020404" pitchFamily="49" charset="0"/>
                        </a:rPr>
                        <a:t>print-vector.cpp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iostream</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r>
                        <a:rPr lang="en-US" sz="1800" b="1" dirty="0">
                          <a:solidFill>
                            <a:schemeClr val="bg1">
                              <a:lumMod val="50000"/>
                            </a:schemeClr>
                          </a:solidFill>
                          <a:latin typeface="Courier New" panose="02070309020205020404" pitchFamily="49" charset="0"/>
                          <a:cs typeface="Courier New" panose="02070309020205020404" pitchFamily="49" charset="0"/>
                        </a:rPr>
                        <a:t>#include &lt;vector&gt;</a:t>
                      </a:r>
                    </a:p>
                    <a:p>
                      <a:endParaRPr lang="en-US" sz="1800" b="1" dirty="0">
                        <a:solidFill>
                          <a:schemeClr val="bg1">
                            <a:lumMod val="50000"/>
                          </a:schemeClr>
                        </a:solidFill>
                        <a:latin typeface="Courier New" panose="02070309020205020404" pitchFamily="49" charset="0"/>
                        <a:cs typeface="Courier New" panose="02070309020205020404" pitchFamily="49" charset="0"/>
                      </a:endParaRPr>
                    </a:p>
                    <a:p>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main()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::vector&lt;</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&gt; </a:t>
                      </a:r>
                      <a:r>
                        <a:rPr lang="en-US" sz="1800" b="1" dirty="0">
                          <a:solidFill>
                            <a:schemeClr val="tx1"/>
                          </a:solidFill>
                          <a:latin typeface="Courier New" panose="02070309020205020404" pitchFamily="49" charset="0"/>
                          <a:cs typeface="Courier New" panose="02070309020205020404" pitchFamily="49" charset="0"/>
                        </a:rPr>
                        <a:t>A = {2, 3}</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a:t>
                      </a:r>
                      <a:r>
                        <a:rPr lang="en-US" sz="1800" b="1" dirty="0">
                          <a:solidFill>
                            <a:srgbClr val="C00000"/>
                          </a:solidFill>
                          <a:latin typeface="Courier New" panose="02070309020205020404" pitchFamily="49" charset="0"/>
                          <a:cs typeface="Courier New" panose="02070309020205020404" pitchFamily="49" charset="0"/>
                        </a:rPr>
                        <a:t>A</a:t>
                      </a:r>
                      <a:r>
                        <a:rPr lang="en-US" sz="1800" b="1" dirty="0">
                          <a:solidFill>
                            <a:schemeClr val="bg1">
                              <a:lumMod val="50000"/>
                            </a:schemeClr>
                          </a:solidFill>
                          <a:latin typeface="Courier New" panose="02070309020205020404" pitchFamily="49" charset="0"/>
                          <a:cs typeface="Courier New" panose="02070309020205020404" pitchFamily="49" charset="0"/>
                        </a:rPr>
                        <a:t> &lt;&lt;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endl</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  return 0;</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6" name="Rectangular Callout 5"/>
          <p:cNvSpPr/>
          <p:nvPr/>
        </p:nvSpPr>
        <p:spPr>
          <a:xfrm>
            <a:off x="5554948" y="4831882"/>
            <a:ext cx="4590915" cy="933650"/>
          </a:xfrm>
          <a:prstGeom prst="wedgeRectCallout">
            <a:avLst>
              <a:gd name="adj1" fmla="val -37625"/>
              <a:gd name="adj2" fmla="val -9523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 vectors cannot be printed directly – mistake results in </a:t>
            </a:r>
            <a:r>
              <a:rPr lang="en-US" dirty="0">
                <a:solidFill>
                  <a:srgbClr val="C00000"/>
                </a:solidFill>
              </a:rPr>
              <a:t>+200 lines of error messages</a:t>
            </a:r>
          </a:p>
        </p:txBody>
      </p:sp>
    </p:spTree>
    <p:extLst>
      <p:ext uri="{BB962C8B-B14F-4D97-AF65-F5344CB8AC3E}">
        <p14:creationId xmlns:p14="http://schemas.microsoft.com/office/powerpoint/2010/main" val="195682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245" y="2271061"/>
            <a:ext cx="10515600" cy="1325563"/>
          </a:xfrm>
        </p:spPr>
        <p:txBody>
          <a:bodyPr/>
          <a:lstStyle/>
          <a:p>
            <a:pPr algn="ctr"/>
            <a:r>
              <a:rPr lang="en-US" dirty="0"/>
              <a:t>Why Python ?</a:t>
            </a:r>
          </a:p>
        </p:txBody>
      </p:sp>
      <p:sp>
        <p:nvSpPr>
          <p:cNvPr id="3" name="Content Placeholder 2"/>
          <p:cNvSpPr>
            <a:spLocks noGrp="1"/>
          </p:cNvSpPr>
          <p:nvPr>
            <p:ph idx="1"/>
          </p:nvPr>
        </p:nvSpPr>
        <p:spPr>
          <a:xfrm>
            <a:off x="2447478" y="3938530"/>
            <a:ext cx="7479037" cy="2628744"/>
          </a:xfrm>
        </p:spPr>
        <p:txBody>
          <a:bodyPr>
            <a:normAutofit/>
          </a:bodyPr>
          <a:lstStyle/>
          <a:p>
            <a:r>
              <a:rPr lang="en-US" sz="2600" noProof="1"/>
              <a:t>Short concise code</a:t>
            </a:r>
          </a:p>
          <a:p>
            <a:r>
              <a:rPr lang="en-US" sz="2600" noProof="1"/>
              <a:t>Index out of range exceptions</a:t>
            </a:r>
          </a:p>
          <a:p>
            <a:r>
              <a:rPr lang="en-US" sz="2600" noProof="1"/>
              <a:t>Elegant for-each loop</a:t>
            </a:r>
          </a:p>
          <a:p>
            <a:r>
              <a:rPr lang="en-US" sz="2600" b="1" noProof="1"/>
              <a:t>Python hopefully better error messages than C++</a:t>
            </a:r>
          </a:p>
          <a:p>
            <a:pPr marL="0" indent="0">
              <a:buNone/>
            </a:pPr>
            <a:endParaRPr lang="en-US" sz="2600" noProof="1"/>
          </a:p>
        </p:txBody>
      </p:sp>
    </p:spTree>
    <p:extLst>
      <p:ext uri="{BB962C8B-B14F-4D97-AF65-F5344CB8AC3E}">
        <p14:creationId xmlns:p14="http://schemas.microsoft.com/office/powerpoint/2010/main" val="2542659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3675056272"/>
              </p:ext>
            </p:extLst>
          </p:nvPr>
        </p:nvGraphicFramePr>
        <p:xfrm>
          <a:off x="199222" y="1510748"/>
          <a:ext cx="2327050" cy="4944460"/>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260000">
                <a:tc>
                  <a:txBody>
                    <a:bodyPr/>
                    <a:lstStyle/>
                    <a:p>
                      <a:pPr algn="r"/>
                      <a:endParaRPr lang="en-US" dirty="0"/>
                    </a:p>
                  </a:txBody>
                  <a:tcPr>
                    <a:lnR w="12700" cap="flat" cmpd="sng" algn="ctr">
                      <a:solidFill>
                        <a:schemeClr val="tx1"/>
                      </a:solidFill>
                      <a:prstDash val="solid"/>
                      <a:round/>
                      <a:headEnd type="none" w="med" len="med"/>
                      <a:tailEnd type="none" w="med" len="med"/>
                    </a:lnR>
                  </a:tcPr>
                </a:tc>
                <a:tc rowSpan="8">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3">
                  <a:txBody>
                    <a:bodyPr/>
                    <a:lstStyle/>
                    <a:p>
                      <a:pPr algn="l"/>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83828656"/>
                  </a:ext>
                </a:extLst>
              </a:tr>
              <a:tr h="370840">
                <a:tc vMerge="1">
                  <a:txBody>
                    <a:bodyPr/>
                    <a:lstStyle/>
                    <a:p>
                      <a:pPr algn="ctr"/>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811420">
                <a:tc>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0435711"/>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  </a:t>
                      </a:r>
                    </a:p>
                  </a:txBody>
                  <a:tcPr anchor="ct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0632669"/>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7032806"/>
                  </a:ext>
                </a:extLst>
              </a:tr>
              <a:tr h="648000">
                <a:tc>
                  <a:txBody>
                    <a:bodyPr/>
                    <a:lstStyle/>
                    <a:p>
                      <a:pPr algn="r"/>
                      <a:endParaRPr lang="en-US" dirty="0"/>
                    </a:p>
                  </a:txBody>
                  <a:tcPr>
                    <a:lnR w="12700" cap="flat" cmpd="sng" algn="ctr">
                      <a:solidFill>
                        <a:schemeClr val="tx1"/>
                      </a:solidFill>
                      <a:prstDash val="solid"/>
                      <a:round/>
                      <a:headEnd type="none" w="med" len="med"/>
                      <a:tailEnd type="none" w="med" len="med"/>
                    </a:lnR>
                  </a:tcPr>
                </a:tc>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654308248"/>
              </p:ext>
            </p:extLst>
          </p:nvPr>
        </p:nvGraphicFramePr>
        <p:xfrm>
          <a:off x="199222" y="1510748"/>
          <a:ext cx="2327050" cy="4944460"/>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endParaRPr lang="en-US" b="1" dirty="0"/>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260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3">
                  <a:txBody>
                    <a:bodyPr/>
                    <a:lstStyle/>
                    <a:p>
                      <a:pPr algn="l"/>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83828656"/>
                  </a:ext>
                </a:extLst>
              </a:tr>
              <a:tr h="370840">
                <a:tc vMerge="1">
                  <a:txBody>
                    <a:bodyPr/>
                    <a:lstStyle/>
                    <a:p>
                      <a:pPr algn="ctr"/>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811420">
                <a:tc>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rowSpan="4">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0435711"/>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  </a:t>
                      </a:r>
                    </a:p>
                  </a:txBody>
                  <a:tcPr anchor="ct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0632669"/>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7032806"/>
                  </a:ext>
                </a:extLst>
              </a:tr>
              <a:tr h="648000">
                <a:tc>
                  <a:txBody>
                    <a:bodyPr/>
                    <a:lstStyle/>
                    <a:p>
                      <a:pPr algn="r"/>
                      <a:endParaRPr lang="en-US" dirty="0"/>
                    </a:p>
                  </a:txBody>
                  <a:tcPr>
                    <a:lnR w="12700" cap="flat" cmpd="sng" algn="ctr">
                      <a:solidFill>
                        <a:schemeClr val="tx1"/>
                      </a:solidFill>
                      <a:prstDash val="solid"/>
                      <a:round/>
                      <a:headEnd type="none" w="med" len="med"/>
                      <a:tailEnd type="none" w="med" len="med"/>
                    </a:lnR>
                  </a:tcPr>
                </a:tc>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2" name="Title 1"/>
          <p:cNvSpPr>
            <a:spLocks noGrp="1"/>
          </p:cNvSpPr>
          <p:nvPr>
            <p:ph type="title"/>
          </p:nvPr>
        </p:nvSpPr>
        <p:spPr>
          <a:xfrm>
            <a:off x="838200" y="15913"/>
            <a:ext cx="10515600" cy="1325563"/>
          </a:xfrm>
        </p:spPr>
        <p:txBody>
          <a:bodyPr/>
          <a:lstStyle/>
          <a:p>
            <a:r>
              <a:rPr lang="en-US" dirty="0"/>
              <a:t>Python and garbage collection</a:t>
            </a:r>
          </a:p>
        </p:txBody>
      </p:sp>
      <p:graphicFrame>
        <p:nvGraphicFramePr>
          <p:cNvPr id="4" name="Table 3"/>
          <p:cNvGraphicFramePr>
            <a:graphicFrameLocks noGrp="1"/>
          </p:cNvGraphicFramePr>
          <p:nvPr>
            <p:extLst>
              <p:ext uri="{D42A27DB-BD31-4B8C-83A1-F6EECF244321}">
                <p14:modId xmlns:p14="http://schemas.microsoft.com/office/powerpoint/2010/main" val="989510855"/>
              </p:ext>
            </p:extLst>
          </p:nvPr>
        </p:nvGraphicFramePr>
        <p:xfrm>
          <a:off x="6159377" y="2213239"/>
          <a:ext cx="2094230" cy="1005840"/>
        </p:xfrm>
        <a:graphic>
          <a:graphicData uri="http://schemas.openxmlformats.org/drawingml/2006/table">
            <a:tbl>
              <a:tblPr firstRow="1" bandRow="1">
                <a:tableStyleId>{5C22544A-7EE6-4342-B048-85BDC9FD1C3A}</a:tableStyleId>
              </a:tblPr>
              <a:tblGrid>
                <a:gridCol w="2094230">
                  <a:extLst>
                    <a:ext uri="{9D8B030D-6E8A-4147-A177-3AD203B41FA5}">
                      <a16:colId xmlns:a16="http://schemas.microsoft.com/office/drawing/2014/main" val="1873682825"/>
                    </a:ext>
                  </a:extLst>
                </a:gridCol>
              </a:tblGrid>
              <a:tr h="284500">
                <a:tc>
                  <a:txBody>
                    <a:bodyPr/>
                    <a:lstStyle/>
                    <a:p>
                      <a:r>
                        <a:rPr lang="da-DK" sz="1800" b="1" dirty="0">
                          <a:latin typeface="Courier New" panose="02070309020205020404" pitchFamily="49" charset="0"/>
                          <a:cs typeface="Courier New" panose="02070309020205020404" pitchFamily="49" charset="0"/>
                        </a:rPr>
                        <a:t>garbage.py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602451">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a = [2, 5, 3]</a:t>
                      </a:r>
                    </a:p>
                    <a:p>
                      <a:r>
                        <a:rPr lang="en-US" sz="1800" b="1" dirty="0">
                          <a:solidFill>
                            <a:schemeClr val="bg1">
                              <a:lumMod val="50000"/>
                            </a:schemeClr>
                          </a:solidFill>
                          <a:latin typeface="Courier New" panose="02070309020205020404" pitchFamily="49" charset="0"/>
                          <a:cs typeface="Courier New" panose="02070309020205020404" pitchFamily="49" charset="0"/>
                        </a:rPr>
                        <a:t>a =</a:t>
                      </a:r>
                      <a:r>
                        <a:rPr lang="en-US" sz="1800" b="1" baseline="0" dirty="0">
                          <a:solidFill>
                            <a:schemeClr val="bg1">
                              <a:lumMod val="50000"/>
                            </a:schemeClr>
                          </a:solidFill>
                          <a:latin typeface="Courier New" panose="02070309020205020404" pitchFamily="49" charset="0"/>
                          <a:cs typeface="Courier New" panose="02070309020205020404" pitchFamily="49" charset="0"/>
                        </a:rPr>
                        <a:t> [7,4]</a:t>
                      </a:r>
                      <a:endParaRPr lang="en-US" sz="1800" b="1" dirty="0">
                        <a:solidFill>
                          <a:schemeClr val="bg1">
                            <a:lumMod val="50000"/>
                          </a:schemeClr>
                        </a:solidFill>
                        <a:latin typeface="Courier New" panose="02070309020205020404" pitchFamily="49" charset="0"/>
                        <a:cs typeface="Courier New" panose="02070309020205020404" pitchFamily="49"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27092800"/>
              </p:ext>
            </p:extLst>
          </p:nvPr>
        </p:nvGraphicFramePr>
        <p:xfrm>
          <a:off x="199222" y="1510748"/>
          <a:ext cx="2327050" cy="4944460"/>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endParaRPr lang="en-US" b="1" dirty="0"/>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260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3">
                  <a:txBody>
                    <a:bodyPr/>
                    <a:lstStyle/>
                    <a:p>
                      <a:pPr algn="l"/>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83828656"/>
                  </a:ext>
                </a:extLst>
              </a:tr>
              <a:tr h="370840">
                <a:tc vMerge="1">
                  <a:txBody>
                    <a:bodyPr/>
                    <a:lstStyle/>
                    <a:p>
                      <a:pPr algn="ctr"/>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811420">
                <a:tc>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0435711"/>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  </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0632669"/>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7032806"/>
                  </a:ext>
                </a:extLst>
              </a:tr>
              <a:tr h="648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9" name="Left Brace 8"/>
          <p:cNvSpPr/>
          <p:nvPr/>
        </p:nvSpPr>
        <p:spPr>
          <a:xfrm>
            <a:off x="914842" y="5065746"/>
            <a:ext cx="111760"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flipH="1">
            <a:off x="1702966" y="3140744"/>
            <a:ext cx="111600" cy="1080000"/>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Down Arrow 11"/>
          <p:cNvSpPr/>
          <p:nvPr/>
        </p:nvSpPr>
        <p:spPr>
          <a:xfrm rot="16200000" flipV="1">
            <a:off x="8666048" y="2095430"/>
            <a:ext cx="649703" cy="189116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latin typeface="Courier New" panose="02070309020205020404" pitchFamily="49" charset="0"/>
                <a:cs typeface="Courier New" panose="02070309020205020404" pitchFamily="49" charset="0"/>
              </a:rPr>
              <a:t>a</a:t>
            </a:r>
            <a:r>
              <a:rPr lang="en-US" dirty="0">
                <a:solidFill>
                  <a:schemeClr val="bg1"/>
                </a:solidFill>
              </a:rPr>
              <a:t> gets new value</a:t>
            </a:r>
          </a:p>
        </p:txBody>
      </p:sp>
      <p:sp>
        <p:nvSpPr>
          <p:cNvPr id="3" name="TextBox 2"/>
          <p:cNvSpPr txBox="1"/>
          <p:nvPr/>
        </p:nvSpPr>
        <p:spPr>
          <a:xfrm>
            <a:off x="1814566" y="3219079"/>
            <a:ext cx="2097476" cy="923330"/>
          </a:xfrm>
          <a:prstGeom prst="rect">
            <a:avLst/>
          </a:prstGeom>
          <a:noFill/>
        </p:spPr>
        <p:txBody>
          <a:bodyPr wrap="square" rtlCol="0">
            <a:spAutoFit/>
          </a:bodyPr>
          <a:lstStyle/>
          <a:p>
            <a:r>
              <a:rPr lang="en-US" dirty="0">
                <a:solidFill>
                  <a:srgbClr val="C00000"/>
                </a:solidFill>
              </a:rPr>
              <a:t>garbage, since no variable contains this data any longer</a:t>
            </a:r>
          </a:p>
        </p:txBody>
      </p:sp>
      <p:sp>
        <p:nvSpPr>
          <p:cNvPr id="14" name="Content Placeholder 2"/>
          <p:cNvSpPr>
            <a:spLocks noGrp="1"/>
          </p:cNvSpPr>
          <p:nvPr>
            <p:ph idx="1"/>
          </p:nvPr>
        </p:nvSpPr>
        <p:spPr>
          <a:xfrm>
            <a:off x="4611016" y="4160522"/>
            <a:ext cx="7311306" cy="2466030"/>
          </a:xfrm>
        </p:spPr>
        <p:txBody>
          <a:bodyPr>
            <a:normAutofit fontScale="85000" lnSpcReduction="10000"/>
          </a:bodyPr>
          <a:lstStyle/>
          <a:p>
            <a:r>
              <a:rPr lang="en-US" dirty="0"/>
              <a:t>Python and e.g. Java, C# and JavaScript have a </a:t>
            </a:r>
            <a:r>
              <a:rPr lang="en-US" b="1" dirty="0"/>
              <a:t>garbage collector </a:t>
            </a:r>
            <a:r>
              <a:rPr lang="en-US" dirty="0"/>
              <a:t>to automatically recycle garbage</a:t>
            </a:r>
          </a:p>
          <a:p>
            <a:r>
              <a:rPr lang="en-US" dirty="0"/>
              <a:t>C and C++ garbage collection must be done explicitly by the program; forgetting to </a:t>
            </a:r>
            <a:r>
              <a:rPr lang="en-US" b="1" dirty="0"/>
              <a:t>free </a:t>
            </a:r>
            <a:r>
              <a:rPr lang="en-US" dirty="0"/>
              <a:t>memory again results in </a:t>
            </a:r>
            <a:r>
              <a:rPr lang="en-US" b="1" dirty="0"/>
              <a:t>memory leaks</a:t>
            </a:r>
            <a:r>
              <a:rPr lang="en-US" dirty="0"/>
              <a:t> – which can be really hard to find.</a:t>
            </a:r>
            <a:r>
              <a:rPr lang="en-US" b="1" dirty="0"/>
              <a:t> Have fun debugging!</a:t>
            </a:r>
          </a:p>
          <a:p>
            <a:r>
              <a:rPr lang="en-US" dirty="0"/>
              <a:t>Automatic garbage collection increases memory safety</a:t>
            </a:r>
            <a:r>
              <a:rPr lang="en-US" b="1" dirty="0"/>
              <a:t> </a:t>
            </a:r>
          </a:p>
        </p:txBody>
      </p:sp>
      <p:sp>
        <p:nvSpPr>
          <p:cNvPr id="5" name="TextBox 4"/>
          <p:cNvSpPr txBox="1"/>
          <p:nvPr/>
        </p:nvSpPr>
        <p:spPr>
          <a:xfrm>
            <a:off x="524786" y="5246840"/>
            <a:ext cx="395865" cy="369332"/>
          </a:xfrm>
          <a:prstGeom prst="rect">
            <a:avLst/>
          </a:prstGeom>
          <a:noFill/>
        </p:spPr>
        <p:txBody>
          <a:bodyPr wrap="square" rtlCol="0">
            <a:spAutoFit/>
          </a:bodyPr>
          <a:lstStyle/>
          <a:p>
            <a:pPr algn="r"/>
            <a:r>
              <a:rPr lang="en-US" dirty="0">
                <a:latin typeface="Courier New" panose="02070309020205020404" pitchFamily="49" charset="0"/>
                <a:cs typeface="Courier New" panose="02070309020205020404" pitchFamily="49" charset="0"/>
              </a:rPr>
              <a:t>a</a:t>
            </a:r>
          </a:p>
        </p:txBody>
      </p:sp>
      <p:sp>
        <p:nvSpPr>
          <p:cNvPr id="18" name="Left Brace 17"/>
          <p:cNvSpPr/>
          <p:nvPr/>
        </p:nvSpPr>
        <p:spPr>
          <a:xfrm>
            <a:off x="914842" y="3140744"/>
            <a:ext cx="111760" cy="108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518977" y="3496078"/>
            <a:ext cx="395865" cy="369332"/>
          </a:xfrm>
          <a:prstGeom prst="rect">
            <a:avLst/>
          </a:prstGeom>
          <a:noFill/>
        </p:spPr>
        <p:txBody>
          <a:bodyPr wrap="square" rtlCol="0">
            <a:spAutoFit/>
          </a:bodyPr>
          <a:lstStyle/>
          <a:p>
            <a:pPr algn="r"/>
            <a:r>
              <a:rPr lang="en-US" dirty="0">
                <a:latin typeface="Courier New" panose="02070309020205020404" pitchFamily="49" charset="0"/>
                <a:cs typeface="Courier New" panose="02070309020205020404" pitchFamily="49" charset="0"/>
              </a:rPr>
              <a:t>a</a:t>
            </a:r>
          </a:p>
        </p:txBody>
      </p:sp>
    </p:spTree>
    <p:extLst>
      <p:ext uri="{BB962C8B-B14F-4D97-AF65-F5344CB8AC3E}">
        <p14:creationId xmlns:p14="http://schemas.microsoft.com/office/powerpoint/2010/main" val="371337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xit" presetSubtype="0" fill="hold" grpId="1" nodeType="with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500"/>
                                        <p:tgtEl>
                                          <p:spTgt spid="1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xEl>
                                              <p:pRg st="1" end="1"/>
                                            </p:txEl>
                                          </p:spTgt>
                                        </p:tgtEl>
                                        <p:attrNameLst>
                                          <p:attrName>style.visibility</p:attrName>
                                        </p:attrNameLst>
                                      </p:cBhvr>
                                      <p:to>
                                        <p:strVal val="visible"/>
                                      </p:to>
                                    </p:set>
                                    <p:animEffect transition="in" filter="fade">
                                      <p:cBhvr>
                                        <p:cTn id="53" dur="500"/>
                                        <p:tgtEl>
                                          <p:spTgt spid="1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4">
                                            <p:txEl>
                                              <p:pRg st="2" end="2"/>
                                            </p:txEl>
                                          </p:spTgt>
                                        </p:tgtEl>
                                        <p:attrNameLst>
                                          <p:attrName>style.visibility</p:attrName>
                                        </p:attrNameLst>
                                      </p:cBhvr>
                                      <p:to>
                                        <p:strVal val="visible"/>
                                      </p:to>
                                    </p:set>
                                    <p:animEffect transition="in" filter="fade">
                                      <p:cBhvr>
                                        <p:cTn id="58"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3" grpId="0"/>
      <p:bldP spid="5" grpId="0"/>
      <p:bldP spid="18" grpId="0" animBg="1"/>
      <p:bldP spid="18" grpId="1" animBg="1"/>
      <p:bldP spid="19" grpId="0"/>
      <p:bldP spid="19"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245" y="2271061"/>
            <a:ext cx="10515600" cy="1325563"/>
          </a:xfrm>
        </p:spPr>
        <p:txBody>
          <a:bodyPr/>
          <a:lstStyle/>
          <a:p>
            <a:pPr algn="ctr"/>
            <a:r>
              <a:rPr lang="en-US" dirty="0"/>
              <a:t>Why Python ?</a:t>
            </a:r>
          </a:p>
        </p:txBody>
      </p:sp>
      <p:sp>
        <p:nvSpPr>
          <p:cNvPr id="3" name="Content Placeholder 2"/>
          <p:cNvSpPr>
            <a:spLocks noGrp="1"/>
          </p:cNvSpPr>
          <p:nvPr>
            <p:ph idx="1"/>
          </p:nvPr>
        </p:nvSpPr>
        <p:spPr>
          <a:xfrm>
            <a:off x="2447478" y="3938530"/>
            <a:ext cx="7177133" cy="2628744"/>
          </a:xfrm>
        </p:spPr>
        <p:txBody>
          <a:bodyPr>
            <a:normAutofit fontScale="92500"/>
          </a:bodyPr>
          <a:lstStyle/>
          <a:p>
            <a:r>
              <a:rPr lang="en-US" noProof="1"/>
              <a:t>Short concise code</a:t>
            </a:r>
          </a:p>
          <a:p>
            <a:r>
              <a:rPr lang="en-US" noProof="1"/>
              <a:t>Index out of range exceptions</a:t>
            </a:r>
          </a:p>
          <a:p>
            <a:r>
              <a:rPr lang="en-US" noProof="1"/>
              <a:t>Elegant for-each loop</a:t>
            </a:r>
          </a:p>
          <a:p>
            <a:r>
              <a:rPr lang="en-US" noProof="1"/>
              <a:t>Python hopefully better error messages than C++</a:t>
            </a:r>
          </a:p>
          <a:p>
            <a:r>
              <a:rPr lang="en-US" b="1" noProof="1"/>
              <a:t>Garbage collection is done automatically</a:t>
            </a:r>
          </a:p>
          <a:p>
            <a:pPr marL="0" indent="0">
              <a:buNone/>
            </a:pPr>
            <a:endParaRPr lang="en-US" noProof="1"/>
          </a:p>
        </p:txBody>
      </p:sp>
    </p:spTree>
    <p:extLst>
      <p:ext uri="{BB962C8B-B14F-4D97-AF65-F5344CB8AC3E}">
        <p14:creationId xmlns:p14="http://schemas.microsoft.com/office/powerpoint/2010/main" val="3252775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Python performance vs C, C++ and Java</a:t>
            </a:r>
          </a:p>
        </p:txBody>
      </p:sp>
      <p:sp>
        <p:nvSpPr>
          <p:cNvPr id="3" name="Content Placeholder 2"/>
          <p:cNvSpPr>
            <a:spLocks noGrp="1"/>
          </p:cNvSpPr>
          <p:nvPr>
            <p:ph idx="1"/>
          </p:nvPr>
        </p:nvSpPr>
        <p:spPr>
          <a:xfrm>
            <a:off x="3080236" y="1535143"/>
            <a:ext cx="4415204" cy="636221"/>
          </a:xfrm>
        </p:spPr>
        <p:txBody>
          <a:bodyPr>
            <a:normAutofit/>
          </a:bodyPr>
          <a:lstStyle/>
          <a:p>
            <a:pPr marL="0" indent="0">
              <a:buNone/>
            </a:pPr>
            <a:r>
              <a:rPr lang="da-DK" sz="2400" dirty="0" err="1"/>
              <a:t>Compute</a:t>
            </a:r>
            <a:r>
              <a:rPr lang="da-DK" sz="2400" dirty="0"/>
              <a:t> sum 1 + 2 + 3 + </a:t>
            </a:r>
            <a:r>
              <a:rPr lang="da-DK" sz="2400" dirty="0">
                <a:latin typeface="Calibri" panose="020F0502020204030204" pitchFamily="34" charset="0"/>
                <a:cs typeface="Calibri" panose="020F0502020204030204" pitchFamily="34" charset="0"/>
              </a:rPr>
              <a:t>∙∙∙ + n</a:t>
            </a:r>
            <a:r>
              <a:rPr lang="en-US" sz="2400" dirty="0"/>
              <a:t> </a:t>
            </a:r>
          </a:p>
          <a:p>
            <a:endParaRPr lang="da-DK" sz="2400" dirty="0">
              <a:latin typeface="Calibri" panose="020F0502020204030204" pitchFamily="34" charset="0"/>
              <a:cs typeface="Calibri" panose="020F0502020204030204" pitchFamily="34" charset="0"/>
            </a:endParaRPr>
          </a:p>
          <a:p>
            <a:endParaRPr lang="da-DK" sz="2400" dirty="0">
              <a:latin typeface="Calibri" panose="020F0502020204030204" pitchFamily="34" charset="0"/>
              <a:cs typeface="Calibri" panose="020F0502020204030204" pitchFamily="34" charset="0"/>
            </a:endParaRPr>
          </a:p>
        </p:txBody>
      </p:sp>
      <p:grpSp>
        <p:nvGrpSpPr>
          <p:cNvPr id="4" name="Group 3"/>
          <p:cNvGrpSpPr/>
          <p:nvPr/>
        </p:nvGrpSpPr>
        <p:grpSpPr>
          <a:xfrm>
            <a:off x="3943348" y="2246818"/>
            <a:ext cx="4238827" cy="4629527"/>
            <a:chOff x="4439816" y="548680"/>
            <a:chExt cx="6120680" cy="6260051"/>
          </a:xfrm>
        </p:grpSpPr>
        <p:sp>
          <p:nvSpPr>
            <p:cNvPr id="5" name="Rectangle 4"/>
            <p:cNvSpPr/>
            <p:nvPr/>
          </p:nvSpPr>
          <p:spPr>
            <a:xfrm>
              <a:off x="4439816" y="548680"/>
              <a:ext cx="5760640" cy="57606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4439816" y="548680"/>
              <a:ext cx="5760640" cy="5760640"/>
              <a:chOff x="2987824" y="548680"/>
              <a:chExt cx="5760640" cy="5760640"/>
            </a:xfrm>
            <a:solidFill>
              <a:schemeClr val="accent1"/>
            </a:solidFill>
          </p:grpSpPr>
          <p:sp>
            <p:nvSpPr>
              <p:cNvPr id="36" name="Rectangle 35"/>
              <p:cNvSpPr/>
              <p:nvPr/>
            </p:nvSpPr>
            <p:spPr>
              <a:xfrm flipV="1">
                <a:off x="298782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flipV="1">
                <a:off x="334786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flipV="1">
                <a:off x="334786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flipV="1">
                <a:off x="370790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flipV="1">
                <a:off x="406794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flipV="1">
                <a:off x="406794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flipV="1">
                <a:off x="370790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flipV="1">
                <a:off x="370790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flipV="1">
                <a:off x="406794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flipV="1">
                <a:off x="406794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flipV="1">
                <a:off x="442798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flipV="1">
                <a:off x="478802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flipV="1">
                <a:off x="478802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flipV="1">
                <a:off x="514806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flipV="1">
                <a:off x="550810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flipV="1">
                <a:off x="550810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flipV="1">
                <a:off x="514806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flipV="1">
                <a:off x="514806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flipV="1">
                <a:off x="550810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flipV="1">
                <a:off x="550810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flipV="1">
                <a:off x="442798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flipV="1">
                <a:off x="442798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flipV="1">
                <a:off x="442798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flipV="1">
                <a:off x="442798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flipV="1">
                <a:off x="478802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flipV="1">
                <a:off x="478802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flipV="1">
                <a:off x="478802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flipV="1">
                <a:off x="478802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flipV="1">
                <a:off x="514806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flipV="1">
                <a:off x="514806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flipV="1">
                <a:off x="514806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flipV="1">
                <a:off x="514806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flipV="1">
                <a:off x="550810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flipV="1">
                <a:off x="550810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flipV="1">
                <a:off x="550810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flipV="1">
                <a:off x="550810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flipV="1">
                <a:off x="586814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flipV="1">
                <a:off x="622818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flipV="1">
                <a:off x="622818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flipV="1">
                <a:off x="6588224" y="23488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flipV="1">
                <a:off x="6948264" y="23488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flipV="1">
                <a:off x="6948264" y="19888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flipV="1">
                <a:off x="658822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flipV="1">
                <a:off x="658822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flipV="1">
                <a:off x="694826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flipV="1">
                <a:off x="694826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flipV="1">
                <a:off x="7308304" y="16288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flipV="1">
                <a:off x="7668344" y="16288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flipV="1">
                <a:off x="7668344" y="12687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flipV="1">
                <a:off x="8028384" y="9087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flipV="1">
                <a:off x="8388424" y="9087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flipV="1">
                <a:off x="8388424" y="5486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flipV="1">
                <a:off x="8028384" y="16288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flipV="1">
                <a:off x="8028384" y="12687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flipV="1">
                <a:off x="8388424" y="16288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flipV="1">
                <a:off x="8388424" y="12687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flipV="1">
                <a:off x="7308304" y="23488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flipV="1">
                <a:off x="7308304" y="19888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flipV="1">
                <a:off x="730830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flipV="1">
                <a:off x="730830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flipV="1">
                <a:off x="7668344" y="23488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flipV="1">
                <a:off x="7668344" y="19888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flipV="1">
                <a:off x="766834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flipV="1">
                <a:off x="766834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flipV="1">
                <a:off x="8028384" y="23488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flipV="1">
                <a:off x="8028384" y="19888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flipV="1">
                <a:off x="802838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flipV="1">
                <a:off x="802838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flipV="1">
                <a:off x="8388424" y="23488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flipV="1">
                <a:off x="8388424" y="19888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flipV="1">
                <a:off x="838842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flipV="1">
                <a:off x="838842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flipV="1">
                <a:off x="586814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flipV="1">
                <a:off x="586814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flipV="1">
                <a:off x="586814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flipV="1">
                <a:off x="586814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flipV="1">
                <a:off x="586814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flipV="1">
                <a:off x="586814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flipV="1">
                <a:off x="586814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flipV="1">
                <a:off x="586814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flipV="1">
                <a:off x="622818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flipV="1">
                <a:off x="622818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flipV="1">
                <a:off x="622818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flipV="1">
                <a:off x="622818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flipV="1">
                <a:off x="622818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flipV="1">
                <a:off x="622818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flipV="1">
                <a:off x="622818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flipV="1">
                <a:off x="622818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flipV="1">
                <a:off x="658822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flipV="1">
                <a:off x="658822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flipV="1">
                <a:off x="658822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flipV="1">
                <a:off x="658822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flipV="1">
                <a:off x="658822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flipV="1">
                <a:off x="658822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flipV="1">
                <a:off x="658822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flipV="1">
                <a:off x="658822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flipV="1">
                <a:off x="694826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flipV="1">
                <a:off x="694826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flipV="1">
                <a:off x="694826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flipV="1">
                <a:off x="694826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flipV="1">
                <a:off x="694826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flipV="1">
                <a:off x="694826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flipV="1">
                <a:off x="694826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flipV="1">
                <a:off x="694826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flipV="1">
                <a:off x="730830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flipV="1">
                <a:off x="730830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flipV="1">
                <a:off x="730830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flipV="1">
                <a:off x="730830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flipV="1">
                <a:off x="730830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flipV="1">
                <a:off x="730830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flipV="1">
                <a:off x="730830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flipV="1">
                <a:off x="730830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flipV="1">
                <a:off x="766834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flipV="1">
                <a:off x="766834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flipV="1">
                <a:off x="766834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flipV="1">
                <a:off x="766834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flipV="1">
                <a:off x="766834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flipV="1">
                <a:off x="766834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flipV="1">
                <a:off x="766834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flipV="1">
                <a:off x="766834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flipV="1">
                <a:off x="802838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flipV="1">
                <a:off x="802838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flipV="1">
                <a:off x="802838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flipV="1">
                <a:off x="802838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flipV="1">
                <a:off x="802838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flipV="1">
                <a:off x="802838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flipV="1">
                <a:off x="802838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flipV="1">
                <a:off x="802838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flipV="1">
                <a:off x="838842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flipV="1">
                <a:off x="838842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flipV="1">
                <a:off x="838842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flipV="1">
                <a:off x="838842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flipV="1">
                <a:off x="838842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flipV="1">
                <a:off x="838842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flipV="1">
                <a:off x="838842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flipV="1">
                <a:off x="838842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4439816" y="548680"/>
              <a:ext cx="6120680" cy="6260051"/>
              <a:chOff x="2915816" y="548680"/>
              <a:chExt cx="6120680" cy="6260051"/>
            </a:xfrm>
          </p:grpSpPr>
          <p:sp>
            <p:nvSpPr>
              <p:cNvPr id="26" name="TextBox 25"/>
              <p:cNvSpPr txBox="1"/>
              <p:nvPr/>
            </p:nvSpPr>
            <p:spPr>
              <a:xfrm>
                <a:off x="2915816" y="6309320"/>
                <a:ext cx="360040" cy="499411"/>
              </a:xfrm>
              <a:prstGeom prst="rect">
                <a:avLst/>
              </a:prstGeom>
              <a:noFill/>
            </p:spPr>
            <p:txBody>
              <a:bodyPr wrap="square" rtlCol="0">
                <a:spAutoFit/>
              </a:bodyPr>
              <a:lstStyle/>
              <a:p>
                <a:pPr algn="ctr"/>
                <a:r>
                  <a:rPr lang="da-DK" dirty="0"/>
                  <a:t>1</a:t>
                </a:r>
                <a:endParaRPr lang="en-US" dirty="0"/>
              </a:p>
            </p:txBody>
          </p:sp>
          <p:sp>
            <p:nvSpPr>
              <p:cNvPr id="27" name="TextBox 26"/>
              <p:cNvSpPr txBox="1"/>
              <p:nvPr/>
            </p:nvSpPr>
            <p:spPr>
              <a:xfrm>
                <a:off x="3275856" y="6309320"/>
                <a:ext cx="360040" cy="499411"/>
              </a:xfrm>
              <a:prstGeom prst="rect">
                <a:avLst/>
              </a:prstGeom>
              <a:noFill/>
            </p:spPr>
            <p:txBody>
              <a:bodyPr wrap="square" rtlCol="0">
                <a:spAutoFit/>
              </a:bodyPr>
              <a:lstStyle/>
              <a:p>
                <a:pPr algn="ctr"/>
                <a:r>
                  <a:rPr lang="da-DK" dirty="0"/>
                  <a:t>2</a:t>
                </a:r>
                <a:endParaRPr lang="en-US" dirty="0"/>
              </a:p>
            </p:txBody>
          </p:sp>
          <p:sp>
            <p:nvSpPr>
              <p:cNvPr id="28" name="TextBox 27"/>
              <p:cNvSpPr txBox="1"/>
              <p:nvPr/>
            </p:nvSpPr>
            <p:spPr>
              <a:xfrm>
                <a:off x="3635897" y="6309320"/>
                <a:ext cx="360040" cy="499411"/>
              </a:xfrm>
              <a:prstGeom prst="rect">
                <a:avLst/>
              </a:prstGeom>
              <a:noFill/>
            </p:spPr>
            <p:txBody>
              <a:bodyPr wrap="square" rtlCol="0">
                <a:spAutoFit/>
              </a:bodyPr>
              <a:lstStyle/>
              <a:p>
                <a:pPr algn="ctr"/>
                <a:r>
                  <a:rPr lang="da-DK" dirty="0"/>
                  <a:t>3</a:t>
                </a:r>
                <a:endParaRPr lang="en-US" dirty="0"/>
              </a:p>
            </p:txBody>
          </p:sp>
          <p:sp>
            <p:nvSpPr>
              <p:cNvPr id="29" name="TextBox 28"/>
              <p:cNvSpPr txBox="1"/>
              <p:nvPr/>
            </p:nvSpPr>
            <p:spPr>
              <a:xfrm>
                <a:off x="3995936" y="6309320"/>
                <a:ext cx="360040" cy="499411"/>
              </a:xfrm>
              <a:prstGeom prst="rect">
                <a:avLst/>
              </a:prstGeom>
              <a:noFill/>
            </p:spPr>
            <p:txBody>
              <a:bodyPr wrap="square" rtlCol="0">
                <a:spAutoFit/>
              </a:bodyPr>
              <a:lstStyle/>
              <a:p>
                <a:pPr algn="ctr"/>
                <a:r>
                  <a:rPr lang="da-DK" dirty="0"/>
                  <a:t>4</a:t>
                </a:r>
                <a:endParaRPr lang="en-US" dirty="0"/>
              </a:p>
            </p:txBody>
          </p:sp>
          <p:sp>
            <p:nvSpPr>
              <p:cNvPr id="30" name="TextBox 29"/>
              <p:cNvSpPr txBox="1"/>
              <p:nvPr/>
            </p:nvSpPr>
            <p:spPr>
              <a:xfrm>
                <a:off x="4355976" y="6309320"/>
                <a:ext cx="3960439" cy="499411"/>
              </a:xfrm>
              <a:prstGeom prst="rect">
                <a:avLst/>
              </a:prstGeom>
              <a:noFill/>
            </p:spPr>
            <p:txBody>
              <a:bodyPr wrap="square" rtlCol="0">
                <a:spAutoFit/>
              </a:bodyPr>
              <a:lstStyle/>
              <a:p>
                <a:pPr algn="ctr"/>
                <a:r>
                  <a:rPr lang="en-US" dirty="0"/>
                  <a:t>∙∙∙</a:t>
                </a:r>
              </a:p>
            </p:txBody>
          </p:sp>
          <p:sp>
            <p:nvSpPr>
              <p:cNvPr id="31" name="TextBox 30"/>
              <p:cNvSpPr txBox="1"/>
              <p:nvPr/>
            </p:nvSpPr>
            <p:spPr>
              <a:xfrm>
                <a:off x="8316415" y="6309320"/>
                <a:ext cx="360040" cy="499411"/>
              </a:xfrm>
              <a:prstGeom prst="rect">
                <a:avLst/>
              </a:prstGeom>
              <a:noFill/>
            </p:spPr>
            <p:txBody>
              <a:bodyPr wrap="square" rtlCol="0">
                <a:spAutoFit/>
              </a:bodyPr>
              <a:lstStyle/>
              <a:p>
                <a:pPr algn="ctr"/>
                <a:r>
                  <a:rPr lang="da-DK" dirty="0"/>
                  <a:t>n</a:t>
                </a:r>
                <a:endParaRPr lang="en-US" dirty="0"/>
              </a:p>
            </p:txBody>
          </p:sp>
          <p:sp>
            <p:nvSpPr>
              <p:cNvPr id="32" name="TextBox 31"/>
              <p:cNvSpPr txBox="1"/>
              <p:nvPr/>
            </p:nvSpPr>
            <p:spPr>
              <a:xfrm>
                <a:off x="8676456" y="5949280"/>
                <a:ext cx="360040" cy="499411"/>
              </a:xfrm>
              <a:prstGeom prst="rect">
                <a:avLst/>
              </a:prstGeom>
              <a:noFill/>
            </p:spPr>
            <p:txBody>
              <a:bodyPr wrap="square" rtlCol="0">
                <a:spAutoFit/>
              </a:bodyPr>
              <a:lstStyle/>
              <a:p>
                <a:pPr algn="ctr"/>
                <a:r>
                  <a:rPr lang="da-DK" dirty="0"/>
                  <a:t>1</a:t>
                </a:r>
                <a:endParaRPr lang="en-US" dirty="0"/>
              </a:p>
            </p:txBody>
          </p:sp>
          <p:sp>
            <p:nvSpPr>
              <p:cNvPr id="33" name="TextBox 32"/>
              <p:cNvSpPr txBox="1"/>
              <p:nvPr/>
            </p:nvSpPr>
            <p:spPr>
              <a:xfrm>
                <a:off x="8676456" y="5589240"/>
                <a:ext cx="360040" cy="499411"/>
              </a:xfrm>
              <a:prstGeom prst="rect">
                <a:avLst/>
              </a:prstGeom>
              <a:noFill/>
            </p:spPr>
            <p:txBody>
              <a:bodyPr wrap="square" rtlCol="0">
                <a:spAutoFit/>
              </a:bodyPr>
              <a:lstStyle/>
              <a:p>
                <a:pPr algn="ctr"/>
                <a:r>
                  <a:rPr lang="da-DK" dirty="0"/>
                  <a:t>2</a:t>
                </a:r>
                <a:endParaRPr lang="en-US" dirty="0"/>
              </a:p>
            </p:txBody>
          </p:sp>
          <p:sp>
            <p:nvSpPr>
              <p:cNvPr id="34" name="TextBox 33"/>
              <p:cNvSpPr txBox="1"/>
              <p:nvPr/>
            </p:nvSpPr>
            <p:spPr>
              <a:xfrm>
                <a:off x="8676456" y="5229199"/>
                <a:ext cx="360040" cy="499411"/>
              </a:xfrm>
              <a:prstGeom prst="rect">
                <a:avLst/>
              </a:prstGeom>
              <a:noFill/>
            </p:spPr>
            <p:txBody>
              <a:bodyPr wrap="square" rtlCol="0">
                <a:spAutoFit/>
              </a:bodyPr>
              <a:lstStyle/>
              <a:p>
                <a:pPr algn="ctr"/>
                <a:r>
                  <a:rPr lang="da-DK" dirty="0"/>
                  <a:t>3</a:t>
                </a:r>
                <a:endParaRPr lang="en-US" dirty="0"/>
              </a:p>
            </p:txBody>
          </p:sp>
          <p:sp>
            <p:nvSpPr>
              <p:cNvPr id="35" name="TextBox 34"/>
              <p:cNvSpPr txBox="1"/>
              <p:nvPr/>
            </p:nvSpPr>
            <p:spPr>
              <a:xfrm>
                <a:off x="8676456" y="548680"/>
                <a:ext cx="360040" cy="499411"/>
              </a:xfrm>
              <a:prstGeom prst="rect">
                <a:avLst/>
              </a:prstGeom>
              <a:noFill/>
            </p:spPr>
            <p:txBody>
              <a:bodyPr wrap="square" rtlCol="0">
                <a:spAutoFit/>
              </a:bodyPr>
              <a:lstStyle/>
              <a:p>
                <a:pPr algn="ctr"/>
                <a:r>
                  <a:rPr lang="da-DK" dirty="0"/>
                  <a:t>n</a:t>
                </a:r>
                <a:endParaRPr lang="en-US" dirty="0"/>
              </a:p>
            </p:txBody>
          </p:sp>
        </p:grpSp>
        <p:grpSp>
          <p:nvGrpSpPr>
            <p:cNvPr id="8" name="Group 7"/>
            <p:cNvGrpSpPr/>
            <p:nvPr/>
          </p:nvGrpSpPr>
          <p:grpSpPr>
            <a:xfrm>
              <a:off x="4439816" y="548680"/>
              <a:ext cx="5760640" cy="5760640"/>
              <a:chOff x="2915816" y="548680"/>
              <a:chExt cx="5760640" cy="5760640"/>
            </a:xfrm>
          </p:grpSpPr>
          <p:sp>
            <p:nvSpPr>
              <p:cNvPr id="10" name="Freeform 9"/>
              <p:cNvSpPr/>
              <p:nvPr/>
            </p:nvSpPr>
            <p:spPr>
              <a:xfrm>
                <a:off x="3995936" y="486916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635896" y="5232052"/>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275856" y="5592092"/>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915816" y="5952132"/>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344541" y="450912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704581" y="414908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064621" y="378904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424661" y="3431852"/>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5784701" y="306896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6144741" y="270892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6504781" y="234888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6864821" y="198884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7224861" y="162880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7584901" y="126876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7944941" y="90872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8304981" y="54868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9" name="Straight Connector 8"/>
            <p:cNvCxnSpPr/>
            <p:nvPr/>
          </p:nvCxnSpPr>
          <p:spPr>
            <a:xfrm flipV="1">
              <a:off x="4439816" y="548680"/>
              <a:ext cx="5760640" cy="57606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2" name="TextBox 171"/>
          <p:cNvSpPr txBox="1"/>
          <p:nvPr/>
        </p:nvSpPr>
        <p:spPr>
          <a:xfrm>
            <a:off x="6963074" y="1494121"/>
            <a:ext cx="3020158" cy="461665"/>
          </a:xfrm>
          <a:prstGeom prst="rect">
            <a:avLst/>
          </a:prstGeom>
          <a:noFill/>
        </p:spPr>
        <p:txBody>
          <a:bodyPr wrap="square" rtlCol="0">
            <a:spAutoFit/>
          </a:bodyPr>
          <a:lstStyle/>
          <a:p>
            <a:r>
              <a:rPr lang="da-DK" sz="2400" dirty="0"/>
              <a:t>= </a:t>
            </a:r>
            <a:r>
              <a:rPr lang="da-DK" sz="2400" dirty="0">
                <a:solidFill>
                  <a:schemeClr val="accent1">
                    <a:lumMod val="75000"/>
                  </a:schemeClr>
                </a:solidFill>
              </a:rPr>
              <a:t>n</a:t>
            </a:r>
            <a:r>
              <a:rPr lang="da-DK" sz="2400" baseline="30000" dirty="0">
                <a:solidFill>
                  <a:schemeClr val="accent1">
                    <a:lumMod val="75000"/>
                  </a:schemeClr>
                </a:solidFill>
              </a:rPr>
              <a:t>2</a:t>
            </a:r>
            <a:r>
              <a:rPr lang="da-DK" sz="2400" dirty="0">
                <a:solidFill>
                  <a:schemeClr val="accent1">
                    <a:lumMod val="75000"/>
                  </a:schemeClr>
                </a:solidFill>
              </a:rPr>
              <a:t>/2</a:t>
            </a:r>
            <a:r>
              <a:rPr lang="da-DK" sz="2400" dirty="0"/>
              <a:t> + </a:t>
            </a:r>
            <a:r>
              <a:rPr lang="da-DK" sz="2400" dirty="0">
                <a:solidFill>
                  <a:srgbClr val="00B050"/>
                </a:solidFill>
              </a:rPr>
              <a:t>n/2</a:t>
            </a:r>
            <a:endParaRPr lang="en-US" sz="2400" dirty="0">
              <a:solidFill>
                <a:srgbClr val="00B050"/>
              </a:solidFill>
            </a:endParaRPr>
          </a:p>
        </p:txBody>
      </p:sp>
    </p:spTree>
    <p:extLst>
      <p:ext uri="{BB962C8B-B14F-4D97-AF65-F5344CB8AC3E}">
        <p14:creationId xmlns:p14="http://schemas.microsoft.com/office/powerpoint/2010/main" val="220911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fade">
                                      <p:cBhvr>
                                        <p:cTn id="12" dur="5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95" y="-135807"/>
            <a:ext cx="4970040" cy="1325563"/>
          </a:xfrm>
        </p:spPr>
        <p:txBody>
          <a:bodyPr/>
          <a:lstStyle/>
          <a:p>
            <a:pPr algn="ctr"/>
            <a:r>
              <a:rPr lang="da-DK" dirty="0"/>
              <a:t>1 + 2 + </a:t>
            </a:r>
            <a:r>
              <a:rPr lang="da-DK" dirty="0">
                <a:latin typeface="Calibri" panose="020F0502020204030204" pitchFamily="34" charset="0"/>
                <a:cs typeface="Calibri" panose="020F0502020204030204" pitchFamily="34" charset="0"/>
              </a:rPr>
              <a:t>∙∙∙ </a:t>
            </a:r>
            <a:r>
              <a:rPr lang="da-DK" dirty="0"/>
              <a:t>+ 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09825549"/>
              </p:ext>
            </p:extLst>
          </p:nvPr>
        </p:nvGraphicFramePr>
        <p:xfrm>
          <a:off x="278681" y="3468624"/>
          <a:ext cx="4961255" cy="3200400"/>
        </p:xfrm>
        <a:graphic>
          <a:graphicData uri="http://schemas.openxmlformats.org/drawingml/2006/table">
            <a:tbl>
              <a:tblPr firstRow="1" bandRow="1">
                <a:tableStyleId>{5C22544A-7EE6-4342-B048-85BDC9FD1C3A}</a:tableStyleId>
              </a:tblPr>
              <a:tblGrid>
                <a:gridCol w="4961255">
                  <a:extLst>
                    <a:ext uri="{9D8B030D-6E8A-4147-A177-3AD203B41FA5}">
                      <a16:colId xmlns:a16="http://schemas.microsoft.com/office/drawing/2014/main" val="1873682825"/>
                    </a:ext>
                  </a:extLst>
                </a:gridCol>
              </a:tblGrid>
              <a:tr h="0">
                <a:tc>
                  <a:txBody>
                    <a:bodyPr/>
                    <a:lstStyle/>
                    <a:p>
                      <a:r>
                        <a:rPr lang="da-DK" sz="1800" b="1" dirty="0" err="1">
                          <a:latin typeface="Courier New" panose="02070309020205020404" pitchFamily="49" charset="0"/>
                          <a:cs typeface="Courier New" panose="02070309020205020404" pitchFamily="49" charset="0"/>
                        </a:rPr>
                        <a:t>add.c</a:t>
                      </a:r>
                      <a:endParaRPr lang="da-DK" sz="1800" b="1" dirty="0">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stdio.h</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stdlib.h</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endParaRPr lang="en-US" sz="1800" b="1" dirty="0">
                        <a:solidFill>
                          <a:schemeClr val="bg1">
                            <a:lumMod val="50000"/>
                          </a:schemeClr>
                        </a:solidFill>
                        <a:latin typeface="Courier New" panose="02070309020205020404" pitchFamily="49" charset="0"/>
                        <a:cs typeface="Courier New" panose="02070309020205020404" pitchFamily="49" charset="0"/>
                      </a:endParaRPr>
                    </a:p>
                    <a:p>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main(</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argc</a:t>
                      </a:r>
                      <a:r>
                        <a:rPr lang="en-US" sz="1800" b="1" dirty="0">
                          <a:solidFill>
                            <a:schemeClr val="bg1">
                              <a:lumMod val="50000"/>
                            </a:schemeClr>
                          </a:solidFill>
                          <a:latin typeface="Courier New" panose="02070309020205020404" pitchFamily="49" charset="0"/>
                          <a:cs typeface="Courier New" panose="02070309020205020404" pitchFamily="49" charset="0"/>
                        </a:rPr>
                        <a:t>, char *</a:t>
                      </a:r>
                      <a:r>
                        <a:rPr lang="en-US" sz="1800" b="1" dirty="0" err="1">
                          <a:solidFill>
                            <a:schemeClr val="bg1">
                              <a:lumMod val="50000"/>
                            </a:schemeClr>
                          </a:solidFill>
                          <a:latin typeface="Courier New" panose="02070309020205020404" pitchFamily="49" charset="0"/>
                          <a:cs typeface="Courier New" panose="02070309020205020404" pitchFamily="49" charset="0"/>
                        </a:rPr>
                        <a:t>argv</a:t>
                      </a:r>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baseline="0"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n = </a:t>
                      </a:r>
                      <a:r>
                        <a:rPr lang="en-US" sz="1800" b="1" dirty="0" err="1">
                          <a:solidFill>
                            <a:schemeClr val="bg1">
                              <a:lumMod val="50000"/>
                            </a:schemeClr>
                          </a:solidFill>
                          <a:latin typeface="Courier New" panose="02070309020205020404" pitchFamily="49" charset="0"/>
                          <a:cs typeface="Courier New" panose="02070309020205020404" pitchFamily="49" charset="0"/>
                        </a:rPr>
                        <a:t>atoi</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argv</a:t>
                      </a:r>
                      <a:r>
                        <a:rPr lang="en-US" sz="1800" b="1" dirty="0">
                          <a:solidFill>
                            <a:schemeClr val="bg1">
                              <a:lumMod val="50000"/>
                            </a:schemeClr>
                          </a:solidFill>
                          <a:latin typeface="Courier New" panose="02070309020205020404" pitchFamily="49" charset="0"/>
                          <a:cs typeface="Courier New" panose="02070309020205020404" pitchFamily="49" charset="0"/>
                        </a:rPr>
                        <a:t>[1]);  </a:t>
                      </a:r>
                    </a:p>
                    <a:p>
                      <a:r>
                        <a:rPr lang="en-US" sz="1800" b="1" dirty="0">
                          <a:solidFill>
                            <a:schemeClr val="tx1"/>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 sum = 0;</a:t>
                      </a:r>
                    </a:p>
                    <a:p>
                      <a:r>
                        <a:rPr lang="en-US" sz="1800" b="1" dirty="0">
                          <a:solidFill>
                            <a:schemeClr val="tx1"/>
                          </a:solidFill>
                          <a:latin typeface="Courier New" panose="02070309020205020404" pitchFamily="49" charset="0"/>
                          <a:cs typeface="Courier New" panose="02070309020205020404" pitchFamily="49" charset="0"/>
                        </a:rPr>
                        <a:t>  for (int </a:t>
                      </a:r>
                      <a:r>
                        <a:rPr lang="en-US" sz="1800" b="1" dirty="0" err="1">
                          <a:solidFill>
                            <a:schemeClr val="tx1"/>
                          </a:solidFill>
                          <a:latin typeface="Courier New" panose="02070309020205020404" pitchFamily="49" charset="0"/>
                          <a:cs typeface="Courier New" panose="02070309020205020404" pitchFamily="49" charset="0"/>
                        </a:rPr>
                        <a:t>i</a:t>
                      </a:r>
                      <a:r>
                        <a:rPr lang="en-US" sz="1800" b="1" dirty="0">
                          <a:solidFill>
                            <a:schemeClr val="tx1"/>
                          </a:solidFill>
                          <a:latin typeface="Courier New" panose="02070309020205020404" pitchFamily="49" charset="0"/>
                          <a:cs typeface="Courier New" panose="02070309020205020404" pitchFamily="49" charset="0"/>
                        </a:rPr>
                        <a:t> = 1; </a:t>
                      </a:r>
                      <a:r>
                        <a:rPr lang="en-US" sz="1800" b="1" dirty="0" err="1">
                          <a:solidFill>
                            <a:schemeClr val="tx1"/>
                          </a:solidFill>
                          <a:latin typeface="Courier New" panose="02070309020205020404" pitchFamily="49" charset="0"/>
                          <a:cs typeface="Courier New" panose="02070309020205020404" pitchFamily="49" charset="0"/>
                        </a:rPr>
                        <a:t>i</a:t>
                      </a:r>
                      <a:r>
                        <a:rPr lang="en-US" sz="1800" b="1" dirty="0">
                          <a:solidFill>
                            <a:schemeClr val="tx1"/>
                          </a:solidFill>
                          <a:latin typeface="Courier New" panose="02070309020205020404" pitchFamily="49" charset="0"/>
                          <a:cs typeface="Courier New" panose="02070309020205020404" pitchFamily="49" charset="0"/>
                        </a:rPr>
                        <a:t> &lt;= n; i++)</a:t>
                      </a:r>
                    </a:p>
                    <a:p>
                      <a:r>
                        <a:rPr lang="en-US" sz="1800" b="1" dirty="0">
                          <a:solidFill>
                            <a:schemeClr val="tx1"/>
                          </a:solidFill>
                          <a:latin typeface="Courier New" panose="02070309020205020404" pitchFamily="49" charset="0"/>
                          <a:cs typeface="Courier New" panose="02070309020205020404" pitchFamily="49" charset="0"/>
                        </a:rPr>
                        <a:t>    sum += i;</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printf</a:t>
                      </a:r>
                      <a:r>
                        <a:rPr lang="en-US" sz="1800" b="1" dirty="0">
                          <a:solidFill>
                            <a:schemeClr val="bg1">
                              <a:lumMod val="50000"/>
                            </a:schemeClr>
                          </a:solidFill>
                          <a:latin typeface="Courier New" panose="02070309020205020404" pitchFamily="49" charset="0"/>
                          <a:cs typeface="Courier New" panose="02070309020205020404" pitchFamily="49" charset="0"/>
                        </a:rPr>
                        <a:t>("Sum</a:t>
                      </a:r>
                      <a:r>
                        <a:rPr lang="en-US" sz="1800" b="1" baseline="0"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bg1">
                              <a:lumMod val="50000"/>
                            </a:schemeClr>
                          </a:solidFill>
                          <a:latin typeface="Courier New" panose="02070309020205020404" pitchFamily="49" charset="0"/>
                          <a:cs typeface="Courier New" panose="02070309020205020404" pitchFamily="49" charset="0"/>
                        </a:rPr>
                        <a:t>= %d\n", sum);</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43787550"/>
              </p:ext>
            </p:extLst>
          </p:nvPr>
        </p:nvGraphicFramePr>
        <p:xfrm>
          <a:off x="5425819" y="158391"/>
          <a:ext cx="6463030" cy="3474720"/>
        </p:xfrm>
        <a:graphic>
          <a:graphicData uri="http://schemas.openxmlformats.org/drawingml/2006/table">
            <a:tbl>
              <a:tblPr firstRow="1" bandRow="1">
                <a:tableStyleId>{5C22544A-7EE6-4342-B048-85BDC9FD1C3A}</a:tableStyleId>
              </a:tblPr>
              <a:tblGrid>
                <a:gridCol w="6463030">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add.cpp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iostream</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cstdlib</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r>
                        <a:rPr lang="en-US" sz="1800" b="1" dirty="0">
                          <a:solidFill>
                            <a:schemeClr val="bg1">
                              <a:lumMod val="50000"/>
                            </a:schemeClr>
                          </a:solidFill>
                          <a:latin typeface="Courier New" panose="02070309020205020404" pitchFamily="49" charset="0"/>
                          <a:cs typeface="Courier New" panose="02070309020205020404" pitchFamily="49" charset="0"/>
                        </a:rPr>
                        <a:t>using namespace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p>
                    <a:p>
                      <a:endParaRPr lang="en-US" sz="1800" b="1" dirty="0">
                        <a:solidFill>
                          <a:schemeClr val="bg1">
                            <a:lumMod val="50000"/>
                          </a:schemeClr>
                        </a:solidFill>
                        <a:latin typeface="Courier New" panose="02070309020205020404" pitchFamily="49" charset="0"/>
                        <a:cs typeface="Courier New" panose="02070309020205020404" pitchFamily="49" charset="0"/>
                      </a:endParaRPr>
                    </a:p>
                    <a:p>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main(</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argc</a:t>
                      </a:r>
                      <a:r>
                        <a:rPr lang="en-US" sz="1800" b="1" dirty="0">
                          <a:solidFill>
                            <a:schemeClr val="bg1">
                              <a:lumMod val="50000"/>
                            </a:schemeClr>
                          </a:solidFill>
                          <a:latin typeface="Courier New" panose="02070309020205020404" pitchFamily="49" charset="0"/>
                          <a:cs typeface="Courier New" panose="02070309020205020404" pitchFamily="49" charset="0"/>
                        </a:rPr>
                        <a:t>, char *</a:t>
                      </a:r>
                      <a:r>
                        <a:rPr lang="en-US" sz="1800" b="1" dirty="0" err="1">
                          <a:solidFill>
                            <a:schemeClr val="bg1">
                              <a:lumMod val="50000"/>
                            </a:schemeClr>
                          </a:solidFill>
                          <a:latin typeface="Courier New" panose="02070309020205020404" pitchFamily="49" charset="0"/>
                          <a:cs typeface="Courier New" panose="02070309020205020404" pitchFamily="49" charset="0"/>
                        </a:rPr>
                        <a:t>argv</a:t>
                      </a:r>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n = </a:t>
                      </a:r>
                      <a:r>
                        <a:rPr lang="en-US" sz="1800" b="1" dirty="0" err="1">
                          <a:solidFill>
                            <a:schemeClr val="bg1">
                              <a:lumMod val="50000"/>
                            </a:schemeClr>
                          </a:solidFill>
                          <a:latin typeface="Courier New" panose="02070309020205020404" pitchFamily="49" charset="0"/>
                          <a:cs typeface="Courier New" panose="02070309020205020404" pitchFamily="49" charset="0"/>
                        </a:rPr>
                        <a:t>atoi</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argv</a:t>
                      </a:r>
                      <a:r>
                        <a:rPr lang="en-US" sz="1800" b="1" dirty="0">
                          <a:solidFill>
                            <a:schemeClr val="bg1">
                              <a:lumMod val="50000"/>
                            </a:schemeClr>
                          </a:solidFill>
                          <a:latin typeface="Courier New" panose="02070309020205020404" pitchFamily="49" charset="0"/>
                          <a:cs typeface="Courier New" panose="02070309020205020404" pitchFamily="49" charset="0"/>
                        </a:rPr>
                        <a:t>[1]);  </a:t>
                      </a:r>
                    </a:p>
                    <a:p>
                      <a:r>
                        <a:rPr lang="en-US" sz="1800" b="1" dirty="0">
                          <a:solidFill>
                            <a:schemeClr val="tx1"/>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 sum = 0;</a:t>
                      </a:r>
                    </a:p>
                    <a:p>
                      <a:r>
                        <a:rPr lang="en-US" sz="1800" b="1" dirty="0">
                          <a:solidFill>
                            <a:schemeClr val="tx1"/>
                          </a:solidFill>
                          <a:latin typeface="Courier New" panose="02070309020205020404" pitchFamily="49" charset="0"/>
                          <a:cs typeface="Courier New" panose="02070309020205020404" pitchFamily="49" charset="0"/>
                        </a:rPr>
                        <a:t>  for (int </a:t>
                      </a:r>
                      <a:r>
                        <a:rPr lang="en-US" sz="1800" b="1" dirty="0" err="1">
                          <a:solidFill>
                            <a:schemeClr val="tx1"/>
                          </a:solidFill>
                          <a:latin typeface="Courier New" panose="02070309020205020404" pitchFamily="49" charset="0"/>
                          <a:cs typeface="Courier New" panose="02070309020205020404" pitchFamily="49" charset="0"/>
                        </a:rPr>
                        <a:t>i</a:t>
                      </a:r>
                      <a:r>
                        <a:rPr lang="en-US" sz="1800" b="1" dirty="0">
                          <a:solidFill>
                            <a:schemeClr val="tx1"/>
                          </a:solidFill>
                          <a:latin typeface="Courier New" panose="02070309020205020404" pitchFamily="49" charset="0"/>
                          <a:cs typeface="Courier New" panose="02070309020205020404" pitchFamily="49" charset="0"/>
                        </a:rPr>
                        <a:t> = 1; </a:t>
                      </a:r>
                      <a:r>
                        <a:rPr lang="en-US" sz="1800" b="1" dirty="0" err="1">
                          <a:solidFill>
                            <a:schemeClr val="tx1"/>
                          </a:solidFill>
                          <a:latin typeface="Courier New" panose="02070309020205020404" pitchFamily="49" charset="0"/>
                          <a:cs typeface="Courier New" panose="02070309020205020404" pitchFamily="49" charset="0"/>
                        </a:rPr>
                        <a:t>i</a:t>
                      </a:r>
                      <a:r>
                        <a:rPr lang="en-US" sz="1800" b="1" dirty="0">
                          <a:solidFill>
                            <a:schemeClr val="tx1"/>
                          </a:solidFill>
                          <a:latin typeface="Courier New" panose="02070309020205020404" pitchFamily="49" charset="0"/>
                          <a:cs typeface="Courier New" panose="02070309020205020404" pitchFamily="49" charset="0"/>
                        </a:rPr>
                        <a:t> &lt;= n; i++)</a:t>
                      </a:r>
                    </a:p>
                    <a:p>
                      <a:r>
                        <a:rPr lang="en-US" sz="1800" b="1" dirty="0">
                          <a:solidFill>
                            <a:schemeClr val="tx1"/>
                          </a:solidFill>
                          <a:latin typeface="Courier New" panose="02070309020205020404" pitchFamily="49" charset="0"/>
                          <a:cs typeface="Courier New" panose="02070309020205020404" pitchFamily="49" charset="0"/>
                        </a:rPr>
                        <a:t>    sum += i;</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"Sum = " &lt;&lt; sum &lt;&lt; </a:t>
                      </a:r>
                      <a:r>
                        <a:rPr lang="en-US" sz="1800" b="1" dirty="0" err="1">
                          <a:solidFill>
                            <a:schemeClr val="bg1">
                              <a:lumMod val="50000"/>
                            </a:schemeClr>
                          </a:solidFill>
                          <a:latin typeface="Courier New" panose="02070309020205020404" pitchFamily="49" charset="0"/>
                          <a:cs typeface="Courier New" panose="02070309020205020404" pitchFamily="49" charset="0"/>
                        </a:rPr>
                        <a:t>endl</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95532111"/>
              </p:ext>
            </p:extLst>
          </p:nvPr>
        </p:nvGraphicFramePr>
        <p:xfrm>
          <a:off x="5425819" y="3742944"/>
          <a:ext cx="6463030" cy="2926080"/>
        </p:xfrm>
        <a:graphic>
          <a:graphicData uri="http://schemas.openxmlformats.org/drawingml/2006/table">
            <a:tbl>
              <a:tblPr firstRow="1" bandRow="1">
                <a:tableStyleId>{5C22544A-7EE6-4342-B048-85BDC9FD1C3A}</a:tableStyleId>
              </a:tblPr>
              <a:tblGrid>
                <a:gridCol w="6463030">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add.java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class Add{  </a:t>
                      </a:r>
                    </a:p>
                    <a:p>
                      <a:r>
                        <a:rPr lang="en-US" sz="1800" b="1" dirty="0">
                          <a:solidFill>
                            <a:schemeClr val="bg1">
                              <a:lumMod val="50000"/>
                            </a:schemeClr>
                          </a:solidFill>
                          <a:latin typeface="Courier New" panose="02070309020205020404" pitchFamily="49" charset="0"/>
                          <a:cs typeface="Courier New" panose="02070309020205020404" pitchFamily="49" charset="0"/>
                        </a:rPr>
                        <a:t>    public static void main(String </a:t>
                      </a:r>
                      <a:r>
                        <a:rPr lang="en-US" sz="1800" b="1" dirty="0" err="1">
                          <a:solidFill>
                            <a:schemeClr val="bg1">
                              <a:lumMod val="50000"/>
                            </a:schemeClr>
                          </a:solidFill>
                          <a:latin typeface="Courier New" panose="02070309020205020404" pitchFamily="49" charset="0"/>
                          <a:cs typeface="Courier New" panose="02070309020205020404" pitchFamily="49" charset="0"/>
                        </a:rPr>
                        <a:t>args</a:t>
                      </a:r>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n = </a:t>
                      </a:r>
                      <a:r>
                        <a:rPr lang="en-US" sz="1800" b="1" dirty="0" err="1">
                          <a:solidFill>
                            <a:schemeClr val="bg1">
                              <a:lumMod val="50000"/>
                            </a:schemeClr>
                          </a:solidFill>
                          <a:latin typeface="Courier New" panose="02070309020205020404" pitchFamily="49" charset="0"/>
                          <a:cs typeface="Courier New" panose="02070309020205020404" pitchFamily="49" charset="0"/>
                        </a:rPr>
                        <a:t>Integer.parseInt</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args</a:t>
                      </a:r>
                      <a:r>
                        <a:rPr lang="en-US" sz="1800" b="1" dirty="0">
                          <a:solidFill>
                            <a:schemeClr val="bg1">
                              <a:lumMod val="50000"/>
                            </a:schemeClr>
                          </a:solidFill>
                          <a:latin typeface="Courier New" panose="02070309020205020404" pitchFamily="49" charset="0"/>
                          <a:cs typeface="Courier New" panose="02070309020205020404" pitchFamily="49" charset="0"/>
                        </a:rPr>
                        <a:t>[0]);  </a:t>
                      </a:r>
                    </a:p>
                    <a:p>
                      <a:r>
                        <a:rPr lang="en-US" sz="1800" b="1" dirty="0">
                          <a:solidFill>
                            <a:schemeClr val="tx1"/>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 sum = 0;</a:t>
                      </a:r>
                    </a:p>
                    <a:p>
                      <a:r>
                        <a:rPr lang="en-US" sz="1800" b="1" dirty="0">
                          <a:solidFill>
                            <a:schemeClr val="tx1"/>
                          </a:solidFill>
                          <a:latin typeface="Courier New" panose="02070309020205020404" pitchFamily="49" charset="0"/>
                          <a:cs typeface="Courier New" panose="02070309020205020404" pitchFamily="49" charset="0"/>
                        </a:rPr>
                        <a:t>	for (int </a:t>
                      </a:r>
                      <a:r>
                        <a:rPr lang="en-US" sz="1800" b="1" dirty="0" err="1">
                          <a:solidFill>
                            <a:schemeClr val="tx1"/>
                          </a:solidFill>
                          <a:latin typeface="Courier New" panose="02070309020205020404" pitchFamily="49" charset="0"/>
                          <a:cs typeface="Courier New" panose="02070309020205020404" pitchFamily="49" charset="0"/>
                        </a:rPr>
                        <a:t>i</a:t>
                      </a:r>
                      <a:r>
                        <a:rPr lang="en-US" sz="1800" b="1" dirty="0">
                          <a:solidFill>
                            <a:schemeClr val="tx1"/>
                          </a:solidFill>
                          <a:latin typeface="Courier New" panose="02070309020205020404" pitchFamily="49" charset="0"/>
                          <a:cs typeface="Courier New" panose="02070309020205020404" pitchFamily="49" charset="0"/>
                        </a:rPr>
                        <a:t> = 1; </a:t>
                      </a:r>
                      <a:r>
                        <a:rPr lang="en-US" sz="1800" b="1" dirty="0" err="1">
                          <a:solidFill>
                            <a:schemeClr val="tx1"/>
                          </a:solidFill>
                          <a:latin typeface="Courier New" panose="02070309020205020404" pitchFamily="49" charset="0"/>
                          <a:cs typeface="Courier New" panose="02070309020205020404" pitchFamily="49" charset="0"/>
                        </a:rPr>
                        <a:t>i</a:t>
                      </a:r>
                      <a:r>
                        <a:rPr lang="en-US" sz="1800" b="1" dirty="0">
                          <a:solidFill>
                            <a:schemeClr val="tx1"/>
                          </a:solidFill>
                          <a:latin typeface="Courier New" panose="02070309020205020404" pitchFamily="49" charset="0"/>
                          <a:cs typeface="Courier New" panose="02070309020205020404" pitchFamily="49" charset="0"/>
                        </a:rPr>
                        <a:t> &lt;= n; i++)</a:t>
                      </a:r>
                    </a:p>
                    <a:p>
                      <a:r>
                        <a:rPr lang="en-US" sz="1800" b="1" dirty="0">
                          <a:solidFill>
                            <a:schemeClr val="tx1"/>
                          </a:solidFill>
                          <a:latin typeface="Courier New" panose="02070309020205020404" pitchFamily="49" charset="0"/>
                          <a:cs typeface="Courier New" panose="02070309020205020404" pitchFamily="49" charset="0"/>
                        </a:rPr>
                        <a:t>	    sum += i;</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System.out.println</a:t>
                      </a:r>
                      <a:r>
                        <a:rPr lang="en-US" sz="1800" b="1" dirty="0">
                          <a:solidFill>
                            <a:schemeClr val="bg1">
                              <a:lumMod val="50000"/>
                            </a:schemeClr>
                          </a:solidFill>
                          <a:latin typeface="Courier New" panose="02070309020205020404" pitchFamily="49" charset="0"/>
                          <a:cs typeface="Courier New" panose="02070309020205020404" pitchFamily="49" charset="0"/>
                        </a:rPr>
                        <a:t>("Sum =</a:t>
                      </a:r>
                      <a:r>
                        <a:rPr lang="en-US" sz="1800" b="1" baseline="0"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baseline="0"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bg1">
                              <a:lumMod val="50000"/>
                            </a:schemeClr>
                          </a:solidFill>
                          <a:latin typeface="Courier New" panose="02070309020205020404" pitchFamily="49" charset="0"/>
                          <a:cs typeface="Courier New" panose="02070309020205020404" pitchFamily="49" charset="0"/>
                        </a:rPr>
                        <a:t>+ sum);</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89475966"/>
              </p:ext>
            </p:extLst>
          </p:nvPr>
        </p:nvGraphicFramePr>
        <p:xfrm>
          <a:off x="278680" y="974708"/>
          <a:ext cx="4961255" cy="2377440"/>
        </p:xfrm>
        <a:graphic>
          <a:graphicData uri="http://schemas.openxmlformats.org/drawingml/2006/table">
            <a:tbl>
              <a:tblPr firstRow="1" bandRow="1">
                <a:tableStyleId>{5C22544A-7EE6-4342-B048-85BDC9FD1C3A}</a:tableStyleId>
              </a:tblPr>
              <a:tblGrid>
                <a:gridCol w="4961255">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add.py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import sys</a:t>
                      </a:r>
                    </a:p>
                    <a:p>
                      <a:endParaRPr lang="en-US" sz="1800" b="1" dirty="0">
                        <a:solidFill>
                          <a:schemeClr val="bg1">
                            <a:lumMod val="50000"/>
                          </a:schemeClr>
                        </a:solidFill>
                        <a:latin typeface="Courier New" panose="02070309020205020404" pitchFamily="49" charset="0"/>
                        <a:cs typeface="Courier New" panose="02070309020205020404" pitchFamily="49" charset="0"/>
                      </a:endParaRPr>
                    </a:p>
                    <a:p>
                      <a:r>
                        <a:rPr lang="en-US" sz="1800" b="1" dirty="0">
                          <a:solidFill>
                            <a:schemeClr val="bg1">
                              <a:lumMod val="50000"/>
                            </a:schemeClr>
                          </a:solidFill>
                          <a:latin typeface="Courier New" panose="02070309020205020404" pitchFamily="49" charset="0"/>
                          <a:cs typeface="Courier New" panose="02070309020205020404" pitchFamily="49" charset="0"/>
                        </a:rPr>
                        <a:t>n = </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sys.argv</a:t>
                      </a:r>
                      <a:r>
                        <a:rPr lang="en-US" sz="1800" b="1" dirty="0">
                          <a:solidFill>
                            <a:schemeClr val="bg1">
                              <a:lumMod val="50000"/>
                            </a:schemeClr>
                          </a:solidFill>
                          <a:latin typeface="Courier New" panose="02070309020205020404" pitchFamily="49" charset="0"/>
                          <a:cs typeface="Courier New" panose="02070309020205020404" pitchFamily="49" charset="0"/>
                        </a:rPr>
                        <a:t>[1])</a:t>
                      </a:r>
                    </a:p>
                    <a:p>
                      <a:r>
                        <a:rPr lang="en-US" sz="1800" b="1" dirty="0">
                          <a:solidFill>
                            <a:schemeClr val="tx1"/>
                          </a:solidFill>
                          <a:latin typeface="Courier New" panose="02070309020205020404" pitchFamily="49" charset="0"/>
                          <a:cs typeface="Courier New" panose="02070309020205020404" pitchFamily="49" charset="0"/>
                        </a:rPr>
                        <a:t>sum = 0</a:t>
                      </a:r>
                    </a:p>
                    <a:p>
                      <a:r>
                        <a:rPr lang="en-US" sz="1800" b="1" dirty="0">
                          <a:solidFill>
                            <a:schemeClr val="tx1"/>
                          </a:solidFill>
                          <a:latin typeface="Courier New" panose="02070309020205020404" pitchFamily="49" charset="0"/>
                          <a:cs typeface="Courier New" panose="02070309020205020404" pitchFamily="49" charset="0"/>
                        </a:rPr>
                        <a:t>for i in range(1, n + 1):</a:t>
                      </a:r>
                    </a:p>
                    <a:p>
                      <a:r>
                        <a:rPr lang="en-US" sz="1800" b="1" dirty="0">
                          <a:solidFill>
                            <a:schemeClr val="tx1"/>
                          </a:solidFill>
                          <a:latin typeface="Courier New" panose="02070309020205020404" pitchFamily="49" charset="0"/>
                          <a:cs typeface="Courier New" panose="02070309020205020404" pitchFamily="49" charset="0"/>
                        </a:rPr>
                        <a:t>    sum += i</a:t>
                      </a:r>
                    </a:p>
                    <a:p>
                      <a:r>
                        <a:rPr lang="en-US" sz="1800" b="1" dirty="0">
                          <a:solidFill>
                            <a:schemeClr val="bg1">
                              <a:lumMod val="50000"/>
                            </a:schemeClr>
                          </a:solidFill>
                          <a:latin typeface="Courier New" panose="02070309020205020404" pitchFamily="49" charset="0"/>
                          <a:cs typeface="Courier New" panose="02070309020205020404" pitchFamily="49" charset="0"/>
                        </a:rPr>
                        <a:t>print("</a:t>
                      </a:r>
                      <a:r>
                        <a:rPr lang="en-US" sz="1800" b="1">
                          <a:solidFill>
                            <a:schemeClr val="bg1">
                              <a:lumMod val="50000"/>
                            </a:schemeClr>
                          </a:solidFill>
                          <a:latin typeface="Courier New" panose="02070309020205020404" pitchFamily="49" charset="0"/>
                          <a:cs typeface="Courier New" panose="02070309020205020404" pitchFamily="49" charset="0"/>
                        </a:rPr>
                        <a:t>Sum =", </a:t>
                      </a:r>
                      <a:r>
                        <a:rPr lang="en-US" sz="1800" b="1" dirty="0">
                          <a:solidFill>
                            <a:schemeClr val="bg1">
                              <a:lumMod val="50000"/>
                            </a:schemeClr>
                          </a:solidFill>
                          <a:latin typeface="Courier New" panose="02070309020205020404" pitchFamily="49" charset="0"/>
                          <a:cs typeface="Courier New" panose="02070309020205020404" pitchFamily="49" charset="0"/>
                        </a:rPr>
                        <a:t>sum)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Tree>
    <p:extLst>
      <p:ext uri="{BB962C8B-B14F-4D97-AF65-F5344CB8AC3E}">
        <p14:creationId xmlns:p14="http://schemas.microsoft.com/office/powerpoint/2010/main" val="615916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results</a:t>
            </a:r>
          </a:p>
        </p:txBody>
      </p:sp>
      <p:sp>
        <p:nvSpPr>
          <p:cNvPr id="3" name="Content Placeholder 2"/>
          <p:cNvSpPr>
            <a:spLocks noGrp="1"/>
          </p:cNvSpPr>
          <p:nvPr>
            <p:ph idx="1"/>
          </p:nvPr>
        </p:nvSpPr>
        <p:spPr>
          <a:xfrm>
            <a:off x="1271319" y="2936223"/>
            <a:ext cx="9867016" cy="1660525"/>
          </a:xfrm>
        </p:spPr>
        <p:txBody>
          <a:bodyPr>
            <a:noAutofit/>
          </a:bodyPr>
          <a:lstStyle/>
          <a:p>
            <a:pPr marL="0" indent="0">
              <a:buNone/>
            </a:pPr>
            <a:r>
              <a:rPr lang="en-US" sz="2000" b="1" dirty="0">
                <a:solidFill>
                  <a:srgbClr val="C00000"/>
                </a:solidFill>
              </a:rPr>
              <a:t>Wrong output (overflow)</a:t>
            </a:r>
          </a:p>
          <a:p>
            <a:pPr marL="0" indent="0">
              <a:buNone/>
            </a:pPr>
            <a:r>
              <a:rPr lang="en-US" sz="2000" dirty="0">
                <a:solidFill>
                  <a:srgbClr val="C00000"/>
                </a:solidFill>
              </a:rPr>
              <a:t>*</a:t>
            </a:r>
            <a:r>
              <a:rPr lang="en-US" sz="2000" dirty="0"/>
              <a:t>  -2004260032 instead of 50000005000000</a:t>
            </a:r>
          </a:p>
          <a:p>
            <a:pPr marL="0" indent="0">
              <a:buNone/>
            </a:pPr>
            <a:r>
              <a:rPr lang="en-US" sz="2000" dirty="0">
                <a:solidFill>
                  <a:srgbClr val="C00000"/>
                </a:solidFill>
              </a:rPr>
              <a:t>**</a:t>
            </a:r>
            <a:r>
              <a:rPr lang="en-US" sz="2000" dirty="0"/>
              <a:t>  -243309312 instead of 500000000500000000</a:t>
            </a:r>
          </a:p>
          <a:p>
            <a:pPr marL="0" indent="0">
              <a:buNone/>
            </a:pPr>
            <a:r>
              <a:rPr lang="da-DK" sz="2000" dirty="0"/>
              <a:t>- </a:t>
            </a:r>
            <a:r>
              <a:rPr lang="da-DK" sz="2000" dirty="0" err="1"/>
              <a:t>since</a:t>
            </a:r>
            <a:r>
              <a:rPr lang="da-DK" sz="2000" dirty="0"/>
              <a:t> C, C++, and Java </a:t>
            </a:r>
            <a:r>
              <a:rPr lang="da-DK" sz="2000" dirty="0" err="1"/>
              <a:t>only</a:t>
            </a:r>
            <a:r>
              <a:rPr lang="da-DK" sz="2000" dirty="0"/>
              <a:t> </a:t>
            </a:r>
            <a:r>
              <a:rPr lang="da-DK" sz="2000" dirty="0" err="1"/>
              <a:t>uses</a:t>
            </a:r>
            <a:r>
              <a:rPr lang="da-DK" sz="2000" dirty="0"/>
              <a:t> 32 bits to </a:t>
            </a:r>
            <a:r>
              <a:rPr lang="da-DK" sz="2000" dirty="0" err="1"/>
              <a:t>represent</a:t>
            </a:r>
            <a:r>
              <a:rPr lang="da-DK" sz="2000" dirty="0"/>
              <a:t> </a:t>
            </a:r>
            <a:r>
              <a:rPr lang="da-DK" sz="2000" dirty="0" err="1"/>
              <a:t>integers</a:t>
            </a:r>
            <a:r>
              <a:rPr lang="da-DK" sz="2000" dirty="0"/>
              <a:t> (and 64 bits for ”long” </a:t>
            </a:r>
            <a:r>
              <a:rPr lang="da-DK" sz="2000" dirty="0" err="1"/>
              <a:t>integers</a:t>
            </a:r>
            <a:r>
              <a:rPr lang="da-DK" sz="2000" dirty="0"/>
              <a:t>)</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256706734"/>
              </p:ext>
            </p:extLst>
          </p:nvPr>
        </p:nvGraphicFramePr>
        <p:xfrm>
          <a:off x="406400" y="1571864"/>
          <a:ext cx="11504802" cy="1107440"/>
        </p:xfrm>
        <a:graphic>
          <a:graphicData uri="http://schemas.openxmlformats.org/drawingml/2006/table">
            <a:tbl>
              <a:tblPr firstRow="1" bandRow="1">
                <a:tableStyleId>{9D7B26C5-4107-4FEC-AEDC-1716B250A1EF}</a:tableStyleId>
              </a:tblPr>
              <a:tblGrid>
                <a:gridCol w="527368">
                  <a:extLst>
                    <a:ext uri="{9D8B030D-6E8A-4147-A177-3AD203B41FA5}">
                      <a16:colId xmlns:a16="http://schemas.microsoft.com/office/drawing/2014/main" val="2076857321"/>
                    </a:ext>
                  </a:extLst>
                </a:gridCol>
                <a:gridCol w="1222692">
                  <a:extLst>
                    <a:ext uri="{9D8B030D-6E8A-4147-A177-3AD203B41FA5}">
                      <a16:colId xmlns:a16="http://schemas.microsoft.com/office/drawing/2014/main" val="2725208115"/>
                    </a:ext>
                  </a:extLst>
                </a:gridCol>
                <a:gridCol w="1886140">
                  <a:extLst>
                    <a:ext uri="{9D8B030D-6E8A-4147-A177-3AD203B41FA5}">
                      <a16:colId xmlns:a16="http://schemas.microsoft.com/office/drawing/2014/main" val="1795596331"/>
                    </a:ext>
                  </a:extLst>
                </a:gridCol>
                <a:gridCol w="2039048">
                  <a:extLst>
                    <a:ext uri="{9D8B030D-6E8A-4147-A177-3AD203B41FA5}">
                      <a16:colId xmlns:a16="http://schemas.microsoft.com/office/drawing/2014/main" val="145326668"/>
                    </a:ext>
                  </a:extLst>
                </a:gridCol>
                <a:gridCol w="1241488">
                  <a:extLst>
                    <a:ext uri="{9D8B030D-6E8A-4147-A177-3AD203B41FA5}">
                      <a16:colId xmlns:a16="http://schemas.microsoft.com/office/drawing/2014/main" val="2289675586"/>
                    </a:ext>
                  </a:extLst>
                </a:gridCol>
                <a:gridCol w="1698562">
                  <a:extLst>
                    <a:ext uri="{9D8B030D-6E8A-4147-A177-3AD203B41FA5}">
                      <a16:colId xmlns:a16="http://schemas.microsoft.com/office/drawing/2014/main" val="2313262574"/>
                    </a:ext>
                  </a:extLst>
                </a:gridCol>
                <a:gridCol w="1362520">
                  <a:extLst>
                    <a:ext uri="{9D8B030D-6E8A-4147-A177-3AD203B41FA5}">
                      <a16:colId xmlns:a16="http://schemas.microsoft.com/office/drawing/2014/main" val="2845052186"/>
                    </a:ext>
                  </a:extLst>
                </a:gridCol>
                <a:gridCol w="1526984">
                  <a:extLst>
                    <a:ext uri="{9D8B030D-6E8A-4147-A177-3AD203B41FA5}">
                      <a16:colId xmlns:a16="http://schemas.microsoft.com/office/drawing/2014/main" val="22008766"/>
                    </a:ext>
                  </a:extLst>
                </a:gridCol>
              </a:tblGrid>
              <a:tr h="370840">
                <a:tc>
                  <a:txBody>
                    <a:bodyPr/>
                    <a:lstStyle/>
                    <a:p>
                      <a:pPr algn="ctr"/>
                      <a:r>
                        <a:rPr lang="da-DK" dirty="0"/>
                        <a:t>n</a:t>
                      </a:r>
                      <a:endParaRPr lang="en-US" dirty="0"/>
                    </a:p>
                  </a:txBody>
                  <a:tcPr>
                    <a:solidFill>
                      <a:schemeClr val="accent5">
                        <a:lumMod val="20000"/>
                        <a:lumOff val="80000"/>
                      </a:schemeClr>
                    </a:solidFill>
                  </a:tcPr>
                </a:tc>
                <a:tc>
                  <a:txBody>
                    <a:bodyPr/>
                    <a:lstStyle/>
                    <a:p>
                      <a:pPr algn="ctr"/>
                      <a:r>
                        <a:rPr lang="da-DK" dirty="0"/>
                        <a:t>C (</a:t>
                      </a:r>
                      <a:r>
                        <a:rPr lang="da-DK" dirty="0" err="1"/>
                        <a:t>gcc</a:t>
                      </a:r>
                      <a:r>
                        <a:rPr lang="da-DK" baseline="0" dirty="0"/>
                        <a:t> 9.2)</a:t>
                      </a:r>
                      <a:endParaRPr lang="en-US" dirty="0"/>
                    </a:p>
                  </a:txBody>
                  <a:tcPr>
                    <a:solidFill>
                      <a:schemeClr val="accent5">
                        <a:lumMod val="20000"/>
                        <a:lumOff val="80000"/>
                      </a:schemeClr>
                    </a:solidFill>
                  </a:tcPr>
                </a:tc>
                <a:tc>
                  <a:txBody>
                    <a:bodyPr/>
                    <a:lstStyle/>
                    <a:p>
                      <a:pPr algn="ctr"/>
                      <a:r>
                        <a:rPr lang="da-DK" dirty="0"/>
                        <a:t>C++, </a:t>
                      </a:r>
                      <a:r>
                        <a:rPr lang="da-DK" dirty="0" err="1"/>
                        <a:t>int</a:t>
                      </a:r>
                      <a:r>
                        <a:rPr lang="da-DK" dirty="0"/>
                        <a:t> (g</a:t>
                      </a:r>
                      <a:r>
                        <a:rPr lang="da-DK"/>
                        <a:t>++ 9.2 </a:t>
                      </a:r>
                      <a:r>
                        <a:rPr lang="da-DK" dirty="0"/>
                        <a:t>)</a:t>
                      </a:r>
                      <a:endParaRPr lang="en-US" dirty="0"/>
                    </a:p>
                  </a:txBody>
                  <a:tcPr>
                    <a:solidFill>
                      <a:schemeClr val="accent5">
                        <a:lumMod val="20000"/>
                        <a:lumOff val="80000"/>
                      </a:schemeClr>
                    </a:solidFill>
                  </a:tcPr>
                </a:tc>
                <a:tc>
                  <a:txBody>
                    <a:bodyPr/>
                    <a:lstStyle/>
                    <a:p>
                      <a:pPr algn="ctr"/>
                      <a:r>
                        <a:rPr lang="da-DK" dirty="0"/>
                        <a:t>C++,</a:t>
                      </a:r>
                      <a:r>
                        <a:rPr lang="da-DK" baseline="0" dirty="0"/>
                        <a:t> </a:t>
                      </a:r>
                      <a:r>
                        <a:rPr lang="da-DK" dirty="0"/>
                        <a:t>long (g++ 9.2 )</a:t>
                      </a:r>
                      <a:endParaRPr lang="en-US" dirty="0"/>
                    </a:p>
                  </a:txBody>
                  <a:tcPr>
                    <a:solidFill>
                      <a:schemeClr val="accent5">
                        <a:lumMod val="20000"/>
                        <a:lumOff val="80000"/>
                      </a:schemeClr>
                    </a:solidFill>
                  </a:tcPr>
                </a:tc>
                <a:tc>
                  <a:txBody>
                    <a:bodyPr/>
                    <a:lstStyle/>
                    <a:p>
                      <a:pPr algn="ctr"/>
                      <a:r>
                        <a:rPr lang="da-DK" dirty="0"/>
                        <a:t>Java (12.0)</a:t>
                      </a:r>
                      <a:endParaRPr lang="en-US" dirty="0"/>
                    </a:p>
                  </a:txBody>
                  <a:tcPr>
                    <a:solidFill>
                      <a:schemeClr val="accent5">
                        <a:lumMod val="20000"/>
                        <a:lumOff val="80000"/>
                      </a:schemeClr>
                    </a:solidFill>
                  </a:tcPr>
                </a:tc>
                <a:tc>
                  <a:txBody>
                    <a:bodyPr/>
                    <a:lstStyle/>
                    <a:p>
                      <a:pPr algn="ctr"/>
                      <a:r>
                        <a:rPr lang="da-DK" dirty="0" err="1"/>
                        <a:t>CPython</a:t>
                      </a:r>
                      <a:r>
                        <a:rPr lang="da-DK" dirty="0"/>
                        <a:t> (3.8.1)</a:t>
                      </a:r>
                      <a:endParaRPr lang="en-US" dirty="0"/>
                    </a:p>
                  </a:txBody>
                  <a:tcPr>
                    <a:solidFill>
                      <a:schemeClr val="accent5">
                        <a:lumMod val="20000"/>
                        <a:lumOff val="80000"/>
                      </a:schemeClr>
                    </a:solidFill>
                  </a:tcPr>
                </a:tc>
                <a:tc>
                  <a:txBody>
                    <a:bodyPr/>
                    <a:lstStyle/>
                    <a:p>
                      <a:pPr algn="ctr"/>
                      <a:r>
                        <a:rPr lang="da-DK" dirty="0" err="1"/>
                        <a:t>PyPy</a:t>
                      </a:r>
                      <a:r>
                        <a:rPr lang="da-DK" dirty="0"/>
                        <a:t> (7.3.0)</a:t>
                      </a:r>
                      <a:endParaRPr lang="en-US" dirty="0"/>
                    </a:p>
                  </a:txBody>
                  <a:tcPr>
                    <a:solidFill>
                      <a:schemeClr val="accent5">
                        <a:lumMod val="20000"/>
                        <a:lumOff val="80000"/>
                      </a:schemeClr>
                    </a:solidFill>
                  </a:tcPr>
                </a:tc>
                <a:tc>
                  <a:txBody>
                    <a:bodyPr/>
                    <a:lstStyle/>
                    <a:p>
                      <a:pPr algn="ctr"/>
                      <a:r>
                        <a:rPr lang="en-US" dirty="0" err="1"/>
                        <a:t>Numba</a:t>
                      </a:r>
                      <a:r>
                        <a:rPr lang="en-US" dirty="0"/>
                        <a:t>, int64</a:t>
                      </a:r>
                    </a:p>
                  </a:txBody>
                  <a:tcPr>
                    <a:solidFill>
                      <a:schemeClr val="accent5">
                        <a:lumMod val="20000"/>
                        <a:lumOff val="80000"/>
                      </a:schemeClr>
                    </a:solidFill>
                  </a:tcPr>
                </a:tc>
                <a:extLst>
                  <a:ext uri="{0D108BD9-81ED-4DB2-BD59-A6C34878D82A}">
                    <a16:rowId xmlns:a16="http://schemas.microsoft.com/office/drawing/2014/main" val="2410259598"/>
                  </a:ext>
                </a:extLst>
              </a:tr>
              <a:tr h="317896">
                <a:tc>
                  <a:txBody>
                    <a:bodyPr/>
                    <a:lstStyle/>
                    <a:p>
                      <a:pPr algn="ctr"/>
                      <a:r>
                        <a:rPr lang="da-DK" dirty="0"/>
                        <a:t>10</a:t>
                      </a:r>
                      <a:r>
                        <a:rPr lang="da-DK" baseline="30000" dirty="0"/>
                        <a:t>7</a:t>
                      </a:r>
                      <a:endParaRPr lang="en-US" baseline="30000" dirty="0"/>
                    </a:p>
                  </a:txBody>
                  <a:tcPr/>
                </a:tc>
                <a:tc>
                  <a:txBody>
                    <a:bodyPr/>
                    <a:lstStyle/>
                    <a:p>
                      <a:pPr algn="ctr"/>
                      <a:r>
                        <a:rPr lang="da-DK" dirty="0"/>
                        <a:t>0.001 sec</a:t>
                      </a:r>
                      <a:r>
                        <a:rPr lang="da-DK" dirty="0">
                          <a:solidFill>
                            <a:srgbClr val="C00000"/>
                          </a:solidFill>
                        </a:rPr>
                        <a:t>*</a:t>
                      </a:r>
                      <a:endParaRPr lang="en-US" dirty="0">
                        <a:solidFill>
                          <a:srgbClr val="C00000"/>
                        </a:solidFill>
                      </a:endParaRPr>
                    </a:p>
                  </a:txBody>
                  <a:tcPr/>
                </a:tc>
                <a:tc>
                  <a:txBody>
                    <a:bodyPr/>
                    <a:lstStyle/>
                    <a:p>
                      <a:pPr algn="ctr"/>
                      <a:r>
                        <a:rPr lang="da-DK" dirty="0"/>
                        <a:t>0.001 sec</a:t>
                      </a:r>
                      <a:r>
                        <a:rPr lang="da-DK" dirty="0">
                          <a:solidFill>
                            <a:srgbClr val="C00000"/>
                          </a:solidFill>
                        </a:rPr>
                        <a:t>*</a:t>
                      </a:r>
                      <a:endParaRPr lang="en-US" dirty="0">
                        <a:solidFill>
                          <a:srgbClr val="C00000"/>
                        </a:solidFill>
                      </a:endParaRPr>
                    </a:p>
                  </a:txBody>
                  <a:tcPr/>
                </a:tc>
                <a:tc>
                  <a:txBody>
                    <a:bodyPr/>
                    <a:lstStyle/>
                    <a:p>
                      <a:pPr algn="ctr"/>
                      <a:r>
                        <a:rPr lang="da-DK" dirty="0"/>
                        <a:t>0.003 sec</a:t>
                      </a:r>
                      <a:endParaRPr lang="en-US" dirty="0"/>
                    </a:p>
                  </a:txBody>
                  <a:tcPr/>
                </a:tc>
                <a:tc>
                  <a:txBody>
                    <a:bodyPr/>
                    <a:lstStyle/>
                    <a:p>
                      <a:pPr algn="ctr"/>
                      <a:r>
                        <a:rPr lang="da-DK" dirty="0"/>
                        <a:t>0.006 sec</a:t>
                      </a:r>
                      <a:r>
                        <a:rPr lang="da-DK" dirty="0">
                          <a:solidFill>
                            <a:srgbClr val="C00000"/>
                          </a:solidFill>
                        </a:rPr>
                        <a:t>*</a:t>
                      </a:r>
                      <a:endParaRPr lang="en-US" dirty="0"/>
                    </a:p>
                  </a:txBody>
                  <a:tcPr/>
                </a:tc>
                <a:tc>
                  <a:txBody>
                    <a:bodyPr/>
                    <a:lstStyle/>
                    <a:p>
                      <a:pPr algn="ctr"/>
                      <a:r>
                        <a:rPr lang="da-DK" dirty="0"/>
                        <a:t>1.5 sec</a:t>
                      </a:r>
                      <a:endParaRPr lang="en-US" dirty="0"/>
                    </a:p>
                  </a:txBody>
                  <a:tcPr/>
                </a:tc>
                <a:tc>
                  <a:txBody>
                    <a:bodyPr/>
                    <a:lstStyle/>
                    <a:p>
                      <a:pPr algn="ctr"/>
                      <a:r>
                        <a:rPr lang="da-DK" dirty="0"/>
                        <a:t>0.27 sec</a:t>
                      </a:r>
                      <a:endParaRPr lang="en-US" dirty="0"/>
                    </a:p>
                  </a:txBody>
                  <a:tcPr/>
                </a:tc>
                <a:tc>
                  <a:txBody>
                    <a:bodyPr/>
                    <a:lstStyle/>
                    <a:p>
                      <a:pPr algn="ctr"/>
                      <a:r>
                        <a:rPr lang="en-US" dirty="0"/>
                        <a:t>0.002 sec</a:t>
                      </a:r>
                    </a:p>
                  </a:txBody>
                  <a:tcPr/>
                </a:tc>
                <a:extLst>
                  <a:ext uri="{0D108BD9-81ED-4DB2-BD59-A6C34878D82A}">
                    <a16:rowId xmlns:a16="http://schemas.microsoft.com/office/drawing/2014/main" val="11385921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dirty="0"/>
                        <a:t>10</a:t>
                      </a:r>
                      <a:r>
                        <a:rPr lang="da-DK" baseline="30000" dirty="0"/>
                        <a:t>9</a:t>
                      </a:r>
                      <a:endParaRPr lang="en-US" baseline="30000" dirty="0"/>
                    </a:p>
                  </a:txBody>
                  <a:tcPr/>
                </a:tc>
                <a:tc>
                  <a:txBody>
                    <a:bodyPr/>
                    <a:lstStyle/>
                    <a:p>
                      <a:pPr algn="ctr"/>
                      <a:r>
                        <a:rPr lang="da-DK" dirty="0"/>
                        <a:t>0.10 sec</a:t>
                      </a:r>
                      <a:r>
                        <a:rPr lang="da-DK" dirty="0">
                          <a:solidFill>
                            <a:srgbClr val="C00000"/>
                          </a:solidFill>
                        </a:rPr>
                        <a:t>**</a:t>
                      </a:r>
                      <a:endParaRPr lang="en-US" dirty="0">
                        <a:solidFill>
                          <a:srgbClr val="C00000"/>
                        </a:solidFill>
                      </a:endParaRPr>
                    </a:p>
                  </a:txBody>
                  <a:tcPr/>
                </a:tc>
                <a:tc>
                  <a:txBody>
                    <a:bodyPr/>
                    <a:lstStyle/>
                    <a:p>
                      <a:pPr algn="ctr"/>
                      <a:r>
                        <a:rPr lang="da-DK" dirty="0"/>
                        <a:t>0.10 sec</a:t>
                      </a:r>
                      <a:r>
                        <a:rPr lang="da-DK" dirty="0">
                          <a:solidFill>
                            <a:srgbClr val="C00000"/>
                          </a:solidFill>
                        </a:rPr>
                        <a:t>**</a:t>
                      </a:r>
                      <a:endParaRPr lang="en-US" dirty="0">
                        <a:solidFill>
                          <a:srgbClr val="C00000"/>
                        </a:solidFill>
                      </a:endParaRPr>
                    </a:p>
                  </a:txBody>
                  <a:tcPr/>
                </a:tc>
                <a:tc>
                  <a:txBody>
                    <a:bodyPr/>
                    <a:lstStyle/>
                    <a:p>
                      <a:pPr algn="ctr"/>
                      <a:r>
                        <a:rPr lang="da-DK" dirty="0"/>
                        <a:t>0.30 sec</a:t>
                      </a:r>
                      <a:endParaRPr lang="en-US" dirty="0"/>
                    </a:p>
                  </a:txBody>
                  <a:tcPr/>
                </a:tc>
                <a:tc>
                  <a:txBody>
                    <a:bodyPr/>
                    <a:lstStyle/>
                    <a:p>
                      <a:pPr algn="ctr"/>
                      <a:r>
                        <a:rPr lang="da-DK" dirty="0"/>
                        <a:t>0.40 sec</a:t>
                      </a:r>
                      <a:r>
                        <a:rPr lang="da-DK" dirty="0">
                          <a:solidFill>
                            <a:srgbClr val="C00000"/>
                          </a:solidFill>
                        </a:rPr>
                        <a:t>**</a:t>
                      </a:r>
                      <a:endParaRPr lang="en-US" dirty="0"/>
                    </a:p>
                  </a:txBody>
                  <a:tcPr/>
                </a:tc>
                <a:tc>
                  <a:txBody>
                    <a:bodyPr/>
                    <a:lstStyle/>
                    <a:p>
                      <a:pPr algn="ctr"/>
                      <a:r>
                        <a:rPr lang="da-DK" dirty="0"/>
                        <a:t>145 sec</a:t>
                      </a:r>
                      <a:endParaRPr lang="en-US" dirty="0"/>
                    </a:p>
                  </a:txBody>
                  <a:tcPr/>
                </a:tc>
                <a:tc>
                  <a:txBody>
                    <a:bodyPr/>
                    <a:lstStyle/>
                    <a:p>
                      <a:pPr algn="ctr"/>
                      <a:r>
                        <a:rPr lang="da-DK"/>
                        <a:t>27 </a:t>
                      </a:r>
                      <a:r>
                        <a:rPr lang="da-DK" dirty="0"/>
                        <a:t>sec</a:t>
                      </a:r>
                      <a:endParaRPr lang="en-US" dirty="0"/>
                    </a:p>
                  </a:txBody>
                  <a:tcPr/>
                </a:tc>
                <a:tc>
                  <a:txBody>
                    <a:bodyPr/>
                    <a:lstStyle/>
                    <a:p>
                      <a:pPr algn="ctr"/>
                      <a:r>
                        <a:rPr lang="en-US" dirty="0"/>
                        <a:t>0.2 sec</a:t>
                      </a:r>
                    </a:p>
                  </a:txBody>
                  <a:tcPr/>
                </a:tc>
                <a:extLst>
                  <a:ext uri="{0D108BD9-81ED-4DB2-BD59-A6C34878D82A}">
                    <a16:rowId xmlns:a16="http://schemas.microsoft.com/office/drawing/2014/main" val="1799570419"/>
                  </a:ext>
                </a:extLst>
              </a:tr>
            </a:tbl>
          </a:graphicData>
        </a:graphic>
      </p:graphicFrame>
      <p:sp>
        <p:nvSpPr>
          <p:cNvPr id="5" name="Content Placeholder 2"/>
          <p:cNvSpPr txBox="1">
            <a:spLocks/>
          </p:cNvSpPr>
          <p:nvPr/>
        </p:nvSpPr>
        <p:spPr>
          <a:xfrm>
            <a:off x="1411908" y="4650860"/>
            <a:ext cx="9366006" cy="1793874"/>
          </a:xfrm>
          <a:prstGeom prst="rect">
            <a:avLst/>
          </a:prstGeom>
          <a:solidFill>
            <a:schemeClr val="accent5">
              <a:lumMod val="20000"/>
              <a:lumOff val="80000"/>
            </a:schemeClr>
          </a:solidFill>
          <a:ln>
            <a:solidFill>
              <a:schemeClr val="tx1">
                <a:lumMod val="75000"/>
                <a:lumOff val="25000"/>
              </a:schemeClr>
            </a:solidFill>
          </a:ln>
        </p:spPr>
        <p:txBody>
          <a:bodyPr vert="horz" lIns="91440" tIns="45720" rIns="91440" bIns="45720" rtlCol="0">
            <a:noAutofit/>
          </a:bodyPr>
          <a:lstStyle>
            <a:lvl1pPr marL="357188" indent="-357188"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400" dirty="0">
                <a:latin typeface="Courier New" panose="02070309020205020404" pitchFamily="49" charset="0"/>
                <a:cs typeface="Courier New" panose="02070309020205020404" pitchFamily="49" charset="0"/>
              </a:rPr>
              <a:t>Bit             666666</a:t>
            </a:r>
            <a:r>
              <a:rPr lang="en-US" sz="1400" dirty="0">
                <a:solidFill>
                  <a:schemeClr val="accent1">
                    <a:lumMod val="50000"/>
                  </a:schemeClr>
                </a:solidFill>
                <a:latin typeface="Courier New" panose="02070309020205020404" pitchFamily="49" charset="0"/>
                <a:cs typeface="Courier New" panose="02070309020205020404" pitchFamily="49" charset="0"/>
              </a:rPr>
              <a:t>66665555555555444444444433333333</a:t>
            </a:r>
            <a:r>
              <a:rPr lang="en-US" sz="1400" dirty="0">
                <a:solidFill>
                  <a:srgbClr val="C00000"/>
                </a:solidFill>
                <a:latin typeface="Courier New" panose="02070309020205020404" pitchFamily="49" charset="0"/>
                <a:cs typeface="Courier New" panose="02070309020205020404" pitchFamily="49" charset="0"/>
              </a:rPr>
              <a:t>33222222222211111111110000000000</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position        987654</a:t>
            </a:r>
            <a:r>
              <a:rPr lang="en-US" sz="1400" dirty="0">
                <a:solidFill>
                  <a:schemeClr val="accent1">
                    <a:lumMod val="50000"/>
                  </a:schemeClr>
                </a:solidFill>
                <a:latin typeface="Courier New" panose="02070309020205020404" pitchFamily="49" charset="0"/>
                <a:cs typeface="Courier New" panose="02070309020205020404" pitchFamily="49" charset="0"/>
              </a:rPr>
              <a:t>32109876543210987654321098765432</a:t>
            </a:r>
            <a:r>
              <a:rPr lang="en-US" sz="1400" dirty="0">
                <a:solidFill>
                  <a:srgbClr val="C00000"/>
                </a:solidFill>
                <a:latin typeface="Courier New" panose="02070309020205020404" pitchFamily="49" charset="0"/>
                <a:cs typeface="Courier New" panose="02070309020205020404" pitchFamily="49" charset="0"/>
              </a:rPr>
              <a:t>10987654321098765432109876543210</a:t>
            </a:r>
          </a:p>
          <a:p>
            <a:pPr marL="0" indent="0">
              <a:buFont typeface="Wingdings" panose="05000000000000000000" pitchFamily="2" charset="2"/>
              <a:buNone/>
            </a:pPr>
            <a:r>
              <a:rPr lang="en-US" sz="1400" dirty="0">
                <a:latin typeface="Courier New" panose="02070309020205020404" pitchFamily="49" charset="0"/>
                <a:cs typeface="Courier New" panose="02070309020205020404" pitchFamily="49" charset="0"/>
              </a:rPr>
              <a:t>bin(10**9)                                              111011100110101100101000000000</a:t>
            </a:r>
          </a:p>
          <a:p>
            <a:pPr marL="0" indent="0">
              <a:buFont typeface="Wingdings" panose="05000000000000000000" pitchFamily="2" charset="2"/>
              <a:buNone/>
            </a:pPr>
            <a:r>
              <a:rPr lang="en-US" sz="1400" dirty="0">
                <a:latin typeface="Courier New" panose="02070309020205020404" pitchFamily="49" charset="0"/>
                <a:cs typeface="Courier New" panose="02070309020205020404" pitchFamily="49" charset="0"/>
              </a:rPr>
              <a:t>bin(50000005000000)                     10110101111001</a:t>
            </a:r>
            <a:r>
              <a:rPr lang="en-US" sz="1400" dirty="0">
                <a:solidFill>
                  <a:srgbClr val="C00000"/>
                </a:solidFill>
                <a:latin typeface="Courier New" panose="02070309020205020404" pitchFamily="49" charset="0"/>
                <a:cs typeface="Courier New" panose="02070309020205020404" pitchFamily="49" charset="0"/>
              </a:rPr>
              <a:t>10001000100010010110101101000000</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bin(-2004260032+2**32)                                </a:t>
            </a:r>
            <a:r>
              <a:rPr lang="en-US" sz="1400" dirty="0">
                <a:solidFill>
                  <a:srgbClr val="C00000"/>
                </a:solidFill>
                <a:latin typeface="Courier New" panose="02070309020205020404" pitchFamily="49" charset="0"/>
                <a:cs typeface="Courier New" panose="02070309020205020404" pitchFamily="49" charset="0"/>
              </a:rPr>
              <a:t>10001000100010010110101101000000</a:t>
            </a:r>
            <a:endParaRPr lang="en-US" sz="1400" dirty="0">
              <a:latin typeface="Courier New" panose="02070309020205020404" pitchFamily="49" charset="0"/>
              <a:cs typeface="Courier New" panose="02070309020205020404" pitchFamily="49" charset="0"/>
            </a:endParaRPr>
          </a:p>
          <a:p>
            <a:pPr marL="0" indent="0">
              <a:buFont typeface="Wingdings" panose="05000000000000000000" pitchFamily="2" charset="2"/>
              <a:buNone/>
            </a:pPr>
            <a:r>
              <a:rPr lang="en-US" sz="1400" dirty="0">
                <a:latin typeface="Courier New" panose="02070309020205020404" pitchFamily="49" charset="0"/>
                <a:cs typeface="Courier New" panose="02070309020205020404" pitchFamily="49" charset="0"/>
              </a:rPr>
              <a:t>bin(500000000500000000)    110111100000101101101011001</a:t>
            </a:r>
            <a:r>
              <a:rPr lang="en-US" sz="1400" dirty="0">
                <a:solidFill>
                  <a:srgbClr val="C00000"/>
                </a:solidFill>
                <a:latin typeface="Courier New" panose="02070309020205020404" pitchFamily="49" charset="0"/>
                <a:cs typeface="Courier New" panose="02070309020205020404" pitchFamily="49" charset="0"/>
              </a:rPr>
              <a:t>11110001011111110110010100000000</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bin(-243309312+2**32)                                 </a:t>
            </a:r>
            <a:r>
              <a:rPr lang="en-US" sz="1400" dirty="0">
                <a:solidFill>
                  <a:srgbClr val="C00000"/>
                </a:solidFill>
                <a:latin typeface="Courier New" panose="02070309020205020404" pitchFamily="49" charset="0"/>
                <a:cs typeface="Courier New" panose="02070309020205020404" pitchFamily="49" charset="0"/>
              </a:rPr>
              <a:t>11110001011111110110010100000000</a:t>
            </a:r>
            <a:endParaRPr lang="en-US" sz="1400" dirty="0">
              <a:latin typeface="Courier New" panose="02070309020205020404" pitchFamily="49" charset="0"/>
              <a:cs typeface="Courier New" panose="02070309020205020404" pitchFamily="49" charset="0"/>
            </a:endParaRPr>
          </a:p>
        </p:txBody>
      </p:sp>
      <p:sp>
        <p:nvSpPr>
          <p:cNvPr id="6" name="Cloud 5"/>
          <p:cNvSpPr/>
          <p:nvPr/>
        </p:nvSpPr>
        <p:spPr>
          <a:xfrm>
            <a:off x="9721512" y="3109568"/>
            <a:ext cx="1924135" cy="781555"/>
          </a:xfrm>
          <a:prstGeom prst="cloud">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rgbClr val="C00000"/>
                </a:solidFill>
              </a:rPr>
              <a:t>Have </a:t>
            </a:r>
            <a:r>
              <a:rPr lang="da-DK" dirty="0" err="1">
                <a:solidFill>
                  <a:srgbClr val="C00000"/>
                </a:solidFill>
              </a:rPr>
              <a:t>fun</a:t>
            </a:r>
            <a:r>
              <a:rPr lang="da-DK" dirty="0">
                <a:solidFill>
                  <a:srgbClr val="C00000"/>
                </a:solidFill>
              </a:rPr>
              <a:t> </a:t>
            </a:r>
            <a:r>
              <a:rPr lang="da-DK" dirty="0" err="1">
                <a:solidFill>
                  <a:srgbClr val="C00000"/>
                </a:solidFill>
              </a:rPr>
              <a:t>debugging</a:t>
            </a:r>
            <a:r>
              <a:rPr lang="da-DK" dirty="0">
                <a:solidFill>
                  <a:srgbClr val="C00000"/>
                </a:solidFill>
              </a:rPr>
              <a:t>!</a:t>
            </a:r>
            <a:endParaRPr lang="en-US" dirty="0">
              <a:solidFill>
                <a:srgbClr val="C00000"/>
              </a:solidFill>
            </a:endParaRPr>
          </a:p>
        </p:txBody>
      </p:sp>
      <p:sp>
        <p:nvSpPr>
          <p:cNvPr id="7" name="TextBox 6"/>
          <p:cNvSpPr txBox="1"/>
          <p:nvPr/>
        </p:nvSpPr>
        <p:spPr>
          <a:xfrm>
            <a:off x="8003569" y="6444734"/>
            <a:ext cx="4079163" cy="369332"/>
          </a:xfrm>
          <a:prstGeom prst="rect">
            <a:avLst/>
          </a:prstGeom>
          <a:noFill/>
        </p:spPr>
        <p:txBody>
          <a:bodyPr wrap="square" rtlCol="0">
            <a:spAutoFit/>
          </a:bodyPr>
          <a:lstStyle/>
          <a:p>
            <a:pPr algn="r"/>
            <a:r>
              <a:rPr lang="en-US" dirty="0">
                <a:solidFill>
                  <a:schemeClr val="bg1">
                    <a:lumMod val="50000"/>
                  </a:schemeClr>
                </a:solidFill>
                <a:hlinkClick r:id="rId3"/>
              </a:rPr>
              <a:t>Try Google: civilization </a:t>
            </a:r>
            <a:r>
              <a:rPr lang="en-US" dirty="0" err="1">
                <a:solidFill>
                  <a:schemeClr val="bg1">
                    <a:lumMod val="50000"/>
                  </a:schemeClr>
                </a:solidFill>
                <a:hlinkClick r:id="rId3"/>
              </a:rPr>
              <a:t>gandhi</a:t>
            </a:r>
            <a:r>
              <a:rPr lang="en-US" dirty="0">
                <a:solidFill>
                  <a:schemeClr val="bg1">
                    <a:lumMod val="50000"/>
                  </a:schemeClr>
                </a:solidFill>
                <a:hlinkClick r:id="rId3"/>
              </a:rPr>
              <a:t> overflow</a:t>
            </a:r>
            <a:endParaRPr lang="en-US" dirty="0">
              <a:solidFill>
                <a:schemeClr val="bg1">
                  <a:lumMod val="50000"/>
                </a:schemeClr>
              </a:solidFill>
            </a:endParaRPr>
          </a:p>
        </p:txBody>
      </p:sp>
      <p:sp>
        <p:nvSpPr>
          <p:cNvPr id="8" name="Right Brace 7"/>
          <p:cNvSpPr/>
          <p:nvPr/>
        </p:nvSpPr>
        <p:spPr>
          <a:xfrm rot="16200000">
            <a:off x="9539249" y="-804632"/>
            <a:ext cx="163972" cy="4338634"/>
          </a:xfrm>
          <a:prstGeom prst="rightBrace">
            <a:avLst>
              <a:gd name="adj1" fmla="val 4547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8573307" y="891294"/>
            <a:ext cx="2121335" cy="369332"/>
          </a:xfrm>
          <a:prstGeom prst="rect">
            <a:avLst/>
          </a:prstGeom>
          <a:noFill/>
        </p:spPr>
        <p:txBody>
          <a:bodyPr wrap="square" rtlCol="0">
            <a:spAutoFit/>
          </a:bodyPr>
          <a:lstStyle/>
          <a:p>
            <a:pPr algn="ctr"/>
            <a:r>
              <a:rPr lang="en-US" dirty="0"/>
              <a:t>Python</a:t>
            </a:r>
          </a:p>
        </p:txBody>
      </p:sp>
    </p:spTree>
    <p:extLst>
      <p:ext uri="{BB962C8B-B14F-4D97-AF65-F5344CB8AC3E}">
        <p14:creationId xmlns:p14="http://schemas.microsoft.com/office/powerpoint/2010/main" val="109296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t>Course </a:t>
            </a:r>
            <a:r>
              <a:rPr lang="da-DK" dirty="0" err="1"/>
              <a:t>description</a:t>
            </a:r>
            <a:r>
              <a:rPr lang="da-DK" dirty="0"/>
              <a:t> </a:t>
            </a:r>
            <a:r>
              <a:rPr lang="da-DK" sz="2400" dirty="0"/>
              <a:t>– kursuskatalog.au.dk/en/</a:t>
            </a:r>
            <a:r>
              <a:rPr lang="da-DK" sz="2400" dirty="0" err="1"/>
              <a:t>course</a:t>
            </a:r>
            <a:r>
              <a:rPr lang="da-DK" sz="2400" dirty="0"/>
              <a:t>/130939/</a:t>
            </a:r>
            <a:endParaRPr lang="en-US" sz="2400" dirty="0"/>
          </a:p>
        </p:txBody>
      </p:sp>
      <p:sp>
        <p:nvSpPr>
          <p:cNvPr id="3" name="Content Placeholder 2"/>
          <p:cNvSpPr>
            <a:spLocks noGrp="1"/>
          </p:cNvSpPr>
          <p:nvPr>
            <p:ph idx="1"/>
          </p:nvPr>
        </p:nvSpPr>
        <p:spPr>
          <a:xfrm>
            <a:off x="275943" y="1604159"/>
            <a:ext cx="7199600" cy="5040000"/>
          </a:xfrm>
          <a:solidFill>
            <a:schemeClr val="accent5">
              <a:lumMod val="20000"/>
              <a:lumOff val="80000"/>
            </a:schemeClr>
          </a:solidFill>
          <a:ln>
            <a:solidFill>
              <a:schemeClr val="tx1"/>
            </a:solidFill>
          </a:ln>
        </p:spPr>
        <p:txBody>
          <a:bodyPr>
            <a:noAutofit/>
          </a:bodyPr>
          <a:lstStyle/>
          <a:p>
            <a:pPr marL="0" indent="0">
              <a:buNone/>
            </a:pPr>
            <a:r>
              <a:rPr lang="en-US" sz="2000" b="1" dirty="0"/>
              <a:t>Introduction to Programming with Scientific Applications</a:t>
            </a:r>
          </a:p>
          <a:p>
            <a:pPr marL="0" indent="0">
              <a:buNone/>
            </a:pPr>
            <a:r>
              <a:rPr lang="en-US" sz="1400" b="1" dirty="0"/>
              <a:t>Description of qualifications</a:t>
            </a:r>
          </a:p>
          <a:p>
            <a:pPr marL="0" indent="0">
              <a:buNone/>
            </a:pPr>
            <a:r>
              <a:rPr lang="en-US" sz="1400" dirty="0"/>
              <a:t>After the course the participants will have knowledge of principles and techniques for systematic </a:t>
            </a:r>
            <a:r>
              <a:rPr lang="en-US" sz="1400" b="1" dirty="0">
                <a:solidFill>
                  <a:srgbClr val="C00000"/>
                </a:solidFill>
              </a:rPr>
              <a:t>construction</a:t>
            </a:r>
            <a:r>
              <a:rPr lang="en-US" sz="1400" dirty="0"/>
              <a:t> of </a:t>
            </a:r>
            <a:r>
              <a:rPr lang="en-US" sz="1400" b="1" dirty="0">
                <a:solidFill>
                  <a:srgbClr val="C00000"/>
                </a:solidFill>
              </a:rPr>
              <a:t>programs</a:t>
            </a:r>
            <a:r>
              <a:rPr lang="en-US" sz="1400" dirty="0"/>
              <a:t>.</a:t>
            </a:r>
          </a:p>
          <a:p>
            <a:pPr marL="0" indent="0">
              <a:spcAft>
                <a:spcPts val="600"/>
              </a:spcAft>
              <a:buNone/>
            </a:pPr>
            <a:r>
              <a:rPr lang="en-US" sz="1400" dirty="0"/>
              <a:t>At the end of the course, the participants will be able to: </a:t>
            </a:r>
          </a:p>
          <a:p>
            <a:pPr>
              <a:spcBef>
                <a:spcPts val="0"/>
              </a:spcBef>
            </a:pPr>
            <a:r>
              <a:rPr lang="en-US" sz="1400" dirty="0"/>
              <a:t>apply constructions of a common programming language,</a:t>
            </a:r>
          </a:p>
          <a:p>
            <a:pPr>
              <a:spcBef>
                <a:spcPts val="0"/>
              </a:spcBef>
            </a:pPr>
            <a:r>
              <a:rPr lang="en-US" sz="1400" dirty="0"/>
              <a:t>develop </a:t>
            </a:r>
            <a:r>
              <a:rPr lang="en-US" sz="1400" b="1" dirty="0">
                <a:solidFill>
                  <a:srgbClr val="C00000"/>
                </a:solidFill>
              </a:rPr>
              <a:t>well-structured</a:t>
            </a:r>
            <a:r>
              <a:rPr lang="en-US" sz="1400" dirty="0"/>
              <a:t> programs and perform </a:t>
            </a:r>
            <a:r>
              <a:rPr lang="en-US" sz="1400" b="1" dirty="0">
                <a:solidFill>
                  <a:srgbClr val="C00000"/>
                </a:solidFill>
              </a:rPr>
              <a:t>testing</a:t>
            </a:r>
            <a:r>
              <a:rPr lang="en-US" sz="1400" dirty="0"/>
              <a:t> and </a:t>
            </a:r>
            <a:r>
              <a:rPr lang="en-US" sz="1400" b="1" dirty="0">
                <a:solidFill>
                  <a:srgbClr val="C00000"/>
                </a:solidFill>
              </a:rPr>
              <a:t>debugging</a:t>
            </a:r>
            <a:r>
              <a:rPr lang="en-US" sz="1400" dirty="0"/>
              <a:t> of these,</a:t>
            </a:r>
          </a:p>
          <a:p>
            <a:pPr>
              <a:spcBef>
                <a:spcPts val="0"/>
              </a:spcBef>
            </a:pPr>
            <a:r>
              <a:rPr lang="en-US" sz="1400" dirty="0"/>
              <a:t>explain fundamental programming concepts and basic algorithmic techniques,</a:t>
            </a:r>
          </a:p>
          <a:p>
            <a:pPr>
              <a:spcBef>
                <a:spcPts val="0"/>
              </a:spcBef>
            </a:pPr>
            <a:r>
              <a:rPr lang="en-US" sz="1400" dirty="0"/>
              <a:t>apply standard </a:t>
            </a:r>
            <a:r>
              <a:rPr lang="en-US" sz="1400" b="1" dirty="0">
                <a:solidFill>
                  <a:srgbClr val="C00000"/>
                </a:solidFill>
              </a:rPr>
              <a:t>tools for scientific applications</a:t>
            </a:r>
            <a:r>
              <a:rPr lang="en-US" sz="1400" dirty="0"/>
              <a:t>,</a:t>
            </a:r>
          </a:p>
          <a:p>
            <a:pPr>
              <a:spcBef>
                <a:spcPts val="0"/>
              </a:spcBef>
            </a:pPr>
            <a:r>
              <a:rPr lang="en-US" sz="1400" dirty="0"/>
              <a:t>use the documentation for a programming language and available software packages.</a:t>
            </a:r>
          </a:p>
          <a:p>
            <a:pPr marL="0" indent="0">
              <a:buNone/>
            </a:pPr>
            <a:r>
              <a:rPr lang="en-US" sz="1400" b="1" dirty="0"/>
              <a:t>Contents</a:t>
            </a:r>
          </a:p>
          <a:p>
            <a:pPr marL="0" indent="0">
              <a:buNone/>
            </a:pPr>
            <a:r>
              <a:rPr lang="en-US" sz="1400" dirty="0"/>
              <a:t>The course gives an introduction to programming with scientific applications.</a:t>
            </a:r>
            <a:br>
              <a:rPr lang="en-US" sz="1400" dirty="0"/>
            </a:br>
            <a:r>
              <a:rPr lang="en-US" sz="1400" dirty="0"/>
              <a:t>Programming concepts and techniques are introduced using the </a:t>
            </a:r>
            <a:r>
              <a:rPr lang="en-US" sz="1400" b="1" dirty="0">
                <a:solidFill>
                  <a:srgbClr val="C00000"/>
                </a:solidFill>
              </a:rPr>
              <a:t>Python</a:t>
            </a:r>
            <a:r>
              <a:rPr lang="en-US" sz="1400" dirty="0"/>
              <a:t> programming language.</a:t>
            </a:r>
            <a:br>
              <a:rPr lang="en-US" sz="1400" dirty="0"/>
            </a:br>
            <a:r>
              <a:rPr lang="en-US" sz="1400" dirty="0"/>
              <a:t>The programming concepts are </a:t>
            </a:r>
            <a:r>
              <a:rPr lang="en-US" sz="1400" b="1" dirty="0">
                <a:solidFill>
                  <a:srgbClr val="C00000"/>
                </a:solidFill>
              </a:rPr>
              <a:t>illustrated in other programming languages</a:t>
            </a:r>
            <a:r>
              <a:rPr lang="en-US" sz="1400" dirty="0"/>
              <a:t>. The following content is included.</a:t>
            </a:r>
          </a:p>
          <a:p>
            <a:pPr marL="0" indent="0">
              <a:buNone/>
            </a:pPr>
            <a:r>
              <a:rPr lang="en-US" sz="1400" i="1" dirty="0"/>
              <a:t>Basic programming constructs</a:t>
            </a:r>
            <a:r>
              <a:rPr lang="en-US" sz="1400" dirty="0"/>
              <a:t>:  Data types, operators, variables, flow of control, conditionals, loops, functions, recursion, scope, exceptions. </a:t>
            </a:r>
            <a:r>
              <a:rPr lang="en-US" sz="1400" i="1" dirty="0"/>
              <a:t>Object orientation</a:t>
            </a:r>
            <a:r>
              <a:rPr lang="en-US" sz="1400" dirty="0"/>
              <a:t>:  Abstract data types, classes, inheritance, encapsulation. </a:t>
            </a:r>
            <a:r>
              <a:rPr lang="en-US" sz="1400" i="1" dirty="0"/>
              <a:t>Basic algorithmic techniques</a:t>
            </a:r>
            <a:r>
              <a:rPr lang="en-US" sz="1400" dirty="0"/>
              <a:t>:  Sorting, binary search, dynamic programming. </a:t>
            </a:r>
            <a:r>
              <a:rPr lang="en-US" sz="1400" i="1" dirty="0"/>
              <a:t>Systematic development of programs</a:t>
            </a:r>
            <a:r>
              <a:rPr lang="en-US" sz="1400" dirty="0"/>
              <a:t>:  Testing and debugging. File-based input/output, numerical analysis, functional programming. Scientific computing using standard packages for Python.</a:t>
            </a:r>
          </a:p>
        </p:txBody>
      </p:sp>
      <p:sp>
        <p:nvSpPr>
          <p:cNvPr id="4" name="TextBox 3"/>
          <p:cNvSpPr txBox="1"/>
          <p:nvPr/>
        </p:nvSpPr>
        <p:spPr>
          <a:xfrm>
            <a:off x="7609358" y="1604159"/>
            <a:ext cx="4274634" cy="5047536"/>
          </a:xfrm>
          <a:prstGeom prst="rect">
            <a:avLst/>
          </a:prstGeom>
          <a:solidFill>
            <a:schemeClr val="accent5">
              <a:lumMod val="20000"/>
              <a:lumOff val="80000"/>
            </a:schemeClr>
          </a:solidFill>
          <a:ln>
            <a:solidFill>
              <a:schemeClr val="tx1"/>
            </a:solidFill>
          </a:ln>
        </p:spPr>
        <p:txBody>
          <a:bodyPr wrap="square" rtlCol="0">
            <a:spAutoFit/>
          </a:bodyPr>
          <a:lstStyle/>
          <a:p>
            <a:pPr>
              <a:tabLst>
                <a:tab pos="539750" algn="l"/>
              </a:tabLst>
            </a:pPr>
            <a:r>
              <a:rPr lang="en-US" sz="1400" b="1" dirty="0"/>
              <a:t>ECTS</a:t>
            </a:r>
            <a:r>
              <a:rPr lang="en-US" sz="1400" dirty="0"/>
              <a:t>    10</a:t>
            </a:r>
          </a:p>
          <a:p>
            <a:pPr>
              <a:tabLst>
                <a:tab pos="539750" algn="l"/>
              </a:tabLst>
            </a:pPr>
            <a:r>
              <a:rPr lang="en-US" sz="1400" b="1" dirty="0"/>
              <a:t>Hours - weeks - periods</a:t>
            </a:r>
          </a:p>
          <a:p>
            <a:pPr>
              <a:tabLst>
                <a:tab pos="539750" algn="l"/>
              </a:tabLst>
            </a:pPr>
            <a:r>
              <a:rPr lang="en-US" sz="1400" dirty="0"/>
              <a:t>	Lectures 2 x 2 hours/week</a:t>
            </a:r>
          </a:p>
          <a:p>
            <a:pPr>
              <a:tabLst>
                <a:tab pos="539750" algn="l"/>
              </a:tabLst>
            </a:pPr>
            <a:r>
              <a:rPr lang="en-US" sz="1400" dirty="0"/>
              <a:t>	TA sessions 1 x 3 hours/week</a:t>
            </a:r>
          </a:p>
          <a:p>
            <a:pPr>
              <a:tabLst>
                <a:tab pos="539750" algn="l"/>
              </a:tabLst>
            </a:pPr>
            <a:r>
              <a:rPr lang="en-US" sz="1400" dirty="0"/>
              <a:t>	Study café 3 x 1 hour/week</a:t>
            </a:r>
          </a:p>
          <a:p>
            <a:pPr>
              <a:tabLst>
                <a:tab pos="539750" algn="l"/>
              </a:tabLst>
            </a:pPr>
            <a:r>
              <a:rPr lang="en-US" sz="1400" b="1" dirty="0"/>
              <a:t>Language of instruction</a:t>
            </a:r>
          </a:p>
          <a:p>
            <a:pPr>
              <a:tabLst>
                <a:tab pos="539750" algn="l"/>
              </a:tabLst>
            </a:pPr>
            <a:r>
              <a:rPr lang="en-US" sz="1400" dirty="0"/>
              <a:t>    	Danish</a:t>
            </a:r>
          </a:p>
          <a:p>
            <a:pPr>
              <a:tabLst>
                <a:tab pos="539750" algn="l"/>
              </a:tabLst>
            </a:pPr>
            <a:r>
              <a:rPr lang="en-US" sz="1400" b="1" dirty="0"/>
              <a:t>Instructor</a:t>
            </a:r>
          </a:p>
          <a:p>
            <a:pPr>
              <a:tabLst>
                <a:tab pos="539750" algn="l"/>
              </a:tabLst>
            </a:pPr>
            <a:r>
              <a:rPr lang="en-US" sz="1400" dirty="0"/>
              <a:t>	Gerth Stølting Brodal</a:t>
            </a:r>
          </a:p>
          <a:p>
            <a:pPr>
              <a:tabLst>
                <a:tab pos="539750" algn="l"/>
              </a:tabLst>
            </a:pPr>
            <a:r>
              <a:rPr lang="en-US" sz="1400" b="1" dirty="0"/>
              <a:t>Academic prerequisites</a:t>
            </a:r>
          </a:p>
          <a:p>
            <a:pPr>
              <a:tabLst>
                <a:tab pos="539750" algn="l"/>
              </a:tabLst>
            </a:pPr>
            <a:r>
              <a:rPr lang="en-US" sz="1400" dirty="0"/>
              <a:t>    	(Some) Linear algebra</a:t>
            </a:r>
          </a:p>
          <a:p>
            <a:pPr>
              <a:tabLst>
                <a:tab pos="539750" algn="l"/>
              </a:tabLst>
            </a:pPr>
            <a:r>
              <a:rPr lang="en-US" sz="1400" b="1" dirty="0"/>
              <a:t>Exam</a:t>
            </a:r>
          </a:p>
          <a:p>
            <a:pPr>
              <a:tabLst>
                <a:tab pos="539750" algn="l"/>
              </a:tabLst>
            </a:pPr>
            <a:r>
              <a:rPr lang="en-US" sz="1400" dirty="0"/>
              <a:t>	</a:t>
            </a:r>
            <a:r>
              <a:rPr lang="en-US" sz="1400" b="1" dirty="0">
                <a:solidFill>
                  <a:srgbClr val="C00000"/>
                </a:solidFill>
              </a:rPr>
              <a:t>5 hour programming</a:t>
            </a:r>
          </a:p>
          <a:p>
            <a:pPr>
              <a:tabLst>
                <a:tab pos="539750" algn="l"/>
              </a:tabLst>
            </a:pPr>
            <a:r>
              <a:rPr lang="en-US" sz="1400" dirty="0"/>
              <a:t>	Aid: Computer and Internet, headphones, no AI</a:t>
            </a:r>
          </a:p>
          <a:p>
            <a:pPr>
              <a:tabLst>
                <a:tab pos="539750" algn="l"/>
              </a:tabLst>
            </a:pPr>
            <a:r>
              <a:rPr lang="en-US" sz="1400" dirty="0"/>
              <a:t>	7-point grading scale</a:t>
            </a:r>
          </a:p>
          <a:p>
            <a:pPr>
              <a:tabLst>
                <a:tab pos="539750" algn="l"/>
              </a:tabLst>
            </a:pPr>
            <a:r>
              <a:rPr lang="en-US" sz="1400" b="1" dirty="0"/>
              <a:t>Prerequisites for examination participation</a:t>
            </a:r>
          </a:p>
          <a:p>
            <a:pPr>
              <a:tabLst>
                <a:tab pos="539750" algn="l"/>
              </a:tabLst>
            </a:pPr>
            <a:r>
              <a:rPr lang="en-US" sz="1400" dirty="0"/>
              <a:t>    	Submission and approval of 10  mandatory</a:t>
            </a:r>
          </a:p>
          <a:p>
            <a:pPr>
              <a:tabLst>
                <a:tab pos="539750" algn="l"/>
              </a:tabLst>
            </a:pPr>
            <a:r>
              <a:rPr lang="en-US" sz="1400" dirty="0"/>
              <a:t>	assignments and submission of </a:t>
            </a:r>
          </a:p>
          <a:p>
            <a:pPr>
              <a:tabLst>
                <a:tab pos="539750" algn="l"/>
              </a:tabLst>
            </a:pPr>
            <a:r>
              <a:rPr lang="en-US" sz="1400" b="1" dirty="0">
                <a:solidFill>
                  <a:srgbClr val="C00000"/>
                </a:solidFill>
              </a:rPr>
              <a:t>	1 implementation project</a:t>
            </a:r>
            <a:endParaRPr lang="en-US" sz="1400" dirty="0"/>
          </a:p>
          <a:p>
            <a:pPr>
              <a:tabLst>
                <a:tab pos="539750" algn="l"/>
              </a:tabLst>
            </a:pPr>
            <a:r>
              <a:rPr lang="en-US" sz="1400" b="1" dirty="0"/>
              <a:t>Notes	</a:t>
            </a:r>
            <a:r>
              <a:rPr lang="en-US" sz="1400" dirty="0"/>
              <a:t>Grade reflects an overall assessment of 	implementation project and written	examination. Project counts 20% and 	written exam counts 80%</a:t>
            </a:r>
          </a:p>
        </p:txBody>
      </p:sp>
    </p:spTree>
    <p:extLst>
      <p:ext uri="{BB962C8B-B14F-4D97-AF65-F5344CB8AC3E}">
        <p14:creationId xmlns:p14="http://schemas.microsoft.com/office/powerpoint/2010/main" val="3427877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results</a:t>
            </a:r>
          </a:p>
        </p:txBody>
      </p:sp>
      <p:sp>
        <p:nvSpPr>
          <p:cNvPr id="3" name="Content Placeholder 2"/>
          <p:cNvSpPr>
            <a:spLocks noGrp="1"/>
          </p:cNvSpPr>
          <p:nvPr>
            <p:ph idx="1"/>
          </p:nvPr>
        </p:nvSpPr>
        <p:spPr>
          <a:xfrm>
            <a:off x="1271318" y="2936223"/>
            <a:ext cx="10260281" cy="3618689"/>
          </a:xfrm>
        </p:spPr>
        <p:txBody>
          <a:bodyPr>
            <a:noAutofit/>
          </a:bodyPr>
          <a:lstStyle/>
          <a:p>
            <a:r>
              <a:rPr lang="en-US" sz="2000" dirty="0"/>
              <a:t>Relative speed</a:t>
            </a:r>
          </a:p>
          <a:p>
            <a:pPr marL="0" indent="0" algn="ctr">
              <a:buNone/>
            </a:pPr>
            <a:r>
              <a:rPr lang="en-US" sz="3600" b="1" dirty="0">
                <a:solidFill>
                  <a:srgbClr val="C00000"/>
                </a:solidFill>
              </a:rPr>
              <a:t>C   </a:t>
            </a:r>
            <a:r>
              <a:rPr lang="en-US" sz="3600" b="1" dirty="0">
                <a:solidFill>
                  <a:srgbClr val="C00000"/>
                </a:solidFill>
                <a:latin typeface="Calibri" panose="020F0502020204030204" pitchFamily="34" charset="0"/>
                <a:cs typeface="Calibri" panose="020F0502020204030204" pitchFamily="34" charset="0"/>
              </a:rPr>
              <a:t>≈   C++   &gt;   Java   &gt;&gt;   Python</a:t>
            </a:r>
          </a:p>
          <a:p>
            <a:r>
              <a:rPr lang="en-US" sz="2000" dirty="0">
                <a:latin typeface="Calibri" panose="020F0502020204030204" pitchFamily="34" charset="0"/>
                <a:cs typeface="Calibri" panose="020F0502020204030204" pitchFamily="34" charset="0"/>
              </a:rPr>
              <a:t>C, C++, Java need to care about integer overflows – select integer representation carefully with sufficient number of bits (8, 16, 32, 64, 128)</a:t>
            </a:r>
          </a:p>
          <a:p>
            <a:r>
              <a:rPr lang="en-US" sz="2000" dirty="0">
                <a:latin typeface="Calibri" panose="020F0502020204030204" pitchFamily="34" charset="0"/>
                <a:cs typeface="Calibri" panose="020F0502020204030204" pitchFamily="34" charset="0"/>
              </a:rPr>
              <a:t>Python natively works with arbitrary long integers (as memory on your machine allows).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Also possible in Java using the class </a:t>
            </a:r>
            <a:r>
              <a:rPr lang="en-US" sz="2000" dirty="0" err="1">
                <a:latin typeface="Calibri" panose="020F0502020204030204" pitchFamily="34" charset="0"/>
                <a:cs typeface="Calibri" panose="020F0502020204030204" pitchFamily="34" charset="0"/>
              </a:rPr>
              <a:t>java.math.BigInteger</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Python programs can (sometimes) run faster using </a:t>
            </a:r>
            <a:r>
              <a:rPr lang="en-US" sz="2000" dirty="0" err="1">
                <a:latin typeface="Calibri" panose="020F0502020204030204" pitchFamily="34" charset="0"/>
                <a:cs typeface="Calibri" panose="020F0502020204030204" pitchFamily="34" charset="0"/>
              </a:rPr>
              <a:t>PyPy</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Number crunching in </a:t>
            </a:r>
            <a:r>
              <a:rPr lang="en-US" sz="2000" b="1" dirty="0">
                <a:latin typeface="Calibri" panose="020F0502020204030204" pitchFamily="34" charset="0"/>
                <a:cs typeface="Calibri" panose="020F0502020204030204" pitchFamily="34" charset="0"/>
              </a:rPr>
              <a:t>Python</a:t>
            </a:r>
            <a:r>
              <a:rPr lang="en-US" sz="2000" dirty="0">
                <a:latin typeface="Calibri" panose="020F0502020204030204" pitchFamily="34" charset="0"/>
                <a:cs typeface="Calibri" panose="020F0502020204030204" pitchFamily="34" charset="0"/>
              </a:rPr>
              <a:t> should be delegated to </a:t>
            </a:r>
            <a:r>
              <a:rPr lang="en-US" sz="2000" b="1" dirty="0">
                <a:latin typeface="Calibri" panose="020F0502020204030204" pitchFamily="34" charset="0"/>
                <a:cs typeface="Calibri" panose="020F0502020204030204" pitchFamily="34" charset="0"/>
              </a:rPr>
              <a:t>specialized modules (e.g. </a:t>
            </a:r>
            <a:r>
              <a:rPr lang="en-US" sz="2000" b="1" dirty="0" err="1">
                <a:latin typeface="Calibri" panose="020F0502020204030204" pitchFamily="34" charset="0"/>
                <a:cs typeface="Calibri" panose="020F0502020204030204" pitchFamily="34" charset="0"/>
              </a:rPr>
              <a:t>Numpy</a:t>
            </a:r>
            <a:r>
              <a:rPr lang="en-US" sz="2000" b="1" dirty="0">
                <a:latin typeface="Calibri" panose="020F0502020204030204" pitchFamily="34" charset="0"/>
                <a:cs typeface="Calibri" panose="020F0502020204030204" pitchFamily="34" charset="0"/>
              </a:rPr>
              <a:t>, CPLEX, </a:t>
            </a:r>
            <a:r>
              <a:rPr lang="en-US" sz="2000" b="1" dirty="0" err="1">
                <a:latin typeface="Calibri" panose="020F0502020204030204" pitchFamily="34" charset="0"/>
                <a:cs typeface="Calibri" panose="020F0502020204030204" pitchFamily="34" charset="0"/>
              </a:rPr>
              <a:t>Numba</a:t>
            </a: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 often written in C or C++ and requires selecting right integer representation</a:t>
            </a:r>
          </a:p>
        </p:txBody>
      </p:sp>
      <p:graphicFrame>
        <p:nvGraphicFramePr>
          <p:cNvPr id="5" name="Table 4"/>
          <p:cNvGraphicFramePr>
            <a:graphicFrameLocks noGrp="1"/>
          </p:cNvGraphicFramePr>
          <p:nvPr>
            <p:extLst>
              <p:ext uri="{D42A27DB-BD31-4B8C-83A1-F6EECF244321}">
                <p14:modId xmlns:p14="http://schemas.microsoft.com/office/powerpoint/2010/main" val="1510066522"/>
              </p:ext>
            </p:extLst>
          </p:nvPr>
        </p:nvGraphicFramePr>
        <p:xfrm>
          <a:off x="393700" y="1571864"/>
          <a:ext cx="11384152" cy="1107440"/>
        </p:xfrm>
        <a:graphic>
          <a:graphicData uri="http://schemas.openxmlformats.org/drawingml/2006/table">
            <a:tbl>
              <a:tblPr firstRow="1" bandRow="1">
                <a:tableStyleId>{9D7B26C5-4107-4FEC-AEDC-1716B250A1EF}</a:tableStyleId>
              </a:tblPr>
              <a:tblGrid>
                <a:gridCol w="527368">
                  <a:extLst>
                    <a:ext uri="{9D8B030D-6E8A-4147-A177-3AD203B41FA5}">
                      <a16:colId xmlns:a16="http://schemas.microsoft.com/office/drawing/2014/main" val="2076857321"/>
                    </a:ext>
                  </a:extLst>
                </a:gridCol>
                <a:gridCol w="1222692">
                  <a:extLst>
                    <a:ext uri="{9D8B030D-6E8A-4147-A177-3AD203B41FA5}">
                      <a16:colId xmlns:a16="http://schemas.microsoft.com/office/drawing/2014/main" val="2725208115"/>
                    </a:ext>
                  </a:extLst>
                </a:gridCol>
                <a:gridCol w="1886140">
                  <a:extLst>
                    <a:ext uri="{9D8B030D-6E8A-4147-A177-3AD203B41FA5}">
                      <a16:colId xmlns:a16="http://schemas.microsoft.com/office/drawing/2014/main" val="1795596331"/>
                    </a:ext>
                  </a:extLst>
                </a:gridCol>
                <a:gridCol w="2039048">
                  <a:extLst>
                    <a:ext uri="{9D8B030D-6E8A-4147-A177-3AD203B41FA5}">
                      <a16:colId xmlns:a16="http://schemas.microsoft.com/office/drawing/2014/main" val="145326668"/>
                    </a:ext>
                  </a:extLst>
                </a:gridCol>
                <a:gridCol w="1241488">
                  <a:extLst>
                    <a:ext uri="{9D8B030D-6E8A-4147-A177-3AD203B41FA5}">
                      <a16:colId xmlns:a16="http://schemas.microsoft.com/office/drawing/2014/main" val="2289675586"/>
                    </a:ext>
                  </a:extLst>
                </a:gridCol>
                <a:gridCol w="1577912">
                  <a:extLst>
                    <a:ext uri="{9D8B030D-6E8A-4147-A177-3AD203B41FA5}">
                      <a16:colId xmlns:a16="http://schemas.microsoft.com/office/drawing/2014/main" val="2313262574"/>
                    </a:ext>
                  </a:extLst>
                </a:gridCol>
                <a:gridCol w="1362520">
                  <a:extLst>
                    <a:ext uri="{9D8B030D-6E8A-4147-A177-3AD203B41FA5}">
                      <a16:colId xmlns:a16="http://schemas.microsoft.com/office/drawing/2014/main" val="2845052186"/>
                    </a:ext>
                  </a:extLst>
                </a:gridCol>
                <a:gridCol w="1526984">
                  <a:extLst>
                    <a:ext uri="{9D8B030D-6E8A-4147-A177-3AD203B41FA5}">
                      <a16:colId xmlns:a16="http://schemas.microsoft.com/office/drawing/2014/main" val="22008766"/>
                    </a:ext>
                  </a:extLst>
                </a:gridCol>
              </a:tblGrid>
              <a:tr h="370840">
                <a:tc>
                  <a:txBody>
                    <a:bodyPr/>
                    <a:lstStyle/>
                    <a:p>
                      <a:pPr algn="ctr"/>
                      <a:r>
                        <a:rPr lang="da-DK" dirty="0"/>
                        <a:t>n</a:t>
                      </a:r>
                      <a:endParaRPr lang="en-US" dirty="0"/>
                    </a:p>
                  </a:txBody>
                  <a:tcPr>
                    <a:solidFill>
                      <a:schemeClr val="accent5">
                        <a:lumMod val="20000"/>
                        <a:lumOff val="80000"/>
                      </a:schemeClr>
                    </a:solidFill>
                  </a:tcPr>
                </a:tc>
                <a:tc>
                  <a:txBody>
                    <a:bodyPr/>
                    <a:lstStyle/>
                    <a:p>
                      <a:pPr algn="ctr"/>
                      <a:r>
                        <a:rPr lang="da-DK" dirty="0"/>
                        <a:t>C (</a:t>
                      </a:r>
                      <a:r>
                        <a:rPr lang="da-DK" dirty="0" err="1"/>
                        <a:t>gcc</a:t>
                      </a:r>
                      <a:r>
                        <a:rPr lang="da-DK" baseline="0" dirty="0"/>
                        <a:t> 9.2)</a:t>
                      </a:r>
                      <a:endParaRPr lang="en-US" dirty="0"/>
                    </a:p>
                  </a:txBody>
                  <a:tcPr>
                    <a:solidFill>
                      <a:schemeClr val="accent5">
                        <a:lumMod val="20000"/>
                        <a:lumOff val="80000"/>
                      </a:schemeClr>
                    </a:solidFill>
                  </a:tcPr>
                </a:tc>
                <a:tc>
                  <a:txBody>
                    <a:bodyPr/>
                    <a:lstStyle/>
                    <a:p>
                      <a:pPr algn="ctr"/>
                      <a:r>
                        <a:rPr lang="da-DK" dirty="0"/>
                        <a:t>C++, </a:t>
                      </a:r>
                      <a:r>
                        <a:rPr lang="da-DK" dirty="0" err="1"/>
                        <a:t>int</a:t>
                      </a:r>
                      <a:r>
                        <a:rPr lang="da-DK" dirty="0"/>
                        <a:t> (g</a:t>
                      </a:r>
                      <a:r>
                        <a:rPr lang="da-DK"/>
                        <a:t>++ 9.2 </a:t>
                      </a:r>
                      <a:r>
                        <a:rPr lang="da-DK" dirty="0"/>
                        <a:t>)</a:t>
                      </a:r>
                      <a:endParaRPr lang="en-US" dirty="0"/>
                    </a:p>
                  </a:txBody>
                  <a:tcPr>
                    <a:solidFill>
                      <a:schemeClr val="accent5">
                        <a:lumMod val="20000"/>
                        <a:lumOff val="80000"/>
                      </a:schemeClr>
                    </a:solidFill>
                  </a:tcPr>
                </a:tc>
                <a:tc>
                  <a:txBody>
                    <a:bodyPr/>
                    <a:lstStyle/>
                    <a:p>
                      <a:pPr algn="ctr"/>
                      <a:r>
                        <a:rPr lang="da-DK" dirty="0"/>
                        <a:t>C++,</a:t>
                      </a:r>
                      <a:r>
                        <a:rPr lang="da-DK" baseline="0" dirty="0"/>
                        <a:t> </a:t>
                      </a:r>
                      <a:r>
                        <a:rPr lang="da-DK" dirty="0"/>
                        <a:t>long (g++ 9.2 )</a:t>
                      </a:r>
                      <a:endParaRPr lang="en-US" dirty="0"/>
                    </a:p>
                  </a:txBody>
                  <a:tcPr>
                    <a:solidFill>
                      <a:schemeClr val="accent5">
                        <a:lumMod val="20000"/>
                        <a:lumOff val="80000"/>
                      </a:schemeClr>
                    </a:solidFill>
                  </a:tcPr>
                </a:tc>
                <a:tc>
                  <a:txBody>
                    <a:bodyPr/>
                    <a:lstStyle/>
                    <a:p>
                      <a:pPr algn="ctr"/>
                      <a:r>
                        <a:rPr lang="da-DK" dirty="0"/>
                        <a:t>Java (12.0)</a:t>
                      </a:r>
                      <a:endParaRPr lang="en-US" dirty="0"/>
                    </a:p>
                  </a:txBody>
                  <a:tcPr>
                    <a:solidFill>
                      <a:schemeClr val="accent5">
                        <a:lumMod val="20000"/>
                        <a:lumOff val="80000"/>
                      </a:schemeClr>
                    </a:solidFill>
                  </a:tcPr>
                </a:tc>
                <a:tc>
                  <a:txBody>
                    <a:bodyPr/>
                    <a:lstStyle/>
                    <a:p>
                      <a:pPr algn="ctr"/>
                      <a:r>
                        <a:rPr lang="da-DK" dirty="0" err="1"/>
                        <a:t>Python</a:t>
                      </a:r>
                      <a:r>
                        <a:rPr lang="da-DK" dirty="0"/>
                        <a:t> (3.8.1)</a:t>
                      </a:r>
                      <a:endParaRPr lang="en-US" dirty="0"/>
                    </a:p>
                  </a:txBody>
                  <a:tcPr>
                    <a:solidFill>
                      <a:schemeClr val="accent5">
                        <a:lumMod val="20000"/>
                        <a:lumOff val="80000"/>
                      </a:schemeClr>
                    </a:solidFill>
                  </a:tcPr>
                </a:tc>
                <a:tc>
                  <a:txBody>
                    <a:bodyPr/>
                    <a:lstStyle/>
                    <a:p>
                      <a:pPr algn="ctr"/>
                      <a:r>
                        <a:rPr lang="da-DK" dirty="0" err="1"/>
                        <a:t>PyPy</a:t>
                      </a:r>
                      <a:r>
                        <a:rPr lang="da-DK" dirty="0"/>
                        <a:t> (7.3.0)</a:t>
                      </a:r>
                      <a:endParaRPr lang="en-US" dirty="0"/>
                    </a:p>
                  </a:txBody>
                  <a:tcPr>
                    <a:solidFill>
                      <a:schemeClr val="accent5">
                        <a:lumMod val="20000"/>
                        <a:lumOff val="80000"/>
                      </a:schemeClr>
                    </a:solidFill>
                  </a:tcPr>
                </a:tc>
                <a:tc>
                  <a:txBody>
                    <a:bodyPr/>
                    <a:lstStyle/>
                    <a:p>
                      <a:pPr algn="ctr"/>
                      <a:r>
                        <a:rPr lang="en-US" dirty="0" err="1"/>
                        <a:t>Numba</a:t>
                      </a:r>
                      <a:r>
                        <a:rPr lang="en-US" dirty="0"/>
                        <a:t>, int64</a:t>
                      </a:r>
                    </a:p>
                  </a:txBody>
                  <a:tcPr>
                    <a:solidFill>
                      <a:schemeClr val="accent5">
                        <a:lumMod val="20000"/>
                        <a:lumOff val="80000"/>
                      </a:schemeClr>
                    </a:solidFill>
                  </a:tcPr>
                </a:tc>
                <a:extLst>
                  <a:ext uri="{0D108BD9-81ED-4DB2-BD59-A6C34878D82A}">
                    <a16:rowId xmlns:a16="http://schemas.microsoft.com/office/drawing/2014/main" val="2410259598"/>
                  </a:ext>
                </a:extLst>
              </a:tr>
              <a:tr h="317896">
                <a:tc>
                  <a:txBody>
                    <a:bodyPr/>
                    <a:lstStyle/>
                    <a:p>
                      <a:pPr algn="ctr"/>
                      <a:r>
                        <a:rPr lang="da-DK" dirty="0"/>
                        <a:t>10</a:t>
                      </a:r>
                      <a:r>
                        <a:rPr lang="da-DK" baseline="30000" dirty="0"/>
                        <a:t>7</a:t>
                      </a:r>
                      <a:endParaRPr lang="en-US" baseline="30000" dirty="0"/>
                    </a:p>
                  </a:txBody>
                  <a:tcPr/>
                </a:tc>
                <a:tc>
                  <a:txBody>
                    <a:bodyPr/>
                    <a:lstStyle/>
                    <a:p>
                      <a:pPr algn="ctr"/>
                      <a:r>
                        <a:rPr lang="da-DK" dirty="0"/>
                        <a:t>0.001 sec</a:t>
                      </a:r>
                      <a:r>
                        <a:rPr lang="da-DK" dirty="0">
                          <a:solidFill>
                            <a:srgbClr val="C00000"/>
                          </a:solidFill>
                        </a:rPr>
                        <a:t>*</a:t>
                      </a:r>
                      <a:endParaRPr lang="en-US" dirty="0">
                        <a:solidFill>
                          <a:srgbClr val="C00000"/>
                        </a:solidFill>
                      </a:endParaRPr>
                    </a:p>
                  </a:txBody>
                  <a:tcPr/>
                </a:tc>
                <a:tc>
                  <a:txBody>
                    <a:bodyPr/>
                    <a:lstStyle/>
                    <a:p>
                      <a:pPr algn="ctr"/>
                      <a:r>
                        <a:rPr lang="da-DK" dirty="0"/>
                        <a:t>0.001 sec</a:t>
                      </a:r>
                      <a:r>
                        <a:rPr lang="da-DK" dirty="0">
                          <a:solidFill>
                            <a:srgbClr val="C00000"/>
                          </a:solidFill>
                        </a:rPr>
                        <a:t>*</a:t>
                      </a:r>
                      <a:endParaRPr lang="en-US" dirty="0">
                        <a:solidFill>
                          <a:srgbClr val="C00000"/>
                        </a:solidFill>
                      </a:endParaRPr>
                    </a:p>
                  </a:txBody>
                  <a:tcPr/>
                </a:tc>
                <a:tc>
                  <a:txBody>
                    <a:bodyPr/>
                    <a:lstStyle/>
                    <a:p>
                      <a:pPr algn="ctr"/>
                      <a:r>
                        <a:rPr lang="da-DK" dirty="0"/>
                        <a:t>0.003 sec</a:t>
                      </a:r>
                      <a:endParaRPr lang="en-US" dirty="0"/>
                    </a:p>
                  </a:txBody>
                  <a:tcPr/>
                </a:tc>
                <a:tc>
                  <a:txBody>
                    <a:bodyPr/>
                    <a:lstStyle/>
                    <a:p>
                      <a:pPr algn="ctr"/>
                      <a:r>
                        <a:rPr lang="da-DK" dirty="0"/>
                        <a:t>0.006 sec</a:t>
                      </a:r>
                      <a:r>
                        <a:rPr lang="da-DK" dirty="0">
                          <a:solidFill>
                            <a:srgbClr val="C00000"/>
                          </a:solidFill>
                        </a:rPr>
                        <a:t>*</a:t>
                      </a:r>
                      <a:endParaRPr lang="en-US" dirty="0"/>
                    </a:p>
                  </a:txBody>
                  <a:tcPr/>
                </a:tc>
                <a:tc>
                  <a:txBody>
                    <a:bodyPr/>
                    <a:lstStyle/>
                    <a:p>
                      <a:pPr algn="ctr"/>
                      <a:r>
                        <a:rPr lang="da-DK" dirty="0"/>
                        <a:t>1.5 sec</a:t>
                      </a:r>
                      <a:endParaRPr lang="en-US" dirty="0"/>
                    </a:p>
                  </a:txBody>
                  <a:tcPr/>
                </a:tc>
                <a:tc>
                  <a:txBody>
                    <a:bodyPr/>
                    <a:lstStyle/>
                    <a:p>
                      <a:pPr algn="ctr"/>
                      <a:r>
                        <a:rPr lang="da-DK" dirty="0"/>
                        <a:t>0.27 sec</a:t>
                      </a:r>
                      <a:endParaRPr lang="en-US" dirty="0"/>
                    </a:p>
                  </a:txBody>
                  <a:tcPr/>
                </a:tc>
                <a:tc>
                  <a:txBody>
                    <a:bodyPr/>
                    <a:lstStyle/>
                    <a:p>
                      <a:pPr algn="ctr"/>
                      <a:r>
                        <a:rPr lang="en-US" dirty="0"/>
                        <a:t>0.002 sec</a:t>
                      </a:r>
                    </a:p>
                  </a:txBody>
                  <a:tcPr/>
                </a:tc>
                <a:extLst>
                  <a:ext uri="{0D108BD9-81ED-4DB2-BD59-A6C34878D82A}">
                    <a16:rowId xmlns:a16="http://schemas.microsoft.com/office/drawing/2014/main" val="11385921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dirty="0"/>
                        <a:t>10</a:t>
                      </a:r>
                      <a:r>
                        <a:rPr lang="da-DK" baseline="30000" dirty="0"/>
                        <a:t>9</a:t>
                      </a:r>
                      <a:endParaRPr lang="en-US" baseline="30000" dirty="0"/>
                    </a:p>
                  </a:txBody>
                  <a:tcPr/>
                </a:tc>
                <a:tc>
                  <a:txBody>
                    <a:bodyPr/>
                    <a:lstStyle/>
                    <a:p>
                      <a:pPr algn="ctr"/>
                      <a:r>
                        <a:rPr lang="da-DK" dirty="0"/>
                        <a:t>0.10 sec</a:t>
                      </a:r>
                      <a:r>
                        <a:rPr lang="da-DK" dirty="0">
                          <a:solidFill>
                            <a:srgbClr val="C00000"/>
                          </a:solidFill>
                        </a:rPr>
                        <a:t>**</a:t>
                      </a:r>
                      <a:endParaRPr lang="en-US" dirty="0">
                        <a:solidFill>
                          <a:srgbClr val="C00000"/>
                        </a:solidFill>
                      </a:endParaRPr>
                    </a:p>
                  </a:txBody>
                  <a:tcPr/>
                </a:tc>
                <a:tc>
                  <a:txBody>
                    <a:bodyPr/>
                    <a:lstStyle/>
                    <a:p>
                      <a:pPr algn="ctr"/>
                      <a:r>
                        <a:rPr lang="da-DK" dirty="0"/>
                        <a:t>0.10 sec</a:t>
                      </a:r>
                      <a:r>
                        <a:rPr lang="da-DK" dirty="0">
                          <a:solidFill>
                            <a:srgbClr val="C00000"/>
                          </a:solidFill>
                        </a:rPr>
                        <a:t>**</a:t>
                      </a:r>
                      <a:endParaRPr lang="en-US" dirty="0">
                        <a:solidFill>
                          <a:srgbClr val="C00000"/>
                        </a:solidFill>
                      </a:endParaRPr>
                    </a:p>
                  </a:txBody>
                  <a:tcPr/>
                </a:tc>
                <a:tc>
                  <a:txBody>
                    <a:bodyPr/>
                    <a:lstStyle/>
                    <a:p>
                      <a:pPr algn="ctr"/>
                      <a:r>
                        <a:rPr lang="da-DK" dirty="0"/>
                        <a:t>0.30 sec</a:t>
                      </a:r>
                      <a:endParaRPr lang="en-US" dirty="0"/>
                    </a:p>
                  </a:txBody>
                  <a:tcPr/>
                </a:tc>
                <a:tc>
                  <a:txBody>
                    <a:bodyPr/>
                    <a:lstStyle/>
                    <a:p>
                      <a:pPr algn="ctr"/>
                      <a:r>
                        <a:rPr lang="da-DK" dirty="0"/>
                        <a:t>0.40 sec</a:t>
                      </a:r>
                      <a:r>
                        <a:rPr lang="da-DK" dirty="0">
                          <a:solidFill>
                            <a:srgbClr val="C00000"/>
                          </a:solidFill>
                        </a:rPr>
                        <a:t>**</a:t>
                      </a:r>
                      <a:endParaRPr lang="en-US" dirty="0"/>
                    </a:p>
                  </a:txBody>
                  <a:tcPr/>
                </a:tc>
                <a:tc>
                  <a:txBody>
                    <a:bodyPr/>
                    <a:lstStyle/>
                    <a:p>
                      <a:pPr algn="ctr"/>
                      <a:r>
                        <a:rPr lang="da-DK" dirty="0"/>
                        <a:t>145 sec</a:t>
                      </a:r>
                      <a:endParaRPr lang="en-US" dirty="0"/>
                    </a:p>
                  </a:txBody>
                  <a:tcPr/>
                </a:tc>
                <a:tc>
                  <a:txBody>
                    <a:bodyPr/>
                    <a:lstStyle/>
                    <a:p>
                      <a:pPr algn="ctr"/>
                      <a:r>
                        <a:rPr lang="da-DK"/>
                        <a:t>27 </a:t>
                      </a:r>
                      <a:r>
                        <a:rPr lang="da-DK" dirty="0"/>
                        <a:t>sec</a:t>
                      </a:r>
                      <a:endParaRPr lang="en-US" dirty="0"/>
                    </a:p>
                  </a:txBody>
                  <a:tcPr/>
                </a:tc>
                <a:tc>
                  <a:txBody>
                    <a:bodyPr/>
                    <a:lstStyle/>
                    <a:p>
                      <a:pPr algn="ctr"/>
                      <a:r>
                        <a:rPr lang="en-US" dirty="0"/>
                        <a:t>0.2 sec</a:t>
                      </a:r>
                    </a:p>
                  </a:txBody>
                  <a:tcPr/>
                </a:tc>
                <a:extLst>
                  <a:ext uri="{0D108BD9-81ED-4DB2-BD59-A6C34878D82A}">
                    <a16:rowId xmlns:a16="http://schemas.microsoft.com/office/drawing/2014/main" val="1799570419"/>
                  </a:ext>
                </a:extLst>
              </a:tr>
            </a:tbl>
          </a:graphicData>
        </a:graphic>
      </p:graphicFrame>
      <p:sp>
        <p:nvSpPr>
          <p:cNvPr id="6" name="Right Brace 5"/>
          <p:cNvSpPr/>
          <p:nvPr/>
        </p:nvSpPr>
        <p:spPr>
          <a:xfrm rot="16200000">
            <a:off x="9526549" y="-804632"/>
            <a:ext cx="163972" cy="4338634"/>
          </a:xfrm>
          <a:prstGeom prst="rightBrace">
            <a:avLst>
              <a:gd name="adj1" fmla="val 4547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8560607" y="891294"/>
            <a:ext cx="2121335" cy="369332"/>
          </a:xfrm>
          <a:prstGeom prst="rect">
            <a:avLst/>
          </a:prstGeom>
          <a:noFill/>
        </p:spPr>
        <p:txBody>
          <a:bodyPr wrap="square" rtlCol="0">
            <a:spAutoFit/>
          </a:bodyPr>
          <a:lstStyle/>
          <a:p>
            <a:pPr algn="ctr"/>
            <a:r>
              <a:rPr lang="en-US" dirty="0"/>
              <a:t>Python</a:t>
            </a:r>
          </a:p>
        </p:txBody>
      </p:sp>
    </p:spTree>
    <p:extLst>
      <p:ext uri="{BB962C8B-B14F-4D97-AF65-F5344CB8AC3E}">
        <p14:creationId xmlns:p14="http://schemas.microsoft.com/office/powerpoint/2010/main" val="4885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Interpreter vs Compiler</a:t>
            </a:r>
            <a:endParaRPr lang="en-US" dirty="0"/>
          </a:p>
        </p:txBody>
      </p:sp>
      <p:sp>
        <p:nvSpPr>
          <p:cNvPr id="4" name="Rounded Rectangle 3"/>
          <p:cNvSpPr/>
          <p:nvPr/>
        </p:nvSpPr>
        <p:spPr>
          <a:xfrm>
            <a:off x="1535898" y="1776725"/>
            <a:ext cx="1846967" cy="80757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C / C++ program</a:t>
            </a:r>
          </a:p>
          <a:p>
            <a:pPr algn="ctr"/>
            <a:r>
              <a:rPr lang="da-DK" dirty="0">
                <a:solidFill>
                  <a:schemeClr val="tx1"/>
                </a:solidFill>
              </a:rPr>
              <a:t>(.c, .</a:t>
            </a:r>
            <a:r>
              <a:rPr lang="da-DK" dirty="0" err="1">
                <a:solidFill>
                  <a:schemeClr val="tx1"/>
                </a:solidFill>
              </a:rPr>
              <a:t>cpp</a:t>
            </a:r>
            <a:r>
              <a:rPr lang="da-DK" dirty="0">
                <a:solidFill>
                  <a:schemeClr val="tx1"/>
                </a:solidFill>
              </a:rPr>
              <a:t>)</a:t>
            </a:r>
            <a:endParaRPr lang="en-US" dirty="0">
              <a:solidFill>
                <a:schemeClr val="tx1"/>
              </a:solidFill>
            </a:endParaRPr>
          </a:p>
        </p:txBody>
      </p:sp>
      <p:sp>
        <p:nvSpPr>
          <p:cNvPr id="5" name="Rounded Rectangle 4"/>
          <p:cNvSpPr/>
          <p:nvPr/>
        </p:nvSpPr>
        <p:spPr>
          <a:xfrm>
            <a:off x="1529841" y="5062050"/>
            <a:ext cx="1846967" cy="9425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chemeClr val="tx1"/>
                </a:solidFill>
              </a:rPr>
              <a:t>Executable</a:t>
            </a:r>
            <a:r>
              <a:rPr lang="da-DK" dirty="0">
                <a:solidFill>
                  <a:schemeClr val="tx1"/>
                </a:solidFill>
              </a:rPr>
              <a:t> </a:t>
            </a:r>
            <a:r>
              <a:rPr lang="da-DK" dirty="0" err="1">
                <a:solidFill>
                  <a:schemeClr val="tx1"/>
                </a:solidFill>
              </a:rPr>
              <a:t>code</a:t>
            </a:r>
            <a:endParaRPr lang="da-DK" dirty="0">
              <a:solidFill>
                <a:schemeClr val="tx1"/>
              </a:solidFill>
            </a:endParaRPr>
          </a:p>
          <a:p>
            <a:pPr algn="ctr"/>
            <a:r>
              <a:rPr lang="da-DK" dirty="0">
                <a:solidFill>
                  <a:schemeClr val="tx1"/>
                </a:solidFill>
              </a:rPr>
              <a:t>(.exe)</a:t>
            </a:r>
            <a:endParaRPr lang="en-US" dirty="0">
              <a:solidFill>
                <a:schemeClr val="tx1"/>
              </a:solidFill>
            </a:endParaRPr>
          </a:p>
        </p:txBody>
      </p:sp>
      <p:cxnSp>
        <p:nvCxnSpPr>
          <p:cNvPr id="6" name="Straight Arrow Connector 5"/>
          <p:cNvCxnSpPr>
            <a:stCxn id="4" idx="2"/>
            <a:endCxn id="5" idx="0"/>
          </p:cNvCxnSpPr>
          <p:nvPr/>
        </p:nvCxnSpPr>
        <p:spPr>
          <a:xfrm flipH="1">
            <a:off x="2453325" y="2584299"/>
            <a:ext cx="6057" cy="2477751"/>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2"/>
          </p:cNvCxnSpPr>
          <p:nvPr/>
        </p:nvCxnSpPr>
        <p:spPr>
          <a:xfrm>
            <a:off x="2453325" y="6004561"/>
            <a:ext cx="0" cy="607731"/>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53324" y="3449878"/>
            <a:ext cx="1492715" cy="830997"/>
          </a:xfrm>
          <a:prstGeom prst="rect">
            <a:avLst/>
          </a:prstGeom>
          <a:noFill/>
        </p:spPr>
        <p:txBody>
          <a:bodyPr wrap="square" rtlCol="0">
            <a:spAutoFit/>
          </a:bodyPr>
          <a:lstStyle/>
          <a:p>
            <a:r>
              <a:rPr lang="da-DK" sz="2400" dirty="0">
                <a:solidFill>
                  <a:schemeClr val="accent1">
                    <a:lumMod val="50000"/>
                  </a:schemeClr>
                </a:solidFill>
              </a:rPr>
              <a:t>Compiler</a:t>
            </a:r>
          </a:p>
          <a:p>
            <a:r>
              <a:rPr lang="da-DK" sz="2400" dirty="0">
                <a:solidFill>
                  <a:schemeClr val="accent1">
                    <a:lumMod val="50000"/>
                  </a:schemeClr>
                </a:solidFill>
              </a:rPr>
              <a:t>(</a:t>
            </a:r>
            <a:r>
              <a:rPr lang="da-DK" sz="2400" dirty="0" err="1">
                <a:solidFill>
                  <a:schemeClr val="accent1">
                    <a:lumMod val="50000"/>
                  </a:schemeClr>
                </a:solidFill>
              </a:rPr>
              <a:t>gcc</a:t>
            </a:r>
            <a:r>
              <a:rPr lang="da-DK" sz="2400" dirty="0">
                <a:solidFill>
                  <a:schemeClr val="accent1">
                    <a:lumMod val="50000"/>
                  </a:schemeClr>
                </a:solidFill>
              </a:rPr>
              <a:t>, g++)</a:t>
            </a:r>
            <a:endParaRPr lang="en-US" sz="2400" dirty="0">
              <a:solidFill>
                <a:schemeClr val="accent1">
                  <a:lumMod val="50000"/>
                </a:schemeClr>
              </a:solidFill>
            </a:endParaRPr>
          </a:p>
        </p:txBody>
      </p:sp>
      <p:sp>
        <p:nvSpPr>
          <p:cNvPr id="9" name="Rounded Rectangle 8"/>
          <p:cNvSpPr/>
          <p:nvPr/>
        </p:nvSpPr>
        <p:spPr>
          <a:xfrm>
            <a:off x="5099731" y="1776725"/>
            <a:ext cx="1846967" cy="80757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Java program</a:t>
            </a:r>
          </a:p>
          <a:p>
            <a:pPr algn="ctr"/>
            <a:r>
              <a:rPr lang="da-DK" dirty="0">
                <a:solidFill>
                  <a:schemeClr val="tx1"/>
                </a:solidFill>
              </a:rPr>
              <a:t>(.</a:t>
            </a:r>
            <a:r>
              <a:rPr lang="da-DK" dirty="0" err="1">
                <a:solidFill>
                  <a:schemeClr val="tx1"/>
                </a:solidFill>
              </a:rPr>
              <a:t>java</a:t>
            </a:r>
            <a:r>
              <a:rPr lang="da-DK" dirty="0">
                <a:solidFill>
                  <a:schemeClr val="tx1"/>
                </a:solidFill>
              </a:rPr>
              <a:t>)</a:t>
            </a:r>
            <a:endParaRPr lang="en-US" dirty="0">
              <a:solidFill>
                <a:schemeClr val="tx1"/>
              </a:solidFill>
            </a:endParaRPr>
          </a:p>
        </p:txBody>
      </p:sp>
      <p:sp>
        <p:nvSpPr>
          <p:cNvPr id="10" name="Rounded Rectangle 9"/>
          <p:cNvSpPr/>
          <p:nvPr/>
        </p:nvSpPr>
        <p:spPr>
          <a:xfrm>
            <a:off x="5093674" y="5062050"/>
            <a:ext cx="1846967" cy="94251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Java Virtual Machine</a:t>
            </a:r>
          </a:p>
          <a:p>
            <a:pPr algn="ctr"/>
            <a:r>
              <a:rPr lang="da-DK" dirty="0">
                <a:solidFill>
                  <a:schemeClr val="tx1"/>
                </a:solidFill>
              </a:rPr>
              <a:t>(</a:t>
            </a:r>
            <a:r>
              <a:rPr lang="da-DK" dirty="0" err="1">
                <a:solidFill>
                  <a:schemeClr val="tx1"/>
                </a:solidFill>
              </a:rPr>
              <a:t>java</a:t>
            </a:r>
            <a:r>
              <a:rPr lang="da-DK" dirty="0">
                <a:solidFill>
                  <a:schemeClr val="tx1"/>
                </a:solidFill>
              </a:rPr>
              <a:t>)</a:t>
            </a:r>
            <a:endParaRPr lang="en-US" dirty="0">
              <a:solidFill>
                <a:schemeClr val="tx1"/>
              </a:solidFill>
            </a:endParaRPr>
          </a:p>
        </p:txBody>
      </p:sp>
      <p:cxnSp>
        <p:nvCxnSpPr>
          <p:cNvPr id="11" name="Straight Arrow Connector 10"/>
          <p:cNvCxnSpPr>
            <a:stCxn id="9" idx="2"/>
            <a:endCxn id="14" idx="0"/>
          </p:cNvCxnSpPr>
          <p:nvPr/>
        </p:nvCxnSpPr>
        <p:spPr>
          <a:xfrm flipH="1">
            <a:off x="6017158" y="2584299"/>
            <a:ext cx="6057" cy="120262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2"/>
          </p:cNvCxnSpPr>
          <p:nvPr/>
        </p:nvCxnSpPr>
        <p:spPr>
          <a:xfrm>
            <a:off x="6017158" y="6004562"/>
            <a:ext cx="0" cy="60773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093674" y="3786919"/>
            <a:ext cx="1846967" cy="76012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Java </a:t>
            </a:r>
            <a:r>
              <a:rPr lang="da-DK" dirty="0" err="1">
                <a:solidFill>
                  <a:schemeClr val="tx1"/>
                </a:solidFill>
              </a:rPr>
              <a:t>bytecode</a:t>
            </a:r>
            <a:endParaRPr lang="da-DK" dirty="0">
              <a:solidFill>
                <a:schemeClr val="tx1"/>
              </a:solidFill>
            </a:endParaRPr>
          </a:p>
          <a:p>
            <a:pPr algn="ctr"/>
            <a:r>
              <a:rPr lang="da-DK" dirty="0">
                <a:solidFill>
                  <a:schemeClr val="tx1"/>
                </a:solidFill>
              </a:rPr>
              <a:t>(.</a:t>
            </a:r>
            <a:r>
              <a:rPr lang="da-DK" dirty="0" err="1">
                <a:solidFill>
                  <a:schemeClr val="tx1"/>
                </a:solidFill>
              </a:rPr>
              <a:t>class</a:t>
            </a:r>
            <a:r>
              <a:rPr lang="da-DK" dirty="0">
                <a:solidFill>
                  <a:schemeClr val="tx1"/>
                </a:solidFill>
              </a:rPr>
              <a:t>)</a:t>
            </a:r>
            <a:endParaRPr lang="en-US" dirty="0">
              <a:solidFill>
                <a:schemeClr val="tx1"/>
              </a:solidFill>
            </a:endParaRPr>
          </a:p>
        </p:txBody>
      </p:sp>
      <p:sp>
        <p:nvSpPr>
          <p:cNvPr id="20" name="TextBox 19"/>
          <p:cNvSpPr txBox="1"/>
          <p:nvPr/>
        </p:nvSpPr>
        <p:spPr>
          <a:xfrm>
            <a:off x="2639695" y="6088965"/>
            <a:ext cx="1485649" cy="461665"/>
          </a:xfrm>
          <a:prstGeom prst="rect">
            <a:avLst/>
          </a:prstGeom>
          <a:noFill/>
        </p:spPr>
        <p:txBody>
          <a:bodyPr wrap="square" rtlCol="0">
            <a:spAutoFit/>
          </a:bodyPr>
          <a:lstStyle/>
          <a:p>
            <a:r>
              <a:rPr lang="da-DK" sz="2400" dirty="0" err="1">
                <a:solidFill>
                  <a:schemeClr val="accent1">
                    <a:lumMod val="50000"/>
                  </a:schemeClr>
                </a:solidFill>
              </a:rPr>
              <a:t>execution</a:t>
            </a:r>
            <a:endParaRPr lang="en-US" sz="2400" dirty="0">
              <a:solidFill>
                <a:schemeClr val="accent1">
                  <a:lumMod val="50000"/>
                </a:schemeClr>
              </a:solidFill>
            </a:endParaRPr>
          </a:p>
        </p:txBody>
      </p:sp>
      <p:sp>
        <p:nvSpPr>
          <p:cNvPr id="21" name="TextBox 20"/>
          <p:cNvSpPr txBox="1"/>
          <p:nvPr/>
        </p:nvSpPr>
        <p:spPr>
          <a:xfrm>
            <a:off x="6197816" y="6088965"/>
            <a:ext cx="1485649" cy="461665"/>
          </a:xfrm>
          <a:prstGeom prst="rect">
            <a:avLst/>
          </a:prstGeom>
          <a:noFill/>
        </p:spPr>
        <p:txBody>
          <a:bodyPr wrap="square" rtlCol="0">
            <a:spAutoFit/>
          </a:bodyPr>
          <a:lstStyle/>
          <a:p>
            <a:r>
              <a:rPr lang="da-DK" sz="2400" dirty="0" err="1">
                <a:solidFill>
                  <a:schemeClr val="accent1">
                    <a:lumMod val="50000"/>
                  </a:schemeClr>
                </a:solidFill>
              </a:rPr>
              <a:t>execution</a:t>
            </a:r>
            <a:endParaRPr lang="en-US" sz="2400" dirty="0">
              <a:solidFill>
                <a:schemeClr val="accent1">
                  <a:lumMod val="50000"/>
                </a:schemeClr>
              </a:solidFill>
            </a:endParaRPr>
          </a:p>
        </p:txBody>
      </p:sp>
      <p:sp>
        <p:nvSpPr>
          <p:cNvPr id="22" name="TextBox 21"/>
          <p:cNvSpPr txBox="1"/>
          <p:nvPr/>
        </p:nvSpPr>
        <p:spPr>
          <a:xfrm>
            <a:off x="6085084" y="2734791"/>
            <a:ext cx="1980190" cy="830997"/>
          </a:xfrm>
          <a:prstGeom prst="rect">
            <a:avLst/>
          </a:prstGeom>
          <a:noFill/>
        </p:spPr>
        <p:txBody>
          <a:bodyPr wrap="square" rtlCol="0">
            <a:spAutoFit/>
          </a:bodyPr>
          <a:lstStyle/>
          <a:p>
            <a:r>
              <a:rPr lang="da-DK" sz="2400" dirty="0">
                <a:solidFill>
                  <a:schemeClr val="accent1">
                    <a:lumMod val="50000"/>
                  </a:schemeClr>
                </a:solidFill>
              </a:rPr>
              <a:t>Java compiler</a:t>
            </a:r>
          </a:p>
          <a:p>
            <a:r>
              <a:rPr lang="da-DK" sz="2400" dirty="0">
                <a:solidFill>
                  <a:schemeClr val="accent1">
                    <a:lumMod val="50000"/>
                  </a:schemeClr>
                </a:solidFill>
              </a:rPr>
              <a:t>(</a:t>
            </a:r>
            <a:r>
              <a:rPr lang="da-DK" sz="2400" dirty="0" err="1">
                <a:solidFill>
                  <a:schemeClr val="accent1">
                    <a:lumMod val="50000"/>
                  </a:schemeClr>
                </a:solidFill>
              </a:rPr>
              <a:t>javac</a:t>
            </a:r>
            <a:r>
              <a:rPr lang="da-DK" sz="2400" dirty="0">
                <a:solidFill>
                  <a:schemeClr val="accent1">
                    <a:lumMod val="50000"/>
                  </a:schemeClr>
                </a:solidFill>
              </a:rPr>
              <a:t>)</a:t>
            </a:r>
            <a:endParaRPr lang="en-US" sz="2400" dirty="0">
              <a:solidFill>
                <a:schemeClr val="accent1">
                  <a:lumMod val="50000"/>
                </a:schemeClr>
              </a:solidFill>
            </a:endParaRPr>
          </a:p>
        </p:txBody>
      </p:sp>
      <p:cxnSp>
        <p:nvCxnSpPr>
          <p:cNvPr id="23" name="Straight Arrow Connector 22"/>
          <p:cNvCxnSpPr>
            <a:stCxn id="14" idx="2"/>
            <a:endCxn id="10" idx="0"/>
          </p:cNvCxnSpPr>
          <p:nvPr/>
        </p:nvCxnSpPr>
        <p:spPr>
          <a:xfrm>
            <a:off x="6017158" y="4547048"/>
            <a:ext cx="0" cy="515002"/>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8412156" y="1776725"/>
            <a:ext cx="1846967" cy="80757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chemeClr val="tx1"/>
                </a:solidFill>
              </a:rPr>
              <a:t>Python</a:t>
            </a:r>
            <a:r>
              <a:rPr lang="da-DK" dirty="0">
                <a:solidFill>
                  <a:schemeClr val="tx1"/>
                </a:solidFill>
              </a:rPr>
              <a:t> program</a:t>
            </a:r>
          </a:p>
          <a:p>
            <a:pPr algn="ctr"/>
            <a:r>
              <a:rPr lang="da-DK" dirty="0">
                <a:solidFill>
                  <a:schemeClr val="tx1"/>
                </a:solidFill>
              </a:rPr>
              <a:t>(.py)</a:t>
            </a:r>
            <a:endParaRPr lang="en-US" dirty="0">
              <a:solidFill>
                <a:schemeClr val="tx1"/>
              </a:solidFill>
            </a:endParaRPr>
          </a:p>
        </p:txBody>
      </p:sp>
      <p:sp>
        <p:nvSpPr>
          <p:cNvPr id="31" name="Rounded Rectangle 30"/>
          <p:cNvSpPr/>
          <p:nvPr/>
        </p:nvSpPr>
        <p:spPr>
          <a:xfrm>
            <a:off x="8412156" y="5062050"/>
            <a:ext cx="1846967" cy="94251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chemeClr val="tx1"/>
                </a:solidFill>
              </a:rPr>
              <a:t>CPython</a:t>
            </a:r>
            <a:r>
              <a:rPr lang="da-DK" dirty="0">
                <a:solidFill>
                  <a:schemeClr val="tx1"/>
                </a:solidFill>
              </a:rPr>
              <a:t> interpreter</a:t>
            </a:r>
          </a:p>
          <a:p>
            <a:pPr algn="ctr"/>
            <a:r>
              <a:rPr lang="da-DK" dirty="0">
                <a:solidFill>
                  <a:schemeClr val="tx1"/>
                </a:solidFill>
              </a:rPr>
              <a:t>(</a:t>
            </a:r>
            <a:r>
              <a:rPr lang="da-DK" dirty="0" err="1">
                <a:solidFill>
                  <a:schemeClr val="tx1"/>
                </a:solidFill>
              </a:rPr>
              <a:t>python</a:t>
            </a:r>
            <a:r>
              <a:rPr lang="da-DK" dirty="0">
                <a:solidFill>
                  <a:schemeClr val="tx1"/>
                </a:solidFill>
              </a:rPr>
              <a:t>)</a:t>
            </a:r>
            <a:endParaRPr lang="en-US" dirty="0">
              <a:solidFill>
                <a:schemeClr val="tx1"/>
              </a:solidFill>
            </a:endParaRPr>
          </a:p>
        </p:txBody>
      </p:sp>
      <p:cxnSp>
        <p:nvCxnSpPr>
          <p:cNvPr id="32" name="Straight Arrow Connector 31"/>
          <p:cNvCxnSpPr>
            <a:stCxn id="31" idx="2"/>
          </p:cNvCxnSpPr>
          <p:nvPr/>
        </p:nvCxnSpPr>
        <p:spPr>
          <a:xfrm>
            <a:off x="9335640" y="6004562"/>
            <a:ext cx="0" cy="559661"/>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518311" y="6090444"/>
            <a:ext cx="1485649" cy="461665"/>
          </a:xfrm>
          <a:prstGeom prst="rect">
            <a:avLst/>
          </a:prstGeom>
          <a:noFill/>
        </p:spPr>
        <p:txBody>
          <a:bodyPr wrap="square" rtlCol="0">
            <a:spAutoFit/>
          </a:bodyPr>
          <a:lstStyle/>
          <a:p>
            <a:r>
              <a:rPr lang="da-DK" sz="2400" dirty="0" err="1">
                <a:solidFill>
                  <a:schemeClr val="accent1">
                    <a:lumMod val="50000"/>
                  </a:schemeClr>
                </a:solidFill>
              </a:rPr>
              <a:t>execution</a:t>
            </a:r>
            <a:endParaRPr lang="en-US" sz="2400" dirty="0">
              <a:solidFill>
                <a:schemeClr val="accent1">
                  <a:lumMod val="50000"/>
                </a:schemeClr>
              </a:solidFill>
            </a:endParaRPr>
          </a:p>
        </p:txBody>
      </p:sp>
      <p:cxnSp>
        <p:nvCxnSpPr>
          <p:cNvPr id="38" name="Straight Arrow Connector 37"/>
          <p:cNvCxnSpPr>
            <a:stCxn id="30" idx="2"/>
            <a:endCxn id="31" idx="0"/>
          </p:cNvCxnSpPr>
          <p:nvPr/>
        </p:nvCxnSpPr>
        <p:spPr>
          <a:xfrm>
            <a:off x="9335640" y="2584299"/>
            <a:ext cx="0" cy="2477751"/>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05479" y="3028052"/>
            <a:ext cx="1448724" cy="1723549"/>
          </a:xfrm>
          <a:prstGeom prst="rect">
            <a:avLst/>
          </a:prstGeom>
          <a:solidFill>
            <a:schemeClr val="bg1">
              <a:lumMod val="95000"/>
            </a:schemeClr>
          </a:solidFill>
          <a:ln w="3175">
            <a:solidFill>
              <a:schemeClr val="tx1"/>
            </a:solidFill>
          </a:ln>
        </p:spPr>
        <p:txBody>
          <a:bodyPr wrap="square" rtlCol="0">
            <a:spAutoFit/>
          </a:bodyPr>
          <a:lstStyle/>
          <a:p>
            <a:pPr algn="ctr"/>
            <a:r>
              <a:rPr lang="en-US" sz="1050" b="1" dirty="0"/>
              <a:t>Internally generates Assembly code</a:t>
            </a:r>
          </a:p>
          <a:p>
            <a:r>
              <a:rPr lang="en-US" sz="500" dirty="0">
                <a:latin typeface="Courier New" panose="02070309020205020404" pitchFamily="49" charset="0"/>
                <a:cs typeface="Courier New" panose="02070309020205020404" pitchFamily="49" charset="0"/>
              </a:rPr>
              <a:t>.L4:</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-8(%</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eax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addl</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eax</a:t>
            </a:r>
            <a:r>
              <a:rPr lang="en-US" sz="500" dirty="0">
                <a:latin typeface="Courier New" panose="02070309020205020404" pitchFamily="49" charset="0"/>
                <a:cs typeface="Courier New" panose="02070309020205020404" pitchFamily="49" charset="0"/>
              </a:rPr>
              <a:t>, -4(%</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addl</a:t>
            </a:r>
            <a:r>
              <a:rPr lang="en-US" sz="500" dirty="0">
                <a:latin typeface="Courier New" panose="02070309020205020404" pitchFamily="49" charset="0"/>
                <a:cs typeface="Courier New" panose="02070309020205020404" pitchFamily="49" charset="0"/>
              </a:rPr>
              <a:t>    $1, -8(%</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.L3:</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-8(%</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eax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cmpl</a:t>
            </a:r>
            <a:r>
              <a:rPr lang="en-US" sz="500" dirty="0">
                <a:latin typeface="Courier New" panose="02070309020205020404" pitchFamily="49" charset="0"/>
                <a:cs typeface="Courier New" panose="02070309020205020404" pitchFamily="49" charset="0"/>
              </a:rPr>
              <a:t>    -12(%</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eax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jle</a:t>
            </a:r>
            <a:r>
              <a:rPr lang="en-US" sz="500" dirty="0">
                <a:latin typeface="Courier New" panose="02070309020205020404" pitchFamily="49" charset="0"/>
                <a:cs typeface="Courier New" panose="02070309020205020404" pitchFamily="49" charset="0"/>
              </a:rPr>
              <a:t>     .L4</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-4(%</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edx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-12(%</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eax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edx</a:t>
            </a:r>
            <a:r>
              <a:rPr lang="en-US" sz="500" dirty="0">
                <a:latin typeface="Courier New" panose="02070309020205020404" pitchFamily="49" charset="0"/>
                <a:cs typeface="Courier New" panose="02070309020205020404" pitchFamily="49" charset="0"/>
              </a:rPr>
              <a:t>, %r8d</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eax</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edx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leaq</a:t>
            </a:r>
            <a:r>
              <a:rPr lang="en-US" sz="500" dirty="0">
                <a:latin typeface="Courier New" panose="02070309020205020404" pitchFamily="49" charset="0"/>
                <a:cs typeface="Courier New" panose="02070309020205020404" pitchFamily="49" charset="0"/>
              </a:rPr>
              <a:t>    .LC1(%rip), %</a:t>
            </a:r>
            <a:r>
              <a:rPr lang="en-US" sz="500" dirty="0" err="1">
                <a:latin typeface="Courier New" panose="02070309020205020404" pitchFamily="49" charset="0"/>
                <a:cs typeface="Courier New" panose="02070309020205020404" pitchFamily="49" charset="0"/>
              </a:rPr>
              <a:t>rcx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call    </a:t>
            </a:r>
            <a:r>
              <a:rPr lang="en-US" sz="500" dirty="0" err="1">
                <a:latin typeface="Courier New" panose="02070309020205020404" pitchFamily="49" charset="0"/>
                <a:cs typeface="Courier New" panose="02070309020205020404" pitchFamily="49" charset="0"/>
              </a:rPr>
              <a:t>printf</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$0, %</a:t>
            </a:r>
            <a:r>
              <a:rPr lang="en-US" sz="500" dirty="0" err="1">
                <a:latin typeface="Courier New" panose="02070309020205020404" pitchFamily="49" charset="0"/>
                <a:cs typeface="Courier New" panose="02070309020205020404" pitchFamily="49" charset="0"/>
              </a:rPr>
              <a:t>eax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addq</a:t>
            </a:r>
            <a:r>
              <a:rPr lang="en-US" sz="500" dirty="0">
                <a:latin typeface="Courier New" panose="02070309020205020404" pitchFamily="49" charset="0"/>
                <a:cs typeface="Courier New" panose="02070309020205020404" pitchFamily="49" charset="0"/>
              </a:rPr>
              <a:t>    $48, %</a:t>
            </a:r>
            <a:r>
              <a:rPr lang="en-US" sz="500" dirty="0" err="1">
                <a:latin typeface="Courier New" panose="02070309020205020404" pitchFamily="49" charset="0"/>
                <a:cs typeface="Courier New" panose="02070309020205020404" pitchFamily="49" charset="0"/>
              </a:rPr>
              <a:t>rsp</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popq</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rbp</a:t>
            </a:r>
            <a:endParaRPr lang="en-US" sz="500" dirty="0">
              <a:latin typeface="Courier New" panose="02070309020205020404" pitchFamily="49" charset="0"/>
              <a:cs typeface="Courier New" panose="02070309020205020404" pitchFamily="49" charset="0"/>
            </a:endParaRPr>
          </a:p>
        </p:txBody>
      </p:sp>
      <p:sp>
        <p:nvSpPr>
          <p:cNvPr id="24" name="TextBox 23"/>
          <p:cNvSpPr txBox="1"/>
          <p:nvPr/>
        </p:nvSpPr>
        <p:spPr>
          <a:xfrm>
            <a:off x="10498417" y="4072159"/>
            <a:ext cx="1320257" cy="1954381"/>
          </a:xfrm>
          <a:prstGeom prst="rect">
            <a:avLst/>
          </a:prstGeom>
          <a:solidFill>
            <a:schemeClr val="bg1">
              <a:lumMod val="95000"/>
            </a:schemeClr>
          </a:solidFill>
          <a:ln w="3175">
            <a:solidFill>
              <a:schemeClr val="tx1"/>
            </a:solidFill>
          </a:ln>
        </p:spPr>
        <p:txBody>
          <a:bodyPr wrap="square" rtlCol="0">
            <a:spAutoFit/>
          </a:bodyPr>
          <a:lstStyle/>
          <a:p>
            <a:pPr algn="ctr"/>
            <a:r>
              <a:rPr lang="en-US" sz="1050" b="1" dirty="0"/>
              <a:t>Internally </a:t>
            </a:r>
            <a:r>
              <a:rPr lang="en-US" sz="1050" b="1" dirty="0" err="1"/>
              <a:t>CPython</a:t>
            </a:r>
            <a:r>
              <a:rPr lang="en-US" sz="1050" b="1" dirty="0"/>
              <a:t> generates bytecode</a:t>
            </a:r>
          </a:p>
          <a:p>
            <a:r>
              <a:rPr lang="en-US" sz="500" dirty="0">
                <a:latin typeface="Courier New" panose="02070309020205020404" pitchFamily="49" charset="0"/>
                <a:cs typeface="Courier New" panose="02070309020205020404" pitchFamily="49" charset="0"/>
              </a:rPr>
              <a:t> 0 LOAD_CONST      1 (0)</a:t>
            </a:r>
          </a:p>
          <a:p>
            <a:r>
              <a:rPr lang="en-US" sz="500" dirty="0">
                <a:latin typeface="Courier New" panose="02070309020205020404" pitchFamily="49" charset="0"/>
                <a:cs typeface="Courier New" panose="02070309020205020404" pitchFamily="49" charset="0"/>
              </a:rPr>
              <a:t> 2 STORE_FAST      1 (sum)</a:t>
            </a:r>
          </a:p>
          <a:p>
            <a:r>
              <a:rPr lang="en-US" sz="500" dirty="0">
                <a:latin typeface="Courier New" panose="02070309020205020404" pitchFamily="49" charset="0"/>
                <a:cs typeface="Courier New" panose="02070309020205020404" pitchFamily="49" charset="0"/>
              </a:rPr>
              <a:t> 4 SETUP_LOOP     30 (to 36)</a:t>
            </a:r>
          </a:p>
          <a:p>
            <a:r>
              <a:rPr lang="en-US" sz="500" dirty="0">
                <a:latin typeface="Courier New" panose="02070309020205020404" pitchFamily="49" charset="0"/>
                <a:cs typeface="Courier New" panose="02070309020205020404" pitchFamily="49" charset="0"/>
              </a:rPr>
              <a:t> 6 LOAD_GLOBAL     0 (range)</a:t>
            </a:r>
          </a:p>
          <a:p>
            <a:r>
              <a:rPr lang="en-US" sz="500" dirty="0">
                <a:latin typeface="Courier New" panose="02070309020205020404" pitchFamily="49" charset="0"/>
                <a:cs typeface="Courier New" panose="02070309020205020404" pitchFamily="49" charset="0"/>
              </a:rPr>
              <a:t> 8 LOAD_CONST      2 (1)</a:t>
            </a:r>
          </a:p>
          <a:p>
            <a:r>
              <a:rPr lang="en-US" sz="500" dirty="0">
                <a:latin typeface="Courier New" panose="02070309020205020404" pitchFamily="49" charset="0"/>
                <a:cs typeface="Courier New" panose="02070309020205020404" pitchFamily="49" charset="0"/>
              </a:rPr>
              <a:t>10 LOAD_FAST       0 (n)</a:t>
            </a:r>
          </a:p>
          <a:p>
            <a:r>
              <a:rPr lang="en-US" sz="500" dirty="0">
                <a:latin typeface="Courier New" panose="02070309020205020404" pitchFamily="49" charset="0"/>
                <a:cs typeface="Courier New" panose="02070309020205020404" pitchFamily="49" charset="0"/>
              </a:rPr>
              <a:t>12 LOAD_CONST      2 (1)</a:t>
            </a:r>
          </a:p>
          <a:p>
            <a:r>
              <a:rPr lang="en-US" sz="500" dirty="0">
                <a:latin typeface="Courier New" panose="02070309020205020404" pitchFamily="49" charset="0"/>
                <a:cs typeface="Courier New" panose="02070309020205020404" pitchFamily="49" charset="0"/>
              </a:rPr>
              <a:t>14 BINARY_ADD</a:t>
            </a:r>
          </a:p>
          <a:p>
            <a:r>
              <a:rPr lang="en-US" sz="500" dirty="0">
                <a:latin typeface="Courier New" panose="02070309020205020404" pitchFamily="49" charset="0"/>
                <a:cs typeface="Courier New" panose="02070309020205020404" pitchFamily="49" charset="0"/>
              </a:rPr>
              <a:t>16 CALL_FUNCTIO    2</a:t>
            </a:r>
          </a:p>
          <a:p>
            <a:r>
              <a:rPr lang="en-US" sz="500" dirty="0">
                <a:latin typeface="Courier New" panose="02070309020205020404" pitchFamily="49" charset="0"/>
                <a:cs typeface="Courier New" panose="02070309020205020404" pitchFamily="49" charset="0"/>
              </a:rPr>
              <a:t>18 GET_ITER</a:t>
            </a:r>
          </a:p>
          <a:p>
            <a:r>
              <a:rPr lang="en-US" sz="500" dirty="0">
                <a:latin typeface="Courier New" panose="02070309020205020404" pitchFamily="49" charset="0"/>
                <a:cs typeface="Courier New" panose="02070309020205020404" pitchFamily="49" charset="0"/>
              </a:rPr>
              <a:t>20 FOR_ITER       12 (to 34)</a:t>
            </a:r>
          </a:p>
          <a:p>
            <a:r>
              <a:rPr lang="en-US" sz="500" dirty="0">
                <a:latin typeface="Courier New" panose="02070309020205020404" pitchFamily="49" charset="0"/>
                <a:cs typeface="Courier New" panose="02070309020205020404" pitchFamily="49" charset="0"/>
              </a:rPr>
              <a:t>22 STORE_FAST      2 (i)</a:t>
            </a:r>
          </a:p>
          <a:p>
            <a:r>
              <a:rPr lang="en-US" sz="500" dirty="0">
                <a:latin typeface="Courier New" panose="02070309020205020404" pitchFamily="49" charset="0"/>
                <a:cs typeface="Courier New" panose="02070309020205020404" pitchFamily="49" charset="0"/>
              </a:rPr>
              <a:t>24 LOAD_FAST       1 (sum)</a:t>
            </a:r>
          </a:p>
          <a:p>
            <a:r>
              <a:rPr lang="en-US" sz="500" dirty="0">
                <a:latin typeface="Courier New" panose="02070309020205020404" pitchFamily="49" charset="0"/>
                <a:cs typeface="Courier New" panose="02070309020205020404" pitchFamily="49" charset="0"/>
              </a:rPr>
              <a:t>26 LOAD_FAST       2 (i)</a:t>
            </a:r>
          </a:p>
          <a:p>
            <a:r>
              <a:rPr lang="en-US" sz="500" dirty="0">
                <a:latin typeface="Courier New" panose="02070309020205020404" pitchFamily="49" charset="0"/>
                <a:cs typeface="Courier New" panose="02070309020205020404" pitchFamily="49" charset="0"/>
              </a:rPr>
              <a:t>28 INPLACE_ADD</a:t>
            </a:r>
          </a:p>
          <a:p>
            <a:r>
              <a:rPr lang="en-US" sz="500" dirty="0">
                <a:latin typeface="Courier New" panose="02070309020205020404" pitchFamily="49" charset="0"/>
                <a:cs typeface="Courier New" panose="02070309020205020404" pitchFamily="49" charset="0"/>
              </a:rPr>
              <a:t>30 STORE_FAST      1 (sum)</a:t>
            </a:r>
          </a:p>
          <a:p>
            <a:r>
              <a:rPr lang="en-US" sz="500" dirty="0">
                <a:latin typeface="Courier New" panose="02070309020205020404" pitchFamily="49" charset="0"/>
                <a:cs typeface="Courier New" panose="02070309020205020404" pitchFamily="49" charset="0"/>
              </a:rPr>
              <a:t>32 JUMP_ABSOLUT   20</a:t>
            </a:r>
          </a:p>
          <a:p>
            <a:r>
              <a:rPr lang="en-US" sz="500" dirty="0">
                <a:latin typeface="Courier New" panose="02070309020205020404" pitchFamily="49" charset="0"/>
                <a:cs typeface="Courier New" panose="02070309020205020404" pitchFamily="49" charset="0"/>
              </a:rPr>
              <a:t>34 POP_BLOCK</a:t>
            </a:r>
          </a:p>
          <a:p>
            <a:r>
              <a:rPr lang="en-US" sz="500" dirty="0">
                <a:latin typeface="Courier New" panose="02070309020205020404" pitchFamily="49" charset="0"/>
                <a:cs typeface="Courier New" panose="02070309020205020404" pitchFamily="49" charset="0"/>
              </a:rPr>
              <a:t>36 LOAD_FAST       1 (sum)</a:t>
            </a:r>
          </a:p>
          <a:p>
            <a:r>
              <a:rPr lang="en-US" sz="500" dirty="0">
                <a:latin typeface="Courier New" panose="02070309020205020404" pitchFamily="49" charset="0"/>
                <a:cs typeface="Courier New" panose="02070309020205020404" pitchFamily="49" charset="0"/>
              </a:rPr>
              <a:t>38 RETURN_VALUE</a:t>
            </a:r>
          </a:p>
        </p:txBody>
      </p:sp>
    </p:spTree>
    <p:extLst>
      <p:ext uri="{BB962C8B-B14F-4D97-AF65-F5344CB8AC3E}">
        <p14:creationId xmlns:p14="http://schemas.microsoft.com/office/powerpoint/2010/main" val="536689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245" y="2271061"/>
            <a:ext cx="10515600" cy="1325563"/>
          </a:xfrm>
        </p:spPr>
        <p:txBody>
          <a:bodyPr/>
          <a:lstStyle/>
          <a:p>
            <a:pPr algn="ctr"/>
            <a:r>
              <a:rPr lang="en-US" dirty="0"/>
              <a:t>Why Python ?</a:t>
            </a:r>
          </a:p>
        </p:txBody>
      </p:sp>
      <p:sp>
        <p:nvSpPr>
          <p:cNvPr id="3" name="Content Placeholder 2"/>
          <p:cNvSpPr>
            <a:spLocks noGrp="1"/>
          </p:cNvSpPr>
          <p:nvPr>
            <p:ph idx="1"/>
          </p:nvPr>
        </p:nvSpPr>
        <p:spPr>
          <a:xfrm>
            <a:off x="2447478" y="3938530"/>
            <a:ext cx="7177133" cy="2919470"/>
          </a:xfrm>
        </p:spPr>
        <p:txBody>
          <a:bodyPr>
            <a:normAutofit fontScale="92500" lnSpcReduction="20000"/>
          </a:bodyPr>
          <a:lstStyle/>
          <a:p>
            <a:r>
              <a:rPr lang="en-US" noProof="1"/>
              <a:t>Short concise code</a:t>
            </a:r>
          </a:p>
          <a:p>
            <a:r>
              <a:rPr lang="en-US" noProof="1"/>
              <a:t>Index out of range exceptions</a:t>
            </a:r>
          </a:p>
          <a:p>
            <a:r>
              <a:rPr lang="en-US" noProof="1"/>
              <a:t>Elegant for-each loop</a:t>
            </a:r>
          </a:p>
          <a:p>
            <a:r>
              <a:rPr lang="en-US" noProof="1"/>
              <a:t>Python hopefully better error messages than C++</a:t>
            </a:r>
          </a:p>
          <a:p>
            <a:r>
              <a:rPr lang="en-US" noProof="1"/>
              <a:t>Garbage collection is done automatically</a:t>
            </a:r>
          </a:p>
          <a:p>
            <a:r>
              <a:rPr lang="da-DK" b="1" noProof="1"/>
              <a:t>Exact integer arithmetic (no overflows)</a:t>
            </a:r>
            <a:endParaRPr lang="en-US" b="1" noProof="1"/>
          </a:p>
          <a:p>
            <a:r>
              <a:rPr lang="en-US" b="1" noProof="1"/>
              <a:t>Can delegate number crunching to C, C++, ...</a:t>
            </a:r>
          </a:p>
          <a:p>
            <a:pPr marL="0" indent="0">
              <a:buNone/>
            </a:pPr>
            <a:endParaRPr lang="en-US" noProof="1"/>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8858" y="5226269"/>
            <a:ext cx="2169867" cy="1453811"/>
          </a:xfrm>
          <a:prstGeom prst="rect">
            <a:avLst/>
          </a:prstGeom>
        </p:spPr>
      </p:pic>
    </p:spTree>
    <p:extLst>
      <p:ext uri="{BB962C8B-B14F-4D97-AF65-F5344CB8AC3E}">
        <p14:creationId xmlns:p14="http://schemas.microsoft.com/office/powerpoint/2010/main" val="1958624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681"/>
            <a:ext cx="12192000" cy="1325563"/>
          </a:xfrm>
        </p:spPr>
        <p:txBody>
          <a:bodyPr/>
          <a:lstStyle/>
          <a:p>
            <a:pPr algn="ctr"/>
            <a:r>
              <a:rPr lang="da-DK" dirty="0"/>
              <a:t>This </a:t>
            </a:r>
            <a:r>
              <a:rPr lang="da-DK" dirty="0" err="1"/>
              <a:t>course</a:t>
            </a:r>
            <a:endParaRPr lang="da-DK" dirty="0"/>
          </a:p>
        </p:txBody>
      </p:sp>
      <p:grpSp>
        <p:nvGrpSpPr>
          <p:cNvPr id="44" name="Group 43"/>
          <p:cNvGrpSpPr/>
          <p:nvPr/>
        </p:nvGrpSpPr>
        <p:grpSpPr>
          <a:xfrm>
            <a:off x="4821342" y="1218526"/>
            <a:ext cx="6040616" cy="2811866"/>
            <a:chOff x="4821342" y="1218526"/>
            <a:chExt cx="6040616" cy="2811866"/>
          </a:xfrm>
        </p:grpSpPr>
        <p:sp>
          <p:nvSpPr>
            <p:cNvPr id="14" name="TextBox 13"/>
            <p:cNvSpPr txBox="1"/>
            <p:nvPr/>
          </p:nvSpPr>
          <p:spPr>
            <a:xfrm>
              <a:off x="8426697" y="1218526"/>
              <a:ext cx="2435261" cy="646331"/>
            </a:xfrm>
            <a:prstGeom prst="rect">
              <a:avLst/>
            </a:prstGeom>
            <a:noFill/>
          </p:spPr>
          <p:txBody>
            <a:bodyPr wrap="square" rtlCol="0">
              <a:spAutoFit/>
            </a:bodyPr>
            <a:lstStyle/>
            <a:p>
              <a:pPr algn="ctr"/>
              <a:r>
                <a:rPr lang="da-DK" b="1" dirty="0"/>
                <a:t>(Scientific) </a:t>
              </a:r>
              <a:br>
                <a:rPr lang="da-DK" b="1" dirty="0"/>
              </a:br>
              <a:r>
                <a:rPr lang="da-DK" b="1" dirty="0"/>
                <a:t>Applications</a:t>
              </a:r>
            </a:p>
          </p:txBody>
        </p:sp>
        <p:grpSp>
          <p:nvGrpSpPr>
            <p:cNvPr id="41" name="Group 40"/>
            <p:cNvGrpSpPr/>
            <p:nvPr/>
          </p:nvGrpSpPr>
          <p:grpSpPr>
            <a:xfrm>
              <a:off x="4821342" y="1912285"/>
              <a:ext cx="5221706" cy="2118107"/>
              <a:chOff x="4324724" y="1770393"/>
              <a:chExt cx="5221706" cy="2118107"/>
            </a:xfrm>
          </p:grpSpPr>
          <p:sp>
            <p:nvSpPr>
              <p:cNvPr id="7" name="Oval 6"/>
              <p:cNvSpPr/>
              <p:nvPr/>
            </p:nvSpPr>
            <p:spPr>
              <a:xfrm rot="20893051">
                <a:off x="4324724" y="1801272"/>
                <a:ext cx="5221706" cy="2087228"/>
              </a:xfrm>
              <a:prstGeom prst="ellipse">
                <a:avLst/>
              </a:prstGeom>
              <a:solidFill>
                <a:srgbClr val="FFF2CC">
                  <a:alpha val="4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TextBox 15"/>
              <p:cNvSpPr txBox="1"/>
              <p:nvPr/>
            </p:nvSpPr>
            <p:spPr>
              <a:xfrm>
                <a:off x="6330155" y="2115724"/>
                <a:ext cx="1863110" cy="369332"/>
              </a:xfrm>
              <a:prstGeom prst="rect">
                <a:avLst/>
              </a:prstGeom>
              <a:noFill/>
            </p:spPr>
            <p:txBody>
              <a:bodyPr wrap="square" rtlCol="0">
                <a:spAutoFit/>
              </a:bodyPr>
              <a:lstStyle/>
              <a:p>
                <a:r>
                  <a:rPr lang="da-DK" dirty="0" err="1"/>
                  <a:t>Visualization</a:t>
                </a:r>
                <a:endParaRPr lang="da-DK" dirty="0"/>
              </a:p>
            </p:txBody>
          </p:sp>
          <p:sp>
            <p:nvSpPr>
              <p:cNvPr id="17" name="TextBox 16"/>
              <p:cNvSpPr txBox="1"/>
              <p:nvPr/>
            </p:nvSpPr>
            <p:spPr>
              <a:xfrm>
                <a:off x="7682177" y="2344232"/>
                <a:ext cx="1863110" cy="369332"/>
              </a:xfrm>
              <a:prstGeom prst="rect">
                <a:avLst/>
              </a:prstGeom>
              <a:noFill/>
            </p:spPr>
            <p:txBody>
              <a:bodyPr wrap="square" rtlCol="0">
                <a:spAutoFit/>
              </a:bodyPr>
              <a:lstStyle/>
              <a:p>
                <a:r>
                  <a:rPr lang="da-DK" dirty="0"/>
                  <a:t>GPS </a:t>
                </a:r>
                <a:r>
                  <a:rPr lang="da-DK" dirty="0" err="1"/>
                  <a:t>tracking</a:t>
                </a:r>
                <a:endParaRPr lang="da-DK" dirty="0"/>
              </a:p>
            </p:txBody>
          </p:sp>
          <p:sp>
            <p:nvSpPr>
              <p:cNvPr id="18" name="TextBox 17"/>
              <p:cNvSpPr txBox="1"/>
              <p:nvPr/>
            </p:nvSpPr>
            <p:spPr>
              <a:xfrm>
                <a:off x="7534645" y="2788894"/>
                <a:ext cx="1863110" cy="369332"/>
              </a:xfrm>
              <a:prstGeom prst="rect">
                <a:avLst/>
              </a:prstGeom>
              <a:noFill/>
            </p:spPr>
            <p:txBody>
              <a:bodyPr wrap="square" rtlCol="0">
                <a:spAutoFit/>
              </a:bodyPr>
              <a:lstStyle/>
              <a:p>
                <a:r>
                  <a:rPr lang="da-DK" dirty="0" err="1"/>
                  <a:t>Optimization</a:t>
                </a:r>
                <a:endParaRPr lang="da-DK" dirty="0"/>
              </a:p>
            </p:txBody>
          </p:sp>
          <p:sp>
            <p:nvSpPr>
              <p:cNvPr id="23" name="TextBox 22">
                <a:extLst>
                  <a:ext uri="{FF2B5EF4-FFF2-40B4-BE49-F238E27FC236}">
                    <a16:creationId xmlns:a16="http://schemas.microsoft.com/office/drawing/2014/main" id="{7F7C3F01-8C29-A488-9B2F-57170A8DDF16}"/>
                  </a:ext>
                </a:extLst>
              </p:cNvPr>
              <p:cNvSpPr txBox="1"/>
              <p:nvPr/>
            </p:nvSpPr>
            <p:spPr>
              <a:xfrm>
                <a:off x="7091852" y="1770393"/>
                <a:ext cx="1863110" cy="369332"/>
              </a:xfrm>
              <a:prstGeom prst="rect">
                <a:avLst/>
              </a:prstGeom>
              <a:noFill/>
            </p:spPr>
            <p:txBody>
              <a:bodyPr wrap="square" rtlCol="0">
                <a:spAutoFit/>
              </a:bodyPr>
              <a:lstStyle/>
              <a:p>
                <a:r>
                  <a:rPr lang="da-DK" dirty="0"/>
                  <a:t>Machine learning</a:t>
                </a:r>
              </a:p>
            </p:txBody>
          </p:sp>
        </p:grpSp>
      </p:grpSp>
      <p:sp>
        <p:nvSpPr>
          <p:cNvPr id="21" name="AutoShape 2" descr="data:image/png;base64,iVBORw0KGgoAAAANSUhEUgAAAOAAAADhCAMAAADmr0l2AAAAmVBMVEX///9EZ4XWrUPUqjg6YICkssDq1KPVqz719vj8+vXYsk/i5+xPcIzZtFhZdpD58uJzip/evXK9xtDu3r3ev288YoHUqTTkypCRorJqhJz9+vPYsEnjx4X//vzY3uQxW3z27djbt2KFmq1Haofr2a/EzdXu3bmtu8fTpyrO1t3x5cjo0Z2Alqtge5X58+bevmrhxX2aq7onVXmZTO4wAAAHeElEQVR4nO3d2XaqMBQGYCYbnEdwQAVnS2trz/s/3JG2AiJtzWaHJKz8t64FfM1AyrDRNKTYy8HHtLXRC2fTmn4MljbWcSGlOZnqluUU533GsZzTusnblEpzbTlYuBjp95a8Xd+xa7qFrPsiOhMhOqo9ZcKLYp0E6KfLFjPfpRH1AW9fs4U9+DLZ8fXZHcY+Xec71fSY+5wTz5nmcDP+HMeKgiy01vx89r80z+99HJ53tUnLxxX+e+YGnKRay5lel1f2YIPacZ0eL18ztfK0Dqkf7FfURvR5zTO1pAGtzGy+xmxD55WPT+skvlr2txOmcMNnIk16aM4oaSL84xTH4bOeGcQ9NG+QTBCb8L6DlJJkCG5yfl0izjPOpHRclLiNnI+8nzGBUy6DMF6mWblDpIUH5DTL/AF8RRyEjohAzHW4xRl4yPsZc9HNGZi7WLQxV2ucgbqfs/9DhVow70RsTzHXaryBeuvu6hdqA/IHOtPMb03cSxncgbrVuzmEJSpPBKBuTVML7gPmvxKCAHXn33r3eRjNQwf5oowYwOiiWud0SQvtJpNowC8kOk4sIKMooAIqoAIqoAIqoAIqoAIqoALKBES9MCgi8LUDDfUlGz5AeKjv/koHpL0qrICCRQEVUPAoIEvgcjc41BjnROlLgOHw14TB7FecvVyfNhb70PoS4Mj9Pd5qtH370TeY+ozuLRRNDOwT4/cQ4rrzIL9vdhjcFkLK48AoptnPacUPXVgeLfBCbOyzo6+HftMSM7RAg7jjjI/h+zkIoQZeGnG+SAHZvV+FEwDwIkx81CfesgMBGu7L1bcTeHr5CghoGN+nCxv7oQ/8wICk8TUMa6J3UHALmtvPBuR99A8ECPxqQtzH5tgECDTc6Hxf4vVbcKBA0kd+RYVVoECj0dV2EvRQONANZZhDCwAv8yjm6w3MAgaSM+oLKswCBhptTYY5pgDQ03gf+0OBAw0FFCIKqICCRwEVUPBUHqhXHdipODCp1jGqJjB+w3S2qijw+h574NH65ADGhRBCs5LA5AXap2oC/bjcUJt6CMoATGqRzI7UPhmA/qBAD5UAmIzABf1pXgZgUoQgdOl94gOTGQawjJEAmAxALYT4RAc6SamaxXv1gE6qf2pbyAgUG+j3UkVOAMtQsYGOpd9UUgIsYsQFOo5v9W4qYS3OgHM8LjAqD6u3MNLpnHqD5u0zvmOoDwno+P70Y7B7XjYRYt8/vwz3oQCt1nelFUZZzOG+4kDHag3Y1jOvjwr4CgOtE+van6FXxFcUyLzefn1MgOcHDKCzYV2ofb8q1HwFgU6PbfO97RtmseYrBmRbwnwRzhtuYV4RoHVfF7Y+6yIkCIf7l9XRLd56hYCZuruLt/1o1W43EOIZpomDKwK0bot77/uuS0jBCY9JgECnk269LcH7i2MHCNykCv11+7B/RcsJDOin/lULMeY6dgEB09U2t0XPxIwDAyafuNiL3D2jQICposUh4G5BuYEArbgBuw2hx18UADC1BH0XfAAaIGBSk3ko+gA0QMB/1wasw641lxsAMF7EgO72lB16YNJDQXd7yg4AeP0v/g14Mb3c0APjZehe/CnUgADjj61B7piXH2pgvA5dnGUYggDgdZ1Wh97vKTcFgFL4igClGIIKqICiRwEVUPAooPRA2peUJQN6qS+VVhLYoH6PXi4gOVMXI5ELaD5pz5UGuqHWpJxl5AJ6Xep6MlIBo3oy2oCuJp5UwMsQ1DSbro9KBST16EgPVH1UJuBnA17SoRFKBCTed71Yqs8hSgQ0w+9D1WoU84w8wHQFzvXjZ3tpgOZI0yBCWYBm/7Zg8+TRXioJ0O1nC1IPWo81ohRAQl60uzR7ziNECYDEbAT3vuh0sfb/rkQtOpCYx/dsieYk9qF32lj+b1XO/SkYSEzmcb3VPFj86Ps0Lne7wW/ZQYFk9cQ42334h44m1EBz/PdGRYoCKqDgUUAFFDwKeBevDc0Z7/TNEmgQaEaSAKFRQAVUQAVUQAVUQAVUQAVUQAVUQJJXT6EyQGJ6q0vaJLPpqgDd9r4bbXkWzo83rVgNIPG2ycaDm9efKwEkJEhvfdZPbb4awG5m+6liY1UAmtvs9ruNKgHJe/1uB8kbphUA3jfgZQfxW+wVAB7vGzD1cYkKAM28PcSlauQHklHeHuJaNRUAnvP2MOQMxPNFL6jkJK5EQLjcXVrQf57k5xzz9vByBXK6s1ikbms2bpCzg7hWxvXZ65KDWeohr42C+Dxo/vzwGcsMUddq2aXozccX7n4sJXXMciuknZ1HnpKFTJuLT9NQq3WQ+a0w9YEeTkMwPUgw4p7TDyGnS/d7b5yAoE+U/Bzi7b+J9SBdDovj4ycBcl08tzF+CsPty+imHuSRVwNquKfCKN/PBN90jLz/pEoL4GNrtDH7PJZpcQKDsZC0s+8/lJyQbV1f8sMLAiVmyFIogE/Tum1md2HMEef++ZXZnE0jEvLEdX5JJegfsetQE9Od81li56c7X11OX0hIQlyyGnM8vedmFuzHq8bfR/9nvMb7yzDIu4wIyn+LIz+gXryv0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nvGrpSpPr>
          <p:cNvPr id="40" name="Group 39"/>
          <p:cNvGrpSpPr/>
          <p:nvPr/>
        </p:nvGrpSpPr>
        <p:grpSpPr>
          <a:xfrm>
            <a:off x="1391441" y="1258465"/>
            <a:ext cx="5834774" cy="2719544"/>
            <a:chOff x="894823" y="1116573"/>
            <a:chExt cx="5834774" cy="2719544"/>
          </a:xfrm>
        </p:grpSpPr>
        <p:sp>
          <p:nvSpPr>
            <p:cNvPr id="4" name="Oval 3"/>
            <p:cNvSpPr/>
            <p:nvPr/>
          </p:nvSpPr>
          <p:spPr>
            <a:xfrm rot="1072299">
              <a:off x="1507891" y="1748889"/>
              <a:ext cx="5221706" cy="2087228"/>
            </a:xfrm>
            <a:prstGeom prst="ellipse">
              <a:avLst/>
            </a:prstGeom>
            <a:solidFill>
              <a:srgbClr val="FFA7A7">
                <a:alpha val="4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xtBox 7"/>
            <p:cNvSpPr txBox="1"/>
            <p:nvPr/>
          </p:nvSpPr>
          <p:spPr>
            <a:xfrm>
              <a:off x="894823" y="1116573"/>
              <a:ext cx="2554707" cy="369332"/>
            </a:xfrm>
            <a:prstGeom prst="rect">
              <a:avLst/>
            </a:prstGeom>
            <a:noFill/>
          </p:spPr>
          <p:txBody>
            <a:bodyPr wrap="square" rtlCol="0">
              <a:spAutoFit/>
            </a:bodyPr>
            <a:lstStyle/>
            <a:p>
              <a:r>
                <a:rPr lang="da-DK" b="1" dirty="0"/>
                <a:t>Programming Languages</a:t>
              </a:r>
            </a:p>
          </p:txBody>
        </p:sp>
        <p:sp>
          <p:nvSpPr>
            <p:cNvPr id="9" name="TextBox 8"/>
            <p:cNvSpPr txBox="1"/>
            <p:nvPr/>
          </p:nvSpPr>
          <p:spPr>
            <a:xfrm>
              <a:off x="2322095" y="1828801"/>
              <a:ext cx="914400" cy="369332"/>
            </a:xfrm>
            <a:prstGeom prst="rect">
              <a:avLst/>
            </a:prstGeom>
            <a:noFill/>
          </p:spPr>
          <p:txBody>
            <a:bodyPr wrap="square" rtlCol="0">
              <a:spAutoFit/>
            </a:bodyPr>
            <a:lstStyle/>
            <a:p>
              <a:r>
                <a:rPr lang="da-DK" b="1" dirty="0"/>
                <a:t>C</a:t>
              </a:r>
            </a:p>
          </p:txBody>
        </p:sp>
        <p:sp>
          <p:nvSpPr>
            <p:cNvPr id="10" name="TextBox 9"/>
            <p:cNvSpPr txBox="1"/>
            <p:nvPr/>
          </p:nvSpPr>
          <p:spPr>
            <a:xfrm>
              <a:off x="1866070" y="2145515"/>
              <a:ext cx="914400" cy="369332"/>
            </a:xfrm>
            <a:prstGeom prst="rect">
              <a:avLst/>
            </a:prstGeom>
            <a:noFill/>
          </p:spPr>
          <p:txBody>
            <a:bodyPr wrap="square" rtlCol="0">
              <a:spAutoFit/>
            </a:bodyPr>
            <a:lstStyle/>
            <a:p>
              <a:r>
                <a:rPr lang="da-DK" b="1" dirty="0"/>
                <a:t>C++</a:t>
              </a:r>
            </a:p>
          </p:txBody>
        </p:sp>
        <p:sp>
          <p:nvSpPr>
            <p:cNvPr id="11" name="TextBox 10"/>
            <p:cNvSpPr txBox="1"/>
            <p:nvPr/>
          </p:nvSpPr>
          <p:spPr>
            <a:xfrm>
              <a:off x="2750724" y="1997306"/>
              <a:ext cx="914400" cy="369332"/>
            </a:xfrm>
            <a:prstGeom prst="rect">
              <a:avLst/>
            </a:prstGeom>
            <a:noFill/>
          </p:spPr>
          <p:txBody>
            <a:bodyPr wrap="square" rtlCol="0">
              <a:spAutoFit/>
            </a:bodyPr>
            <a:lstStyle/>
            <a:p>
              <a:r>
                <a:rPr lang="da-DK" b="1" dirty="0"/>
                <a:t>Java</a:t>
              </a:r>
            </a:p>
          </p:txBody>
        </p:sp>
        <p:sp>
          <p:nvSpPr>
            <p:cNvPr id="12" name="TextBox 11"/>
            <p:cNvSpPr txBox="1"/>
            <p:nvPr/>
          </p:nvSpPr>
          <p:spPr>
            <a:xfrm>
              <a:off x="3006738" y="2356471"/>
              <a:ext cx="914400" cy="369332"/>
            </a:xfrm>
            <a:prstGeom prst="rect">
              <a:avLst/>
            </a:prstGeom>
            <a:noFill/>
          </p:spPr>
          <p:txBody>
            <a:bodyPr wrap="square" rtlCol="0">
              <a:spAutoFit/>
            </a:bodyPr>
            <a:lstStyle/>
            <a:p>
              <a:r>
                <a:rPr lang="da-DK" dirty="0" err="1"/>
                <a:t>Haskell</a:t>
              </a:r>
              <a:endParaRPr lang="da-DK" dirty="0"/>
            </a:p>
          </p:txBody>
        </p:sp>
        <p:sp>
          <p:nvSpPr>
            <p:cNvPr id="13" name="TextBox 12"/>
            <p:cNvSpPr txBox="1"/>
            <p:nvPr/>
          </p:nvSpPr>
          <p:spPr>
            <a:xfrm>
              <a:off x="3574320" y="1980876"/>
              <a:ext cx="1159542" cy="369332"/>
            </a:xfrm>
            <a:prstGeom prst="rect">
              <a:avLst/>
            </a:prstGeom>
            <a:noFill/>
          </p:spPr>
          <p:txBody>
            <a:bodyPr wrap="square" rtlCol="0">
              <a:spAutoFit/>
            </a:bodyPr>
            <a:lstStyle/>
            <a:p>
              <a:r>
                <a:rPr lang="da-DK" dirty="0"/>
                <a:t>JavaScript</a:t>
              </a:r>
            </a:p>
          </p:txBody>
        </p:sp>
        <p:sp>
          <p:nvSpPr>
            <p:cNvPr id="22" name="TextBox 21"/>
            <p:cNvSpPr txBox="1"/>
            <p:nvPr/>
          </p:nvSpPr>
          <p:spPr>
            <a:xfrm>
              <a:off x="2241472" y="2519493"/>
              <a:ext cx="498645" cy="369332"/>
            </a:xfrm>
            <a:prstGeom prst="rect">
              <a:avLst/>
            </a:prstGeom>
            <a:noFill/>
          </p:spPr>
          <p:txBody>
            <a:bodyPr wrap="square" rtlCol="0">
              <a:spAutoFit/>
            </a:bodyPr>
            <a:lstStyle/>
            <a:p>
              <a:pPr algn="ctr"/>
              <a:r>
                <a:rPr lang="da-DK" dirty="0"/>
                <a:t>R</a:t>
              </a:r>
            </a:p>
          </p:txBody>
        </p:sp>
        <p:sp>
          <p:nvSpPr>
            <p:cNvPr id="47" name="TextBox 46"/>
            <p:cNvSpPr txBox="1"/>
            <p:nvPr/>
          </p:nvSpPr>
          <p:spPr>
            <a:xfrm>
              <a:off x="2646401" y="2780803"/>
              <a:ext cx="914400" cy="369332"/>
            </a:xfrm>
            <a:prstGeom prst="rect">
              <a:avLst/>
            </a:prstGeom>
            <a:noFill/>
          </p:spPr>
          <p:txBody>
            <a:bodyPr wrap="square" rtlCol="0">
              <a:spAutoFit/>
            </a:bodyPr>
            <a:lstStyle/>
            <a:p>
              <a:r>
                <a:rPr lang="da-DK" dirty="0" err="1"/>
                <a:t>MatLab</a:t>
              </a:r>
              <a:endParaRPr lang="da-DK" dirty="0"/>
            </a:p>
          </p:txBody>
        </p:sp>
        <p:sp>
          <p:nvSpPr>
            <p:cNvPr id="24" name="TextBox 23">
              <a:extLst>
                <a:ext uri="{FF2B5EF4-FFF2-40B4-BE49-F238E27FC236}">
                  <a16:creationId xmlns:a16="http://schemas.microsoft.com/office/drawing/2014/main" id="{445006EA-E819-1F1B-4F5F-BB768AD7D627}"/>
                </a:ext>
              </a:extLst>
            </p:cNvPr>
            <p:cNvSpPr txBox="1"/>
            <p:nvPr/>
          </p:nvSpPr>
          <p:spPr>
            <a:xfrm>
              <a:off x="3043078" y="1607175"/>
              <a:ext cx="914400" cy="369332"/>
            </a:xfrm>
            <a:prstGeom prst="rect">
              <a:avLst/>
            </a:prstGeom>
            <a:noFill/>
          </p:spPr>
          <p:txBody>
            <a:bodyPr wrap="square" rtlCol="0">
              <a:spAutoFit/>
            </a:bodyPr>
            <a:lstStyle/>
            <a:p>
              <a:r>
                <a:rPr lang="da-DK" dirty="0"/>
                <a:t>Rust</a:t>
              </a:r>
            </a:p>
          </p:txBody>
        </p:sp>
      </p:grpSp>
      <p:grpSp>
        <p:nvGrpSpPr>
          <p:cNvPr id="42" name="Group 41"/>
          <p:cNvGrpSpPr/>
          <p:nvPr/>
        </p:nvGrpSpPr>
        <p:grpSpPr>
          <a:xfrm>
            <a:off x="4415298" y="3279329"/>
            <a:ext cx="7188620" cy="2942067"/>
            <a:chOff x="3918680" y="3137437"/>
            <a:chExt cx="7188620" cy="2942067"/>
          </a:xfrm>
        </p:grpSpPr>
        <p:sp>
          <p:nvSpPr>
            <p:cNvPr id="6" name="Oval 5"/>
            <p:cNvSpPr/>
            <p:nvPr/>
          </p:nvSpPr>
          <p:spPr>
            <a:xfrm rot="1957897">
              <a:off x="3918680" y="3137437"/>
              <a:ext cx="6439921" cy="2524402"/>
            </a:xfrm>
            <a:prstGeom prst="ellipse">
              <a:avLst/>
            </a:prstGeom>
            <a:solidFill>
              <a:srgbClr val="E2F0D9">
                <a:alpha val="4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xtBox 14"/>
            <p:cNvSpPr txBox="1"/>
            <p:nvPr/>
          </p:nvSpPr>
          <p:spPr>
            <a:xfrm>
              <a:off x="9192222" y="4238620"/>
              <a:ext cx="1915078" cy="646331"/>
            </a:xfrm>
            <a:prstGeom prst="rect">
              <a:avLst/>
            </a:prstGeom>
            <a:noFill/>
          </p:spPr>
          <p:txBody>
            <a:bodyPr wrap="square" rtlCol="0">
              <a:spAutoFit/>
            </a:bodyPr>
            <a:lstStyle/>
            <a:p>
              <a:pPr algn="ctr"/>
              <a:r>
                <a:rPr lang="da-DK" b="1" dirty="0"/>
                <a:t>Computer Science Courses</a:t>
              </a:r>
            </a:p>
          </p:txBody>
        </p:sp>
        <p:sp>
          <p:nvSpPr>
            <p:cNvPr id="25" name="TextBox 24"/>
            <p:cNvSpPr txBox="1"/>
            <p:nvPr/>
          </p:nvSpPr>
          <p:spPr>
            <a:xfrm>
              <a:off x="5607423" y="4135235"/>
              <a:ext cx="3268038" cy="369332"/>
            </a:xfrm>
            <a:prstGeom prst="rect">
              <a:avLst/>
            </a:prstGeom>
            <a:noFill/>
          </p:spPr>
          <p:txBody>
            <a:bodyPr wrap="square" rtlCol="0">
              <a:spAutoFit/>
            </a:bodyPr>
            <a:lstStyle/>
            <a:p>
              <a:pPr algn="ctr"/>
              <a:r>
                <a:rPr lang="da-DK" dirty="0" err="1"/>
                <a:t>Algorithms</a:t>
              </a:r>
              <a:r>
                <a:rPr lang="da-DK" dirty="0"/>
                <a:t> and Data </a:t>
              </a:r>
              <a:r>
                <a:rPr lang="da-DK" dirty="0" err="1"/>
                <a:t>Structures</a:t>
              </a:r>
              <a:endParaRPr lang="da-DK" dirty="0"/>
            </a:p>
          </p:txBody>
        </p:sp>
        <p:sp>
          <p:nvSpPr>
            <p:cNvPr id="26" name="TextBox 25"/>
            <p:cNvSpPr txBox="1"/>
            <p:nvPr/>
          </p:nvSpPr>
          <p:spPr>
            <a:xfrm>
              <a:off x="6361572" y="4673936"/>
              <a:ext cx="3268038" cy="369332"/>
            </a:xfrm>
            <a:prstGeom prst="rect">
              <a:avLst/>
            </a:prstGeom>
            <a:noFill/>
          </p:spPr>
          <p:txBody>
            <a:bodyPr wrap="square" rtlCol="0">
              <a:spAutoFit/>
            </a:bodyPr>
            <a:lstStyle/>
            <a:p>
              <a:r>
                <a:rPr lang="da-DK" dirty="0" err="1"/>
                <a:t>Computability</a:t>
              </a:r>
              <a:r>
                <a:rPr lang="da-DK" dirty="0"/>
                <a:t> and </a:t>
              </a:r>
              <a:r>
                <a:rPr lang="da-DK" dirty="0" err="1"/>
                <a:t>Logic</a:t>
              </a:r>
              <a:endParaRPr lang="da-DK" dirty="0"/>
            </a:p>
          </p:txBody>
        </p:sp>
        <p:sp>
          <p:nvSpPr>
            <p:cNvPr id="31" name="TextBox 30"/>
            <p:cNvSpPr txBox="1"/>
            <p:nvPr/>
          </p:nvSpPr>
          <p:spPr>
            <a:xfrm>
              <a:off x="6979713" y="5212638"/>
              <a:ext cx="3268038" cy="369332"/>
            </a:xfrm>
            <a:prstGeom prst="rect">
              <a:avLst/>
            </a:prstGeom>
            <a:noFill/>
          </p:spPr>
          <p:txBody>
            <a:bodyPr wrap="square" rtlCol="0">
              <a:spAutoFit/>
            </a:bodyPr>
            <a:lstStyle/>
            <a:p>
              <a:r>
                <a:rPr lang="da-DK" dirty="0"/>
                <a:t>Programming Languages</a:t>
              </a:r>
            </a:p>
          </p:txBody>
        </p:sp>
        <p:sp>
          <p:nvSpPr>
            <p:cNvPr id="32" name="TextBox 31"/>
            <p:cNvSpPr txBox="1"/>
            <p:nvPr/>
          </p:nvSpPr>
          <p:spPr>
            <a:xfrm>
              <a:off x="8404303" y="5710172"/>
              <a:ext cx="1520518" cy="369332"/>
            </a:xfrm>
            <a:prstGeom prst="rect">
              <a:avLst/>
            </a:prstGeom>
            <a:noFill/>
          </p:spPr>
          <p:txBody>
            <a:bodyPr wrap="square" rtlCol="0">
              <a:spAutoFit/>
            </a:bodyPr>
            <a:lstStyle/>
            <a:p>
              <a:r>
                <a:rPr lang="da-DK" dirty="0" err="1"/>
                <a:t>Compilation</a:t>
              </a:r>
              <a:endParaRPr lang="da-DK" dirty="0"/>
            </a:p>
          </p:txBody>
        </p:sp>
      </p:grpSp>
      <p:grpSp>
        <p:nvGrpSpPr>
          <p:cNvPr id="46" name="Group 45"/>
          <p:cNvGrpSpPr/>
          <p:nvPr/>
        </p:nvGrpSpPr>
        <p:grpSpPr>
          <a:xfrm>
            <a:off x="-3931" y="3041568"/>
            <a:ext cx="7251022" cy="3022363"/>
            <a:chOff x="-3931" y="3041568"/>
            <a:chExt cx="7251022" cy="3022363"/>
          </a:xfrm>
        </p:grpSpPr>
        <p:grpSp>
          <p:nvGrpSpPr>
            <p:cNvPr id="43" name="Group 42"/>
            <p:cNvGrpSpPr/>
            <p:nvPr/>
          </p:nvGrpSpPr>
          <p:grpSpPr>
            <a:xfrm>
              <a:off x="-3931" y="3041568"/>
              <a:ext cx="7251022" cy="3022363"/>
              <a:chOff x="-500549" y="2899676"/>
              <a:chExt cx="7251022" cy="3022363"/>
            </a:xfrm>
          </p:grpSpPr>
          <p:sp>
            <p:nvSpPr>
              <p:cNvPr id="5" name="Oval 4"/>
              <p:cNvSpPr/>
              <p:nvPr/>
            </p:nvSpPr>
            <p:spPr>
              <a:xfrm rot="19777966">
                <a:off x="1528767" y="2899676"/>
                <a:ext cx="5221706" cy="2087228"/>
              </a:xfrm>
              <a:prstGeom prst="ellipse">
                <a:avLst/>
              </a:prstGeom>
              <a:solidFill>
                <a:srgbClr val="DEEBF7">
                  <a:alpha val="4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TextBox 18"/>
              <p:cNvSpPr txBox="1"/>
              <p:nvPr/>
            </p:nvSpPr>
            <p:spPr>
              <a:xfrm>
                <a:off x="-500549" y="5275708"/>
                <a:ext cx="3267814" cy="646331"/>
              </a:xfrm>
              <a:prstGeom prst="rect">
                <a:avLst/>
              </a:prstGeom>
              <a:noFill/>
            </p:spPr>
            <p:txBody>
              <a:bodyPr wrap="square" rtlCol="0">
                <a:spAutoFit/>
              </a:bodyPr>
              <a:lstStyle/>
              <a:p>
                <a:pPr algn="ctr"/>
                <a:r>
                  <a:rPr lang="da-DK" b="1" dirty="0"/>
                  <a:t>Programming </a:t>
                </a:r>
                <a:r>
                  <a:rPr lang="da-DK" b="1" dirty="0" err="1"/>
                  <a:t>modules</a:t>
                </a:r>
                <a:r>
                  <a:rPr lang="da-DK" b="1" dirty="0"/>
                  <a:t>/</a:t>
                </a:r>
                <a:r>
                  <a:rPr lang="da-DK" b="1" dirty="0" err="1"/>
                  <a:t>packages</a:t>
                </a:r>
                <a:r>
                  <a:rPr lang="da-DK" b="1" dirty="0"/>
                  <a:t>/</a:t>
                </a:r>
                <a:r>
                  <a:rPr lang="da-DK" b="1" dirty="0" err="1"/>
                  <a:t>libraries</a:t>
                </a:r>
                <a:r>
                  <a:rPr lang="da-DK" b="1" dirty="0"/>
                  <a:t>... </a:t>
                </a:r>
              </a:p>
            </p:txBody>
          </p:sp>
          <p:sp>
            <p:nvSpPr>
              <p:cNvPr id="3" name="TextBox 2"/>
              <p:cNvSpPr txBox="1"/>
              <p:nvPr/>
            </p:nvSpPr>
            <p:spPr>
              <a:xfrm>
                <a:off x="2619607" y="4012196"/>
                <a:ext cx="1320334" cy="369332"/>
              </a:xfrm>
              <a:prstGeom prst="rect">
                <a:avLst/>
              </a:prstGeom>
              <a:noFill/>
            </p:spPr>
            <p:txBody>
              <a:bodyPr wrap="square" rtlCol="0">
                <a:spAutoFit/>
              </a:bodyPr>
              <a:lstStyle/>
              <a:p>
                <a:r>
                  <a:rPr lang="da-DK" dirty="0" err="1"/>
                  <a:t>NumPy</a:t>
                </a:r>
                <a:endParaRPr lang="da-DK" dirty="0"/>
              </a:p>
            </p:txBody>
          </p:sp>
          <p:sp>
            <p:nvSpPr>
              <p:cNvPr id="33" name="TextBox 32"/>
              <p:cNvSpPr txBox="1"/>
              <p:nvPr/>
            </p:nvSpPr>
            <p:spPr>
              <a:xfrm>
                <a:off x="1990270" y="4885862"/>
                <a:ext cx="1320334" cy="369332"/>
              </a:xfrm>
              <a:prstGeom prst="rect">
                <a:avLst/>
              </a:prstGeom>
              <a:noFill/>
            </p:spPr>
            <p:txBody>
              <a:bodyPr wrap="square" rtlCol="0">
                <a:spAutoFit/>
              </a:bodyPr>
              <a:lstStyle/>
              <a:p>
                <a:r>
                  <a:rPr lang="da-DK" dirty="0" err="1"/>
                  <a:t>SciPy</a:t>
                </a:r>
                <a:endParaRPr lang="da-DK" dirty="0"/>
              </a:p>
            </p:txBody>
          </p:sp>
          <p:sp>
            <p:nvSpPr>
              <p:cNvPr id="35" name="TextBox 34"/>
              <p:cNvSpPr txBox="1"/>
              <p:nvPr/>
            </p:nvSpPr>
            <p:spPr>
              <a:xfrm>
                <a:off x="2670581" y="4644973"/>
                <a:ext cx="1586714" cy="369332"/>
              </a:xfrm>
              <a:prstGeom prst="rect">
                <a:avLst/>
              </a:prstGeom>
              <a:noFill/>
            </p:spPr>
            <p:txBody>
              <a:bodyPr wrap="square" rtlCol="0">
                <a:spAutoFit/>
              </a:bodyPr>
              <a:lstStyle/>
              <a:p>
                <a:r>
                  <a:rPr lang="da-DK" dirty="0" err="1"/>
                  <a:t>BeautifulSoup</a:t>
                </a:r>
                <a:endParaRPr lang="da-DK" dirty="0"/>
              </a:p>
            </p:txBody>
          </p:sp>
          <p:sp>
            <p:nvSpPr>
              <p:cNvPr id="36" name="TextBox 35"/>
              <p:cNvSpPr txBox="1"/>
              <p:nvPr/>
            </p:nvSpPr>
            <p:spPr>
              <a:xfrm>
                <a:off x="3693264" y="3994085"/>
                <a:ext cx="1155573" cy="369332"/>
              </a:xfrm>
              <a:prstGeom prst="rect">
                <a:avLst/>
              </a:prstGeom>
              <a:noFill/>
            </p:spPr>
            <p:txBody>
              <a:bodyPr wrap="none" rtlCol="0">
                <a:spAutoFit/>
              </a:bodyPr>
              <a:lstStyle/>
              <a:p>
                <a:r>
                  <a:rPr lang="en-US" dirty="0" err="1"/>
                  <a:t>matplotlib</a:t>
                </a:r>
                <a:endParaRPr lang="en-US" dirty="0"/>
              </a:p>
            </p:txBody>
          </p:sp>
          <p:sp>
            <p:nvSpPr>
              <p:cNvPr id="38" name="Rectangle 37"/>
              <p:cNvSpPr/>
              <p:nvPr/>
            </p:nvSpPr>
            <p:spPr>
              <a:xfrm>
                <a:off x="2688105" y="3616185"/>
                <a:ext cx="910121" cy="369332"/>
              </a:xfrm>
              <a:prstGeom prst="rect">
                <a:avLst/>
              </a:prstGeom>
            </p:spPr>
            <p:txBody>
              <a:bodyPr wrap="none">
                <a:spAutoFit/>
              </a:bodyPr>
              <a:lstStyle/>
              <a:p>
                <a:r>
                  <a:rPr lang="en-US" dirty="0" err="1"/>
                  <a:t>IPython</a:t>
                </a:r>
                <a:endParaRPr lang="en-US" dirty="0"/>
              </a:p>
            </p:txBody>
          </p:sp>
          <p:sp>
            <p:nvSpPr>
              <p:cNvPr id="39" name="Rectangle 38"/>
              <p:cNvSpPr/>
              <p:nvPr/>
            </p:nvSpPr>
            <p:spPr>
              <a:xfrm>
                <a:off x="3285070" y="4304900"/>
                <a:ext cx="876266" cy="369332"/>
              </a:xfrm>
              <a:prstGeom prst="rect">
                <a:avLst/>
              </a:prstGeom>
            </p:spPr>
            <p:txBody>
              <a:bodyPr wrap="none">
                <a:spAutoFit/>
              </a:bodyPr>
              <a:lstStyle/>
              <a:p>
                <a:r>
                  <a:rPr lang="en-US" dirty="0" err="1"/>
                  <a:t>Jupyter</a:t>
                </a:r>
                <a:endParaRPr lang="en-US" dirty="0"/>
              </a:p>
            </p:txBody>
          </p:sp>
        </p:grpSp>
        <p:sp>
          <p:nvSpPr>
            <p:cNvPr id="45" name="TextBox 44"/>
            <p:cNvSpPr txBox="1"/>
            <p:nvPr/>
          </p:nvSpPr>
          <p:spPr>
            <a:xfrm>
              <a:off x="2587175" y="4464180"/>
              <a:ext cx="1320334" cy="369332"/>
            </a:xfrm>
            <a:prstGeom prst="rect">
              <a:avLst/>
            </a:prstGeom>
            <a:noFill/>
          </p:spPr>
          <p:txBody>
            <a:bodyPr wrap="square" rtlCol="0">
              <a:spAutoFit/>
            </a:bodyPr>
            <a:lstStyle/>
            <a:p>
              <a:r>
                <a:rPr lang="da-DK" dirty="0" err="1"/>
                <a:t>Django</a:t>
              </a:r>
              <a:endParaRPr lang="da-DK" dirty="0"/>
            </a:p>
          </p:txBody>
        </p:sp>
      </p:grpSp>
      <p:sp>
        <p:nvSpPr>
          <p:cNvPr id="20" name="TextBox 19"/>
          <p:cNvSpPr txBox="1"/>
          <p:nvPr/>
        </p:nvSpPr>
        <p:spPr>
          <a:xfrm>
            <a:off x="5111369" y="2680912"/>
            <a:ext cx="1656794" cy="646331"/>
          </a:xfrm>
          <a:prstGeom prst="rect">
            <a:avLst/>
          </a:prstGeom>
          <a:noFill/>
        </p:spPr>
        <p:txBody>
          <a:bodyPr wrap="square" rtlCol="0">
            <a:spAutoFit/>
          </a:bodyPr>
          <a:lstStyle/>
          <a:p>
            <a:pPr algn="ctr"/>
            <a:r>
              <a:rPr lang="da-DK" sz="3600" dirty="0" err="1">
                <a:solidFill>
                  <a:schemeClr val="accent1">
                    <a:lumMod val="50000"/>
                  </a:schemeClr>
                </a:solidFill>
              </a:rPr>
              <a:t>Python</a:t>
            </a:r>
            <a:endParaRPr lang="da-DK" sz="3600" dirty="0">
              <a:solidFill>
                <a:schemeClr val="accent1">
                  <a:lumMod val="50000"/>
                </a:schemeClr>
              </a:solidFill>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3931" y="3130486"/>
            <a:ext cx="1076308" cy="1076308"/>
          </a:xfrm>
          <a:prstGeom prst="rect">
            <a:avLst/>
          </a:prstGeom>
        </p:spPr>
      </p:pic>
    </p:spTree>
    <p:extLst>
      <p:ext uri="{BB962C8B-B14F-4D97-AF65-F5344CB8AC3E}">
        <p14:creationId xmlns:p14="http://schemas.microsoft.com/office/powerpoint/2010/main" val="290467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94" y="365125"/>
            <a:ext cx="10889105" cy="1325563"/>
          </a:xfrm>
        </p:spPr>
        <p:txBody>
          <a:bodyPr/>
          <a:lstStyle/>
          <a:p>
            <a:r>
              <a:rPr lang="da-DK" dirty="0"/>
              <a:t>Course </a:t>
            </a:r>
            <a:r>
              <a:rPr lang="da-DK" dirty="0" err="1"/>
              <a:t>overview</a:t>
            </a:r>
            <a:endParaRPr lang="en-US" dirty="0"/>
          </a:p>
        </p:txBody>
      </p:sp>
      <p:graphicFrame>
        <p:nvGraphicFramePr>
          <p:cNvPr id="4" name="Content Placeholder 3"/>
          <p:cNvGraphicFramePr>
            <a:graphicFrameLocks noGrp="1"/>
          </p:cNvGraphicFramePr>
          <p:nvPr>
            <p:ph idx="1"/>
          </p:nvPr>
        </p:nvGraphicFramePr>
        <p:xfrm>
          <a:off x="209550" y="1996527"/>
          <a:ext cx="11773838" cy="3840480"/>
        </p:xfrm>
        <a:graphic>
          <a:graphicData uri="http://schemas.openxmlformats.org/drawingml/2006/table">
            <a:tbl>
              <a:tblPr firstRow="1" bandRow="1">
                <a:tableStyleId>{69CF1AB2-1976-4502-BF36-3FF5EA218861}</a:tableStyleId>
              </a:tblPr>
              <a:tblGrid>
                <a:gridCol w="3435892">
                  <a:extLst>
                    <a:ext uri="{9D8B030D-6E8A-4147-A177-3AD203B41FA5}">
                      <a16:colId xmlns:a16="http://schemas.microsoft.com/office/drawing/2014/main" val="2520064874"/>
                    </a:ext>
                  </a:extLst>
                </a:gridCol>
                <a:gridCol w="4174744">
                  <a:extLst>
                    <a:ext uri="{9D8B030D-6E8A-4147-A177-3AD203B41FA5}">
                      <a16:colId xmlns:a16="http://schemas.microsoft.com/office/drawing/2014/main" val="2773281204"/>
                    </a:ext>
                  </a:extLst>
                </a:gridCol>
                <a:gridCol w="4163202">
                  <a:extLst>
                    <a:ext uri="{9D8B030D-6E8A-4147-A177-3AD203B41FA5}">
                      <a16:colId xmlns:a16="http://schemas.microsoft.com/office/drawing/2014/main" val="2774251068"/>
                    </a:ext>
                  </a:extLst>
                </a:gridCol>
              </a:tblGrid>
              <a:tr h="370840">
                <a:tc>
                  <a:txBody>
                    <a:bodyPr/>
                    <a:lstStyle/>
                    <a:p>
                      <a:r>
                        <a:rPr lang="en-US" sz="2200" b="1" dirty="0">
                          <a:solidFill>
                            <a:srgbClr val="00B050"/>
                          </a:solidFill>
                        </a:rPr>
                        <a:t>1. Introduction to Python</a:t>
                      </a:r>
                    </a:p>
                  </a:txBody>
                  <a:tcPr/>
                </a:tc>
                <a:tc>
                  <a:txBody>
                    <a:bodyPr/>
                    <a:lstStyle/>
                    <a:p>
                      <a:r>
                        <a:rPr lang="da-DK" sz="2200" b="1" dirty="0">
                          <a:solidFill>
                            <a:srgbClr val="00B050"/>
                          </a:solidFill>
                        </a:rPr>
                        <a:t>10. </a:t>
                      </a:r>
                      <a:r>
                        <a:rPr lang="en-US" sz="2200" b="1" dirty="0">
                          <a:solidFill>
                            <a:srgbClr val="00B050"/>
                          </a:solidFill>
                        </a:rPr>
                        <a:t>Functions as objects</a:t>
                      </a:r>
                    </a:p>
                  </a:txBody>
                  <a:tcPr/>
                </a:tc>
                <a:tc>
                  <a:txBody>
                    <a:bodyPr/>
                    <a:lstStyle/>
                    <a:p>
                      <a:r>
                        <a:rPr lang="da-DK" sz="2200" b="1" dirty="0">
                          <a:solidFill>
                            <a:schemeClr val="accent1">
                              <a:lumMod val="50000"/>
                            </a:schemeClr>
                          </a:solidFill>
                        </a:rPr>
                        <a:t>19. </a:t>
                      </a:r>
                      <a:r>
                        <a:rPr lang="en-US" sz="2200" b="1" dirty="0">
                          <a:solidFill>
                            <a:schemeClr val="accent1">
                              <a:lumMod val="50000"/>
                            </a:schemeClr>
                          </a:solidFill>
                        </a:rPr>
                        <a:t>Linear programming</a:t>
                      </a:r>
                    </a:p>
                  </a:txBody>
                  <a:tcPr/>
                </a:tc>
                <a:extLst>
                  <a:ext uri="{0D108BD9-81ED-4DB2-BD59-A6C34878D82A}">
                    <a16:rowId xmlns:a16="http://schemas.microsoft.com/office/drawing/2014/main" val="5582207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00B050"/>
                          </a:solidFill>
                        </a:rPr>
                        <a:t>2. Python basics / if</a:t>
                      </a:r>
                    </a:p>
                  </a:txBody>
                  <a:tcPr/>
                </a:tc>
                <a:tc>
                  <a:txBody>
                    <a:bodyPr/>
                    <a:lstStyle/>
                    <a:p>
                      <a:r>
                        <a:rPr lang="da-DK" sz="2200" b="1" dirty="0">
                          <a:solidFill>
                            <a:srgbClr val="00B050"/>
                          </a:solidFill>
                        </a:rPr>
                        <a:t>11. </a:t>
                      </a:r>
                      <a:r>
                        <a:rPr lang="en-US" sz="2200" b="1" dirty="0">
                          <a:solidFill>
                            <a:srgbClr val="00B050"/>
                          </a:solidFill>
                        </a:rPr>
                        <a:t>Object oriented programming</a:t>
                      </a:r>
                    </a:p>
                  </a:txBody>
                  <a:tcPr/>
                </a:tc>
                <a:tc>
                  <a:txBody>
                    <a:bodyPr/>
                    <a:lstStyle/>
                    <a:p>
                      <a:r>
                        <a:rPr lang="da-DK" sz="2200" b="1" dirty="0">
                          <a:solidFill>
                            <a:srgbClr val="C00000"/>
                          </a:solidFill>
                        </a:rPr>
                        <a:t>20. </a:t>
                      </a:r>
                      <a:r>
                        <a:rPr lang="en-US" sz="2200" b="1" dirty="0">
                          <a:solidFill>
                            <a:srgbClr val="C00000"/>
                          </a:solidFill>
                        </a:rPr>
                        <a:t>Generators, </a:t>
                      </a:r>
                      <a:r>
                        <a:rPr lang="en-US" sz="2200" b="1" dirty="0">
                          <a:solidFill>
                            <a:srgbClr val="00B050"/>
                          </a:solidFill>
                        </a:rPr>
                        <a:t>iterators, </a:t>
                      </a:r>
                      <a:r>
                        <a:rPr lang="en-US" sz="2200" b="1" dirty="0">
                          <a:solidFill>
                            <a:srgbClr val="C00000"/>
                          </a:solidFill>
                        </a:rPr>
                        <a:t>with</a:t>
                      </a:r>
                    </a:p>
                  </a:txBody>
                  <a:tcPr/>
                </a:tc>
                <a:extLst>
                  <a:ext uri="{0D108BD9-81ED-4DB2-BD59-A6C34878D82A}">
                    <a16:rowId xmlns:a16="http://schemas.microsoft.com/office/drawing/2014/main" val="3505644734"/>
                  </a:ext>
                </a:extLst>
              </a:tr>
              <a:tr h="370840">
                <a:tc>
                  <a:txBody>
                    <a:bodyPr/>
                    <a:lstStyle/>
                    <a:p>
                      <a:r>
                        <a:rPr lang="en-US" sz="2200" b="1" dirty="0">
                          <a:solidFill>
                            <a:srgbClr val="00B050"/>
                          </a:solidFill>
                        </a:rPr>
                        <a:t>3. Basic operations</a:t>
                      </a:r>
                    </a:p>
                  </a:txBody>
                  <a:tcPr/>
                </a:tc>
                <a:tc>
                  <a:txBody>
                    <a:bodyPr/>
                    <a:lstStyle/>
                    <a:p>
                      <a:r>
                        <a:rPr lang="da-DK" sz="2200" b="1" dirty="0">
                          <a:solidFill>
                            <a:srgbClr val="00B050"/>
                          </a:solidFill>
                        </a:rPr>
                        <a:t>12.</a:t>
                      </a:r>
                      <a:r>
                        <a:rPr lang="da-DK" sz="2200" b="1" baseline="0" dirty="0">
                          <a:solidFill>
                            <a:srgbClr val="00B050"/>
                          </a:solidFill>
                        </a:rPr>
                        <a:t> </a:t>
                      </a:r>
                      <a:r>
                        <a:rPr lang="en-US" sz="2200" b="1" dirty="0">
                          <a:solidFill>
                            <a:srgbClr val="00B050"/>
                          </a:solidFill>
                        </a:rPr>
                        <a:t>Class hierarchies</a:t>
                      </a:r>
                    </a:p>
                  </a:txBody>
                  <a:tcPr/>
                </a:tc>
                <a:tc>
                  <a:txBody>
                    <a:bodyPr/>
                    <a:lstStyle/>
                    <a:p>
                      <a:r>
                        <a:rPr lang="da-DK" sz="2200" b="1" dirty="0">
                          <a:solidFill>
                            <a:srgbClr val="C00000"/>
                          </a:solidFill>
                        </a:rPr>
                        <a:t>21. </a:t>
                      </a:r>
                      <a:r>
                        <a:rPr lang="en-US" sz="2200" b="1" dirty="0">
                          <a:solidFill>
                            <a:srgbClr val="C00000"/>
                          </a:solidFill>
                        </a:rPr>
                        <a:t>Modules and packages</a:t>
                      </a:r>
                    </a:p>
                  </a:txBody>
                  <a:tcPr/>
                </a:tc>
                <a:extLst>
                  <a:ext uri="{0D108BD9-81ED-4DB2-BD59-A6C34878D82A}">
                    <a16:rowId xmlns:a16="http://schemas.microsoft.com/office/drawing/2014/main" val="9858032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00B050"/>
                          </a:solidFill>
                        </a:rPr>
                        <a:t>4. Lists / while / for</a:t>
                      </a:r>
                    </a:p>
                  </a:txBody>
                  <a:tcPr/>
                </a:tc>
                <a:tc>
                  <a:txBody>
                    <a:bodyPr/>
                    <a:lstStyle/>
                    <a:p>
                      <a:r>
                        <a:rPr lang="da-DK" sz="2200" b="1" dirty="0">
                          <a:solidFill>
                            <a:srgbClr val="00B050"/>
                          </a:solidFill>
                        </a:rPr>
                        <a:t>13. </a:t>
                      </a:r>
                      <a:r>
                        <a:rPr lang="en-US" sz="2200" b="1" dirty="0">
                          <a:solidFill>
                            <a:srgbClr val="00B050"/>
                          </a:solidFill>
                        </a:rPr>
                        <a:t>Exceptions and files</a:t>
                      </a:r>
                    </a:p>
                  </a:txBody>
                  <a:tcPr/>
                </a:tc>
                <a:tc>
                  <a:txBody>
                    <a:bodyPr/>
                    <a:lstStyle/>
                    <a:p>
                      <a:r>
                        <a:rPr lang="da-DK" sz="2200" b="1" dirty="0">
                          <a:solidFill>
                            <a:schemeClr val="accent1">
                              <a:lumMod val="50000"/>
                            </a:schemeClr>
                          </a:solidFill>
                        </a:rPr>
                        <a:t>22. </a:t>
                      </a:r>
                      <a:r>
                        <a:rPr lang="en-US" sz="2200" b="1" dirty="0">
                          <a:solidFill>
                            <a:schemeClr val="accent1">
                              <a:lumMod val="50000"/>
                            </a:schemeClr>
                          </a:solidFill>
                        </a:rPr>
                        <a:t>Working with text</a:t>
                      </a:r>
                    </a:p>
                  </a:txBody>
                  <a:tcPr/>
                </a:tc>
                <a:extLst>
                  <a:ext uri="{0D108BD9-81ED-4DB2-BD59-A6C34878D82A}">
                    <a16:rowId xmlns:a16="http://schemas.microsoft.com/office/drawing/2014/main" val="11563979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C00000"/>
                          </a:solidFill>
                        </a:rPr>
                        <a:t>5. Tuples</a:t>
                      </a:r>
                      <a:r>
                        <a:rPr lang="en-US" sz="2200" b="1" baseline="0" dirty="0">
                          <a:solidFill>
                            <a:srgbClr val="C00000"/>
                          </a:solidFill>
                        </a:rPr>
                        <a:t> / comprehensions</a:t>
                      </a:r>
                      <a:endParaRPr lang="en-US" sz="2200" b="1" dirty="0">
                        <a:solidFill>
                          <a:srgbClr val="C00000"/>
                        </a:solidFill>
                      </a:endParaRPr>
                    </a:p>
                  </a:txBody>
                  <a:tcPr/>
                </a:tc>
                <a:tc>
                  <a:txBody>
                    <a:bodyPr/>
                    <a:lstStyle/>
                    <a:p>
                      <a:r>
                        <a:rPr lang="da-DK" sz="2200" b="1" dirty="0">
                          <a:solidFill>
                            <a:srgbClr val="00B050"/>
                          </a:solidFill>
                        </a:rPr>
                        <a:t>14. </a:t>
                      </a:r>
                      <a:r>
                        <a:rPr lang="en-US" sz="2200" b="1" dirty="0">
                          <a:solidFill>
                            <a:srgbClr val="00B050"/>
                          </a:solidFill>
                        </a:rPr>
                        <a:t>Doc, testing,</a:t>
                      </a:r>
                      <a:r>
                        <a:rPr lang="en-US" sz="2200" b="1" baseline="0" dirty="0">
                          <a:solidFill>
                            <a:srgbClr val="00B050"/>
                          </a:solidFill>
                        </a:rPr>
                        <a:t> </a:t>
                      </a:r>
                      <a:r>
                        <a:rPr lang="en-US" sz="2200" b="1" dirty="0">
                          <a:solidFill>
                            <a:srgbClr val="00B050"/>
                          </a:solidFill>
                        </a:rPr>
                        <a:t>debugging</a:t>
                      </a:r>
                    </a:p>
                  </a:txBody>
                  <a:tcPr/>
                </a:tc>
                <a:tc>
                  <a:txBody>
                    <a:bodyPr/>
                    <a:lstStyle/>
                    <a:p>
                      <a:r>
                        <a:rPr lang="da-DK" sz="2200" b="1" dirty="0">
                          <a:solidFill>
                            <a:schemeClr val="accent1">
                              <a:lumMod val="50000"/>
                            </a:schemeClr>
                          </a:solidFill>
                        </a:rPr>
                        <a:t>23. </a:t>
                      </a:r>
                      <a:r>
                        <a:rPr lang="en-US" sz="2200" b="1" dirty="0">
                          <a:solidFill>
                            <a:schemeClr val="accent1">
                              <a:lumMod val="50000"/>
                            </a:schemeClr>
                          </a:solidFill>
                        </a:rPr>
                        <a:t>Relational data</a:t>
                      </a:r>
                    </a:p>
                  </a:txBody>
                  <a:tcPr/>
                </a:tc>
                <a:extLst>
                  <a:ext uri="{0D108BD9-81ED-4DB2-BD59-A6C34878D82A}">
                    <a16:rowId xmlns:a16="http://schemas.microsoft.com/office/drawing/2014/main" val="21033756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00B050"/>
                          </a:solidFill>
                        </a:rPr>
                        <a:t>6. Dictionaries and sets</a:t>
                      </a:r>
                    </a:p>
                  </a:txBody>
                  <a:tcPr/>
                </a:tc>
                <a:tc>
                  <a:txBody>
                    <a:bodyPr/>
                    <a:lstStyle/>
                    <a:p>
                      <a:r>
                        <a:rPr lang="da-DK" sz="2200" b="1" dirty="0">
                          <a:solidFill>
                            <a:srgbClr val="C00000"/>
                          </a:solidFill>
                        </a:rPr>
                        <a:t>15. </a:t>
                      </a:r>
                      <a:r>
                        <a:rPr lang="en-US" sz="2200" b="1" dirty="0">
                          <a:solidFill>
                            <a:srgbClr val="C00000"/>
                          </a:solidFill>
                        </a:rPr>
                        <a:t>Decorators</a:t>
                      </a:r>
                    </a:p>
                  </a:txBody>
                  <a:tcPr/>
                </a:tc>
                <a:tc>
                  <a:txBody>
                    <a:bodyPr/>
                    <a:lstStyle/>
                    <a:p>
                      <a:r>
                        <a:rPr lang="da-DK" sz="2200" b="1" dirty="0">
                          <a:solidFill>
                            <a:schemeClr val="accent1">
                              <a:lumMod val="50000"/>
                            </a:schemeClr>
                          </a:solidFill>
                        </a:rPr>
                        <a:t>24. </a:t>
                      </a:r>
                      <a:r>
                        <a:rPr lang="en-US" sz="2200" b="1" dirty="0">
                          <a:solidFill>
                            <a:schemeClr val="accent1">
                              <a:lumMod val="50000"/>
                            </a:schemeClr>
                          </a:solidFill>
                        </a:rPr>
                        <a:t>Clustering</a:t>
                      </a:r>
                    </a:p>
                  </a:txBody>
                  <a:tcPr/>
                </a:tc>
                <a:extLst>
                  <a:ext uri="{0D108BD9-81ED-4DB2-BD59-A6C34878D82A}">
                    <a16:rowId xmlns:a16="http://schemas.microsoft.com/office/drawing/2014/main" val="15333802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00B050"/>
                          </a:solidFill>
                        </a:rPr>
                        <a:t>7. Functions</a:t>
                      </a:r>
                    </a:p>
                  </a:txBody>
                  <a:tcPr/>
                </a:tc>
                <a:tc>
                  <a:txBody>
                    <a:bodyPr/>
                    <a:lstStyle/>
                    <a:p>
                      <a:r>
                        <a:rPr lang="da-DK" sz="2200" b="1" dirty="0">
                          <a:solidFill>
                            <a:schemeClr val="accent1">
                              <a:lumMod val="50000"/>
                            </a:schemeClr>
                          </a:solidFill>
                        </a:rPr>
                        <a:t>16. </a:t>
                      </a:r>
                      <a:r>
                        <a:rPr lang="en-US" sz="2200" b="1" dirty="0">
                          <a:solidFill>
                            <a:schemeClr val="accent1">
                              <a:lumMod val="50000"/>
                            </a:schemeClr>
                          </a:solidFill>
                        </a:rPr>
                        <a:t>Dynamic programming</a:t>
                      </a:r>
                    </a:p>
                  </a:txBody>
                  <a:tcPr/>
                </a:tc>
                <a:tc>
                  <a:txBody>
                    <a:bodyPr/>
                    <a:lstStyle/>
                    <a:p>
                      <a:r>
                        <a:rPr lang="da-DK" sz="2200" b="1" dirty="0">
                          <a:solidFill>
                            <a:schemeClr val="accent1">
                              <a:lumMod val="50000"/>
                            </a:schemeClr>
                          </a:solidFill>
                        </a:rPr>
                        <a:t>25. </a:t>
                      </a:r>
                      <a:r>
                        <a:rPr lang="en-US" sz="2200" b="1" dirty="0">
                          <a:solidFill>
                            <a:schemeClr val="accent1">
                              <a:lumMod val="50000"/>
                            </a:schemeClr>
                          </a:solidFill>
                        </a:rPr>
                        <a:t>Graphical user interfaces (GUI)</a:t>
                      </a:r>
                    </a:p>
                  </a:txBody>
                  <a:tcPr/>
                </a:tc>
                <a:extLst>
                  <a:ext uri="{0D108BD9-81ED-4DB2-BD59-A6C34878D82A}">
                    <a16:rowId xmlns:a16="http://schemas.microsoft.com/office/drawing/2014/main" val="8717359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00B050"/>
                          </a:solidFill>
                        </a:rPr>
                        <a:t>8. </a:t>
                      </a:r>
                      <a:r>
                        <a:rPr lang="da-DK" sz="2200" b="1" dirty="0" err="1">
                          <a:solidFill>
                            <a:srgbClr val="00B050"/>
                          </a:solidFill>
                        </a:rPr>
                        <a:t>Recursion</a:t>
                      </a:r>
                      <a:endParaRPr lang="en-US" sz="2200" b="1" dirty="0">
                        <a:solidFill>
                          <a:srgbClr val="00B050"/>
                        </a:solidFill>
                      </a:endParaRPr>
                    </a:p>
                  </a:txBody>
                  <a:tcPr/>
                </a:tc>
                <a:tc>
                  <a:txBody>
                    <a:bodyPr/>
                    <a:lstStyle/>
                    <a:p>
                      <a:r>
                        <a:rPr lang="da-DK" sz="2200" b="1" dirty="0">
                          <a:solidFill>
                            <a:schemeClr val="accent1">
                              <a:lumMod val="50000"/>
                            </a:schemeClr>
                          </a:solidFill>
                        </a:rPr>
                        <a:t>17. </a:t>
                      </a:r>
                      <a:r>
                        <a:rPr lang="en-US" sz="2200" b="1" dirty="0">
                          <a:solidFill>
                            <a:schemeClr val="accent1">
                              <a:lumMod val="50000"/>
                            </a:schemeClr>
                          </a:solidFill>
                        </a:rPr>
                        <a:t>Visualization and optimization</a:t>
                      </a:r>
                    </a:p>
                  </a:txBody>
                  <a:tcPr/>
                </a:tc>
                <a:tc>
                  <a:txBody>
                    <a:bodyPr/>
                    <a:lstStyle/>
                    <a:p>
                      <a:r>
                        <a:rPr lang="da-DK" sz="2200" b="1" dirty="0">
                          <a:solidFill>
                            <a:srgbClr val="C00000"/>
                          </a:solidFill>
                        </a:rPr>
                        <a:t>26. </a:t>
                      </a:r>
                      <a:r>
                        <a:rPr lang="en-US" sz="2200" b="1" dirty="0">
                          <a:solidFill>
                            <a:srgbClr val="C00000"/>
                          </a:solidFill>
                        </a:rPr>
                        <a:t>Java vs Python</a:t>
                      </a:r>
                    </a:p>
                  </a:txBody>
                  <a:tcPr/>
                </a:tc>
                <a:extLst>
                  <a:ext uri="{0D108BD9-81ED-4DB2-BD59-A6C34878D82A}">
                    <a16:rowId xmlns:a16="http://schemas.microsoft.com/office/drawing/2014/main" val="2359358300"/>
                  </a:ext>
                </a:extLst>
              </a:tr>
              <a:tr h="370840">
                <a:tc>
                  <a:txBody>
                    <a:bodyPr/>
                    <a:lstStyle/>
                    <a:p>
                      <a:r>
                        <a:rPr lang="da-DK" sz="2200" b="1" dirty="0">
                          <a:solidFill>
                            <a:srgbClr val="00B050"/>
                          </a:solidFill>
                        </a:rPr>
                        <a:t>9.</a:t>
                      </a:r>
                      <a:r>
                        <a:rPr lang="da-DK" sz="2200" b="1" baseline="0" dirty="0">
                          <a:solidFill>
                            <a:srgbClr val="00B050"/>
                          </a:solidFill>
                        </a:rPr>
                        <a:t> </a:t>
                      </a:r>
                      <a:r>
                        <a:rPr lang="da-DK" sz="2200" b="1" dirty="0" err="1">
                          <a:solidFill>
                            <a:srgbClr val="00B050"/>
                          </a:solidFill>
                        </a:rPr>
                        <a:t>Recursion</a:t>
                      </a:r>
                      <a:r>
                        <a:rPr lang="da-DK" sz="2200" b="1" baseline="0" dirty="0">
                          <a:solidFill>
                            <a:srgbClr val="00B050"/>
                          </a:solidFill>
                        </a:rPr>
                        <a:t> and </a:t>
                      </a:r>
                      <a:r>
                        <a:rPr lang="da-DK" sz="2200" b="1" baseline="0" dirty="0" err="1">
                          <a:solidFill>
                            <a:srgbClr val="00B050"/>
                          </a:solidFill>
                        </a:rPr>
                        <a:t>Iteration</a:t>
                      </a:r>
                      <a:endParaRPr lang="en-US" sz="2200" b="1" dirty="0">
                        <a:solidFill>
                          <a:srgbClr val="00B050"/>
                        </a:solidFill>
                      </a:endParaRPr>
                    </a:p>
                  </a:txBody>
                  <a:tcPr/>
                </a:tc>
                <a:tc>
                  <a:txBody>
                    <a:bodyPr/>
                    <a:lstStyle/>
                    <a:p>
                      <a:r>
                        <a:rPr lang="da-DK" sz="2200" b="1" dirty="0">
                          <a:solidFill>
                            <a:schemeClr val="accent1">
                              <a:lumMod val="50000"/>
                            </a:schemeClr>
                          </a:solidFill>
                        </a:rPr>
                        <a:t>18. </a:t>
                      </a:r>
                      <a:r>
                        <a:rPr lang="en-US" sz="2200" b="1" dirty="0">
                          <a:solidFill>
                            <a:schemeClr val="accent1">
                              <a:lumMod val="50000"/>
                            </a:schemeClr>
                          </a:solidFill>
                        </a:rPr>
                        <a:t>Multi-dimensional data</a:t>
                      </a:r>
                    </a:p>
                  </a:txBody>
                  <a:tcPr/>
                </a:tc>
                <a:tc>
                  <a:txBody>
                    <a:bodyPr/>
                    <a:lstStyle/>
                    <a:p>
                      <a:r>
                        <a:rPr lang="da-DK" sz="2200" b="1" dirty="0"/>
                        <a:t>27. Final </a:t>
                      </a:r>
                      <a:r>
                        <a:rPr lang="da-DK" sz="2200" b="1" dirty="0" err="1"/>
                        <a:t>lecture</a:t>
                      </a:r>
                      <a:endParaRPr lang="en-US" sz="2200" b="1" dirty="0"/>
                    </a:p>
                  </a:txBody>
                  <a:tcPr/>
                </a:tc>
                <a:extLst>
                  <a:ext uri="{0D108BD9-81ED-4DB2-BD59-A6C34878D82A}">
                    <a16:rowId xmlns:a16="http://schemas.microsoft.com/office/drawing/2014/main" val="2888645449"/>
                  </a:ext>
                </a:extLst>
              </a:tr>
            </a:tbl>
          </a:graphicData>
        </a:graphic>
      </p:graphicFrame>
      <p:sp>
        <p:nvSpPr>
          <p:cNvPr id="9" name="TextBox 8"/>
          <p:cNvSpPr txBox="1"/>
          <p:nvPr/>
        </p:nvSpPr>
        <p:spPr>
          <a:xfrm>
            <a:off x="7516318" y="495720"/>
            <a:ext cx="4542020" cy="1200329"/>
          </a:xfrm>
          <a:prstGeom prst="rect">
            <a:avLst/>
          </a:prstGeom>
          <a:noFill/>
        </p:spPr>
        <p:txBody>
          <a:bodyPr wrap="square" rtlCol="0">
            <a:spAutoFit/>
          </a:bodyPr>
          <a:lstStyle/>
          <a:p>
            <a:pPr algn="r"/>
            <a:r>
              <a:rPr lang="da-DK" sz="2400" b="1" dirty="0">
                <a:solidFill>
                  <a:srgbClr val="00B050"/>
                </a:solidFill>
              </a:rPr>
              <a:t>Basic </a:t>
            </a:r>
            <a:r>
              <a:rPr lang="da-DK" sz="2400" b="1" dirty="0" err="1">
                <a:solidFill>
                  <a:srgbClr val="00B050"/>
                </a:solidFill>
              </a:rPr>
              <a:t>programming</a:t>
            </a:r>
            <a:endParaRPr lang="da-DK" sz="2400" b="1" dirty="0">
              <a:solidFill>
                <a:srgbClr val="00B050"/>
              </a:solidFill>
            </a:endParaRPr>
          </a:p>
          <a:p>
            <a:pPr algn="r"/>
            <a:r>
              <a:rPr lang="da-DK" sz="2400" b="1" dirty="0">
                <a:solidFill>
                  <a:srgbClr val="C00000"/>
                </a:solidFill>
              </a:rPr>
              <a:t>Advanced / </a:t>
            </a:r>
            <a:r>
              <a:rPr lang="da-DK" sz="2400" b="1" dirty="0" err="1">
                <a:solidFill>
                  <a:srgbClr val="C00000"/>
                </a:solidFill>
              </a:rPr>
              <a:t>specific</a:t>
            </a:r>
            <a:r>
              <a:rPr lang="da-DK" sz="2400" b="1" dirty="0">
                <a:solidFill>
                  <a:srgbClr val="C00000"/>
                </a:solidFill>
              </a:rPr>
              <a:t> </a:t>
            </a:r>
            <a:r>
              <a:rPr lang="da-DK" sz="2400" b="1" dirty="0" err="1">
                <a:solidFill>
                  <a:srgbClr val="C00000"/>
                </a:solidFill>
              </a:rPr>
              <a:t>python</a:t>
            </a:r>
            <a:endParaRPr lang="da-DK" sz="2400" b="1" dirty="0">
              <a:solidFill>
                <a:srgbClr val="C00000"/>
              </a:solidFill>
            </a:endParaRPr>
          </a:p>
          <a:p>
            <a:pPr algn="r"/>
            <a:r>
              <a:rPr lang="da-DK" sz="2400" b="1" dirty="0">
                <a:solidFill>
                  <a:schemeClr val="accent1">
                    <a:lumMod val="50000"/>
                  </a:schemeClr>
                </a:solidFill>
              </a:rPr>
              <a:t>Libraries &amp; </a:t>
            </a:r>
            <a:r>
              <a:rPr lang="da-DK" sz="2400" b="1" dirty="0" err="1">
                <a:solidFill>
                  <a:schemeClr val="accent1">
                    <a:lumMod val="50000"/>
                  </a:schemeClr>
                </a:solidFill>
              </a:rPr>
              <a:t>applications</a:t>
            </a:r>
            <a:endParaRPr lang="en-US" sz="2400" b="1" dirty="0">
              <a:solidFill>
                <a:schemeClr val="accent1">
                  <a:lumMod val="50000"/>
                </a:schemeClr>
              </a:solidFill>
            </a:endParaRPr>
          </a:p>
        </p:txBody>
      </p:sp>
      <p:sp>
        <p:nvSpPr>
          <p:cNvPr id="10" name="TextBox 9"/>
          <p:cNvSpPr txBox="1"/>
          <p:nvPr/>
        </p:nvSpPr>
        <p:spPr>
          <a:xfrm>
            <a:off x="3825459" y="5908445"/>
            <a:ext cx="4542020" cy="830997"/>
          </a:xfrm>
          <a:prstGeom prst="rect">
            <a:avLst/>
          </a:prstGeom>
          <a:noFill/>
        </p:spPr>
        <p:txBody>
          <a:bodyPr wrap="square" rtlCol="0">
            <a:spAutoFit/>
          </a:bodyPr>
          <a:lstStyle/>
          <a:p>
            <a:pPr algn="ctr"/>
            <a:r>
              <a:rPr lang="da-DK" sz="2400" b="1" dirty="0">
                <a:solidFill>
                  <a:srgbClr val="000000"/>
                </a:solidFill>
              </a:rPr>
              <a:t>10 </a:t>
            </a:r>
            <a:r>
              <a:rPr lang="da-DK" sz="2400" b="1" dirty="0" err="1">
                <a:solidFill>
                  <a:srgbClr val="000000"/>
                </a:solidFill>
              </a:rPr>
              <a:t>handins</a:t>
            </a:r>
            <a:br>
              <a:rPr lang="da-DK" sz="2400" b="1" dirty="0">
                <a:solidFill>
                  <a:srgbClr val="000000"/>
                </a:solidFill>
              </a:rPr>
            </a:br>
            <a:r>
              <a:rPr lang="da-DK" sz="2400" b="1" dirty="0">
                <a:solidFill>
                  <a:srgbClr val="000000"/>
                </a:solidFill>
              </a:rPr>
              <a:t>1 final </a:t>
            </a:r>
            <a:r>
              <a:rPr lang="da-DK" sz="2400" b="1" dirty="0" err="1">
                <a:solidFill>
                  <a:srgbClr val="000000"/>
                </a:solidFill>
              </a:rPr>
              <a:t>project</a:t>
            </a:r>
            <a:r>
              <a:rPr lang="da-DK" sz="2400" b="1" dirty="0">
                <a:solidFill>
                  <a:srgbClr val="000000"/>
                </a:solidFill>
              </a:rPr>
              <a:t> (last 1 </a:t>
            </a:r>
            <a:r>
              <a:rPr lang="da-DK" sz="2400" b="1" dirty="0" err="1">
                <a:solidFill>
                  <a:srgbClr val="000000"/>
                </a:solidFill>
              </a:rPr>
              <a:t>month</a:t>
            </a:r>
            <a:r>
              <a:rPr lang="da-DK" sz="2400" b="1" dirty="0">
                <a:solidFill>
                  <a:srgbClr val="000000"/>
                </a:solidFill>
              </a:rPr>
              <a:t>)</a:t>
            </a:r>
            <a:endParaRPr lang="en-US" sz="2400" b="1" dirty="0">
              <a:solidFill>
                <a:srgbClr val="000000"/>
              </a:solidFill>
            </a:endParaRPr>
          </a:p>
        </p:txBody>
      </p:sp>
    </p:spTree>
    <p:extLst>
      <p:ext uri="{BB962C8B-B14F-4D97-AF65-F5344CB8AC3E}">
        <p14:creationId xmlns:p14="http://schemas.microsoft.com/office/powerpoint/2010/main" val="1365941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Python development</a:t>
            </a:r>
          </a:p>
        </p:txBody>
      </p:sp>
      <p:sp>
        <p:nvSpPr>
          <p:cNvPr id="3" name="Content Placeholder 2"/>
          <p:cNvSpPr>
            <a:spLocks noGrp="1"/>
          </p:cNvSpPr>
          <p:nvPr>
            <p:ph idx="1"/>
          </p:nvPr>
        </p:nvSpPr>
        <p:spPr>
          <a:xfrm>
            <a:off x="838200" y="1825625"/>
            <a:ext cx="10795000" cy="2470478"/>
          </a:xfrm>
        </p:spPr>
        <p:txBody>
          <a:bodyPr>
            <a:normAutofit/>
          </a:bodyPr>
          <a:lstStyle/>
          <a:p>
            <a:r>
              <a:rPr lang="en-US" dirty="0"/>
              <a:t>Python created by </a:t>
            </a:r>
            <a:r>
              <a:rPr lang="da-DK" dirty="0"/>
              <a:t>Guido van </a:t>
            </a:r>
            <a:r>
              <a:rPr lang="da-DK" dirty="0" err="1"/>
              <a:t>Rossum</a:t>
            </a:r>
            <a:r>
              <a:rPr lang="da-DK" dirty="0"/>
              <a:t> in 1989, </a:t>
            </a:r>
            <a:r>
              <a:rPr lang="da-DK" dirty="0" err="1"/>
              <a:t>first</a:t>
            </a:r>
            <a:r>
              <a:rPr lang="da-DK" dirty="0"/>
              <a:t> </a:t>
            </a:r>
            <a:r>
              <a:rPr lang="da-DK" dirty="0" err="1"/>
              <a:t>release</a:t>
            </a:r>
            <a:r>
              <a:rPr lang="da-DK" dirty="0"/>
              <a:t> 0.9.0 1991</a:t>
            </a:r>
            <a:endParaRPr lang="en-US" dirty="0"/>
          </a:p>
          <a:p>
            <a:r>
              <a:rPr lang="en-US" dirty="0"/>
              <a:t>Python 2 </a:t>
            </a:r>
            <a:r>
              <a:rPr lang="en-US" dirty="0">
                <a:sym typeface="Wingdings" panose="05000000000000000000" pitchFamily="2" charset="2"/>
              </a:rPr>
              <a:t> Python 3 (clean up of Python 2 language)</a:t>
            </a:r>
          </a:p>
          <a:p>
            <a:pPr lvl="1"/>
            <a:r>
              <a:rPr lang="en-US" dirty="0">
                <a:sym typeface="Wingdings" panose="05000000000000000000" pitchFamily="2" charset="2"/>
              </a:rPr>
              <a:t>Python 2 – version 2.0 released 2000, </a:t>
            </a:r>
            <a:r>
              <a:rPr lang="en-US" dirty="0"/>
              <a:t>final version 2.7 released mid-2010</a:t>
            </a:r>
            <a:endParaRPr lang="en-US" dirty="0">
              <a:sym typeface="Wingdings" panose="05000000000000000000" pitchFamily="2" charset="2"/>
            </a:endParaRPr>
          </a:p>
          <a:p>
            <a:pPr lvl="1"/>
            <a:r>
              <a:rPr lang="en-US" dirty="0">
                <a:sym typeface="Wingdings" panose="05000000000000000000" pitchFamily="2" charset="2"/>
              </a:rPr>
              <a:t>Python 3 – released 2008, current </a:t>
            </a:r>
            <a:r>
              <a:rPr lang="en-US">
                <a:sym typeface="Wingdings" panose="05000000000000000000" pitchFamily="2" charset="2"/>
              </a:rPr>
              <a:t>release 3.13.1</a:t>
            </a:r>
            <a:endParaRPr lang="en-US" dirty="0">
              <a:sym typeface="Wingdings" panose="05000000000000000000" pitchFamily="2" charset="2"/>
            </a:endParaRPr>
          </a:p>
          <a:p>
            <a:r>
              <a:rPr lang="en-US" dirty="0">
                <a:sym typeface="Wingdings" panose="05000000000000000000" pitchFamily="2" charset="2"/>
              </a:rPr>
              <a:t>Python 3 is </a:t>
            </a:r>
            <a:r>
              <a:rPr lang="en-US" i="1" dirty="0">
                <a:sym typeface="Wingdings" panose="05000000000000000000" pitchFamily="2" charset="2"/>
              </a:rPr>
              <a:t>not </a:t>
            </a:r>
            <a:r>
              <a:rPr lang="en-US" dirty="0">
                <a:sym typeface="Wingdings" panose="05000000000000000000" pitchFamily="2" charset="2"/>
              </a:rPr>
              <a:t>backward compatible, libraries incompatible</a:t>
            </a:r>
          </a:p>
          <a:p>
            <a:pPr marL="0" indent="0">
              <a:buNone/>
            </a:pPr>
            <a:endParaRPr lang="en-US" dirty="0">
              <a:sym typeface="Wingdings" panose="05000000000000000000" pitchFamily="2" charset="2"/>
            </a:endParaRPr>
          </a:p>
        </p:txBody>
      </p:sp>
      <p:graphicFrame>
        <p:nvGraphicFramePr>
          <p:cNvPr id="4" name="Table 3"/>
          <p:cNvGraphicFramePr>
            <a:graphicFrameLocks noGrp="1"/>
          </p:cNvGraphicFramePr>
          <p:nvPr>
            <p:extLst>
              <p:ext uri="{D42A27DB-BD31-4B8C-83A1-F6EECF244321}">
                <p14:modId xmlns:p14="http://schemas.microsoft.com/office/powerpoint/2010/main" val="3720323296"/>
              </p:ext>
            </p:extLst>
          </p:nvPr>
        </p:nvGraphicFramePr>
        <p:xfrm>
          <a:off x="900174" y="4400763"/>
          <a:ext cx="10391651" cy="1854200"/>
        </p:xfrm>
        <a:graphic>
          <a:graphicData uri="http://schemas.openxmlformats.org/drawingml/2006/table">
            <a:tbl>
              <a:tblPr firstRow="1" bandRow="1">
                <a:tableStyleId>{7E9639D4-E3E2-4D34-9284-5A2195B3D0D7}</a:tableStyleId>
              </a:tblPr>
              <a:tblGrid>
                <a:gridCol w="4247397">
                  <a:extLst>
                    <a:ext uri="{9D8B030D-6E8A-4147-A177-3AD203B41FA5}">
                      <a16:colId xmlns:a16="http://schemas.microsoft.com/office/drawing/2014/main" val="2586232589"/>
                    </a:ext>
                  </a:extLst>
                </a:gridCol>
                <a:gridCol w="6144254">
                  <a:extLst>
                    <a:ext uri="{9D8B030D-6E8A-4147-A177-3AD203B41FA5}">
                      <a16:colId xmlns:a16="http://schemas.microsoft.com/office/drawing/2014/main" val="1866896686"/>
                    </a:ext>
                  </a:extLst>
                </a:gridCol>
              </a:tblGrid>
              <a:tr h="370840">
                <a:tc>
                  <a:txBody>
                    <a:bodyPr/>
                    <a:lstStyle/>
                    <a:p>
                      <a:r>
                        <a:rPr lang="en-US" dirty="0"/>
                        <a:t>Python 2</a:t>
                      </a:r>
                    </a:p>
                  </a:txBody>
                  <a:tcPr/>
                </a:tc>
                <a:tc>
                  <a:txBody>
                    <a:bodyPr/>
                    <a:lstStyle/>
                    <a:p>
                      <a:r>
                        <a:rPr lang="en-US" dirty="0"/>
                        <a:t>Python 3</a:t>
                      </a:r>
                    </a:p>
                  </a:txBody>
                  <a:tcPr/>
                </a:tc>
                <a:extLst>
                  <a:ext uri="{0D108BD9-81ED-4DB2-BD59-A6C34878D82A}">
                    <a16:rowId xmlns:a16="http://schemas.microsoft.com/office/drawing/2014/main" val="4080971556"/>
                  </a:ext>
                </a:extLst>
              </a:tr>
              <a:tr h="370840">
                <a:tc>
                  <a:txBody>
                    <a:bodyPr/>
                    <a:lstStyle/>
                    <a:p>
                      <a:r>
                        <a:rPr lang="en-US" dirty="0"/>
                        <a:t>print 42</a:t>
                      </a:r>
                    </a:p>
                  </a:txBody>
                  <a:tcPr/>
                </a:tc>
                <a:tc>
                  <a:txBody>
                    <a:bodyPr/>
                    <a:lstStyle/>
                    <a:p>
                      <a:r>
                        <a:rPr lang="en-US" dirty="0"/>
                        <a:t>print(42)</a:t>
                      </a:r>
                    </a:p>
                  </a:txBody>
                  <a:tcPr/>
                </a:tc>
                <a:extLst>
                  <a:ext uri="{0D108BD9-81ED-4DB2-BD59-A6C34878D82A}">
                    <a16:rowId xmlns:a16="http://schemas.microsoft.com/office/drawing/2014/main" val="681629184"/>
                  </a:ext>
                </a:extLst>
              </a:tr>
              <a:tr h="370840">
                <a:tc>
                  <a:txBody>
                    <a:bodyPr/>
                    <a:lstStyle/>
                    <a:p>
                      <a:r>
                        <a:rPr lang="en-US" dirty="0" err="1"/>
                        <a:t>int</a:t>
                      </a:r>
                      <a:r>
                        <a:rPr lang="en-US" baseline="0" dirty="0"/>
                        <a:t> = C long (32 bits)</a:t>
                      </a:r>
                      <a:endParaRPr lang="en-US" dirty="0"/>
                    </a:p>
                  </a:txBody>
                  <a:tcPr/>
                </a:tc>
                <a:tc>
                  <a:txBody>
                    <a:bodyPr/>
                    <a:lstStyle/>
                    <a:p>
                      <a:r>
                        <a:rPr lang="en-US" dirty="0" err="1"/>
                        <a:t>int</a:t>
                      </a:r>
                      <a:r>
                        <a:rPr lang="en-US" dirty="0"/>
                        <a:t> = arbitrary number of digits (=</a:t>
                      </a:r>
                      <a:r>
                        <a:rPr lang="en-US" baseline="0" dirty="0"/>
                        <a:t> named “long” in Python 2)</a:t>
                      </a:r>
                      <a:endParaRPr lang="en-US" dirty="0"/>
                    </a:p>
                  </a:txBody>
                  <a:tcPr/>
                </a:tc>
                <a:extLst>
                  <a:ext uri="{0D108BD9-81ED-4DB2-BD59-A6C34878D82A}">
                    <a16:rowId xmlns:a16="http://schemas.microsoft.com/office/drawing/2014/main" val="4031363301"/>
                  </a:ext>
                </a:extLst>
              </a:tr>
              <a:tr h="370840">
                <a:tc>
                  <a:txBody>
                    <a:bodyPr/>
                    <a:lstStyle/>
                    <a:p>
                      <a:r>
                        <a:rPr lang="en-US" dirty="0"/>
                        <a:t>7/3 </a:t>
                      </a:r>
                      <a:r>
                        <a:rPr lang="en-US" dirty="0">
                          <a:sym typeface="Wingdings" panose="05000000000000000000" pitchFamily="2" charset="2"/>
                        </a:rPr>
                        <a:t> 2   returns “</a:t>
                      </a:r>
                      <a:r>
                        <a:rPr lang="en-US" dirty="0" err="1">
                          <a:sym typeface="Wingdings" panose="05000000000000000000" pitchFamily="2" charset="2"/>
                        </a:rPr>
                        <a:t>int</a:t>
                      </a:r>
                      <a:r>
                        <a:rPr lang="en-US" dirty="0">
                          <a:sym typeface="Wingdings" panose="05000000000000000000" pitchFamily="2" charset="2"/>
                        </a:rPr>
                        <a:t>”</a:t>
                      </a:r>
                      <a:endParaRPr lang="en-US" dirty="0"/>
                    </a:p>
                  </a:txBody>
                  <a:tcPr/>
                </a:tc>
                <a:tc>
                  <a:txBody>
                    <a:bodyPr/>
                    <a:lstStyle/>
                    <a:p>
                      <a:r>
                        <a:rPr lang="en-US" dirty="0"/>
                        <a:t>7/3 </a:t>
                      </a:r>
                      <a:r>
                        <a:rPr lang="en-US" dirty="0">
                          <a:sym typeface="Wingdings" panose="05000000000000000000" pitchFamily="2" charset="2"/>
                        </a:rPr>
                        <a:t> 2.333...</a:t>
                      </a:r>
                      <a:r>
                        <a:rPr lang="en-US" baseline="0" dirty="0">
                          <a:sym typeface="Wingdings" panose="05000000000000000000" pitchFamily="2" charset="2"/>
                        </a:rPr>
                        <a:t>   returns “float”</a:t>
                      </a:r>
                      <a:endParaRPr lang="en-US" dirty="0"/>
                    </a:p>
                  </a:txBody>
                  <a:tcPr/>
                </a:tc>
                <a:extLst>
                  <a:ext uri="{0D108BD9-81ED-4DB2-BD59-A6C34878D82A}">
                    <a16:rowId xmlns:a16="http://schemas.microsoft.com/office/drawing/2014/main" val="3832188166"/>
                  </a:ext>
                </a:extLst>
              </a:tr>
              <a:tr h="370840">
                <a:tc>
                  <a:txBody>
                    <a:bodyPr/>
                    <a:lstStyle/>
                    <a:p>
                      <a:r>
                        <a:rPr lang="en-US" dirty="0"/>
                        <a:t>range()</a:t>
                      </a:r>
                      <a:r>
                        <a:rPr lang="en-US" baseline="0" dirty="0"/>
                        <a:t>   returns </a:t>
                      </a:r>
                      <a:r>
                        <a:rPr lang="en-US" dirty="0"/>
                        <a:t>list (memory</a:t>
                      </a:r>
                      <a:r>
                        <a:rPr lang="en-US" baseline="0" dirty="0"/>
                        <a:t> intensive)</a:t>
                      </a:r>
                      <a:endParaRPr lang="en-US" i="1" dirty="0"/>
                    </a:p>
                  </a:txBody>
                  <a:tcPr/>
                </a:tc>
                <a:tc>
                  <a:txBody>
                    <a:bodyPr/>
                    <a:lstStyle/>
                    <a:p>
                      <a:r>
                        <a:rPr lang="en-US" dirty="0"/>
                        <a:t>range()   returns iterator (memory efficient; </a:t>
                      </a:r>
                      <a:r>
                        <a:rPr lang="en-US" dirty="0" err="1"/>
                        <a:t>xrange</a:t>
                      </a:r>
                      <a:r>
                        <a:rPr lang="en-US" dirty="0"/>
                        <a:t> in Python 2)</a:t>
                      </a:r>
                    </a:p>
                  </a:txBody>
                  <a:tcPr/>
                </a:tc>
                <a:extLst>
                  <a:ext uri="{0D108BD9-81ED-4DB2-BD59-A6C34878D82A}">
                    <a16:rowId xmlns:a16="http://schemas.microsoft.com/office/drawing/2014/main" val="260402735"/>
                  </a:ext>
                </a:extLst>
              </a:tr>
            </a:tbl>
          </a:graphicData>
        </a:graphic>
      </p:graphicFrame>
      <p:sp>
        <p:nvSpPr>
          <p:cNvPr id="5" name="TextBox 4"/>
          <p:cNvSpPr txBox="1"/>
          <p:nvPr/>
        </p:nvSpPr>
        <p:spPr>
          <a:xfrm>
            <a:off x="1161143" y="6437801"/>
            <a:ext cx="11030857" cy="369332"/>
          </a:xfrm>
          <a:prstGeom prst="rect">
            <a:avLst/>
          </a:prstGeom>
          <a:noFill/>
        </p:spPr>
        <p:txBody>
          <a:bodyPr wrap="square" rtlCol="0">
            <a:spAutoFit/>
          </a:bodyPr>
          <a:lstStyle/>
          <a:p>
            <a:pPr algn="r"/>
            <a:r>
              <a:rPr lang="en-US" dirty="0">
                <a:solidFill>
                  <a:schemeClr val="tx1">
                    <a:lumMod val="75000"/>
                    <a:lumOff val="25000"/>
                  </a:schemeClr>
                </a:solidFill>
                <a:hlinkClick r:id="rId3"/>
              </a:rPr>
              <a:t>100th episode of Talk Python To Me: </a:t>
            </a:r>
            <a:r>
              <a:rPr lang="en-US" b="1" dirty="0">
                <a:solidFill>
                  <a:schemeClr val="tx1">
                    <a:lumMod val="75000"/>
                    <a:lumOff val="25000"/>
                  </a:schemeClr>
                </a:solidFill>
                <a:hlinkClick r:id="rId3"/>
              </a:rPr>
              <a:t>Python past, present, and future with Guido van Rossum</a:t>
            </a:r>
            <a:endParaRPr lang="en-US" b="1" dirty="0">
              <a:solidFill>
                <a:schemeClr val="tx1">
                  <a:lumMod val="75000"/>
                  <a:lumOff val="25000"/>
                </a:schemeClr>
              </a:solidFill>
            </a:endParaRPr>
          </a:p>
        </p:txBody>
      </p:sp>
    </p:spTree>
    <p:extLst>
      <p:ext uri="{BB962C8B-B14F-4D97-AF65-F5344CB8AC3E}">
        <p14:creationId xmlns:p14="http://schemas.microsoft.com/office/powerpoint/2010/main" val="25363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DA7887-370D-488F-945C-6F146A2FC894}"/>
              </a:ext>
            </a:extLst>
          </p:cNvPr>
          <p:cNvPicPr>
            <a:picLocks noChangeAspect="1"/>
          </p:cNvPicPr>
          <p:nvPr/>
        </p:nvPicPr>
        <p:blipFill>
          <a:blip r:embed="rId2"/>
          <a:stretch>
            <a:fillRect/>
          </a:stretch>
        </p:blipFill>
        <p:spPr>
          <a:xfrm>
            <a:off x="3338744" y="279399"/>
            <a:ext cx="8607678" cy="6402109"/>
          </a:xfrm>
          <a:prstGeom prst="rect">
            <a:avLst/>
          </a:prstGeom>
          <a:ln>
            <a:solidFill>
              <a:schemeClr val="tx1"/>
            </a:solidFill>
          </a:ln>
        </p:spPr>
      </p:pic>
      <p:sp>
        <p:nvSpPr>
          <p:cNvPr id="2" name="Title 1"/>
          <p:cNvSpPr>
            <a:spLocks noGrp="1"/>
          </p:cNvSpPr>
          <p:nvPr>
            <p:ph type="title"/>
          </p:nvPr>
        </p:nvSpPr>
        <p:spPr>
          <a:xfrm>
            <a:off x="1" y="2847023"/>
            <a:ext cx="3451984" cy="1325563"/>
          </a:xfrm>
        </p:spPr>
        <p:txBody>
          <a:bodyPr/>
          <a:lstStyle/>
          <a:p>
            <a:pPr algn="ctr"/>
            <a:r>
              <a:rPr lang="da-DK" dirty="0"/>
              <a:t>Python.org</a:t>
            </a:r>
            <a:endParaRPr lang="en-US" dirty="0"/>
          </a:p>
        </p:txBody>
      </p:sp>
      <p:sp>
        <p:nvSpPr>
          <p:cNvPr id="5" name="Down Arrow 4"/>
          <p:cNvSpPr/>
          <p:nvPr/>
        </p:nvSpPr>
        <p:spPr>
          <a:xfrm rot="7410881">
            <a:off x="6654898" y="1162012"/>
            <a:ext cx="576000" cy="252752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t>Download Python and IDLE</a:t>
            </a:r>
          </a:p>
        </p:txBody>
      </p:sp>
      <p:sp>
        <p:nvSpPr>
          <p:cNvPr id="6" name="Down Arrow 5"/>
          <p:cNvSpPr/>
          <p:nvPr/>
        </p:nvSpPr>
        <p:spPr>
          <a:xfrm rot="7410881">
            <a:off x="9329649" y="-19632"/>
            <a:ext cx="576000" cy="260407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t>+500.000 Python packages</a:t>
            </a:r>
          </a:p>
        </p:txBody>
      </p:sp>
      <p:sp>
        <p:nvSpPr>
          <p:cNvPr id="7" name="Down Arrow 6"/>
          <p:cNvSpPr/>
          <p:nvPr/>
        </p:nvSpPr>
        <p:spPr>
          <a:xfrm rot="7279423">
            <a:off x="7470410" y="195181"/>
            <a:ext cx="576000" cy="155878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t>Documentation</a:t>
            </a:r>
          </a:p>
        </p:txBody>
      </p:sp>
    </p:spTree>
    <p:extLst>
      <p:ext uri="{BB962C8B-B14F-4D97-AF65-F5344CB8AC3E}">
        <p14:creationId xmlns:p14="http://schemas.microsoft.com/office/powerpoint/2010/main" val="389109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842E3-F547-47A0-8554-6473D54398B7}"/>
              </a:ext>
            </a:extLst>
          </p:cNvPr>
          <p:cNvPicPr>
            <a:picLocks noChangeAspect="1"/>
          </p:cNvPicPr>
          <p:nvPr/>
        </p:nvPicPr>
        <p:blipFill rotWithShape="1">
          <a:blip r:embed="rId2"/>
          <a:srcRect l="24695" t="15715" r="1785" b="6755"/>
          <a:stretch/>
        </p:blipFill>
        <p:spPr>
          <a:xfrm>
            <a:off x="302844" y="1429136"/>
            <a:ext cx="6913143" cy="4100807"/>
          </a:xfrm>
          <a:prstGeom prst="rect">
            <a:avLst/>
          </a:prstGeom>
        </p:spPr>
      </p:pic>
      <p:pic>
        <p:nvPicPr>
          <p:cNvPr id="7" name="Picture 6">
            <a:extLst>
              <a:ext uri="{FF2B5EF4-FFF2-40B4-BE49-F238E27FC236}">
                <a16:creationId xmlns:a16="http://schemas.microsoft.com/office/drawing/2014/main" id="{A66F767F-8ADF-46BB-A20E-D949FFFB523E}"/>
              </a:ext>
            </a:extLst>
          </p:cNvPr>
          <p:cNvPicPr>
            <a:picLocks noChangeAspect="1"/>
          </p:cNvPicPr>
          <p:nvPr/>
        </p:nvPicPr>
        <p:blipFill>
          <a:blip r:embed="rId3"/>
          <a:stretch>
            <a:fillRect/>
          </a:stretch>
        </p:blipFill>
        <p:spPr>
          <a:xfrm>
            <a:off x="6517330" y="3257266"/>
            <a:ext cx="5554552" cy="3429922"/>
          </a:xfrm>
          <a:prstGeom prst="rect">
            <a:avLst/>
          </a:prstGeom>
          <a:ln>
            <a:solidFill>
              <a:schemeClr val="tx1"/>
            </a:solidFill>
          </a:ln>
        </p:spPr>
      </p:pic>
      <p:sp>
        <p:nvSpPr>
          <p:cNvPr id="2" name="Title 1"/>
          <p:cNvSpPr>
            <a:spLocks noGrp="1"/>
          </p:cNvSpPr>
          <p:nvPr>
            <p:ph type="title"/>
          </p:nvPr>
        </p:nvSpPr>
        <p:spPr/>
        <p:txBody>
          <a:bodyPr/>
          <a:lstStyle/>
          <a:p>
            <a:r>
              <a:rPr lang="da-DK" dirty="0" err="1"/>
              <a:t>Installing</a:t>
            </a:r>
            <a:r>
              <a:rPr lang="da-DK" dirty="0"/>
              <a:t> </a:t>
            </a:r>
            <a:r>
              <a:rPr lang="da-DK" dirty="0" err="1"/>
              <a:t>Python</a:t>
            </a:r>
            <a:endParaRPr lang="en-US" dirty="0"/>
          </a:p>
        </p:txBody>
      </p:sp>
      <p:sp>
        <p:nvSpPr>
          <p:cNvPr id="9" name="Oval 8"/>
          <p:cNvSpPr/>
          <p:nvPr/>
        </p:nvSpPr>
        <p:spPr>
          <a:xfrm>
            <a:off x="2049172" y="2509700"/>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solidFill>
                  <a:srgbClr val="C00000"/>
                </a:solidFill>
              </a:rPr>
              <a:t>1</a:t>
            </a:r>
            <a:endParaRPr lang="en-US" sz="1100" dirty="0">
              <a:solidFill>
                <a:srgbClr val="C00000"/>
              </a:solidFill>
            </a:endParaRPr>
          </a:p>
        </p:txBody>
      </p:sp>
      <p:sp>
        <p:nvSpPr>
          <p:cNvPr id="10" name="Oval 9"/>
          <p:cNvSpPr/>
          <p:nvPr/>
        </p:nvSpPr>
        <p:spPr>
          <a:xfrm>
            <a:off x="1304693" y="2644637"/>
            <a:ext cx="834480" cy="3327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87870" y="332306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solidFill>
                  <a:srgbClr val="C00000"/>
                </a:solidFill>
              </a:rPr>
              <a:t>2</a:t>
            </a:r>
            <a:endParaRPr lang="en-US" sz="1100" dirty="0">
              <a:solidFill>
                <a:srgbClr val="C00000"/>
              </a:solidFill>
            </a:endParaRPr>
          </a:p>
        </p:txBody>
      </p:sp>
      <p:sp>
        <p:nvSpPr>
          <p:cNvPr id="12" name="Oval 11"/>
          <p:cNvSpPr/>
          <p:nvPr/>
        </p:nvSpPr>
        <p:spPr>
          <a:xfrm>
            <a:off x="3010830" y="3402474"/>
            <a:ext cx="1059644" cy="4446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981364" y="6394718"/>
            <a:ext cx="1610292" cy="2075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875284" y="4409379"/>
            <a:ext cx="3369296" cy="7650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591656" y="627552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solidFill>
                  <a:srgbClr val="C00000"/>
                </a:solidFill>
              </a:rPr>
              <a:t>3</a:t>
            </a:r>
            <a:endParaRPr lang="en-US" sz="1100" dirty="0">
              <a:solidFill>
                <a:srgbClr val="C00000"/>
              </a:solidFill>
            </a:endParaRPr>
          </a:p>
        </p:txBody>
      </p:sp>
      <p:sp>
        <p:nvSpPr>
          <p:cNvPr id="20" name="Oval 19"/>
          <p:cNvSpPr/>
          <p:nvPr/>
        </p:nvSpPr>
        <p:spPr>
          <a:xfrm>
            <a:off x="11132342" y="4431842"/>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solidFill>
                  <a:srgbClr val="C00000"/>
                </a:solidFill>
              </a:rPr>
              <a:t>4</a:t>
            </a:r>
            <a:endParaRPr lang="en-US" sz="1100" dirty="0">
              <a:solidFill>
                <a:srgbClr val="C00000"/>
              </a:solidFill>
            </a:endParaRPr>
          </a:p>
        </p:txBody>
      </p:sp>
      <p:sp>
        <p:nvSpPr>
          <p:cNvPr id="21" name="Down Arrow 20"/>
          <p:cNvSpPr/>
          <p:nvPr/>
        </p:nvSpPr>
        <p:spPr>
          <a:xfrm rot="16200000">
            <a:off x="6843805" y="5810745"/>
            <a:ext cx="576000" cy="1330841"/>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a:t> IMPORTANT</a:t>
            </a:r>
          </a:p>
        </p:txBody>
      </p:sp>
      <p:sp>
        <p:nvSpPr>
          <p:cNvPr id="5" name="Rectangle 4">
            <a:extLst>
              <a:ext uri="{FF2B5EF4-FFF2-40B4-BE49-F238E27FC236}">
                <a16:creationId xmlns:a16="http://schemas.microsoft.com/office/drawing/2014/main" id="{B074D9CE-9CE9-43C5-8BF4-024528DD21EF}"/>
              </a:ext>
            </a:extLst>
          </p:cNvPr>
          <p:cNvSpPr/>
          <p:nvPr/>
        </p:nvSpPr>
        <p:spPr>
          <a:xfrm>
            <a:off x="163286" y="5410200"/>
            <a:ext cx="2847544" cy="444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14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7" grpId="0" animBg="1"/>
      <p:bldP spid="18" grpId="0" animBg="1"/>
      <p:bldP spid="19" grpId="0" animBg="1"/>
      <p:bldP spid="20" grpId="0" animBg="1"/>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n-US" dirty="0"/>
              <a:t>Running the Python Interpreter from a terminal</a:t>
            </a:r>
          </a:p>
        </p:txBody>
      </p:sp>
      <p:sp>
        <p:nvSpPr>
          <p:cNvPr id="3" name="Content Placeholder 2"/>
          <p:cNvSpPr>
            <a:spLocks noGrp="1"/>
          </p:cNvSpPr>
          <p:nvPr>
            <p:ph idx="1"/>
          </p:nvPr>
        </p:nvSpPr>
        <p:spPr>
          <a:xfrm>
            <a:off x="838200" y="1825625"/>
            <a:ext cx="4033838" cy="4946964"/>
          </a:xfrm>
        </p:spPr>
        <p:txBody>
          <a:bodyPr>
            <a:normAutofit/>
          </a:bodyPr>
          <a:lstStyle/>
          <a:p>
            <a:r>
              <a:rPr lang="en-US" sz="2400" dirty="0"/>
              <a:t>Open Command Prompt</a:t>
            </a:r>
            <a:br>
              <a:rPr lang="en-US" sz="2400" dirty="0"/>
            </a:br>
            <a:r>
              <a:rPr lang="en-US" sz="2400" dirty="0"/>
              <a:t>(Windows-key + </a:t>
            </a:r>
            <a:r>
              <a:rPr lang="en-US" sz="2400" dirty="0" err="1"/>
              <a:t>cmd</a:t>
            </a:r>
            <a:r>
              <a:rPr lang="en-US" sz="2400" dirty="0"/>
              <a:t>)</a:t>
            </a:r>
          </a:p>
          <a:p>
            <a:r>
              <a:rPr lang="en-US" sz="2400" dirty="0"/>
              <a:t>Type “python” + return</a:t>
            </a:r>
          </a:p>
          <a:p>
            <a:r>
              <a:rPr lang="en-US" sz="2400" dirty="0"/>
              <a:t>Start executing</a:t>
            </a:r>
            <a:br>
              <a:rPr lang="en-US" sz="2400" dirty="0"/>
            </a:br>
            <a:r>
              <a:rPr lang="en-US" sz="2400" dirty="0"/>
              <a:t>Python statements</a:t>
            </a:r>
          </a:p>
          <a:p>
            <a:endParaRPr lang="en-US" sz="2400" dirty="0"/>
          </a:p>
          <a:p>
            <a:r>
              <a:rPr lang="en-US" sz="2400" dirty="0"/>
              <a:t>To exit shell:</a:t>
            </a:r>
            <a:br>
              <a:rPr lang="en-US" sz="2400" dirty="0"/>
            </a:br>
            <a:r>
              <a:rPr lang="en-US" sz="2400" dirty="0"/>
              <a:t>Ctrl-Z + return </a:t>
            </a:r>
            <a:r>
              <a:rPr lang="en-US" sz="2400" i="1" dirty="0"/>
              <a:t>or</a:t>
            </a:r>
            <a:br>
              <a:rPr lang="en-US" sz="2400" dirty="0"/>
            </a:br>
            <a:r>
              <a:rPr lang="en-US" sz="2400" dirty="0"/>
              <a:t>exit() + return </a:t>
            </a:r>
          </a:p>
          <a:p>
            <a:endParaRPr lang="en-US" sz="2400" dirty="0"/>
          </a:p>
          <a:p>
            <a:r>
              <a:rPr lang="en-US" sz="2400" dirty="0"/>
              <a:t>Note: Sometimes “python” is installed as “python3”</a:t>
            </a:r>
          </a:p>
        </p:txBody>
      </p:sp>
      <p:pic>
        <p:nvPicPr>
          <p:cNvPr id="5" name="Picture 4"/>
          <p:cNvPicPr>
            <a:picLocks noChangeAspect="1"/>
          </p:cNvPicPr>
          <p:nvPr/>
        </p:nvPicPr>
        <p:blipFill>
          <a:blip r:embed="rId3"/>
          <a:stretch>
            <a:fillRect/>
          </a:stretch>
        </p:blipFill>
        <p:spPr>
          <a:xfrm>
            <a:off x="6096000" y="1572589"/>
            <a:ext cx="5905060" cy="3355546"/>
          </a:xfrm>
          <a:prstGeom prst="rect">
            <a:avLst/>
          </a:prstGeom>
        </p:spPr>
      </p:pic>
      <p:pic>
        <p:nvPicPr>
          <p:cNvPr id="6" name="Picture 5"/>
          <p:cNvPicPr>
            <a:picLocks noChangeAspect="1"/>
          </p:cNvPicPr>
          <p:nvPr/>
        </p:nvPicPr>
        <p:blipFill>
          <a:blip r:embed="rId4"/>
          <a:stretch>
            <a:fillRect/>
          </a:stretch>
        </p:blipFill>
        <p:spPr>
          <a:xfrm>
            <a:off x="5681316" y="2270219"/>
            <a:ext cx="5905060" cy="3355546"/>
          </a:xfrm>
          <a:prstGeom prst="rect">
            <a:avLst/>
          </a:prstGeom>
        </p:spPr>
      </p:pic>
      <p:pic>
        <p:nvPicPr>
          <p:cNvPr id="7" name="Picture 6"/>
          <p:cNvPicPr>
            <a:picLocks noChangeAspect="1"/>
          </p:cNvPicPr>
          <p:nvPr/>
        </p:nvPicPr>
        <p:blipFill>
          <a:blip r:embed="rId5"/>
          <a:stretch>
            <a:fillRect/>
          </a:stretch>
        </p:blipFill>
        <p:spPr>
          <a:xfrm>
            <a:off x="5183922" y="3232139"/>
            <a:ext cx="5905060" cy="3355546"/>
          </a:xfrm>
          <a:prstGeom prst="rect">
            <a:avLst/>
          </a:prstGeom>
        </p:spPr>
      </p:pic>
    </p:spTree>
    <p:extLst>
      <p:ext uri="{BB962C8B-B14F-4D97-AF65-F5344CB8AC3E}">
        <p14:creationId xmlns:p14="http://schemas.microsoft.com/office/powerpoint/2010/main" val="2588609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a:t>
            </a:r>
            <a:r>
              <a:rPr lang="en-US" dirty="0" err="1"/>
              <a:t>IPython</a:t>
            </a:r>
            <a:r>
              <a:rPr lang="en-US" dirty="0"/>
              <a:t> – </a:t>
            </a:r>
            <a:br>
              <a:rPr lang="en-US" dirty="0"/>
            </a:br>
            <a:r>
              <a:rPr lang="en-US" dirty="0"/>
              <a:t>			</a:t>
            </a:r>
            <a:r>
              <a:rPr lang="en-US" sz="3600" dirty="0"/>
              <a:t>A more powerful interactive Python shell</a:t>
            </a:r>
          </a:p>
        </p:txBody>
      </p:sp>
      <p:sp>
        <p:nvSpPr>
          <p:cNvPr id="3" name="Content Placeholder 2"/>
          <p:cNvSpPr>
            <a:spLocks noGrp="1"/>
          </p:cNvSpPr>
          <p:nvPr>
            <p:ph idx="1"/>
          </p:nvPr>
        </p:nvSpPr>
        <p:spPr>
          <a:xfrm>
            <a:off x="491920" y="2231188"/>
            <a:ext cx="3968320" cy="4148120"/>
          </a:xfrm>
        </p:spPr>
        <p:txBody>
          <a:bodyPr>
            <a:normAutofit lnSpcReduction="10000"/>
          </a:bodyPr>
          <a:lstStyle/>
          <a:p>
            <a:r>
              <a:rPr lang="en-US" sz="2400" dirty="0"/>
              <a:t>Open Command Prompt</a:t>
            </a:r>
          </a:p>
          <a:p>
            <a:r>
              <a:rPr lang="en-US" sz="2400" dirty="0"/>
              <a:t>Execute:</a:t>
            </a:r>
          </a:p>
          <a:p>
            <a:pPr marL="0" indent="0">
              <a:buNone/>
            </a:pPr>
            <a:r>
              <a:rPr lang="en-US" sz="1800" dirty="0"/>
              <a:t>	</a:t>
            </a:r>
            <a:r>
              <a:rPr lang="en-US" sz="1800" dirty="0">
                <a:latin typeface="Courier New" panose="02070309020205020404" pitchFamily="49" charset="0"/>
                <a:cs typeface="Courier New" panose="02070309020205020404" pitchFamily="49" charset="0"/>
              </a:rPr>
              <a:t>pip install </a:t>
            </a:r>
            <a:r>
              <a:rPr lang="en-US" sz="1800" dirty="0" err="1">
                <a:latin typeface="Courier New" panose="02070309020205020404" pitchFamily="49" charset="0"/>
                <a:cs typeface="Courier New" panose="02070309020205020404" pitchFamily="49" charset="0"/>
              </a:rPr>
              <a:t>ipython</a:t>
            </a:r>
            <a:endParaRPr lang="en-US" sz="1800" dirty="0"/>
          </a:p>
          <a:p>
            <a:r>
              <a:rPr lang="en-US" sz="2400" dirty="0"/>
              <a:t>Start </a:t>
            </a:r>
            <a:r>
              <a:rPr lang="en-US" sz="2400" dirty="0" err="1"/>
              <a:t>IPython</a:t>
            </a:r>
            <a:endParaRPr lang="en-US" sz="2400" dirty="0"/>
          </a:p>
          <a:p>
            <a:pPr marL="0" indent="0">
              <a:buNone/>
            </a:pPr>
            <a:r>
              <a:rPr lang="en-US" sz="1800" dirty="0"/>
              <a:t>	</a:t>
            </a:r>
            <a:r>
              <a:rPr lang="en-US" sz="1800" dirty="0" err="1">
                <a:latin typeface="Courier New" panose="02070309020205020404" pitchFamily="49" charset="0"/>
                <a:cs typeface="Courier New" panose="02070309020205020404" pitchFamily="49" charset="0"/>
              </a:rPr>
              <a:t>ipython</a:t>
            </a:r>
            <a:endParaRPr lang="en-US" sz="1800" dirty="0">
              <a:latin typeface="Courier New" panose="02070309020205020404" pitchFamily="49" charset="0"/>
              <a:cs typeface="Courier New" panose="02070309020205020404" pitchFamily="49" charset="0"/>
            </a:endParaRPr>
          </a:p>
          <a:p>
            <a:pPr marL="0" indent="0">
              <a:buNone/>
            </a:pPr>
            <a:endParaRPr lang="en-US" sz="1800" dirty="0"/>
          </a:p>
          <a:p>
            <a:pPr marL="0" indent="0">
              <a:buNone/>
            </a:pPr>
            <a:endParaRPr lang="en-US" sz="1800" dirty="0"/>
          </a:p>
          <a:p>
            <a:r>
              <a:rPr lang="en-US" sz="2400" dirty="0"/>
              <a:t>pip = the Python package manager</a:t>
            </a:r>
          </a:p>
          <a:p>
            <a:r>
              <a:rPr lang="en-US" sz="2400" dirty="0"/>
              <a:t>Note</a:t>
            </a:r>
            <a:r>
              <a:rPr lang="en-US" sz="2400" b="1" dirty="0"/>
              <a:t>: </a:t>
            </a:r>
            <a:r>
              <a:rPr lang="en-US" sz="2400" dirty="0"/>
              <a:t> Sometimes “pip” is installed as “pip3”</a:t>
            </a:r>
          </a:p>
          <a:p>
            <a:pPr marL="0" indent="0" algn="ctr">
              <a:buNone/>
            </a:pPr>
            <a:endParaRPr lang="en-US" sz="2400" dirty="0">
              <a:latin typeface="Courier New" panose="02070309020205020404" pitchFamily="49" charset="0"/>
              <a:cs typeface="Courier New" panose="02070309020205020404" pitchFamily="49" charset="0"/>
            </a:endParaRPr>
          </a:p>
        </p:txBody>
      </p:sp>
      <p:pic>
        <p:nvPicPr>
          <p:cNvPr id="4" name="Picture 3"/>
          <p:cNvPicPr>
            <a:picLocks noChangeAspect="1"/>
          </p:cNvPicPr>
          <p:nvPr/>
        </p:nvPicPr>
        <p:blipFill>
          <a:blip r:embed="rId3"/>
          <a:stretch>
            <a:fillRect/>
          </a:stretch>
        </p:blipFill>
        <p:spPr>
          <a:xfrm>
            <a:off x="5589784" y="1973879"/>
            <a:ext cx="6393501" cy="3633102"/>
          </a:xfrm>
          <a:prstGeom prst="rect">
            <a:avLst/>
          </a:prstGeom>
        </p:spPr>
      </p:pic>
      <p:pic>
        <p:nvPicPr>
          <p:cNvPr id="5" name="Picture 4"/>
          <p:cNvPicPr>
            <a:picLocks noChangeAspect="1"/>
          </p:cNvPicPr>
          <p:nvPr/>
        </p:nvPicPr>
        <p:blipFill>
          <a:blip r:embed="rId4"/>
          <a:stretch>
            <a:fillRect/>
          </a:stretch>
        </p:blipFill>
        <p:spPr>
          <a:xfrm>
            <a:off x="5233067" y="2818804"/>
            <a:ext cx="6393501" cy="3633102"/>
          </a:xfrm>
          <a:prstGeom prst="rect">
            <a:avLst/>
          </a:prstGeom>
        </p:spPr>
      </p:pic>
    </p:spTree>
    <p:extLst>
      <p:ext uri="{BB962C8B-B14F-4D97-AF65-F5344CB8AC3E}">
        <p14:creationId xmlns:p14="http://schemas.microsoft.com/office/powerpoint/2010/main" val="4061712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Question</a:t>
            </a:r>
            <a:r>
              <a:rPr lang="da-DK" dirty="0"/>
              <a:t> – </a:t>
            </a:r>
            <a:r>
              <a:rPr lang="da-DK" dirty="0" err="1"/>
              <a:t>Primary</a:t>
            </a:r>
            <a:r>
              <a:rPr lang="da-DK" dirty="0"/>
              <a:t> Education?</a:t>
            </a:r>
            <a:endParaRPr lang="en-US" dirty="0"/>
          </a:p>
        </p:txBody>
      </p:sp>
      <p:sp>
        <p:nvSpPr>
          <p:cNvPr id="3" name="Content Placeholder 2"/>
          <p:cNvSpPr>
            <a:spLocks noGrp="1"/>
          </p:cNvSpPr>
          <p:nvPr>
            <p:ph idx="1"/>
          </p:nvPr>
        </p:nvSpPr>
        <p:spPr>
          <a:xfrm>
            <a:off x="838200" y="1825625"/>
            <a:ext cx="7228562" cy="4389824"/>
          </a:xfrm>
        </p:spPr>
        <p:txBody>
          <a:bodyPr>
            <a:normAutofit/>
          </a:bodyPr>
          <a:lstStyle/>
          <a:p>
            <a:pPr marL="514350" indent="-514350">
              <a:buFont typeface="+mj-lt"/>
              <a:buAutoNum type="alphaLcParenR"/>
            </a:pPr>
            <a:r>
              <a:rPr lang="da-DK" dirty="0" err="1"/>
              <a:t>Mathematics</a:t>
            </a:r>
            <a:endParaRPr lang="da-DK" dirty="0"/>
          </a:p>
          <a:p>
            <a:pPr marL="514350" indent="-514350">
              <a:buFont typeface="+mj-lt"/>
              <a:buAutoNum type="alphaLcParenR"/>
            </a:pPr>
            <a:r>
              <a:rPr lang="da-DK" dirty="0" err="1"/>
              <a:t>Mathematics-Economics</a:t>
            </a:r>
            <a:endParaRPr lang="da-DK" dirty="0"/>
          </a:p>
          <a:p>
            <a:pPr marL="514350" indent="-514350">
              <a:buFont typeface="+mj-lt"/>
              <a:buAutoNum type="alphaLcParenR"/>
            </a:pPr>
            <a:r>
              <a:rPr lang="da-DK" dirty="0"/>
              <a:t>Data Science</a:t>
            </a:r>
          </a:p>
          <a:p>
            <a:pPr marL="514350" indent="-514350">
              <a:buFont typeface="+mj-lt"/>
              <a:buAutoNum type="alphaLcParenR"/>
            </a:pPr>
            <a:r>
              <a:rPr lang="da-DK" dirty="0" err="1"/>
              <a:t>Chemestry</a:t>
            </a:r>
            <a:r>
              <a:rPr lang="da-DK" dirty="0"/>
              <a:t> </a:t>
            </a:r>
          </a:p>
          <a:p>
            <a:pPr marL="514350" indent="-514350">
              <a:buFont typeface="+mj-lt"/>
              <a:buAutoNum type="alphaLcParenR"/>
            </a:pPr>
            <a:r>
              <a:rPr lang="da-DK" dirty="0" err="1"/>
              <a:t>Physics</a:t>
            </a:r>
            <a:endParaRPr lang="da-DK" dirty="0"/>
          </a:p>
          <a:p>
            <a:pPr marL="514350" indent="-514350">
              <a:buFont typeface="+mj-lt"/>
              <a:buAutoNum type="alphaLcParenR"/>
            </a:pPr>
            <a:r>
              <a:rPr lang="da-DK" dirty="0" err="1"/>
              <a:t>Other</a:t>
            </a:r>
            <a:r>
              <a:rPr lang="da-DK" dirty="0"/>
              <a:t> Science-Technology</a:t>
            </a:r>
          </a:p>
          <a:p>
            <a:pPr marL="514350" indent="-514350">
              <a:buFont typeface="+mj-lt"/>
              <a:buAutoNum type="alphaLcParenR"/>
            </a:pPr>
            <a:r>
              <a:rPr lang="da-DK" dirty="0" err="1"/>
              <a:t>Other</a:t>
            </a:r>
            <a:endParaRPr lang="en-US" dirty="0"/>
          </a:p>
        </p:txBody>
      </p:sp>
    </p:spTree>
    <p:extLst>
      <p:ext uri="{BB962C8B-B14F-4D97-AF65-F5344CB8AC3E}">
        <p14:creationId xmlns:p14="http://schemas.microsoft.com/office/powerpoint/2010/main" val="16800765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other </a:t>
            </a:r>
            <a:r>
              <a:rPr lang="en-US" dirty="0" err="1"/>
              <a:t>usefull</a:t>
            </a:r>
            <a:r>
              <a:rPr lang="en-US" dirty="0"/>
              <a:t> packages</a:t>
            </a:r>
          </a:p>
        </p:txBody>
      </p:sp>
      <p:sp>
        <p:nvSpPr>
          <p:cNvPr id="3" name="Content Placeholder 2"/>
          <p:cNvSpPr>
            <a:spLocks noGrp="1"/>
          </p:cNvSpPr>
          <p:nvPr>
            <p:ph idx="1"/>
          </p:nvPr>
        </p:nvSpPr>
        <p:spPr>
          <a:xfrm>
            <a:off x="838200" y="1825625"/>
            <a:ext cx="11353800" cy="4351338"/>
          </a:xfrm>
        </p:spPr>
        <p:txBody>
          <a:bodyPr>
            <a:normAutofit/>
          </a:bodyPr>
          <a:lstStyle/>
          <a:p>
            <a:r>
              <a:rPr lang="en-US" sz="2400" dirty="0"/>
              <a:t>Try installing some more Python packages:</a:t>
            </a:r>
          </a:p>
          <a:p>
            <a:endParaRPr lang="en-US" sz="2400" dirty="0"/>
          </a:p>
          <a:p>
            <a:pPr marL="0" indent="0">
              <a:buNone/>
              <a:tabLst>
                <a:tab pos="536575" algn="l"/>
              </a:tabLst>
            </a:pPr>
            <a:r>
              <a:rPr lang="en-US" sz="2400" dirty="0"/>
              <a:t>	</a:t>
            </a:r>
            <a:r>
              <a:rPr lang="en-US" sz="2000" dirty="0">
                <a:latin typeface="Courier New" panose="02070309020205020404" pitchFamily="49" charset="0"/>
                <a:cs typeface="Courier New" panose="02070309020205020404" pitchFamily="49" charset="0"/>
              </a:rPr>
              <a:t>pip install </a:t>
            </a:r>
            <a:r>
              <a:rPr lang="en-US" sz="2000" dirty="0" err="1">
                <a:latin typeface="Courier New" panose="02070309020205020404" pitchFamily="49" charset="0"/>
                <a:cs typeface="Courier New" panose="02070309020205020404" pitchFamily="49" charset="0"/>
              </a:rPr>
              <a:t>numpy</a:t>
            </a:r>
            <a:r>
              <a:rPr lang="en-US" sz="2000" dirty="0">
                <a:latin typeface="Courier New" panose="02070309020205020404" pitchFamily="49" charset="0"/>
                <a:cs typeface="Courier New" panose="02070309020205020404" pitchFamily="49" charset="0"/>
              </a:rPr>
              <a:t>		</a:t>
            </a:r>
            <a:r>
              <a:rPr lang="en-US" sz="2000" dirty="0"/>
              <a:t>linear algebra support (N-dimensional arrays)</a:t>
            </a:r>
          </a:p>
          <a:p>
            <a:pPr marL="0" indent="0">
              <a:buNone/>
              <a:tabLst>
                <a:tab pos="536575" algn="l"/>
              </a:tabLst>
            </a:pPr>
            <a:r>
              <a:rPr lang="en-US" sz="2000" dirty="0"/>
              <a:t>	</a:t>
            </a:r>
            <a:r>
              <a:rPr lang="en-US" sz="2000" dirty="0">
                <a:latin typeface="Courier New" panose="02070309020205020404" pitchFamily="49" charset="0"/>
                <a:cs typeface="Courier New" panose="02070309020205020404" pitchFamily="49" charset="0"/>
              </a:rPr>
              <a:t>pip install </a:t>
            </a:r>
            <a:r>
              <a:rPr lang="en-US" sz="2000" dirty="0" err="1">
                <a:latin typeface="Courier New" panose="02070309020205020404" pitchFamily="49" charset="0"/>
                <a:cs typeface="Courier New" panose="02070309020205020404" pitchFamily="49" charset="0"/>
              </a:rPr>
              <a:t>scipy</a:t>
            </a:r>
            <a:r>
              <a:rPr lang="en-US" sz="2000" dirty="0">
                <a:latin typeface="Courier New" panose="02070309020205020404" pitchFamily="49" charset="0"/>
                <a:cs typeface="Courier New" panose="02070309020205020404" pitchFamily="49" charset="0"/>
              </a:rPr>
              <a:t>		</a:t>
            </a:r>
            <a:r>
              <a:rPr lang="da-DK" sz="2000" dirty="0" err="1"/>
              <a:t>numerical</a:t>
            </a:r>
            <a:r>
              <a:rPr lang="da-DK" sz="2000" dirty="0"/>
              <a:t> integration and </a:t>
            </a:r>
            <a:r>
              <a:rPr lang="da-DK" sz="2000" dirty="0" err="1"/>
              <a:t>optimization</a:t>
            </a:r>
            <a:endParaRPr lang="en-US" sz="2000" dirty="0">
              <a:latin typeface="Courier New" panose="02070309020205020404" pitchFamily="49" charset="0"/>
              <a:cs typeface="Courier New" panose="02070309020205020404" pitchFamily="49" charset="0"/>
            </a:endParaRPr>
          </a:p>
          <a:p>
            <a:pPr marL="0" indent="0">
              <a:buNone/>
              <a:tabLst>
                <a:tab pos="536575" algn="l"/>
              </a:tabLst>
            </a:pPr>
            <a:r>
              <a:rPr lang="en-US" sz="2000" dirty="0"/>
              <a:t>	</a:t>
            </a:r>
            <a:r>
              <a:rPr lang="en-US" sz="2000" dirty="0">
                <a:latin typeface="Courier New" panose="02070309020205020404" pitchFamily="49" charset="0"/>
                <a:cs typeface="Courier New" panose="02070309020205020404" pitchFamily="49" charset="0"/>
              </a:rPr>
              <a:t>pip install </a:t>
            </a:r>
            <a:r>
              <a:rPr lang="en-US" sz="2000" dirty="0" err="1">
                <a:latin typeface="Courier New" panose="02070309020205020404" pitchFamily="49" charset="0"/>
                <a:cs typeface="Courier New" panose="02070309020205020404" pitchFamily="49" charset="0"/>
              </a:rPr>
              <a:t>matplotlib</a:t>
            </a:r>
            <a:r>
              <a:rPr lang="en-US" sz="2000" dirty="0">
                <a:latin typeface="Courier New" panose="02070309020205020404" pitchFamily="49" charset="0"/>
                <a:cs typeface="Courier New" panose="02070309020205020404" pitchFamily="49" charset="0"/>
              </a:rPr>
              <a:t>	</a:t>
            </a:r>
            <a:r>
              <a:rPr lang="da-DK" sz="2000"/>
              <a:t>2D and 3D plotting </a:t>
            </a:r>
            <a:r>
              <a:rPr lang="da-DK" sz="2000" dirty="0" err="1"/>
              <a:t>library</a:t>
            </a:r>
            <a:endParaRPr lang="da-DK" sz="2000" dirty="0"/>
          </a:p>
          <a:p>
            <a:pPr marL="0" indent="0">
              <a:buNone/>
              <a:tabLst>
                <a:tab pos="536575" algn="l"/>
              </a:tabLst>
            </a:pPr>
            <a:r>
              <a:rPr lang="en-US" sz="2000" dirty="0">
                <a:latin typeface="Courier New" panose="02070309020205020404" pitchFamily="49" charset="0"/>
                <a:cs typeface="Courier New" panose="02070309020205020404" pitchFamily="49" charset="0"/>
              </a:rPr>
              <a:t>	pip install </a:t>
            </a:r>
            <a:r>
              <a:rPr lang="en-US" sz="2000" dirty="0" err="1">
                <a:latin typeface="Courier New" panose="02070309020205020404" pitchFamily="49" charset="0"/>
                <a:cs typeface="Courier New" panose="02070309020205020404" pitchFamily="49" charset="0"/>
              </a:rPr>
              <a:t>pylint</a:t>
            </a:r>
            <a:r>
              <a:rPr lang="en-US" sz="2000" dirty="0">
                <a:latin typeface="Courier New" panose="02070309020205020404" pitchFamily="49" charset="0"/>
                <a:cs typeface="Courier New" panose="02070309020205020404" pitchFamily="49" charset="0"/>
              </a:rPr>
              <a:t>		</a:t>
            </a:r>
            <a:r>
              <a:rPr lang="en-US" sz="2000" dirty="0"/>
              <a:t>Python source code analyzer enforcing a coding standard</a:t>
            </a:r>
            <a:endParaRPr lang="en-US" sz="2000" dirty="0">
              <a:latin typeface="Courier New" panose="02070309020205020404" pitchFamily="49" charset="0"/>
              <a:cs typeface="Courier New" panose="02070309020205020404" pitchFamily="49" charset="0"/>
            </a:endParaRPr>
          </a:p>
          <a:p>
            <a:pPr marL="0" indent="0">
              <a:buNone/>
            </a:pP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02407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Python program the very basic way</a:t>
            </a:r>
          </a:p>
        </p:txBody>
      </p:sp>
      <p:sp>
        <p:nvSpPr>
          <p:cNvPr id="7" name="Content Placeholder 2"/>
          <p:cNvSpPr txBox="1">
            <a:spLocks/>
          </p:cNvSpPr>
          <p:nvPr/>
        </p:nvSpPr>
        <p:spPr>
          <a:xfrm>
            <a:off x="713678" y="4224969"/>
            <a:ext cx="5086101" cy="2633031"/>
          </a:xfrm>
          <a:prstGeom prst="rect">
            <a:avLst/>
          </a:prstGeom>
        </p:spPr>
        <p:txBody>
          <a:bodyPr vert="horz" lIns="91440" tIns="45720" rIns="91440" bIns="45720" rtlCol="0">
            <a:normAutofit/>
          </a:bodyPr>
          <a:lstStyle>
            <a:lvl1pPr marL="357188" indent="-357188"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Open Notepad (or TextEdit on Mac)</a:t>
            </a:r>
          </a:p>
          <a:p>
            <a:pPr lvl="1"/>
            <a:r>
              <a:rPr lang="en-US" sz="2000" dirty="0"/>
              <a:t>write a simple Python program</a:t>
            </a:r>
          </a:p>
          <a:p>
            <a:pPr lvl="1"/>
            <a:r>
              <a:rPr lang="en-US" sz="2000" dirty="0"/>
              <a:t>save it</a:t>
            </a:r>
          </a:p>
          <a:p>
            <a:r>
              <a:rPr lang="en-US" sz="2400" dirty="0"/>
              <a:t>Open a command prompt</a:t>
            </a:r>
          </a:p>
          <a:p>
            <a:pPr lvl="1"/>
            <a:r>
              <a:rPr lang="en-US" sz="2000" dirty="0"/>
              <a:t>go to folder (using cd)</a:t>
            </a:r>
          </a:p>
          <a:p>
            <a:pPr lvl="1"/>
            <a:r>
              <a:rPr lang="en-US" sz="2000" dirty="0"/>
              <a:t>run the program using</a:t>
            </a:r>
          </a:p>
          <a:p>
            <a:pPr marL="457200" lvl="1" indent="0">
              <a:buNone/>
            </a:pPr>
            <a:r>
              <a:rPr lang="en-US" sz="1600" dirty="0">
                <a:latin typeface="Courier New" panose="02070309020205020404" pitchFamily="49" charset="0"/>
                <a:cs typeface="Courier New" panose="02070309020205020404" pitchFamily="49" charset="0"/>
              </a:rPr>
              <a:t>	python &lt;program name&gt;.</a:t>
            </a:r>
            <a:r>
              <a:rPr lang="en-US" sz="1600" dirty="0" err="1">
                <a:latin typeface="Courier New" panose="02070309020205020404" pitchFamily="49" charset="0"/>
                <a:cs typeface="Courier New" panose="02070309020205020404" pitchFamily="49" charset="0"/>
              </a:rPr>
              <a:t>py</a:t>
            </a:r>
            <a:endParaRPr lang="en-US" sz="1800" dirty="0"/>
          </a:p>
          <a:p>
            <a:pPr lvl="1"/>
            <a:endParaRPr lang="en-US" sz="2000" dirty="0"/>
          </a:p>
        </p:txBody>
      </p:sp>
      <p:pic>
        <p:nvPicPr>
          <p:cNvPr id="8" name="Picture 7"/>
          <p:cNvPicPr>
            <a:picLocks noChangeAspect="1"/>
          </p:cNvPicPr>
          <p:nvPr/>
        </p:nvPicPr>
        <p:blipFill>
          <a:blip r:embed="rId3"/>
          <a:stretch>
            <a:fillRect/>
          </a:stretch>
        </p:blipFill>
        <p:spPr>
          <a:xfrm>
            <a:off x="1019869" y="1673689"/>
            <a:ext cx="4347326" cy="2339824"/>
          </a:xfrm>
          <a:prstGeom prst="rect">
            <a:avLst/>
          </a:prstGeom>
        </p:spPr>
      </p:pic>
      <p:pic>
        <p:nvPicPr>
          <p:cNvPr id="4" name="Content Placeholder 3"/>
          <p:cNvPicPr>
            <a:picLocks noGrp="1" noChangeAspect="1"/>
          </p:cNvPicPr>
          <p:nvPr>
            <p:ph idx="1"/>
          </p:nvPr>
        </p:nvPicPr>
        <p:blipFill>
          <a:blip r:embed="rId4"/>
          <a:stretch>
            <a:fillRect/>
          </a:stretch>
        </p:blipFill>
        <p:spPr>
          <a:xfrm>
            <a:off x="5799779" y="1673689"/>
            <a:ext cx="5197747" cy="4351338"/>
          </a:xfrm>
          <a:prstGeom prst="rect">
            <a:avLst/>
          </a:prstGeom>
        </p:spPr>
      </p:pic>
    </p:spTree>
    <p:extLst>
      <p:ext uri="{BB962C8B-B14F-4D97-AF65-F5344CB8AC3E}">
        <p14:creationId xmlns:p14="http://schemas.microsoft.com/office/powerpoint/2010/main" val="460586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or open IDLE and run program with F5</a:t>
            </a:r>
          </a:p>
        </p:txBody>
      </p:sp>
      <p:pic>
        <p:nvPicPr>
          <p:cNvPr id="14" name="Picture 13">
            <a:extLst>
              <a:ext uri="{FF2B5EF4-FFF2-40B4-BE49-F238E27FC236}">
                <a16:creationId xmlns:a16="http://schemas.microsoft.com/office/drawing/2014/main" id="{5C78F56E-EEAC-4848-8B31-74581241FA52}"/>
              </a:ext>
            </a:extLst>
          </p:cNvPr>
          <p:cNvPicPr>
            <a:picLocks noChangeAspect="1"/>
          </p:cNvPicPr>
          <p:nvPr/>
        </p:nvPicPr>
        <p:blipFill>
          <a:blip r:embed="rId3"/>
          <a:stretch>
            <a:fillRect/>
          </a:stretch>
        </p:blipFill>
        <p:spPr>
          <a:xfrm>
            <a:off x="1374136" y="3515643"/>
            <a:ext cx="9443728" cy="2262473"/>
          </a:xfrm>
          <a:prstGeom prst="rect">
            <a:avLst/>
          </a:prstGeom>
        </p:spPr>
      </p:pic>
      <p:pic>
        <p:nvPicPr>
          <p:cNvPr id="16" name="Picture 15">
            <a:extLst>
              <a:ext uri="{FF2B5EF4-FFF2-40B4-BE49-F238E27FC236}">
                <a16:creationId xmlns:a16="http://schemas.microsoft.com/office/drawing/2014/main" id="{C6E3D6ED-C7C1-4FEB-AB08-9D0753940AB0}"/>
              </a:ext>
            </a:extLst>
          </p:cNvPr>
          <p:cNvPicPr>
            <a:picLocks noChangeAspect="1"/>
          </p:cNvPicPr>
          <p:nvPr/>
        </p:nvPicPr>
        <p:blipFill>
          <a:blip r:embed="rId4"/>
          <a:stretch>
            <a:fillRect/>
          </a:stretch>
        </p:blipFill>
        <p:spPr>
          <a:xfrm>
            <a:off x="1374136" y="1474817"/>
            <a:ext cx="9435348" cy="1918912"/>
          </a:xfrm>
          <a:prstGeom prst="rect">
            <a:avLst/>
          </a:prstGeom>
        </p:spPr>
      </p:pic>
      <p:sp>
        <p:nvSpPr>
          <p:cNvPr id="17" name="Down Arrow 4">
            <a:extLst>
              <a:ext uri="{FF2B5EF4-FFF2-40B4-BE49-F238E27FC236}">
                <a16:creationId xmlns:a16="http://schemas.microsoft.com/office/drawing/2014/main" id="{9BB57AC0-02F5-448C-B5F2-D124BEEC2ABA}"/>
              </a:ext>
            </a:extLst>
          </p:cNvPr>
          <p:cNvSpPr/>
          <p:nvPr/>
        </p:nvSpPr>
        <p:spPr>
          <a:xfrm rot="16200000">
            <a:off x="393995" y="1956228"/>
            <a:ext cx="649703" cy="107907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solidFill>
                <a:schemeClr val="bg1"/>
              </a:solidFill>
            </a:endParaRPr>
          </a:p>
        </p:txBody>
      </p:sp>
      <p:sp>
        <p:nvSpPr>
          <p:cNvPr id="19" name="TextBox 18">
            <a:extLst>
              <a:ext uri="{FF2B5EF4-FFF2-40B4-BE49-F238E27FC236}">
                <a16:creationId xmlns:a16="http://schemas.microsoft.com/office/drawing/2014/main" id="{049596C2-C9E0-41E4-8E45-0E955E1607E5}"/>
              </a:ext>
            </a:extLst>
          </p:cNvPr>
          <p:cNvSpPr txBox="1"/>
          <p:nvPr/>
        </p:nvSpPr>
        <p:spPr>
          <a:xfrm>
            <a:off x="-74248" y="2744565"/>
            <a:ext cx="1390508" cy="830997"/>
          </a:xfrm>
          <a:prstGeom prst="rect">
            <a:avLst/>
          </a:prstGeom>
          <a:noFill/>
        </p:spPr>
        <p:txBody>
          <a:bodyPr wrap="square">
            <a:spAutoFit/>
          </a:bodyPr>
          <a:lstStyle/>
          <a:p>
            <a:pPr algn="ctr"/>
            <a:r>
              <a:rPr lang="en-US" sz="1600" dirty="0"/>
              <a:t>enable</a:t>
            </a:r>
            <a:br>
              <a:rPr lang="en-US" sz="1600" dirty="0"/>
            </a:br>
            <a:r>
              <a:rPr lang="en-US" sz="1600" dirty="0"/>
              <a:t>line numbers under options</a:t>
            </a:r>
          </a:p>
        </p:txBody>
      </p:sp>
      <p:sp>
        <p:nvSpPr>
          <p:cNvPr id="21" name="Content Placeholder 2">
            <a:extLst>
              <a:ext uri="{FF2B5EF4-FFF2-40B4-BE49-F238E27FC236}">
                <a16:creationId xmlns:a16="http://schemas.microsoft.com/office/drawing/2014/main" id="{7BD2441B-0F83-464F-B20E-674D18A66A4B}"/>
              </a:ext>
            </a:extLst>
          </p:cNvPr>
          <p:cNvSpPr>
            <a:spLocks noGrp="1"/>
          </p:cNvSpPr>
          <p:nvPr>
            <p:ph idx="1"/>
          </p:nvPr>
        </p:nvSpPr>
        <p:spPr>
          <a:xfrm>
            <a:off x="2262739" y="5922856"/>
            <a:ext cx="8546745" cy="935144"/>
          </a:xfrm>
        </p:spPr>
        <p:txBody>
          <a:bodyPr>
            <a:normAutofit/>
          </a:bodyPr>
          <a:lstStyle/>
          <a:p>
            <a:r>
              <a:rPr lang="en-US" sz="2400" dirty="0"/>
              <a:t>IDLE ships with Python from python.org </a:t>
            </a:r>
          </a:p>
          <a:p>
            <a:r>
              <a:rPr lang="en-US" sz="2400" dirty="0"/>
              <a:t>Good beginner IDE (Integrated Development Environment) </a:t>
            </a:r>
          </a:p>
        </p:txBody>
      </p:sp>
    </p:spTree>
    <p:extLst>
      <p:ext uri="{BB962C8B-B14F-4D97-AF65-F5344CB8AC3E}">
        <p14:creationId xmlns:p14="http://schemas.microsoft.com/office/powerpoint/2010/main" val="31179421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The </a:t>
            </a:r>
            <a:r>
              <a:rPr lang="da-DK" dirty="0" err="1"/>
              <a:t>Python</a:t>
            </a:r>
            <a:r>
              <a:rPr lang="da-DK" dirty="0"/>
              <a:t> </a:t>
            </a:r>
            <a:r>
              <a:rPr lang="da-DK" dirty="0" err="1"/>
              <a:t>Ecosystem</a:t>
            </a:r>
            <a:endParaRPr lang="en-US" dirty="0"/>
          </a:p>
        </p:txBody>
      </p:sp>
      <p:sp>
        <p:nvSpPr>
          <p:cNvPr id="3" name="Content Placeholder 2"/>
          <p:cNvSpPr>
            <a:spLocks noGrp="1"/>
          </p:cNvSpPr>
          <p:nvPr>
            <p:ph idx="1"/>
          </p:nvPr>
        </p:nvSpPr>
        <p:spPr>
          <a:xfrm>
            <a:off x="838200" y="1547447"/>
            <a:ext cx="10515600" cy="5078984"/>
          </a:xfrm>
        </p:spPr>
        <p:txBody>
          <a:bodyPr>
            <a:normAutofit fontScale="55000" lnSpcReduction="20000"/>
          </a:bodyPr>
          <a:lstStyle/>
          <a:p>
            <a:r>
              <a:rPr lang="da-DK" b="1" dirty="0" err="1"/>
              <a:t>Interpreters</a:t>
            </a:r>
            <a:r>
              <a:rPr lang="da-DK" b="1" dirty="0"/>
              <a:t>/compiler </a:t>
            </a:r>
          </a:p>
          <a:p>
            <a:pPr lvl="1"/>
            <a:r>
              <a:rPr lang="da-DK" dirty="0" err="1"/>
              <a:t>CPython</a:t>
            </a:r>
            <a:r>
              <a:rPr lang="da-DK" dirty="0"/>
              <a:t> 	– reference C </a:t>
            </a:r>
            <a:r>
              <a:rPr lang="da-DK" dirty="0" err="1"/>
              <a:t>implementation</a:t>
            </a:r>
            <a:r>
              <a:rPr lang="da-DK" dirty="0"/>
              <a:t> from python.org</a:t>
            </a:r>
          </a:p>
          <a:p>
            <a:pPr lvl="1"/>
            <a:r>
              <a:rPr lang="da-DK" dirty="0" err="1"/>
              <a:t>PyPy</a:t>
            </a:r>
            <a:r>
              <a:rPr lang="da-DK" dirty="0"/>
              <a:t> 	– </a:t>
            </a:r>
            <a:r>
              <a:rPr lang="da-DK" dirty="0" err="1"/>
              <a:t>written</a:t>
            </a:r>
            <a:r>
              <a:rPr lang="da-DK" dirty="0"/>
              <a:t> in </a:t>
            </a:r>
            <a:r>
              <a:rPr lang="da-DK" dirty="0" err="1"/>
              <a:t>RPython</a:t>
            </a:r>
            <a:r>
              <a:rPr lang="da-DK" dirty="0"/>
              <a:t> (a </a:t>
            </a:r>
            <a:r>
              <a:rPr lang="da-DK" dirty="0" err="1"/>
              <a:t>subset</a:t>
            </a:r>
            <a:r>
              <a:rPr lang="da-DK" dirty="0"/>
              <a:t> of </a:t>
            </a:r>
            <a:r>
              <a:rPr lang="da-DK" dirty="0" err="1"/>
              <a:t>Python</a:t>
            </a:r>
            <a:r>
              <a:rPr lang="da-DK" dirty="0"/>
              <a:t>) – faster </a:t>
            </a:r>
            <a:r>
              <a:rPr lang="da-DK" dirty="0" err="1"/>
              <a:t>than</a:t>
            </a:r>
            <a:r>
              <a:rPr lang="da-DK" dirty="0"/>
              <a:t> </a:t>
            </a:r>
            <a:r>
              <a:rPr lang="da-DK" dirty="0" err="1"/>
              <a:t>Cpython</a:t>
            </a:r>
            <a:endParaRPr lang="da-DK" dirty="0"/>
          </a:p>
          <a:p>
            <a:pPr lvl="1"/>
            <a:r>
              <a:rPr lang="da-DK" dirty="0" err="1"/>
              <a:t>Jython</a:t>
            </a:r>
            <a:r>
              <a:rPr lang="da-DK" dirty="0"/>
              <a:t> 	– </a:t>
            </a:r>
            <a:r>
              <a:rPr lang="da-DK" dirty="0" err="1"/>
              <a:t>written</a:t>
            </a:r>
            <a:r>
              <a:rPr lang="da-DK" dirty="0"/>
              <a:t> in Java and </a:t>
            </a:r>
            <a:r>
              <a:rPr lang="da-DK" dirty="0" err="1"/>
              <a:t>compiles</a:t>
            </a:r>
            <a:r>
              <a:rPr lang="da-DK" dirty="0"/>
              <a:t> to Java </a:t>
            </a:r>
            <a:r>
              <a:rPr lang="da-DK" dirty="0" err="1"/>
              <a:t>bytecode</a:t>
            </a:r>
            <a:r>
              <a:rPr lang="da-DK" dirty="0"/>
              <a:t>, runs on the JVM</a:t>
            </a:r>
          </a:p>
          <a:p>
            <a:pPr lvl="1"/>
            <a:r>
              <a:rPr lang="da-DK" dirty="0" err="1"/>
              <a:t>IronPython</a:t>
            </a:r>
            <a:r>
              <a:rPr lang="da-DK" dirty="0"/>
              <a:t> 	– </a:t>
            </a:r>
            <a:r>
              <a:rPr lang="da-DK" dirty="0" err="1"/>
              <a:t>written</a:t>
            </a:r>
            <a:r>
              <a:rPr lang="da-DK" dirty="0"/>
              <a:t> in C#, </a:t>
            </a:r>
            <a:r>
              <a:rPr lang="da-DK" dirty="0" err="1"/>
              <a:t>compiles</a:t>
            </a:r>
            <a:r>
              <a:rPr lang="da-DK" dirty="0"/>
              <a:t> to </a:t>
            </a:r>
            <a:r>
              <a:rPr lang="da-DK" dirty="0" err="1"/>
              <a:t>Microsoft’s</a:t>
            </a:r>
            <a:r>
              <a:rPr lang="da-DK" dirty="0"/>
              <a:t> Common Language Runtime (CLR) </a:t>
            </a:r>
            <a:r>
              <a:rPr lang="da-DK" dirty="0" err="1"/>
              <a:t>bytecode</a:t>
            </a:r>
            <a:endParaRPr lang="da-DK" dirty="0"/>
          </a:p>
          <a:p>
            <a:pPr lvl="1"/>
            <a:r>
              <a:rPr lang="da-DK" dirty="0" err="1"/>
              <a:t>Cython</a:t>
            </a:r>
            <a:r>
              <a:rPr lang="da-DK" dirty="0"/>
              <a:t> 	– </a:t>
            </a:r>
            <a:r>
              <a:rPr lang="da-DK" dirty="0" err="1"/>
              <a:t>project</a:t>
            </a:r>
            <a:r>
              <a:rPr lang="da-DK" dirty="0"/>
              <a:t> </a:t>
            </a:r>
            <a:r>
              <a:rPr lang="da-DK" dirty="0" err="1"/>
              <a:t>translating</a:t>
            </a:r>
            <a:r>
              <a:rPr lang="da-DK" dirty="0"/>
              <a:t> </a:t>
            </a:r>
            <a:r>
              <a:rPr lang="da-DK" dirty="0" err="1"/>
              <a:t>Python-ish</a:t>
            </a:r>
            <a:r>
              <a:rPr lang="da-DK" dirty="0"/>
              <a:t> </a:t>
            </a:r>
            <a:r>
              <a:rPr lang="da-DK" dirty="0" err="1"/>
              <a:t>code</a:t>
            </a:r>
            <a:r>
              <a:rPr lang="da-DK" dirty="0"/>
              <a:t> to C</a:t>
            </a:r>
          </a:p>
          <a:p>
            <a:r>
              <a:rPr lang="da-DK" b="1" dirty="0"/>
              <a:t>Shells (</a:t>
            </a:r>
            <a:r>
              <a:rPr lang="da-DK" b="1" dirty="0" err="1"/>
              <a:t>IPython</a:t>
            </a:r>
            <a:r>
              <a:rPr lang="da-DK" b="1" dirty="0"/>
              <a:t>, IDLE, </a:t>
            </a:r>
            <a:r>
              <a:rPr lang="da-DK" b="1" dirty="0" err="1"/>
              <a:t>Jupyter</a:t>
            </a:r>
            <a:r>
              <a:rPr lang="da-DK" b="1" dirty="0"/>
              <a:t>)</a:t>
            </a:r>
          </a:p>
          <a:p>
            <a:r>
              <a:rPr lang="da-DK" b="1" dirty="0"/>
              <a:t>Libraries/</a:t>
            </a:r>
            <a:r>
              <a:rPr lang="da-DK" b="1" dirty="0" err="1"/>
              <a:t>modules</a:t>
            </a:r>
            <a:r>
              <a:rPr lang="da-DK" b="1" dirty="0"/>
              <a:t>/</a:t>
            </a:r>
            <a:r>
              <a:rPr lang="da-DK" b="1" dirty="0" err="1"/>
              <a:t>packages</a:t>
            </a:r>
            <a:endParaRPr lang="da-DK" b="1" dirty="0"/>
          </a:p>
          <a:p>
            <a:pPr lvl="1"/>
            <a:r>
              <a:rPr lang="da-DK" dirty="0"/>
              <a:t>pypi.python.org/</a:t>
            </a:r>
            <a:r>
              <a:rPr lang="da-DK" dirty="0" err="1"/>
              <a:t>pypi</a:t>
            </a:r>
            <a:r>
              <a:rPr lang="da-DK" dirty="0"/>
              <a:t> (</a:t>
            </a:r>
            <a:r>
              <a:rPr lang="en-US" dirty="0" err="1"/>
              <a:t>PyPI</a:t>
            </a:r>
            <a:r>
              <a:rPr lang="en-US" dirty="0"/>
              <a:t> - the Python Package Index, +500.000 packages)</a:t>
            </a:r>
            <a:endParaRPr lang="da-DK" dirty="0"/>
          </a:p>
          <a:p>
            <a:r>
              <a:rPr lang="en-US" b="1" dirty="0"/>
              <a:t>IDEs (Integrated development environment)</a:t>
            </a:r>
          </a:p>
          <a:p>
            <a:pPr lvl="1"/>
            <a:r>
              <a:rPr lang="en-US" dirty="0"/>
              <a:t>IDLE comes with Python (docs.python.org/3/library/idle.html)</a:t>
            </a:r>
          </a:p>
          <a:p>
            <a:pPr lvl="1"/>
            <a:r>
              <a:rPr lang="en-US" dirty="0"/>
              <a:t>Anaconda w. </a:t>
            </a:r>
            <a:r>
              <a:rPr lang="en-US" dirty="0" err="1"/>
              <a:t>Spyder</a:t>
            </a:r>
            <a:r>
              <a:rPr lang="en-US" dirty="0"/>
              <a:t>, </a:t>
            </a:r>
            <a:r>
              <a:rPr lang="en-US" dirty="0" err="1"/>
              <a:t>IPython</a:t>
            </a:r>
            <a:r>
              <a:rPr lang="en-US" dirty="0"/>
              <a:t> (www.anaconda.com/download)</a:t>
            </a:r>
          </a:p>
          <a:p>
            <a:pPr lvl="1"/>
            <a:r>
              <a:rPr lang="en-US" dirty="0"/>
              <a:t>Canopy (enthought.com/product/canopy)</a:t>
            </a:r>
          </a:p>
          <a:p>
            <a:pPr lvl="1"/>
            <a:r>
              <a:rPr lang="en-US" dirty="0"/>
              <a:t>Visual Studio Code (code.visualstudio.com)</a:t>
            </a:r>
          </a:p>
          <a:p>
            <a:pPr lvl="1"/>
            <a:r>
              <a:rPr lang="en-US" dirty="0"/>
              <a:t>Python tools for Visual Studio (github.com/Microsoft/PTVS)</a:t>
            </a:r>
          </a:p>
          <a:p>
            <a:pPr lvl="1"/>
            <a:r>
              <a:rPr lang="en-US" dirty="0" err="1"/>
              <a:t>PyCharm</a:t>
            </a:r>
            <a:r>
              <a:rPr lang="en-US" dirty="0"/>
              <a:t> (www.jetbrains.com/pycharm/)</a:t>
            </a:r>
          </a:p>
          <a:p>
            <a:pPr lvl="1"/>
            <a:r>
              <a:rPr lang="da-DK" dirty="0"/>
              <a:t>Emacs (</a:t>
            </a:r>
            <a:r>
              <a:rPr lang="da-DK" dirty="0" err="1"/>
              <a:t>Python</a:t>
            </a:r>
            <a:r>
              <a:rPr lang="da-DK" dirty="0"/>
              <a:t> mode and </a:t>
            </a:r>
            <a:r>
              <a:rPr lang="da-DK" dirty="0" err="1"/>
              <a:t>ElPy</a:t>
            </a:r>
            <a:r>
              <a:rPr lang="da-DK" dirty="0"/>
              <a:t> mode)</a:t>
            </a:r>
          </a:p>
          <a:p>
            <a:pPr lvl="1"/>
            <a:r>
              <a:rPr lang="da-DK" dirty="0"/>
              <a:t>Notepad++</a:t>
            </a:r>
            <a:endParaRPr lang="en-US" dirty="0"/>
          </a:p>
          <a:p>
            <a:r>
              <a:rPr lang="da-DK" b="1" dirty="0" err="1"/>
              <a:t>Python</a:t>
            </a:r>
            <a:r>
              <a:rPr lang="da-DK" b="1" dirty="0"/>
              <a:t> Style guide (PEP8)</a:t>
            </a:r>
          </a:p>
          <a:p>
            <a:pPr lvl="1"/>
            <a:r>
              <a:rPr lang="en-US" dirty="0" err="1"/>
              <a:t>pylint</a:t>
            </a:r>
            <a:r>
              <a:rPr lang="en-US" dirty="0"/>
              <a:t>, pep8, flake8</a:t>
            </a:r>
          </a:p>
          <a:p>
            <a:r>
              <a:rPr lang="da-DK" b="1" dirty="0" err="1"/>
              <a:t>Python</a:t>
            </a:r>
            <a:r>
              <a:rPr lang="da-DK" b="1" dirty="0"/>
              <a:t> online</a:t>
            </a:r>
          </a:p>
          <a:p>
            <a:pPr lvl="1"/>
            <a:r>
              <a:rPr lang="da-DK" dirty="0"/>
              <a:t>Google </a:t>
            </a:r>
            <a:r>
              <a:rPr lang="da-DK" dirty="0" err="1"/>
              <a:t>colab</a:t>
            </a:r>
            <a:r>
              <a:rPr lang="da-DK" dirty="0"/>
              <a:t> (colab.research.google.com), repl.it, sagemath.org, …</a:t>
            </a:r>
          </a:p>
          <a:p>
            <a:endParaRPr lang="da-DK" dirty="0"/>
          </a:p>
          <a:p>
            <a:pPr lvl="1"/>
            <a:endParaRPr lang="da-DK"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722" y="5781692"/>
            <a:ext cx="1076308" cy="1076308"/>
          </a:xfrm>
          <a:prstGeom prst="rect">
            <a:avLst/>
          </a:prstGeom>
        </p:spPr>
      </p:pic>
      <p:sp>
        <p:nvSpPr>
          <p:cNvPr id="4" name="TextBox 3">
            <a:extLst>
              <a:ext uri="{FF2B5EF4-FFF2-40B4-BE49-F238E27FC236}">
                <a16:creationId xmlns:a16="http://schemas.microsoft.com/office/drawing/2014/main" id="{FD27AB17-99F0-4224-B06E-9FCFEB9B79D8}"/>
              </a:ext>
            </a:extLst>
          </p:cNvPr>
          <p:cNvSpPr txBox="1"/>
          <p:nvPr/>
        </p:nvSpPr>
        <p:spPr>
          <a:xfrm>
            <a:off x="6934347" y="4990476"/>
            <a:ext cx="5173683" cy="400110"/>
          </a:xfrm>
          <a:prstGeom prst="rect">
            <a:avLst/>
          </a:prstGeom>
          <a:noFill/>
        </p:spPr>
        <p:txBody>
          <a:bodyPr wrap="square" rtlCol="0">
            <a:spAutoFit/>
          </a:bodyPr>
          <a:lstStyle/>
          <a:p>
            <a:pPr algn="r"/>
            <a:r>
              <a:rPr lang="da-DK" sz="2000" dirty="0"/>
              <a:t>Try to google ”</a:t>
            </a:r>
            <a:r>
              <a:rPr lang="da-DK" sz="2000" dirty="0" err="1">
                <a:hlinkClick r:id="rId4"/>
              </a:rPr>
              <a:t>best</a:t>
            </a:r>
            <a:r>
              <a:rPr lang="da-DK" sz="2000" dirty="0">
                <a:hlinkClick r:id="rId4"/>
              </a:rPr>
              <a:t> ide </a:t>
            </a:r>
            <a:r>
              <a:rPr lang="da-DK" sz="2000" dirty="0" err="1">
                <a:hlinkClick r:id="rId4"/>
              </a:rPr>
              <a:t>python</a:t>
            </a:r>
            <a:r>
              <a:rPr lang="da-DK" sz="2000" dirty="0"/>
              <a:t>”</a:t>
            </a:r>
          </a:p>
        </p:txBody>
      </p:sp>
      <p:sp>
        <p:nvSpPr>
          <p:cNvPr id="8" name="Down Arrow 4">
            <a:extLst>
              <a:ext uri="{FF2B5EF4-FFF2-40B4-BE49-F238E27FC236}">
                <a16:creationId xmlns:a16="http://schemas.microsoft.com/office/drawing/2014/main" id="{A49233E9-62BE-8A26-E739-04B8D339B625}"/>
              </a:ext>
            </a:extLst>
          </p:cNvPr>
          <p:cNvSpPr/>
          <p:nvPr/>
        </p:nvSpPr>
        <p:spPr>
          <a:xfrm rot="16200000" flipV="1">
            <a:off x="6067769" y="3669746"/>
            <a:ext cx="307777" cy="58857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solidFill>
                <a:schemeClr val="bg1"/>
              </a:solidFill>
            </a:endParaRPr>
          </a:p>
        </p:txBody>
      </p:sp>
      <p:sp>
        <p:nvSpPr>
          <p:cNvPr id="9" name="Down Arrow 4">
            <a:extLst>
              <a:ext uri="{FF2B5EF4-FFF2-40B4-BE49-F238E27FC236}">
                <a16:creationId xmlns:a16="http://schemas.microsoft.com/office/drawing/2014/main" id="{623BF934-C344-A5CB-6860-50F26E607F57}"/>
              </a:ext>
            </a:extLst>
          </p:cNvPr>
          <p:cNvSpPr/>
          <p:nvPr/>
        </p:nvSpPr>
        <p:spPr>
          <a:xfrm rot="16200000" flipV="1">
            <a:off x="6067769" y="4277425"/>
            <a:ext cx="307777" cy="58857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solidFill>
                <a:schemeClr val="bg1"/>
              </a:solidFill>
            </a:endParaRPr>
          </a:p>
        </p:txBody>
      </p:sp>
      <p:sp>
        <p:nvSpPr>
          <p:cNvPr id="10" name="TextBox 9">
            <a:extLst>
              <a:ext uri="{FF2B5EF4-FFF2-40B4-BE49-F238E27FC236}">
                <a16:creationId xmlns:a16="http://schemas.microsoft.com/office/drawing/2014/main" id="{CB7E636A-EC06-5EA0-F13F-4E7884C95AF8}"/>
              </a:ext>
            </a:extLst>
          </p:cNvPr>
          <p:cNvSpPr txBox="1"/>
          <p:nvPr/>
        </p:nvSpPr>
        <p:spPr>
          <a:xfrm>
            <a:off x="6652260" y="4295551"/>
            <a:ext cx="5120640" cy="523220"/>
          </a:xfrm>
          <a:prstGeom prst="rect">
            <a:avLst/>
          </a:prstGeom>
          <a:noFill/>
        </p:spPr>
        <p:txBody>
          <a:bodyPr wrap="square" rtlCol="0">
            <a:spAutoFit/>
          </a:bodyPr>
          <a:lstStyle/>
          <a:p>
            <a:r>
              <a:rPr lang="en-US" sz="1400" dirty="0"/>
              <a:t>“</a:t>
            </a:r>
            <a:r>
              <a:rPr lang="en-US" sz="1400" i="1" dirty="0"/>
              <a:t>Visual Studio Code is used by more than twice as many developers than its nearest alternative</a:t>
            </a:r>
            <a:r>
              <a:rPr lang="en-US" sz="1400" dirty="0"/>
              <a:t>”, </a:t>
            </a:r>
            <a:r>
              <a:rPr lang="en-US" sz="1400" dirty="0">
                <a:hlinkClick r:id="rId5"/>
              </a:rPr>
              <a:t>Stack overflow survey 2024</a:t>
            </a:r>
            <a:endParaRPr lang="en-US" sz="1400" dirty="0"/>
          </a:p>
        </p:txBody>
      </p:sp>
      <p:sp>
        <p:nvSpPr>
          <p:cNvPr id="11" name="TextBox 10">
            <a:extLst>
              <a:ext uri="{FF2B5EF4-FFF2-40B4-BE49-F238E27FC236}">
                <a16:creationId xmlns:a16="http://schemas.microsoft.com/office/drawing/2014/main" id="{3AA3733B-25EF-3785-15E0-9320A83F7189}"/>
              </a:ext>
            </a:extLst>
          </p:cNvPr>
          <p:cNvSpPr txBox="1"/>
          <p:nvPr/>
        </p:nvSpPr>
        <p:spPr>
          <a:xfrm>
            <a:off x="6652260" y="3805143"/>
            <a:ext cx="5120640" cy="307777"/>
          </a:xfrm>
          <a:prstGeom prst="rect">
            <a:avLst/>
          </a:prstGeom>
          <a:noFill/>
        </p:spPr>
        <p:txBody>
          <a:bodyPr wrap="square" rtlCol="0">
            <a:spAutoFit/>
          </a:bodyPr>
          <a:lstStyle/>
          <a:p>
            <a:r>
              <a:rPr lang="da-DK" sz="1400" dirty="0"/>
              <a:t>Good beginer Python IDE </a:t>
            </a:r>
            <a:endParaRPr lang="en-US" sz="1400" dirty="0"/>
          </a:p>
        </p:txBody>
      </p:sp>
    </p:spTree>
    <p:extLst>
      <p:ext uri="{BB962C8B-B14F-4D97-AF65-F5344CB8AC3E}">
        <p14:creationId xmlns:p14="http://schemas.microsoft.com/office/powerpoint/2010/main" val="1032111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2296C-9C7A-695E-A001-9A9B78400CE3}"/>
              </a:ext>
            </a:extLst>
          </p:cNvPr>
          <p:cNvSpPr>
            <a:spLocks noGrp="1"/>
          </p:cNvSpPr>
          <p:nvPr>
            <p:ph type="title"/>
          </p:nvPr>
        </p:nvSpPr>
        <p:spPr/>
        <p:txBody>
          <a:bodyPr/>
          <a:lstStyle/>
          <a:p>
            <a:r>
              <a:rPr lang="en-US" dirty="0"/>
              <a:t>IDEs and AI assistants</a:t>
            </a:r>
            <a:endParaRPr lang="da-DK" dirty="0"/>
          </a:p>
        </p:txBody>
      </p:sp>
      <p:sp>
        <p:nvSpPr>
          <p:cNvPr id="3" name="Content Placeholder 2">
            <a:extLst>
              <a:ext uri="{FF2B5EF4-FFF2-40B4-BE49-F238E27FC236}">
                <a16:creationId xmlns:a16="http://schemas.microsoft.com/office/drawing/2014/main" id="{E5D14B74-C5ED-BD28-28D8-E5B1B3075479}"/>
              </a:ext>
            </a:extLst>
          </p:cNvPr>
          <p:cNvSpPr>
            <a:spLocks noGrp="1"/>
          </p:cNvSpPr>
          <p:nvPr>
            <p:ph idx="1"/>
          </p:nvPr>
        </p:nvSpPr>
        <p:spPr>
          <a:xfrm>
            <a:off x="838200" y="1846407"/>
            <a:ext cx="5500255" cy="4293136"/>
          </a:xfrm>
        </p:spPr>
        <p:txBody>
          <a:bodyPr>
            <a:normAutofit lnSpcReduction="10000"/>
          </a:bodyPr>
          <a:lstStyle/>
          <a:p>
            <a:r>
              <a:rPr lang="en-US" dirty="0"/>
              <a:t>Some IDEs integrate AI assistants to support code suggestions, </a:t>
            </a:r>
            <a:br>
              <a:rPr lang="en-US" dirty="0"/>
            </a:br>
            <a:r>
              <a:rPr lang="en-US" dirty="0"/>
              <a:t>e.g. </a:t>
            </a:r>
            <a:r>
              <a:rPr lang="en-US" dirty="0">
                <a:hlinkClick r:id="rId3"/>
              </a:rPr>
              <a:t>GitHub Copilot </a:t>
            </a:r>
            <a:r>
              <a:rPr lang="en-US" dirty="0"/>
              <a:t>in </a:t>
            </a:r>
            <a:r>
              <a:rPr lang="en-US" dirty="0">
                <a:hlinkClick r:id="rId4"/>
              </a:rPr>
              <a:t>VS Code</a:t>
            </a:r>
            <a:endParaRPr lang="en-US" dirty="0"/>
          </a:p>
          <a:p>
            <a:pPr>
              <a:spcBef>
                <a:spcPts val="2400"/>
              </a:spcBef>
            </a:pPr>
            <a:r>
              <a:rPr lang="en-US" dirty="0"/>
              <a:t>AI assistants increase productivity </a:t>
            </a:r>
            <a:r>
              <a:rPr lang="en-US" i="1" dirty="0"/>
              <a:t>if</a:t>
            </a:r>
            <a:r>
              <a:rPr lang="en-US" dirty="0"/>
              <a:t> you understand their output</a:t>
            </a:r>
          </a:p>
          <a:p>
            <a:pPr>
              <a:spcBef>
                <a:spcPts val="2400"/>
              </a:spcBef>
            </a:pPr>
            <a:r>
              <a:rPr lang="en-US" dirty="0"/>
              <a:t>Interacting with an </a:t>
            </a:r>
            <a:r>
              <a:rPr lang="en-US"/>
              <a:t>AI assistant </a:t>
            </a:r>
            <a:r>
              <a:rPr lang="en-US" dirty="0"/>
              <a:t>can be a great programming tutor</a:t>
            </a:r>
          </a:p>
          <a:p>
            <a:pPr>
              <a:spcBef>
                <a:spcPts val="2400"/>
              </a:spcBef>
            </a:pPr>
            <a:r>
              <a:rPr lang="en-US" dirty="0"/>
              <a:t>AI assistants are not allowed at the exam</a:t>
            </a:r>
          </a:p>
          <a:p>
            <a:pPr>
              <a:spcBef>
                <a:spcPts val="2400"/>
              </a:spcBef>
            </a:pPr>
            <a:endParaRPr lang="en-US" dirty="0"/>
          </a:p>
        </p:txBody>
      </p:sp>
      <p:sp>
        <p:nvSpPr>
          <p:cNvPr id="11" name="TextBox 10">
            <a:extLst>
              <a:ext uri="{FF2B5EF4-FFF2-40B4-BE49-F238E27FC236}">
                <a16:creationId xmlns:a16="http://schemas.microsoft.com/office/drawing/2014/main" id="{C2563D39-3E29-D5EA-EC47-3C8C16A8411F}"/>
              </a:ext>
            </a:extLst>
          </p:cNvPr>
          <p:cNvSpPr txBox="1"/>
          <p:nvPr/>
        </p:nvSpPr>
        <p:spPr>
          <a:xfrm>
            <a:off x="397565" y="5892710"/>
            <a:ext cx="11410238" cy="923330"/>
          </a:xfrm>
          <a:prstGeom prst="rect">
            <a:avLst/>
          </a:prstGeom>
          <a:noFill/>
        </p:spPr>
        <p:txBody>
          <a:bodyPr wrap="square">
            <a:spAutoFit/>
          </a:bodyPr>
          <a:lstStyle/>
          <a:p>
            <a:pPr algn="r"/>
            <a:r>
              <a:rPr lang="da-DK" dirty="0"/>
              <a:t>Guido van </a:t>
            </a:r>
            <a:r>
              <a:rPr lang="da-DK" dirty="0" err="1"/>
              <a:t>Rossum</a:t>
            </a:r>
            <a:r>
              <a:rPr lang="da-DK" dirty="0"/>
              <a:t>, </a:t>
            </a:r>
            <a:r>
              <a:rPr lang="da-DK" dirty="0" err="1"/>
              <a:t>inventor</a:t>
            </a:r>
            <a:r>
              <a:rPr lang="da-DK" dirty="0"/>
              <a:t> of Python, on </a:t>
            </a:r>
            <a:r>
              <a:rPr lang="da-DK"/>
              <a:t>GitHub Copilot </a:t>
            </a:r>
            <a:br>
              <a:rPr lang="da-DK" dirty="0"/>
            </a:br>
            <a:r>
              <a:rPr lang="da-DK" dirty="0"/>
              <a:t>”</a:t>
            </a:r>
            <a:r>
              <a:rPr lang="da-DK" i="1" dirty="0"/>
              <a:t>I </a:t>
            </a:r>
            <a:r>
              <a:rPr lang="da-DK" i="1" dirty="0" err="1"/>
              <a:t>use</a:t>
            </a:r>
            <a:r>
              <a:rPr lang="da-DK" i="1" dirty="0"/>
              <a:t> it </a:t>
            </a:r>
            <a:r>
              <a:rPr lang="da-DK" i="1" dirty="0" err="1"/>
              <a:t>every</a:t>
            </a:r>
            <a:r>
              <a:rPr lang="da-DK" i="1" dirty="0"/>
              <a:t> </a:t>
            </a:r>
            <a:r>
              <a:rPr lang="da-DK" i="1" dirty="0" err="1"/>
              <a:t>day</a:t>
            </a:r>
            <a:r>
              <a:rPr lang="da-DK" i="1" dirty="0"/>
              <a:t>. It </a:t>
            </a:r>
            <a:r>
              <a:rPr lang="da-DK" i="1" dirty="0" err="1"/>
              <a:t>writes</a:t>
            </a:r>
            <a:r>
              <a:rPr lang="da-DK" i="1" dirty="0"/>
              <a:t> a </a:t>
            </a:r>
            <a:r>
              <a:rPr lang="da-DK" i="1" dirty="0" err="1"/>
              <a:t>lot</a:t>
            </a:r>
            <a:r>
              <a:rPr lang="da-DK" i="1" dirty="0"/>
              <a:t> of </a:t>
            </a:r>
            <a:r>
              <a:rPr lang="da-DK" i="1" dirty="0" err="1"/>
              <a:t>code</a:t>
            </a:r>
            <a:r>
              <a:rPr lang="da-DK" i="1" dirty="0"/>
              <a:t> for </a:t>
            </a:r>
            <a:r>
              <a:rPr lang="da-DK" i="1" dirty="0" err="1"/>
              <a:t>me</a:t>
            </a:r>
            <a:r>
              <a:rPr lang="da-DK" i="1" dirty="0"/>
              <a:t>… and </a:t>
            </a:r>
            <a:r>
              <a:rPr lang="da-DK" i="1" dirty="0" err="1"/>
              <a:t>usually</a:t>
            </a:r>
            <a:r>
              <a:rPr lang="da-DK" i="1" dirty="0"/>
              <a:t> it is </a:t>
            </a:r>
            <a:r>
              <a:rPr lang="da-DK" i="1" dirty="0" err="1"/>
              <a:t>slightly</a:t>
            </a:r>
            <a:r>
              <a:rPr lang="da-DK" i="1" dirty="0"/>
              <a:t> </a:t>
            </a:r>
            <a:r>
              <a:rPr lang="da-DK" i="1" dirty="0" err="1"/>
              <a:t>wrong</a:t>
            </a:r>
            <a:r>
              <a:rPr lang="da-DK" i="1" dirty="0"/>
              <a:t> but it still </a:t>
            </a:r>
            <a:r>
              <a:rPr lang="da-DK" i="1" dirty="0" err="1"/>
              <a:t>safes</a:t>
            </a:r>
            <a:r>
              <a:rPr lang="da-DK" i="1" dirty="0"/>
              <a:t> </a:t>
            </a:r>
            <a:r>
              <a:rPr lang="da-DK" i="1" dirty="0" err="1"/>
              <a:t>me</a:t>
            </a:r>
            <a:r>
              <a:rPr lang="da-DK" i="1" dirty="0"/>
              <a:t> </a:t>
            </a:r>
            <a:r>
              <a:rPr lang="da-DK" i="1" dirty="0" err="1"/>
              <a:t>typing</a:t>
            </a:r>
            <a:r>
              <a:rPr lang="da-DK" dirty="0"/>
              <a:t>.”</a:t>
            </a:r>
          </a:p>
          <a:p>
            <a:pPr algn="r"/>
            <a:r>
              <a:rPr lang="en-US" dirty="0">
                <a:hlinkClick r:id="rId5"/>
              </a:rPr>
              <a:t>Python and the Future of Programming</a:t>
            </a:r>
            <a:r>
              <a:rPr lang="en-US" dirty="0"/>
              <a:t>, Guido van Rossum interviewed by Lex </a:t>
            </a:r>
            <a:r>
              <a:rPr lang="en-US" dirty="0" err="1"/>
              <a:t>Fridman</a:t>
            </a:r>
            <a:endParaRPr lang="en-US" dirty="0"/>
          </a:p>
        </p:txBody>
      </p:sp>
      <p:pic>
        <p:nvPicPr>
          <p:cNvPr id="17" name="Picture 16">
            <a:extLst>
              <a:ext uri="{FF2B5EF4-FFF2-40B4-BE49-F238E27FC236}">
                <a16:creationId xmlns:a16="http://schemas.microsoft.com/office/drawing/2014/main" id="{8CA8C500-9BCB-10A4-004E-9A45F2F0AFBE}"/>
              </a:ext>
            </a:extLst>
          </p:cNvPr>
          <p:cNvPicPr>
            <a:picLocks noChangeAspect="1"/>
          </p:cNvPicPr>
          <p:nvPr/>
        </p:nvPicPr>
        <p:blipFill>
          <a:blip r:embed="rId6"/>
          <a:stretch>
            <a:fillRect/>
          </a:stretch>
        </p:blipFill>
        <p:spPr>
          <a:xfrm>
            <a:off x="6518564" y="1223097"/>
            <a:ext cx="5289239" cy="4021571"/>
          </a:xfrm>
          <a:prstGeom prst="rect">
            <a:avLst/>
          </a:prstGeom>
        </p:spPr>
      </p:pic>
      <p:pic>
        <p:nvPicPr>
          <p:cNvPr id="19" name="Picture 18">
            <a:extLst>
              <a:ext uri="{FF2B5EF4-FFF2-40B4-BE49-F238E27FC236}">
                <a16:creationId xmlns:a16="http://schemas.microsoft.com/office/drawing/2014/main" id="{1F8FA01F-EBB1-836B-5C28-258382EAB1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533" y="5115033"/>
            <a:ext cx="487666" cy="405904"/>
          </a:xfrm>
          <a:prstGeom prst="rect">
            <a:avLst/>
          </a:prstGeom>
        </p:spPr>
      </p:pic>
      <p:sp>
        <p:nvSpPr>
          <p:cNvPr id="20" name="Down Arrow 4">
            <a:extLst>
              <a:ext uri="{FF2B5EF4-FFF2-40B4-BE49-F238E27FC236}">
                <a16:creationId xmlns:a16="http://schemas.microsoft.com/office/drawing/2014/main" id="{333DC7B3-31F9-1846-7D0C-EA180C2E89A6}"/>
              </a:ext>
            </a:extLst>
          </p:cNvPr>
          <p:cNvSpPr/>
          <p:nvPr/>
        </p:nvSpPr>
        <p:spPr>
          <a:xfrm rot="16200000">
            <a:off x="6681001" y="2206115"/>
            <a:ext cx="649703" cy="133479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rPr>
              <a:t>suggestion</a:t>
            </a:r>
          </a:p>
        </p:txBody>
      </p:sp>
    </p:spTree>
    <p:extLst>
      <p:ext uri="{BB962C8B-B14F-4D97-AF65-F5344CB8AC3E}">
        <p14:creationId xmlns:p14="http://schemas.microsoft.com/office/powerpoint/2010/main" val="399249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Question</a:t>
            </a:r>
            <a:r>
              <a:rPr lang="da-DK" dirty="0"/>
              <a:t> – Programming </a:t>
            </a:r>
            <a:r>
              <a:rPr lang="da-DK" dirty="0" err="1"/>
              <a:t>languages</a:t>
            </a:r>
            <a:r>
              <a:rPr lang="da-DK" dirty="0"/>
              <a:t> </a:t>
            </a:r>
            <a:r>
              <a:rPr lang="da-DK" dirty="0" err="1"/>
              <a:t>you</a:t>
            </a:r>
            <a:r>
              <a:rPr lang="da-DK" dirty="0"/>
              <a:t> know?</a:t>
            </a:r>
            <a:endParaRPr lang="en-US" dirty="0"/>
          </a:p>
        </p:txBody>
      </p:sp>
      <p:sp>
        <p:nvSpPr>
          <p:cNvPr id="8" name="TextBox 7"/>
          <p:cNvSpPr txBox="1"/>
          <p:nvPr/>
        </p:nvSpPr>
        <p:spPr>
          <a:xfrm>
            <a:off x="5205573" y="6390526"/>
            <a:ext cx="6873411" cy="369332"/>
          </a:xfrm>
          <a:prstGeom prst="rect">
            <a:avLst/>
          </a:prstGeom>
          <a:noFill/>
        </p:spPr>
        <p:txBody>
          <a:bodyPr wrap="square" rtlCol="0">
            <a:spAutoFit/>
          </a:bodyPr>
          <a:lstStyle/>
          <a:p>
            <a:pPr algn="r"/>
            <a:r>
              <a:rPr lang="en-US" dirty="0">
                <a:solidFill>
                  <a:schemeClr val="bg1">
                    <a:lumMod val="50000"/>
                  </a:schemeClr>
                </a:solidFill>
              </a:rPr>
              <a:t>+750 listed on en.wikipedia.org/wiki/</a:t>
            </a:r>
            <a:r>
              <a:rPr lang="en-US" dirty="0" err="1">
                <a:solidFill>
                  <a:schemeClr val="bg1">
                    <a:lumMod val="50000"/>
                  </a:schemeClr>
                </a:solidFill>
              </a:rPr>
              <a:t>List_of_programming_languages</a:t>
            </a:r>
            <a:endParaRPr lang="en-US" dirty="0">
              <a:solidFill>
                <a:schemeClr val="bg1">
                  <a:lumMod val="50000"/>
                </a:schemeClr>
              </a:solidFill>
            </a:endParaRPr>
          </a:p>
        </p:txBody>
      </p:sp>
    </p:spTree>
    <p:extLst>
      <p:ext uri="{BB962C8B-B14F-4D97-AF65-F5344CB8AC3E}">
        <p14:creationId xmlns:p14="http://schemas.microsoft.com/office/powerpoint/2010/main" val="55236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Question</a:t>
            </a:r>
            <a:r>
              <a:rPr lang="da-DK" dirty="0"/>
              <a:t> – Programming </a:t>
            </a:r>
            <a:r>
              <a:rPr lang="da-DK" dirty="0" err="1"/>
              <a:t>experience</a:t>
            </a:r>
            <a:r>
              <a:rPr lang="da-DK" dirty="0"/>
              <a:t>?</a:t>
            </a:r>
            <a:endParaRPr lang="en-US" dirty="0"/>
          </a:p>
        </p:txBody>
      </p:sp>
      <p:sp>
        <p:nvSpPr>
          <p:cNvPr id="3" name="Content Placeholder 2"/>
          <p:cNvSpPr>
            <a:spLocks noGrp="1"/>
          </p:cNvSpPr>
          <p:nvPr>
            <p:ph idx="1"/>
          </p:nvPr>
        </p:nvSpPr>
        <p:spPr>
          <a:xfrm>
            <a:off x="838200" y="1825625"/>
            <a:ext cx="10515600" cy="4351338"/>
          </a:xfrm>
        </p:spPr>
        <p:txBody>
          <a:bodyPr>
            <a:normAutofit lnSpcReduction="10000"/>
          </a:bodyPr>
          <a:lstStyle/>
          <a:p>
            <a:pPr marL="0" indent="0">
              <a:buNone/>
            </a:pPr>
            <a:r>
              <a:rPr lang="da-DK" dirty="0"/>
              <a:t>For the </a:t>
            </a:r>
            <a:r>
              <a:rPr lang="da-DK" dirty="0" err="1"/>
              <a:t>programming</a:t>
            </a:r>
            <a:r>
              <a:rPr lang="da-DK" dirty="0"/>
              <a:t> </a:t>
            </a:r>
            <a:r>
              <a:rPr lang="da-DK" dirty="0" err="1"/>
              <a:t>language</a:t>
            </a:r>
            <a:r>
              <a:rPr lang="da-DK" dirty="0"/>
              <a:t> </a:t>
            </a:r>
            <a:r>
              <a:rPr lang="da-DK" dirty="0" err="1"/>
              <a:t>you</a:t>
            </a:r>
            <a:r>
              <a:rPr lang="da-DK" dirty="0"/>
              <a:t> know </a:t>
            </a:r>
            <a:r>
              <a:rPr lang="da-DK" dirty="0" err="1"/>
              <a:t>best</a:t>
            </a:r>
            <a:r>
              <a:rPr lang="da-DK" dirty="0"/>
              <a:t> (if </a:t>
            </a:r>
            <a:r>
              <a:rPr lang="da-DK" dirty="0" err="1"/>
              <a:t>any</a:t>
            </a:r>
            <a:r>
              <a:rPr lang="da-DK" dirty="0"/>
              <a:t>) </a:t>
            </a:r>
            <a:r>
              <a:rPr lang="da-DK" dirty="0" err="1"/>
              <a:t>please</a:t>
            </a:r>
            <a:r>
              <a:rPr lang="da-DK" dirty="0"/>
              <a:t> </a:t>
            </a:r>
            <a:r>
              <a:rPr lang="da-DK" dirty="0" err="1"/>
              <a:t>state</a:t>
            </a:r>
            <a:r>
              <a:rPr lang="da-DK" dirty="0"/>
              <a:t> </a:t>
            </a:r>
            <a:r>
              <a:rPr lang="da-DK" dirty="0" err="1"/>
              <a:t>you</a:t>
            </a:r>
            <a:r>
              <a:rPr lang="da-DK" dirty="0"/>
              <a:t> </a:t>
            </a:r>
            <a:r>
              <a:rPr lang="da-DK" dirty="0" err="1"/>
              <a:t>proficiency</a:t>
            </a:r>
            <a:r>
              <a:rPr lang="da-DK" dirty="0"/>
              <a:t> </a:t>
            </a:r>
            <a:r>
              <a:rPr lang="da-DK" dirty="0" err="1"/>
              <a:t>level</a:t>
            </a:r>
            <a:r>
              <a:rPr lang="da-DK" dirty="0"/>
              <a:t> </a:t>
            </a:r>
            <a:r>
              <a:rPr lang="da-DK" dirty="0" err="1"/>
              <a:t>within</a:t>
            </a:r>
            <a:r>
              <a:rPr lang="da-DK" dirty="0"/>
              <a:t> the </a:t>
            </a:r>
            <a:r>
              <a:rPr lang="da-DK" dirty="0" err="1"/>
              <a:t>language</a:t>
            </a:r>
            <a:r>
              <a:rPr lang="da-DK" dirty="0"/>
              <a:t>.</a:t>
            </a:r>
          </a:p>
          <a:p>
            <a:pPr marL="514350" indent="-514350">
              <a:buFont typeface="+mj-lt"/>
              <a:buAutoNum type="alphaLcParenR"/>
            </a:pPr>
            <a:endParaRPr lang="da-DK" dirty="0"/>
          </a:p>
          <a:p>
            <a:pPr marL="514350" indent="-514350">
              <a:buFont typeface="+mj-lt"/>
              <a:buAutoNum type="alphaLcParenR"/>
            </a:pPr>
            <a:r>
              <a:rPr lang="da-DK" dirty="0"/>
              <a:t>None</a:t>
            </a:r>
          </a:p>
          <a:p>
            <a:pPr marL="514350" indent="-514350">
              <a:buFont typeface="+mj-lt"/>
              <a:buAutoNum type="alphaLcParenR"/>
            </a:pPr>
            <a:r>
              <a:rPr lang="en-US" dirty="0"/>
              <a:t>Fundamental awareness (basic knowledge)</a:t>
            </a:r>
          </a:p>
          <a:p>
            <a:pPr marL="514350" indent="-514350">
              <a:buFont typeface="+mj-lt"/>
              <a:buAutoNum type="alphaLcParenR"/>
            </a:pPr>
            <a:r>
              <a:rPr lang="en-US" dirty="0"/>
              <a:t>Novice (limited experience)</a:t>
            </a:r>
          </a:p>
          <a:p>
            <a:pPr marL="514350" indent="-514350">
              <a:buFont typeface="+mj-lt"/>
              <a:buAutoNum type="alphaLcParenR"/>
            </a:pPr>
            <a:r>
              <a:rPr lang="en-US" dirty="0"/>
              <a:t>Intermediate (practical application)</a:t>
            </a:r>
          </a:p>
          <a:p>
            <a:pPr marL="514350" indent="-514350">
              <a:buFont typeface="+mj-lt"/>
              <a:buAutoNum type="alphaLcParenR"/>
            </a:pPr>
            <a:r>
              <a:rPr lang="en-US" dirty="0"/>
              <a:t>Advanced (applied theory)</a:t>
            </a:r>
          </a:p>
          <a:p>
            <a:pPr marL="514350" indent="-514350">
              <a:buFont typeface="+mj-lt"/>
              <a:buAutoNum type="alphaLcParenR"/>
            </a:pPr>
            <a:r>
              <a:rPr lang="en-US" dirty="0"/>
              <a:t>Expert (recognized authority)</a:t>
            </a:r>
          </a:p>
        </p:txBody>
      </p:sp>
    </p:spTree>
    <p:extLst>
      <p:ext uri="{BB962C8B-B14F-4D97-AF65-F5344CB8AC3E}">
        <p14:creationId xmlns:p14="http://schemas.microsoft.com/office/powerpoint/2010/main" val="4226204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9803" y="1820690"/>
            <a:ext cx="6517356" cy="4386859"/>
          </a:xfrm>
          <a:prstGeom prst="rect">
            <a:avLst/>
          </a:prstGeom>
        </p:spPr>
      </p:pic>
      <p:sp>
        <p:nvSpPr>
          <p:cNvPr id="11" name="Rectangle 10"/>
          <p:cNvSpPr/>
          <p:nvPr/>
        </p:nvSpPr>
        <p:spPr>
          <a:xfrm>
            <a:off x="36353" y="4676499"/>
            <a:ext cx="4639409" cy="211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9454" y="158506"/>
            <a:ext cx="6252796" cy="1325563"/>
          </a:xfrm>
        </p:spPr>
        <p:txBody>
          <a:bodyPr>
            <a:normAutofit/>
          </a:bodyPr>
          <a:lstStyle/>
          <a:p>
            <a:r>
              <a:rPr lang="da-DK" dirty="0" err="1"/>
              <a:t>Some</a:t>
            </a:r>
            <a:r>
              <a:rPr lang="da-DK" dirty="0"/>
              <a:t> </a:t>
            </a:r>
            <a:r>
              <a:rPr lang="da-DK" dirty="0" err="1"/>
              <a:t>course</a:t>
            </a:r>
            <a:r>
              <a:rPr lang="da-DK" dirty="0"/>
              <a:t> </a:t>
            </a:r>
            <a:r>
              <a:rPr lang="da-DK" dirty="0" err="1"/>
              <a:t>practicalities</a:t>
            </a:r>
            <a:br>
              <a:rPr lang="da-DK" dirty="0"/>
            </a:br>
            <a:r>
              <a:rPr lang="da-DK" sz="2700" dirty="0" err="1"/>
              <a:t>Primary</a:t>
            </a:r>
            <a:r>
              <a:rPr lang="da-DK" sz="2700" dirty="0"/>
              <a:t> </a:t>
            </a:r>
            <a:r>
              <a:rPr lang="da-DK" sz="2700" dirty="0" err="1"/>
              <a:t>lecture</a:t>
            </a:r>
            <a:r>
              <a:rPr lang="da-DK" sz="2700" dirty="0"/>
              <a:t> </a:t>
            </a:r>
            <a:r>
              <a:rPr lang="da-DK" sz="2700" dirty="0" err="1"/>
              <a:t>material</a:t>
            </a:r>
            <a:r>
              <a:rPr lang="da-DK" sz="2700" dirty="0"/>
              <a:t> = slides</a:t>
            </a:r>
            <a:endParaRPr lang="da-DK" dirty="0"/>
          </a:p>
        </p:txBody>
      </p:sp>
      <p:sp>
        <p:nvSpPr>
          <p:cNvPr id="13" name="Down Arrow 12"/>
          <p:cNvSpPr/>
          <p:nvPr/>
        </p:nvSpPr>
        <p:spPr>
          <a:xfrm rot="4375226">
            <a:off x="5406892" y="4846197"/>
            <a:ext cx="441418" cy="901761"/>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err="1"/>
              <a:t>Aud</a:t>
            </a:r>
            <a:r>
              <a:rPr lang="en-US" sz="1200" dirty="0"/>
              <a:t> E</a:t>
            </a:r>
          </a:p>
        </p:txBody>
      </p:sp>
      <p:pic>
        <p:nvPicPr>
          <p:cNvPr id="9" name="Picture 8">
            <a:extLst>
              <a:ext uri="{FF2B5EF4-FFF2-40B4-BE49-F238E27FC236}">
                <a16:creationId xmlns:a16="http://schemas.microsoft.com/office/drawing/2014/main" id="{E9CA0706-4FCE-A7C5-CCF5-BB35FA6F90BB}"/>
              </a:ext>
            </a:extLst>
          </p:cNvPr>
          <p:cNvPicPr>
            <a:picLocks noChangeAspect="1"/>
          </p:cNvPicPr>
          <p:nvPr/>
        </p:nvPicPr>
        <p:blipFill>
          <a:blip r:embed="rId3"/>
          <a:stretch>
            <a:fillRect/>
          </a:stretch>
        </p:blipFill>
        <p:spPr>
          <a:xfrm>
            <a:off x="6443120" y="158506"/>
            <a:ext cx="5674218" cy="4386859"/>
          </a:xfrm>
          <a:prstGeom prst="rect">
            <a:avLst/>
          </a:prstGeom>
        </p:spPr>
      </p:pic>
      <p:pic>
        <p:nvPicPr>
          <p:cNvPr id="6" name="Picture 5">
            <a:extLst>
              <a:ext uri="{FF2B5EF4-FFF2-40B4-BE49-F238E27FC236}">
                <a16:creationId xmlns:a16="http://schemas.microsoft.com/office/drawing/2014/main" id="{4812E643-0378-5081-6539-9703EE5A9FD4}"/>
              </a:ext>
            </a:extLst>
          </p:cNvPr>
          <p:cNvPicPr>
            <a:picLocks noChangeAspect="1"/>
          </p:cNvPicPr>
          <p:nvPr/>
        </p:nvPicPr>
        <p:blipFill>
          <a:blip r:embed="rId4"/>
          <a:stretch>
            <a:fillRect/>
          </a:stretch>
        </p:blipFill>
        <p:spPr>
          <a:xfrm>
            <a:off x="182880" y="4798644"/>
            <a:ext cx="4350620" cy="1976118"/>
          </a:xfrm>
          <a:prstGeom prst="rect">
            <a:avLst/>
          </a:prstGeom>
        </p:spPr>
      </p:pic>
    </p:spTree>
    <p:extLst>
      <p:ext uri="{BB962C8B-B14F-4D97-AF65-F5344CB8AC3E}">
        <p14:creationId xmlns:p14="http://schemas.microsoft.com/office/powerpoint/2010/main" val="273295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85" y="0"/>
            <a:ext cx="10515600" cy="1325563"/>
          </a:xfrm>
        </p:spPr>
        <p:txBody>
          <a:bodyPr/>
          <a:lstStyle/>
          <a:p>
            <a:r>
              <a:rPr lang="en-US" dirty="0"/>
              <a:t>Course page on Brightspace and GitHub</a:t>
            </a:r>
          </a:p>
        </p:txBody>
      </p:sp>
      <p:pic>
        <p:nvPicPr>
          <p:cNvPr id="7" name="Picture 6">
            <a:extLst>
              <a:ext uri="{FF2B5EF4-FFF2-40B4-BE49-F238E27FC236}">
                <a16:creationId xmlns:a16="http://schemas.microsoft.com/office/drawing/2014/main" id="{2B9AD238-5D2D-4D3B-89CC-9373F48165C6}"/>
              </a:ext>
            </a:extLst>
          </p:cNvPr>
          <p:cNvPicPr>
            <a:picLocks noChangeAspect="1"/>
          </p:cNvPicPr>
          <p:nvPr/>
        </p:nvPicPr>
        <p:blipFill>
          <a:blip r:embed="rId3"/>
          <a:stretch>
            <a:fillRect/>
          </a:stretch>
        </p:blipFill>
        <p:spPr>
          <a:xfrm>
            <a:off x="312885" y="1325564"/>
            <a:ext cx="7657222" cy="4307188"/>
          </a:xfrm>
          <a:prstGeom prst="rect">
            <a:avLst/>
          </a:prstGeom>
          <a:ln>
            <a:solidFill>
              <a:schemeClr val="tx1"/>
            </a:solidFill>
          </a:ln>
        </p:spPr>
      </p:pic>
      <p:sp>
        <p:nvSpPr>
          <p:cNvPr id="11" name="TextBox 10">
            <a:extLst>
              <a:ext uri="{FF2B5EF4-FFF2-40B4-BE49-F238E27FC236}">
                <a16:creationId xmlns:a16="http://schemas.microsoft.com/office/drawing/2014/main" id="{63724A2B-F633-4E4D-9DD2-CE0F3859372E}"/>
              </a:ext>
            </a:extLst>
          </p:cNvPr>
          <p:cNvSpPr txBox="1"/>
          <p:nvPr/>
        </p:nvSpPr>
        <p:spPr>
          <a:xfrm>
            <a:off x="5875639" y="2024319"/>
            <a:ext cx="6098058" cy="369332"/>
          </a:xfrm>
          <a:prstGeom prst="rect">
            <a:avLst/>
          </a:prstGeom>
          <a:noFill/>
        </p:spPr>
        <p:txBody>
          <a:bodyPr wrap="square">
            <a:spAutoFit/>
          </a:bodyPr>
          <a:lstStyle/>
          <a:p>
            <a:pPr algn="r"/>
            <a:r>
              <a:rPr lang="en-US" dirty="0"/>
              <a:t>gsbrodal.github.io/</a:t>
            </a:r>
            <a:r>
              <a:rPr lang="en-US" dirty="0" err="1"/>
              <a:t>ipsa</a:t>
            </a:r>
            <a:endParaRPr lang="en-US" dirty="0"/>
          </a:p>
        </p:txBody>
      </p:sp>
      <p:pic>
        <p:nvPicPr>
          <p:cNvPr id="4" name="Picture 3">
            <a:extLst>
              <a:ext uri="{FF2B5EF4-FFF2-40B4-BE49-F238E27FC236}">
                <a16:creationId xmlns:a16="http://schemas.microsoft.com/office/drawing/2014/main" id="{976110D4-3CC9-EC55-0783-747D76DDC289}"/>
              </a:ext>
            </a:extLst>
          </p:cNvPr>
          <p:cNvPicPr>
            <a:picLocks noChangeAspect="1"/>
          </p:cNvPicPr>
          <p:nvPr/>
        </p:nvPicPr>
        <p:blipFill>
          <a:blip r:embed="rId4"/>
          <a:stretch>
            <a:fillRect/>
          </a:stretch>
        </p:blipFill>
        <p:spPr>
          <a:xfrm>
            <a:off x="4316474" y="2393651"/>
            <a:ext cx="7657223" cy="4307188"/>
          </a:xfrm>
          <a:prstGeom prst="rect">
            <a:avLst/>
          </a:prstGeom>
          <a:ln w="6350">
            <a:solidFill>
              <a:schemeClr val="tx1"/>
            </a:solidFill>
          </a:ln>
        </p:spPr>
      </p:pic>
    </p:spTree>
    <p:extLst>
      <p:ext uri="{BB962C8B-B14F-4D97-AF65-F5344CB8AC3E}">
        <p14:creationId xmlns:p14="http://schemas.microsoft.com/office/powerpoint/2010/main" val="218098645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17297</TotalTime>
  <Words>11822</Words>
  <Application>Microsoft Office PowerPoint</Application>
  <PresentationFormat>Widescreen</PresentationFormat>
  <Paragraphs>1108</Paragraphs>
  <Slides>54</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Courier New</vt:lpstr>
      <vt:lpstr>Wingdings</vt:lpstr>
      <vt:lpstr>Office Theme</vt:lpstr>
      <vt:lpstr>Introduction to Programming with Scientific Applications  Gerth Stølting Brodal Department of Computer Science Aarhus University</vt:lpstr>
      <vt:lpstr>PowerPoint Presentation</vt:lpstr>
      <vt:lpstr>Lecturer</vt:lpstr>
      <vt:lpstr>Course description – kursuskatalog.au.dk/en/course/130939/</vt:lpstr>
      <vt:lpstr>Question – Primary Education?</vt:lpstr>
      <vt:lpstr>Question – Programming languages you know?</vt:lpstr>
      <vt:lpstr>Question – Programming experience?</vt:lpstr>
      <vt:lpstr>Some course practicalities Primary lecture material = slides</vt:lpstr>
      <vt:lpstr>Course page on Brightspace and GitHub</vt:lpstr>
      <vt:lpstr>Course text book – optional</vt:lpstr>
      <vt:lpstr>Some other books on Python</vt:lpstr>
      <vt:lpstr>Two Python programs</vt:lpstr>
      <vt:lpstr>A Python program</vt:lpstr>
      <vt:lpstr>Question – What  is the result of this program?</vt:lpstr>
      <vt:lpstr>Another Python program using lists</vt:lpstr>
      <vt:lpstr>Question – What  is the result of this program?</vt:lpstr>
      <vt:lpstr>Why Python ?          the next slides will be technical</vt:lpstr>
      <vt:lpstr>TIOBE Index January 2025</vt:lpstr>
      <vt:lpstr>Popularity of programming languages</vt:lpstr>
      <vt:lpstr>“Hello World”</vt:lpstr>
      <vt:lpstr>Why Python ?</vt:lpstr>
      <vt:lpstr>C  index out of bounds</vt:lpstr>
      <vt:lpstr>... and C++  index out of bounds</vt:lpstr>
      <vt:lpstr>... and C++  vector index out of bounds</vt:lpstr>
      <vt:lpstr>... and Java index out of bounds exception</vt:lpstr>
      <vt:lpstr>... and Python index out of bounds exception</vt:lpstr>
      <vt:lpstr>Memory safety</vt:lpstr>
      <vt:lpstr>Why Python ?</vt:lpstr>
      <vt:lpstr>C++ different ways to print a vector</vt:lpstr>
      <vt:lpstr>Java - different ways to print a vector</vt:lpstr>
      <vt:lpstr>The Python way to print a list</vt:lpstr>
      <vt:lpstr>Why Python ?</vt:lpstr>
      <vt:lpstr>C++ how not to print a vector</vt:lpstr>
      <vt:lpstr>Why Python ?</vt:lpstr>
      <vt:lpstr>Python and garbage collection</vt:lpstr>
      <vt:lpstr>Why Python ?</vt:lpstr>
      <vt:lpstr>Python performance vs C, C++ and Java</vt:lpstr>
      <vt:lpstr>1 + 2 + ∙∙∙ + n</vt:lpstr>
      <vt:lpstr>Timing results</vt:lpstr>
      <vt:lpstr>Timing results</vt:lpstr>
      <vt:lpstr>Interpreter vs Compiler</vt:lpstr>
      <vt:lpstr>Why Python ?</vt:lpstr>
      <vt:lpstr>This course</vt:lpstr>
      <vt:lpstr>Course overview</vt:lpstr>
      <vt:lpstr>History of Python development</vt:lpstr>
      <vt:lpstr>Python.org</vt:lpstr>
      <vt:lpstr>Installing Python</vt:lpstr>
      <vt:lpstr>Running the Python Interpreter from a terminal</vt:lpstr>
      <vt:lpstr>Installing IPython –     A more powerful interactive Python shell</vt:lpstr>
      <vt:lpstr>Some other usefull packages</vt:lpstr>
      <vt:lpstr>Creating a Python program the very basic way</vt:lpstr>
      <vt:lpstr>... or open IDLE and run program with F5</vt:lpstr>
      <vt:lpstr>The Python Ecosystem</vt:lpstr>
      <vt:lpstr>IDEs and AI assistants</vt:lpstr>
    </vt:vector>
  </TitlesOfParts>
  <Company>Aarhus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Gerth Stølting Brodal</dc:creator>
  <cp:lastModifiedBy>Gerth Stølting Brodal</cp:lastModifiedBy>
  <cp:revision>418</cp:revision>
  <dcterms:created xsi:type="dcterms:W3CDTF">2017-10-19T06:54:16Z</dcterms:created>
  <dcterms:modified xsi:type="dcterms:W3CDTF">2025-05-28T18:46:45Z</dcterms:modified>
</cp:coreProperties>
</file>