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81" r:id="rId2"/>
    <p:sldId id="711" r:id="rId3"/>
    <p:sldId id="701" r:id="rId4"/>
    <p:sldId id="717" r:id="rId5"/>
    <p:sldId id="714" r:id="rId6"/>
    <p:sldId id="722" r:id="rId7"/>
    <p:sldId id="702" r:id="rId8"/>
    <p:sldId id="715" r:id="rId9"/>
    <p:sldId id="704" r:id="rId10"/>
    <p:sldId id="705" r:id="rId11"/>
    <p:sldId id="703" r:id="rId12"/>
    <p:sldId id="706" r:id="rId13"/>
    <p:sldId id="713" r:id="rId14"/>
    <p:sldId id="716" r:id="rId15"/>
    <p:sldId id="721" r:id="rId16"/>
    <p:sldId id="675" r:id="rId17"/>
    <p:sldId id="720" r:id="rId18"/>
    <p:sldId id="719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0000"/>
    <a:srgbClr val="0000FF"/>
    <a:srgbClr val="FFF2CC"/>
    <a:srgbClr val="FFA7A7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2717C-3793-415C-925E-8C4235C36E07}" v="1" dt="2025-04-26T14:02:25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73719" autoAdjust="0"/>
  </p:normalViewPr>
  <p:slideViewPr>
    <p:cSldViewPr snapToGrid="0">
      <p:cViewPr varScale="1">
        <p:scale>
          <a:sx n="59" d="100"/>
          <a:sy n="59" d="100"/>
        </p:scale>
        <p:origin x="1450" y="43"/>
      </p:cViewPr>
      <p:guideLst/>
    </p:cSldViewPr>
  </p:slideViewPr>
  <p:outlineViewPr>
    <p:cViewPr>
      <p:scale>
        <a:sx n="33" d="100"/>
        <a:sy n="33" d="100"/>
      </p:scale>
      <p:origin x="0" y="-4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D923F087-BE9C-41EF-81EA-B1E440ECDF17}"/>
    <pc:docChg chg="custSel modSld">
      <pc:chgData name="Gerth Stølting Brodal" userId="04ef4784-6591-4f86-a140-f5c3b108582a" providerId="ADAL" clId="{D923F087-BE9C-41EF-81EA-B1E440ECDF17}" dt="2021-04-14T10:03:37.046" v="34" actId="207"/>
      <pc:docMkLst>
        <pc:docMk/>
      </pc:docMkLst>
      <pc:sldChg chg="modSp mod">
        <pc:chgData name="Gerth Stølting Brodal" userId="04ef4784-6591-4f86-a140-f5c3b108582a" providerId="ADAL" clId="{D923F087-BE9C-41EF-81EA-B1E440ECDF17}" dt="2021-04-14T10:03:37.046" v="34" actId="207"/>
        <pc:sldMkLst>
          <pc:docMk/>
          <pc:sldMk cId="1683438220" sldId="719"/>
        </pc:sldMkLst>
      </pc:sldChg>
    </pc:docChg>
  </pc:docChgLst>
  <pc:docChgLst>
    <pc:chgData name="Gerth Stølting Brodal" userId="04ef4784-6591-4f86-a140-f5c3b108582a" providerId="ADAL" clId="{5F94395A-05F9-46A7-9575-36DC54063509}"/>
    <pc:docChg chg="undo custSel addSld delSld modSld">
      <pc:chgData name="Gerth Stølting Brodal" userId="04ef4784-6591-4f86-a140-f5c3b108582a" providerId="ADAL" clId="{5F94395A-05F9-46A7-9575-36DC54063509}" dt="2022-05-01T15:24:11.975" v="303" actId="47"/>
      <pc:docMkLst>
        <pc:docMk/>
      </pc:docMkLst>
      <pc:sldChg chg="addSp modSp mod">
        <pc:chgData name="Gerth Stølting Brodal" userId="04ef4784-6591-4f86-a140-f5c3b108582a" providerId="ADAL" clId="{5F94395A-05F9-46A7-9575-36DC54063509}" dt="2022-05-01T15:10:20.864" v="302" actId="1076"/>
        <pc:sldMkLst>
          <pc:docMk/>
          <pc:sldMk cId="1612528885" sldId="481"/>
        </pc:sldMkLst>
      </pc:sldChg>
      <pc:sldChg chg="modSp mod">
        <pc:chgData name="Gerth Stølting Brodal" userId="04ef4784-6591-4f86-a140-f5c3b108582a" providerId="ADAL" clId="{5F94395A-05F9-46A7-9575-36DC54063509}" dt="2022-05-01T09:25:56.054" v="16" actId="20577"/>
        <pc:sldMkLst>
          <pc:docMk/>
          <pc:sldMk cId="678063450" sldId="703"/>
        </pc:sldMkLst>
      </pc:sldChg>
      <pc:sldChg chg="delSp modSp mod">
        <pc:chgData name="Gerth Stølting Brodal" userId="04ef4784-6591-4f86-a140-f5c3b108582a" providerId="ADAL" clId="{5F94395A-05F9-46A7-9575-36DC54063509}" dt="2022-05-01T09:32:48.622" v="104" actId="313"/>
        <pc:sldMkLst>
          <pc:docMk/>
          <pc:sldMk cId="342654652" sldId="706"/>
        </pc:sldMkLst>
      </pc:sldChg>
      <pc:sldChg chg="addSp delSp mod">
        <pc:chgData name="Gerth Stølting Brodal" userId="04ef4784-6591-4f86-a140-f5c3b108582a" providerId="ADAL" clId="{5F94395A-05F9-46A7-9575-36DC54063509}" dt="2022-05-01T14:41:48.159" v="207" actId="22"/>
        <pc:sldMkLst>
          <pc:docMk/>
          <pc:sldMk cId="3382942490" sldId="714"/>
        </pc:sldMkLst>
      </pc:sldChg>
      <pc:sldChg chg="del">
        <pc:chgData name="Gerth Stølting Brodal" userId="04ef4784-6591-4f86-a140-f5c3b108582a" providerId="ADAL" clId="{5F94395A-05F9-46A7-9575-36DC54063509}" dt="2022-05-01T15:24:11.975" v="303" actId="47"/>
        <pc:sldMkLst>
          <pc:docMk/>
          <pc:sldMk cId="1324811244" sldId="718"/>
        </pc:sldMkLst>
      </pc:sldChg>
      <pc:sldChg chg="modNotesTx">
        <pc:chgData name="Gerth Stølting Brodal" userId="04ef4784-6591-4f86-a140-f5c3b108582a" providerId="ADAL" clId="{5F94395A-05F9-46A7-9575-36DC54063509}" dt="2022-05-01T12:21:52.443" v="125" actId="20577"/>
        <pc:sldMkLst>
          <pc:docMk/>
          <pc:sldMk cId="1683438220" sldId="719"/>
        </pc:sldMkLst>
      </pc:sldChg>
      <pc:sldChg chg="modNotesTx">
        <pc:chgData name="Gerth Stølting Brodal" userId="04ef4784-6591-4f86-a140-f5c3b108582a" providerId="ADAL" clId="{5F94395A-05F9-46A7-9575-36DC54063509}" dt="2022-05-01T14:22:30.093" v="205" actId="20577"/>
        <pc:sldMkLst>
          <pc:docMk/>
          <pc:sldMk cId="2607572400" sldId="721"/>
        </pc:sldMkLst>
      </pc:sldChg>
      <pc:sldChg chg="addSp delSp modSp new mod modAnim">
        <pc:chgData name="Gerth Stølting Brodal" userId="04ef4784-6591-4f86-a140-f5c3b108582a" providerId="ADAL" clId="{5F94395A-05F9-46A7-9575-36DC54063509}" dt="2022-05-01T14:59:27.575" v="299"/>
        <pc:sldMkLst>
          <pc:docMk/>
          <pc:sldMk cId="1517857896" sldId="722"/>
        </pc:sldMkLst>
      </pc:sldChg>
      <pc:sldChg chg="addSp new del mod">
        <pc:chgData name="Gerth Stølting Brodal" userId="04ef4784-6591-4f86-a140-f5c3b108582a" providerId="ADAL" clId="{5F94395A-05F9-46A7-9575-36DC54063509}" dt="2022-05-01T14:45:06.310" v="216" actId="47"/>
        <pc:sldMkLst>
          <pc:docMk/>
          <pc:sldMk cId="3757553941" sldId="722"/>
        </pc:sldMkLst>
      </pc:sldChg>
      <pc:sldChg chg="addSp delSp modSp new del mod">
        <pc:chgData name="Gerth Stølting Brodal" userId="04ef4784-6591-4f86-a140-f5c3b108582a" providerId="ADAL" clId="{5F94395A-05F9-46A7-9575-36DC54063509}" dt="2022-05-01T14:49:30.701" v="233" actId="47"/>
        <pc:sldMkLst>
          <pc:docMk/>
          <pc:sldMk cId="4237977017" sldId="722"/>
        </pc:sldMkLst>
      </pc:sldChg>
      <pc:sldChg chg="addSp new del mod">
        <pc:chgData name="Gerth Stølting Brodal" userId="04ef4784-6591-4f86-a140-f5c3b108582a" providerId="ADAL" clId="{5F94395A-05F9-46A7-9575-36DC54063509}" dt="2022-05-01T14:45:06.310" v="216" actId="47"/>
        <pc:sldMkLst>
          <pc:docMk/>
          <pc:sldMk cId="3119520592" sldId="723"/>
        </pc:sldMkLst>
      </pc:sldChg>
      <pc:sldChg chg="addSp modSp new del mod">
        <pc:chgData name="Gerth Stølting Brodal" userId="04ef4784-6591-4f86-a140-f5c3b108582a" providerId="ADAL" clId="{5F94395A-05F9-46A7-9575-36DC54063509}" dt="2022-05-01T14:45:06.310" v="216" actId="47"/>
        <pc:sldMkLst>
          <pc:docMk/>
          <pc:sldMk cId="1862513" sldId="724"/>
        </pc:sldMkLst>
      </pc:sldChg>
    </pc:docChg>
  </pc:docChgLst>
  <pc:docChgLst>
    <pc:chgData name="Gerth Stølting Brodal" userId="04ef4784-6591-4f86-a140-f5c3b108582a" providerId="ADAL" clId="{90DD5CDA-639B-404B-AC8A-13B771DF78E1}"/>
    <pc:docChg chg="undo custSel modSld">
      <pc:chgData name="Gerth Stølting Brodal" userId="04ef4784-6591-4f86-a140-f5c3b108582a" providerId="ADAL" clId="{90DD5CDA-639B-404B-AC8A-13B771DF78E1}" dt="2024-04-29T09:15:37.722" v="283" actId="1036"/>
      <pc:docMkLst>
        <pc:docMk/>
      </pc:docMkLst>
      <pc:sldChg chg="modSp mod">
        <pc:chgData name="Gerth Stølting Brodal" userId="04ef4784-6591-4f86-a140-f5c3b108582a" providerId="ADAL" clId="{90DD5CDA-639B-404B-AC8A-13B771DF78E1}" dt="2024-04-28T12:27:03.581" v="161" actId="1036"/>
        <pc:sldMkLst>
          <pc:docMk/>
          <pc:sldMk cId="2225612917" sldId="675"/>
        </pc:sldMkLst>
      </pc:sldChg>
      <pc:sldChg chg="modSp mod">
        <pc:chgData name="Gerth Stølting Brodal" userId="04ef4784-6591-4f86-a140-f5c3b108582a" providerId="ADAL" clId="{90DD5CDA-639B-404B-AC8A-13B771DF78E1}" dt="2024-04-28T11:47:03.975" v="93" actId="20577"/>
        <pc:sldMkLst>
          <pc:docMk/>
          <pc:sldMk cId="306263005" sldId="701"/>
        </pc:sldMkLst>
      </pc:sldChg>
      <pc:sldChg chg="modSp mod">
        <pc:chgData name="Gerth Stølting Brodal" userId="04ef4784-6591-4f86-a140-f5c3b108582a" providerId="ADAL" clId="{90DD5CDA-639B-404B-AC8A-13B771DF78E1}" dt="2024-04-28T12:08:01.199" v="106" actId="20577"/>
        <pc:sldMkLst>
          <pc:docMk/>
          <pc:sldMk cId="3486111929" sldId="704"/>
        </pc:sldMkLst>
      </pc:sldChg>
      <pc:sldChg chg="addSp modSp mod">
        <pc:chgData name="Gerth Stølting Brodal" userId="04ef4784-6591-4f86-a140-f5c3b108582a" providerId="ADAL" clId="{90DD5CDA-639B-404B-AC8A-13B771DF78E1}" dt="2024-04-29T09:15:37.722" v="283" actId="1036"/>
        <pc:sldMkLst>
          <pc:docMk/>
          <pc:sldMk cId="714874651" sldId="705"/>
        </pc:sldMkLst>
      </pc:sldChg>
      <pc:sldChg chg="modNotesTx">
        <pc:chgData name="Gerth Stølting Brodal" userId="04ef4784-6591-4f86-a140-f5c3b108582a" providerId="ADAL" clId="{90DD5CDA-639B-404B-AC8A-13B771DF78E1}" dt="2024-04-29T07:49:01.698" v="274" actId="20577"/>
        <pc:sldMkLst>
          <pc:docMk/>
          <pc:sldMk cId="4001372027" sldId="713"/>
        </pc:sldMkLst>
      </pc:sldChg>
      <pc:sldChg chg="modNotesTx">
        <pc:chgData name="Gerth Stølting Brodal" userId="04ef4784-6591-4f86-a140-f5c3b108582a" providerId="ADAL" clId="{90DD5CDA-639B-404B-AC8A-13B771DF78E1}" dt="2024-04-28T11:37:41.795" v="1" actId="20577"/>
        <pc:sldMkLst>
          <pc:docMk/>
          <pc:sldMk cId="3382942490" sldId="714"/>
        </pc:sldMkLst>
      </pc:sldChg>
      <pc:sldChg chg="modSp mod modNotesTx">
        <pc:chgData name="Gerth Stølting Brodal" userId="04ef4784-6591-4f86-a140-f5c3b108582a" providerId="ADAL" clId="{90DD5CDA-639B-404B-AC8A-13B771DF78E1}" dt="2024-04-28T11:42:24.443" v="35" actId="20577"/>
        <pc:sldMkLst>
          <pc:docMk/>
          <pc:sldMk cId="1683438220" sldId="719"/>
        </pc:sldMkLst>
      </pc:sldChg>
      <pc:sldChg chg="modSp mod modNotesTx">
        <pc:chgData name="Gerth Stølting Brodal" userId="04ef4784-6591-4f86-a140-f5c3b108582a" providerId="ADAL" clId="{90DD5CDA-639B-404B-AC8A-13B771DF78E1}" dt="2024-04-28T12:31:17.596" v="174" actId="122"/>
        <pc:sldMkLst>
          <pc:docMk/>
          <pc:sldMk cId="1838270501" sldId="720"/>
        </pc:sldMkLst>
      </pc:sldChg>
      <pc:sldChg chg="modNotesTx">
        <pc:chgData name="Gerth Stølting Brodal" userId="04ef4784-6591-4f86-a140-f5c3b108582a" providerId="ADAL" clId="{90DD5CDA-639B-404B-AC8A-13B771DF78E1}" dt="2024-04-28T12:20:40.712" v="148" actId="113"/>
        <pc:sldMkLst>
          <pc:docMk/>
          <pc:sldMk cId="2607572400" sldId="721"/>
        </pc:sldMkLst>
      </pc:sldChg>
      <pc:sldChg chg="modNotesTx">
        <pc:chgData name="Gerth Stølting Brodal" userId="04ef4784-6591-4f86-a140-f5c3b108582a" providerId="ADAL" clId="{90DD5CDA-639B-404B-AC8A-13B771DF78E1}" dt="2024-04-29T07:46:02.711" v="193" actId="20577"/>
        <pc:sldMkLst>
          <pc:docMk/>
          <pc:sldMk cId="1517857896" sldId="722"/>
        </pc:sldMkLst>
      </pc:sldChg>
    </pc:docChg>
  </pc:docChgLst>
  <pc:docChgLst>
    <pc:chgData name="Gerth Stølting Brodal" userId="04ef4784-6591-4f86-a140-f5c3b108582a" providerId="ADAL" clId="{51E05E8B-1545-43E4-8146-F5CDCEA2016C}"/>
    <pc:docChg chg="undo custSel modSld">
      <pc:chgData name="Gerth Stølting Brodal" userId="04ef4784-6591-4f86-a140-f5c3b108582a" providerId="ADAL" clId="{51E05E8B-1545-43E4-8146-F5CDCEA2016C}" dt="2023-04-30T19:55:40.224" v="168" actId="20577"/>
      <pc:docMkLst>
        <pc:docMk/>
      </pc:docMkLst>
      <pc:sldChg chg="modNotesTx">
        <pc:chgData name="Gerth Stølting Brodal" userId="04ef4784-6591-4f86-a140-f5c3b108582a" providerId="ADAL" clId="{51E05E8B-1545-43E4-8146-F5CDCEA2016C}" dt="2023-04-30T19:32:04.194" v="31" actId="20577"/>
        <pc:sldMkLst>
          <pc:docMk/>
          <pc:sldMk cId="736600774" sldId="702"/>
        </pc:sldMkLst>
      </pc:sldChg>
      <pc:sldChg chg="modSp mod">
        <pc:chgData name="Gerth Stølting Brodal" userId="04ef4784-6591-4f86-a140-f5c3b108582a" providerId="ADAL" clId="{51E05E8B-1545-43E4-8146-F5CDCEA2016C}" dt="2023-04-30T19:37:50.794" v="66" actId="20577"/>
        <pc:sldMkLst>
          <pc:docMk/>
          <pc:sldMk cId="3486111929" sldId="704"/>
        </pc:sldMkLst>
      </pc:sldChg>
      <pc:sldChg chg="modNotesTx">
        <pc:chgData name="Gerth Stølting Brodal" userId="04ef4784-6591-4f86-a140-f5c3b108582a" providerId="ADAL" clId="{51E05E8B-1545-43E4-8146-F5CDCEA2016C}" dt="2023-04-30T19:55:40.224" v="168" actId="20577"/>
        <pc:sldMkLst>
          <pc:docMk/>
          <pc:sldMk cId="2607572400" sldId="721"/>
        </pc:sldMkLst>
      </pc:sldChg>
    </pc:docChg>
  </pc:docChgLst>
  <pc:docChgLst>
    <pc:chgData name="Gerth Stølting Brodal" userId="04ef4784-6591-4f86-a140-f5c3b108582a" providerId="ADAL" clId="{2F22717C-3793-415C-925E-8C4235C36E07}"/>
    <pc:docChg chg="undo custSel modSld">
      <pc:chgData name="Gerth Stølting Brodal" userId="04ef4784-6591-4f86-a140-f5c3b108582a" providerId="ADAL" clId="{2F22717C-3793-415C-925E-8C4235C36E07}" dt="2025-04-26T15:09:52.810" v="205" actId="20577"/>
      <pc:docMkLst>
        <pc:docMk/>
      </pc:docMkLst>
      <pc:sldChg chg="modNotesTx">
        <pc:chgData name="Gerth Stølting Brodal" userId="04ef4784-6591-4f86-a140-f5c3b108582a" providerId="ADAL" clId="{2F22717C-3793-415C-925E-8C4235C36E07}" dt="2025-04-26T14:29:00.254" v="174" actId="20577"/>
        <pc:sldMkLst>
          <pc:docMk/>
          <pc:sldMk cId="1612528885" sldId="481"/>
        </pc:sldMkLst>
      </pc:sldChg>
      <pc:sldChg chg="modSp mod">
        <pc:chgData name="Gerth Stølting Brodal" userId="04ef4784-6591-4f86-a140-f5c3b108582a" providerId="ADAL" clId="{2F22717C-3793-415C-925E-8C4235C36E07}" dt="2025-04-26T14:09:33.789" v="95" actId="6549"/>
        <pc:sldMkLst>
          <pc:docMk/>
          <pc:sldMk cId="678063450" sldId="703"/>
        </pc:sldMkLst>
        <pc:spChg chg="mod">
          <ac:chgData name="Gerth Stølting Brodal" userId="04ef4784-6591-4f86-a140-f5c3b108582a" providerId="ADAL" clId="{2F22717C-3793-415C-925E-8C4235C36E07}" dt="2025-04-26T14:09:33.789" v="95" actId="6549"/>
          <ac:spMkLst>
            <pc:docMk/>
            <pc:sldMk cId="678063450" sldId="703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2F22717C-3793-415C-925E-8C4235C36E07}" dt="2025-04-26T14:15:29.380" v="116" actId="1035"/>
        <pc:sldMkLst>
          <pc:docMk/>
          <pc:sldMk cId="3486111929" sldId="704"/>
        </pc:sldMkLst>
        <pc:graphicFrameChg chg="mod modGraphic">
          <ac:chgData name="Gerth Stølting Brodal" userId="04ef4784-6591-4f86-a140-f5c3b108582a" providerId="ADAL" clId="{2F22717C-3793-415C-925E-8C4235C36E07}" dt="2025-04-26T14:15:29.380" v="116" actId="1035"/>
          <ac:graphicFrameMkLst>
            <pc:docMk/>
            <pc:sldMk cId="3486111929" sldId="704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2F22717C-3793-415C-925E-8C4235C36E07}" dt="2025-04-26T13:53:36.399" v="0" actId="20577"/>
        <pc:sldMkLst>
          <pc:docMk/>
          <pc:sldMk cId="682137898" sldId="717"/>
        </pc:sldMkLst>
      </pc:sldChg>
      <pc:sldChg chg="modNotesTx">
        <pc:chgData name="Gerth Stølting Brodal" userId="04ef4784-6591-4f86-a140-f5c3b108582a" providerId="ADAL" clId="{2F22717C-3793-415C-925E-8C4235C36E07}" dt="2025-04-26T15:09:52.810" v="205" actId="20577"/>
        <pc:sldMkLst>
          <pc:docMk/>
          <pc:sldMk cId="1838270501" sldId="720"/>
        </pc:sldMkLst>
      </pc:sldChg>
    </pc:docChg>
  </pc:docChgLst>
  <pc:docChgLst>
    <pc:chgData name="Gerth Stølting Brodal" userId="04ef4784-6591-4f86-a140-f5c3b108582a" providerId="ADAL" clId="{2D9F8326-942F-423C-848B-2A33E3AC2170}"/>
    <pc:docChg chg="custSel modSld">
      <pc:chgData name="Gerth Stølting Brodal" userId="04ef4784-6591-4f86-a140-f5c3b108582a" providerId="ADAL" clId="{2D9F8326-942F-423C-848B-2A33E3AC2170}" dt="2021-02-13T16:40:58.016" v="240" actId="20577"/>
      <pc:docMkLst>
        <pc:docMk/>
      </pc:docMkLst>
      <pc:sldChg chg="modNotesTx">
        <pc:chgData name="Gerth Stølting Brodal" userId="04ef4784-6591-4f86-a140-f5c3b108582a" providerId="ADAL" clId="{2D9F8326-942F-423C-848B-2A33E3AC2170}" dt="2021-02-13T16:40:58.016" v="240" actId="20577"/>
        <pc:sldMkLst>
          <pc:docMk/>
          <pc:sldMk cId="2607572400" sldId="7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Clustering is a </a:t>
            </a:r>
            <a:r>
              <a:rPr lang="da-DK" dirty="0" err="1"/>
              <a:t>topic</a:t>
            </a:r>
            <a:r>
              <a:rPr lang="da-DK" dirty="0"/>
              <a:t> in the area of "data </a:t>
            </a:r>
            <a:r>
              <a:rPr lang="da-DK" dirty="0" err="1"/>
              <a:t>mining</a:t>
            </a:r>
            <a:r>
              <a:rPr lang="da-DK" dirty="0"/>
              <a:t>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84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Does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make</a:t>
            </a:r>
            <a:r>
              <a:rPr lang="da-DK" dirty="0"/>
              <a:t> sense at all???? Are </a:t>
            </a:r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coordinates</a:t>
            </a:r>
            <a:r>
              <a:rPr lang="da-DK" dirty="0"/>
              <a:t> </a:t>
            </a:r>
            <a:r>
              <a:rPr lang="da-DK" dirty="0" err="1"/>
              <a:t>equally</a:t>
            </a:r>
            <a:r>
              <a:rPr lang="da-DK" dirty="0"/>
              <a:t> </a:t>
            </a:r>
            <a:r>
              <a:rPr lang="da-DK" dirty="0" err="1"/>
              <a:t>important</a:t>
            </a:r>
            <a:r>
              <a:rPr lang="da-DK" dirty="0"/>
              <a:t> for </a:t>
            </a:r>
            <a:r>
              <a:rPr lang="da-DK" dirty="0" err="1"/>
              <a:t>clustering</a:t>
            </a:r>
            <a:r>
              <a:rPr lang="da-DK" dirty="0"/>
              <a:t> the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73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number of clusters defined is determined by </a:t>
            </a:r>
            <a:r>
              <a:rPr lang="el-GR" i="1" dirty="0">
                <a:solidFill>
                  <a:srgbClr val="C00000"/>
                </a:solidFill>
              </a:rPr>
              <a:t>ε</a:t>
            </a:r>
            <a:r>
              <a:rPr lang="da-DK" dirty="0"/>
              <a:t> and </a:t>
            </a:r>
            <a:r>
              <a:rPr lang="da-DK" i="1" dirty="0">
                <a:solidFill>
                  <a:srgbClr val="C00000"/>
                </a:solidFill>
              </a:rPr>
              <a:t>m</a:t>
            </a:r>
            <a:endParaRPr lang="en-US" dirty="0"/>
          </a:p>
          <a:p>
            <a:r>
              <a:rPr lang="en-US" dirty="0"/>
              <a:t>Noise = black points = Few close points (close points connected by edges) – on previous slide pink</a:t>
            </a:r>
          </a:p>
          <a:p>
            <a:r>
              <a:rPr lang="en-US" dirty="0"/>
              <a:t>Code:</a:t>
            </a:r>
          </a:p>
          <a:p>
            <a:r>
              <a:rPr lang="en-US" b="1" dirty="0" err="1"/>
              <a:t>dist</a:t>
            </a:r>
            <a:r>
              <a:rPr lang="en-US" dirty="0"/>
              <a:t> = </a:t>
            </a:r>
            <a:r>
              <a:rPr lang="en-US" dirty="0" err="1"/>
              <a:t>eucledian</a:t>
            </a:r>
            <a:r>
              <a:rPr lang="en-US" dirty="0"/>
              <a:t> distance squared</a:t>
            </a:r>
          </a:p>
          <a:p>
            <a:r>
              <a:rPr lang="en-US" b="1" baseline="0" dirty="0"/>
              <a:t>sum</a:t>
            </a:r>
            <a:r>
              <a:rPr lang="en-US" baseline="0" dirty="0"/>
              <a:t>(close…)  --- sum counts number of entries equal to True</a:t>
            </a:r>
          </a:p>
          <a:p>
            <a:r>
              <a:rPr lang="en-US" baseline="0" dirty="0" err="1"/>
              <a:t>cluster.</a:t>
            </a:r>
            <a:r>
              <a:rPr lang="en-US" b="1" baseline="0" dirty="0" err="1"/>
              <a:t>append</a:t>
            </a:r>
            <a:r>
              <a:rPr lang="en-US" baseline="0" dirty="0"/>
              <a:t>(q) --- appends to the list cluster that the loop iterates over, dangerous but works…</a:t>
            </a:r>
          </a:p>
          <a:p>
            <a:r>
              <a:rPr lang="en-US" baseline="0" dirty="0"/>
              <a:t>list(core) – creates a copy of core; required since we will be deleting from core during the scan (not an elegant solution, but short)</a:t>
            </a:r>
          </a:p>
          <a:p>
            <a:r>
              <a:rPr lang="en-US" baseline="0" dirty="0"/>
              <a:t>Complexity: O(n^2), the clustering is in fact a BFS traversal of a connected component</a:t>
            </a:r>
          </a:p>
          <a:p>
            <a:r>
              <a:rPr lang="en-US" baseline="0" dirty="0"/>
              <a:t>Classic DBSCAN: noise points close to at least one cluster are assigned the first cluster constructed of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88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Input from</a:t>
            </a:r>
            <a:r>
              <a:rPr lang="da-DK" baseline="0" dirty="0"/>
              <a:t> </a:t>
            </a:r>
            <a:r>
              <a:rPr lang="da-DK" baseline="0" dirty="0" err="1"/>
              <a:t>Panos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24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MNIST with 2 hidden layers of size 16, total number of variables in optimization problem is </a:t>
            </a:r>
            <a:r>
              <a:rPr lang="en-US" b="1" baseline="0" dirty="0"/>
              <a:t>13.002</a:t>
            </a:r>
          </a:p>
          <a:p>
            <a:r>
              <a:rPr lang="en-US" b="1" baseline="0" dirty="0"/>
              <a:t>MNIST = 60.000 training pictures + 10.000 test pictures (784 pixels </a:t>
            </a:r>
            <a:r>
              <a:rPr lang="en-US" b="1" baseline="0"/>
              <a:t>per picture)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02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weights W and b were generated using </a:t>
            </a:r>
            <a:r>
              <a:rPr lang="en-US" dirty="0" err="1"/>
              <a:t>Keras</a:t>
            </a:r>
            <a:endParaRPr lang="en-US" dirty="0"/>
          </a:p>
          <a:p>
            <a:r>
              <a:rPr lang="en-US" dirty="0"/>
              <a:t>Training set size: 60.000, test set 10.000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Note the orange</a:t>
            </a:r>
            <a:r>
              <a:rPr lang="da-DK" baseline="0" dirty="0"/>
              <a:t> points in </a:t>
            </a:r>
            <a:r>
              <a:rPr lang="da-DK" baseline="0" dirty="0" err="1"/>
              <a:t>blue</a:t>
            </a:r>
            <a:r>
              <a:rPr lang="da-DK" baseline="0" dirty="0"/>
              <a:t> </a:t>
            </a:r>
            <a:r>
              <a:rPr lang="da-DK" baseline="0" dirty="0" err="1"/>
              <a:t>cluster</a:t>
            </a:r>
            <a:r>
              <a:rPr lang="da-DK" baseline="0" dirty="0"/>
              <a:t> – </a:t>
            </a:r>
            <a:r>
              <a:rPr lang="da-DK" baseline="0" dirty="0" err="1"/>
              <a:t>this</a:t>
            </a:r>
            <a:r>
              <a:rPr lang="da-DK" baseline="0" dirty="0"/>
              <a:t> is a </a:t>
            </a:r>
            <a:r>
              <a:rPr lang="da-DK" baseline="0" dirty="0" err="1"/>
              <a:t>shortcomming</a:t>
            </a:r>
            <a:r>
              <a:rPr lang="da-DK" baseline="0" dirty="0"/>
              <a:t> of </a:t>
            </a:r>
            <a:r>
              <a:rPr lang="da-DK" baseline="0" dirty="0" err="1"/>
              <a:t>using</a:t>
            </a:r>
            <a:r>
              <a:rPr lang="da-DK" baseline="0" dirty="0"/>
              <a:t> the distance to the centers of the </a:t>
            </a:r>
            <a:r>
              <a:rPr lang="da-DK" baseline="0" dirty="0" err="1"/>
              <a:t>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3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</a:t>
            </a:r>
            <a:r>
              <a:rPr lang="en-US" baseline="0" dirty="0"/>
              <a:t> is exercise</a:t>
            </a:r>
            <a:endParaRPr lang="en-US" dirty="0"/>
          </a:p>
          <a:p>
            <a:r>
              <a:rPr lang="en-US" baseline="0" dirty="0"/>
              <a:t>* can minimize independently for x and y</a:t>
            </a:r>
          </a:p>
          <a:p>
            <a:r>
              <a:rPr lang="en-US" baseline="0" dirty="0"/>
              <a:t>* look at the derivative at the average – where it will be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Algorithm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relate</a:t>
            </a:r>
            <a:r>
              <a:rPr lang="da-DK" baseline="0" dirty="0"/>
              <a:t> to the </a:t>
            </a:r>
            <a:r>
              <a:rPr lang="da-DK" baseline="0" dirty="0" err="1"/>
              <a:t>optimization</a:t>
            </a:r>
            <a:r>
              <a:rPr lang="da-DK" baseline="0" dirty="0"/>
              <a:t> </a:t>
            </a:r>
            <a:r>
              <a:rPr lang="da-DK" baseline="0" dirty="0" err="1"/>
              <a:t>criteria</a:t>
            </a:r>
            <a:endParaRPr lang="en-US" baseline="0" dirty="0"/>
          </a:p>
          <a:p>
            <a:r>
              <a:rPr lang="en-US" baseline="0" dirty="0"/>
              <a:t>Starts with k input points, but hereafter the centroid candidates are the average</a:t>
            </a:r>
          </a:p>
          <a:p>
            <a:r>
              <a:rPr lang="en-US" baseline="0" dirty="0"/>
              <a:t>The distortion provably becomes better for each step – but can end up in a local minima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0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Animation 19 </a:t>
            </a:r>
            <a:r>
              <a:rPr lang="da-DK" dirty="0" err="1"/>
              <a:t>states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0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3 clusters</a:t>
            </a:r>
          </a:p>
          <a:p>
            <a:r>
              <a:rPr lang="en-US" dirty="0"/>
              <a:t>Heuristic</a:t>
            </a:r>
            <a:r>
              <a:rPr lang="en-US" baseline="0" dirty="0"/>
              <a:t> – to avoid getting stuck in local minima repeat for several different random start positions and take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This</a:t>
            </a:r>
            <a:r>
              <a:rPr lang="da-DK" baseline="0" dirty="0"/>
              <a:t> </a:t>
            </a:r>
            <a:r>
              <a:rPr lang="da-DK" baseline="0" dirty="0" err="1"/>
              <a:t>code</a:t>
            </a:r>
            <a:r>
              <a:rPr lang="da-DK" baseline="0" dirty="0"/>
              <a:t> </a:t>
            </a:r>
            <a:r>
              <a:rPr lang="da-DK" baseline="0" dirty="0" err="1"/>
              <a:t>deviates</a:t>
            </a:r>
            <a:r>
              <a:rPr lang="da-DK" baseline="0" dirty="0"/>
              <a:t> from the </a:t>
            </a:r>
            <a:r>
              <a:rPr lang="da-DK" baseline="0" dirty="0" err="1"/>
              <a:t>code</a:t>
            </a:r>
            <a:r>
              <a:rPr lang="da-DK" baseline="0" dirty="0"/>
              <a:t> in the book, </a:t>
            </a:r>
            <a:r>
              <a:rPr lang="da-DK" baseline="0" dirty="0" err="1"/>
              <a:t>that</a:t>
            </a:r>
            <a:r>
              <a:rPr lang="da-DK" baseline="0" dirty="0"/>
              <a:t> gives an </a:t>
            </a:r>
            <a:r>
              <a:rPr lang="da-DK" baseline="0" dirty="0" err="1"/>
              <a:t>object</a:t>
            </a:r>
            <a:r>
              <a:rPr lang="da-DK" baseline="0" dirty="0"/>
              <a:t> </a:t>
            </a:r>
            <a:r>
              <a:rPr lang="da-DK" baseline="0" dirty="0" err="1"/>
              <a:t>oriented</a:t>
            </a:r>
            <a:r>
              <a:rPr lang="da-DK" baseline="0" dirty="0"/>
              <a:t> approach to store </a:t>
            </a:r>
            <a:r>
              <a:rPr lang="da-DK" baseline="0" dirty="0" err="1"/>
              <a:t>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0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r>
              <a:rPr lang="da-DK" dirty="0"/>
              <a:t>++</a:t>
            </a:r>
            <a:r>
              <a:rPr lang="da-DK" baseline="0" dirty="0"/>
              <a:t> just </a:t>
            </a:r>
            <a:r>
              <a:rPr lang="da-DK" baseline="0" dirty="0" err="1"/>
              <a:t>chooses</a:t>
            </a:r>
            <a:r>
              <a:rPr lang="da-DK" baseline="0" dirty="0"/>
              <a:t> an initial set of </a:t>
            </a:r>
            <a:r>
              <a:rPr lang="da-DK" baseline="0" dirty="0" err="1"/>
              <a:t>centroids</a:t>
            </a:r>
            <a:r>
              <a:rPr lang="da-DK" baseline="0" dirty="0"/>
              <a:t> </a:t>
            </a:r>
            <a:r>
              <a:rPr lang="da-DK" baseline="0" dirty="0" err="1"/>
              <a:t>incrementally</a:t>
            </a:r>
            <a:r>
              <a:rPr lang="da-DK" baseline="0" dirty="0"/>
              <a:t>, </a:t>
            </a:r>
            <a:r>
              <a:rPr lang="da-DK" baseline="0" dirty="0" err="1"/>
              <a:t>always</a:t>
            </a:r>
            <a:r>
              <a:rPr lang="da-DK" baseline="0" dirty="0"/>
              <a:t> </a:t>
            </a:r>
            <a:r>
              <a:rPr lang="da-DK" baseline="0" dirty="0" err="1"/>
              <a:t>selecting</a:t>
            </a:r>
            <a:r>
              <a:rPr lang="da-DK" baseline="0" dirty="0"/>
              <a:t> the point </a:t>
            </a:r>
            <a:r>
              <a:rPr lang="da-DK" baseline="0" dirty="0" err="1"/>
              <a:t>furthest</a:t>
            </a:r>
            <a:r>
              <a:rPr lang="da-DK" baseline="0" dirty="0"/>
              <a:t> </a:t>
            </a:r>
            <a:r>
              <a:rPr lang="da-DK" baseline="0" dirty="0" err="1"/>
              <a:t>away</a:t>
            </a:r>
            <a:r>
              <a:rPr lang="da-DK" baseline="0" dirty="0"/>
              <a:t> from all </a:t>
            </a:r>
            <a:r>
              <a:rPr lang="da-DK" baseline="0" dirty="0" err="1"/>
              <a:t>other</a:t>
            </a:r>
            <a:r>
              <a:rPr lang="da-DK" baseline="0" dirty="0"/>
              <a:t>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vq</a:t>
            </a:r>
            <a:r>
              <a:rPr lang="en-US" b="0" dirty="0"/>
              <a:t> = vector quantization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2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kcd.com/1838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cluster.vq.kmea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cluster.vq.kmean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ikit-learn.org/stable/modules/clustering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dnuggets.com/2015/05/top-10-data-mining-algorithms-explained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dnuggets.com/2015/05/top-10-data-mining-algorithms-explained.html" TargetMode="External"/><Relationship Id="rId4" Type="http://schemas.openxmlformats.org/officeDocument/2006/relationships/hyperlink" Target="https://doi.org/10.1007/s10115-007-0114-2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2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40.png"/><Relationship Id="rId4" Type="http://schemas.openxmlformats.org/officeDocument/2006/relationships/image" Target="../media/image3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9881850" cy="1325563"/>
          </a:xfrm>
        </p:spPr>
        <p:txBody>
          <a:bodyPr/>
          <a:lstStyle/>
          <a:p>
            <a:pPr algn="r"/>
            <a:r>
              <a:rPr lang="da-DK" dirty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355" y="3920647"/>
            <a:ext cx="3995057" cy="2937353"/>
          </a:xfrm>
        </p:spPr>
        <p:txBody>
          <a:bodyPr>
            <a:normAutofit/>
          </a:bodyPr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endParaRPr lang="da-DK" dirty="0"/>
          </a:p>
          <a:p>
            <a:r>
              <a:rPr lang="en-US" dirty="0" err="1"/>
              <a:t>scipy.cluster.vq.kmeans</a:t>
            </a:r>
            <a:endParaRPr lang="en-US" dirty="0"/>
          </a:p>
          <a:p>
            <a:r>
              <a:rPr lang="en-US" dirty="0"/>
              <a:t>DBSCAN*</a:t>
            </a:r>
          </a:p>
          <a:p>
            <a:r>
              <a:rPr lang="en-US" dirty="0"/>
              <a:t>neural networks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ECF1EE-0298-41FD-8FF5-17FCD26AF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8" y="143606"/>
            <a:ext cx="5559319" cy="6570787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4FD23-F09F-4CFA-BCF5-DC3068328A35}"/>
              </a:ext>
            </a:extLst>
          </p:cNvPr>
          <p:cNvSpPr/>
          <p:nvPr/>
        </p:nvSpPr>
        <p:spPr>
          <a:xfrm>
            <a:off x="5813666" y="6345061"/>
            <a:ext cx="17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xkcd.com/1838/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2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</a:t>
            </a:r>
            <a:r>
              <a:rPr lang="da-DK" dirty="0"/>
              <a:t> </a:t>
            </a:r>
            <a:r>
              <a:rPr lang="da-DK" dirty="0" err="1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130"/>
            <a:ext cx="10515600" cy="4351338"/>
          </a:xfrm>
        </p:spPr>
        <p:txBody>
          <a:bodyPr/>
          <a:lstStyle/>
          <a:p>
            <a:r>
              <a:rPr lang="da-DK" dirty="0"/>
              <a:t>Can </a:t>
            </a:r>
            <a:r>
              <a:rPr lang="da-DK" dirty="0" err="1"/>
              <a:t>easily</a:t>
            </a:r>
            <a:r>
              <a:rPr lang="da-DK" dirty="0"/>
              <a:t> </a:t>
            </a:r>
            <a:r>
              <a:rPr lang="da-DK" dirty="0" err="1"/>
              <a:t>converge</a:t>
            </a:r>
            <a:r>
              <a:rPr lang="da-DK" dirty="0"/>
              <a:t> to a solution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far from a global minimum</a:t>
            </a:r>
          </a:p>
          <a:p>
            <a:pPr lvl="1"/>
            <a:r>
              <a:rPr lang="da-DK" dirty="0"/>
              <a:t>Solution – </a:t>
            </a:r>
            <a:r>
              <a:rPr lang="da-DK" dirty="0" err="1"/>
              <a:t>try</a:t>
            </a:r>
            <a:r>
              <a:rPr lang="da-DK" dirty="0"/>
              <a:t> </a:t>
            </a:r>
            <a:r>
              <a:rPr lang="da-DK" dirty="0" err="1"/>
              <a:t>several</a:t>
            </a:r>
            <a:r>
              <a:rPr lang="da-DK" dirty="0"/>
              <a:t> times and </a:t>
            </a:r>
            <a:r>
              <a:rPr lang="da-DK" dirty="0" err="1"/>
              <a:t>take</a:t>
            </a:r>
            <a:r>
              <a:rPr lang="da-DK" dirty="0"/>
              <a:t> the </a:t>
            </a:r>
            <a:r>
              <a:rPr lang="da-DK" dirty="0" err="1"/>
              <a:t>best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possibly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measure the </a:t>
            </a:r>
            <a:r>
              <a:rPr lang="da-DK" dirty="0" err="1"/>
              <a:t>quality</a:t>
            </a:r>
            <a:r>
              <a:rPr lang="da-DK" dirty="0"/>
              <a:t> (= </a:t>
            </a:r>
            <a:r>
              <a:rPr lang="da-DK" dirty="0" err="1"/>
              <a:t>distortion</a:t>
            </a:r>
            <a:r>
              <a:rPr lang="da-DK" dirty="0"/>
              <a:t>) of a solution)</a:t>
            </a:r>
          </a:p>
          <a:p>
            <a:pPr lvl="1"/>
            <a:endParaRPr lang="da-DK" dirty="0"/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Clusters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become</a:t>
            </a:r>
            <a:r>
              <a:rPr lang="da-DK" dirty="0"/>
              <a:t>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empty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Solution – discard and restart / </a:t>
            </a:r>
            <a:r>
              <a:rPr lang="da-DK" dirty="0" err="1"/>
              <a:t>take</a:t>
            </a:r>
            <a:r>
              <a:rPr lang="da-DK" dirty="0"/>
              <a:t> a </a:t>
            </a:r>
            <a:r>
              <a:rPr lang="da-DK" dirty="0" err="1"/>
              <a:t>random</a:t>
            </a:r>
            <a:r>
              <a:rPr lang="da-DK" dirty="0"/>
              <a:t> point out as a new </a:t>
            </a:r>
            <a:r>
              <a:rPr lang="da-DK" dirty="0" err="1"/>
              <a:t>centroid</a:t>
            </a:r>
            <a:r>
              <a:rPr lang="da-DK" dirty="0"/>
              <a:t> / </a:t>
            </a:r>
            <a:r>
              <a:rPr lang="da-DK" dirty="0" err="1"/>
              <a:t>take</a:t>
            </a:r>
            <a:r>
              <a:rPr lang="da-DK" dirty="0"/>
              <a:t> point </a:t>
            </a:r>
            <a:r>
              <a:rPr lang="da-DK" dirty="0" err="1"/>
              <a:t>furthest</a:t>
            </a:r>
            <a:r>
              <a:rPr lang="da-DK" dirty="0"/>
              <a:t> </a:t>
            </a:r>
            <a:r>
              <a:rPr lang="da-DK" dirty="0" err="1"/>
              <a:t>away</a:t>
            </a:r>
            <a:r>
              <a:rPr lang="da-DK" dirty="0"/>
              <a:t> from </a:t>
            </a:r>
            <a:r>
              <a:rPr lang="da-DK" dirty="0" err="1"/>
              <a:t>existing</a:t>
            </a:r>
            <a:r>
              <a:rPr lang="da-DK" dirty="0"/>
              <a:t> </a:t>
            </a:r>
            <a:r>
              <a:rPr lang="da-DK" dirty="0" err="1"/>
              <a:t>centroids</a:t>
            </a:r>
            <a:r>
              <a:rPr lang="da-DK" dirty="0"/>
              <a:t> / ....</a:t>
            </a:r>
          </a:p>
          <a:p>
            <a:pPr lvl="1"/>
            <a:endParaRPr lang="da-DK" dirty="0"/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Sensitive</a:t>
            </a:r>
            <a:r>
              <a:rPr lang="da-DK" dirty="0"/>
              <a:t> to the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scales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dirty="0"/>
              <a:t>of the </a:t>
            </a:r>
            <a:r>
              <a:rPr lang="da-DK" dirty="0" err="1"/>
              <a:t>different</a:t>
            </a:r>
            <a:r>
              <a:rPr lang="da-DK" dirty="0"/>
              <a:t> dimensions </a:t>
            </a:r>
          </a:p>
          <a:p>
            <a:pPr lvl="1"/>
            <a:r>
              <a:rPr lang="da-DK" dirty="0"/>
              <a:t>Solution – </a:t>
            </a:r>
            <a:r>
              <a:rPr lang="da-DK" dirty="0" err="1"/>
              <a:t>apply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kind of initial </a:t>
            </a:r>
            <a:r>
              <a:rPr lang="da-DK" dirty="0" err="1"/>
              <a:t>normalization</a:t>
            </a:r>
            <a:r>
              <a:rPr lang="da-DK" dirty="0"/>
              <a:t> of </a:t>
            </a:r>
            <a:r>
              <a:rPr lang="da-DK" dirty="0" err="1"/>
              <a:t>coordinates</a:t>
            </a:r>
            <a:endParaRPr lang="da-DK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91372-C1C4-1F44-9061-47F02CCC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13" y="2026705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7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r>
              <a:rPr lang="da-DK" dirty="0"/>
              <a:t> -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k-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means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++ </a:t>
            </a:r>
            <a:r>
              <a:rPr lang="da-DK" dirty="0" err="1"/>
              <a:t>algorithm</a:t>
            </a:r>
            <a:r>
              <a:rPr lang="da-DK" dirty="0"/>
              <a:t> </a:t>
            </a:r>
            <a:r>
              <a:rPr lang="da-DK" dirty="0" err="1"/>
              <a:t>achieves</a:t>
            </a:r>
            <a:r>
              <a:rPr lang="da-DK" dirty="0"/>
              <a:t> an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expected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guarantee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dirty="0"/>
              <a:t>to </a:t>
            </a:r>
            <a:r>
              <a:rPr lang="da-DK" dirty="0" err="1"/>
              <a:t>be</a:t>
            </a:r>
            <a:r>
              <a:rPr lang="da-DK" dirty="0"/>
              <a:t> at most a factor 8(2 + </a:t>
            </a:r>
            <a:r>
              <a:rPr lang="da-DK" dirty="0" err="1"/>
              <a:t>ln</a:t>
            </a:r>
            <a:r>
              <a:rPr lang="da-DK" dirty="0"/>
              <a:t> </a:t>
            </a:r>
            <a:r>
              <a:rPr lang="da-DK" i="1" dirty="0"/>
              <a:t>k</a:t>
            </a:r>
            <a:r>
              <a:rPr lang="da-DK" dirty="0"/>
              <a:t>) from the optimal [</a:t>
            </a:r>
            <a:r>
              <a:rPr lang="en-US" dirty="0" err="1"/>
              <a:t>Vassilvitskii</a:t>
            </a:r>
            <a:r>
              <a:rPr lang="en-US" dirty="0"/>
              <a:t> &amp; Arthur]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exist</a:t>
            </a:r>
            <a:r>
              <a:rPr lang="da-DK" dirty="0"/>
              <a:t>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polynomial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time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approximation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schemes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find a solution </a:t>
            </a:r>
            <a:r>
              <a:rPr lang="da-DK" dirty="0" err="1"/>
              <a:t>that</a:t>
            </a:r>
            <a:r>
              <a:rPr lang="da-DK" dirty="0"/>
              <a:t> is </a:t>
            </a:r>
            <a:r>
              <a:rPr lang="da-DK" dirty="0" err="1"/>
              <a:t>guaranteed</a:t>
            </a:r>
            <a:r>
              <a:rPr lang="da-DK" dirty="0"/>
              <a:t> 1 + </a:t>
            </a:r>
            <a:r>
              <a:rPr lang="el-GR" dirty="0"/>
              <a:t>ε</a:t>
            </a:r>
            <a:r>
              <a:rPr lang="da-DK" dirty="0"/>
              <a:t> of the optimal (but running time </a:t>
            </a:r>
            <a:r>
              <a:rPr lang="da-DK" dirty="0" err="1"/>
              <a:t>exponential</a:t>
            </a:r>
            <a:r>
              <a:rPr lang="da-DK" dirty="0"/>
              <a:t> in </a:t>
            </a:r>
            <a:r>
              <a:rPr lang="da-DK" i="1" dirty="0"/>
              <a:t>k</a:t>
            </a:r>
            <a:r>
              <a:rPr lang="da-DK" dirty="0"/>
              <a:t> and dimension of points) [</a:t>
            </a:r>
            <a:r>
              <a:rPr lang="en-US"/>
              <a:t>Har-Peled </a:t>
            </a:r>
            <a:r>
              <a:rPr lang="en-US" dirty="0"/>
              <a:t>et al.]</a:t>
            </a:r>
            <a:endParaRPr lang="da-DK" dirty="0"/>
          </a:p>
          <a:p>
            <a:endParaRPr lang="da-DK" b="1" dirty="0"/>
          </a:p>
          <a:p>
            <a:r>
              <a:rPr lang="da-DK" b="1" dirty="0"/>
              <a:t>In </a:t>
            </a:r>
            <a:r>
              <a:rPr lang="da-DK" b="1" dirty="0" err="1"/>
              <a:t>practice</a:t>
            </a:r>
            <a:r>
              <a:rPr lang="da-DK" b="1" dirty="0"/>
              <a:t>: A </a:t>
            </a:r>
            <a:r>
              <a:rPr lang="da-DK" b="1" dirty="0" err="1"/>
              <a:t>heuristic</a:t>
            </a:r>
            <a:r>
              <a:rPr lang="da-DK" b="1" dirty="0"/>
              <a:t> is most </a:t>
            </a:r>
            <a:r>
              <a:rPr lang="da-DK" b="1" dirty="0" err="1"/>
              <a:t>often</a:t>
            </a:r>
            <a:r>
              <a:rPr lang="da-DK" b="1" dirty="0"/>
              <a:t> the </a:t>
            </a:r>
            <a:r>
              <a:rPr lang="da-DK" b="1" dirty="0" err="1"/>
              <a:t>algorithm</a:t>
            </a:r>
            <a:r>
              <a:rPr lang="da-DK" b="1" dirty="0"/>
              <a:t> of </a:t>
            </a:r>
            <a:r>
              <a:rPr lang="da-DK" b="1" dirty="0" err="1"/>
              <a:t>choice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806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scipy.cluster.vq.kmeans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83665" y="6304284"/>
            <a:ext cx="8619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docs.scipy.org/doc/</a:t>
            </a:r>
            <a:r>
              <a:rPr lang="en-US" dirty="0" err="1">
                <a:hlinkClick r:id="rId3"/>
              </a:rPr>
              <a:t>scipy</a:t>
            </a:r>
            <a:r>
              <a:rPr lang="en-US" dirty="0">
                <a:hlinkClick r:id="rId3"/>
              </a:rPr>
              <a:t>/reference/generated/scipy.cluster.vq.kmeans.html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042590"/>
              </p:ext>
            </p:extLst>
          </p:nvPr>
        </p:nvGraphicFramePr>
        <p:xfrm>
          <a:off x="404329" y="1863114"/>
          <a:ext cx="702818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k_means.py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scipy.cluster.vq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kmeans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whiten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whiten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normalize variance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 points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centroids, distortion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kmeans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(points, K)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plt.plot(*zip(*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'r.')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plt.plot(*zip(*centroids), 'bo')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title('scipy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.cluster.vq</a:t>
                      </a:r>
                      <a:r>
                        <a:rPr lang="pt-BR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.kmeans')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89" r="3322"/>
          <a:stretch/>
        </p:blipFill>
        <p:spPr>
          <a:xfrm>
            <a:off x="7664061" y="1539614"/>
            <a:ext cx="4338885" cy="3778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4686809"/>
            <a:ext cx="5936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Note</a:t>
            </a:r>
            <a:r>
              <a:rPr lang="da-DK" dirty="0"/>
              <a:t>:  </a:t>
            </a:r>
            <a:r>
              <a:rPr lang="da-DK" dirty="0" err="1"/>
              <a:t>According</a:t>
            </a:r>
            <a:r>
              <a:rPr lang="da-DK" dirty="0"/>
              <a:t> to the </a:t>
            </a:r>
            <a:r>
              <a:rPr lang="da-DK" dirty="0" err="1"/>
              <a:t>documentation</a:t>
            </a:r>
            <a:r>
              <a:rPr lang="da-DK" dirty="0"/>
              <a:t> ”</a:t>
            </a:r>
            <a:r>
              <a:rPr lang="en-US" dirty="0">
                <a:latin typeface="Courier" pitchFamily="49" charset="0"/>
              </a:rPr>
              <a:t>whiten</a:t>
            </a:r>
            <a:r>
              <a:rPr lang="en-US" dirty="0"/>
              <a:t> must be called prior to passing an observation matrix to </a:t>
            </a:r>
            <a:r>
              <a:rPr lang="en-US" dirty="0" err="1">
                <a:latin typeface="Courier" pitchFamily="49" charset="0"/>
              </a:rPr>
              <a:t>kmeans</a:t>
            </a:r>
            <a:r>
              <a:rPr lang="da-DK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scipy.cluster.vq.whiten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Normalizes</a:t>
            </a:r>
            <a:r>
              <a:rPr lang="da-DK" dirty="0"/>
              <a:t> / </a:t>
            </a:r>
            <a:r>
              <a:rPr lang="da-DK" dirty="0" err="1"/>
              <a:t>scales</a:t>
            </a:r>
            <a:r>
              <a:rPr lang="da-DK" dirty="0"/>
              <a:t> </a:t>
            </a:r>
            <a:r>
              <a:rPr lang="da-DK" dirty="0" err="1"/>
              <a:t>each</a:t>
            </a:r>
            <a:r>
              <a:rPr lang="da-DK" dirty="0"/>
              <a:t> dimension to have </a:t>
            </a:r>
            <a:r>
              <a:rPr lang="en-US" dirty="0"/>
              <a:t>unit variance 1.0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2962" y="6428755"/>
            <a:ext cx="8619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https://docs.scipy.org/doc/scipy/reference/generated/scipy.cluster.vq.kmeans.html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909" r="4232"/>
          <a:stretch/>
        </p:blipFill>
        <p:spPr>
          <a:xfrm>
            <a:off x="2070796" y="3485321"/>
            <a:ext cx="4270811" cy="1094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714" y="3478107"/>
            <a:ext cx="1989018" cy="10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2" y="-319571"/>
            <a:ext cx="12069417" cy="1325563"/>
          </a:xfrm>
        </p:spPr>
        <p:txBody>
          <a:bodyPr>
            <a:normAutofit/>
          </a:bodyPr>
          <a:lstStyle/>
          <a:p>
            <a:r>
              <a:rPr lang="da-DK" sz="3600" dirty="0" err="1"/>
              <a:t>Other</a:t>
            </a:r>
            <a:r>
              <a:rPr lang="da-DK" sz="3600" dirty="0"/>
              <a:t> </a:t>
            </a:r>
            <a:r>
              <a:rPr lang="da-DK" sz="3600" dirty="0" err="1"/>
              <a:t>Python</a:t>
            </a:r>
            <a:r>
              <a:rPr lang="da-DK" sz="3600" dirty="0"/>
              <a:t> </a:t>
            </a:r>
            <a:r>
              <a:rPr lang="da-DK" sz="3600" dirty="0" err="1"/>
              <a:t>clustering</a:t>
            </a:r>
            <a:r>
              <a:rPr lang="da-DK" sz="3600" dirty="0"/>
              <a:t> </a:t>
            </a:r>
            <a:r>
              <a:rPr lang="da-DK" sz="3600" dirty="0" err="1"/>
              <a:t>methods</a:t>
            </a:r>
            <a:r>
              <a:rPr lang="da-DK" sz="3600" dirty="0"/>
              <a:t> - </a:t>
            </a:r>
            <a:r>
              <a:rPr lang="da-DK" sz="3600" dirty="0" err="1">
                <a:latin typeface="Courier" pitchFamily="49" charset="0"/>
              </a:rPr>
              <a:t>sklearn.cluster</a:t>
            </a:r>
            <a:endParaRPr lang="en-US" sz="3600" dirty="0">
              <a:latin typeface="Courier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61" y="607258"/>
            <a:ext cx="9759122" cy="5809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2101" y="6488668"/>
            <a:ext cx="524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http://scikit-learn.org/stable/modules/clustering.html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4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60" y="160212"/>
            <a:ext cx="10515600" cy="1325563"/>
          </a:xfrm>
        </p:spPr>
        <p:txBody>
          <a:bodyPr/>
          <a:lstStyle/>
          <a:p>
            <a:r>
              <a:rPr lang="en-US" dirty="0"/>
              <a:t>DBSCAN*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347" y="353581"/>
            <a:ext cx="4656218" cy="23698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Parameters </a:t>
            </a:r>
            <a:r>
              <a:rPr lang="el-GR" i="1" dirty="0">
                <a:solidFill>
                  <a:srgbClr val="C00000"/>
                </a:solidFill>
              </a:rPr>
              <a:t>ε</a:t>
            </a:r>
            <a:r>
              <a:rPr lang="da-DK" dirty="0"/>
              <a:t> and </a:t>
            </a:r>
            <a:r>
              <a:rPr lang="da-DK" i="1" dirty="0">
                <a:solidFill>
                  <a:srgbClr val="C00000"/>
                </a:solidFill>
              </a:rPr>
              <a:t>m</a:t>
            </a:r>
          </a:p>
          <a:p>
            <a:r>
              <a:rPr lang="en-US" i="1" dirty="0"/>
              <a:t>p</a:t>
            </a:r>
            <a:r>
              <a:rPr lang="en-US" dirty="0"/>
              <a:t> is a </a:t>
            </a:r>
            <a:r>
              <a:rPr lang="en-US" dirty="0">
                <a:solidFill>
                  <a:srgbClr val="C00000"/>
                </a:solidFill>
              </a:rPr>
              <a:t>core point</a:t>
            </a:r>
            <a:r>
              <a:rPr lang="en-US" dirty="0"/>
              <a:t>  when</a:t>
            </a:r>
          </a:p>
          <a:p>
            <a:pPr marL="0" indent="0">
              <a:buNone/>
            </a:pPr>
            <a:r>
              <a:rPr lang="en-US" dirty="0"/>
              <a:t>        |{</a:t>
            </a:r>
            <a:r>
              <a:rPr lang="en-US" i="1" dirty="0"/>
              <a:t>q</a:t>
            </a:r>
            <a:r>
              <a:rPr lang="en-US" dirty="0"/>
              <a:t> | |</a:t>
            </a:r>
            <a:r>
              <a:rPr lang="en-US" i="1" dirty="0"/>
              <a:t>p</a:t>
            </a:r>
            <a:r>
              <a:rPr lang="en-US" dirty="0"/>
              <a:t> – </a:t>
            </a:r>
            <a:r>
              <a:rPr lang="en-US" i="1" dirty="0"/>
              <a:t>q</a:t>
            </a:r>
            <a:r>
              <a:rPr lang="en-US" dirty="0"/>
              <a:t>| ≤ </a:t>
            </a:r>
            <a:r>
              <a:rPr lang="el-GR" i="1" dirty="0">
                <a:solidFill>
                  <a:srgbClr val="C00000"/>
                </a:solidFill>
              </a:rPr>
              <a:t>ε</a:t>
            </a:r>
            <a:r>
              <a:rPr lang="da-DK" dirty="0"/>
              <a:t>}| ≥ </a:t>
            </a:r>
            <a:r>
              <a:rPr lang="da-DK" i="1" dirty="0">
                <a:solidFill>
                  <a:srgbClr val="C00000"/>
                </a:solidFill>
              </a:rPr>
              <a:t>m</a:t>
            </a:r>
          </a:p>
          <a:p>
            <a:r>
              <a:rPr lang="da-DK" dirty="0" err="1"/>
              <a:t>Remaining</a:t>
            </a:r>
            <a:r>
              <a:rPr lang="da-DK" dirty="0"/>
              <a:t> points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noise</a:t>
            </a:r>
            <a:endParaRPr lang="da-DK" dirty="0">
              <a:solidFill>
                <a:srgbClr val="C00000"/>
              </a:solidFill>
            </a:endParaRPr>
          </a:p>
          <a:p>
            <a:r>
              <a:rPr lang="da-DK" dirty="0"/>
              <a:t>Core points </a:t>
            </a:r>
            <a:r>
              <a:rPr lang="da-DK" i="1" dirty="0"/>
              <a:t>p</a:t>
            </a:r>
            <a:r>
              <a:rPr lang="da-DK" dirty="0"/>
              <a:t> and </a:t>
            </a:r>
            <a:r>
              <a:rPr lang="da-DK" i="1" dirty="0"/>
              <a:t>q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in the same </a:t>
            </a:r>
            <a:r>
              <a:rPr lang="da-DK" dirty="0" err="1">
                <a:solidFill>
                  <a:srgbClr val="C00000"/>
                </a:solidFill>
              </a:rPr>
              <a:t>cluster</a:t>
            </a:r>
            <a:r>
              <a:rPr lang="da-DK" dirty="0"/>
              <a:t> if |</a:t>
            </a:r>
            <a:r>
              <a:rPr lang="da-DK" i="1" dirty="0"/>
              <a:t>p</a:t>
            </a:r>
            <a:r>
              <a:rPr lang="da-DK" dirty="0"/>
              <a:t> – </a:t>
            </a:r>
            <a:r>
              <a:rPr lang="da-DK" i="1" dirty="0"/>
              <a:t>q</a:t>
            </a:r>
            <a:r>
              <a:rPr lang="da-DK" dirty="0"/>
              <a:t>| ≤ </a:t>
            </a:r>
            <a:r>
              <a:rPr lang="el-GR" i="1" dirty="0"/>
              <a:t>ε</a:t>
            </a:r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64564"/>
              </p:ext>
            </p:extLst>
          </p:nvPr>
        </p:nvGraphicFramePr>
        <p:xfrm>
          <a:off x="386699" y="1684931"/>
          <a:ext cx="6458268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82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dbscan.py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dbscan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(points, epsilon,</a:t>
                      </a: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dist(p, q):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sum((pi - qi) ** 2 for pi, qi in zip(p, q))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close(p, q):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dist(p, q) &lt;= epsilon ** 2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core, noise, clusters = [], [], []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p in points: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sum(close(p, q) for q in points) &gt;= m: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core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.append(p)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noise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.append(p)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core: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cluster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[core.pop()]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p in cluster: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for q in list(core):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if close(p, q):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cluster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(q)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core.remove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(q)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clusters.append(cluster)   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clusters, noise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579" y="2854843"/>
            <a:ext cx="3810000" cy="3943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1572" y="6363611"/>
            <a:ext cx="116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</a:t>
            </a:r>
            <a:r>
              <a:rPr lang="en-US" dirty="0"/>
              <a:t> = 5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155559" y="3305285"/>
            <a:ext cx="528063" cy="528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87274" y="3335967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rgbClr val="C00000"/>
                </a:solidFill>
              </a:rPr>
              <a:t>ε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214254" y="3418416"/>
            <a:ext cx="184150" cy="1412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80592" y="6392305"/>
            <a:ext cx="116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260757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0595"/>
            <a:ext cx="10209552" cy="435133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r>
              <a:rPr lang="da-DK" dirty="0"/>
              <a:t>, DBSCAN*, and more generally </a:t>
            </a:r>
            <a:r>
              <a:rPr lang="da-DK" dirty="0" err="1"/>
              <a:t>clustering</a:t>
            </a:r>
            <a:r>
              <a:rPr lang="da-DK" dirty="0"/>
              <a:t>, is just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field</a:t>
            </a:r>
            <a:r>
              <a:rPr lang="da-DK" dirty="0"/>
              <a:t> in the area of </a:t>
            </a:r>
            <a:r>
              <a:rPr lang="da-DK" i="1" dirty="0">
                <a:solidFill>
                  <a:schemeClr val="accent1">
                    <a:lumMod val="50000"/>
                  </a:schemeClr>
                </a:solidFill>
              </a:rPr>
              <a:t>Data Mining </a:t>
            </a:r>
          </a:p>
          <a:p>
            <a:endParaRPr lang="da-DK" dirty="0"/>
          </a:p>
          <a:p>
            <a:r>
              <a:rPr lang="da-DK" dirty="0"/>
              <a:t>For more information </a:t>
            </a:r>
            <a:r>
              <a:rPr lang="da-DK" dirty="0" err="1"/>
              <a:t>see</a:t>
            </a:r>
            <a:r>
              <a:rPr lang="da-DK" dirty="0"/>
              <a:t> the webpage </a:t>
            </a:r>
            <a:br>
              <a:rPr lang="da-DK" dirty="0"/>
            </a:br>
            <a:r>
              <a:rPr lang="en-US" b="1" dirty="0">
                <a:hlinkClick r:id="rId3"/>
              </a:rPr>
              <a:t>Top 10 Data Mining Algorithms, Explained</a:t>
            </a:r>
            <a:br>
              <a:rPr lang="en-US" dirty="0"/>
            </a:br>
            <a:r>
              <a:rPr lang="en-US" dirty="0"/>
              <a:t>a follow up to the below paper</a:t>
            </a:r>
          </a:p>
          <a:p>
            <a:endParaRPr lang="en-US" b="1" dirty="0"/>
          </a:p>
          <a:p>
            <a:r>
              <a:rPr lang="en-US" dirty="0"/>
              <a:t>X. Wu et al., </a:t>
            </a:r>
            <a:r>
              <a:rPr lang="en-US" i="1" dirty="0"/>
              <a:t>Top 10 algorithms in data mining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Knowledge and Information Systems, 14(1):1–37, 2008.</a:t>
            </a:r>
            <a:br>
              <a:rPr lang="en-US" dirty="0"/>
            </a:br>
            <a:r>
              <a:rPr lang="en-US" dirty="0"/>
              <a:t>DOI </a:t>
            </a:r>
            <a:r>
              <a:rPr lang="en-US" dirty="0">
                <a:hlinkClick r:id="rId4"/>
              </a:rPr>
              <a:t>10.1007/s10115-007-0114-2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816626" y="6427714"/>
            <a:ext cx="8317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u="sng" dirty="0">
                <a:hlinkClick r:id="rId5"/>
              </a:rPr>
              <a:t>www.kdnuggets.com/2015/05/top-10-data-mining-algorithms-explained.html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29" y="1168718"/>
            <a:ext cx="4547062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76" y="10160"/>
            <a:ext cx="9345014" cy="1011297"/>
          </a:xfrm>
        </p:spPr>
        <p:txBody>
          <a:bodyPr/>
          <a:lstStyle/>
          <a:p>
            <a:r>
              <a:rPr lang="en-US" dirty="0"/>
              <a:t>Neural networks (one slide introduction)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710" y="121920"/>
            <a:ext cx="2471320" cy="209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9090" y="2212657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MNIST : 28 x 28 pixel values from [0, 255]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719" y="5654070"/>
            <a:ext cx="70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  <a:br>
              <a:rPr lang="en-US" dirty="0"/>
            </a:br>
            <a:r>
              <a:rPr lang="en-US" dirty="0"/>
              <a:t>layer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483360" y="1717358"/>
            <a:ext cx="2383361" cy="4416782"/>
            <a:chOff x="1483360" y="1717358"/>
            <a:chExt cx="2383361" cy="4416782"/>
          </a:xfrm>
        </p:grpSpPr>
        <p:sp>
          <p:nvSpPr>
            <p:cNvPr id="8" name="Rectangle 7"/>
            <p:cNvSpPr/>
            <p:nvPr/>
          </p:nvSpPr>
          <p:spPr>
            <a:xfrm>
              <a:off x="1509601" y="1717358"/>
              <a:ext cx="2357120" cy="3505200"/>
            </a:xfrm>
            <a:prstGeom prst="rect">
              <a:avLst/>
            </a:prstGeom>
            <a:noFill/>
            <a:ln w="57150">
              <a:solidFill>
                <a:srgbClr val="4472C4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3360" y="5210810"/>
              <a:ext cx="23833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zero or more </a:t>
              </a:r>
              <a:br>
                <a:rPr lang="en-US" dirty="0">
                  <a:solidFill>
                    <a:schemeClr val="accent5"/>
                  </a:solidFill>
                </a:rPr>
              </a:br>
              <a:r>
                <a:rPr lang="en-US" dirty="0">
                  <a:solidFill>
                    <a:schemeClr val="accent5"/>
                  </a:solidFill>
                </a:rPr>
                <a:t>hidden layers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(zero = linear classifier)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44698" y="4254104"/>
            <a:ext cx="84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  <a:br>
              <a:rPr lang="en-US" dirty="0"/>
            </a:br>
            <a:r>
              <a:rPr lang="en-US" dirty="0"/>
              <a:t>layer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356" y="911502"/>
            <a:ext cx="50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7116" y="1927502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0240" y="1943020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532" y="2426969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026" y="1399659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30000" dirty="0">
                <a:solidFill>
                  <a:srgbClr val="C00000"/>
                </a:solidFill>
              </a:rPr>
              <a:t>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6658" y="2212657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30000" dirty="0">
                <a:solidFill>
                  <a:srgbClr val="C00000"/>
                </a:solidFill>
              </a:rPr>
              <a:t>(3)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45768" y="1978362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30000" dirty="0">
                <a:solidFill>
                  <a:srgbClr val="C00000"/>
                </a:solidFill>
              </a:rPr>
              <a:t>(2)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25447" y="5961499"/>
            <a:ext cx="5296233" cy="808633"/>
            <a:chOff x="525447" y="5961499"/>
            <a:chExt cx="5296233" cy="808633"/>
          </a:xfrm>
        </p:grpSpPr>
        <p:sp>
          <p:nvSpPr>
            <p:cNvPr id="14" name="TextBox 13"/>
            <p:cNvSpPr txBox="1"/>
            <p:nvPr/>
          </p:nvSpPr>
          <p:spPr>
            <a:xfrm>
              <a:off x="751840" y="6400800"/>
              <a:ext cx="506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MNIST, 784 input pixels scaled to [0.0, 1.0]</a:t>
              </a:r>
            </a:p>
          </p:txBody>
        </p:sp>
        <p:sp>
          <p:nvSpPr>
            <p:cNvPr id="24" name="Arc 23"/>
            <p:cNvSpPr/>
            <p:nvPr/>
          </p:nvSpPr>
          <p:spPr>
            <a:xfrm>
              <a:off x="525447" y="5961499"/>
              <a:ext cx="594258" cy="624542"/>
            </a:xfrm>
            <a:prstGeom prst="arc">
              <a:avLst>
                <a:gd name="adj1" fmla="val 5718729"/>
                <a:gd name="adj2" fmla="val 10385410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ight Brace 26"/>
          <p:cNvSpPr/>
          <p:nvPr/>
        </p:nvSpPr>
        <p:spPr>
          <a:xfrm>
            <a:off x="5206011" y="2722749"/>
            <a:ext cx="134389" cy="1530280"/>
          </a:xfrm>
          <a:prstGeom prst="rightBrace">
            <a:avLst>
              <a:gd name="adj1" fmla="val 54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96831" y="3001345"/>
            <a:ext cx="2659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Classification, like MNIST, prediction = index of node with maximum output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221021" y="1258445"/>
            <a:ext cx="3804591" cy="1370911"/>
            <a:chOff x="5221021" y="1258445"/>
            <a:chExt cx="3804591" cy="13709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985485" y="1258445"/>
                  <a:ext cx="3040127" cy="5183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bHide m:val="on"/>
                                <m:supHide m:val="on"/>
                                <m:ctrlP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/>
                            </m:nary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5485" y="1258445"/>
                  <a:ext cx="3040127" cy="5183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5221021" y="1748805"/>
              <a:ext cx="1946558" cy="880551"/>
              <a:chOff x="5221021" y="1748805"/>
              <a:chExt cx="1946558" cy="88055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6165901" y="1748805"/>
                <a:ext cx="0" cy="2880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221021" y="1983025"/>
                <a:ext cx="19465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activation function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>
                    <a:solidFill>
                      <a:srgbClr val="C00000"/>
                    </a:solidFill>
                  </a:rPr>
                  <a:t>(nonlinear)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7299657" y="1748804"/>
            <a:ext cx="944882" cy="605083"/>
            <a:chOff x="7299657" y="1748804"/>
            <a:chExt cx="944882" cy="605083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7812247" y="1748804"/>
              <a:ext cx="0" cy="288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299657" y="1984555"/>
              <a:ext cx="944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weight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92749" y="2926614"/>
            <a:ext cx="3805588" cy="1842898"/>
            <a:chOff x="8334322" y="4982122"/>
            <a:chExt cx="3805588" cy="1842898"/>
          </a:xfrm>
        </p:grpSpPr>
        <p:sp>
          <p:nvSpPr>
            <p:cNvPr id="29" name="TextBox 28"/>
            <p:cNvSpPr txBox="1"/>
            <p:nvPr/>
          </p:nvSpPr>
          <p:spPr>
            <a:xfrm>
              <a:off x="8334322" y="4982122"/>
              <a:ext cx="3791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Common activation functions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4322" y="5269693"/>
              <a:ext cx="3805588" cy="1555327"/>
            </a:xfrm>
            <a:prstGeom prst="rect">
              <a:avLst/>
            </a:prstGeom>
          </p:spPr>
        </p:pic>
      </p:grpSp>
      <p:cxnSp>
        <p:nvCxnSpPr>
          <p:cNvPr id="42" name="Straight Arrow Connector 41"/>
          <p:cNvCxnSpPr/>
          <p:nvPr/>
        </p:nvCxnSpPr>
        <p:spPr>
          <a:xfrm flipH="1">
            <a:off x="3464560" y="1664033"/>
            <a:ext cx="1952593" cy="17090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500536" y="4954995"/>
            <a:ext cx="348932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Learning  </a:t>
            </a:r>
            <a:br>
              <a:rPr lang="en-US" b="1" dirty="0"/>
            </a:br>
            <a:r>
              <a:rPr lang="en-US" dirty="0"/>
              <a:t>Find </a:t>
            </a:r>
            <a:r>
              <a:rPr lang="en-US" i="1" dirty="0" err="1">
                <a:solidFill>
                  <a:srgbClr val="C00000"/>
                </a:solidFill>
              </a:rPr>
              <a:t>W</a:t>
            </a:r>
            <a:r>
              <a:rPr lang="en-US" dirty="0" err="1"/>
              <a:t>s</a:t>
            </a:r>
            <a:r>
              <a:rPr lang="en-US" dirty="0"/>
              <a:t> and </a:t>
            </a:r>
            <a:r>
              <a:rPr lang="en-US" i="1" dirty="0">
                <a:solidFill>
                  <a:srgbClr val="C00000"/>
                </a:solidFill>
              </a:rPr>
              <a:t>b</a:t>
            </a:r>
            <a:r>
              <a:rPr lang="en-US" dirty="0"/>
              <a:t>s performing well (minimize a cost function) on a set of </a:t>
            </a:r>
            <a:r>
              <a:rPr lang="en-US" i="1" dirty="0"/>
              <a:t>n</a:t>
            </a:r>
            <a:r>
              <a:rPr lang="en-US" dirty="0"/>
              <a:t> training inputs </a:t>
            </a:r>
            <a:r>
              <a:rPr lang="en-US" i="1" dirty="0"/>
              <a:t>x</a:t>
            </a:r>
            <a:r>
              <a:rPr lang="en-US" dirty="0"/>
              <a:t> with known output </a:t>
            </a:r>
            <a:r>
              <a:rPr lang="en-US" i="1" dirty="0"/>
              <a:t>y</a:t>
            </a:r>
            <a:r>
              <a:rPr lang="en-US" dirty="0"/>
              <a:t> using </a:t>
            </a:r>
            <a:r>
              <a:rPr lang="en-US" i="1" dirty="0"/>
              <a:t>backpropagation</a:t>
            </a:r>
            <a:r>
              <a:rPr lang="en-US" dirty="0"/>
              <a:t> / </a:t>
            </a:r>
            <a:r>
              <a:rPr lang="en-US" i="1" dirty="0"/>
              <a:t>stochastic gradient descend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75191" y="1312732"/>
                <a:ext cx="4017703" cy="38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>
                    <a:solidFill>
                      <a:srgbClr val="C00000"/>
                    </a:solidFill>
                  </a:rPr>
                  <a:t>activation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         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191" y="1312732"/>
                <a:ext cx="4017703" cy="383888"/>
              </a:xfrm>
              <a:prstGeom prst="rect">
                <a:avLst/>
              </a:prstGeom>
              <a:blipFill>
                <a:blip r:embed="rId7"/>
                <a:stretch>
                  <a:fillRect l="-3490" t="-111111" b="-17936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8147862" y="1322692"/>
            <a:ext cx="744212" cy="1031195"/>
            <a:chOff x="8147862" y="1322692"/>
            <a:chExt cx="744212" cy="1031195"/>
          </a:xfrm>
        </p:grpSpPr>
        <p:grpSp>
          <p:nvGrpSpPr>
            <p:cNvPr id="15" name="Group 14"/>
            <p:cNvGrpSpPr/>
            <p:nvPr/>
          </p:nvGrpSpPr>
          <p:grpSpPr>
            <a:xfrm>
              <a:off x="8175139" y="1748804"/>
              <a:ext cx="716935" cy="605083"/>
              <a:chOff x="8175139" y="1748804"/>
              <a:chExt cx="716935" cy="605083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8523447" y="1748804"/>
                <a:ext cx="0" cy="2880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8175139" y="1984555"/>
                <a:ext cx="71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bias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147862" y="1322692"/>
                  <a:ext cx="625364" cy="3525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862" y="1322692"/>
                  <a:ext cx="625364" cy="352597"/>
                </a:xfrm>
                <a:prstGeom prst="rect">
                  <a:avLst/>
                </a:prstGeom>
                <a:blipFill>
                  <a:blip r:embed="rId8"/>
                  <a:stretch>
                    <a:fillRect l="-7843" t="-3448" r="-7843"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5620298" y="5015946"/>
            <a:ext cx="2751120" cy="961289"/>
            <a:chOff x="5620298" y="5015946"/>
            <a:chExt cx="2751120" cy="961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20298" y="5015946"/>
                  <a:ext cx="2463688" cy="9612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e.g. mean squared error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out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298" y="5015946"/>
                  <a:ext cx="2463688" cy="961289"/>
                </a:xfrm>
                <a:prstGeom prst="rect">
                  <a:avLst/>
                </a:prstGeom>
                <a:blipFill>
                  <a:blip r:embed="rId9"/>
                  <a:stretch>
                    <a:fillRect l="-1485" t="-3797" r="-12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/>
            <p:nvPr/>
          </p:nvCxnSpPr>
          <p:spPr>
            <a:xfrm flipV="1">
              <a:off x="7903418" y="5702955"/>
              <a:ext cx="4680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82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 animBg="1"/>
      <p:bldP spid="28" grpId="0"/>
      <p:bldP spid="46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03854"/>
              </p:ext>
            </p:extLst>
          </p:nvPr>
        </p:nvGraphicFramePr>
        <p:xfrm>
          <a:off x="183745" y="1118685"/>
          <a:ext cx="11772143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21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2952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80264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numpy as np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tensorflow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keras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(train_images, train_labels), (test_images, test_labels) = keras.datasets.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mnist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.load_data()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type(test_images)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&lt;class 'numpy.ndarray'&gt;</a:t>
                      </a:r>
                      <a:endParaRPr lang="da-DK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test_images.shape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0000, 28, 28)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10_000 images 28 x 28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test_labels.shape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0000,)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10_000 labels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test_labels[:3]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7, 2, 1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=uint8)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image in zip(range(3),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test_images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3, i + 1)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(image)</a:t>
                      </a:r>
                    </a:p>
                    <a:p>
                      <a:pPr marL="266700" indent="-266700"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W, b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map(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eval(open('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mnist_linear.weights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').read()))  </a:t>
                      </a:r>
                      <a:r>
                        <a:rPr lang="en-US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read W and b from file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W.shape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W.dtype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b.shape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b.dtype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pt-BR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(784, 10) float64 (10,) float64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print([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np.argmax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6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image.reshape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(28 * 28) @ W + b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for image in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test_images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[:3]])</a:t>
                      </a:r>
                      <a:endParaRPr lang="pt-BR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da-DK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7, 2, 1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6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correct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on 9_142 of the 10_000 images for the </a:t>
                      </a:r>
                      <a:r>
                        <a:rPr lang="da-DK" sz="16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above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file, </a:t>
                      </a:r>
                      <a:r>
                        <a:rPr lang="da-DK" sz="16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ie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accuracy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91%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87" y="3300140"/>
            <a:ext cx="5143500" cy="1790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9400" y="30441"/>
            <a:ext cx="10515600" cy="1088244"/>
          </a:xfrm>
        </p:spPr>
        <p:txBody>
          <a:bodyPr>
            <a:normAutofit fontScale="90000"/>
          </a:bodyPr>
          <a:lstStyle/>
          <a:p>
            <a:r>
              <a:rPr lang="en-US" dirty="0"/>
              <a:t>Applying a linear classifier using </a:t>
            </a:r>
            <a:r>
              <a:rPr lang="en-US" dirty="0" err="1"/>
              <a:t>Numpy</a:t>
            </a:r>
            <a:r>
              <a:rPr lang="en-US" dirty="0"/>
              <a:t>:   </a:t>
            </a:r>
            <a:r>
              <a:rPr lang="en-US" i="1" dirty="0"/>
              <a:t>x </a:t>
            </a:r>
            <a:r>
              <a:rPr lang="en-US" dirty="0"/>
              <a:t>∙ </a:t>
            </a:r>
            <a:r>
              <a:rPr lang="en-US" i="1" dirty="0"/>
              <a:t>W</a:t>
            </a:r>
            <a:r>
              <a:rPr lang="en-US" dirty="0"/>
              <a:t> + </a:t>
            </a:r>
            <a:r>
              <a:rPr lang="en-US" i="1" dirty="0"/>
              <a:t>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77440" y="4043680"/>
            <a:ext cx="4114800" cy="1828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1437498">
            <a:off x="3537751" y="3797633"/>
            <a:ext cx="297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manually generated labels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61160" y="4940418"/>
            <a:ext cx="4688840" cy="15556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522197">
            <a:off x="4200487" y="4906174"/>
            <a:ext cx="252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network prediction</a:t>
            </a:r>
          </a:p>
        </p:txBody>
      </p:sp>
    </p:spTree>
    <p:extLst>
      <p:ext uri="{BB962C8B-B14F-4D97-AF65-F5344CB8AC3E}">
        <p14:creationId xmlns:p14="http://schemas.microsoft.com/office/powerpoint/2010/main" val="168343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777"/>
            <a:ext cx="12109498" cy="55592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49073" y="152812"/>
            <a:ext cx="4560425" cy="2590388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502" y="2247446"/>
            <a:ext cx="2440779" cy="1549052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3516" y="3076966"/>
            <a:ext cx="8999252" cy="3399070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 </a:t>
            </a:r>
            <a:r>
              <a:rPr lang="da-DK" dirty="0" err="1"/>
              <a:t>clusters</a:t>
            </a:r>
            <a:r>
              <a:rPr lang="da-DK" dirty="0"/>
              <a:t> / </a:t>
            </a:r>
            <a:r>
              <a:rPr lang="da-DK" dirty="0" err="1"/>
              <a:t>groups</a:t>
            </a:r>
            <a:r>
              <a:rPr lang="da-DK" dirty="0"/>
              <a:t> of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304" y="2618749"/>
            <a:ext cx="5092148" cy="4205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Clustering = </a:t>
            </a:r>
            <a:r>
              <a:rPr lang="da-DK" dirty="0" err="1"/>
              <a:t>Optimization</a:t>
            </a:r>
            <a:r>
              <a:rPr lang="da-DK" dirty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849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a-DK" dirty="0" err="1"/>
                  <a:t>Example</a:t>
                </a:r>
                <a:r>
                  <a:rPr lang="da-DK" dirty="0"/>
                  <a:t>: </a:t>
                </a:r>
                <a:r>
                  <a:rPr lang="da-DK" i="1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-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means</a:t>
                </a:r>
                <a:endParaRPr lang="da-DK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a-DK" dirty="0"/>
                  <a:t>Given </a:t>
                </a:r>
                <a:r>
                  <a:rPr lang="da-DK" i="1" dirty="0"/>
                  <a:t>n</a:t>
                </a:r>
                <a:r>
                  <a:rPr lang="da-DK" dirty="0"/>
                  <a:t> input points and an </a:t>
                </a:r>
                <a:r>
                  <a:rPr lang="da-DK" dirty="0" err="1"/>
                  <a:t>integer</a:t>
                </a:r>
                <a:r>
                  <a:rPr lang="da-DK" dirty="0"/>
                  <a:t> </a:t>
                </a:r>
                <a:r>
                  <a:rPr lang="da-DK" i="1" dirty="0"/>
                  <a:t>k</a:t>
                </a:r>
                <a:r>
                  <a:rPr lang="da-DK" dirty="0"/>
                  <a:t>, find </a:t>
                </a:r>
                <a:r>
                  <a:rPr lang="da-DK" i="1" dirty="0"/>
                  <a:t>k</a:t>
                </a:r>
                <a:r>
                  <a:rPr lang="da-DK" dirty="0"/>
                  <a:t> </a:t>
                </a:r>
                <a:r>
                  <a:rPr lang="da-DK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centroid</a:t>
                </a:r>
                <a:r>
                  <a:rPr lang="da-DK" dirty="0"/>
                  <a:t> points</a:t>
                </a:r>
              </a:p>
              <a:p>
                <a:r>
                  <a:rPr lang="da-DK" dirty="0" err="1"/>
                  <a:t>Assign</a:t>
                </a:r>
                <a:r>
                  <a:rPr lang="da-DK" dirty="0"/>
                  <a:t> </a:t>
                </a:r>
                <a:r>
                  <a:rPr lang="da-DK" dirty="0" err="1"/>
                  <a:t>each</a:t>
                </a:r>
                <a:r>
                  <a:rPr lang="da-DK" dirty="0"/>
                  <a:t> input point to nearest </a:t>
                </a:r>
                <a:r>
                  <a:rPr lang="da-DK" dirty="0" err="1"/>
                  <a:t>centroid</a:t>
                </a:r>
                <a:r>
                  <a:rPr lang="da-DK" dirty="0"/>
                  <a:t> </a:t>
                </a:r>
                <a:r>
                  <a:rPr lang="da-DK" dirty="0">
                    <a:sym typeface="Wingdings" panose="05000000000000000000" pitchFamily="2" charset="2"/>
                  </a:rPr>
                  <a:t> </a:t>
                </a:r>
                <a:r>
                  <a:rPr lang="da-DK" i="1" dirty="0">
                    <a:sym typeface="Wingdings" panose="05000000000000000000" pitchFamily="2" charset="2"/>
                  </a:rPr>
                  <a:t>k</a:t>
                </a:r>
                <a:r>
                  <a:rPr lang="da-DK" dirty="0"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ym typeface="Wingdings" panose="05000000000000000000" pitchFamily="2" charset="2"/>
                  </a:rPr>
                  <a:t>clusters</a:t>
                </a:r>
                <a:r>
                  <a:rPr lang="da-DK" dirty="0">
                    <a:sym typeface="Wingdings" panose="05000000000000000000" pitchFamily="2" charset="2"/>
                  </a:rPr>
                  <a:t> </a:t>
                </a:r>
                <a:r>
                  <a:rPr lang="da-DK" dirty="0">
                    <a:latin typeface="French Script MT" panose="03020402040607040605" pitchFamily="66" charset="0"/>
                    <a:sym typeface="Wingdings" panose="05000000000000000000" pitchFamily="2" charset="2"/>
                  </a:rPr>
                  <a:t>C</a:t>
                </a:r>
              </a:p>
              <a:p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distortion</a:t>
                </a:r>
                <a:r>
                  <a:rPr lang="da-DK" dirty="0"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da-DK" i="1" dirty="0">
                            <a:sym typeface="Wingdings" panose="05000000000000000000" pitchFamily="2" charset="2"/>
                          </a:rPr>
                          <m:t>C</m:t>
                        </m:r>
                        <m:r>
                          <a:rPr lang="da-DK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da-DK" dirty="0">
                            <a:latin typeface="French Script MT" panose="03020402040607040605" pitchFamily="66" charset="0"/>
                            <a:sym typeface="Wingdings" panose="05000000000000000000" pitchFamily="2" charset="2"/>
                          </a:rPr>
                          <m:t>C</m:t>
                        </m:r>
                      </m:sub>
                      <m:sup/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i="1" dirty="0">
                                <a:sym typeface="Wingdings" panose="05000000000000000000" pitchFamily="2" charset="2"/>
                              </a:rPr>
                              <m:t>p</m:t>
                            </m:r>
                            <m:r>
                              <a:rPr lang="da-DK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da-DK" i="1" dirty="0">
                                <a:sym typeface="Wingdings" panose="05000000000000000000" pitchFamily="2" charset="2"/>
                              </a:rPr>
                              <m:t>C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a-DK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da-DK" b="0" i="0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|</m:t>
                                </m:r>
                                <m:r>
                                  <m:rPr>
                                    <m:nor/>
                                  </m:rPr>
                                  <a:rPr lang="da-DK" i="1" dirty="0">
                                    <a:sym typeface="Wingdings" panose="05000000000000000000" pitchFamily="2" charset="2"/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da-DK" b="0" i="0" dirty="0" smtClean="0">
                                    <a:sym typeface="Wingdings" panose="05000000000000000000" pitchFamily="2" charset="2"/>
                                  </a:rPr>
                                  <m:t> −</m:t>
                                </m:r>
                                <m:r>
                                  <m:rPr>
                                    <m:nor/>
                                  </m:rPr>
                                  <a:rPr lang="da-DK" dirty="0"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a-DK" dirty="0">
                                    <a:sym typeface="Wingdings" panose="05000000000000000000" pitchFamily="2" charset="2"/>
                                  </a:rPr>
                                  <m:t>centroid</m:t>
                                </m:r>
                                <m:r>
                                  <m:rPr>
                                    <m:nor/>
                                  </m:rPr>
                                  <a:rPr lang="da-DK" dirty="0">
                                    <a:sym typeface="Wingdings" panose="05000000000000000000" pitchFamily="2" charset="2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da-DK" i="1" dirty="0">
                                    <a:sym typeface="Wingdings" panose="05000000000000000000" pitchFamily="2" charset="2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dirty="0">
                                    <a:sym typeface="Wingdings" panose="05000000000000000000" pitchFamily="2" charset="2"/>
                                  </a:rPr>
                                  <m:t>)</m:t>
                                </m:r>
                                <m:r>
                                  <a:rPr lang="da-DK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da-DK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da-DK" dirty="0">
                  <a:latin typeface="French Script MT" panose="03020402040607040605" pitchFamily="66" charset="0"/>
                  <a:sym typeface="Wingdings" panose="05000000000000000000" pitchFamily="2" charset="2"/>
                </a:endParaRPr>
              </a:p>
              <a:p>
                <a:r>
                  <a:rPr lang="da-DK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Goal</a:t>
                </a:r>
                <a:r>
                  <a:rPr lang="da-DK" dirty="0">
                    <a:sym typeface="Wingdings" panose="05000000000000000000" pitchFamily="2" charset="2"/>
                  </a:rPr>
                  <a:t> :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Find </a:t>
                </a:r>
                <a:r>
                  <a:rPr lang="da-DK" i="1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k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centroids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that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minimize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distortion</a:t>
                </a:r>
                <a:endParaRPr lang="da-DK" dirty="0">
                  <a:solidFill>
                    <a:schemeClr val="accent1">
                      <a:lumMod val="50000"/>
                    </a:schemeClr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8495"/>
                <a:ext cx="10515600" cy="4351338"/>
              </a:xfrm>
              <a:blipFill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r>
              <a:rPr lang="da-DK" dirty="0"/>
              <a:t> for </a:t>
            </a:r>
            <a:r>
              <a:rPr lang="da-DK" i="1" dirty="0"/>
              <a:t>k </a:t>
            </a:r>
            <a:r>
              <a:rPr lang="da-DK" dirty="0"/>
              <a:t>=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/>
                  <a:t>Let the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centroid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 point </a:t>
                </a:r>
                <a:r>
                  <a:rPr lang="da-DK" i="1" dirty="0"/>
                  <a:t>c</a:t>
                </a:r>
                <a:r>
                  <a:rPr lang="da-DK" dirty="0"/>
                  <a:t> for a point set </a:t>
                </a:r>
                <a:r>
                  <a:rPr lang="da-DK" i="1" dirty="0"/>
                  <a:t>C</a:t>
                </a:r>
                <a:r>
                  <a:rPr lang="da-DK" dirty="0"/>
                  <a:t> </a:t>
                </a:r>
                <a:r>
                  <a:rPr lang="da-DK" dirty="0" err="1"/>
                  <a:t>be</a:t>
                </a:r>
                <a:r>
                  <a:rPr lang="da-DK" dirty="0"/>
                  <a:t> the point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minimizing</a:t>
                </a:r>
                <a:r>
                  <a:rPr lang="da-DK" dirty="0"/>
                  <a:t> the </a:t>
                </a:r>
                <a:br>
                  <a:rPr lang="da-DK" dirty="0"/>
                </a:br>
                <a:endParaRPr lang="da-DK" dirty="0"/>
              </a:p>
              <a:p>
                <a:pPr marL="0" indent="0">
                  <a:buNone/>
                </a:pP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			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distortion</a:t>
                </a:r>
                <a:r>
                  <a:rPr lang="da-DK" dirty="0"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da-DK" i="1" dirty="0">
                            <a:sym typeface="Wingdings" panose="05000000000000000000" pitchFamily="2" charset="2"/>
                          </a:rPr>
                          <m:t>p</m:t>
                        </m:r>
                        <m:r>
                          <a:rPr lang="da-DK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da-DK" i="1" dirty="0">
                            <a:sym typeface="Wingdings" panose="05000000000000000000" pitchFamily="2" charset="2"/>
                          </a:rPr>
                          <m:t>C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da-DK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a-DK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|</m:t>
                            </m:r>
                            <m:r>
                              <m:rPr>
                                <m:nor/>
                              </m:rPr>
                              <a:rPr lang="da-DK" i="1" dirty="0">
                                <a:sym typeface="Wingdings" panose="05000000000000000000" pitchFamily="2" charset="2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da-DK" dirty="0">
                                <a:sym typeface="Wingdings" panose="05000000000000000000" pitchFamily="2" charset="2"/>
                              </a:rPr>
                              <m:t> − </m:t>
                            </m:r>
                            <m:r>
                              <m:rPr>
                                <m:nor/>
                              </m:rPr>
                              <a:rPr lang="da-DK" b="0" i="1" dirty="0" smtClean="0">
                                <a:sym typeface="Wingdings" panose="05000000000000000000" pitchFamily="2" charset="2"/>
                              </a:rPr>
                              <m:t>c</m:t>
                            </m:r>
                            <m:r>
                              <a:rPr lang="da-DK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|</m:t>
                            </m:r>
                          </m:e>
                          <m:sup>
                            <m:r>
                              <a:rPr lang="da-DK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da-DK" dirty="0">
                  <a:sym typeface="Wingdings" panose="05000000000000000000" pitchFamily="2" charset="2"/>
                </a:endParaRPr>
              </a:p>
              <a:p>
                <a:endParaRPr lang="da-DK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Theorem</a:t>
                </a:r>
                <a:r>
                  <a:rPr lang="da-DK" dirty="0"/>
                  <a:t>   </a:t>
                </a:r>
                <a:r>
                  <a:rPr lang="da-DK" i="1" dirty="0">
                    <a:solidFill>
                      <a:srgbClr val="C00000"/>
                    </a:solidFill>
                  </a:rPr>
                  <a:t>c</a:t>
                </a:r>
                <a:r>
                  <a:rPr lang="da-DK" dirty="0">
                    <a:solidFill>
                      <a:srgbClr val="C00000"/>
                    </a:solidFill>
                  </a:rPr>
                  <a:t> = average(</a:t>
                </a:r>
                <a:r>
                  <a:rPr lang="da-DK" i="1" dirty="0">
                    <a:solidFill>
                      <a:srgbClr val="C00000"/>
                    </a:solidFill>
                  </a:rPr>
                  <a:t>C</a:t>
                </a:r>
                <a:r>
                  <a:rPr lang="da-DK" dirty="0">
                    <a:solidFill>
                      <a:srgbClr val="C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049" b="64423"/>
          <a:stretch/>
        </p:blipFill>
        <p:spPr>
          <a:xfrm>
            <a:off x="6096000" y="4001294"/>
            <a:ext cx="2339892" cy="14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3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83150"/>
              </p:ext>
            </p:extLst>
          </p:nvPr>
        </p:nvGraphicFramePr>
        <p:xfrm>
          <a:off x="1956433" y="303627"/>
          <a:ext cx="821880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8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3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k-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means</a:t>
                      </a: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 -</a:t>
                      </a:r>
                      <a:r>
                        <a:rPr lang="da-DK" sz="2400" b="0" baseline="0" dirty="0">
                          <a:latin typeface="+mn-lt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Lloyd’s</a:t>
                      </a: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method</a:t>
                      </a:r>
                      <a:r>
                        <a:rPr lang="da-DK" sz="2400" b="0" baseline="0" dirty="0">
                          <a:latin typeface="+mn-lt"/>
                          <a:cs typeface="Courier New" panose="02070309020205020404" pitchFamily="49" charset="0"/>
                        </a:rPr>
                        <a:t> (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pseudo</a:t>
                      </a: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code</a:t>
                      </a: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)</a:t>
                      </a:r>
                      <a:endParaRPr lang="da-DK" sz="2400" b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7571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sz="1600" dirty="0" err="1">
                          <a:latin typeface="Courier" pitchFamily="49" charset="0"/>
                        </a:rPr>
                        <a:t>centroids</a:t>
                      </a:r>
                      <a:r>
                        <a:rPr lang="da-DK" sz="1600" dirty="0">
                          <a:latin typeface="Courier" pitchFamily="49" charset="0"/>
                        </a:rPr>
                        <a:t> = k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distinct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random</a:t>
                      </a:r>
                      <a:r>
                        <a:rPr lang="da-DK" sz="1600" dirty="0">
                          <a:latin typeface="Courier" pitchFamily="49" charset="0"/>
                        </a:rPr>
                        <a:t> input points</a:t>
                      </a:r>
                    </a:p>
                    <a:p>
                      <a:pPr marL="0" indent="0">
                        <a:buNone/>
                      </a:pPr>
                      <a:r>
                        <a:rPr lang="da-DK" sz="1600" dirty="0" err="1">
                          <a:latin typeface="Courier" pitchFamily="49" charset="0"/>
                        </a:rPr>
                        <a:t>while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centroids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change</a:t>
                      </a:r>
                      <a:r>
                        <a:rPr lang="da-DK" sz="1600" dirty="0">
                          <a:latin typeface="Courier" pitchFamily="49" charset="0"/>
                        </a:rPr>
                        <a:t>:</a:t>
                      </a:r>
                      <a:endParaRPr lang="en-US" sz="1600" dirty="0">
                        <a:latin typeface="Courier" pitchFamily="49" charset="0"/>
                      </a:endParaRPr>
                    </a:p>
                    <a:p>
                      <a:pPr marL="457200" lvl="1" indent="0">
                        <a:buNone/>
                      </a:pPr>
                      <a:r>
                        <a:rPr lang="da-DK" sz="1600" dirty="0" err="1">
                          <a:latin typeface="Courier" pitchFamily="49" charset="0"/>
                        </a:rPr>
                        <a:t>create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clusters</a:t>
                      </a:r>
                      <a:r>
                        <a:rPr lang="da-DK" sz="1600" dirty="0">
                          <a:latin typeface="Courier" pitchFamily="49" charset="0"/>
                        </a:rPr>
                        <a:t> C by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assigning</a:t>
                      </a:r>
                      <a:r>
                        <a:rPr lang="da-DK" sz="1600" dirty="0">
                          <a:latin typeface="Courier" pitchFamily="49" charset="0"/>
                        </a:rPr>
                        <a:t> points to the nearest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centroid</a:t>
                      </a:r>
                      <a:endParaRPr lang="da-DK" sz="1600" dirty="0">
                        <a:latin typeface="Courier" pitchFamily="49" charset="0"/>
                      </a:endParaRPr>
                    </a:p>
                    <a:p>
                      <a:pPr marL="457200" lvl="1" indent="0">
                        <a:buNone/>
                      </a:pPr>
                      <a:r>
                        <a:rPr lang="da-DK" sz="1600" dirty="0" err="1">
                          <a:latin typeface="Courier" pitchFamily="49" charset="0"/>
                        </a:rPr>
                        <a:t>centroids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>
                          <a:latin typeface="Courier" pitchFamily="49" charset="0"/>
                          <a:sym typeface="Wingdings" panose="05000000000000000000" pitchFamily="2" charset="2"/>
                        </a:rPr>
                        <a:t>= a</a:t>
                      </a:r>
                      <a:r>
                        <a:rPr lang="da-DK" sz="1600" dirty="0">
                          <a:latin typeface="Courier" pitchFamily="49" charset="0"/>
                        </a:rPr>
                        <a:t>verage of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each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cluster</a:t>
                      </a:r>
                      <a:endParaRPr lang="da-DK" sz="1600" dirty="0">
                        <a:latin typeface="Courier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276" y="2049671"/>
            <a:ext cx="6117120" cy="465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57F87744-04E6-4B8C-9FB3-9E7CB684D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D14A25EE-89E1-409A-ACA1-B55923706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AE163CDC-EAC5-4623-A4BD-19884ACD7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061E8048-122B-47FF-BE7E-7ED55B31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DCF31AFC-F444-48ED-B7AE-05AE89B67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B007429D-5DC8-44C2-BA14-738831AC9E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AA154D33-5CDE-4C2C-8474-ABE9B6EB0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0653DDF0-32C8-4687-A1CF-1D3CF07824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1" name="Picture 20" descr="Chart, scatter chart&#10;&#10;Description automatically generated">
            <a:extLst>
              <a:ext uri="{FF2B5EF4-FFF2-40B4-BE49-F238E27FC236}">
                <a16:creationId xmlns:a16="http://schemas.microsoft.com/office/drawing/2014/main" id="{2B08DE4A-E5D6-4EF2-A950-B0630F10FF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BB7F1245-DFEC-4114-A95B-7709580457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5" name="Picture 24" descr="Chart, scatter chart&#10;&#10;Description automatically generated">
            <a:extLst>
              <a:ext uri="{FF2B5EF4-FFF2-40B4-BE49-F238E27FC236}">
                <a16:creationId xmlns:a16="http://schemas.microsoft.com/office/drawing/2014/main" id="{4DFBA527-B9C2-445D-9CFB-5C3788B5F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7" name="Picture 26" descr="Chart, scatter chart&#10;&#10;Description automatically generated">
            <a:extLst>
              <a:ext uri="{FF2B5EF4-FFF2-40B4-BE49-F238E27FC236}">
                <a16:creationId xmlns:a16="http://schemas.microsoft.com/office/drawing/2014/main" id="{E5EEB008-65AC-4AA7-9FF5-E7A30B60DA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9" name="Picture 28" descr="Chart, scatter chart&#10;&#10;Description automatically generated">
            <a:extLst>
              <a:ext uri="{FF2B5EF4-FFF2-40B4-BE49-F238E27FC236}">
                <a16:creationId xmlns:a16="http://schemas.microsoft.com/office/drawing/2014/main" id="{1B3A45A3-ACFC-4F6B-B57A-1F2903CDB4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1" name="Picture 30" descr="Chart, scatter chart&#10;&#10;Description automatically generated">
            <a:extLst>
              <a:ext uri="{FF2B5EF4-FFF2-40B4-BE49-F238E27FC236}">
                <a16:creationId xmlns:a16="http://schemas.microsoft.com/office/drawing/2014/main" id="{36CB3A12-EBBE-4D3C-9ABB-FB7C19702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3" name="Picture 32" descr="Chart, scatter chart&#10;&#10;Description automatically generated">
            <a:extLst>
              <a:ext uri="{FF2B5EF4-FFF2-40B4-BE49-F238E27FC236}">
                <a16:creationId xmlns:a16="http://schemas.microsoft.com/office/drawing/2014/main" id="{F3BDB9F0-7C44-4B92-9CBE-58175FB4AF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5" name="Picture 34" descr="Chart, scatter chart&#10;&#10;Description automatically generated">
            <a:extLst>
              <a:ext uri="{FF2B5EF4-FFF2-40B4-BE49-F238E27FC236}">
                <a16:creationId xmlns:a16="http://schemas.microsoft.com/office/drawing/2014/main" id="{45D92C12-72B8-40C2-8B7E-E6AA6767D8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7" name="Picture 36" descr="Chart, scatter chart&#10;&#10;Description automatically generated">
            <a:extLst>
              <a:ext uri="{FF2B5EF4-FFF2-40B4-BE49-F238E27FC236}">
                <a16:creationId xmlns:a16="http://schemas.microsoft.com/office/drawing/2014/main" id="{71A85D2D-E512-4F1F-AE03-B3DFAC0681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9" name="Picture 38" descr="Chart, scatter chart&#10;&#10;Description automatically generated">
            <a:extLst>
              <a:ext uri="{FF2B5EF4-FFF2-40B4-BE49-F238E27FC236}">
                <a16:creationId xmlns:a16="http://schemas.microsoft.com/office/drawing/2014/main" id="{60606394-F7A8-4E0C-8F76-052A907484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41" name="Picture 40" descr="Chart, scatter chart&#10;&#10;Description automatically generated">
            <a:extLst>
              <a:ext uri="{FF2B5EF4-FFF2-40B4-BE49-F238E27FC236}">
                <a16:creationId xmlns:a16="http://schemas.microsoft.com/office/drawing/2014/main" id="{CDCAF402-F2BC-4369-BA2B-4BBBEBC513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27" y="0"/>
            <a:ext cx="10854773" cy="68326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56841" y="401981"/>
            <a:ext cx="1722782" cy="3313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82876" y="4719981"/>
            <a:ext cx="1722782" cy="3313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21971" y="401981"/>
            <a:ext cx="1722782" cy="3313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624914">
            <a:off x="1792491" y="2365782"/>
            <a:ext cx="8267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>
                <a:solidFill>
                  <a:srgbClr val="C00000"/>
                </a:solidFill>
              </a:rPr>
              <a:t>k-</a:t>
            </a:r>
            <a:r>
              <a:rPr lang="da-DK" sz="4400" b="1" dirty="0" err="1">
                <a:solidFill>
                  <a:srgbClr val="C00000"/>
                </a:solidFill>
              </a:rPr>
              <a:t>means</a:t>
            </a:r>
            <a:r>
              <a:rPr lang="da-DK" sz="4400" b="1" dirty="0">
                <a:solidFill>
                  <a:srgbClr val="C00000"/>
                </a:solidFill>
              </a:rPr>
              <a:t> is a </a:t>
            </a:r>
            <a:r>
              <a:rPr lang="da-DK" sz="4400" b="1" u="sng" dirty="0" err="1">
                <a:solidFill>
                  <a:srgbClr val="C00000"/>
                </a:solidFill>
              </a:rPr>
              <a:t>heuristic</a:t>
            </a:r>
            <a:r>
              <a:rPr lang="da-DK" sz="4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da-DK" sz="4400" b="1" dirty="0">
                <a:solidFill>
                  <a:srgbClr val="C00000"/>
                </a:solidFill>
              </a:rPr>
              <a:t>output </a:t>
            </a:r>
            <a:r>
              <a:rPr lang="da-DK" sz="4400" b="1" dirty="0" err="1">
                <a:solidFill>
                  <a:srgbClr val="C00000"/>
                </a:solidFill>
              </a:rPr>
              <a:t>can</a:t>
            </a:r>
            <a:r>
              <a:rPr lang="da-DK" sz="4400" b="1" dirty="0">
                <a:solidFill>
                  <a:srgbClr val="C00000"/>
                </a:solidFill>
              </a:rPr>
              <a:t> </a:t>
            </a:r>
            <a:r>
              <a:rPr lang="da-DK" sz="4400" b="1" dirty="0" err="1">
                <a:solidFill>
                  <a:srgbClr val="C00000"/>
                </a:solidFill>
              </a:rPr>
              <a:t>be</a:t>
            </a:r>
            <a:r>
              <a:rPr lang="da-DK" sz="4400" b="1" dirty="0">
                <a:solidFill>
                  <a:srgbClr val="C00000"/>
                </a:solidFill>
              </a:rPr>
              <a:t> far </a:t>
            </a:r>
            <a:r>
              <a:rPr lang="da-DK" sz="4400" b="1">
                <a:solidFill>
                  <a:srgbClr val="C00000"/>
                </a:solidFill>
              </a:rPr>
              <a:t>from optimal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Generating</a:t>
            </a:r>
            <a:r>
              <a:rPr lang="da-DK" dirty="0"/>
              <a:t> </a:t>
            </a:r>
            <a:r>
              <a:rPr lang="da-DK" dirty="0" err="1"/>
              <a:t>random</a:t>
            </a:r>
            <a:r>
              <a:rPr lang="da-DK" dirty="0"/>
              <a:t> points </a:t>
            </a:r>
            <a:br>
              <a:rPr lang="da-DK" dirty="0"/>
            </a:br>
            <a:r>
              <a:rPr lang="da-DK" dirty="0"/>
              <a:t>(just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random</a:t>
            </a:r>
            <a:r>
              <a:rPr lang="da-DK" dirty="0"/>
              <a:t> approach)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79253"/>
              </p:ext>
            </p:extLst>
          </p:nvPr>
        </p:nvGraphicFramePr>
        <p:xfrm>
          <a:off x="386667" y="2333921"/>
          <a:ext cx="629475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47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k_means.py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random import random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cos, sin</a:t>
                      </a:r>
                    </a:p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random_point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radius):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angle = 2 * pi * random()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 = radius * random() ** 2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x + r * cos(angle), y + r * sin(angle)</a:t>
                      </a:r>
                    </a:p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random_points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(n, x, y, radius):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range(n):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yield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random_point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radius)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005" y="2021305"/>
            <a:ext cx="4927060" cy="37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87" y="379563"/>
            <a:ext cx="10515600" cy="1325563"/>
          </a:xfrm>
        </p:spPr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471484"/>
              </p:ext>
            </p:extLst>
          </p:nvPr>
        </p:nvGraphicFramePr>
        <p:xfrm>
          <a:off x="3678775" y="539414"/>
          <a:ext cx="8128318" cy="5839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31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da-DK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k_means.py</a:t>
                      </a:r>
                    </a:p>
                  </a:txBody>
                  <a:tcPr marT="41564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5527964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random import sample</a:t>
                      </a: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5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5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argmin</a:t>
                      </a:r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mean</a:t>
                      </a:r>
                    </a:p>
                    <a:p>
                      <a:endParaRPr lang="en-US" sz="15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en-US" sz="15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(p, q):</a:t>
                      </a: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sum((a - b)**2 for a, b in zip(p, q))</a:t>
                      </a:r>
                    </a:p>
                    <a:p>
                      <a:endParaRPr lang="en-US" sz="15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en-US" sz="1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k_means</a:t>
                      </a:r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(points, k):</a:t>
                      </a: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centroid = sample(points, k)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centroids = [ centroid ]  </a:t>
                      </a: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history</a:t>
                      </a:r>
                      <a:r>
                        <a:rPr lang="en-US" sz="15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visualization</a:t>
                      </a:r>
                      <a:endParaRPr lang="en-US" sz="15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True:</a:t>
                      </a: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clusters = [[] for _ in centroid]</a:t>
                      </a: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p in points:</a:t>
                      </a: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i = </a:t>
                      </a:r>
                      <a:r>
                        <a:rPr lang="en-US" sz="15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argmin</a:t>
                      </a:r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</a:t>
                      </a:r>
                      <a:r>
                        <a:rPr lang="en-US" sz="15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(p, c) for c in centroid])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clusters[i].append(p)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centroid = [tuple(map(mean, zip(*c))) for c in clusters]</a:t>
                      </a: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centroid == centroids[-1]: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break</a:t>
                      </a: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5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centroids.append</a:t>
                      </a:r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(centroid)</a:t>
                      </a: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any(</a:t>
                      </a:r>
                      <a:r>
                        <a:rPr lang="en-US" sz="15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(c) == 0 for c in clusters):</a:t>
                      </a: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print('Not good - empty cluster')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break</a:t>
                      </a:r>
                    </a:p>
                    <a:p>
                      <a:r>
                        <a:rPr lang="en-US" sz="15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clusters</a:t>
                      </a:r>
                      <a:endParaRPr lang="pt-BR" sz="15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41564" marB="4156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309" t="2456" r="3666" b="7874"/>
          <a:stretch/>
        </p:blipFill>
        <p:spPr>
          <a:xfrm>
            <a:off x="91440" y="2179964"/>
            <a:ext cx="2987040" cy="22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1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57995</TotalTime>
  <Words>1920</Words>
  <Application>Microsoft Office PowerPoint</Application>
  <PresentationFormat>Widescreen</PresentationFormat>
  <Paragraphs>223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</vt:lpstr>
      <vt:lpstr>Courier New</vt:lpstr>
      <vt:lpstr>French Script MT</vt:lpstr>
      <vt:lpstr>Wingdings</vt:lpstr>
      <vt:lpstr>Office Theme</vt:lpstr>
      <vt:lpstr>Clustering</vt:lpstr>
      <vt:lpstr>3 clusters / groups of points</vt:lpstr>
      <vt:lpstr>Clustering = Optimization problem</vt:lpstr>
      <vt:lpstr>k-means for k = 1</vt:lpstr>
      <vt:lpstr>PowerPoint Presentation</vt:lpstr>
      <vt:lpstr>PowerPoint Presentation</vt:lpstr>
      <vt:lpstr>PowerPoint Presentation</vt:lpstr>
      <vt:lpstr>Generating random points  (just one random approach)</vt:lpstr>
      <vt:lpstr>k-means</vt:lpstr>
      <vt:lpstr>k-mean limitations</vt:lpstr>
      <vt:lpstr>k-means - better bounds</vt:lpstr>
      <vt:lpstr>scipy.cluster.vq.kmeans </vt:lpstr>
      <vt:lpstr>scipy.cluster.vq.whiten </vt:lpstr>
      <vt:lpstr>Other Python clustering methods - sklearn.cluster</vt:lpstr>
      <vt:lpstr>DBSCAN*</vt:lpstr>
      <vt:lpstr>Data Mining Algorithms</vt:lpstr>
      <vt:lpstr>Neural networks (one slide introduction)</vt:lpstr>
      <vt:lpstr>Applying a linear classifier using Numpy:   x ∙ W + b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1926</cp:revision>
  <dcterms:created xsi:type="dcterms:W3CDTF">2017-10-19T06:54:16Z</dcterms:created>
  <dcterms:modified xsi:type="dcterms:W3CDTF">2025-04-26T15:09:53Z</dcterms:modified>
</cp:coreProperties>
</file>