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711" r:id="rId3"/>
    <p:sldId id="701" r:id="rId4"/>
    <p:sldId id="717" r:id="rId5"/>
    <p:sldId id="714" r:id="rId6"/>
    <p:sldId id="722" r:id="rId7"/>
    <p:sldId id="702" r:id="rId8"/>
    <p:sldId id="715" r:id="rId9"/>
    <p:sldId id="704" r:id="rId10"/>
    <p:sldId id="705" r:id="rId11"/>
    <p:sldId id="703" r:id="rId12"/>
    <p:sldId id="706" r:id="rId13"/>
    <p:sldId id="713" r:id="rId14"/>
    <p:sldId id="716" r:id="rId15"/>
    <p:sldId id="721" r:id="rId16"/>
    <p:sldId id="675" r:id="rId17"/>
    <p:sldId id="720" r:id="rId18"/>
    <p:sldId id="71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73719" autoAdjust="0"/>
  </p:normalViewPr>
  <p:slideViewPr>
    <p:cSldViewPr snapToGrid="0">
      <p:cViewPr varScale="1">
        <p:scale>
          <a:sx n="41" d="100"/>
          <a:sy n="41" d="100"/>
        </p:scale>
        <p:origin x="780" y="36"/>
      </p:cViewPr>
      <p:guideLst/>
    </p:cSldViewPr>
  </p:slideViewPr>
  <p:outlineViewPr>
    <p:cViewPr>
      <p:scale>
        <a:sx n="33" d="100"/>
        <a:sy n="33" d="100"/>
      </p:scale>
      <p:origin x="0" y="-4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923F087-BE9C-41EF-81EA-B1E440ECDF17}"/>
    <pc:docChg chg="custSel modSld">
      <pc:chgData name="Gerth Stølting Brodal" userId="04ef4784-6591-4f86-a140-f5c3b108582a" providerId="ADAL" clId="{D923F087-BE9C-41EF-81EA-B1E440ECDF17}" dt="2021-04-14T10:03:37.046" v="34" actId="207"/>
      <pc:docMkLst>
        <pc:docMk/>
      </pc:docMkLst>
      <pc:sldChg chg="modSp mod">
        <pc:chgData name="Gerth Stølting Brodal" userId="04ef4784-6591-4f86-a140-f5c3b108582a" providerId="ADAL" clId="{D923F087-BE9C-41EF-81EA-B1E440ECDF17}" dt="2021-04-14T10:03:37.046" v="34" actId="207"/>
        <pc:sldMkLst>
          <pc:docMk/>
          <pc:sldMk cId="1683438220" sldId="719"/>
        </pc:sldMkLst>
        <pc:graphicFrameChg chg="mod modGraphic">
          <ac:chgData name="Gerth Stølting Brodal" userId="04ef4784-6591-4f86-a140-f5c3b108582a" providerId="ADAL" clId="{D923F087-BE9C-41EF-81EA-B1E440ECDF17}" dt="2021-04-14T10:03:37.046" v="34" actId="207"/>
          <ac:graphicFrameMkLst>
            <pc:docMk/>
            <pc:sldMk cId="1683438220" sldId="719"/>
            <ac:graphicFrameMk id="5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5F94395A-05F9-46A7-9575-36DC54063509}"/>
    <pc:docChg chg="undo custSel addSld delSld modSld">
      <pc:chgData name="Gerth Stølting Brodal" userId="04ef4784-6591-4f86-a140-f5c3b108582a" providerId="ADAL" clId="{5F94395A-05F9-46A7-9575-36DC54063509}" dt="2022-05-01T15:24:11.975" v="303" actId="47"/>
      <pc:docMkLst>
        <pc:docMk/>
      </pc:docMkLst>
      <pc:sldChg chg="addSp modSp mod">
        <pc:chgData name="Gerth Stølting Brodal" userId="04ef4784-6591-4f86-a140-f5c3b108582a" providerId="ADAL" clId="{5F94395A-05F9-46A7-9575-36DC54063509}" dt="2022-05-01T15:10:20.864" v="302" actId="1076"/>
        <pc:sldMkLst>
          <pc:docMk/>
          <pc:sldMk cId="1612528885" sldId="481"/>
        </pc:sldMkLst>
        <pc:spChg chg="mod">
          <ac:chgData name="Gerth Stølting Brodal" userId="04ef4784-6591-4f86-a140-f5c3b108582a" providerId="ADAL" clId="{5F94395A-05F9-46A7-9575-36DC54063509}" dt="2022-05-01T08:53:24.999" v="7" actId="20577"/>
          <ac:spMkLst>
            <pc:docMk/>
            <pc:sldMk cId="1612528885" sldId="481"/>
            <ac:spMk id="3" creationId="{00000000-0000-0000-0000-000000000000}"/>
          </ac:spMkLst>
        </pc:spChg>
        <pc:spChg chg="add mod">
          <ac:chgData name="Gerth Stølting Brodal" userId="04ef4784-6591-4f86-a140-f5c3b108582a" providerId="ADAL" clId="{5F94395A-05F9-46A7-9575-36DC54063509}" dt="2022-05-01T15:10:20.864" v="302" actId="1076"/>
          <ac:spMkLst>
            <pc:docMk/>
            <pc:sldMk cId="1612528885" sldId="481"/>
            <ac:spMk id="5" creationId="{C9A4FD23-F09F-4CFA-BCF5-DC3068328A35}"/>
          </ac:spMkLst>
        </pc:spChg>
        <pc:picChg chg="add mod">
          <ac:chgData name="Gerth Stølting Brodal" userId="04ef4784-6591-4f86-a140-f5c3b108582a" providerId="ADAL" clId="{5F94395A-05F9-46A7-9575-36DC54063509}" dt="2022-05-01T15:10:12.331" v="301" actId="1076"/>
          <ac:picMkLst>
            <pc:docMk/>
            <pc:sldMk cId="1612528885" sldId="481"/>
            <ac:picMk id="4" creationId="{14ECF1EE-0298-41FD-8FF5-17FCD26AF6D2}"/>
          </ac:picMkLst>
        </pc:picChg>
      </pc:sldChg>
      <pc:sldChg chg="modSp mod">
        <pc:chgData name="Gerth Stølting Brodal" userId="04ef4784-6591-4f86-a140-f5c3b108582a" providerId="ADAL" clId="{5F94395A-05F9-46A7-9575-36DC54063509}" dt="2022-05-01T09:25:56.054" v="16" actId="20577"/>
        <pc:sldMkLst>
          <pc:docMk/>
          <pc:sldMk cId="678063450" sldId="703"/>
        </pc:sldMkLst>
        <pc:spChg chg="mod">
          <ac:chgData name="Gerth Stølting Brodal" userId="04ef4784-6591-4f86-a140-f5c3b108582a" providerId="ADAL" clId="{5F94395A-05F9-46A7-9575-36DC54063509}" dt="2022-05-01T09:25:56.054" v="16" actId="20577"/>
          <ac:spMkLst>
            <pc:docMk/>
            <pc:sldMk cId="678063450" sldId="703"/>
            <ac:spMk id="3" creationId="{00000000-0000-0000-0000-000000000000}"/>
          </ac:spMkLst>
        </pc:spChg>
      </pc:sldChg>
      <pc:sldChg chg="delSp modSp mod">
        <pc:chgData name="Gerth Stølting Brodal" userId="04ef4784-6591-4f86-a140-f5c3b108582a" providerId="ADAL" clId="{5F94395A-05F9-46A7-9575-36DC54063509}" dt="2022-05-01T09:32:48.622" v="104" actId="313"/>
        <pc:sldMkLst>
          <pc:docMk/>
          <pc:sldMk cId="342654652" sldId="706"/>
        </pc:sldMkLst>
        <pc:spChg chg="del mod">
          <ac:chgData name="Gerth Stølting Brodal" userId="04ef4784-6591-4f86-a140-f5c3b108582a" providerId="ADAL" clId="{5F94395A-05F9-46A7-9575-36DC54063509}" dt="2022-05-01T09:30:48.439" v="77" actId="478"/>
          <ac:spMkLst>
            <pc:docMk/>
            <pc:sldMk cId="342654652" sldId="706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5F94395A-05F9-46A7-9575-36DC54063509}" dt="2022-05-01T09:30:14.354" v="46" actId="1035"/>
          <ac:spMkLst>
            <pc:docMk/>
            <pc:sldMk cId="342654652" sldId="706"/>
            <ac:spMk id="10" creationId="{00000000-0000-0000-0000-000000000000}"/>
          </ac:spMkLst>
        </pc:spChg>
        <pc:graphicFrameChg chg="mod modGraphic">
          <ac:chgData name="Gerth Stølting Brodal" userId="04ef4784-6591-4f86-a140-f5c3b108582a" providerId="ADAL" clId="{5F94395A-05F9-46A7-9575-36DC54063509}" dt="2022-05-01T09:32:48.622" v="104" actId="313"/>
          <ac:graphicFrameMkLst>
            <pc:docMk/>
            <pc:sldMk cId="342654652" sldId="706"/>
            <ac:graphicFrameMk id="7" creationId="{00000000-0000-0000-0000-000000000000}"/>
          </ac:graphicFrameMkLst>
        </pc:graphicFrameChg>
        <pc:picChg chg="mod">
          <ac:chgData name="Gerth Stølting Brodal" userId="04ef4784-6591-4f86-a140-f5c3b108582a" providerId="ADAL" clId="{5F94395A-05F9-46A7-9575-36DC54063509}" dt="2022-05-01T09:30:53.329" v="78" actId="1076"/>
          <ac:picMkLst>
            <pc:docMk/>
            <pc:sldMk cId="342654652" sldId="706"/>
            <ac:picMk id="9" creationId="{00000000-0000-0000-0000-000000000000}"/>
          </ac:picMkLst>
        </pc:picChg>
      </pc:sldChg>
      <pc:sldChg chg="addSp delSp mod">
        <pc:chgData name="Gerth Stølting Brodal" userId="04ef4784-6591-4f86-a140-f5c3b108582a" providerId="ADAL" clId="{5F94395A-05F9-46A7-9575-36DC54063509}" dt="2022-05-01T14:41:48.159" v="207" actId="22"/>
        <pc:sldMkLst>
          <pc:docMk/>
          <pc:sldMk cId="3382942490" sldId="714"/>
        </pc:sldMkLst>
        <pc:picChg chg="add del">
          <ac:chgData name="Gerth Stølting Brodal" userId="04ef4784-6591-4f86-a140-f5c3b108582a" providerId="ADAL" clId="{5F94395A-05F9-46A7-9575-36DC54063509}" dt="2022-05-01T14:41:48.159" v="207" actId="22"/>
          <ac:picMkLst>
            <pc:docMk/>
            <pc:sldMk cId="3382942490" sldId="714"/>
            <ac:picMk id="3" creationId="{CF4E6AFD-3B62-4949-A811-540B22A982ED}"/>
          </ac:picMkLst>
        </pc:picChg>
      </pc:sldChg>
      <pc:sldChg chg="del">
        <pc:chgData name="Gerth Stølting Brodal" userId="04ef4784-6591-4f86-a140-f5c3b108582a" providerId="ADAL" clId="{5F94395A-05F9-46A7-9575-36DC54063509}" dt="2022-05-01T15:24:11.975" v="303" actId="47"/>
        <pc:sldMkLst>
          <pc:docMk/>
          <pc:sldMk cId="1324811244" sldId="718"/>
        </pc:sldMkLst>
      </pc:sldChg>
      <pc:sldChg chg="modNotesTx">
        <pc:chgData name="Gerth Stølting Brodal" userId="04ef4784-6591-4f86-a140-f5c3b108582a" providerId="ADAL" clId="{5F94395A-05F9-46A7-9575-36DC54063509}" dt="2022-05-01T12:21:52.443" v="125" actId="20577"/>
        <pc:sldMkLst>
          <pc:docMk/>
          <pc:sldMk cId="1683438220" sldId="719"/>
        </pc:sldMkLst>
      </pc:sldChg>
      <pc:sldChg chg="modNotesTx">
        <pc:chgData name="Gerth Stølting Brodal" userId="04ef4784-6591-4f86-a140-f5c3b108582a" providerId="ADAL" clId="{5F94395A-05F9-46A7-9575-36DC54063509}" dt="2022-05-01T14:22:30.093" v="205" actId="20577"/>
        <pc:sldMkLst>
          <pc:docMk/>
          <pc:sldMk cId="2607572400" sldId="721"/>
        </pc:sldMkLst>
      </pc:sldChg>
      <pc:sldChg chg="addSp delSp modSp new mod modAnim">
        <pc:chgData name="Gerth Stølting Brodal" userId="04ef4784-6591-4f86-a140-f5c3b108582a" providerId="ADAL" clId="{5F94395A-05F9-46A7-9575-36DC54063509}" dt="2022-05-01T14:59:27.575" v="299"/>
        <pc:sldMkLst>
          <pc:docMk/>
          <pc:sldMk cId="1517857896" sldId="722"/>
        </pc:sldMkLst>
        <pc:spChg chg="del">
          <ac:chgData name="Gerth Stølting Brodal" userId="04ef4784-6591-4f86-a140-f5c3b108582a" providerId="ADAL" clId="{5F94395A-05F9-46A7-9575-36DC54063509}" dt="2022-05-01T14:57:49.626" v="292" actId="478"/>
          <ac:spMkLst>
            <pc:docMk/>
            <pc:sldMk cId="1517857896" sldId="722"/>
            <ac:spMk id="2" creationId="{86DE09F1-7D4B-455D-8A8C-631D2FCDBFA8}"/>
          </ac:spMkLst>
        </pc:spChg>
        <pc:spChg chg="del">
          <ac:chgData name="Gerth Stølting Brodal" userId="04ef4784-6591-4f86-a140-f5c3b108582a" providerId="ADAL" clId="{5F94395A-05F9-46A7-9575-36DC54063509}" dt="2022-05-01T14:56:54.041" v="235"/>
          <ac:spMkLst>
            <pc:docMk/>
            <pc:sldMk cId="1517857896" sldId="722"/>
            <ac:spMk id="3" creationId="{F27895D0-15DF-4F6A-BF5C-6F74C506AA02}"/>
          </ac:spMkLst>
        </pc:sp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5" creationId="{57F87744-04E6-4B8C-9FB3-9E7CB684DDDA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7" creationId="{D14A25EE-89E1-409A-ACA1-B559237065A6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9" creationId="{AE163CDC-EAC5-4623-A4BD-19884ACD710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1" creationId="{061E8048-122B-47FF-BE7E-7ED55B31ACE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3" creationId="{DCF31AFC-F444-48ED-B7AE-05AE89B679E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5" creationId="{B007429D-5DC8-44C2-BA14-738831AC9E0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7" creationId="{AA154D33-5CDE-4C2C-8474-ABE9B6EB06A0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9" creationId="{0653DDF0-32C8-4687-A1CF-1D3CF0782410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1" creationId="{2B08DE4A-E5D6-4EF2-A950-B0630F10FF83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3" creationId="{BB7F1245-DFEC-4114-A95B-770958045797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5" creationId="{4DFBA527-B9C2-445D-9CFB-5C3788B5F72E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7" creationId="{E5EEB008-65AC-4AA7-9FF5-E7A30B60DA52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9" creationId="{1B3A45A3-ACFC-4F6B-B57A-1F2903CDB4D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1" creationId="{36CB3A12-EBBE-4D3C-9ABB-FB7C197025D7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3" creationId="{F3BDB9F0-7C44-4B92-9CBE-58175FB4AF61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5" creationId="{45D92C12-72B8-40C2-8B7E-E6AA6767D881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7" creationId="{71A85D2D-E512-4F1F-AE03-B3DFAC06814A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9" creationId="{60606394-F7A8-4E0C-8F76-052A9074846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41" creationId="{CDCAF402-F2BC-4369-BA2B-4BBBEBC51321}"/>
          </ac:picMkLst>
        </pc:picChg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757553941" sldId="722"/>
        </pc:sldMkLst>
        <pc:picChg chg="add">
          <ac:chgData name="Gerth Stølting Brodal" userId="04ef4784-6591-4f86-a140-f5c3b108582a" providerId="ADAL" clId="{5F94395A-05F9-46A7-9575-36DC54063509}" dt="2022-05-01T14:42:08.126" v="209" actId="22"/>
          <ac:picMkLst>
            <pc:docMk/>
            <pc:sldMk cId="3757553941" sldId="722"/>
            <ac:picMk id="5" creationId="{CDAB3507-039D-49B4-8FDD-26A3763B673C}"/>
          </ac:picMkLst>
        </pc:picChg>
      </pc:sldChg>
      <pc:sldChg chg="addSp delSp modSp new del mod">
        <pc:chgData name="Gerth Stølting Brodal" userId="04ef4784-6591-4f86-a140-f5c3b108582a" providerId="ADAL" clId="{5F94395A-05F9-46A7-9575-36DC54063509}" dt="2022-05-01T14:49:30.701" v="233" actId="47"/>
        <pc:sldMkLst>
          <pc:docMk/>
          <pc:sldMk cId="4237977017" sldId="722"/>
        </pc:sldMkLst>
        <pc:spChg chg="del">
          <ac:chgData name="Gerth Stølting Brodal" userId="04ef4784-6591-4f86-a140-f5c3b108582a" providerId="ADAL" clId="{5F94395A-05F9-46A7-9575-36DC54063509}" dt="2022-05-01T14:48:37.359" v="218"/>
          <ac:spMkLst>
            <pc:docMk/>
            <pc:sldMk cId="4237977017" sldId="722"/>
            <ac:spMk id="3" creationId="{365ACD36-10FD-4735-8E0E-B1EB1A75FEA8}"/>
          </ac:spMkLst>
        </pc:spChg>
        <pc:spChg chg="add mod">
          <ac:chgData name="Gerth Stølting Brodal" userId="04ef4784-6591-4f86-a140-f5c3b108582a" providerId="ADAL" clId="{5F94395A-05F9-46A7-9575-36DC54063509}" dt="2022-05-01T14:49:25.576" v="232" actId="1076"/>
          <ac:spMkLst>
            <pc:docMk/>
            <pc:sldMk cId="4237977017" sldId="722"/>
            <ac:spMk id="9" creationId="{196771E0-430F-4E3C-A98A-845323388400}"/>
          </ac:spMkLst>
        </pc:spChg>
        <pc:picChg chg="add del mod">
          <ac:chgData name="Gerth Stølting Brodal" userId="04ef4784-6591-4f86-a140-f5c3b108582a" providerId="ADAL" clId="{5F94395A-05F9-46A7-9575-36DC54063509}" dt="2022-05-01T14:49:21.971" v="231" actId="478"/>
          <ac:picMkLst>
            <pc:docMk/>
            <pc:sldMk cId="4237977017" sldId="722"/>
            <ac:picMk id="5" creationId="{F18132B1-845B-4924-B211-D98652F2CA01}"/>
          </ac:picMkLst>
        </pc:picChg>
        <pc:picChg chg="add del mod">
          <ac:chgData name="Gerth Stølting Brodal" userId="04ef4784-6591-4f86-a140-f5c3b108582a" providerId="ADAL" clId="{5F94395A-05F9-46A7-9575-36DC54063509}" dt="2022-05-01T14:49:18.955" v="230" actId="478"/>
          <ac:picMkLst>
            <pc:docMk/>
            <pc:sldMk cId="4237977017" sldId="722"/>
            <ac:picMk id="7" creationId="{CAFEDECE-E7CB-487B-A762-BF258033F77D}"/>
          </ac:picMkLst>
        </pc:picChg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119520592" sldId="723"/>
        </pc:sldMkLst>
        <pc:picChg chg="add">
          <ac:chgData name="Gerth Stølting Brodal" userId="04ef4784-6591-4f86-a140-f5c3b108582a" providerId="ADAL" clId="{5F94395A-05F9-46A7-9575-36DC54063509}" dt="2022-05-01T14:42:28.286" v="211" actId="22"/>
          <ac:picMkLst>
            <pc:docMk/>
            <pc:sldMk cId="3119520592" sldId="723"/>
            <ac:picMk id="5" creationId="{C428B131-B0C3-4B8D-9991-83EBF46FFC9D}"/>
          </ac:picMkLst>
        </pc:picChg>
      </pc:sldChg>
      <pc:sldChg chg="addSp mo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1862513" sldId="724"/>
        </pc:sldMkLst>
        <pc:picChg chg="add mod">
          <ac:chgData name="Gerth Stølting Brodal" userId="04ef4784-6591-4f86-a140-f5c3b108582a" providerId="ADAL" clId="{5F94395A-05F9-46A7-9575-36DC54063509}" dt="2022-05-01T14:42:38.895" v="215" actId="1036"/>
          <ac:picMkLst>
            <pc:docMk/>
            <pc:sldMk cId="1862513" sldId="724"/>
            <ac:picMk id="5" creationId="{CE938EB4-B867-45CF-8F75-5C5781EE2F85}"/>
          </ac:picMkLst>
        </pc:picChg>
      </pc:sldChg>
    </pc:docChg>
  </pc:docChgLst>
  <pc:docChgLst>
    <pc:chgData name="Gerth Stølting Brodal" userId="04ef4784-6591-4f86-a140-f5c3b108582a" providerId="ADAL" clId="{51E05E8B-1545-43E4-8146-F5CDCEA2016C}"/>
    <pc:docChg chg="undo custSel modSld">
      <pc:chgData name="Gerth Stølting Brodal" userId="04ef4784-6591-4f86-a140-f5c3b108582a" providerId="ADAL" clId="{51E05E8B-1545-43E4-8146-F5CDCEA2016C}" dt="2023-04-30T19:55:40.224" v="168" actId="20577"/>
      <pc:docMkLst>
        <pc:docMk/>
      </pc:docMkLst>
      <pc:sldChg chg="modNotesTx">
        <pc:chgData name="Gerth Stølting Brodal" userId="04ef4784-6591-4f86-a140-f5c3b108582a" providerId="ADAL" clId="{51E05E8B-1545-43E4-8146-F5CDCEA2016C}" dt="2023-04-30T19:32:04.194" v="31" actId="20577"/>
        <pc:sldMkLst>
          <pc:docMk/>
          <pc:sldMk cId="736600774" sldId="702"/>
        </pc:sldMkLst>
      </pc:sldChg>
      <pc:sldChg chg="modSp mod">
        <pc:chgData name="Gerth Stølting Brodal" userId="04ef4784-6591-4f86-a140-f5c3b108582a" providerId="ADAL" clId="{51E05E8B-1545-43E4-8146-F5CDCEA2016C}" dt="2023-04-30T19:37:50.794" v="66" actId="20577"/>
        <pc:sldMkLst>
          <pc:docMk/>
          <pc:sldMk cId="3486111929" sldId="704"/>
        </pc:sldMkLst>
        <pc:graphicFrameChg chg="modGraphic">
          <ac:chgData name="Gerth Stølting Brodal" userId="04ef4784-6591-4f86-a140-f5c3b108582a" providerId="ADAL" clId="{51E05E8B-1545-43E4-8146-F5CDCEA2016C}" dt="2023-04-30T19:37:50.794" v="66" actId="20577"/>
          <ac:graphicFrameMkLst>
            <pc:docMk/>
            <pc:sldMk cId="3486111929" sldId="70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51E05E8B-1545-43E4-8146-F5CDCEA2016C}" dt="2023-04-30T19:55:40.224" v="168" actId="20577"/>
        <pc:sldMkLst>
          <pc:docMk/>
          <pc:sldMk cId="2607572400" sldId="721"/>
        </pc:sldMkLst>
      </pc:sldChg>
    </pc:docChg>
  </pc:docChgLst>
  <pc:docChgLst>
    <pc:chgData name="Gerth Stølting Brodal" userId="04ef4784-6591-4f86-a140-f5c3b108582a" providerId="ADAL" clId="{2D9F8326-942F-423C-848B-2A33E3AC2170}"/>
    <pc:docChg chg="custSel modSld">
      <pc:chgData name="Gerth Stølting Brodal" userId="04ef4784-6591-4f86-a140-f5c3b108582a" providerId="ADAL" clId="{2D9F8326-942F-423C-848B-2A33E3AC2170}" dt="2021-02-13T16:40:58.016" v="240" actId="20577"/>
      <pc:docMkLst>
        <pc:docMk/>
      </pc:docMkLst>
      <pc:sldChg chg="modNotesTx">
        <pc:chgData name="Gerth Stølting Brodal" userId="04ef4784-6591-4f86-a140-f5c3b108582a" providerId="ADAL" clId="{2D9F8326-942F-423C-848B-2A33E3AC2170}" dt="2021-02-13T16:40:58.016" v="240" actId="20577"/>
        <pc:sldMkLst>
          <pc:docMk/>
          <pc:sldMk cId="2607572400" sldId="7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number of clusters defined is determined by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/>
              <a:t> and </a:t>
            </a:r>
            <a:r>
              <a:rPr lang="da-DK" i="1">
                <a:solidFill>
                  <a:srgbClr val="C00000"/>
                </a:solidFill>
              </a:rPr>
              <a:t>m</a:t>
            </a:r>
            <a:endParaRPr lang="en-US" dirty="0"/>
          </a:p>
          <a:p>
            <a:endParaRPr lang="en-US" dirty="0"/>
          </a:p>
          <a:p>
            <a:r>
              <a:rPr lang="en-US" dirty="0"/>
              <a:t>Noise = black points = Few close points (close points connected by edges) – on previous slide pink</a:t>
            </a:r>
          </a:p>
          <a:p>
            <a:r>
              <a:rPr lang="en-US" dirty="0"/>
              <a:t>Code:</a:t>
            </a:r>
          </a:p>
          <a:p>
            <a:r>
              <a:rPr lang="en-US" b="1" baseline="0" dirty="0"/>
              <a:t>sum</a:t>
            </a:r>
            <a:r>
              <a:rPr lang="en-US" baseline="0" dirty="0"/>
              <a:t>(close…)  --- sum counts number of entries equal to True</a:t>
            </a:r>
          </a:p>
          <a:p>
            <a:r>
              <a:rPr lang="en-US" baseline="0" dirty="0" err="1"/>
              <a:t>cluster.</a:t>
            </a:r>
            <a:r>
              <a:rPr lang="en-US" b="1" baseline="0" dirty="0" err="1"/>
              <a:t>append</a:t>
            </a:r>
            <a:r>
              <a:rPr lang="en-US" baseline="0" dirty="0"/>
              <a:t>(q) --- appends to the list cluster that the loop iterates over, dangerous but works…</a:t>
            </a:r>
          </a:p>
          <a:p>
            <a:r>
              <a:rPr lang="en-US" baseline="0" dirty="0"/>
              <a:t>list(core) – creates a copy of core; required since we will be deleting from core during the scan (not an elegant solution, but short)</a:t>
            </a:r>
          </a:p>
          <a:p>
            <a:endParaRPr lang="en-US" baseline="0" dirty="0"/>
          </a:p>
          <a:p>
            <a:r>
              <a:rPr lang="en-US" baseline="0" dirty="0"/>
              <a:t>Complexity: O(n^2), the clustering is in fact a BFS traversal of a connected component</a:t>
            </a:r>
          </a:p>
          <a:p>
            <a:endParaRPr lang="en-US" baseline="0" dirty="0"/>
          </a:p>
          <a:p>
            <a:r>
              <a:rPr lang="en-US" baseline="0" dirty="0"/>
              <a:t>Classic DBSCAN:</a:t>
            </a:r>
          </a:p>
          <a:p>
            <a:r>
              <a:rPr lang="en-US" baseline="0" dirty="0"/>
              <a:t>  noise points close to at least one cluster are assigned the first cluster constructed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Input from</a:t>
            </a:r>
            <a:r>
              <a:rPr lang="da-DK" baseline="0" dirty="0"/>
              <a:t> </a:t>
            </a:r>
            <a:r>
              <a:rPr lang="da-DK" baseline="0" dirty="0" err="1"/>
              <a:t>Panos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MNIST with 2 hidden layers of size 16, total number of variables in optimization problem is </a:t>
            </a:r>
            <a:r>
              <a:rPr lang="en-US" b="1" baseline="0" dirty="0"/>
              <a:t>13.002</a:t>
            </a:r>
          </a:p>
          <a:p>
            <a:endParaRPr lang="en-US" b="1" baseline="0" dirty="0"/>
          </a:p>
          <a:p>
            <a:r>
              <a:rPr lang="en-US" b="1" baseline="0" dirty="0"/>
              <a:t>MNIST = 60.000 training pictures + 10.000 test pictures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weights A and b were generated using </a:t>
            </a:r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Training set size: 60.000</a:t>
            </a:r>
            <a:r>
              <a:rPr lang="en-US"/>
              <a:t>, test set 10.000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the orange</a:t>
            </a:r>
            <a:r>
              <a:rPr lang="da-DK" baseline="0" dirty="0"/>
              <a:t> points in </a:t>
            </a:r>
            <a:r>
              <a:rPr lang="da-DK" baseline="0" dirty="0" err="1"/>
              <a:t>blue</a:t>
            </a:r>
            <a:r>
              <a:rPr lang="da-DK" baseline="0" dirty="0"/>
              <a:t> </a:t>
            </a:r>
            <a:r>
              <a:rPr lang="da-DK" baseline="0" dirty="0" err="1"/>
              <a:t>cluster</a:t>
            </a:r>
            <a:r>
              <a:rPr lang="da-DK" baseline="0" dirty="0"/>
              <a:t> – </a:t>
            </a:r>
            <a:r>
              <a:rPr lang="da-DK" baseline="0" dirty="0" err="1"/>
              <a:t>this</a:t>
            </a:r>
            <a:r>
              <a:rPr lang="da-DK" baseline="0" dirty="0"/>
              <a:t> is a </a:t>
            </a:r>
            <a:r>
              <a:rPr lang="da-DK" baseline="0" dirty="0" err="1"/>
              <a:t>shortcomming</a:t>
            </a:r>
            <a:r>
              <a:rPr lang="da-DK" baseline="0" dirty="0"/>
              <a:t> of </a:t>
            </a:r>
            <a:r>
              <a:rPr lang="da-DK" baseline="0" dirty="0" err="1"/>
              <a:t>using</a:t>
            </a:r>
            <a:r>
              <a:rPr lang="da-DK" baseline="0" dirty="0"/>
              <a:t> the distance to the centers of the </a:t>
            </a:r>
            <a:r>
              <a:rPr lang="da-DK" baseline="0" dirty="0" err="1"/>
              <a:t>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</a:t>
            </a:r>
            <a:r>
              <a:rPr lang="en-US" baseline="0" dirty="0"/>
              <a:t> is exercise</a:t>
            </a:r>
            <a:endParaRPr lang="en-US" dirty="0"/>
          </a:p>
          <a:p>
            <a:r>
              <a:rPr lang="en-US" baseline="0" dirty="0"/>
              <a:t>* can minimize independently for x and </a:t>
            </a:r>
          </a:p>
          <a:p>
            <a:r>
              <a:rPr lang="en-US" baseline="0" dirty="0"/>
              <a:t>* look at the derivative at the average – where it will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relate</a:t>
            </a:r>
            <a:r>
              <a:rPr lang="da-DK" baseline="0" dirty="0"/>
              <a:t> to the </a:t>
            </a:r>
            <a:r>
              <a:rPr lang="da-DK" baseline="0" dirty="0" err="1"/>
              <a:t>optimization</a:t>
            </a:r>
            <a:r>
              <a:rPr lang="da-DK" baseline="0" dirty="0"/>
              <a:t> </a:t>
            </a:r>
            <a:r>
              <a:rPr lang="da-DK" baseline="0" dirty="0" err="1"/>
              <a:t>criteria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Starts with k input points, but hereafter the centroid candidates are the average</a:t>
            </a:r>
          </a:p>
          <a:p>
            <a:endParaRPr lang="en-US" baseline="0" dirty="0"/>
          </a:p>
          <a:p>
            <a:r>
              <a:rPr lang="en-US" baseline="0" dirty="0"/>
              <a:t>The distortion provably becomes better for each step – but can end up in a local minima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3 clusters</a:t>
            </a:r>
          </a:p>
          <a:p>
            <a:r>
              <a:rPr lang="en-US" dirty="0"/>
              <a:t>Heuristic</a:t>
            </a:r>
            <a:r>
              <a:rPr lang="en-US" baseline="0" dirty="0"/>
              <a:t> – to avoid getting stuck in local minima repeat for several different random start positions and take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</a:t>
            </a:r>
            <a:r>
              <a:rPr lang="da-DK" baseline="0" dirty="0"/>
              <a:t> </a:t>
            </a:r>
            <a:r>
              <a:rPr lang="da-DK" baseline="0" dirty="0" err="1"/>
              <a:t>code</a:t>
            </a:r>
            <a:r>
              <a:rPr lang="da-DK" baseline="0" dirty="0"/>
              <a:t> </a:t>
            </a:r>
            <a:r>
              <a:rPr lang="da-DK" baseline="0" dirty="0" err="1"/>
              <a:t>deviates</a:t>
            </a:r>
            <a:r>
              <a:rPr lang="da-DK" baseline="0" dirty="0"/>
              <a:t> from the </a:t>
            </a:r>
            <a:r>
              <a:rPr lang="da-DK" baseline="0" dirty="0" err="1"/>
              <a:t>code</a:t>
            </a:r>
            <a:r>
              <a:rPr lang="da-DK" baseline="0" dirty="0"/>
              <a:t> in the book, </a:t>
            </a:r>
            <a:r>
              <a:rPr lang="da-DK" baseline="0" dirty="0" err="1"/>
              <a:t>that</a:t>
            </a:r>
            <a:r>
              <a:rPr lang="da-DK" baseline="0" dirty="0"/>
              <a:t> gives an </a:t>
            </a:r>
            <a:r>
              <a:rPr lang="da-DK" baseline="0" dirty="0" err="1"/>
              <a:t>object</a:t>
            </a:r>
            <a:r>
              <a:rPr lang="da-DK" baseline="0" dirty="0"/>
              <a:t> </a:t>
            </a:r>
            <a:r>
              <a:rPr lang="da-DK" baseline="0" dirty="0" err="1"/>
              <a:t>oriented</a:t>
            </a:r>
            <a:r>
              <a:rPr lang="da-DK" baseline="0" dirty="0"/>
              <a:t> approach to store </a:t>
            </a:r>
            <a:r>
              <a:rPr lang="da-DK" baseline="0" dirty="0" err="1"/>
              <a:t>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++</a:t>
            </a:r>
            <a:r>
              <a:rPr lang="da-DK" baseline="0" dirty="0"/>
              <a:t> just </a:t>
            </a:r>
            <a:r>
              <a:rPr lang="da-DK" baseline="0" dirty="0" err="1"/>
              <a:t>chooses</a:t>
            </a:r>
            <a:r>
              <a:rPr lang="da-DK" baseline="0" dirty="0"/>
              <a:t> an initial set of </a:t>
            </a:r>
            <a:r>
              <a:rPr lang="da-DK" baseline="0" dirty="0" err="1"/>
              <a:t>centroids</a:t>
            </a:r>
            <a:r>
              <a:rPr lang="da-DK" baseline="0" dirty="0"/>
              <a:t> </a:t>
            </a:r>
            <a:r>
              <a:rPr lang="da-DK" baseline="0" dirty="0" err="1"/>
              <a:t>incrementally</a:t>
            </a:r>
            <a:r>
              <a:rPr lang="da-DK" baseline="0" dirty="0"/>
              <a:t>, </a:t>
            </a:r>
            <a:r>
              <a:rPr lang="da-DK" baseline="0" dirty="0" err="1"/>
              <a:t>always</a:t>
            </a:r>
            <a:r>
              <a:rPr lang="da-DK" baseline="0" dirty="0"/>
              <a:t> </a:t>
            </a:r>
            <a:r>
              <a:rPr lang="da-DK" baseline="0" dirty="0" err="1"/>
              <a:t>selecting</a:t>
            </a:r>
            <a:r>
              <a:rPr lang="da-DK" baseline="0" dirty="0"/>
              <a:t> the point </a:t>
            </a:r>
            <a:r>
              <a:rPr lang="da-DK" baseline="0" dirty="0" err="1"/>
              <a:t>furthest</a:t>
            </a:r>
            <a:r>
              <a:rPr lang="da-DK" baseline="0" dirty="0"/>
              <a:t> </a:t>
            </a:r>
            <a:r>
              <a:rPr lang="da-DK" baseline="0" dirty="0" err="1"/>
              <a:t>away</a:t>
            </a:r>
            <a:r>
              <a:rPr lang="da-DK" baseline="0" dirty="0"/>
              <a:t> from all </a:t>
            </a:r>
            <a:r>
              <a:rPr lang="da-DK" baseline="0" dirty="0" err="1"/>
              <a:t>other</a:t>
            </a:r>
            <a:r>
              <a:rPr lang="da-DK" baseline="0" dirty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vq</a:t>
            </a:r>
            <a:r>
              <a:rPr lang="en-US" b="0" dirty="0"/>
              <a:t> = vector quantization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sense</a:t>
            </a:r>
            <a:r>
              <a:rPr lang="da-DK" dirty="0"/>
              <a:t> at all????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183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modules/clustering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5/05/top-10-data-mining-algorithms-explained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dnuggets.com/2015/05/top-10-data-mining-algorithms-explained.html" TargetMode="External"/><Relationship Id="rId4" Type="http://schemas.openxmlformats.org/officeDocument/2006/relationships/hyperlink" Target="https://doi.org/10.1007/s10115-007-0114-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0.png"/><Relationship Id="rId4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9881850" cy="1325563"/>
          </a:xfrm>
        </p:spPr>
        <p:txBody>
          <a:bodyPr/>
          <a:lstStyle/>
          <a:p>
            <a:pPr algn="r"/>
            <a:r>
              <a:rPr lang="da-DK" dirty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da-DK" dirty="0"/>
          </a:p>
          <a:p>
            <a:r>
              <a:rPr lang="en-US" dirty="0" err="1"/>
              <a:t>scipy.cluster.vq.kmeans</a:t>
            </a:r>
            <a:endParaRPr lang="en-US" dirty="0"/>
          </a:p>
          <a:p>
            <a:r>
              <a:rPr lang="en-US" dirty="0"/>
              <a:t>DBSCAN*</a:t>
            </a:r>
          </a:p>
          <a:p>
            <a:r>
              <a:rPr lang="en-US" dirty="0"/>
              <a:t>neural networks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CF1EE-0298-41FD-8FF5-17FCD26A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" y="143606"/>
            <a:ext cx="5559319" cy="6570787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4FD23-F09F-4CFA-BCF5-DC3068328A35}"/>
              </a:ext>
            </a:extLst>
          </p:cNvPr>
          <p:cNvSpPr/>
          <p:nvPr/>
        </p:nvSpPr>
        <p:spPr>
          <a:xfrm>
            <a:off x="5813666" y="6345061"/>
            <a:ext cx="17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xkcd.com/1838/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2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</a:t>
            </a:r>
            <a:r>
              <a:rPr lang="da-DK" dirty="0"/>
              <a:t> </a:t>
            </a:r>
            <a:r>
              <a:rPr lang="da-DK" dirty="0" err="1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130"/>
            <a:ext cx="10515600" cy="4351338"/>
          </a:xfrm>
        </p:spPr>
        <p:txBody>
          <a:bodyPr/>
          <a:lstStyle/>
          <a:p>
            <a:r>
              <a:rPr lang="da-DK" dirty="0"/>
              <a:t>Can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converge</a:t>
            </a:r>
            <a:r>
              <a:rPr lang="da-DK" dirty="0"/>
              <a:t> to a solution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far from a global minimum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try</a:t>
            </a:r>
            <a:r>
              <a:rPr lang="da-DK" dirty="0"/>
              <a:t> </a:t>
            </a:r>
            <a:r>
              <a:rPr lang="da-DK" dirty="0" err="1"/>
              <a:t>several</a:t>
            </a:r>
            <a:r>
              <a:rPr lang="da-DK" dirty="0"/>
              <a:t> times and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dirty="0" err="1"/>
              <a:t>best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measure the </a:t>
            </a:r>
            <a:r>
              <a:rPr lang="da-DK" dirty="0" err="1"/>
              <a:t>quality</a:t>
            </a:r>
            <a:r>
              <a:rPr lang="da-DK" dirty="0"/>
              <a:t> (= </a:t>
            </a:r>
            <a:r>
              <a:rPr lang="da-DK" dirty="0" err="1"/>
              <a:t>distortion</a:t>
            </a:r>
            <a:r>
              <a:rPr lang="da-DK" dirty="0"/>
              <a:t>) of a solution)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Clusters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empty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Solution – discard and restart / </a:t>
            </a:r>
            <a:r>
              <a:rPr lang="da-DK" dirty="0" err="1"/>
              <a:t>take</a:t>
            </a:r>
            <a:r>
              <a:rPr lang="da-DK" dirty="0"/>
              <a:t> a </a:t>
            </a:r>
            <a:r>
              <a:rPr lang="da-DK" dirty="0" err="1"/>
              <a:t>random</a:t>
            </a:r>
            <a:r>
              <a:rPr lang="da-DK" dirty="0"/>
              <a:t> point out as a new </a:t>
            </a:r>
            <a:r>
              <a:rPr lang="da-DK" dirty="0" err="1"/>
              <a:t>centroid</a:t>
            </a:r>
            <a:r>
              <a:rPr lang="da-DK" dirty="0"/>
              <a:t> / </a:t>
            </a:r>
            <a:r>
              <a:rPr lang="da-DK" dirty="0" err="1"/>
              <a:t>take</a:t>
            </a:r>
            <a:r>
              <a:rPr lang="da-DK" dirty="0"/>
              <a:t> point </a:t>
            </a:r>
            <a:r>
              <a:rPr lang="da-DK" dirty="0" err="1"/>
              <a:t>furthest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 from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centroids</a:t>
            </a:r>
            <a:r>
              <a:rPr lang="da-DK" dirty="0"/>
              <a:t> / ....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Sensitive</a:t>
            </a:r>
            <a:r>
              <a:rPr lang="da-DK" dirty="0"/>
              <a:t> to the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scales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of the </a:t>
            </a:r>
            <a:r>
              <a:rPr lang="da-DK" dirty="0" err="1"/>
              <a:t>different</a:t>
            </a:r>
            <a:r>
              <a:rPr lang="da-DK" dirty="0"/>
              <a:t> dimensions 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kind of initial </a:t>
            </a:r>
            <a:r>
              <a:rPr lang="da-DK" dirty="0" err="1"/>
              <a:t>normalization</a:t>
            </a:r>
            <a:r>
              <a:rPr lang="da-DK" dirty="0"/>
              <a:t> of </a:t>
            </a:r>
            <a:r>
              <a:rPr lang="da-DK" dirty="0" err="1"/>
              <a:t>coordinates</a:t>
            </a:r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7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-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k-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means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++ </a:t>
            </a:r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achieves</a:t>
            </a:r>
            <a:r>
              <a:rPr lang="da-DK" dirty="0"/>
              <a:t> an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expected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guarantee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at most a factor 8(2 + </a:t>
            </a:r>
            <a:r>
              <a:rPr lang="da-DK" dirty="0" err="1"/>
              <a:t>ln</a:t>
            </a:r>
            <a:r>
              <a:rPr lang="da-DK" dirty="0"/>
              <a:t> </a:t>
            </a:r>
            <a:r>
              <a:rPr lang="da-DK" i="1" dirty="0"/>
              <a:t>k</a:t>
            </a:r>
            <a:r>
              <a:rPr lang="da-DK" dirty="0"/>
              <a:t>) from the optimal [</a:t>
            </a:r>
            <a:r>
              <a:rPr lang="en-US" dirty="0" err="1"/>
              <a:t>Vassilvitskii</a:t>
            </a:r>
            <a:r>
              <a:rPr lang="en-US" dirty="0"/>
              <a:t> &amp; Arthur]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exist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polynomial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time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approximation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schemes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find a solution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guaranteed</a:t>
            </a:r>
            <a:r>
              <a:rPr lang="da-DK" dirty="0"/>
              <a:t> 1 + </a:t>
            </a:r>
            <a:r>
              <a:rPr lang="el-GR" dirty="0"/>
              <a:t>ε</a:t>
            </a:r>
            <a:r>
              <a:rPr lang="da-DK" dirty="0"/>
              <a:t> of the optimal (but </a:t>
            </a:r>
            <a:r>
              <a:rPr lang="da-DK" dirty="0" err="1"/>
              <a:t>running</a:t>
            </a:r>
            <a:r>
              <a:rPr lang="da-DK" dirty="0"/>
              <a:t> time </a:t>
            </a:r>
            <a:r>
              <a:rPr lang="da-DK" dirty="0" err="1"/>
              <a:t>exponential</a:t>
            </a:r>
            <a:r>
              <a:rPr lang="da-DK" dirty="0"/>
              <a:t> in </a:t>
            </a:r>
            <a:r>
              <a:rPr lang="da-DK" i="1" dirty="0"/>
              <a:t>k</a:t>
            </a:r>
            <a:r>
              <a:rPr lang="da-DK" dirty="0"/>
              <a:t> and dimension of points) [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Peled</a:t>
            </a:r>
            <a:r>
              <a:rPr lang="en-US" dirty="0"/>
              <a:t> et al.]</a:t>
            </a:r>
            <a:endParaRPr lang="da-DK" dirty="0"/>
          </a:p>
          <a:p>
            <a:endParaRPr lang="da-DK" b="1" dirty="0"/>
          </a:p>
          <a:p>
            <a:r>
              <a:rPr lang="da-DK" b="1" dirty="0"/>
              <a:t>In </a:t>
            </a:r>
            <a:r>
              <a:rPr lang="da-DK" b="1" dirty="0" err="1"/>
              <a:t>practice</a:t>
            </a:r>
            <a:r>
              <a:rPr lang="da-DK" b="1" dirty="0"/>
              <a:t>: A </a:t>
            </a:r>
            <a:r>
              <a:rPr lang="da-DK" b="1" dirty="0" err="1"/>
              <a:t>heuristic</a:t>
            </a:r>
            <a:r>
              <a:rPr lang="da-DK" b="1" dirty="0"/>
              <a:t> is most </a:t>
            </a:r>
            <a:r>
              <a:rPr lang="da-DK" b="1" dirty="0" err="1"/>
              <a:t>often</a:t>
            </a:r>
            <a:r>
              <a:rPr lang="da-DK" b="1" dirty="0"/>
              <a:t> the </a:t>
            </a:r>
            <a:r>
              <a:rPr lang="da-DK" b="1" dirty="0" err="1"/>
              <a:t>algorithm</a:t>
            </a:r>
            <a:r>
              <a:rPr lang="da-DK" b="1" dirty="0"/>
              <a:t> of </a:t>
            </a:r>
            <a:r>
              <a:rPr lang="da-DK" b="1" dirty="0" err="1"/>
              <a:t>choice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06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scipy.cluster.vq.kmeans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3665" y="6304284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scipy</a:t>
            </a:r>
            <a:r>
              <a:rPr lang="en-US" dirty="0">
                <a:hlinkClick r:id="rId3"/>
              </a:rPr>
              <a:t>/reference/generated/scipy.cluster.vq.kmeans.html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42590"/>
              </p:ext>
            </p:extLst>
          </p:nvPr>
        </p:nvGraphicFramePr>
        <p:xfrm>
          <a:off x="404329" y="1863114"/>
          <a:ext cx="702818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scipy.cluster.vq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normalize variance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points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centroids, distortion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'r.')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plt.plot(*zip(*centroids), 'bo')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title('scipy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.cluster.vq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.kmeans')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9" r="3322"/>
          <a:stretch/>
        </p:blipFill>
        <p:spPr>
          <a:xfrm>
            <a:off x="7664061" y="1539614"/>
            <a:ext cx="4338885" cy="377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86809"/>
            <a:ext cx="59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Note</a:t>
            </a:r>
            <a:r>
              <a:rPr lang="da-DK" dirty="0"/>
              <a:t>:  </a:t>
            </a:r>
            <a:r>
              <a:rPr lang="da-DK" dirty="0" err="1"/>
              <a:t>According</a:t>
            </a:r>
            <a:r>
              <a:rPr lang="da-DK" dirty="0"/>
              <a:t> to the </a:t>
            </a:r>
            <a:r>
              <a:rPr lang="da-DK" dirty="0" err="1"/>
              <a:t>documentation</a:t>
            </a:r>
            <a:r>
              <a:rPr lang="da-DK" dirty="0"/>
              <a:t> ”</a:t>
            </a:r>
            <a:r>
              <a:rPr lang="en-US" dirty="0">
                <a:latin typeface="Courier" pitchFamily="49" charset="0"/>
              </a:rPr>
              <a:t>whiten</a:t>
            </a:r>
            <a:r>
              <a:rPr lang="en-US" dirty="0"/>
              <a:t> must be called prior to passing an observation matrix to </a:t>
            </a:r>
            <a:r>
              <a:rPr lang="en-US" dirty="0" err="1">
                <a:latin typeface="Courier" pitchFamily="49" charset="0"/>
              </a:rPr>
              <a:t>kmeans</a:t>
            </a:r>
            <a:r>
              <a:rPr lang="da-DK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scipy.cluster.vq.whiten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Normalizes</a:t>
            </a:r>
            <a:r>
              <a:rPr lang="da-DK" dirty="0"/>
              <a:t> / </a:t>
            </a:r>
            <a:r>
              <a:rPr lang="da-DK" dirty="0" err="1"/>
              <a:t>scales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dimension to have </a:t>
            </a:r>
            <a:r>
              <a:rPr lang="en-US" dirty="0"/>
              <a:t>unit variance 1.0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2962" y="6428755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https://docs.scipy.org/doc/scipy/reference/generated/scipy.cluster.vq.kmeans.html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909" r="4232"/>
          <a:stretch/>
        </p:blipFill>
        <p:spPr>
          <a:xfrm>
            <a:off x="2070796" y="3485321"/>
            <a:ext cx="4270811" cy="109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714" y="3478107"/>
            <a:ext cx="1989018" cy="10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2" y="-319571"/>
            <a:ext cx="12069417" cy="1325563"/>
          </a:xfrm>
        </p:spPr>
        <p:txBody>
          <a:bodyPr>
            <a:normAutofit/>
          </a:bodyPr>
          <a:lstStyle/>
          <a:p>
            <a:r>
              <a:rPr lang="da-DK" sz="3600" dirty="0" err="1"/>
              <a:t>Other</a:t>
            </a:r>
            <a:r>
              <a:rPr lang="da-DK" sz="3600" dirty="0"/>
              <a:t> </a:t>
            </a:r>
            <a:r>
              <a:rPr lang="da-DK" sz="3600" dirty="0" err="1"/>
              <a:t>Python</a:t>
            </a:r>
            <a:r>
              <a:rPr lang="da-DK" sz="3600" dirty="0"/>
              <a:t> </a:t>
            </a:r>
            <a:r>
              <a:rPr lang="da-DK" sz="3600" dirty="0" err="1"/>
              <a:t>clustering</a:t>
            </a:r>
            <a:r>
              <a:rPr lang="da-DK" sz="3600" dirty="0"/>
              <a:t> </a:t>
            </a:r>
            <a:r>
              <a:rPr lang="da-DK" sz="3600" dirty="0" err="1"/>
              <a:t>methods</a:t>
            </a:r>
            <a:r>
              <a:rPr lang="da-DK" sz="3600" dirty="0"/>
              <a:t> - </a:t>
            </a:r>
            <a:r>
              <a:rPr lang="da-DK" sz="3600" dirty="0" err="1">
                <a:latin typeface="Courier" pitchFamily="49" charset="0"/>
              </a:rPr>
              <a:t>sklearn.cluster</a:t>
            </a:r>
            <a:endParaRPr lang="en-US" sz="3600" dirty="0">
              <a:latin typeface="Courier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61" y="607258"/>
            <a:ext cx="9759122" cy="5809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101" y="6488668"/>
            <a:ext cx="524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http://scikit-learn.org/stable/modules/clustering.html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0" y="160212"/>
            <a:ext cx="10515600" cy="1325563"/>
          </a:xfrm>
        </p:spPr>
        <p:txBody>
          <a:bodyPr/>
          <a:lstStyle/>
          <a:p>
            <a:r>
              <a:rPr lang="en-US" dirty="0"/>
              <a:t>DBSCAN*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347" y="353581"/>
            <a:ext cx="4656218" cy="23698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Parameters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 and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en-US" i="1" dirty="0"/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C00000"/>
                </a:solidFill>
              </a:rPr>
              <a:t>core point</a:t>
            </a:r>
            <a:r>
              <a:rPr lang="en-US" dirty="0"/>
              <a:t>  when</a:t>
            </a:r>
          </a:p>
          <a:p>
            <a:pPr marL="0" indent="0">
              <a:buNone/>
            </a:pPr>
            <a:r>
              <a:rPr lang="en-US" dirty="0"/>
              <a:t>        |{</a:t>
            </a:r>
            <a:r>
              <a:rPr lang="en-US" i="1" dirty="0"/>
              <a:t>q</a:t>
            </a:r>
            <a:r>
              <a:rPr lang="en-US" dirty="0"/>
              <a:t> | |</a:t>
            </a:r>
            <a:r>
              <a:rPr lang="en-US" i="1" dirty="0"/>
              <a:t>p</a:t>
            </a:r>
            <a:r>
              <a:rPr lang="en-US" dirty="0"/>
              <a:t> – </a:t>
            </a:r>
            <a:r>
              <a:rPr lang="en-US" i="1" dirty="0"/>
              <a:t>q</a:t>
            </a:r>
            <a:r>
              <a:rPr lang="en-US" dirty="0"/>
              <a:t>| ≤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}| ≥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da-DK" dirty="0" err="1"/>
              <a:t>Remaining</a:t>
            </a:r>
            <a:r>
              <a:rPr lang="da-DK" dirty="0"/>
              <a:t> points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noise</a:t>
            </a:r>
            <a:endParaRPr lang="da-DK" dirty="0">
              <a:solidFill>
                <a:srgbClr val="C00000"/>
              </a:solidFill>
            </a:endParaRPr>
          </a:p>
          <a:p>
            <a:r>
              <a:rPr lang="da-DK" dirty="0"/>
              <a:t>Core points </a:t>
            </a:r>
            <a:r>
              <a:rPr lang="da-DK" i="1" dirty="0"/>
              <a:t>p</a:t>
            </a:r>
            <a:r>
              <a:rPr lang="da-DK" dirty="0"/>
              <a:t> and </a:t>
            </a:r>
            <a:r>
              <a:rPr lang="da-DK" i="1" dirty="0"/>
              <a:t>q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the same </a:t>
            </a:r>
            <a:r>
              <a:rPr lang="da-DK" dirty="0" err="1">
                <a:solidFill>
                  <a:srgbClr val="C00000"/>
                </a:solidFill>
              </a:rPr>
              <a:t>cluster</a:t>
            </a:r>
            <a:r>
              <a:rPr lang="da-DK" dirty="0"/>
              <a:t> if |</a:t>
            </a:r>
            <a:r>
              <a:rPr lang="da-DK" i="1" dirty="0"/>
              <a:t>p</a:t>
            </a:r>
            <a:r>
              <a:rPr lang="da-DK" dirty="0"/>
              <a:t> – </a:t>
            </a:r>
            <a:r>
              <a:rPr lang="da-DK" i="1" dirty="0"/>
              <a:t>q</a:t>
            </a:r>
            <a:r>
              <a:rPr lang="da-DK" dirty="0"/>
              <a:t>| ≤ </a:t>
            </a:r>
            <a:r>
              <a:rPr lang="el-GR" i="1" dirty="0"/>
              <a:t>ε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64564"/>
              </p:ext>
            </p:extLst>
          </p:nvPr>
        </p:nvGraphicFramePr>
        <p:xfrm>
          <a:off x="386699" y="1684931"/>
          <a:ext cx="6458268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epsilon,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dist(p,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sum((pi - qi) ** 2 for pi, qi in zip(p, q))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close(p,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dist(p, q) &lt;= epsilon ** 2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core, noise, clusters = [], [], []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p in points: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sum(close(p, q) for q in points) &gt;= m: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core: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[core.pop()]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cluster: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for q in list(core):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if close(p, q):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core.remove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clusters.append(cluster)   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clusters, noise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79" y="2854843"/>
            <a:ext cx="3810000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1572" y="6363611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= 5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55559" y="3305285"/>
            <a:ext cx="528063" cy="528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7274" y="333596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ε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14254" y="3418416"/>
            <a:ext cx="184150" cy="1412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80592" y="6392305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60757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2443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, and more generally </a:t>
            </a:r>
            <a:r>
              <a:rPr lang="da-DK" dirty="0" err="1"/>
              <a:t>clustering</a:t>
            </a:r>
            <a:r>
              <a:rPr lang="da-DK" dirty="0"/>
              <a:t>, is 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 in the area of </a:t>
            </a:r>
            <a:r>
              <a:rPr lang="da-DK" i="1" dirty="0">
                <a:solidFill>
                  <a:schemeClr val="accent1">
                    <a:lumMod val="50000"/>
                  </a:schemeClr>
                </a:solidFill>
              </a:rPr>
              <a:t>Data Mining </a:t>
            </a:r>
          </a:p>
          <a:p>
            <a:endParaRPr lang="da-DK" dirty="0"/>
          </a:p>
          <a:p>
            <a:r>
              <a:rPr lang="da-DK" dirty="0"/>
              <a:t>For more information </a:t>
            </a:r>
            <a:r>
              <a:rPr lang="da-DK" dirty="0" err="1"/>
              <a:t>see</a:t>
            </a:r>
            <a:r>
              <a:rPr lang="da-DK" dirty="0"/>
              <a:t> the webpage </a:t>
            </a:r>
            <a:br>
              <a:rPr lang="da-DK" dirty="0"/>
            </a:br>
            <a:r>
              <a:rPr lang="en-US" b="1" dirty="0">
                <a:hlinkClick r:id="rId3"/>
              </a:rPr>
              <a:t>Top 10 Data Mining Algorithms, Explained</a:t>
            </a:r>
            <a:br>
              <a:rPr lang="en-US" dirty="0"/>
            </a:br>
            <a:r>
              <a:rPr lang="en-US" dirty="0"/>
              <a:t>a follow up to the below paper</a:t>
            </a:r>
          </a:p>
          <a:p>
            <a:endParaRPr lang="en-US" b="1" dirty="0"/>
          </a:p>
          <a:p>
            <a:r>
              <a:rPr lang="en-US" dirty="0"/>
              <a:t>X. Wu et al., </a:t>
            </a:r>
            <a:r>
              <a:rPr lang="en-US" i="1" dirty="0"/>
              <a:t>Top 10 algorithms in data mining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Knowledge and Information Systems, 14(1):1–37, 2008.</a:t>
            </a:r>
            <a:br>
              <a:rPr lang="en-US" dirty="0"/>
            </a:br>
            <a:r>
              <a:rPr lang="en-US" dirty="0"/>
              <a:t>DOI </a:t>
            </a:r>
            <a:r>
              <a:rPr lang="en-US" dirty="0">
                <a:hlinkClick r:id="rId4"/>
              </a:rPr>
              <a:t>10.1007/s10115-007-0114-2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6626" y="6427714"/>
            <a:ext cx="831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u="sng" dirty="0">
                <a:hlinkClick r:id="rId5"/>
              </a:rPr>
              <a:t>www.kdnuggets.com/2015/05/top-10-data-mining-algorithms-explained.html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" y="1168718"/>
            <a:ext cx="4547062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6" y="10160"/>
            <a:ext cx="9345014" cy="1011297"/>
          </a:xfrm>
        </p:spPr>
        <p:txBody>
          <a:bodyPr/>
          <a:lstStyle/>
          <a:p>
            <a:r>
              <a:rPr lang="en-US" dirty="0"/>
              <a:t>Neural networks (one slide introduction)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710" y="121920"/>
            <a:ext cx="2471320" cy="209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9090" y="221265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: 28 x 28 pixel values from [0, 255]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719" y="5654070"/>
            <a:ext cx="7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83360" y="1717358"/>
            <a:ext cx="2383361" cy="4416782"/>
            <a:chOff x="1483360" y="1717358"/>
            <a:chExt cx="2383361" cy="4416782"/>
          </a:xfrm>
        </p:grpSpPr>
        <p:sp>
          <p:nvSpPr>
            <p:cNvPr id="8" name="Rectangle 7"/>
            <p:cNvSpPr/>
            <p:nvPr/>
          </p:nvSpPr>
          <p:spPr>
            <a:xfrm>
              <a:off x="1509601" y="1717358"/>
              <a:ext cx="2357120" cy="3505200"/>
            </a:xfrm>
            <a:prstGeom prst="rect">
              <a:avLst/>
            </a:prstGeom>
            <a:noFill/>
            <a:ln w="57150">
              <a:solidFill>
                <a:srgbClr val="4472C4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360" y="5210810"/>
              <a:ext cx="2383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zero or more </a:t>
              </a:r>
              <a:br>
                <a:rPr lang="en-US" dirty="0">
                  <a:solidFill>
                    <a:schemeClr val="accent5"/>
                  </a:solidFill>
                </a:rPr>
              </a:br>
              <a:r>
                <a:rPr lang="en-US" dirty="0">
                  <a:solidFill>
                    <a:schemeClr val="accent5"/>
                  </a:solidFill>
                </a:rPr>
                <a:t>hidden layers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(zero = linear classifier)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44698" y="4254104"/>
            <a:ext cx="84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356" y="911502"/>
            <a:ext cx="5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7116" y="192750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0240" y="1943020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532" y="242696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026" y="139965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6658" y="2212657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5768" y="197836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447" y="5961499"/>
            <a:ext cx="5296233" cy="808633"/>
            <a:chOff x="525447" y="5961499"/>
            <a:chExt cx="5296233" cy="808633"/>
          </a:xfrm>
        </p:grpSpPr>
        <p:sp>
          <p:nvSpPr>
            <p:cNvPr id="14" name="TextBox 13"/>
            <p:cNvSpPr txBox="1"/>
            <p:nvPr/>
          </p:nvSpPr>
          <p:spPr>
            <a:xfrm>
              <a:off x="751840" y="6400800"/>
              <a:ext cx="506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MNIST, 784 input pixels scaled to [0.0, 1.0]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525447" y="5961499"/>
              <a:ext cx="594258" cy="624542"/>
            </a:xfrm>
            <a:prstGeom prst="arc">
              <a:avLst>
                <a:gd name="adj1" fmla="val 5718729"/>
                <a:gd name="adj2" fmla="val 1038541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5206011" y="2722749"/>
            <a:ext cx="134389" cy="1530280"/>
          </a:xfrm>
          <a:prstGeom prst="rightBrace">
            <a:avLst>
              <a:gd name="adj1" fmla="val 54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96831" y="3001345"/>
            <a:ext cx="265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Classification, like MNIST, prediction = index of node with maximum output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21021" y="1258445"/>
            <a:ext cx="3804591" cy="1093912"/>
            <a:chOff x="5221021" y="1258445"/>
            <a:chExt cx="3804591" cy="1093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/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221021" y="1748805"/>
              <a:ext cx="1946558" cy="603552"/>
              <a:chOff x="5221021" y="1748805"/>
              <a:chExt cx="1946558" cy="603552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165901" y="1748805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221021" y="1983025"/>
                <a:ext cx="1946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activation function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299657" y="1748804"/>
            <a:ext cx="944882" cy="605083"/>
            <a:chOff x="7299657" y="1748804"/>
            <a:chExt cx="944882" cy="605083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812247" y="1748804"/>
              <a:ext cx="0" cy="288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299657" y="1984555"/>
              <a:ext cx="94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weight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2749" y="2926614"/>
            <a:ext cx="3805588" cy="1842898"/>
            <a:chOff x="8334322" y="4982122"/>
            <a:chExt cx="3805588" cy="1842898"/>
          </a:xfrm>
        </p:grpSpPr>
        <p:sp>
          <p:nvSpPr>
            <p:cNvPr id="29" name="TextBox 28"/>
            <p:cNvSpPr txBox="1"/>
            <p:nvPr/>
          </p:nvSpPr>
          <p:spPr>
            <a:xfrm>
              <a:off x="8334322" y="4982122"/>
              <a:ext cx="3791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Common activation functions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322" y="5269693"/>
              <a:ext cx="3805588" cy="1555327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3464560" y="1664033"/>
            <a:ext cx="1952593" cy="17090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500536" y="4954995"/>
            <a:ext cx="348932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 </a:t>
            </a:r>
            <a:br>
              <a:rPr lang="en-US" b="1" dirty="0"/>
            </a:br>
            <a:r>
              <a:rPr lang="en-US" dirty="0"/>
              <a:t>Find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dirty="0"/>
              <a:t>s and </a:t>
            </a:r>
            <a:r>
              <a:rPr lang="en-US" i="1" dirty="0" err="1">
                <a:solidFill>
                  <a:srgbClr val="C00000"/>
                </a:solidFill>
              </a:rPr>
              <a:t>b</a:t>
            </a:r>
            <a:r>
              <a:rPr lang="en-US" dirty="0" err="1"/>
              <a:t>s</a:t>
            </a:r>
            <a:r>
              <a:rPr lang="en-US" dirty="0"/>
              <a:t> performing well (minimize a cost function) on a set of </a:t>
            </a:r>
            <a:r>
              <a:rPr lang="en-US" i="1" dirty="0"/>
              <a:t>n</a:t>
            </a:r>
            <a:r>
              <a:rPr lang="en-US" dirty="0"/>
              <a:t> training inputs </a:t>
            </a:r>
            <a:r>
              <a:rPr lang="en-US" i="1" dirty="0"/>
              <a:t>x</a:t>
            </a:r>
            <a:r>
              <a:rPr lang="en-US" dirty="0"/>
              <a:t> with known output </a:t>
            </a:r>
            <a:r>
              <a:rPr lang="en-US" i="1" dirty="0"/>
              <a:t>y</a:t>
            </a:r>
            <a:r>
              <a:rPr lang="en-US" dirty="0"/>
              <a:t> using </a:t>
            </a:r>
            <a:r>
              <a:rPr lang="en-US" i="1" dirty="0"/>
              <a:t>backpropagation</a:t>
            </a:r>
            <a:r>
              <a:rPr lang="en-US" dirty="0"/>
              <a:t> / </a:t>
            </a:r>
            <a:r>
              <a:rPr lang="en-US" i="1" dirty="0"/>
              <a:t>stochastic gradient descend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75191" y="1312732"/>
                <a:ext cx="3781420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activation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     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91" y="1312732"/>
                <a:ext cx="3781420" cy="383888"/>
              </a:xfrm>
              <a:prstGeom prst="rect">
                <a:avLst/>
              </a:prstGeom>
              <a:blipFill>
                <a:blip r:embed="rId7"/>
                <a:stretch>
                  <a:fillRect l="-3704" t="-111111" r="-966" b="-17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147862" y="1322692"/>
            <a:ext cx="744212" cy="1031195"/>
            <a:chOff x="8147862" y="1322692"/>
            <a:chExt cx="744212" cy="1031195"/>
          </a:xfrm>
        </p:grpSpPr>
        <p:grpSp>
          <p:nvGrpSpPr>
            <p:cNvPr id="15" name="Group 14"/>
            <p:cNvGrpSpPr/>
            <p:nvPr/>
          </p:nvGrpSpPr>
          <p:grpSpPr>
            <a:xfrm>
              <a:off x="8175139" y="1748804"/>
              <a:ext cx="716935" cy="605083"/>
              <a:chOff x="8175139" y="1748804"/>
              <a:chExt cx="716935" cy="60508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8523447" y="1748804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175139" y="1984555"/>
                <a:ext cx="71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blipFill>
                  <a:blip r:embed="rId8"/>
                  <a:stretch>
                    <a:fillRect l="-7843" t="-3448" r="-7843"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620298" y="5015946"/>
            <a:ext cx="2751120" cy="961289"/>
            <a:chOff x="5620298" y="5015946"/>
            <a:chExt cx="2751120" cy="961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e.g. mean squared error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blipFill>
                  <a:blip r:embed="rId9"/>
                  <a:stretch>
                    <a:fillRect l="-1485" t="-3797" r="-12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V="1">
              <a:off x="7903418" y="5702955"/>
              <a:ext cx="468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2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/>
      <p:bldP spid="46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37562"/>
              </p:ext>
            </p:extLst>
          </p:nvPr>
        </p:nvGraphicFramePr>
        <p:xfrm>
          <a:off x="183745" y="1118685"/>
          <a:ext cx="11772143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295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80264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tensorflow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keras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(train_images, train_labels), (test_images, test_labels) = keras.datasets.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.load_data()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type(test_images)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  <a:endParaRPr lang="da-DK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0000, 28, 28)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images 28 x 28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labels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test_labels[:3]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=uint8)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image in zip(range(3),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 + 1)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b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map(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(open('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mnist_linear.weights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').read()))  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read A and b from file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(784, 10) float64 (10,) float64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print([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np.argmax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image.reshape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(28 * 28) @ A + b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image in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[:3]])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9_142 of the 10_000 images for the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above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file,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accuracy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91%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87" y="3300140"/>
            <a:ext cx="5143500" cy="1790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9400" y="30441"/>
            <a:ext cx="10515600" cy="1088244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a linear classifier using </a:t>
            </a:r>
            <a:r>
              <a:rPr lang="en-US" dirty="0" err="1"/>
              <a:t>Numpy</a:t>
            </a:r>
            <a:r>
              <a:rPr lang="en-US" dirty="0"/>
              <a:t>:   </a:t>
            </a:r>
            <a:r>
              <a:rPr lang="en-US" i="1" dirty="0"/>
              <a:t>x </a:t>
            </a:r>
            <a:r>
              <a:rPr lang="en-US" dirty="0"/>
              <a:t>∙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77440" y="4043680"/>
            <a:ext cx="4114800" cy="182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437498">
            <a:off x="3537751" y="3797633"/>
            <a:ext cx="29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manually generated labels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1160" y="4940418"/>
            <a:ext cx="4688840" cy="1555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22197">
            <a:off x="4200487" y="4906174"/>
            <a:ext cx="252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network prediction</a:t>
            </a:r>
          </a:p>
        </p:txBody>
      </p:sp>
    </p:spTree>
    <p:extLst>
      <p:ext uri="{BB962C8B-B14F-4D97-AF65-F5344CB8AC3E}">
        <p14:creationId xmlns:p14="http://schemas.microsoft.com/office/powerpoint/2010/main" val="16834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777"/>
            <a:ext cx="12109498" cy="5559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9073" y="152812"/>
            <a:ext cx="4560425" cy="259038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02" y="2247446"/>
            <a:ext cx="2440779" cy="1549052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3516" y="3076966"/>
            <a:ext cx="8999252" cy="3399070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</a:t>
            </a:r>
            <a:r>
              <a:rPr lang="da-DK" dirty="0" err="1"/>
              <a:t>clusters</a:t>
            </a:r>
            <a:r>
              <a:rPr lang="da-DK" dirty="0"/>
              <a:t> / </a:t>
            </a:r>
            <a:r>
              <a:rPr lang="da-DK" dirty="0" err="1"/>
              <a:t>groups</a:t>
            </a:r>
            <a:r>
              <a:rPr lang="da-DK" dirty="0"/>
              <a:t>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304" y="2618749"/>
            <a:ext cx="5092148" cy="420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Clustering = </a:t>
            </a:r>
            <a:r>
              <a:rPr lang="da-DK" dirty="0" err="1"/>
              <a:t>Optimization</a:t>
            </a:r>
            <a:r>
              <a:rPr lang="da-DK" dirty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dirty="0" err="1"/>
                  <a:t>Example</a:t>
                </a:r>
                <a:r>
                  <a:rPr lang="da-DK" dirty="0"/>
                  <a:t>: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k-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means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/>
                  <a:t>Find </a:t>
                </a:r>
                <a:r>
                  <a:rPr lang="da-DK" i="1" dirty="0"/>
                  <a:t>k</a:t>
                </a:r>
                <a:r>
                  <a:rPr lang="da-DK" dirty="0"/>
                  <a:t> points </a:t>
                </a:r>
                <a:r>
                  <a:rPr lang="da-DK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centroids</a:t>
                </a:r>
                <a:r>
                  <a:rPr lang="da-DK" dirty="0"/>
                  <a:t> </a:t>
                </a:r>
              </a:p>
              <a:p>
                <a:r>
                  <a:rPr lang="da-DK" dirty="0" err="1"/>
                  <a:t>Assign</a:t>
                </a:r>
                <a:r>
                  <a:rPr lang="da-DK" dirty="0"/>
                  <a:t> </a:t>
                </a:r>
                <a:r>
                  <a:rPr lang="da-DK" dirty="0" err="1"/>
                  <a:t>each</a:t>
                </a:r>
                <a:r>
                  <a:rPr lang="da-DK" dirty="0"/>
                  <a:t> input point to nearest </a:t>
                </a:r>
                <a:r>
                  <a:rPr lang="da-DK" dirty="0" err="1"/>
                  <a:t>centroid</a:t>
                </a:r>
                <a:r>
                  <a:rPr lang="da-DK" dirty="0"/>
                  <a:t> </a:t>
                </a:r>
                <a:r>
                  <a:rPr lang="da-DK" dirty="0">
                    <a:sym typeface="Wingdings" panose="05000000000000000000" pitchFamily="2" charset="2"/>
                  </a:rPr>
                  <a:t> </a:t>
                </a:r>
                <a:r>
                  <a:rPr lang="da-DK" i="1" dirty="0"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ym typeface="Wingdings" panose="05000000000000000000" pitchFamily="2" charset="2"/>
                  </a:rPr>
                  <a:t>clusters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>
                    <a:latin typeface="French Script MT" panose="03020402040607040605" pitchFamily="66" charset="0"/>
                    <a:sym typeface="Wingdings" panose="05000000000000000000" pitchFamily="2" charset="2"/>
                  </a:rPr>
                  <a:t>C</a:t>
                </a: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  <m:r>
                          <a:rPr lang="da-DK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dirty="0">
                            <a:latin typeface="French Script MT" panose="03020402040607040605" pitchFamily="66" charset="0"/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C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|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sym typeface="Wingdings" panose="05000000000000000000" pitchFamily="2" charset="2"/>
                                  </a:rPr>
                                  <m:t> −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centroid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da-DK" dirty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  <a:p>
                <a:r>
                  <a:rPr lang="da-DK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Goal</a:t>
                </a:r>
                <a:r>
                  <a:rPr lang="da-DK" dirty="0">
                    <a:sym typeface="Wingdings" panose="05000000000000000000" pitchFamily="2" charset="2"/>
                  </a:rPr>
                  <a:t> :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Find </a:t>
                </a:r>
                <a:r>
                  <a:rPr lang="da-DK" i="1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centroids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that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minimize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for </a:t>
            </a:r>
            <a:r>
              <a:rPr lang="da-DK" i="1" dirty="0"/>
              <a:t>k </a:t>
            </a:r>
            <a:r>
              <a:rPr lang="da-DK" dirty="0"/>
              <a:t>=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Let the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 point </a:t>
                </a:r>
                <a:r>
                  <a:rPr lang="da-DK" i="1" dirty="0"/>
                  <a:t>c</a:t>
                </a:r>
                <a:r>
                  <a:rPr lang="da-DK" dirty="0"/>
                  <a:t> for a point set </a:t>
                </a:r>
                <a:r>
                  <a:rPr lang="da-DK" i="1" dirty="0"/>
                  <a:t>C</a:t>
                </a:r>
                <a:r>
                  <a:rPr lang="da-DK" dirty="0"/>
                  <a:t> </a:t>
                </a:r>
                <a:r>
                  <a:rPr lang="da-DK" dirty="0" err="1"/>
                  <a:t>be</a:t>
                </a:r>
                <a:r>
                  <a:rPr lang="da-DK" dirty="0"/>
                  <a:t> the point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minimizing</a:t>
                </a:r>
                <a:r>
                  <a:rPr lang="da-DK" dirty="0"/>
                  <a:t> the 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			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a:rPr lang="da-D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a-DK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|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da-DK" dirty="0">
                                <a:sym typeface="Wingdings" panose="05000000000000000000" pitchFamily="2" charset="2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da-DK" b="0" i="1" dirty="0" smtClean="0">
                                <a:sym typeface="Wingdings" panose="05000000000000000000" pitchFamily="2" charset="2"/>
                              </a:rPr>
                              <m:t>c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</m:e>
                          <m:sup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a-DK" dirty="0">
                  <a:sym typeface="Wingdings" panose="05000000000000000000" pitchFamily="2" charset="2"/>
                </a:endParaRPr>
              </a:p>
              <a:p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Theorem</a:t>
                </a:r>
                <a:r>
                  <a:rPr lang="da-DK" dirty="0"/>
                  <a:t>   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 = average(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049" b="64423"/>
          <a:stretch/>
        </p:blipFill>
        <p:spPr>
          <a:xfrm>
            <a:off x="6096000" y="4001294"/>
            <a:ext cx="2339892" cy="14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3150"/>
              </p:ext>
            </p:extLst>
          </p:nvPr>
        </p:nvGraphicFramePr>
        <p:xfrm>
          <a:off x="1956433" y="303627"/>
          <a:ext cx="821880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k-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means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-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Lloyd’s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pseudo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code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)</a:t>
                      </a:r>
                      <a:endParaRPr lang="da-DK" sz="2400" b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571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= k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distinct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random</a:t>
                      </a:r>
                      <a:r>
                        <a:rPr lang="da-DK" sz="1600" dirty="0">
                          <a:latin typeface="Courier" pitchFamily="49" charset="0"/>
                        </a:rPr>
                        <a:t> input points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while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change</a:t>
                      </a:r>
                      <a:r>
                        <a:rPr lang="da-DK" sz="1600" dirty="0">
                          <a:latin typeface="Courier" pitchFamily="49" charset="0"/>
                        </a:rPr>
                        <a:t>:</a:t>
                      </a:r>
                      <a:endParaRPr lang="en-US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create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clusters</a:t>
                      </a:r>
                      <a:r>
                        <a:rPr lang="da-DK" sz="1600" dirty="0">
                          <a:latin typeface="Courier" pitchFamily="49" charset="0"/>
                        </a:rPr>
                        <a:t> C by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assigning</a:t>
                      </a:r>
                      <a:r>
                        <a:rPr lang="da-DK" sz="1600" dirty="0">
                          <a:latin typeface="Courier" pitchFamily="49" charset="0"/>
                        </a:rPr>
                        <a:t> points to the nearest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</a:t>
                      </a:r>
                      <a:endParaRPr lang="da-DK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>
                          <a:latin typeface="Courier" pitchFamily="49" charset="0"/>
                          <a:sym typeface="Wingdings" panose="05000000000000000000" pitchFamily="2" charset="2"/>
                        </a:rPr>
                        <a:t>= a</a:t>
                      </a:r>
                      <a:r>
                        <a:rPr lang="da-DK" sz="1600" dirty="0">
                          <a:latin typeface="Courier" pitchFamily="49" charset="0"/>
                        </a:rPr>
                        <a:t>verage of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each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</a:t>
                      </a:r>
                      <a:endParaRPr lang="da-DK" sz="1600" dirty="0">
                        <a:latin typeface="Courier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76" y="2049671"/>
            <a:ext cx="6117120" cy="46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57F87744-04E6-4B8C-9FB3-9E7CB684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14A25EE-89E1-409A-ACA1-B5592370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E163CDC-EAC5-4623-A4BD-19884ACD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061E8048-122B-47FF-BE7E-7ED55B31A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DCF31AFC-F444-48ED-B7AE-05AE89B67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B007429D-5DC8-44C2-BA14-738831AC9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AA154D33-5CDE-4C2C-8474-ABE9B6EB0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0653DDF0-32C8-4687-A1CF-1D3CF0782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2B08DE4A-E5D6-4EF2-A950-B0630F10F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BB7F1245-DFEC-4114-A95B-7709580457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id="{4DFBA527-B9C2-445D-9CFB-5C3788B5F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E5EEB008-65AC-4AA7-9FF5-E7A30B60DA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1B3A45A3-ACFC-4F6B-B57A-1F2903CDB4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36CB3A12-EBBE-4D3C-9ABB-FB7C197025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3" name="Picture 32" descr="Chart, scatter chart&#10;&#10;Description automatically generated">
            <a:extLst>
              <a:ext uri="{FF2B5EF4-FFF2-40B4-BE49-F238E27FC236}">
                <a16:creationId xmlns:a16="http://schemas.microsoft.com/office/drawing/2014/main" id="{F3BDB9F0-7C44-4B92-9CBE-58175FB4AF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5" name="Picture 34" descr="Chart, scatter chart&#10;&#10;Description automatically generated">
            <a:extLst>
              <a:ext uri="{FF2B5EF4-FFF2-40B4-BE49-F238E27FC236}">
                <a16:creationId xmlns:a16="http://schemas.microsoft.com/office/drawing/2014/main" id="{45D92C12-72B8-40C2-8B7E-E6AA6767D8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7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71A85D2D-E512-4F1F-AE03-B3DFAC0681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9" name="Picture 38" descr="Chart, scatter chart&#10;&#10;Description automatically generated">
            <a:extLst>
              <a:ext uri="{FF2B5EF4-FFF2-40B4-BE49-F238E27FC236}">
                <a16:creationId xmlns:a16="http://schemas.microsoft.com/office/drawing/2014/main" id="{60606394-F7A8-4E0C-8F76-052A907484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41" name="Picture 40" descr="Chart, scatter chart&#10;&#10;Description automatically generated">
            <a:extLst>
              <a:ext uri="{FF2B5EF4-FFF2-40B4-BE49-F238E27FC236}">
                <a16:creationId xmlns:a16="http://schemas.microsoft.com/office/drawing/2014/main" id="{CDCAF402-F2BC-4369-BA2B-4BBBEBC513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7" y="0"/>
            <a:ext cx="10854773" cy="68326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684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876" y="4719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197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624914">
            <a:off x="1792491" y="2365782"/>
            <a:ext cx="8267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</a:rPr>
              <a:t>k-</a:t>
            </a:r>
            <a:r>
              <a:rPr lang="da-DK" sz="4400" b="1" dirty="0" err="1">
                <a:solidFill>
                  <a:srgbClr val="C00000"/>
                </a:solidFill>
              </a:rPr>
              <a:t>means</a:t>
            </a:r>
            <a:r>
              <a:rPr lang="da-DK" sz="4400" b="1" dirty="0">
                <a:solidFill>
                  <a:srgbClr val="C00000"/>
                </a:solidFill>
              </a:rPr>
              <a:t> is a </a:t>
            </a:r>
            <a:r>
              <a:rPr lang="da-DK" sz="4400" b="1" u="sng" dirty="0" err="1">
                <a:solidFill>
                  <a:srgbClr val="C00000"/>
                </a:solidFill>
              </a:rPr>
              <a:t>heuristic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da-DK" sz="4400" b="1" dirty="0">
                <a:solidFill>
                  <a:srgbClr val="C00000"/>
                </a:solidFill>
              </a:rPr>
              <a:t>output </a:t>
            </a:r>
            <a:r>
              <a:rPr lang="da-DK" sz="4400" b="1" dirty="0" err="1">
                <a:solidFill>
                  <a:srgbClr val="C00000"/>
                </a:solidFill>
              </a:rPr>
              <a:t>can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  <a:r>
              <a:rPr lang="da-DK" sz="4400" b="1" dirty="0" err="1">
                <a:solidFill>
                  <a:srgbClr val="C00000"/>
                </a:solidFill>
              </a:rPr>
              <a:t>be</a:t>
            </a:r>
            <a:r>
              <a:rPr lang="da-DK" sz="4400" b="1" dirty="0">
                <a:solidFill>
                  <a:srgbClr val="C00000"/>
                </a:solidFill>
              </a:rPr>
              <a:t> far </a:t>
            </a:r>
            <a:r>
              <a:rPr lang="da-DK" sz="4400" b="1">
                <a:solidFill>
                  <a:srgbClr val="C00000"/>
                </a:solidFill>
              </a:rPr>
              <a:t>from optimal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Generating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points </a:t>
            </a:r>
            <a:br>
              <a:rPr lang="da-DK" dirty="0"/>
            </a:br>
            <a:r>
              <a:rPr lang="da-DK" dirty="0"/>
              <a:t>(just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approach)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79253"/>
              </p:ext>
            </p:extLst>
          </p:nvPr>
        </p:nvGraphicFramePr>
        <p:xfrm>
          <a:off x="386667" y="2333921"/>
          <a:ext cx="62947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angle = 2 * pi * random()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 = radius * random() ** 2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r * cos(angle), y + r * sin(angle)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(n, 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yield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05" y="2021305"/>
            <a:ext cx="4927060" cy="3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87" y="379563"/>
            <a:ext cx="10515600" cy="1325563"/>
          </a:xfrm>
        </p:spPr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9076"/>
              </p:ext>
            </p:extLst>
          </p:nvPr>
        </p:nvGraphicFramePr>
        <p:xfrm>
          <a:off x="3225482" y="789271"/>
          <a:ext cx="8128318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3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sample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mean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 = sample(points, k)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centroids = [ centroid ]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history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visualization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True: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 = [[] for _ in centroid]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p in points: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i =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c) for c in centroid])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clusters[i].append(p)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centroid = [tuple(map(mean, zip(*c))) for c in clusters]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centroid == centroids[-1]: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centroids.append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(centroid)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min(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 for c in clusters) == 0: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print('Not good - empty cluster')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09" t="2456" r="3666" b="7874"/>
          <a:stretch/>
        </p:blipFill>
        <p:spPr>
          <a:xfrm>
            <a:off x="91440" y="2179964"/>
            <a:ext cx="2987040" cy="22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57775</TotalTime>
  <Words>1843</Words>
  <Application>Microsoft Office PowerPoint</Application>
  <PresentationFormat>Widescreen</PresentationFormat>
  <Paragraphs>224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</vt:lpstr>
      <vt:lpstr>Courier New</vt:lpstr>
      <vt:lpstr>French Script MT</vt:lpstr>
      <vt:lpstr>Wingdings</vt:lpstr>
      <vt:lpstr>Office Theme</vt:lpstr>
      <vt:lpstr>Clustering</vt:lpstr>
      <vt:lpstr>3 clusters / groups of points</vt:lpstr>
      <vt:lpstr>Clustering = Optimization problem</vt:lpstr>
      <vt:lpstr>k-means for k = 1</vt:lpstr>
      <vt:lpstr>PowerPoint Presentation</vt:lpstr>
      <vt:lpstr>PowerPoint Presentation</vt:lpstr>
      <vt:lpstr>PowerPoint Presentation</vt:lpstr>
      <vt:lpstr>Generating random points  (just one random approach)</vt:lpstr>
      <vt:lpstr>k-means</vt:lpstr>
      <vt:lpstr>k-mean limitations</vt:lpstr>
      <vt:lpstr>k-means - better bounds</vt:lpstr>
      <vt:lpstr>scipy.cluster.vq.kmeans </vt:lpstr>
      <vt:lpstr>scipy.cluster.vq.whiten </vt:lpstr>
      <vt:lpstr>Other Python clustering methods - sklearn.cluster</vt:lpstr>
      <vt:lpstr>DBSCAN*</vt:lpstr>
      <vt:lpstr>Data Mining Algorithms</vt:lpstr>
      <vt:lpstr>Neural networks (one slide introduction)</vt:lpstr>
      <vt:lpstr>Applying a linear classifier using Numpy:   x ∙ A + b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1926</cp:revision>
  <dcterms:created xsi:type="dcterms:W3CDTF">2017-10-19T06:54:16Z</dcterms:created>
  <dcterms:modified xsi:type="dcterms:W3CDTF">2023-04-30T19:55:45Z</dcterms:modified>
</cp:coreProperties>
</file>