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0" r:id="rId2"/>
    <p:sldId id="318" r:id="rId3"/>
    <p:sldId id="301" r:id="rId4"/>
    <p:sldId id="302" r:id="rId5"/>
    <p:sldId id="320" r:id="rId6"/>
    <p:sldId id="292" r:id="rId7"/>
    <p:sldId id="298" r:id="rId8"/>
    <p:sldId id="294" r:id="rId9"/>
    <p:sldId id="312" r:id="rId10"/>
    <p:sldId id="299" r:id="rId11"/>
    <p:sldId id="297" r:id="rId12"/>
    <p:sldId id="295" r:id="rId13"/>
    <p:sldId id="29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C000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7986" autoAdjust="0"/>
    <p:restoredTop sz="86154" autoAdjust="0"/>
  </p:normalViewPr>
  <p:slideViewPr>
    <p:cSldViewPr>
      <p:cViewPr varScale="1">
        <p:scale>
          <a:sx n="69" d="100"/>
          <a:sy n="69" d="100"/>
        </p:scale>
        <p:origin x="-282" y="-102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6A1CA3D-EA09-436B-86E9-131159448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1CA3D-EA09-436B-86E9-131159448C50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20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C55026-38D6-4030-8F5B-C43CBCDBCB7A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D68DCA-10E3-4B33-807F-68D2EF58A624}" type="slidenum">
              <a:rPr lang="en-US" b="0" smtClean="0"/>
              <a:pPr eaLnBrk="1" hangingPunct="1"/>
              <a:t>4</a:t>
            </a:fld>
            <a:endParaRPr lang="en-US" b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Uorienterede grafer: ingen fremad- og kryds-kanter.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DC40B4-10E9-49D8-9697-4D3AD0DDBE1A}" type="slidenum">
              <a:rPr lang="da-DK" b="0" smtClean="0"/>
              <a:pPr eaLnBrk="1" hangingPunct="1"/>
              <a:t>5</a:t>
            </a:fld>
            <a:endParaRPr lang="da-DK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Knuder = celler, Kanter = afhængighed mellem celler</a:t>
            </a:r>
          </a:p>
          <a:p>
            <a:pPr eaLnBrk="1" hangingPunct="1"/>
            <a:endParaRPr lang="da-DK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6E7231-A24F-43FF-9145-B8707337D0BA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Observation: For den </a:t>
            </a:r>
            <a:r>
              <a:rPr lang="da-DK" b="1" smtClean="0"/>
              <a:t>første knude v </a:t>
            </a:r>
            <a:r>
              <a:rPr lang="da-DK" smtClean="0"/>
              <a:t>man søger i en komponent, gør man ikke v færdig (finising time) før man rekursivt har besøgt alle knuder og komponenter man kan nå fra denne knude (enten efter eller før man starter med at besøge v).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741DF8-4EF6-45FC-ABB2-A5F4B4F43D1C}" type="slidenum">
              <a:rPr lang="en-US" b="0" smtClean="0"/>
              <a:pPr eaLnBrk="1" hangingPunct="1"/>
              <a:t>13</a:t>
            </a:fld>
            <a:endParaRPr lang="en-US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EB4DA-04B7-45E6-94CC-EE510D41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301E-2987-49AC-A278-76AEAF2E5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0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B7D6-8322-48C9-99F6-74C2600F2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28996-DA48-4FB7-8AAB-106F99644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7402-A92F-4C79-A240-7FFE4D528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9979-EFE0-4958-9568-23EB8512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6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FA8A-AFD3-47C6-8D5F-C33B697B2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FE0E-955A-41C5-8817-C33944D52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5B3D-426C-41D4-84BE-CB4AF7530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8E7F-8933-464B-AAAA-74B3CB09A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B358-B465-4894-9966-48E163428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646755E-383A-4313-A50E-427AB8D93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dirty="0"/>
              <a:t>Topologisk Sortering, Stærke Sammenhængskomponenter</a:t>
            </a:r>
          </a:p>
          <a:p>
            <a:pPr algn="ctr">
              <a:defRPr/>
            </a:pPr>
            <a:r>
              <a:rPr lang="da-DK" dirty="0"/>
              <a:t>[CLRS, kapitel 22.4-22.5]</a:t>
            </a:r>
          </a:p>
          <a:p>
            <a:pPr algn="ctr">
              <a:defRPr/>
            </a:pPr>
            <a:endParaRPr lang="da-DK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Gerth Stølting Brodal</a:t>
            </a:r>
            <a:endParaRPr lang="en-US"/>
          </a:p>
        </p:txBody>
      </p:sp>
      <p:pic>
        <p:nvPicPr>
          <p:cNvPr id="307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51"/>
          <p:cNvSpPr>
            <a:spLocks noChangeArrowheads="1"/>
          </p:cNvSpPr>
          <p:nvPr/>
        </p:nvSpPr>
        <p:spPr bwMode="auto">
          <a:xfrm>
            <a:off x="6594475" y="4267200"/>
            <a:ext cx="1482725" cy="1944688"/>
          </a:xfrm>
          <a:custGeom>
            <a:avLst/>
            <a:gdLst>
              <a:gd name="T0" fmla="*/ 1010068 w 1482695"/>
              <a:gd name="T1" fmla="*/ 100025 h 1944168"/>
              <a:gd name="T2" fmla="*/ 1309251 w 1482695"/>
              <a:gd name="T3" fmla="*/ 254342 h 1944168"/>
              <a:gd name="T4" fmla="*/ 1463115 w 1482695"/>
              <a:gd name="T5" fmla="*/ 1626064 h 1944168"/>
              <a:gd name="T6" fmla="*/ 1189578 w 1482695"/>
              <a:gd name="T7" fmla="*/ 1891834 h 1944168"/>
              <a:gd name="T8" fmla="*/ 189480 w 1482695"/>
              <a:gd name="T9" fmla="*/ 1274561 h 1944168"/>
              <a:gd name="T10" fmla="*/ 138193 w 1482695"/>
              <a:gd name="T11" fmla="*/ 854467 h 1944168"/>
              <a:gd name="T12" fmla="*/ 1010068 w 1482695"/>
              <a:gd name="T13" fmla="*/ 100025 h 1944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2695"/>
              <a:gd name="T22" fmla="*/ 0 h 1944168"/>
              <a:gd name="T23" fmla="*/ 1482695 w 1482695"/>
              <a:gd name="T24" fmla="*/ 1944168 h 1944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2695" h="1944168">
                <a:moveTo>
                  <a:pt x="1009828" y="99701"/>
                </a:moveTo>
                <a:cubicBezTo>
                  <a:pt x="1204957" y="0"/>
                  <a:pt x="1233443" y="1"/>
                  <a:pt x="1308931" y="253526"/>
                </a:cubicBezTo>
                <a:cubicBezTo>
                  <a:pt x="1384419" y="507051"/>
                  <a:pt x="1482695" y="1348812"/>
                  <a:pt x="1462755" y="1620853"/>
                </a:cubicBezTo>
                <a:cubicBezTo>
                  <a:pt x="1442815" y="1892894"/>
                  <a:pt x="1401511" y="1944168"/>
                  <a:pt x="1189290" y="1885772"/>
                </a:cubicBezTo>
                <a:cubicBezTo>
                  <a:pt x="977070" y="1827376"/>
                  <a:pt x="364621" y="1442815"/>
                  <a:pt x="189432" y="1270475"/>
                </a:cubicBezTo>
                <a:cubicBezTo>
                  <a:pt x="14243" y="1098135"/>
                  <a:pt x="0" y="1046860"/>
                  <a:pt x="138157" y="851731"/>
                </a:cubicBezTo>
                <a:cubicBezTo>
                  <a:pt x="276314" y="656602"/>
                  <a:pt x="814699" y="199402"/>
                  <a:pt x="1009828" y="99701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5" name="Oval 50"/>
          <p:cNvSpPr>
            <a:spLocks noChangeArrowheads="1"/>
          </p:cNvSpPr>
          <p:nvPr/>
        </p:nvSpPr>
        <p:spPr bwMode="auto">
          <a:xfrm>
            <a:off x="4613275" y="38862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6" name="Freeform 48"/>
          <p:cNvSpPr>
            <a:spLocks noChangeArrowheads="1"/>
          </p:cNvSpPr>
          <p:nvPr/>
        </p:nvSpPr>
        <p:spPr bwMode="auto">
          <a:xfrm>
            <a:off x="4156075" y="4422775"/>
            <a:ext cx="2268538" cy="2435225"/>
          </a:xfrm>
          <a:custGeom>
            <a:avLst/>
            <a:gdLst>
              <a:gd name="T0" fmla="*/ 935353 w 2268908"/>
              <a:gd name="T1" fmla="*/ 607203 h 2435551"/>
              <a:gd name="T2" fmla="*/ 1634740 w 2268908"/>
              <a:gd name="T3" fmla="*/ 52615 h 2435551"/>
              <a:gd name="T4" fmla="*/ 2206192 w 2268908"/>
              <a:gd name="T5" fmla="*/ 291513 h 2435551"/>
              <a:gd name="T6" fmla="*/ 1984431 w 2268908"/>
              <a:gd name="T7" fmla="*/ 1613988 h 2435551"/>
              <a:gd name="T8" fmla="*/ 1609153 w 2268908"/>
              <a:gd name="T9" fmla="*/ 2339216 h 2435551"/>
              <a:gd name="T10" fmla="*/ 346845 w 2268908"/>
              <a:gd name="T11" fmla="*/ 2168577 h 2435551"/>
              <a:gd name="T12" fmla="*/ 14219 w 2268908"/>
              <a:gd name="T13" fmla="*/ 1648119 h 2435551"/>
              <a:gd name="T14" fmla="*/ 261555 w 2268908"/>
              <a:gd name="T15" fmla="*/ 991140 h 2435551"/>
              <a:gd name="T16" fmla="*/ 935353 w 2268908"/>
              <a:gd name="T17" fmla="*/ 607203 h 24355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908"/>
              <a:gd name="T28" fmla="*/ 0 h 2435551"/>
              <a:gd name="T29" fmla="*/ 2268908 w 2268908"/>
              <a:gd name="T30" fmla="*/ 2435551 h 24355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908" h="2435551">
                <a:moveTo>
                  <a:pt x="937189" y="608175"/>
                </a:moveTo>
                <a:cubicBezTo>
                  <a:pt x="1166501" y="451502"/>
                  <a:pt x="1425724" y="105398"/>
                  <a:pt x="1637944" y="52699"/>
                </a:cubicBezTo>
                <a:cubicBezTo>
                  <a:pt x="1850164" y="0"/>
                  <a:pt x="2152116" y="31334"/>
                  <a:pt x="2210512" y="291981"/>
                </a:cubicBezTo>
                <a:cubicBezTo>
                  <a:pt x="2268908" y="552628"/>
                  <a:pt x="2088023" y="1274747"/>
                  <a:pt x="1988322" y="1616579"/>
                </a:cubicBezTo>
                <a:cubicBezTo>
                  <a:pt x="1888621" y="1958411"/>
                  <a:pt x="1885773" y="2250392"/>
                  <a:pt x="1612307" y="2342971"/>
                </a:cubicBezTo>
                <a:cubicBezTo>
                  <a:pt x="1338842" y="2435551"/>
                  <a:pt x="613873" y="2287424"/>
                  <a:pt x="347529" y="2172056"/>
                </a:cubicBezTo>
                <a:cubicBezTo>
                  <a:pt x="81185" y="2056688"/>
                  <a:pt x="28486" y="1847315"/>
                  <a:pt x="14243" y="1650762"/>
                </a:cubicBezTo>
                <a:cubicBezTo>
                  <a:pt x="0" y="1454209"/>
                  <a:pt x="108247" y="1167925"/>
                  <a:pt x="262071" y="992736"/>
                </a:cubicBezTo>
                <a:cubicBezTo>
                  <a:pt x="415895" y="817547"/>
                  <a:pt x="707877" y="764848"/>
                  <a:pt x="937189" y="60817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7" name="Freeform 46"/>
          <p:cNvSpPr>
            <a:spLocks noChangeArrowheads="1"/>
          </p:cNvSpPr>
          <p:nvPr/>
        </p:nvSpPr>
        <p:spPr bwMode="auto">
          <a:xfrm>
            <a:off x="2314575" y="3810000"/>
            <a:ext cx="2019300" cy="2352675"/>
          </a:xfrm>
          <a:custGeom>
            <a:avLst/>
            <a:gdLst>
              <a:gd name="T0" fmla="*/ 3379 w 2394246"/>
              <a:gd name="T1" fmla="*/ 271312 h 2637802"/>
              <a:gd name="T2" fmla="*/ 14451 w 2394246"/>
              <a:gd name="T3" fmla="*/ 136139 h 2637802"/>
              <a:gd name="T4" fmla="*/ 90080 w 2394246"/>
              <a:gd name="T5" fmla="*/ 12552 h 2637802"/>
              <a:gd name="T6" fmla="*/ 173178 w 2394246"/>
              <a:gd name="T7" fmla="*/ 60827 h 2637802"/>
              <a:gd name="T8" fmla="*/ 258144 w 2394246"/>
              <a:gd name="T9" fmla="*/ 271312 h 2637802"/>
              <a:gd name="T10" fmla="*/ 193853 w 2394246"/>
              <a:gd name="T11" fmla="*/ 466348 h 2637802"/>
              <a:gd name="T12" fmla="*/ 95682 w 2394246"/>
              <a:gd name="T13" fmla="*/ 595726 h 2637802"/>
              <a:gd name="T14" fmla="*/ 33791 w 2394246"/>
              <a:gd name="T15" fmla="*/ 468278 h 2637802"/>
              <a:gd name="T16" fmla="*/ 3379 w 2394246"/>
              <a:gd name="T17" fmla="*/ 271312 h 26378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94246"/>
              <a:gd name="T28" fmla="*/ 0 h 2637802"/>
              <a:gd name="T29" fmla="*/ 2394246 w 2394246"/>
              <a:gd name="T30" fmla="*/ 2637802 h 26378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94246" h="2637802">
                <a:moveTo>
                  <a:pt x="30928" y="1200685"/>
                </a:moveTo>
                <a:cubicBezTo>
                  <a:pt x="1425" y="955706"/>
                  <a:pt x="0" y="793335"/>
                  <a:pt x="132256" y="602479"/>
                </a:cubicBezTo>
                <a:cubicBezTo>
                  <a:pt x="264512" y="411623"/>
                  <a:pt x="582334" y="111096"/>
                  <a:pt x="824465" y="55548"/>
                </a:cubicBezTo>
                <a:cubicBezTo>
                  <a:pt x="1066596" y="0"/>
                  <a:pt x="1328667" y="78337"/>
                  <a:pt x="1585041" y="269193"/>
                </a:cubicBezTo>
                <a:cubicBezTo>
                  <a:pt x="1841415" y="460049"/>
                  <a:pt x="2331170" y="901582"/>
                  <a:pt x="2362708" y="1200685"/>
                </a:cubicBezTo>
                <a:cubicBezTo>
                  <a:pt x="2394246" y="1499788"/>
                  <a:pt x="2022097" y="1824529"/>
                  <a:pt x="1774269" y="2063811"/>
                </a:cubicBezTo>
                <a:cubicBezTo>
                  <a:pt x="1526441" y="2303093"/>
                  <a:pt x="1119905" y="2634954"/>
                  <a:pt x="875740" y="2636378"/>
                </a:cubicBezTo>
                <a:cubicBezTo>
                  <a:pt x="631575" y="2637802"/>
                  <a:pt x="450078" y="2311638"/>
                  <a:pt x="309276" y="2072356"/>
                </a:cubicBezTo>
                <a:cubicBezTo>
                  <a:pt x="168474" y="1833074"/>
                  <a:pt x="60431" y="1445664"/>
                  <a:pt x="30928" y="120068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Sammenhængskomponenter</a:t>
            </a:r>
            <a:endParaRPr lang="en-US" sz="4000" b="1" smtClean="0"/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3124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mtClean="0"/>
              <a:t>Opdeling af knuderne i en </a:t>
            </a:r>
            <a:r>
              <a:rPr lang="da-DK" smtClean="0">
                <a:solidFill>
                  <a:srgbClr val="00CC00"/>
                </a:solidFill>
              </a:rPr>
              <a:t>uorienteret</a:t>
            </a:r>
            <a:r>
              <a:rPr lang="da-DK" smtClean="0"/>
              <a:t> graf i </a:t>
            </a:r>
            <a:r>
              <a:rPr lang="da-DK" b="1" smtClean="0">
                <a:solidFill>
                  <a:schemeClr val="accent2"/>
                </a:solidFill>
              </a:rPr>
              <a:t>komponenter 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i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mtClean="0"/>
              <a:t>, således at </a:t>
            </a:r>
          </a:p>
          <a:p>
            <a:pPr marL="0" indent="0" eaLnBrk="1" hangingPunct="1">
              <a:buFontTx/>
              <a:buNone/>
            </a:pP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/>
              <a:t> 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/>
              <a:t> er i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mtClean="0"/>
              <a:t> hvis og kun hvis der er</a:t>
            </a:r>
          </a:p>
          <a:p>
            <a:pPr marL="0" indent="0" eaLnBrk="1" hangingPunct="1">
              <a:buFontTx/>
              <a:buNone/>
            </a:pPr>
            <a:r>
              <a:rPr lang="da-DK" smtClean="0"/>
              <a:t>en </a:t>
            </a:r>
            <a:r>
              <a:rPr lang="da-DK" smtClean="0">
                <a:solidFill>
                  <a:srgbClr val="FF0000"/>
                </a:solidFill>
              </a:rPr>
              <a:t>sti</a:t>
            </a:r>
            <a:r>
              <a:rPr lang="da-DK" smtClean="0"/>
              <a:t> mellem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/>
              <a:t> 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29400" y="6324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DFS/BFS,tid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3321" name="Straight Connector 20"/>
          <p:cNvCxnSpPr>
            <a:cxnSpLocks noChangeShapeType="1"/>
          </p:cNvCxnSpPr>
          <p:nvPr/>
        </p:nvCxnSpPr>
        <p:spPr bwMode="auto">
          <a:xfrm rot="16200000" flipH="1">
            <a:off x="3165475" y="4191000"/>
            <a:ext cx="838200" cy="685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Straight Connector 22"/>
          <p:cNvCxnSpPr>
            <a:cxnSpLocks noChangeShapeType="1"/>
          </p:cNvCxnSpPr>
          <p:nvPr/>
        </p:nvCxnSpPr>
        <p:spPr bwMode="auto">
          <a:xfrm rot="16200000" flipH="1">
            <a:off x="2365375" y="5067300"/>
            <a:ext cx="9906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Straight Connector 24"/>
          <p:cNvCxnSpPr>
            <a:cxnSpLocks noChangeShapeType="1"/>
          </p:cNvCxnSpPr>
          <p:nvPr/>
        </p:nvCxnSpPr>
        <p:spPr bwMode="auto">
          <a:xfrm rot="5400000" flipH="1" flipV="1">
            <a:off x="3089275" y="4953000"/>
            <a:ext cx="83820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Connector 26"/>
          <p:cNvCxnSpPr>
            <a:cxnSpLocks noChangeShapeType="1"/>
          </p:cNvCxnSpPr>
          <p:nvPr/>
        </p:nvCxnSpPr>
        <p:spPr bwMode="auto">
          <a:xfrm rot="5400000" flipH="1" flipV="1">
            <a:off x="2593975" y="4152900"/>
            <a:ext cx="685800" cy="609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Straight Connector 28"/>
          <p:cNvCxnSpPr>
            <a:cxnSpLocks noChangeShapeType="1"/>
          </p:cNvCxnSpPr>
          <p:nvPr/>
        </p:nvCxnSpPr>
        <p:spPr bwMode="auto">
          <a:xfrm rot="5400000">
            <a:off x="4298950" y="5862638"/>
            <a:ext cx="6096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Straight Connector 30"/>
          <p:cNvCxnSpPr>
            <a:cxnSpLocks noChangeShapeType="1"/>
          </p:cNvCxnSpPr>
          <p:nvPr/>
        </p:nvCxnSpPr>
        <p:spPr bwMode="auto">
          <a:xfrm>
            <a:off x="4527550" y="6243638"/>
            <a:ext cx="1066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Straight Connector 31"/>
          <p:cNvCxnSpPr>
            <a:cxnSpLocks noChangeShapeType="1"/>
          </p:cNvCxnSpPr>
          <p:nvPr/>
        </p:nvCxnSpPr>
        <p:spPr bwMode="auto">
          <a:xfrm rot="5400000" flipH="1" flipV="1">
            <a:off x="5403850" y="5976938"/>
            <a:ext cx="6858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8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5441157" y="5330031"/>
            <a:ext cx="914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9" name="Straight Connector 35"/>
          <p:cNvCxnSpPr>
            <a:cxnSpLocks noChangeShapeType="1"/>
          </p:cNvCxnSpPr>
          <p:nvPr/>
        </p:nvCxnSpPr>
        <p:spPr bwMode="auto">
          <a:xfrm rot="10800000" flipV="1">
            <a:off x="4681538" y="4872038"/>
            <a:ext cx="1217612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Straight Connector 37"/>
          <p:cNvCxnSpPr>
            <a:cxnSpLocks noChangeShapeType="1"/>
          </p:cNvCxnSpPr>
          <p:nvPr/>
        </p:nvCxnSpPr>
        <p:spPr bwMode="auto">
          <a:xfrm rot="10800000">
            <a:off x="4679950" y="5634038"/>
            <a:ext cx="12192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Straight Connector 39"/>
          <p:cNvCxnSpPr>
            <a:cxnSpLocks noChangeShapeType="1"/>
          </p:cNvCxnSpPr>
          <p:nvPr/>
        </p:nvCxnSpPr>
        <p:spPr bwMode="auto">
          <a:xfrm rot="10800000">
            <a:off x="7002463" y="5318125"/>
            <a:ext cx="7620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Straight Connector 41"/>
          <p:cNvCxnSpPr>
            <a:cxnSpLocks noChangeShapeType="1"/>
          </p:cNvCxnSpPr>
          <p:nvPr/>
        </p:nvCxnSpPr>
        <p:spPr bwMode="auto">
          <a:xfrm rot="16200000" flipV="1">
            <a:off x="7078663" y="5165725"/>
            <a:ext cx="12192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3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6964363" y="4670425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4" name="Oval 4"/>
          <p:cNvSpPr>
            <a:spLocks noChangeArrowheads="1"/>
          </p:cNvSpPr>
          <p:nvPr/>
        </p:nvSpPr>
        <p:spPr bwMode="auto">
          <a:xfrm>
            <a:off x="2479675" y="46482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5" name="Oval 5"/>
          <p:cNvSpPr>
            <a:spLocks noChangeArrowheads="1"/>
          </p:cNvSpPr>
          <p:nvPr/>
        </p:nvSpPr>
        <p:spPr bwMode="auto">
          <a:xfrm>
            <a:off x="4375150" y="60912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6" name="Oval 7"/>
          <p:cNvSpPr>
            <a:spLocks noChangeArrowheads="1"/>
          </p:cNvSpPr>
          <p:nvPr/>
        </p:nvSpPr>
        <p:spPr bwMode="auto">
          <a:xfrm>
            <a:off x="2936875" y="56388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7" name="Oval 8"/>
          <p:cNvSpPr>
            <a:spLocks noChangeArrowheads="1"/>
          </p:cNvSpPr>
          <p:nvPr/>
        </p:nvSpPr>
        <p:spPr bwMode="auto">
          <a:xfrm>
            <a:off x="3775075" y="4800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8" name="Oval 9"/>
          <p:cNvSpPr>
            <a:spLocks noChangeArrowheads="1"/>
          </p:cNvSpPr>
          <p:nvPr/>
        </p:nvSpPr>
        <p:spPr bwMode="auto">
          <a:xfrm>
            <a:off x="3089275" y="39624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9" name="Oval 10"/>
          <p:cNvSpPr>
            <a:spLocks noChangeArrowheads="1"/>
          </p:cNvSpPr>
          <p:nvPr/>
        </p:nvSpPr>
        <p:spPr bwMode="auto">
          <a:xfrm>
            <a:off x="5441950" y="63198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0" name="Oval 11"/>
          <p:cNvSpPr>
            <a:spLocks noChangeArrowheads="1"/>
          </p:cNvSpPr>
          <p:nvPr/>
        </p:nvSpPr>
        <p:spPr bwMode="auto">
          <a:xfrm>
            <a:off x="4527550" y="5481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1" name="Oval 12"/>
          <p:cNvSpPr>
            <a:spLocks noChangeArrowheads="1"/>
          </p:cNvSpPr>
          <p:nvPr/>
        </p:nvSpPr>
        <p:spPr bwMode="auto">
          <a:xfrm>
            <a:off x="5746750" y="56340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2" name="Oval 13"/>
          <p:cNvSpPr>
            <a:spLocks noChangeArrowheads="1"/>
          </p:cNvSpPr>
          <p:nvPr/>
        </p:nvSpPr>
        <p:spPr bwMode="auto">
          <a:xfrm>
            <a:off x="5746750" y="4719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3" name="Oval 14"/>
          <p:cNvSpPr>
            <a:spLocks noChangeArrowheads="1"/>
          </p:cNvSpPr>
          <p:nvPr/>
        </p:nvSpPr>
        <p:spPr bwMode="auto">
          <a:xfrm>
            <a:off x="7612063" y="56991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4" name="Oval 15"/>
          <p:cNvSpPr>
            <a:spLocks noChangeArrowheads="1"/>
          </p:cNvSpPr>
          <p:nvPr/>
        </p:nvSpPr>
        <p:spPr bwMode="auto">
          <a:xfrm>
            <a:off x="4765675" y="4038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5" name="Oval 16"/>
          <p:cNvSpPr>
            <a:spLocks noChangeArrowheads="1"/>
          </p:cNvSpPr>
          <p:nvPr/>
        </p:nvSpPr>
        <p:spPr bwMode="auto">
          <a:xfrm>
            <a:off x="6850063" y="51657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6" name="Oval 17"/>
          <p:cNvSpPr>
            <a:spLocks noChangeArrowheads="1"/>
          </p:cNvSpPr>
          <p:nvPr/>
        </p:nvSpPr>
        <p:spPr bwMode="auto">
          <a:xfrm>
            <a:off x="7459663" y="44799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7" name="Rectangle 52"/>
          <p:cNvSpPr>
            <a:spLocks noChangeArrowheads="1"/>
          </p:cNvSpPr>
          <p:nvPr/>
        </p:nvSpPr>
        <p:spPr bwMode="auto">
          <a:xfrm>
            <a:off x="2133600" y="3886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48" name="Rectangle 53"/>
          <p:cNvSpPr>
            <a:spLocks noChangeArrowheads="1"/>
          </p:cNvSpPr>
          <p:nvPr/>
        </p:nvSpPr>
        <p:spPr bwMode="auto">
          <a:xfrm>
            <a:off x="7010400" y="4114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49" name="Rectangle 54"/>
          <p:cNvSpPr>
            <a:spLocks noChangeArrowheads="1"/>
          </p:cNvSpPr>
          <p:nvPr/>
        </p:nvSpPr>
        <p:spPr bwMode="auto">
          <a:xfrm>
            <a:off x="4724400" y="47244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50" name="Rectangle 55"/>
          <p:cNvSpPr>
            <a:spLocks noChangeArrowheads="1"/>
          </p:cNvSpPr>
          <p:nvPr/>
        </p:nvSpPr>
        <p:spPr bwMode="auto">
          <a:xfrm>
            <a:off x="4232275" y="36576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51" name="Rectangle 57"/>
          <p:cNvSpPr>
            <a:spLocks noChangeArrowheads="1"/>
          </p:cNvSpPr>
          <p:nvPr/>
        </p:nvSpPr>
        <p:spPr bwMode="auto">
          <a:xfrm>
            <a:off x="2479675" y="461327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endParaRPr lang="da-DK" b="0"/>
          </a:p>
        </p:txBody>
      </p:sp>
      <p:sp>
        <p:nvSpPr>
          <p:cNvPr id="13352" name="Rectangle 58"/>
          <p:cNvSpPr>
            <a:spLocks noChangeArrowheads="1"/>
          </p:cNvSpPr>
          <p:nvPr/>
        </p:nvSpPr>
        <p:spPr bwMode="auto">
          <a:xfrm>
            <a:off x="3775075" y="4757738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v</a:t>
            </a:r>
            <a:endParaRPr lang="da-DK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42"/>
          <p:cNvSpPr>
            <a:spLocks noChangeArrowheads="1"/>
          </p:cNvSpPr>
          <p:nvPr/>
        </p:nvSpPr>
        <p:spPr bwMode="auto">
          <a:xfrm>
            <a:off x="4156075" y="4422775"/>
            <a:ext cx="2268538" cy="2435225"/>
          </a:xfrm>
          <a:custGeom>
            <a:avLst/>
            <a:gdLst>
              <a:gd name="T0" fmla="*/ 935353 w 2268908"/>
              <a:gd name="T1" fmla="*/ 607203 h 2435551"/>
              <a:gd name="T2" fmla="*/ 1634740 w 2268908"/>
              <a:gd name="T3" fmla="*/ 52615 h 2435551"/>
              <a:gd name="T4" fmla="*/ 2206192 w 2268908"/>
              <a:gd name="T5" fmla="*/ 291513 h 2435551"/>
              <a:gd name="T6" fmla="*/ 1984431 w 2268908"/>
              <a:gd name="T7" fmla="*/ 1613988 h 2435551"/>
              <a:gd name="T8" fmla="*/ 1609153 w 2268908"/>
              <a:gd name="T9" fmla="*/ 2339216 h 2435551"/>
              <a:gd name="T10" fmla="*/ 346845 w 2268908"/>
              <a:gd name="T11" fmla="*/ 2168577 h 2435551"/>
              <a:gd name="T12" fmla="*/ 14219 w 2268908"/>
              <a:gd name="T13" fmla="*/ 1648119 h 2435551"/>
              <a:gd name="T14" fmla="*/ 261555 w 2268908"/>
              <a:gd name="T15" fmla="*/ 991140 h 2435551"/>
              <a:gd name="T16" fmla="*/ 935353 w 2268908"/>
              <a:gd name="T17" fmla="*/ 607203 h 24355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908"/>
              <a:gd name="T28" fmla="*/ 0 h 2435551"/>
              <a:gd name="T29" fmla="*/ 2268908 w 2268908"/>
              <a:gd name="T30" fmla="*/ 2435551 h 24355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908" h="2435551">
                <a:moveTo>
                  <a:pt x="937189" y="608175"/>
                </a:moveTo>
                <a:cubicBezTo>
                  <a:pt x="1166501" y="451502"/>
                  <a:pt x="1425724" y="105398"/>
                  <a:pt x="1637944" y="52699"/>
                </a:cubicBezTo>
                <a:cubicBezTo>
                  <a:pt x="1850164" y="0"/>
                  <a:pt x="2152116" y="31334"/>
                  <a:pt x="2210512" y="291981"/>
                </a:cubicBezTo>
                <a:cubicBezTo>
                  <a:pt x="2268908" y="552628"/>
                  <a:pt x="2088023" y="1274747"/>
                  <a:pt x="1988322" y="1616579"/>
                </a:cubicBezTo>
                <a:cubicBezTo>
                  <a:pt x="1888621" y="1958411"/>
                  <a:pt x="1885773" y="2250392"/>
                  <a:pt x="1612307" y="2342971"/>
                </a:cubicBezTo>
                <a:cubicBezTo>
                  <a:pt x="1338842" y="2435551"/>
                  <a:pt x="613873" y="2287424"/>
                  <a:pt x="347529" y="2172056"/>
                </a:cubicBezTo>
                <a:cubicBezTo>
                  <a:pt x="81185" y="2056688"/>
                  <a:pt x="28486" y="1847315"/>
                  <a:pt x="14243" y="1650762"/>
                </a:cubicBezTo>
                <a:cubicBezTo>
                  <a:pt x="0" y="1454209"/>
                  <a:pt x="108247" y="1167925"/>
                  <a:pt x="262071" y="992736"/>
                </a:cubicBezTo>
                <a:cubicBezTo>
                  <a:pt x="415895" y="817547"/>
                  <a:pt x="707877" y="764848"/>
                  <a:pt x="937189" y="60817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39" name="Freeform 7"/>
          <p:cNvSpPr>
            <a:spLocks noChangeArrowheads="1"/>
          </p:cNvSpPr>
          <p:nvPr/>
        </p:nvSpPr>
        <p:spPr bwMode="auto">
          <a:xfrm>
            <a:off x="6594475" y="4267200"/>
            <a:ext cx="1482725" cy="1944688"/>
          </a:xfrm>
          <a:custGeom>
            <a:avLst/>
            <a:gdLst>
              <a:gd name="T0" fmla="*/ 1010068 w 1482695"/>
              <a:gd name="T1" fmla="*/ 100025 h 1944168"/>
              <a:gd name="T2" fmla="*/ 1309251 w 1482695"/>
              <a:gd name="T3" fmla="*/ 254342 h 1944168"/>
              <a:gd name="T4" fmla="*/ 1463115 w 1482695"/>
              <a:gd name="T5" fmla="*/ 1626064 h 1944168"/>
              <a:gd name="T6" fmla="*/ 1189578 w 1482695"/>
              <a:gd name="T7" fmla="*/ 1891834 h 1944168"/>
              <a:gd name="T8" fmla="*/ 189480 w 1482695"/>
              <a:gd name="T9" fmla="*/ 1274561 h 1944168"/>
              <a:gd name="T10" fmla="*/ 138193 w 1482695"/>
              <a:gd name="T11" fmla="*/ 854467 h 1944168"/>
              <a:gd name="T12" fmla="*/ 1010068 w 1482695"/>
              <a:gd name="T13" fmla="*/ 100025 h 1944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2695"/>
              <a:gd name="T22" fmla="*/ 0 h 1944168"/>
              <a:gd name="T23" fmla="*/ 1482695 w 1482695"/>
              <a:gd name="T24" fmla="*/ 1944168 h 1944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2695" h="1944168">
                <a:moveTo>
                  <a:pt x="1009828" y="99701"/>
                </a:moveTo>
                <a:cubicBezTo>
                  <a:pt x="1204957" y="0"/>
                  <a:pt x="1233443" y="1"/>
                  <a:pt x="1308931" y="253526"/>
                </a:cubicBezTo>
                <a:cubicBezTo>
                  <a:pt x="1384419" y="507051"/>
                  <a:pt x="1482695" y="1348812"/>
                  <a:pt x="1462755" y="1620853"/>
                </a:cubicBezTo>
                <a:cubicBezTo>
                  <a:pt x="1442815" y="1892894"/>
                  <a:pt x="1401511" y="1944168"/>
                  <a:pt x="1189290" y="1885772"/>
                </a:cubicBezTo>
                <a:cubicBezTo>
                  <a:pt x="977070" y="1827376"/>
                  <a:pt x="364621" y="1442815"/>
                  <a:pt x="189432" y="1270475"/>
                </a:cubicBezTo>
                <a:cubicBezTo>
                  <a:pt x="14243" y="1098135"/>
                  <a:pt x="0" y="1046860"/>
                  <a:pt x="138157" y="851731"/>
                </a:cubicBezTo>
                <a:cubicBezTo>
                  <a:pt x="276314" y="656602"/>
                  <a:pt x="814699" y="199402"/>
                  <a:pt x="1009828" y="99701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40" name="Oval 8"/>
          <p:cNvSpPr>
            <a:spLocks noChangeArrowheads="1"/>
          </p:cNvSpPr>
          <p:nvPr/>
        </p:nvSpPr>
        <p:spPr bwMode="auto">
          <a:xfrm>
            <a:off x="4613275" y="38862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4341" name="Straight Arrow Connector 82"/>
          <p:cNvCxnSpPr>
            <a:cxnSpLocks noChangeShapeType="1"/>
            <a:endCxn id="14370" idx="1"/>
          </p:cNvCxnSpPr>
          <p:nvPr/>
        </p:nvCxnSpPr>
        <p:spPr bwMode="auto">
          <a:xfrm>
            <a:off x="4953000" y="4191000"/>
            <a:ext cx="838200" cy="573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Straight Arrow Connector 90"/>
          <p:cNvCxnSpPr>
            <a:cxnSpLocks noChangeShapeType="1"/>
            <a:endCxn id="14369" idx="6"/>
          </p:cNvCxnSpPr>
          <p:nvPr/>
        </p:nvCxnSpPr>
        <p:spPr bwMode="auto">
          <a:xfrm rot="10800000" flipV="1">
            <a:off x="6051550" y="5334000"/>
            <a:ext cx="942975" cy="452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Arrow Connector 92"/>
          <p:cNvCxnSpPr>
            <a:cxnSpLocks noChangeShapeType="1"/>
            <a:endCxn id="14374" idx="2"/>
          </p:cNvCxnSpPr>
          <p:nvPr/>
        </p:nvCxnSpPr>
        <p:spPr bwMode="auto">
          <a:xfrm>
            <a:off x="4905375" y="4191000"/>
            <a:ext cx="2554288" cy="441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Arrow Connector 84"/>
          <p:cNvCxnSpPr>
            <a:cxnSpLocks noChangeShapeType="1"/>
            <a:endCxn id="14371" idx="1"/>
          </p:cNvCxnSpPr>
          <p:nvPr/>
        </p:nvCxnSpPr>
        <p:spPr bwMode="auto">
          <a:xfrm>
            <a:off x="7010400" y="5334000"/>
            <a:ext cx="646113" cy="409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Arrow Connector 86"/>
          <p:cNvCxnSpPr>
            <a:cxnSpLocks noChangeShapeType="1"/>
            <a:endCxn id="14374" idx="4"/>
          </p:cNvCxnSpPr>
          <p:nvPr/>
        </p:nvCxnSpPr>
        <p:spPr bwMode="auto">
          <a:xfrm rot="16200000" flipV="1">
            <a:off x="7150894" y="5245894"/>
            <a:ext cx="1082675" cy="160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Arrow Connector 88"/>
          <p:cNvCxnSpPr>
            <a:cxnSpLocks noChangeShapeType="1"/>
            <a:endCxn id="14373" idx="7"/>
          </p:cNvCxnSpPr>
          <p:nvPr/>
        </p:nvCxnSpPr>
        <p:spPr bwMode="auto">
          <a:xfrm rot="5400000">
            <a:off x="7096126" y="4678362"/>
            <a:ext cx="546100" cy="517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Freeform 9"/>
          <p:cNvSpPr>
            <a:spLocks noChangeArrowheads="1"/>
          </p:cNvSpPr>
          <p:nvPr/>
        </p:nvSpPr>
        <p:spPr bwMode="auto">
          <a:xfrm>
            <a:off x="2314575" y="3810000"/>
            <a:ext cx="2019300" cy="2352675"/>
          </a:xfrm>
          <a:custGeom>
            <a:avLst/>
            <a:gdLst>
              <a:gd name="T0" fmla="*/ 3379 w 2394246"/>
              <a:gd name="T1" fmla="*/ 271312 h 2637802"/>
              <a:gd name="T2" fmla="*/ 14451 w 2394246"/>
              <a:gd name="T3" fmla="*/ 136139 h 2637802"/>
              <a:gd name="T4" fmla="*/ 90080 w 2394246"/>
              <a:gd name="T5" fmla="*/ 12552 h 2637802"/>
              <a:gd name="T6" fmla="*/ 173178 w 2394246"/>
              <a:gd name="T7" fmla="*/ 60827 h 2637802"/>
              <a:gd name="T8" fmla="*/ 258144 w 2394246"/>
              <a:gd name="T9" fmla="*/ 271312 h 2637802"/>
              <a:gd name="T10" fmla="*/ 193853 w 2394246"/>
              <a:gd name="T11" fmla="*/ 466348 h 2637802"/>
              <a:gd name="T12" fmla="*/ 95682 w 2394246"/>
              <a:gd name="T13" fmla="*/ 595726 h 2637802"/>
              <a:gd name="T14" fmla="*/ 33791 w 2394246"/>
              <a:gd name="T15" fmla="*/ 468278 h 2637802"/>
              <a:gd name="T16" fmla="*/ 3379 w 2394246"/>
              <a:gd name="T17" fmla="*/ 271312 h 26378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94246"/>
              <a:gd name="T28" fmla="*/ 0 h 2637802"/>
              <a:gd name="T29" fmla="*/ 2394246 w 2394246"/>
              <a:gd name="T30" fmla="*/ 2637802 h 26378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94246" h="2637802">
                <a:moveTo>
                  <a:pt x="30928" y="1200685"/>
                </a:moveTo>
                <a:cubicBezTo>
                  <a:pt x="1425" y="955706"/>
                  <a:pt x="0" y="793335"/>
                  <a:pt x="132256" y="602479"/>
                </a:cubicBezTo>
                <a:cubicBezTo>
                  <a:pt x="264512" y="411623"/>
                  <a:pt x="582334" y="111096"/>
                  <a:pt x="824465" y="55548"/>
                </a:cubicBezTo>
                <a:cubicBezTo>
                  <a:pt x="1066596" y="0"/>
                  <a:pt x="1328667" y="78337"/>
                  <a:pt x="1585041" y="269193"/>
                </a:cubicBezTo>
                <a:cubicBezTo>
                  <a:pt x="1841415" y="460049"/>
                  <a:pt x="2331170" y="901582"/>
                  <a:pt x="2362708" y="1200685"/>
                </a:cubicBezTo>
                <a:cubicBezTo>
                  <a:pt x="2394246" y="1499788"/>
                  <a:pt x="2022097" y="1824529"/>
                  <a:pt x="1774269" y="2063811"/>
                </a:cubicBezTo>
                <a:cubicBezTo>
                  <a:pt x="1526441" y="2303093"/>
                  <a:pt x="1119905" y="2634954"/>
                  <a:pt x="875740" y="2636378"/>
                </a:cubicBezTo>
                <a:cubicBezTo>
                  <a:pt x="631575" y="2637802"/>
                  <a:pt x="450078" y="2311638"/>
                  <a:pt x="309276" y="2072356"/>
                </a:cubicBezTo>
                <a:cubicBezTo>
                  <a:pt x="168474" y="1833074"/>
                  <a:pt x="60431" y="1445664"/>
                  <a:pt x="30928" y="120068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4348" name="Straight Arrow Connector 58"/>
          <p:cNvCxnSpPr>
            <a:cxnSpLocks noChangeShapeType="1"/>
            <a:endCxn id="14372" idx="2"/>
          </p:cNvCxnSpPr>
          <p:nvPr/>
        </p:nvCxnSpPr>
        <p:spPr bwMode="auto">
          <a:xfrm>
            <a:off x="3276600" y="4114800"/>
            <a:ext cx="1489075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Arrow Connector 59"/>
          <p:cNvCxnSpPr>
            <a:cxnSpLocks noChangeShapeType="1"/>
            <a:endCxn id="14369" idx="2"/>
          </p:cNvCxnSpPr>
          <p:nvPr/>
        </p:nvCxnSpPr>
        <p:spPr bwMode="auto">
          <a:xfrm>
            <a:off x="4648200" y="5638800"/>
            <a:ext cx="1098550" cy="147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Straight Arrow Connector 60"/>
          <p:cNvCxnSpPr>
            <a:cxnSpLocks noChangeShapeType="1"/>
            <a:endCxn id="14370" idx="4"/>
          </p:cNvCxnSpPr>
          <p:nvPr/>
        </p:nvCxnSpPr>
        <p:spPr bwMode="auto">
          <a:xfrm rot="5400000" flipH="1" flipV="1">
            <a:off x="5499894" y="5391944"/>
            <a:ext cx="766762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Straight Arrow Connector 61"/>
          <p:cNvCxnSpPr>
            <a:cxnSpLocks noChangeShapeType="1"/>
            <a:endCxn id="14369" idx="4"/>
          </p:cNvCxnSpPr>
          <p:nvPr/>
        </p:nvCxnSpPr>
        <p:spPr bwMode="auto">
          <a:xfrm rot="5400000" flipH="1" flipV="1">
            <a:off x="5461794" y="6039644"/>
            <a:ext cx="538162" cy="336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Straight Arrow Connector 62"/>
          <p:cNvCxnSpPr>
            <a:cxnSpLocks noChangeShapeType="1"/>
            <a:endCxn id="14367" idx="2"/>
          </p:cNvCxnSpPr>
          <p:nvPr/>
        </p:nvCxnSpPr>
        <p:spPr bwMode="auto">
          <a:xfrm>
            <a:off x="4495800" y="6248400"/>
            <a:ext cx="946150" cy="223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Straight Arrow Connector 63"/>
          <p:cNvCxnSpPr>
            <a:cxnSpLocks noChangeShapeType="1"/>
            <a:endCxn id="14363" idx="0"/>
          </p:cNvCxnSpPr>
          <p:nvPr/>
        </p:nvCxnSpPr>
        <p:spPr bwMode="auto">
          <a:xfrm rot="5400000">
            <a:off x="4361656" y="5804694"/>
            <a:ext cx="452438" cy="120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Straight Arrow Connector 64"/>
          <p:cNvCxnSpPr>
            <a:cxnSpLocks noChangeShapeType="1"/>
            <a:endCxn id="14368" idx="7"/>
          </p:cNvCxnSpPr>
          <p:nvPr/>
        </p:nvCxnSpPr>
        <p:spPr bwMode="auto">
          <a:xfrm rot="10800000" flipV="1">
            <a:off x="4787900" y="4876800"/>
            <a:ext cx="1079500" cy="649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Straight Arrow Connector 80"/>
          <p:cNvCxnSpPr>
            <a:cxnSpLocks noChangeShapeType="1"/>
            <a:endCxn id="14363" idx="2"/>
          </p:cNvCxnSpPr>
          <p:nvPr/>
        </p:nvCxnSpPr>
        <p:spPr bwMode="auto">
          <a:xfrm>
            <a:off x="3048000" y="5791200"/>
            <a:ext cx="1327150" cy="452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Straight Arrow Connector 45"/>
          <p:cNvCxnSpPr>
            <a:cxnSpLocks noChangeShapeType="1"/>
          </p:cNvCxnSpPr>
          <p:nvPr/>
        </p:nvCxnSpPr>
        <p:spPr bwMode="auto">
          <a:xfrm rot="16200000" flipH="1">
            <a:off x="2438400" y="5029200"/>
            <a:ext cx="838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7" name="Straight Arrow Connector 49"/>
          <p:cNvCxnSpPr>
            <a:cxnSpLocks noChangeShapeType="1"/>
            <a:endCxn id="14365" idx="3"/>
          </p:cNvCxnSpPr>
          <p:nvPr/>
        </p:nvCxnSpPr>
        <p:spPr bwMode="auto">
          <a:xfrm rot="5400000" flipH="1" flipV="1">
            <a:off x="3106738" y="5078412"/>
            <a:ext cx="730250" cy="6953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Straight Arrow Connector 51"/>
          <p:cNvCxnSpPr>
            <a:cxnSpLocks noChangeShapeType="1"/>
            <a:endCxn id="14366" idx="5"/>
          </p:cNvCxnSpPr>
          <p:nvPr/>
        </p:nvCxnSpPr>
        <p:spPr bwMode="auto">
          <a:xfrm rot="16200000" flipV="1">
            <a:off x="3290888" y="4281487"/>
            <a:ext cx="730250" cy="612775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Straight Arrow Connector 54"/>
          <p:cNvCxnSpPr>
            <a:cxnSpLocks noChangeShapeType="1"/>
            <a:endCxn id="14362" idx="7"/>
          </p:cNvCxnSpPr>
          <p:nvPr/>
        </p:nvCxnSpPr>
        <p:spPr bwMode="auto">
          <a:xfrm rot="5400000">
            <a:off x="2681288" y="4173537"/>
            <a:ext cx="577850" cy="460375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Stærke Sammenhængskomponenter</a:t>
            </a:r>
            <a:endParaRPr lang="en-US" sz="4000" b="1" smtClean="0"/>
          </a:p>
        </p:txBody>
      </p:sp>
      <p:sp>
        <p:nvSpPr>
          <p:cNvPr id="14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696200" cy="3124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mtClean="0"/>
              <a:t>Opdeling af knuderne i en </a:t>
            </a:r>
            <a:r>
              <a:rPr lang="da-DK" smtClean="0">
                <a:solidFill>
                  <a:srgbClr val="00CC00"/>
                </a:solidFill>
              </a:rPr>
              <a:t>orienteret</a:t>
            </a:r>
            <a:r>
              <a:rPr lang="da-DK" smtClean="0"/>
              <a:t> graf i </a:t>
            </a:r>
          </a:p>
          <a:p>
            <a:pPr marL="0" indent="0" eaLnBrk="1" hangingPunct="1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komponenter 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i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mtClean="0"/>
              <a:t>, således at </a:t>
            </a:r>
          </a:p>
          <a:p>
            <a:pPr marL="0" indent="0" eaLnBrk="1" hangingPunct="1">
              <a:buFontTx/>
              <a:buNone/>
            </a:pP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/>
              <a:t> 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/>
              <a:t> er i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mtClean="0"/>
              <a:t> hvis og kun hvis der både er</a:t>
            </a:r>
          </a:p>
          <a:p>
            <a:pPr marL="0" indent="0" eaLnBrk="1" hangingPunct="1"/>
            <a:r>
              <a:rPr lang="da-DK" smtClean="0"/>
              <a:t> en </a:t>
            </a:r>
            <a:r>
              <a:rPr lang="da-DK" smtClean="0">
                <a:solidFill>
                  <a:srgbClr val="FF0000"/>
                </a:solidFill>
              </a:rPr>
              <a:t>sti fra </a:t>
            </a:r>
            <a:r>
              <a:rPr lang="da-DK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>
                <a:solidFill>
                  <a:srgbClr val="FF0000"/>
                </a:solidFill>
              </a:rPr>
              <a:t> til </a:t>
            </a:r>
            <a:r>
              <a:rPr lang="da-DK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>
                <a:solidFill>
                  <a:srgbClr val="FF0000"/>
                </a:solidFill>
              </a:rPr>
              <a:t> </a:t>
            </a:r>
            <a:r>
              <a:rPr lang="da-DK" smtClean="0"/>
              <a:t>og </a:t>
            </a:r>
          </a:p>
          <a:p>
            <a:pPr marL="0" indent="0" eaLnBrk="1" hangingPunct="1"/>
            <a:r>
              <a:rPr lang="da-DK" smtClean="0"/>
              <a:t> en </a:t>
            </a:r>
            <a:r>
              <a:rPr lang="da-DK" smtClean="0">
                <a:solidFill>
                  <a:srgbClr val="00CC00"/>
                </a:solidFill>
              </a:rPr>
              <a:t>sti fra </a:t>
            </a:r>
            <a:r>
              <a:rPr lang="da-DK" i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>
                <a:solidFill>
                  <a:srgbClr val="00CC00"/>
                </a:solidFill>
              </a:rPr>
              <a:t> til </a:t>
            </a:r>
            <a:r>
              <a:rPr lang="da-DK" i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i="1" smtClean="0">
              <a:solidFill>
                <a:srgbClr val="00CC00"/>
              </a:solidFill>
            </a:endParaRPr>
          </a:p>
        </p:txBody>
      </p:sp>
      <p:sp>
        <p:nvSpPr>
          <p:cNvPr id="14362" name="Oval 23"/>
          <p:cNvSpPr>
            <a:spLocks noChangeArrowheads="1"/>
          </p:cNvSpPr>
          <p:nvPr/>
        </p:nvSpPr>
        <p:spPr bwMode="auto">
          <a:xfrm>
            <a:off x="2479675" y="46482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3" name="Oval 24"/>
          <p:cNvSpPr>
            <a:spLocks noChangeArrowheads="1"/>
          </p:cNvSpPr>
          <p:nvPr/>
        </p:nvSpPr>
        <p:spPr bwMode="auto">
          <a:xfrm>
            <a:off x="4375150" y="60912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4" name="Oval 25"/>
          <p:cNvSpPr>
            <a:spLocks noChangeArrowheads="1"/>
          </p:cNvSpPr>
          <p:nvPr/>
        </p:nvSpPr>
        <p:spPr bwMode="auto">
          <a:xfrm>
            <a:off x="2936875" y="56388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5" name="Oval 26"/>
          <p:cNvSpPr>
            <a:spLocks noChangeArrowheads="1"/>
          </p:cNvSpPr>
          <p:nvPr/>
        </p:nvSpPr>
        <p:spPr bwMode="auto">
          <a:xfrm>
            <a:off x="3775075" y="4800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6" name="Oval 27"/>
          <p:cNvSpPr>
            <a:spLocks noChangeArrowheads="1"/>
          </p:cNvSpPr>
          <p:nvPr/>
        </p:nvSpPr>
        <p:spPr bwMode="auto">
          <a:xfrm>
            <a:off x="3089275" y="39624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7" name="Oval 28"/>
          <p:cNvSpPr>
            <a:spLocks noChangeArrowheads="1"/>
          </p:cNvSpPr>
          <p:nvPr/>
        </p:nvSpPr>
        <p:spPr bwMode="auto">
          <a:xfrm>
            <a:off x="5441950" y="63198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8" name="Oval 29"/>
          <p:cNvSpPr>
            <a:spLocks noChangeArrowheads="1"/>
          </p:cNvSpPr>
          <p:nvPr/>
        </p:nvSpPr>
        <p:spPr bwMode="auto">
          <a:xfrm>
            <a:off x="4527550" y="5481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9" name="Oval 30"/>
          <p:cNvSpPr>
            <a:spLocks noChangeArrowheads="1"/>
          </p:cNvSpPr>
          <p:nvPr/>
        </p:nvSpPr>
        <p:spPr bwMode="auto">
          <a:xfrm>
            <a:off x="5746750" y="56340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0" name="Oval 31"/>
          <p:cNvSpPr>
            <a:spLocks noChangeArrowheads="1"/>
          </p:cNvSpPr>
          <p:nvPr/>
        </p:nvSpPr>
        <p:spPr bwMode="auto">
          <a:xfrm>
            <a:off x="5746750" y="4719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1" name="Oval 32"/>
          <p:cNvSpPr>
            <a:spLocks noChangeArrowheads="1"/>
          </p:cNvSpPr>
          <p:nvPr/>
        </p:nvSpPr>
        <p:spPr bwMode="auto">
          <a:xfrm>
            <a:off x="7612063" y="56991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2" name="Oval 33"/>
          <p:cNvSpPr>
            <a:spLocks noChangeArrowheads="1"/>
          </p:cNvSpPr>
          <p:nvPr/>
        </p:nvSpPr>
        <p:spPr bwMode="auto">
          <a:xfrm>
            <a:off x="4765675" y="4038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3" name="Oval 34"/>
          <p:cNvSpPr>
            <a:spLocks noChangeArrowheads="1"/>
          </p:cNvSpPr>
          <p:nvPr/>
        </p:nvSpPr>
        <p:spPr bwMode="auto">
          <a:xfrm>
            <a:off x="6850063" y="51657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4" name="Oval 35"/>
          <p:cNvSpPr>
            <a:spLocks noChangeArrowheads="1"/>
          </p:cNvSpPr>
          <p:nvPr/>
        </p:nvSpPr>
        <p:spPr bwMode="auto">
          <a:xfrm>
            <a:off x="7459663" y="44799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5" name="Rectangle 36"/>
          <p:cNvSpPr>
            <a:spLocks noChangeArrowheads="1"/>
          </p:cNvSpPr>
          <p:nvPr/>
        </p:nvSpPr>
        <p:spPr bwMode="auto">
          <a:xfrm>
            <a:off x="2133600" y="3886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6" name="Rectangle 37"/>
          <p:cNvSpPr>
            <a:spLocks noChangeArrowheads="1"/>
          </p:cNvSpPr>
          <p:nvPr/>
        </p:nvSpPr>
        <p:spPr bwMode="auto">
          <a:xfrm>
            <a:off x="7010400" y="4114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7" name="Rectangle 38"/>
          <p:cNvSpPr>
            <a:spLocks noChangeArrowheads="1"/>
          </p:cNvSpPr>
          <p:nvPr/>
        </p:nvSpPr>
        <p:spPr bwMode="auto">
          <a:xfrm>
            <a:off x="4724400" y="47244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8" name="Rectangle 39"/>
          <p:cNvSpPr>
            <a:spLocks noChangeArrowheads="1"/>
          </p:cNvSpPr>
          <p:nvPr/>
        </p:nvSpPr>
        <p:spPr bwMode="auto">
          <a:xfrm>
            <a:off x="4232275" y="36576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9" name="Rectangle 40"/>
          <p:cNvSpPr>
            <a:spLocks noChangeArrowheads="1"/>
          </p:cNvSpPr>
          <p:nvPr/>
        </p:nvSpPr>
        <p:spPr bwMode="auto">
          <a:xfrm>
            <a:off x="2479675" y="461327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endParaRPr lang="da-DK" b="0"/>
          </a:p>
        </p:txBody>
      </p:sp>
      <p:sp>
        <p:nvSpPr>
          <p:cNvPr id="14380" name="Rectangle 41"/>
          <p:cNvSpPr>
            <a:spLocks noChangeArrowheads="1"/>
          </p:cNvSpPr>
          <p:nvPr/>
        </p:nvSpPr>
        <p:spPr bwMode="auto">
          <a:xfrm>
            <a:off x="3775075" y="4757738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v</a:t>
            </a:r>
            <a:endParaRPr lang="da-DK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22675"/>
            <a:ext cx="39624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57288"/>
            <a:ext cx="8532813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Stærke Sammenhængskomponenter</a:t>
            </a:r>
            <a:endParaRPr lang="en-US" sz="4000" b="1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86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438400" y="2895600"/>
            <a:ext cx="17526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Elbow Connector 10"/>
          <p:cNvCxnSpPr>
            <a:cxnSpLocks noChangeShapeType="1"/>
          </p:cNvCxnSpPr>
          <p:nvPr/>
        </p:nvCxnSpPr>
        <p:spPr bwMode="auto">
          <a:xfrm rot="10800000" flipV="1">
            <a:off x="1981200" y="2895600"/>
            <a:ext cx="1676401" cy="16002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35013" y="6696075"/>
            <a:ext cx="576262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7239000" y="762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Tarjan  1972</a:t>
            </a:r>
            <a:endParaRPr lang="da-DK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2"/>
          <a:stretch>
            <a:fillRect/>
          </a:stretch>
        </p:blipFill>
        <p:spPr bwMode="auto">
          <a:xfrm>
            <a:off x="1614488" y="1263650"/>
            <a:ext cx="46831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4"/>
          <a:stretch>
            <a:fillRect/>
          </a:stretch>
        </p:blipFill>
        <p:spPr bwMode="auto">
          <a:xfrm>
            <a:off x="1371600" y="5105400"/>
            <a:ext cx="46831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da-DK" sz="4000" b="1" smtClean="0"/>
              <a:t>Stærke Sammenhængskomponenter</a:t>
            </a:r>
            <a:endParaRPr lang="en-US" sz="4000" b="1" smtClean="0"/>
          </a:p>
        </p:txBody>
      </p:sp>
      <p:cxnSp>
        <p:nvCxnSpPr>
          <p:cNvPr id="17413" name="Straight Arrow Connector 9"/>
          <p:cNvCxnSpPr>
            <a:cxnSpLocks noChangeShapeType="1"/>
          </p:cNvCxnSpPr>
          <p:nvPr/>
        </p:nvCxnSpPr>
        <p:spPr bwMode="auto">
          <a:xfrm rot="10800000" flipV="1">
            <a:off x="4572000" y="1905000"/>
            <a:ext cx="22098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6781800" y="123825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FF0000"/>
                </a:solidFill>
              </a:rPr>
              <a:t>DFS trækanter mellem to stærke sammenhængs-komponenter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225800" y="1538288"/>
            <a:ext cx="325438" cy="358775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86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398963" y="2446338"/>
            <a:ext cx="325437" cy="358775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607050" y="2438400"/>
            <a:ext cx="325438" cy="357188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75150" y="1538288"/>
            <a:ext cx="325438" cy="358775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6477000" y="2789238"/>
            <a:ext cx="266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00CC00"/>
                </a:solidFill>
              </a:rPr>
              <a:t>De største finising tider i hver komponent udgør en (omvendt) topologisk sortering af komponenterne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8383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0" i="1" dirty="0" smtClean="0"/>
              <a:t>G</a:t>
            </a:r>
            <a:endParaRPr lang="da-DK" sz="3200" b="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987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0" i="1" dirty="0" smtClean="0"/>
              <a:t>G</a:t>
            </a:r>
            <a:r>
              <a:rPr lang="da-DK" sz="3200" b="0" baseline="30000" dirty="0" smtClean="0"/>
              <a:t>T</a:t>
            </a:r>
            <a:endParaRPr lang="da-DK" sz="3200" b="0" baseline="30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allAtOnce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Oval 3"/>
          <p:cNvSpPr>
            <a:spLocks noChangeArrowheads="1"/>
          </p:cNvSpPr>
          <p:nvPr/>
        </p:nvSpPr>
        <p:spPr bwMode="auto">
          <a:xfrm>
            <a:off x="4114800" y="38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7543800" y="6324600"/>
            <a:ext cx="152400" cy="1524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7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2247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Dybde Først Søgning (DFS)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825625" y="1724025"/>
            <a:ext cx="1066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8" name="Straight Connector 7"/>
          <p:cNvCxnSpPr>
            <a:cxnSpLocks noChangeShapeType="1"/>
            <a:stCxn id="7" idx="7"/>
          </p:cNvCxnSpPr>
          <p:nvPr/>
        </p:nvCxnSpPr>
        <p:spPr bwMode="auto">
          <a:xfrm rot="5400000" flipH="1" flipV="1">
            <a:off x="3570287" y="538163"/>
            <a:ext cx="396875" cy="2063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836738" y="2008188"/>
            <a:ext cx="685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54163" y="4214813"/>
            <a:ext cx="6096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5" name="Straight Connector 14"/>
          <p:cNvCxnSpPr>
            <a:cxnSpLocks noChangeShapeType="1"/>
            <a:stCxn id="14" idx="7"/>
          </p:cNvCxnSpPr>
          <p:nvPr/>
        </p:nvCxnSpPr>
        <p:spPr bwMode="auto">
          <a:xfrm rot="5400000" flipH="1" flipV="1">
            <a:off x="2946400" y="2328863"/>
            <a:ext cx="1058863" cy="2801937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12" idx="5"/>
            <a:endCxn id="10" idx="1"/>
          </p:cNvCxnSpPr>
          <p:nvPr/>
        </p:nvCxnSpPr>
        <p:spPr bwMode="auto">
          <a:xfrm rot="16200000" flipH="1">
            <a:off x="3412332" y="1278731"/>
            <a:ext cx="398462" cy="2378075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531938" y="6353175"/>
            <a:ext cx="652462" cy="363538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5" name="Straight Connector 24"/>
          <p:cNvCxnSpPr>
            <a:cxnSpLocks noChangeShapeType="1"/>
            <a:stCxn id="24" idx="7"/>
          </p:cNvCxnSpPr>
          <p:nvPr/>
        </p:nvCxnSpPr>
        <p:spPr bwMode="auto">
          <a:xfrm rot="5400000" flipH="1" flipV="1">
            <a:off x="1993900" y="3600450"/>
            <a:ext cx="2901950" cy="27114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0104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00600" y="2438400"/>
            <a:ext cx="40386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0" i="1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el-GR" b="0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faderen til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/>
              <a:t> i DFS træet</a:t>
            </a: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0600" y="2971800"/>
            <a:ext cx="4038600" cy="685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u.d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b="0"/>
              <a:t>= ”discover time” for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u.f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b="0"/>
              <a:t>= ”finishing time” for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>
              <a:tabLst>
                <a:tab pos="444500" algn="l"/>
              </a:tabLst>
            </a:pP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1143000"/>
            <a:ext cx="4038600" cy="1219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a-DK" b="0" i="1" dirty="0" err="1">
                <a:latin typeface="Times New Roman" pitchFamily="18" charset="0"/>
                <a:cs typeface="Times New Roman" pitchFamily="18" charset="0"/>
              </a:rPr>
              <a:t>u.color</a:t>
            </a:r>
            <a:endParaRPr lang="da-DK" b="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da-DK" b="0" dirty="0"/>
              <a:t>	= knuderne endnu ikke besøgt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da-DK" b="0" dirty="0"/>
              <a:t> 	= knuder på </a:t>
            </a:r>
            <a:r>
              <a:rPr lang="da-DK" b="0" dirty="0" err="1"/>
              <a:t>rekursionsstakken</a:t>
            </a:r>
            <a:r>
              <a:rPr lang="da-DK" b="0" dirty="0"/>
              <a:t> </a:t>
            </a: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da-DK" b="0" dirty="0"/>
              <a:t>	= knuderne besøgt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694238" y="3262313"/>
            <a:ext cx="625475" cy="381000"/>
          </a:xfrm>
          <a:prstGeom prst="ellipse">
            <a:avLst/>
          </a:prstGeom>
          <a:noFill/>
          <a:ln w="57150" algn="ctr">
            <a:solidFill>
              <a:srgbClr val="C00000">
                <a:alpha val="6980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24" grpId="0" animBg="1"/>
      <p:bldP spid="41" grpId="0" build="allAtOnce"/>
      <p:bldP spid="10" grpId="0" animBg="1"/>
      <p:bldP spid="9" grpId="0" animBg="1"/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657600"/>
            <a:ext cx="51704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4302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5105400" y="5105400"/>
            <a:ext cx="2209800" cy="1200150"/>
            <a:chOff x="5105400" y="5105400"/>
            <a:chExt cx="2209800" cy="1200150"/>
          </a:xfrm>
        </p:grpSpPr>
        <p:sp>
          <p:nvSpPr>
            <p:cNvPr id="25606" name="TextBox 4"/>
            <p:cNvSpPr txBox="1">
              <a:spLocks noChangeArrowheads="1"/>
            </p:cNvSpPr>
            <p:nvPr/>
          </p:nvSpPr>
          <p:spPr bwMode="auto">
            <a:xfrm>
              <a:off x="5105400" y="5105400"/>
              <a:ext cx="22098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/>
                <a:t> 	= træ-kanter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/>
                <a:t>	= tilbage-kanter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/>
                <a:t>	= kryds-kanter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da-DK"/>
                <a:t>	= fremad-kanter</a:t>
              </a:r>
            </a:p>
          </p:txBody>
        </p:sp>
        <p:pic>
          <p:nvPicPr>
            <p:cNvPr id="2560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181600"/>
              <a:ext cx="152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629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4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Acykliske Grafer: </a:t>
            </a:r>
            <a:br>
              <a:rPr lang="da-DK" sz="4000" b="1" smtClean="0"/>
            </a:br>
            <a:r>
              <a:rPr lang="da-DK" sz="4000" b="1" smtClean="0"/>
              <a:t>Topologisk Sortering</a:t>
            </a:r>
            <a:endParaRPr lang="en-US" sz="4000" b="1" smtClean="0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/>
              <a:t>Alle kanter går fra venstre-mod-højre</a:t>
            </a:r>
            <a:endParaRPr lang="en-US" sz="2400"/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8325"/>
            <a:ext cx="54149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75225"/>
            <a:ext cx="7975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638333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a-DK"/>
              <a:t>Topologisk sortering  =  en rækkefølge hvor vi kan beregne cellernes indhold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Topologisk Sortering (I)</a:t>
            </a:r>
            <a:endParaRPr lang="en-US" b="1" smtClean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542" r="11250" b="16667"/>
          <a:stretch>
            <a:fillRect/>
          </a:stretch>
        </p:blipFill>
        <p:spPr bwMode="auto">
          <a:xfrm>
            <a:off x="1676400" y="1698625"/>
            <a:ext cx="58674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86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609600" y="52578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/>
              <a:t>Algoritme</a:t>
            </a:r>
            <a:r>
              <a:rPr lang="da-DK" sz="2800" b="0"/>
              <a:t>: Grådigt slet en knude med indgrad 0 (og udgående kanter), og tilføj knuden sidst i den topologiske orden</a:t>
            </a:r>
            <a:endParaRPr lang="en-US" sz="2800" b="0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7239000" y="76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Kahn 1962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30775"/>
            <a:ext cx="85312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Topologisk Sortering (II)</a:t>
            </a:r>
            <a:endParaRPr lang="en-US" b="1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542" r="11250" b="16667"/>
          <a:stretch>
            <a:fillRect/>
          </a:stretch>
        </p:blipFill>
        <p:spPr bwMode="auto">
          <a:xfrm>
            <a:off x="1676400" y="1371600"/>
            <a:ext cx="58674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86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2294" name="Straight Connector 8"/>
          <p:cNvCxnSpPr>
            <a:cxnSpLocks noChangeShapeType="1"/>
          </p:cNvCxnSpPr>
          <p:nvPr/>
        </p:nvCxnSpPr>
        <p:spPr bwMode="auto">
          <a:xfrm>
            <a:off x="1873250" y="6135688"/>
            <a:ext cx="208915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Connector 10"/>
          <p:cNvCxnSpPr>
            <a:cxnSpLocks noChangeShapeType="1"/>
          </p:cNvCxnSpPr>
          <p:nvPr/>
        </p:nvCxnSpPr>
        <p:spPr bwMode="auto">
          <a:xfrm>
            <a:off x="6338888" y="6110288"/>
            <a:ext cx="24384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7239000" y="762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Tarjan 1976</a:t>
            </a:r>
            <a:endParaRPr lang="da-DK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INCLUDESESSION" val="True"/>
  <p:tag name="TASKPANEKEY" val="204fff7a-8c3e-400c-8d18-029b43d8bdc0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8418</TotalTime>
  <Words>303</Words>
  <Application>Microsoft Office PowerPoint</Application>
  <PresentationFormat>On-screen Show (4:3)</PresentationFormat>
  <Paragraphs>69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Dybde Først Søgning (DFS)</vt:lpstr>
      <vt:lpstr>PowerPoint Presentation</vt:lpstr>
      <vt:lpstr>PowerPoint Presentation</vt:lpstr>
      <vt:lpstr>Acykliske Grafer:  Topologisk Sortering</vt:lpstr>
      <vt:lpstr>PowerPoint Presentation</vt:lpstr>
      <vt:lpstr>Topologisk Sortering (I)</vt:lpstr>
      <vt:lpstr>Topologisk Sortering (II)</vt:lpstr>
      <vt:lpstr>Sammenhængskomponenter</vt:lpstr>
      <vt:lpstr>Stærke Sammenhængskomponenter</vt:lpstr>
      <vt:lpstr>Stærke Sammenhængskomponenter</vt:lpstr>
      <vt:lpstr>Stærke Sammenhængskomponenter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116</cp:revision>
  <dcterms:created xsi:type="dcterms:W3CDTF">2007-02-01T13:58:12Z</dcterms:created>
  <dcterms:modified xsi:type="dcterms:W3CDTF">2014-04-28T13:54:53Z</dcterms:modified>
</cp:coreProperties>
</file>