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tags/tag13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9" r:id="rId2"/>
    <p:sldId id="260" r:id="rId3"/>
    <p:sldId id="281" r:id="rId4"/>
    <p:sldId id="262" r:id="rId5"/>
    <p:sldId id="270" r:id="rId6"/>
    <p:sldId id="271" r:id="rId7"/>
    <p:sldId id="261" r:id="rId8"/>
    <p:sldId id="265" r:id="rId9"/>
    <p:sldId id="266" r:id="rId10"/>
    <p:sldId id="267" r:id="rId11"/>
    <p:sldId id="268" r:id="rId12"/>
    <p:sldId id="277" r:id="rId13"/>
    <p:sldId id="272" r:id="rId14"/>
    <p:sldId id="282" r:id="rId15"/>
    <p:sldId id="284" r:id="rId16"/>
    <p:sldId id="283" r:id="rId17"/>
    <p:sldId id="285" r:id="rId18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438"/>
    <a:srgbClr val="FF0000"/>
    <a:srgbClr val="00CC00"/>
    <a:srgbClr val="BBD32D"/>
    <a:srgbClr val="FFFF66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50" autoAdjust="0"/>
    <p:restoredTop sz="78883" autoAdjust="0"/>
  </p:normalViewPr>
  <p:slideViewPr>
    <p:cSldViewPr>
      <p:cViewPr varScale="1">
        <p:scale>
          <a:sx n="55" d="100"/>
          <a:sy n="55" d="100"/>
        </p:scale>
        <p:origin x="-114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BA16819E-F1B4-4F46-9DDA-100F646986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2581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dirty="0" smtClean="0"/>
              <a:t>Motivation: </a:t>
            </a:r>
            <a:r>
              <a:rPr lang="da-DK" dirty="0" err="1" smtClean="0"/>
              <a:t>Otakar</a:t>
            </a:r>
            <a:r>
              <a:rPr lang="da-DK" dirty="0" smtClean="0"/>
              <a:t> </a:t>
            </a:r>
            <a:r>
              <a:rPr lang="da-DK" dirty="0" err="1" smtClean="0"/>
              <a:t>Boruvka</a:t>
            </a:r>
            <a:r>
              <a:rPr lang="da-DK" dirty="0" smtClean="0"/>
              <a:t>, 1926: Elektrificering af </a:t>
            </a:r>
            <a:r>
              <a:rPr lang="da-DK" dirty="0" err="1" smtClean="0"/>
              <a:t>Czekiet</a:t>
            </a:r>
            <a:endParaRPr lang="en-US" dirty="0" smtClean="0"/>
          </a:p>
          <a:p>
            <a:endParaRPr lang="da-DK" dirty="0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F643D8-6687-4DE9-B1BB-9BF59F971CB5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6819E-F1B4-4F46-9DDA-100F646986C5}" type="slidenum">
              <a:rPr lang="da-DK" smtClean="0"/>
              <a:pPr>
                <a:defRPr/>
              </a:pPr>
              <a:t>16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575721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CH = </a:t>
            </a:r>
            <a:r>
              <a:rPr lang="da-DK" dirty="0" err="1" smtClean="0"/>
              <a:t>contraction</a:t>
            </a:r>
            <a:r>
              <a:rPr lang="da-DK" baseline="0" dirty="0" smtClean="0"/>
              <a:t> </a:t>
            </a:r>
            <a:r>
              <a:rPr lang="da-DK" baseline="0" dirty="0" err="1" smtClean="0"/>
              <a:t>hierarchies</a:t>
            </a:r>
            <a:endParaRPr lang="da-DK" baseline="0" dirty="0" smtClean="0"/>
          </a:p>
          <a:p>
            <a:r>
              <a:rPr lang="da-DK" baseline="0" dirty="0" smtClean="0"/>
              <a:t>CHASE = </a:t>
            </a:r>
            <a:r>
              <a:rPr lang="da-DK" baseline="0" dirty="0" err="1" smtClean="0"/>
              <a:t>contraction</a:t>
            </a:r>
            <a:r>
              <a:rPr lang="da-DK" baseline="0" dirty="0" smtClean="0"/>
              <a:t> </a:t>
            </a:r>
            <a:r>
              <a:rPr lang="da-DK" baseline="0" dirty="0" err="1" smtClean="0"/>
              <a:t>hierarchies</a:t>
            </a:r>
            <a:r>
              <a:rPr lang="da-DK" baseline="0" dirty="0" smtClean="0"/>
              <a:t> + </a:t>
            </a:r>
            <a:r>
              <a:rPr lang="da-DK" baseline="0" dirty="0" err="1" smtClean="0"/>
              <a:t>arc</a:t>
            </a:r>
            <a:r>
              <a:rPr lang="da-DK" baseline="0" dirty="0" smtClean="0"/>
              <a:t> flags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HPML High-Performance </a:t>
            </a:r>
            <a:r>
              <a:rPr lang="da-DK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Multi</a:t>
            </a:r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-Level Routing</a:t>
            </a:r>
            <a:endParaRPr lang="da-DK" baseline="0" dirty="0" smtClean="0"/>
          </a:p>
          <a:p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TNR = Transit node routing</a:t>
            </a:r>
          </a:p>
          <a:p>
            <a:r>
              <a:rPr lang="da-DK" baseline="0" dirty="0" smtClean="0"/>
              <a:t>TNR+AF = TNR + </a:t>
            </a:r>
            <a:r>
              <a:rPr lang="da-DK" baseline="0" dirty="0" err="1" smtClean="0"/>
              <a:t>arc</a:t>
            </a:r>
            <a:r>
              <a:rPr lang="da-DK" baseline="0" dirty="0" smtClean="0"/>
              <a:t> flags</a:t>
            </a:r>
          </a:p>
          <a:p>
            <a:r>
              <a:rPr lang="da-DK" baseline="0" dirty="0" smtClean="0"/>
              <a:t>HL = </a:t>
            </a:r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Hub-</a:t>
            </a:r>
            <a:r>
              <a:rPr lang="da-DK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based</a:t>
            </a:r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a-DK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Labeling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6819E-F1B4-4F46-9DDA-100F646986C5}" type="slidenum">
              <a:rPr lang="da-DK" smtClean="0"/>
              <a:pPr>
                <a:defRPr/>
              </a:pPr>
              <a:t>17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916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NP</a:t>
            </a:r>
            <a:r>
              <a:rPr lang="da-DK" baseline="0" dirty="0" smtClean="0"/>
              <a:t> hårdt, kan </a:t>
            </a:r>
            <a:r>
              <a:rPr lang="da-DK" baseline="0" dirty="0" err="1" smtClean="0"/>
              <a:t>approximeres</a:t>
            </a:r>
            <a:r>
              <a:rPr lang="da-DK" baseline="0" dirty="0" smtClean="0"/>
              <a:t> vilkårligt godt i planen; udnytter trekantsuligheden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6819E-F1B4-4F46-9DDA-100F646986C5}" type="slidenum">
              <a:rPr lang="da-DK" smtClean="0"/>
              <a:pPr>
                <a:defRPr/>
              </a:pPr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5314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Hvis et tal forekommer</a:t>
            </a:r>
            <a:r>
              <a:rPr lang="da-DK" baseline="0" dirty="0" smtClean="0"/>
              <a:t> flere gange, så betragt disse tal som værende næsten ens tal:</a:t>
            </a:r>
          </a:p>
          <a:p>
            <a:r>
              <a:rPr lang="da-DK" baseline="0" dirty="0" smtClean="0"/>
              <a:t>7 +</a:t>
            </a:r>
            <a:r>
              <a:rPr lang="da-DK" baseline="0" dirty="0" err="1" smtClean="0"/>
              <a:t>7</a:t>
            </a:r>
            <a:r>
              <a:rPr lang="da-DK" baseline="0" dirty="0" smtClean="0"/>
              <a:t> -&gt; 7.00001 + 7.00002, eller (7,c,d) og (7,h,i) med leksikografisk ordning.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6819E-F1B4-4F46-9DDA-100F646986C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Betragt stien</a:t>
            </a:r>
            <a:r>
              <a:rPr lang="da-DK" baseline="0" dirty="0" smtClean="0"/>
              <a:t> i det blå MST mellem de to endepunkter til e, og betragt en kant e’ på denne sti som krydser snittet – findes nødvendigvis da træet er sammenhængende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6819E-F1B4-4F46-9DDA-100F646986C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Betragt træet hvor e fjernes,</a:t>
            </a:r>
            <a:r>
              <a:rPr lang="da-DK" baseline="0" dirty="0" smtClean="0"/>
              <a:t> så træet deles i to træer (</a:t>
            </a:r>
            <a:r>
              <a:rPr lang="da-DK" baseline="0" dirty="0" err="1" smtClean="0"/>
              <a:t>hhv</a:t>
            </a:r>
            <a:r>
              <a:rPr lang="da-DK" baseline="0" dirty="0" smtClean="0"/>
              <a:t> ufyldte og </a:t>
            </a:r>
            <a:r>
              <a:rPr lang="da-DK" baseline="0" smtClean="0"/>
              <a:t>fyldte knuder)</a:t>
            </a:r>
            <a:endParaRPr lang="da-DK" dirty="0" smtClean="0"/>
          </a:p>
          <a:p>
            <a:r>
              <a:rPr lang="da-DK" dirty="0" smtClean="0"/>
              <a:t>Betragt stien</a:t>
            </a:r>
            <a:r>
              <a:rPr lang="da-DK" baseline="0" dirty="0" smtClean="0"/>
              <a:t> i cyklen mellem de to endepunkter til e, og betragt en kant e’ på denne sti forbinder de to træer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6819E-F1B4-4F46-9DDA-100F646986C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CCA039-5963-4F02-80F7-B83BFA352B9D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Svar: Fjern alle kanter med vægt større</a:t>
            </a:r>
            <a:r>
              <a:rPr lang="da-DK" baseline="0" dirty="0" smtClean="0"/>
              <a:t> end eller lig med vægten af kanten e=(</a:t>
            </a:r>
            <a:r>
              <a:rPr lang="da-DK" baseline="0" dirty="0" err="1" smtClean="0"/>
              <a:t>u,v</a:t>
            </a:r>
            <a:r>
              <a:rPr lang="da-DK" baseline="0" dirty="0" smtClean="0"/>
              <a:t>). </a:t>
            </a:r>
          </a:p>
          <a:p>
            <a:r>
              <a:rPr lang="da-DK" baseline="0" dirty="0" smtClean="0"/>
              <a:t>Hvis u og v er sammenhængende i denne graf, så er e den tungest kant på cyklen og er ikke med. </a:t>
            </a:r>
          </a:p>
          <a:p>
            <a:r>
              <a:rPr lang="da-DK" baseline="0" dirty="0" smtClean="0"/>
              <a:t>Ellers vil </a:t>
            </a:r>
            <a:r>
              <a:rPr lang="da-DK" baseline="0" dirty="0" err="1" smtClean="0"/>
              <a:t>Kruskal’s</a:t>
            </a:r>
            <a:r>
              <a:rPr lang="da-DK" baseline="0" dirty="0" smtClean="0"/>
              <a:t> algoritme inkludere kanten e i </a:t>
            </a:r>
            <a:r>
              <a:rPr lang="da-DK" baseline="0" dirty="0" err="1" smtClean="0"/>
              <a:t>MST’et</a:t>
            </a:r>
            <a:r>
              <a:rPr lang="da-DK" baseline="0" dirty="0" smtClean="0"/>
              <a:t> der beregnes.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6819E-F1B4-4F46-9DDA-100F646986C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6819E-F1B4-4F46-9DDA-100F646986C5}" type="slidenum">
              <a:rPr lang="da-DK" smtClean="0"/>
              <a:pPr>
                <a:defRPr/>
              </a:pPr>
              <a:t>14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575721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6819E-F1B4-4F46-9DDA-100F646986C5}" type="slidenum">
              <a:rPr lang="da-DK" smtClean="0"/>
              <a:pPr>
                <a:defRPr/>
              </a:pPr>
              <a:t>15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57572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EC975-E1A5-4BC8-B239-E557CFAD82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DCE29-C8BB-4EF5-B350-83E4AE743C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52E92-2FBE-4072-B226-E53CDE5742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DA657-6D02-4DC7-96D1-D22798DDCE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211C5-AEF5-449A-AE36-88ABEF5378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B1EBB-7724-4714-A3B5-A6F9F8454C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3B5EC-5087-436D-BD27-A7020D0DAA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441DC-2A9E-4120-AFCA-6B8F851336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ADAD1-2691-430C-A28C-34534292E2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64A22-12C1-4E0D-8863-1F7B7A4E8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54CBE-071F-4B08-AD68-AE673B45A8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D816222A-47C2-4824-B04D-69DF6936D9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0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228600"/>
            <a:ext cx="3505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3124200"/>
            <a:ext cx="9144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a-DK" sz="4000" kern="0" dirty="0">
                <a:latin typeface="+mj-lt"/>
                <a:ea typeface="+mj-ea"/>
                <a:cs typeface="+mj-cs"/>
              </a:rPr>
              <a:t>Algoritmer og Datastrukturer 2</a:t>
            </a:r>
          </a:p>
          <a:p>
            <a:pPr algn="ctr">
              <a:defRPr/>
            </a:pPr>
            <a:endParaRPr lang="da-DK" sz="2400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da-DK" sz="2400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da-DK" sz="2400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da-DK" sz="24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0" y="4727575"/>
            <a:ext cx="91440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 dirty="0" err="1"/>
              <a:t>Gerth</a:t>
            </a:r>
            <a:r>
              <a:rPr lang="da-DK" dirty="0"/>
              <a:t> </a:t>
            </a:r>
            <a:r>
              <a:rPr lang="da-DK" dirty="0" err="1"/>
              <a:t>Stølting</a:t>
            </a:r>
            <a:r>
              <a:rPr lang="da-DK" dirty="0"/>
              <a:t> Brodal</a:t>
            </a:r>
          </a:p>
          <a:p>
            <a:pPr algn="ctr"/>
            <a:endParaRPr lang="da-DK" sz="2400" dirty="0"/>
          </a:p>
          <a:p>
            <a:pPr algn="ctr"/>
            <a:r>
              <a:rPr lang="da-DK" dirty="0"/>
              <a:t>Minimum Udspændende </a:t>
            </a:r>
            <a:r>
              <a:rPr lang="da-DK" dirty="0" smtClean="0"/>
              <a:t>Træer (MST) </a:t>
            </a:r>
            <a:endParaRPr lang="da-DK" dirty="0"/>
          </a:p>
          <a:p>
            <a:pPr algn="ctr"/>
            <a:r>
              <a:rPr lang="da-DK" dirty="0"/>
              <a:t>[CLRS, kapitel 23]</a:t>
            </a:r>
          </a:p>
        </p:txBody>
      </p:sp>
      <p:pic>
        <p:nvPicPr>
          <p:cNvPr id="2052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5791200"/>
            <a:ext cx="23622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399" y="1371599"/>
            <a:ext cx="5801469" cy="478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da-DK" b="1" smtClean="0"/>
              <a:t>Prim’s Algoritme</a:t>
            </a:r>
            <a:endParaRPr lang="en-US" b="1" i="1" smtClean="0"/>
          </a:p>
        </p:txBody>
      </p:sp>
      <p:sp>
        <p:nvSpPr>
          <p:cNvPr id="8196" name="TextBox 5"/>
          <p:cNvSpPr txBox="1">
            <a:spLocks noChangeArrowheads="1"/>
          </p:cNvSpPr>
          <p:nvPr/>
        </p:nvSpPr>
        <p:spPr bwMode="auto">
          <a:xfrm>
            <a:off x="7010400" y="6400800"/>
            <a:ext cx="2133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da-DK" sz="2400">
                <a:solidFill>
                  <a:schemeClr val="accent2"/>
                </a:solidFill>
              </a:rPr>
              <a:t>Tid </a:t>
            </a: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da-DK" sz="24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da-DK" sz="24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·log </a:t>
            </a: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2209800" y="4152900"/>
            <a:ext cx="4267200" cy="457200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505200" y="5715000"/>
            <a:ext cx="2971800" cy="457200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562600" y="3810000"/>
            <a:ext cx="2819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da-DK" dirty="0">
                <a:solidFill>
                  <a:srgbClr val="FF0000"/>
                </a:solidFill>
              </a:rPr>
              <a:t>flaskehals i </a:t>
            </a:r>
            <a:r>
              <a:rPr lang="da-DK" dirty="0" smtClean="0">
                <a:solidFill>
                  <a:srgbClr val="FF0000"/>
                </a:solidFill>
              </a:rPr>
              <a:t>algoritmen </a:t>
            </a:r>
          </a:p>
          <a:p>
            <a:pPr algn="r"/>
            <a:r>
              <a:rPr lang="da-DK" dirty="0" smtClean="0">
                <a:solidFill>
                  <a:srgbClr val="FF0000"/>
                </a:solidFill>
              </a:rPr>
              <a:t>- </a:t>
            </a:r>
            <a:r>
              <a:rPr lang="da-DK" dirty="0" err="1" smtClean="0">
                <a:solidFill>
                  <a:srgbClr val="FF0000"/>
                </a:solidFill>
              </a:rPr>
              <a:t>prioritetskø</a:t>
            </a:r>
            <a:endParaRPr lang="da-DK" dirty="0">
              <a:solidFill>
                <a:srgbClr val="FF0000"/>
              </a:solidFill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/>
          <a:srcRect l="57404" t="19231" r="703" b="61538"/>
          <a:stretch>
            <a:fillRect/>
          </a:stretch>
        </p:blipFill>
        <p:spPr bwMode="auto">
          <a:xfrm>
            <a:off x="5334000" y="1219200"/>
            <a:ext cx="3581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reeform 10"/>
          <p:cNvSpPr/>
          <p:nvPr/>
        </p:nvSpPr>
        <p:spPr bwMode="auto">
          <a:xfrm>
            <a:off x="5684029" y="1377991"/>
            <a:ext cx="1859771" cy="1289009"/>
          </a:xfrm>
          <a:custGeom>
            <a:avLst/>
            <a:gdLst>
              <a:gd name="connsiteX0" fmla="*/ 0 w 1430593"/>
              <a:gd name="connsiteY0" fmla="*/ 840658 h 840658"/>
              <a:gd name="connsiteX1" fmla="*/ 398206 w 1430593"/>
              <a:gd name="connsiteY1" fmla="*/ 619432 h 840658"/>
              <a:gd name="connsiteX2" fmla="*/ 722671 w 1430593"/>
              <a:gd name="connsiteY2" fmla="*/ 781664 h 840658"/>
              <a:gd name="connsiteX3" fmla="*/ 1283109 w 1430593"/>
              <a:gd name="connsiteY3" fmla="*/ 560438 h 840658"/>
              <a:gd name="connsiteX4" fmla="*/ 1430593 w 1430593"/>
              <a:gd name="connsiteY4" fmla="*/ 0 h 840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0593" h="840658">
                <a:moveTo>
                  <a:pt x="0" y="840658"/>
                </a:moveTo>
                <a:cubicBezTo>
                  <a:pt x="138880" y="734961"/>
                  <a:pt x="277761" y="629264"/>
                  <a:pt x="398206" y="619432"/>
                </a:cubicBezTo>
                <a:cubicBezTo>
                  <a:pt x="518651" y="609600"/>
                  <a:pt x="575187" y="791496"/>
                  <a:pt x="722671" y="781664"/>
                </a:cubicBezTo>
                <a:cubicBezTo>
                  <a:pt x="870155" y="771832"/>
                  <a:pt x="1165122" y="690715"/>
                  <a:pt x="1283109" y="560438"/>
                </a:cubicBezTo>
                <a:cubicBezTo>
                  <a:pt x="1401096" y="430161"/>
                  <a:pt x="1430593" y="0"/>
                  <a:pt x="1430593" y="0"/>
                </a:cubicBezTo>
              </a:path>
            </a:pathLst>
          </a:custGeom>
          <a:noFill/>
          <a:ln w="85725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53000" y="19050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2400" b="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da-DK" sz="2400" b="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 flipV="1">
            <a:off x="6162950" y="2283358"/>
            <a:ext cx="354132" cy="332989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B050">
                <a:alpha val="76000"/>
              </a:srgbClr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 flipV="1">
            <a:off x="6723218" y="2267501"/>
            <a:ext cx="332990" cy="348847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B050">
                <a:alpha val="76000"/>
              </a:srgbClr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H="1" flipV="1">
            <a:off x="7246488" y="1723089"/>
            <a:ext cx="887972" cy="88797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B050">
                <a:alpha val="76000"/>
              </a:srgbClr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H="1">
            <a:off x="7294940" y="1633235"/>
            <a:ext cx="813092" cy="2699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B050">
                <a:alpha val="76000"/>
              </a:srgbClr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914400"/>
            <a:ext cx="5638800" cy="589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da-DK" b="1" smtClean="0"/>
              <a:t>Prim’s Algoritme: Eksempel</a:t>
            </a:r>
            <a:endParaRPr lang="en-US" b="1" i="1" smtClean="0"/>
          </a:p>
        </p:txBody>
      </p:sp>
      <p:sp>
        <p:nvSpPr>
          <p:cNvPr id="4" name="Freeform 3"/>
          <p:cNvSpPr/>
          <p:nvPr/>
        </p:nvSpPr>
        <p:spPr bwMode="auto">
          <a:xfrm>
            <a:off x="2109019" y="1120877"/>
            <a:ext cx="282678" cy="678426"/>
          </a:xfrm>
          <a:custGeom>
            <a:avLst/>
            <a:gdLst>
              <a:gd name="connsiteX0" fmla="*/ 0 w 282678"/>
              <a:gd name="connsiteY0" fmla="*/ 0 h 678426"/>
              <a:gd name="connsiteX1" fmla="*/ 280220 w 282678"/>
              <a:gd name="connsiteY1" fmla="*/ 339213 h 678426"/>
              <a:gd name="connsiteX2" fmla="*/ 14749 w 282678"/>
              <a:gd name="connsiteY2" fmla="*/ 678426 h 678426"/>
              <a:gd name="connsiteX3" fmla="*/ 14749 w 282678"/>
              <a:gd name="connsiteY3" fmla="*/ 678426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678" h="678426">
                <a:moveTo>
                  <a:pt x="0" y="0"/>
                </a:moveTo>
                <a:cubicBezTo>
                  <a:pt x="138881" y="113071"/>
                  <a:pt x="277762" y="226142"/>
                  <a:pt x="280220" y="339213"/>
                </a:cubicBezTo>
                <a:cubicBezTo>
                  <a:pt x="282678" y="452284"/>
                  <a:pt x="14749" y="678426"/>
                  <a:pt x="14749" y="678426"/>
                </a:cubicBezTo>
                <a:lnTo>
                  <a:pt x="14749" y="678426"/>
                </a:lnTo>
              </a:path>
            </a:pathLst>
          </a:custGeom>
          <a:noFill/>
          <a:ln w="85725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5334000" y="838200"/>
            <a:ext cx="152400" cy="1143000"/>
          </a:xfrm>
          <a:custGeom>
            <a:avLst/>
            <a:gdLst>
              <a:gd name="connsiteX0" fmla="*/ 0 w 282678"/>
              <a:gd name="connsiteY0" fmla="*/ 0 h 678426"/>
              <a:gd name="connsiteX1" fmla="*/ 280220 w 282678"/>
              <a:gd name="connsiteY1" fmla="*/ 339213 h 678426"/>
              <a:gd name="connsiteX2" fmla="*/ 14749 w 282678"/>
              <a:gd name="connsiteY2" fmla="*/ 678426 h 678426"/>
              <a:gd name="connsiteX3" fmla="*/ 14749 w 282678"/>
              <a:gd name="connsiteY3" fmla="*/ 678426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678" h="678426">
                <a:moveTo>
                  <a:pt x="0" y="0"/>
                </a:moveTo>
                <a:cubicBezTo>
                  <a:pt x="138881" y="113071"/>
                  <a:pt x="277762" y="226142"/>
                  <a:pt x="280220" y="339213"/>
                </a:cubicBezTo>
                <a:cubicBezTo>
                  <a:pt x="282678" y="452284"/>
                  <a:pt x="14749" y="678426"/>
                  <a:pt x="14749" y="678426"/>
                </a:cubicBezTo>
                <a:lnTo>
                  <a:pt x="14749" y="678426"/>
                </a:lnTo>
              </a:path>
            </a:pathLst>
          </a:custGeom>
          <a:noFill/>
          <a:ln w="85725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86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2079523" y="2182761"/>
            <a:ext cx="1578077" cy="811162"/>
          </a:xfrm>
          <a:custGeom>
            <a:avLst/>
            <a:gdLst>
              <a:gd name="connsiteX0" fmla="*/ 0 w 1578077"/>
              <a:gd name="connsiteY0" fmla="*/ 811162 h 811162"/>
              <a:gd name="connsiteX1" fmla="*/ 530942 w 1578077"/>
              <a:gd name="connsiteY1" fmla="*/ 353962 h 811162"/>
              <a:gd name="connsiteX2" fmla="*/ 1135625 w 1578077"/>
              <a:gd name="connsiteY2" fmla="*/ 353962 h 811162"/>
              <a:gd name="connsiteX3" fmla="*/ 1578077 w 1578077"/>
              <a:gd name="connsiteY3" fmla="*/ 0 h 811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8077" h="811162">
                <a:moveTo>
                  <a:pt x="0" y="811162"/>
                </a:moveTo>
                <a:cubicBezTo>
                  <a:pt x="170835" y="620662"/>
                  <a:pt x="341671" y="430162"/>
                  <a:pt x="530942" y="353962"/>
                </a:cubicBezTo>
                <a:cubicBezTo>
                  <a:pt x="720213" y="277762"/>
                  <a:pt x="961103" y="412956"/>
                  <a:pt x="1135625" y="353962"/>
                </a:cubicBezTo>
                <a:cubicBezTo>
                  <a:pt x="1310147" y="294968"/>
                  <a:pt x="1578077" y="0"/>
                  <a:pt x="1578077" y="0"/>
                </a:cubicBezTo>
              </a:path>
            </a:pathLst>
          </a:custGeom>
          <a:noFill/>
          <a:ln w="85725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5088194" y="2131142"/>
            <a:ext cx="1430593" cy="840658"/>
          </a:xfrm>
          <a:custGeom>
            <a:avLst/>
            <a:gdLst>
              <a:gd name="connsiteX0" fmla="*/ 0 w 1430593"/>
              <a:gd name="connsiteY0" fmla="*/ 840658 h 840658"/>
              <a:gd name="connsiteX1" fmla="*/ 398206 w 1430593"/>
              <a:gd name="connsiteY1" fmla="*/ 619432 h 840658"/>
              <a:gd name="connsiteX2" fmla="*/ 722671 w 1430593"/>
              <a:gd name="connsiteY2" fmla="*/ 781664 h 840658"/>
              <a:gd name="connsiteX3" fmla="*/ 1283109 w 1430593"/>
              <a:gd name="connsiteY3" fmla="*/ 560438 h 840658"/>
              <a:gd name="connsiteX4" fmla="*/ 1430593 w 1430593"/>
              <a:gd name="connsiteY4" fmla="*/ 0 h 840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0593" h="840658">
                <a:moveTo>
                  <a:pt x="0" y="840658"/>
                </a:moveTo>
                <a:cubicBezTo>
                  <a:pt x="138880" y="734961"/>
                  <a:pt x="277761" y="629264"/>
                  <a:pt x="398206" y="619432"/>
                </a:cubicBezTo>
                <a:cubicBezTo>
                  <a:pt x="518651" y="609600"/>
                  <a:pt x="575187" y="791496"/>
                  <a:pt x="722671" y="781664"/>
                </a:cubicBezTo>
                <a:cubicBezTo>
                  <a:pt x="870155" y="771832"/>
                  <a:pt x="1165122" y="690715"/>
                  <a:pt x="1283109" y="560438"/>
                </a:cubicBezTo>
                <a:cubicBezTo>
                  <a:pt x="1401096" y="430161"/>
                  <a:pt x="1430593" y="0"/>
                  <a:pt x="1430593" y="0"/>
                </a:cubicBezTo>
              </a:path>
            </a:pathLst>
          </a:custGeom>
          <a:noFill/>
          <a:ln w="85725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2064774" y="3347884"/>
            <a:ext cx="2128684" cy="1115962"/>
          </a:xfrm>
          <a:custGeom>
            <a:avLst/>
            <a:gdLst>
              <a:gd name="connsiteX0" fmla="*/ 0 w 2128684"/>
              <a:gd name="connsiteY0" fmla="*/ 811161 h 1115962"/>
              <a:gd name="connsiteX1" fmla="*/ 427703 w 2128684"/>
              <a:gd name="connsiteY1" fmla="*/ 648929 h 1115962"/>
              <a:gd name="connsiteX2" fmla="*/ 678426 w 2128684"/>
              <a:gd name="connsiteY2" fmla="*/ 781664 h 1115962"/>
              <a:gd name="connsiteX3" fmla="*/ 1120878 w 2128684"/>
              <a:gd name="connsiteY3" fmla="*/ 663677 h 1115962"/>
              <a:gd name="connsiteX4" fmla="*/ 1681316 w 2128684"/>
              <a:gd name="connsiteY4" fmla="*/ 1061884 h 1115962"/>
              <a:gd name="connsiteX5" fmla="*/ 2079523 w 2128684"/>
              <a:gd name="connsiteY5" fmla="*/ 988142 h 1115962"/>
              <a:gd name="connsiteX6" fmla="*/ 1976284 w 2128684"/>
              <a:gd name="connsiteY6" fmla="*/ 693174 h 1115962"/>
              <a:gd name="connsiteX7" fmla="*/ 1578078 w 2128684"/>
              <a:gd name="connsiteY7" fmla="*/ 294968 h 1115962"/>
              <a:gd name="connsiteX8" fmla="*/ 1519084 w 2128684"/>
              <a:gd name="connsiteY8" fmla="*/ 0 h 1115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28684" h="1115962">
                <a:moveTo>
                  <a:pt x="0" y="811161"/>
                </a:moveTo>
                <a:cubicBezTo>
                  <a:pt x="157316" y="732503"/>
                  <a:pt x="314632" y="653845"/>
                  <a:pt x="427703" y="648929"/>
                </a:cubicBezTo>
                <a:cubicBezTo>
                  <a:pt x="540774" y="644013"/>
                  <a:pt x="562897" y="779206"/>
                  <a:pt x="678426" y="781664"/>
                </a:cubicBezTo>
                <a:cubicBezTo>
                  <a:pt x="793955" y="784122"/>
                  <a:pt x="953730" y="616974"/>
                  <a:pt x="1120878" y="663677"/>
                </a:cubicBezTo>
                <a:cubicBezTo>
                  <a:pt x="1288026" y="710380"/>
                  <a:pt x="1521542" y="1007806"/>
                  <a:pt x="1681316" y="1061884"/>
                </a:cubicBezTo>
                <a:cubicBezTo>
                  <a:pt x="1841090" y="1115962"/>
                  <a:pt x="2030362" y="1049594"/>
                  <a:pt x="2079523" y="988142"/>
                </a:cubicBezTo>
                <a:cubicBezTo>
                  <a:pt x="2128684" y="926690"/>
                  <a:pt x="2059858" y="808703"/>
                  <a:pt x="1976284" y="693174"/>
                </a:cubicBezTo>
                <a:cubicBezTo>
                  <a:pt x="1892710" y="577645"/>
                  <a:pt x="1654278" y="410497"/>
                  <a:pt x="1578078" y="294968"/>
                </a:cubicBezTo>
                <a:cubicBezTo>
                  <a:pt x="1501878" y="179439"/>
                  <a:pt x="1519084" y="0"/>
                  <a:pt x="1519084" y="0"/>
                </a:cubicBezTo>
              </a:path>
            </a:pathLst>
          </a:custGeom>
          <a:noFill/>
          <a:ln w="85725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5088194" y="3318387"/>
            <a:ext cx="2089355" cy="1167581"/>
          </a:xfrm>
          <a:custGeom>
            <a:avLst/>
            <a:gdLst>
              <a:gd name="connsiteX0" fmla="*/ 0 w 2089355"/>
              <a:gd name="connsiteY0" fmla="*/ 958645 h 1167581"/>
              <a:gd name="connsiteX1" fmla="*/ 368709 w 2089355"/>
              <a:gd name="connsiteY1" fmla="*/ 604684 h 1167581"/>
              <a:gd name="connsiteX2" fmla="*/ 737419 w 2089355"/>
              <a:gd name="connsiteY2" fmla="*/ 1061884 h 1167581"/>
              <a:gd name="connsiteX3" fmla="*/ 1474838 w 2089355"/>
              <a:gd name="connsiteY3" fmla="*/ 1165123 h 1167581"/>
              <a:gd name="connsiteX4" fmla="*/ 1976283 w 2089355"/>
              <a:gd name="connsiteY4" fmla="*/ 1076632 h 1167581"/>
              <a:gd name="connsiteX5" fmla="*/ 2020529 w 2089355"/>
              <a:gd name="connsiteY5" fmla="*/ 840658 h 1167581"/>
              <a:gd name="connsiteX6" fmla="*/ 1563329 w 2089355"/>
              <a:gd name="connsiteY6" fmla="*/ 412955 h 1167581"/>
              <a:gd name="connsiteX7" fmla="*/ 1445341 w 2089355"/>
              <a:gd name="connsiteY7" fmla="*/ 0 h 1167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9355" h="1167581">
                <a:moveTo>
                  <a:pt x="0" y="958645"/>
                </a:moveTo>
                <a:cubicBezTo>
                  <a:pt x="122903" y="773061"/>
                  <a:pt x="245806" y="587478"/>
                  <a:pt x="368709" y="604684"/>
                </a:cubicBezTo>
                <a:cubicBezTo>
                  <a:pt x="491612" y="621890"/>
                  <a:pt x="553064" y="968478"/>
                  <a:pt x="737419" y="1061884"/>
                </a:cubicBezTo>
                <a:cubicBezTo>
                  <a:pt x="921774" y="1155291"/>
                  <a:pt x="1268361" y="1162665"/>
                  <a:pt x="1474838" y="1165123"/>
                </a:cubicBezTo>
                <a:cubicBezTo>
                  <a:pt x="1681315" y="1167581"/>
                  <a:pt x="1885335" y="1130710"/>
                  <a:pt x="1976283" y="1076632"/>
                </a:cubicBezTo>
                <a:cubicBezTo>
                  <a:pt x="2067232" y="1022555"/>
                  <a:pt x="2089355" y="951271"/>
                  <a:pt x="2020529" y="840658"/>
                </a:cubicBezTo>
                <a:cubicBezTo>
                  <a:pt x="1951703" y="730045"/>
                  <a:pt x="1659194" y="553065"/>
                  <a:pt x="1563329" y="412955"/>
                </a:cubicBezTo>
                <a:cubicBezTo>
                  <a:pt x="1467464" y="272845"/>
                  <a:pt x="1445341" y="0"/>
                  <a:pt x="1445341" y="0"/>
                </a:cubicBezTo>
              </a:path>
            </a:pathLst>
          </a:custGeom>
          <a:noFill/>
          <a:ln w="85725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3657600" y="4572000"/>
            <a:ext cx="725128" cy="811161"/>
          </a:xfrm>
          <a:custGeom>
            <a:avLst/>
            <a:gdLst>
              <a:gd name="connsiteX0" fmla="*/ 2458 w 725128"/>
              <a:gd name="connsiteY0" fmla="*/ 0 h 811161"/>
              <a:gd name="connsiteX1" fmla="*/ 120445 w 725128"/>
              <a:gd name="connsiteY1" fmla="*/ 457200 h 811161"/>
              <a:gd name="connsiteX2" fmla="*/ 725128 w 725128"/>
              <a:gd name="connsiteY2" fmla="*/ 811161 h 811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5128" h="811161">
                <a:moveTo>
                  <a:pt x="2458" y="0"/>
                </a:moveTo>
                <a:cubicBezTo>
                  <a:pt x="1229" y="161003"/>
                  <a:pt x="0" y="322007"/>
                  <a:pt x="120445" y="457200"/>
                </a:cubicBezTo>
                <a:cubicBezTo>
                  <a:pt x="240890" y="592393"/>
                  <a:pt x="725128" y="811161"/>
                  <a:pt x="725128" y="811161"/>
                </a:cubicBezTo>
              </a:path>
            </a:pathLst>
          </a:custGeom>
          <a:noFill/>
          <a:ln w="85725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6963828" y="4724400"/>
            <a:ext cx="312174" cy="693174"/>
          </a:xfrm>
          <a:custGeom>
            <a:avLst/>
            <a:gdLst>
              <a:gd name="connsiteX0" fmla="*/ 312174 w 312174"/>
              <a:gd name="connsiteY0" fmla="*/ 0 h 693174"/>
              <a:gd name="connsiteX1" fmla="*/ 2458 w 312174"/>
              <a:gd name="connsiteY1" fmla="*/ 324465 h 693174"/>
              <a:gd name="connsiteX2" fmla="*/ 297426 w 312174"/>
              <a:gd name="connsiteY2" fmla="*/ 693174 h 693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2174" h="693174">
                <a:moveTo>
                  <a:pt x="312174" y="0"/>
                </a:moveTo>
                <a:cubicBezTo>
                  <a:pt x="158545" y="104468"/>
                  <a:pt x="4916" y="208936"/>
                  <a:pt x="2458" y="324465"/>
                </a:cubicBezTo>
                <a:cubicBezTo>
                  <a:pt x="0" y="439994"/>
                  <a:pt x="275303" y="599768"/>
                  <a:pt x="297426" y="693174"/>
                </a:cubicBezTo>
              </a:path>
            </a:pathLst>
          </a:custGeom>
          <a:noFill/>
          <a:ln w="85725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bg1"/>
                </a:solidFill>
              </a:rPr>
              <a:t>Eksamensopgave 3(c)</a:t>
            </a:r>
            <a:br>
              <a:rPr lang="da-DK" dirty="0" smtClean="0">
                <a:solidFill>
                  <a:schemeClr val="bg1"/>
                </a:solidFill>
              </a:rPr>
            </a:br>
            <a:r>
              <a:rPr lang="da-DK" dirty="0" smtClean="0">
                <a:solidFill>
                  <a:schemeClr val="bg1"/>
                </a:solidFill>
              </a:rPr>
              <a:t>august 2005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5805" t="13469" r="11066" b="66328"/>
          <a:stretch>
            <a:fillRect/>
          </a:stretch>
        </p:blipFill>
        <p:spPr bwMode="auto">
          <a:xfrm>
            <a:off x="152400" y="2928394"/>
            <a:ext cx="8813800" cy="1338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/>
              <a:t>Minimum </a:t>
            </a:r>
            <a:r>
              <a:rPr lang="da-DK" b="1" dirty="0" err="1" smtClean="0"/>
              <a:t>Udspænding</a:t>
            </a:r>
            <a:r>
              <a:rPr lang="da-DK" b="1" dirty="0" smtClean="0"/>
              <a:t> Træer</a:t>
            </a:r>
            <a:endParaRPr lang="en-US" b="1" dirty="0"/>
          </a:p>
        </p:txBody>
      </p:sp>
      <p:graphicFrame>
        <p:nvGraphicFramePr>
          <p:cNvPr id="4" name="Group 6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8410294"/>
              </p:ext>
            </p:extLst>
          </p:nvPr>
        </p:nvGraphicFramePr>
        <p:xfrm>
          <a:off x="473826" y="1950720"/>
          <a:ext cx="8153400" cy="4450080"/>
        </p:xfrm>
        <a:graphic>
          <a:graphicData uri="http://schemas.openxmlformats.org/drawingml/2006/table">
            <a:tbl>
              <a:tblPr/>
              <a:tblGrid>
                <a:gridCol w="5006474"/>
                <a:gridCol w="3146926"/>
              </a:tblGrid>
              <a:tr h="4978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Kruskall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(1956)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(mange træer; sorterer kanterne)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O(</a:t>
                      </a:r>
                      <a:r>
                        <a:rPr kumimoji="0" lang="da-DK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·</a:t>
                      </a:r>
                      <a:r>
                        <a:rPr kumimoji="0" lang="da-D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log </a:t>
                      </a:r>
                      <a:r>
                        <a:rPr kumimoji="0" lang="da-DK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da-D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34060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Prim (1930)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(et træ; </a:t>
                      </a:r>
                      <a:r>
                        <a:rPr kumimoji="0" lang="da-DK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prioritetskø</a:t>
                      </a:r>
                      <a:r>
                        <a:rPr kumimoji="0" lang="da-DK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over naboknuder)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O(</a:t>
                      </a:r>
                      <a:r>
                        <a:rPr kumimoji="0" lang="da-DK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·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log </a:t>
                      </a:r>
                      <a:r>
                        <a:rPr kumimoji="0" lang="da-DK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4978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O(</a:t>
                      </a:r>
                      <a:r>
                        <a:rPr kumimoji="0" lang="da-DK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da-DK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kumimoji="0" lang="da-DK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·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log </a:t>
                      </a:r>
                      <a:r>
                        <a:rPr kumimoji="0" lang="da-DK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kumimoji="0" lang="da-DK" sz="1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Fibonnaci</a:t>
                      </a:r>
                      <a:r>
                        <a:rPr kumimoji="0" lang="da-DK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da-DK" sz="1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heaps</a:t>
                      </a:r>
                      <a:r>
                        <a:rPr kumimoji="0" lang="da-DK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 [CLRS, kapitel 19] (1984))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978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Bor</a:t>
                      </a:r>
                      <a:r>
                        <a:rPr lang="en-US" sz="2000" b="0" dirty="0" smtClean="0"/>
                        <a:t>ů</a:t>
                      </a:r>
                      <a:r>
                        <a:rPr kumimoji="0" lang="da-DK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vka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(1926)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(mange træer samtidigt; kontraktion)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O(</a:t>
                      </a:r>
                      <a:r>
                        <a:rPr kumimoji="0" lang="da-DK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·</a:t>
                      </a:r>
                      <a:r>
                        <a:rPr kumimoji="0" lang="da-D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log </a:t>
                      </a:r>
                      <a:r>
                        <a:rPr kumimoji="0" lang="da-DK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da-D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978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Fredman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da-DK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Tarjan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(1984)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(Bor</a:t>
                      </a:r>
                      <a:r>
                        <a:rPr lang="en-US" sz="1000" b="0" dirty="0" smtClean="0"/>
                        <a:t>ů</a:t>
                      </a:r>
                      <a:r>
                        <a:rPr kumimoji="0" lang="da-DK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vka</a:t>
                      </a:r>
                      <a:r>
                        <a:rPr kumimoji="0" lang="da-DK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(1926)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+ 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Fibonnaci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heaps)</a:t>
                      </a:r>
                      <a:endParaRPr kumimoji="0" lang="da-DK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O(</a:t>
                      </a:r>
                      <a:r>
                        <a:rPr kumimoji="0" lang="da-DK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·</a:t>
                      </a:r>
                      <a:r>
                        <a:rPr kumimoji="0" lang="da-D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log* </a:t>
                      </a:r>
                      <a:r>
                        <a:rPr kumimoji="0" lang="da-DK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da-D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406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Chazelle (1997)</a:t>
                      </a:r>
                      <a:endParaRPr kumimoji="0" lang="da-DK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O(</a:t>
                      </a:r>
                      <a:r>
                        <a:rPr kumimoji="0" lang="da-DK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·</a:t>
                      </a:r>
                      <a:r>
                        <a:rPr kumimoji="0" lang="el-GR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α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da-DK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m,n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978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Pettie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da-DK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Ramachandran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(2000)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(men optimal </a:t>
                      </a:r>
                      <a:r>
                        <a:rPr kumimoji="0" lang="da-DK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determinisk</a:t>
                      </a:r>
                      <a:r>
                        <a:rPr kumimoji="0" lang="da-DK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sammenligningsbaseret)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6550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Karger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Klein, </a:t>
                      </a:r>
                      <a:r>
                        <a:rPr kumimoji="0" lang="da-DK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Tarjan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(1995) </a:t>
                      </a:r>
                      <a:r>
                        <a:rPr kumimoji="0" lang="da-DK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da-DK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Randomiseret</a:t>
                      </a:r>
                      <a:r>
                        <a:rPr kumimoji="0" lang="da-DK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Fredmand, </a:t>
                      </a:r>
                      <a:r>
                        <a:rPr kumimoji="0" lang="da-DK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Willard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(1994) </a:t>
                      </a:r>
                      <a:r>
                        <a:rPr kumimoji="0" lang="da-DK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(RAM)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O(</a:t>
                      </a:r>
                      <a:r>
                        <a:rPr kumimoji="0" lang="da-DK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 bwMode="auto">
          <a:xfrm flipV="1">
            <a:off x="6032427" y="3414131"/>
            <a:ext cx="491871" cy="774929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V="1">
            <a:off x="1134600" y="4192229"/>
            <a:ext cx="783027" cy="1236209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B438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 flipV="1">
            <a:off x="1917627" y="2469330"/>
            <a:ext cx="0" cy="1722899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B438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 flipV="1">
            <a:off x="1917627" y="3344401"/>
            <a:ext cx="1676197" cy="84782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B438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smtClean="0"/>
              <a:t>(Euklidiske) Steiner Træer </a:t>
            </a:r>
            <a:endParaRPr lang="da-DK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562600" y="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b="0" dirty="0" smtClean="0"/>
              <a:t>Jakob Steiner [1796-1863]</a:t>
            </a:r>
            <a:endParaRPr lang="da-DK" b="0" dirty="0"/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259596" y="1295400"/>
            <a:ext cx="8610600" cy="830997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5738"/>
            <a:r>
              <a:rPr lang="da-DK" sz="2400" b="0" dirty="0" smtClean="0"/>
              <a:t>Givet en mængde punkter, find et træ med minimum vægt som forbinder alle knuder, muligvis ved at tilføje </a:t>
            </a:r>
            <a:r>
              <a:rPr lang="da-DK" sz="2400" dirty="0" smtClean="0">
                <a:solidFill>
                  <a:srgbClr val="C00000"/>
                </a:solidFill>
              </a:rPr>
              <a:t>nye punkter</a:t>
            </a:r>
            <a:endParaRPr lang="da-DK" sz="2400" dirty="0">
              <a:solidFill>
                <a:srgbClr val="C00000"/>
              </a:solidFill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1773627" y="2325329"/>
            <a:ext cx="288000" cy="288000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773627" y="4048229"/>
            <a:ext cx="288000" cy="288000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990600" y="5286104"/>
            <a:ext cx="288000" cy="288000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3449824" y="3200400"/>
            <a:ext cx="288000" cy="288000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6" name="Straight Connector 25"/>
          <p:cNvCxnSpPr/>
          <p:nvPr/>
        </p:nvCxnSpPr>
        <p:spPr bwMode="auto">
          <a:xfrm flipV="1">
            <a:off x="5249400" y="4192228"/>
            <a:ext cx="783027" cy="1236209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 flipH="1" flipV="1">
            <a:off x="6032427" y="2469330"/>
            <a:ext cx="491871" cy="944801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 flipV="1">
            <a:off x="6524298" y="3344400"/>
            <a:ext cx="1184326" cy="69731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Oval 28"/>
          <p:cNvSpPr/>
          <p:nvPr/>
        </p:nvSpPr>
        <p:spPr bwMode="auto">
          <a:xfrm>
            <a:off x="5888427" y="2325328"/>
            <a:ext cx="288000" cy="288000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5888427" y="4048228"/>
            <a:ext cx="288000" cy="288000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5105400" y="5286103"/>
            <a:ext cx="288000" cy="288000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7564624" y="3200399"/>
            <a:ext cx="288000" cy="288000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6398298" y="3288131"/>
            <a:ext cx="252000" cy="252000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680627" y="4306669"/>
            <a:ext cx="2434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>
                <a:solidFill>
                  <a:srgbClr val="00B438"/>
                </a:solidFill>
              </a:rPr>
              <a:t>Minimum udspændende træ</a:t>
            </a:r>
            <a:endParaRPr lang="da-DK" dirty="0">
              <a:solidFill>
                <a:srgbClr val="00B438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899374" y="4699000"/>
            <a:ext cx="2434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rgbClr val="0070C0"/>
                </a:solidFill>
              </a:rPr>
              <a:t>Steiner træ</a:t>
            </a:r>
          </a:p>
        </p:txBody>
      </p:sp>
      <p:sp>
        <p:nvSpPr>
          <p:cNvPr id="41" name="Freeform 40"/>
          <p:cNvSpPr/>
          <p:nvPr/>
        </p:nvSpPr>
        <p:spPr bwMode="auto">
          <a:xfrm>
            <a:off x="6618514" y="2398486"/>
            <a:ext cx="754743" cy="801913"/>
          </a:xfrm>
          <a:custGeom>
            <a:avLst/>
            <a:gdLst>
              <a:gd name="connsiteX0" fmla="*/ 0 w 754743"/>
              <a:gd name="connsiteY0" fmla="*/ 870857 h 870857"/>
              <a:gd name="connsiteX1" fmla="*/ 261257 w 754743"/>
              <a:gd name="connsiteY1" fmla="*/ 232228 h 870857"/>
              <a:gd name="connsiteX2" fmla="*/ 754743 w 754743"/>
              <a:gd name="connsiteY2" fmla="*/ 0 h 870857"/>
              <a:gd name="connsiteX0" fmla="*/ 0 w 754743"/>
              <a:gd name="connsiteY0" fmla="*/ 870857 h 870857"/>
              <a:gd name="connsiteX1" fmla="*/ 246743 w 754743"/>
              <a:gd name="connsiteY1" fmla="*/ 326800 h 870857"/>
              <a:gd name="connsiteX2" fmla="*/ 754743 w 754743"/>
              <a:gd name="connsiteY2" fmla="*/ 0 h 87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743" h="870857">
                <a:moveTo>
                  <a:pt x="0" y="870857"/>
                </a:moveTo>
                <a:cubicBezTo>
                  <a:pt x="67733" y="624114"/>
                  <a:pt x="120953" y="471943"/>
                  <a:pt x="246743" y="326800"/>
                </a:cubicBezTo>
                <a:cubicBezTo>
                  <a:pt x="372533" y="181657"/>
                  <a:pt x="570895" y="43542"/>
                  <a:pt x="754743" y="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 w="lg" len="lg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376885" y="2209800"/>
            <a:ext cx="1538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0" dirty="0" smtClean="0"/>
              <a:t>Steiner punkt</a:t>
            </a:r>
            <a:endParaRPr lang="da-DK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5"/>
              <p:cNvSpPr txBox="1">
                <a:spLocks noChangeArrowheads="1"/>
              </p:cNvSpPr>
              <p:nvPr/>
            </p:nvSpPr>
            <p:spPr bwMode="auto">
              <a:xfrm>
                <a:off x="259596" y="5701199"/>
                <a:ext cx="8610600" cy="547201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185738"/>
                <a:r>
                  <a:rPr lang="da-DK" sz="2400" dirty="0" err="1" smtClean="0">
                    <a:solidFill>
                      <a:schemeClr val="tx1"/>
                    </a:solidFill>
                  </a:rPr>
                  <a:t>Conjecture</a:t>
                </a:r>
                <a:r>
                  <a:rPr lang="da-DK" sz="2400" dirty="0" smtClean="0">
                    <a:solidFill>
                      <a:schemeClr val="tx1"/>
                    </a:solidFill>
                  </a:rPr>
                  <a:t> (Steiner Ratio): </a:t>
                </a:r>
                <a:r>
                  <a:rPr lang="da-DK" sz="2400" b="0" dirty="0" smtClean="0">
                    <a:solidFill>
                      <a:schemeClr val="tx1"/>
                    </a:solidFill>
                  </a:rPr>
                  <a:t> |MST| </a:t>
                </a:r>
                <a:r>
                  <a:rPr lang="da-DK" sz="2400" b="0" dirty="0" smtClean="0">
                    <a:solidFill>
                      <a:schemeClr val="tx1"/>
                    </a:solidFill>
                    <a:sym typeface="Symbol"/>
                  </a:rPr>
                  <a:t>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a-DK" sz="1600" b="0" i="1" smtClean="0">
                            <a:solidFill>
                              <a:schemeClr val="tx1"/>
                            </a:solidFill>
                            <a:latin typeface="Cambria Math"/>
                            <a:sym typeface="Symbo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da-DK" sz="1600" b="0" i="0" smtClean="0">
                            <a:solidFill>
                              <a:schemeClr val="tx1"/>
                            </a:solidFill>
                            <a:latin typeface="+mj-lt"/>
                            <a:sym typeface="Symbol"/>
                          </a:rPr>
                          <m:t>2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da-DK" sz="1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sym typeface="Symbol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nor/>
                              </m:rPr>
                              <a:rPr lang="da-DK" sz="1600" b="0" i="0" smtClean="0">
                                <a:solidFill>
                                  <a:schemeClr val="tx1"/>
                                </a:solidFill>
                                <a:latin typeface="+mj-lt"/>
                                <a:sym typeface="Symbol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r>
                  <a:rPr lang="da-DK" sz="2400" b="0" dirty="0" smtClean="0">
                    <a:solidFill>
                      <a:schemeClr val="tx1"/>
                    </a:solidFill>
                    <a:sym typeface="Symbol"/>
                  </a:rPr>
                  <a:t>  |Steiner </a:t>
                </a:r>
                <a:r>
                  <a:rPr lang="da-DK" sz="2400" b="0" dirty="0" err="1" smtClean="0">
                    <a:solidFill>
                      <a:schemeClr val="tx1"/>
                    </a:solidFill>
                    <a:sym typeface="Symbol"/>
                  </a:rPr>
                  <a:t>Tree</a:t>
                </a:r>
                <a:r>
                  <a:rPr lang="da-DK" sz="2400" b="0" dirty="0" smtClean="0">
                    <a:solidFill>
                      <a:schemeClr val="tx1"/>
                    </a:solidFill>
                    <a:sym typeface="Symbol"/>
                  </a:rPr>
                  <a:t>|</a:t>
                </a:r>
                <a:endParaRPr lang="da-DK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9596" y="5701199"/>
                <a:ext cx="8610600" cy="547201"/>
              </a:xfrm>
              <a:prstGeom prst="rect">
                <a:avLst/>
              </a:prstGeom>
              <a:blipFill rotWithShape="1">
                <a:blip r:embed="rId3"/>
                <a:stretch>
                  <a:fillRect t="-7609" b="-8696"/>
                </a:stretch>
              </a:blipFill>
              <a:ln w="12700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5"/>
          <p:cNvSpPr txBox="1">
            <a:spLocks noChangeArrowheads="1"/>
          </p:cNvSpPr>
          <p:nvPr/>
        </p:nvSpPr>
        <p:spPr bwMode="auto">
          <a:xfrm>
            <a:off x="259596" y="6310799"/>
            <a:ext cx="8610600" cy="461665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5738"/>
            <a:r>
              <a:rPr lang="da-DK" sz="2400" b="0" dirty="0"/>
              <a:t>NP hårdt; </a:t>
            </a:r>
            <a:r>
              <a:rPr lang="en-US" sz="2400" b="0" dirty="0"/>
              <a:t>polynomial-time approximation scheme (PTAS)</a:t>
            </a:r>
            <a:endParaRPr lang="da-DK" sz="2400" b="0" dirty="0"/>
          </a:p>
        </p:txBody>
      </p:sp>
      <p:sp>
        <p:nvSpPr>
          <p:cNvPr id="51" name="TextBox 50"/>
          <p:cNvSpPr txBox="1"/>
          <p:nvPr/>
        </p:nvSpPr>
        <p:spPr>
          <a:xfrm>
            <a:off x="76200" y="87868"/>
            <a:ext cx="2286000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b="0" dirty="0" smtClean="0"/>
              <a:t>IKKE PENSUM</a:t>
            </a:r>
            <a:endParaRPr lang="da-DK" b="0" dirty="0"/>
          </a:p>
        </p:txBody>
      </p:sp>
    </p:spTree>
    <p:extLst>
      <p:ext uri="{BB962C8B-B14F-4D97-AF65-F5344CB8AC3E}">
        <p14:creationId xmlns:p14="http://schemas.microsoft.com/office/powerpoint/2010/main" val="2711131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 bwMode="auto">
          <a:xfrm>
            <a:off x="735076" y="1447800"/>
            <a:ext cx="3645685" cy="2614959"/>
          </a:xfrm>
          <a:custGeom>
            <a:avLst/>
            <a:gdLst>
              <a:gd name="connsiteX0" fmla="*/ 85743 w 3647149"/>
              <a:gd name="connsiteY0" fmla="*/ 1537481 h 2616021"/>
              <a:gd name="connsiteX1" fmla="*/ 147737 w 3647149"/>
              <a:gd name="connsiteY1" fmla="*/ 592084 h 2616021"/>
              <a:gd name="connsiteX2" fmla="*/ 1511587 w 3647149"/>
              <a:gd name="connsiteY2" fmla="*/ 3149 h 2616021"/>
              <a:gd name="connsiteX3" fmla="*/ 2503479 w 3647149"/>
              <a:gd name="connsiteY3" fmla="*/ 840057 h 2616021"/>
              <a:gd name="connsiteX4" fmla="*/ 3386882 w 3647149"/>
              <a:gd name="connsiteY4" fmla="*/ 669576 h 2616021"/>
              <a:gd name="connsiteX5" fmla="*/ 3557364 w 3647149"/>
              <a:gd name="connsiteY5" fmla="*/ 1862945 h 2616021"/>
              <a:gd name="connsiteX6" fmla="*/ 2116021 w 3647149"/>
              <a:gd name="connsiteY6" fmla="*/ 2033426 h 2616021"/>
              <a:gd name="connsiteX7" fmla="*/ 581689 w 3647149"/>
              <a:gd name="connsiteY7" fmla="*/ 2606864 h 2616021"/>
              <a:gd name="connsiteX8" fmla="*/ 85743 w 3647149"/>
              <a:gd name="connsiteY8" fmla="*/ 1537481 h 2616021"/>
              <a:gd name="connsiteX0" fmla="*/ 85743 w 3645685"/>
              <a:gd name="connsiteY0" fmla="*/ 1536419 h 2614959"/>
              <a:gd name="connsiteX1" fmla="*/ 147737 w 3645685"/>
              <a:gd name="connsiteY1" fmla="*/ 591022 h 2614959"/>
              <a:gd name="connsiteX2" fmla="*/ 1511587 w 3645685"/>
              <a:gd name="connsiteY2" fmla="*/ 2087 h 2614959"/>
              <a:gd name="connsiteX3" fmla="*/ 2549974 w 3645685"/>
              <a:gd name="connsiteY3" fmla="*/ 405043 h 2614959"/>
              <a:gd name="connsiteX4" fmla="*/ 3386882 w 3645685"/>
              <a:gd name="connsiteY4" fmla="*/ 668514 h 2614959"/>
              <a:gd name="connsiteX5" fmla="*/ 3557364 w 3645685"/>
              <a:gd name="connsiteY5" fmla="*/ 1861883 h 2614959"/>
              <a:gd name="connsiteX6" fmla="*/ 2116021 w 3645685"/>
              <a:gd name="connsiteY6" fmla="*/ 2032364 h 2614959"/>
              <a:gd name="connsiteX7" fmla="*/ 581689 w 3645685"/>
              <a:gd name="connsiteY7" fmla="*/ 2605802 h 2614959"/>
              <a:gd name="connsiteX8" fmla="*/ 85743 w 3645685"/>
              <a:gd name="connsiteY8" fmla="*/ 1536419 h 2614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45685" h="2614959">
                <a:moveTo>
                  <a:pt x="85743" y="1536419"/>
                </a:moveTo>
                <a:cubicBezTo>
                  <a:pt x="13418" y="1200622"/>
                  <a:pt x="-89904" y="846744"/>
                  <a:pt x="147737" y="591022"/>
                </a:cubicBezTo>
                <a:cubicBezTo>
                  <a:pt x="385378" y="335300"/>
                  <a:pt x="1111214" y="33083"/>
                  <a:pt x="1511587" y="2087"/>
                </a:cubicBezTo>
                <a:cubicBezTo>
                  <a:pt x="1911960" y="-28909"/>
                  <a:pt x="2237425" y="293972"/>
                  <a:pt x="2549974" y="405043"/>
                </a:cubicBezTo>
                <a:cubicBezTo>
                  <a:pt x="2862523" y="516114"/>
                  <a:pt x="3218984" y="425707"/>
                  <a:pt x="3386882" y="668514"/>
                </a:cubicBezTo>
                <a:cubicBezTo>
                  <a:pt x="3554780" y="911321"/>
                  <a:pt x="3769174" y="1634575"/>
                  <a:pt x="3557364" y="1861883"/>
                </a:cubicBezTo>
                <a:cubicBezTo>
                  <a:pt x="3345554" y="2089191"/>
                  <a:pt x="2611967" y="1908378"/>
                  <a:pt x="2116021" y="2032364"/>
                </a:cubicBezTo>
                <a:cubicBezTo>
                  <a:pt x="1620075" y="2156351"/>
                  <a:pt x="922652" y="2691043"/>
                  <a:pt x="581689" y="2605802"/>
                </a:cubicBezTo>
                <a:cubicBezTo>
                  <a:pt x="240726" y="2520561"/>
                  <a:pt x="158068" y="1872216"/>
                  <a:pt x="85743" y="1536419"/>
                </a:cubicBezTo>
                <a:close/>
              </a:path>
            </a:pathLst>
          </a:cu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1002530" y="1725253"/>
            <a:ext cx="1816100" cy="1811697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/>
              <a:t>Korteste </a:t>
            </a:r>
            <a:r>
              <a:rPr lang="da-DK" b="1" dirty="0" smtClean="0"/>
              <a:t>Veje </a:t>
            </a:r>
            <a:r>
              <a:rPr lang="da-DK" b="1" dirty="0" smtClean="0"/>
              <a:t>: A* </a:t>
            </a:r>
            <a:r>
              <a:rPr lang="da-DK" b="1" dirty="0" smtClean="0"/>
              <a:t>Heuristik</a:t>
            </a:r>
            <a:endParaRPr lang="da-DK" b="1" dirty="0"/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259596" y="4267200"/>
            <a:ext cx="8610600" cy="830997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5738"/>
            <a:r>
              <a:rPr lang="da-DK" sz="2400" dirty="0" smtClean="0"/>
              <a:t>Intuitivt</a:t>
            </a:r>
            <a:r>
              <a:rPr lang="da-DK" sz="2400" b="0" dirty="0" smtClean="0"/>
              <a:t>: Tildel hver punkt </a:t>
            </a:r>
            <a:r>
              <a:rPr lang="da-DK" sz="2400" i="1" dirty="0" smtClean="0">
                <a:solidFill>
                  <a:srgbClr val="C00000"/>
                </a:solidFill>
              </a:rPr>
              <a:t>x</a:t>
            </a:r>
            <a:r>
              <a:rPr lang="da-DK" sz="2400" b="0" dirty="0" smtClean="0"/>
              <a:t> en højde </a:t>
            </a:r>
            <a:r>
              <a:rPr lang="da-DK" sz="2400" i="1" dirty="0" smtClean="0">
                <a:solidFill>
                  <a:srgbClr val="C00000"/>
                </a:solidFill>
              </a:rPr>
              <a:t>h</a:t>
            </a:r>
            <a:r>
              <a:rPr lang="da-DK" sz="2400" dirty="0" smtClean="0">
                <a:solidFill>
                  <a:srgbClr val="C00000"/>
                </a:solidFill>
              </a:rPr>
              <a:t>(</a:t>
            </a:r>
            <a:r>
              <a:rPr lang="da-DK" sz="2400" i="1" dirty="0" smtClean="0">
                <a:solidFill>
                  <a:srgbClr val="C00000"/>
                </a:solidFill>
              </a:rPr>
              <a:t>x</a:t>
            </a:r>
            <a:r>
              <a:rPr lang="da-DK" sz="2400" dirty="0" smtClean="0">
                <a:solidFill>
                  <a:srgbClr val="C00000"/>
                </a:solidFill>
              </a:rPr>
              <a:t>)</a:t>
            </a:r>
            <a:r>
              <a:rPr lang="da-DK" sz="2400" b="0" dirty="0" smtClean="0"/>
              <a:t>, og erstat vægten </a:t>
            </a:r>
            <a:r>
              <a:rPr lang="da-DK" sz="2400" b="0" i="1" dirty="0" smtClean="0"/>
              <a:t>w</a:t>
            </a:r>
            <a:r>
              <a:rPr lang="da-DK" sz="2400" b="0" dirty="0" smtClean="0"/>
              <a:t>(</a:t>
            </a:r>
            <a:r>
              <a:rPr lang="da-DK" sz="2400" b="0" i="1" dirty="0" err="1" smtClean="0"/>
              <a:t>u</a:t>
            </a:r>
            <a:r>
              <a:rPr lang="da-DK" sz="2400" b="0" dirty="0" err="1" smtClean="0"/>
              <a:t>,</a:t>
            </a:r>
            <a:r>
              <a:rPr lang="da-DK" sz="2400" b="0" i="1" dirty="0" err="1" smtClean="0"/>
              <a:t>v</a:t>
            </a:r>
            <a:r>
              <a:rPr lang="da-DK" sz="2400" b="0" dirty="0" smtClean="0"/>
              <a:t>) med </a:t>
            </a:r>
            <a:r>
              <a:rPr lang="da-DK" sz="2400" i="1" dirty="0" smtClean="0">
                <a:solidFill>
                  <a:srgbClr val="C00000"/>
                </a:solidFill>
              </a:rPr>
              <a:t>w</a:t>
            </a:r>
            <a:r>
              <a:rPr lang="da-DK" sz="2400" dirty="0" smtClean="0">
                <a:solidFill>
                  <a:srgbClr val="C00000"/>
                </a:solidFill>
              </a:rPr>
              <a:t>’(</a:t>
            </a:r>
            <a:r>
              <a:rPr lang="da-DK" sz="2400" i="1" dirty="0" err="1" smtClean="0">
                <a:solidFill>
                  <a:srgbClr val="C00000"/>
                </a:solidFill>
              </a:rPr>
              <a:t>u</a:t>
            </a:r>
            <a:r>
              <a:rPr lang="da-DK" sz="2400" dirty="0" err="1" smtClean="0">
                <a:solidFill>
                  <a:srgbClr val="C00000"/>
                </a:solidFill>
              </a:rPr>
              <a:t>,</a:t>
            </a:r>
            <a:r>
              <a:rPr lang="da-DK" sz="2400" i="1" dirty="0" err="1" smtClean="0">
                <a:solidFill>
                  <a:srgbClr val="C00000"/>
                </a:solidFill>
              </a:rPr>
              <a:t>v</a:t>
            </a:r>
            <a:r>
              <a:rPr lang="da-DK" sz="2400" dirty="0" smtClean="0">
                <a:solidFill>
                  <a:srgbClr val="C00000"/>
                </a:solidFill>
              </a:rPr>
              <a:t>) = w(</a:t>
            </a:r>
            <a:r>
              <a:rPr lang="da-DK" sz="2400" i="1" dirty="0" err="1" smtClean="0">
                <a:solidFill>
                  <a:srgbClr val="C00000"/>
                </a:solidFill>
              </a:rPr>
              <a:t>u</a:t>
            </a:r>
            <a:r>
              <a:rPr lang="da-DK" sz="2400" dirty="0" err="1" smtClean="0">
                <a:solidFill>
                  <a:srgbClr val="C00000"/>
                </a:solidFill>
              </a:rPr>
              <a:t>,</a:t>
            </a:r>
            <a:r>
              <a:rPr lang="da-DK" sz="2400" i="1" dirty="0" err="1" smtClean="0">
                <a:solidFill>
                  <a:srgbClr val="C00000"/>
                </a:solidFill>
              </a:rPr>
              <a:t>v</a:t>
            </a:r>
            <a:r>
              <a:rPr lang="da-DK" sz="2400" dirty="0" smtClean="0">
                <a:solidFill>
                  <a:srgbClr val="C00000"/>
                </a:solidFill>
              </a:rPr>
              <a:t>) + </a:t>
            </a:r>
            <a:r>
              <a:rPr lang="da-DK" sz="2400" i="1" dirty="0" smtClean="0">
                <a:solidFill>
                  <a:srgbClr val="C00000"/>
                </a:solidFill>
              </a:rPr>
              <a:t>h</a:t>
            </a:r>
            <a:r>
              <a:rPr lang="da-DK" sz="2400" dirty="0" smtClean="0">
                <a:solidFill>
                  <a:srgbClr val="C00000"/>
                </a:solidFill>
              </a:rPr>
              <a:t>(</a:t>
            </a:r>
            <a:r>
              <a:rPr lang="da-DK" sz="2400" i="1" dirty="0" smtClean="0">
                <a:solidFill>
                  <a:srgbClr val="C00000"/>
                </a:solidFill>
              </a:rPr>
              <a:t>v</a:t>
            </a:r>
            <a:r>
              <a:rPr lang="da-DK" sz="2400" dirty="0" smtClean="0">
                <a:solidFill>
                  <a:srgbClr val="C00000"/>
                </a:solidFill>
              </a:rPr>
              <a:t>) – </a:t>
            </a:r>
            <a:r>
              <a:rPr lang="da-DK" sz="2400" i="1" dirty="0" smtClean="0">
                <a:solidFill>
                  <a:srgbClr val="C00000"/>
                </a:solidFill>
              </a:rPr>
              <a:t>h</a:t>
            </a:r>
            <a:r>
              <a:rPr lang="da-DK" sz="2400" dirty="0" smtClean="0">
                <a:solidFill>
                  <a:srgbClr val="C00000"/>
                </a:solidFill>
              </a:rPr>
              <a:t>(</a:t>
            </a:r>
            <a:r>
              <a:rPr lang="da-DK" sz="2400" i="1" dirty="0" smtClean="0">
                <a:solidFill>
                  <a:srgbClr val="C00000"/>
                </a:solidFill>
              </a:rPr>
              <a:t>u</a:t>
            </a:r>
            <a:r>
              <a:rPr lang="da-DK" sz="2400" dirty="0" smtClean="0">
                <a:solidFill>
                  <a:srgbClr val="C00000"/>
                </a:solidFill>
              </a:rPr>
              <a:t>)</a:t>
            </a:r>
            <a:r>
              <a:rPr lang="da-DK" sz="2400" b="0" dirty="0" smtClean="0"/>
              <a:t> </a:t>
            </a:r>
            <a:endParaRPr lang="da-DK" sz="2400" dirty="0">
              <a:solidFill>
                <a:srgbClr val="C0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6200" y="87868"/>
            <a:ext cx="2286000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b="0" dirty="0" smtClean="0"/>
              <a:t>IKKE PENSUM</a:t>
            </a:r>
            <a:endParaRPr lang="da-DK" b="0" dirty="0"/>
          </a:p>
        </p:txBody>
      </p:sp>
      <p:sp>
        <p:nvSpPr>
          <p:cNvPr id="34" name="Oval 33"/>
          <p:cNvSpPr/>
          <p:nvPr/>
        </p:nvSpPr>
        <p:spPr bwMode="auto">
          <a:xfrm>
            <a:off x="1808242" y="2562606"/>
            <a:ext cx="180000" cy="180000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2581480" y="1981200"/>
            <a:ext cx="180000" cy="180000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1936342" y="2146682"/>
            <a:ext cx="685800" cy="443694"/>
          </a:xfrm>
          <a:custGeom>
            <a:avLst/>
            <a:gdLst>
              <a:gd name="connsiteX0" fmla="*/ 0 w 1135380"/>
              <a:gd name="connsiteY0" fmla="*/ 853440 h 858349"/>
              <a:gd name="connsiteX1" fmla="*/ 30480 w 1135380"/>
              <a:gd name="connsiteY1" fmla="*/ 784860 h 858349"/>
              <a:gd name="connsiteX2" fmla="*/ 182880 w 1135380"/>
              <a:gd name="connsiteY2" fmla="*/ 342900 h 858349"/>
              <a:gd name="connsiteX3" fmla="*/ 784860 w 1135380"/>
              <a:gd name="connsiteY3" fmla="*/ 426720 h 858349"/>
              <a:gd name="connsiteX4" fmla="*/ 1135380 w 1135380"/>
              <a:gd name="connsiteY4" fmla="*/ 0 h 858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380" h="858349">
                <a:moveTo>
                  <a:pt x="0" y="853440"/>
                </a:moveTo>
                <a:cubicBezTo>
                  <a:pt x="0" y="861695"/>
                  <a:pt x="0" y="869950"/>
                  <a:pt x="30480" y="784860"/>
                </a:cubicBezTo>
                <a:cubicBezTo>
                  <a:pt x="60960" y="699770"/>
                  <a:pt x="57150" y="402590"/>
                  <a:pt x="182880" y="342900"/>
                </a:cubicBezTo>
                <a:cubicBezTo>
                  <a:pt x="308610" y="283210"/>
                  <a:pt x="626110" y="483870"/>
                  <a:pt x="784860" y="426720"/>
                </a:cubicBezTo>
                <a:cubicBezTo>
                  <a:pt x="943610" y="369570"/>
                  <a:pt x="1135380" y="0"/>
                  <a:pt x="1135380" y="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14108" y="2852058"/>
            <a:ext cx="160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100" b="0" dirty="0" smtClean="0"/>
              <a:t>område besøgt af </a:t>
            </a:r>
            <a:r>
              <a:rPr lang="da-DK" sz="1100" b="0" dirty="0" err="1" smtClean="0"/>
              <a:t>Dijkstra’s</a:t>
            </a:r>
            <a:r>
              <a:rPr lang="da-DK" sz="1100" b="0" dirty="0" smtClean="0"/>
              <a:t> algoritme</a:t>
            </a:r>
            <a:endParaRPr lang="da-DK" sz="1100" b="0" dirty="0"/>
          </a:p>
        </p:txBody>
      </p:sp>
      <p:sp>
        <p:nvSpPr>
          <p:cNvPr id="16" name="TextBox 15"/>
          <p:cNvSpPr txBox="1"/>
          <p:nvPr/>
        </p:nvSpPr>
        <p:spPr>
          <a:xfrm>
            <a:off x="1542280" y="258189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i="1" dirty="0" smtClean="0">
                <a:solidFill>
                  <a:srgbClr val="C00000"/>
                </a:solidFill>
              </a:rPr>
              <a:t>A</a:t>
            </a:r>
            <a:endParaRPr lang="da-DK" i="1" dirty="0">
              <a:solidFill>
                <a:srgbClr val="C0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609080" y="1676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i="1" dirty="0" smtClean="0">
                <a:solidFill>
                  <a:srgbClr val="C00000"/>
                </a:solidFill>
              </a:rPr>
              <a:t>B</a:t>
            </a:r>
            <a:endParaRPr lang="da-DK" i="1" dirty="0">
              <a:solidFill>
                <a:srgbClr val="C00000"/>
              </a:solidFill>
            </a:endParaRPr>
          </a:p>
        </p:txBody>
      </p:sp>
      <p:sp>
        <p:nvSpPr>
          <p:cNvPr id="43" name="Freeform 42"/>
          <p:cNvSpPr/>
          <p:nvPr/>
        </p:nvSpPr>
        <p:spPr bwMode="auto">
          <a:xfrm>
            <a:off x="4990361" y="1471023"/>
            <a:ext cx="3645685" cy="2614959"/>
          </a:xfrm>
          <a:custGeom>
            <a:avLst/>
            <a:gdLst>
              <a:gd name="connsiteX0" fmla="*/ 85743 w 3647149"/>
              <a:gd name="connsiteY0" fmla="*/ 1537481 h 2616021"/>
              <a:gd name="connsiteX1" fmla="*/ 147737 w 3647149"/>
              <a:gd name="connsiteY1" fmla="*/ 592084 h 2616021"/>
              <a:gd name="connsiteX2" fmla="*/ 1511587 w 3647149"/>
              <a:gd name="connsiteY2" fmla="*/ 3149 h 2616021"/>
              <a:gd name="connsiteX3" fmla="*/ 2503479 w 3647149"/>
              <a:gd name="connsiteY3" fmla="*/ 840057 h 2616021"/>
              <a:gd name="connsiteX4" fmla="*/ 3386882 w 3647149"/>
              <a:gd name="connsiteY4" fmla="*/ 669576 h 2616021"/>
              <a:gd name="connsiteX5" fmla="*/ 3557364 w 3647149"/>
              <a:gd name="connsiteY5" fmla="*/ 1862945 h 2616021"/>
              <a:gd name="connsiteX6" fmla="*/ 2116021 w 3647149"/>
              <a:gd name="connsiteY6" fmla="*/ 2033426 h 2616021"/>
              <a:gd name="connsiteX7" fmla="*/ 581689 w 3647149"/>
              <a:gd name="connsiteY7" fmla="*/ 2606864 h 2616021"/>
              <a:gd name="connsiteX8" fmla="*/ 85743 w 3647149"/>
              <a:gd name="connsiteY8" fmla="*/ 1537481 h 2616021"/>
              <a:gd name="connsiteX0" fmla="*/ 85743 w 3645685"/>
              <a:gd name="connsiteY0" fmla="*/ 1536419 h 2614959"/>
              <a:gd name="connsiteX1" fmla="*/ 147737 w 3645685"/>
              <a:gd name="connsiteY1" fmla="*/ 591022 h 2614959"/>
              <a:gd name="connsiteX2" fmla="*/ 1511587 w 3645685"/>
              <a:gd name="connsiteY2" fmla="*/ 2087 h 2614959"/>
              <a:gd name="connsiteX3" fmla="*/ 2549974 w 3645685"/>
              <a:gd name="connsiteY3" fmla="*/ 405043 h 2614959"/>
              <a:gd name="connsiteX4" fmla="*/ 3386882 w 3645685"/>
              <a:gd name="connsiteY4" fmla="*/ 668514 h 2614959"/>
              <a:gd name="connsiteX5" fmla="*/ 3557364 w 3645685"/>
              <a:gd name="connsiteY5" fmla="*/ 1861883 h 2614959"/>
              <a:gd name="connsiteX6" fmla="*/ 2116021 w 3645685"/>
              <a:gd name="connsiteY6" fmla="*/ 2032364 h 2614959"/>
              <a:gd name="connsiteX7" fmla="*/ 581689 w 3645685"/>
              <a:gd name="connsiteY7" fmla="*/ 2605802 h 2614959"/>
              <a:gd name="connsiteX8" fmla="*/ 85743 w 3645685"/>
              <a:gd name="connsiteY8" fmla="*/ 1536419 h 2614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45685" h="2614959">
                <a:moveTo>
                  <a:pt x="85743" y="1536419"/>
                </a:moveTo>
                <a:cubicBezTo>
                  <a:pt x="13418" y="1200622"/>
                  <a:pt x="-89904" y="846744"/>
                  <a:pt x="147737" y="591022"/>
                </a:cubicBezTo>
                <a:cubicBezTo>
                  <a:pt x="385378" y="335300"/>
                  <a:pt x="1111214" y="33083"/>
                  <a:pt x="1511587" y="2087"/>
                </a:cubicBezTo>
                <a:cubicBezTo>
                  <a:pt x="1911960" y="-28909"/>
                  <a:pt x="2237425" y="293972"/>
                  <a:pt x="2549974" y="405043"/>
                </a:cubicBezTo>
                <a:cubicBezTo>
                  <a:pt x="2862523" y="516114"/>
                  <a:pt x="3218984" y="425707"/>
                  <a:pt x="3386882" y="668514"/>
                </a:cubicBezTo>
                <a:cubicBezTo>
                  <a:pt x="3554780" y="911321"/>
                  <a:pt x="3769174" y="1634575"/>
                  <a:pt x="3557364" y="1861883"/>
                </a:cubicBezTo>
                <a:cubicBezTo>
                  <a:pt x="3345554" y="2089191"/>
                  <a:pt x="2611967" y="1908378"/>
                  <a:pt x="2116021" y="2032364"/>
                </a:cubicBezTo>
                <a:cubicBezTo>
                  <a:pt x="1620075" y="2156351"/>
                  <a:pt x="922652" y="2691043"/>
                  <a:pt x="581689" y="2605802"/>
                </a:cubicBezTo>
                <a:cubicBezTo>
                  <a:pt x="240726" y="2520561"/>
                  <a:pt x="158068" y="1872216"/>
                  <a:pt x="85743" y="1536419"/>
                </a:cubicBezTo>
                <a:close/>
              </a:path>
            </a:pathLst>
          </a:cu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 rot="19537880">
            <a:off x="5691304" y="2279798"/>
            <a:ext cx="1402098" cy="568136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6063527" y="2659384"/>
            <a:ext cx="180000" cy="180000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Oval 47"/>
          <p:cNvSpPr/>
          <p:nvPr/>
        </p:nvSpPr>
        <p:spPr bwMode="auto">
          <a:xfrm>
            <a:off x="6836765" y="2077978"/>
            <a:ext cx="180000" cy="180000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Freeform 48"/>
          <p:cNvSpPr/>
          <p:nvPr/>
        </p:nvSpPr>
        <p:spPr bwMode="auto">
          <a:xfrm>
            <a:off x="6191627" y="2243460"/>
            <a:ext cx="685800" cy="443694"/>
          </a:xfrm>
          <a:custGeom>
            <a:avLst/>
            <a:gdLst>
              <a:gd name="connsiteX0" fmla="*/ 0 w 1135380"/>
              <a:gd name="connsiteY0" fmla="*/ 853440 h 858349"/>
              <a:gd name="connsiteX1" fmla="*/ 30480 w 1135380"/>
              <a:gd name="connsiteY1" fmla="*/ 784860 h 858349"/>
              <a:gd name="connsiteX2" fmla="*/ 182880 w 1135380"/>
              <a:gd name="connsiteY2" fmla="*/ 342900 h 858349"/>
              <a:gd name="connsiteX3" fmla="*/ 784860 w 1135380"/>
              <a:gd name="connsiteY3" fmla="*/ 426720 h 858349"/>
              <a:gd name="connsiteX4" fmla="*/ 1135380 w 1135380"/>
              <a:gd name="connsiteY4" fmla="*/ 0 h 858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380" h="858349">
                <a:moveTo>
                  <a:pt x="0" y="853440"/>
                </a:moveTo>
                <a:cubicBezTo>
                  <a:pt x="0" y="861695"/>
                  <a:pt x="0" y="869950"/>
                  <a:pt x="30480" y="784860"/>
                </a:cubicBezTo>
                <a:cubicBezTo>
                  <a:pt x="60960" y="699770"/>
                  <a:pt x="57150" y="402590"/>
                  <a:pt x="182880" y="342900"/>
                </a:cubicBezTo>
                <a:cubicBezTo>
                  <a:pt x="308610" y="283210"/>
                  <a:pt x="626110" y="483870"/>
                  <a:pt x="784860" y="426720"/>
                </a:cubicBezTo>
                <a:cubicBezTo>
                  <a:pt x="943610" y="369570"/>
                  <a:pt x="1135380" y="0"/>
                  <a:pt x="1135380" y="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324600" y="2464713"/>
            <a:ext cx="160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100" b="0" dirty="0" smtClean="0"/>
              <a:t>område </a:t>
            </a:r>
            <a:br>
              <a:rPr lang="da-DK" sz="1100" b="0" dirty="0" smtClean="0"/>
            </a:br>
            <a:r>
              <a:rPr lang="da-DK" sz="1100" b="0" dirty="0" smtClean="0"/>
              <a:t>besøgt af A*</a:t>
            </a:r>
            <a:endParaRPr lang="da-DK" sz="1100" b="0" dirty="0"/>
          </a:p>
        </p:txBody>
      </p:sp>
      <p:sp>
        <p:nvSpPr>
          <p:cNvPr id="52" name="TextBox 51"/>
          <p:cNvSpPr txBox="1"/>
          <p:nvPr/>
        </p:nvSpPr>
        <p:spPr>
          <a:xfrm>
            <a:off x="5797565" y="26786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i="1" dirty="0" smtClean="0">
                <a:solidFill>
                  <a:srgbClr val="C00000"/>
                </a:solidFill>
              </a:rPr>
              <a:t>A</a:t>
            </a:r>
            <a:endParaRPr lang="da-DK" i="1" dirty="0">
              <a:solidFill>
                <a:srgbClr val="C0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864365" y="177317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i="1" dirty="0" smtClean="0">
                <a:solidFill>
                  <a:srgbClr val="C00000"/>
                </a:solidFill>
              </a:rPr>
              <a:t>B</a:t>
            </a:r>
            <a:endParaRPr lang="da-DK" i="1" dirty="0">
              <a:solidFill>
                <a:srgbClr val="C00000"/>
              </a:solidFill>
            </a:endParaRPr>
          </a:p>
        </p:txBody>
      </p:sp>
      <p:sp>
        <p:nvSpPr>
          <p:cNvPr id="54" name="TextBox 5"/>
          <p:cNvSpPr txBox="1">
            <a:spLocks noChangeArrowheads="1"/>
          </p:cNvSpPr>
          <p:nvPr/>
        </p:nvSpPr>
        <p:spPr bwMode="auto">
          <a:xfrm>
            <a:off x="259596" y="5265003"/>
            <a:ext cx="8610600" cy="461665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5738"/>
            <a:r>
              <a:rPr lang="da-DK" sz="2400" b="0" dirty="0" smtClean="0"/>
              <a:t>Korteste stier forbliver korteste stier (dog </a:t>
            </a:r>
            <a:r>
              <a:rPr lang="da-DK" sz="2400" b="0" i="1" dirty="0" smtClean="0"/>
              <a:t>h</a:t>
            </a:r>
            <a:r>
              <a:rPr lang="da-DK" sz="2400" b="0" dirty="0" smtClean="0"/>
              <a:t>(</a:t>
            </a:r>
            <a:r>
              <a:rPr lang="da-DK" sz="2400" b="0" i="1" dirty="0" smtClean="0"/>
              <a:t>B</a:t>
            </a:r>
            <a:r>
              <a:rPr lang="da-DK" sz="2400" b="0" dirty="0" smtClean="0"/>
              <a:t>)-</a:t>
            </a:r>
            <a:r>
              <a:rPr lang="da-DK" sz="2400" b="0" i="1" dirty="0" smtClean="0"/>
              <a:t>h</a:t>
            </a:r>
            <a:r>
              <a:rPr lang="da-DK" sz="2400" b="0" dirty="0" smtClean="0"/>
              <a:t>(</a:t>
            </a:r>
            <a:r>
              <a:rPr lang="da-DK" sz="2400" b="0" i="1" dirty="0" smtClean="0"/>
              <a:t>A</a:t>
            </a:r>
            <a:r>
              <a:rPr lang="da-DK" sz="2400" b="0" dirty="0" smtClean="0"/>
              <a:t>) længere)</a:t>
            </a:r>
            <a:endParaRPr lang="da-DK" sz="2400" b="0" dirty="0">
              <a:solidFill>
                <a:srgbClr val="C00000"/>
              </a:solidFill>
            </a:endParaRPr>
          </a:p>
        </p:txBody>
      </p:sp>
      <p:sp>
        <p:nvSpPr>
          <p:cNvPr id="55" name="TextBox 5"/>
          <p:cNvSpPr txBox="1">
            <a:spLocks noChangeArrowheads="1"/>
          </p:cNvSpPr>
          <p:nvPr/>
        </p:nvSpPr>
        <p:spPr bwMode="auto">
          <a:xfrm>
            <a:off x="259596" y="5874603"/>
            <a:ext cx="8610600" cy="830997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5738"/>
            <a:r>
              <a:rPr lang="da-DK" sz="2400" b="0" dirty="0" smtClean="0"/>
              <a:t>Kan anvende </a:t>
            </a:r>
            <a:r>
              <a:rPr lang="da-DK" sz="2400" b="0" dirty="0" err="1" smtClean="0"/>
              <a:t>Dijkstra’s</a:t>
            </a:r>
            <a:r>
              <a:rPr lang="da-DK" sz="2400" b="0" dirty="0" smtClean="0"/>
              <a:t> algoritme hvis </a:t>
            </a:r>
            <a:r>
              <a:rPr lang="da-DK" sz="2400" b="0" i="1" dirty="0" smtClean="0"/>
              <a:t>w</a:t>
            </a:r>
            <a:r>
              <a:rPr lang="da-DK" sz="2400" b="0" dirty="0" smtClean="0"/>
              <a:t>’(</a:t>
            </a:r>
            <a:r>
              <a:rPr lang="da-DK" sz="2400" b="0" i="1" dirty="0" err="1" smtClean="0"/>
              <a:t>u</a:t>
            </a:r>
            <a:r>
              <a:rPr lang="da-DK" sz="2400" b="0" dirty="0" err="1" smtClean="0"/>
              <a:t>,</a:t>
            </a:r>
            <a:r>
              <a:rPr lang="da-DK" sz="2400" b="0" i="1" dirty="0" err="1" smtClean="0"/>
              <a:t>v</a:t>
            </a:r>
            <a:r>
              <a:rPr lang="da-DK" sz="2400" b="0" dirty="0" smtClean="0"/>
              <a:t>) </a:t>
            </a:r>
            <a:r>
              <a:rPr lang="da-DK" sz="2400" b="0" dirty="0" smtClean="0">
                <a:sym typeface="Symbol"/>
              </a:rPr>
              <a:t> 0</a:t>
            </a:r>
          </a:p>
          <a:p>
            <a:pPr marL="185738"/>
            <a:r>
              <a:rPr lang="da-DK" sz="2400" b="0" dirty="0" smtClean="0">
                <a:solidFill>
                  <a:srgbClr val="C00000"/>
                </a:solidFill>
                <a:sym typeface="Symbol"/>
              </a:rPr>
              <a:t>Euklidisk: Anvend f.eks. </a:t>
            </a:r>
            <a:r>
              <a:rPr lang="da-DK" sz="2400" b="0" i="1" dirty="0" smtClean="0">
                <a:solidFill>
                  <a:srgbClr val="C00000"/>
                </a:solidFill>
                <a:sym typeface="Symbol"/>
              </a:rPr>
              <a:t>h</a:t>
            </a:r>
            <a:r>
              <a:rPr lang="da-DK" sz="2400" b="0" dirty="0" smtClean="0">
                <a:solidFill>
                  <a:srgbClr val="C00000"/>
                </a:solidFill>
                <a:sym typeface="Symbol"/>
              </a:rPr>
              <a:t>(</a:t>
            </a:r>
            <a:r>
              <a:rPr lang="da-DK" sz="2400" b="0" i="1" dirty="0" smtClean="0">
                <a:solidFill>
                  <a:srgbClr val="C00000"/>
                </a:solidFill>
                <a:sym typeface="Symbol"/>
              </a:rPr>
              <a:t>x</a:t>
            </a:r>
            <a:r>
              <a:rPr lang="da-DK" sz="2400" b="0" dirty="0" smtClean="0">
                <a:solidFill>
                  <a:srgbClr val="C00000"/>
                </a:solidFill>
                <a:sym typeface="Symbol"/>
              </a:rPr>
              <a:t>) = |</a:t>
            </a:r>
            <a:r>
              <a:rPr lang="da-DK" sz="2400" b="0" i="1" dirty="0" smtClean="0">
                <a:solidFill>
                  <a:srgbClr val="C00000"/>
                </a:solidFill>
                <a:sym typeface="Symbol"/>
              </a:rPr>
              <a:t>B </a:t>
            </a:r>
            <a:r>
              <a:rPr lang="da-DK" sz="2400" b="0" dirty="0" smtClean="0">
                <a:solidFill>
                  <a:srgbClr val="C00000"/>
                </a:solidFill>
                <a:sym typeface="Symbol"/>
              </a:rPr>
              <a:t>- </a:t>
            </a:r>
            <a:r>
              <a:rPr lang="da-DK" sz="2400" b="0" i="1" dirty="0" smtClean="0">
                <a:solidFill>
                  <a:srgbClr val="C00000"/>
                </a:solidFill>
                <a:sym typeface="Symbol"/>
              </a:rPr>
              <a:t>x</a:t>
            </a:r>
            <a:r>
              <a:rPr lang="da-DK" sz="2400" b="0" dirty="0" smtClean="0">
                <a:solidFill>
                  <a:srgbClr val="C00000"/>
                </a:solidFill>
                <a:sym typeface="Symbol"/>
              </a:rPr>
              <a:t>|</a:t>
            </a:r>
            <a:endParaRPr lang="da-DK" sz="2400" b="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32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 42"/>
          <p:cNvSpPr/>
          <p:nvPr/>
        </p:nvSpPr>
        <p:spPr bwMode="auto">
          <a:xfrm>
            <a:off x="4990361" y="1471023"/>
            <a:ext cx="3645685" cy="2614959"/>
          </a:xfrm>
          <a:custGeom>
            <a:avLst/>
            <a:gdLst>
              <a:gd name="connsiteX0" fmla="*/ 85743 w 3647149"/>
              <a:gd name="connsiteY0" fmla="*/ 1537481 h 2616021"/>
              <a:gd name="connsiteX1" fmla="*/ 147737 w 3647149"/>
              <a:gd name="connsiteY1" fmla="*/ 592084 h 2616021"/>
              <a:gd name="connsiteX2" fmla="*/ 1511587 w 3647149"/>
              <a:gd name="connsiteY2" fmla="*/ 3149 h 2616021"/>
              <a:gd name="connsiteX3" fmla="*/ 2503479 w 3647149"/>
              <a:gd name="connsiteY3" fmla="*/ 840057 h 2616021"/>
              <a:gd name="connsiteX4" fmla="*/ 3386882 w 3647149"/>
              <a:gd name="connsiteY4" fmla="*/ 669576 h 2616021"/>
              <a:gd name="connsiteX5" fmla="*/ 3557364 w 3647149"/>
              <a:gd name="connsiteY5" fmla="*/ 1862945 h 2616021"/>
              <a:gd name="connsiteX6" fmla="*/ 2116021 w 3647149"/>
              <a:gd name="connsiteY6" fmla="*/ 2033426 h 2616021"/>
              <a:gd name="connsiteX7" fmla="*/ 581689 w 3647149"/>
              <a:gd name="connsiteY7" fmla="*/ 2606864 h 2616021"/>
              <a:gd name="connsiteX8" fmla="*/ 85743 w 3647149"/>
              <a:gd name="connsiteY8" fmla="*/ 1537481 h 2616021"/>
              <a:gd name="connsiteX0" fmla="*/ 85743 w 3645685"/>
              <a:gd name="connsiteY0" fmla="*/ 1536419 h 2614959"/>
              <a:gd name="connsiteX1" fmla="*/ 147737 w 3645685"/>
              <a:gd name="connsiteY1" fmla="*/ 591022 h 2614959"/>
              <a:gd name="connsiteX2" fmla="*/ 1511587 w 3645685"/>
              <a:gd name="connsiteY2" fmla="*/ 2087 h 2614959"/>
              <a:gd name="connsiteX3" fmla="*/ 2549974 w 3645685"/>
              <a:gd name="connsiteY3" fmla="*/ 405043 h 2614959"/>
              <a:gd name="connsiteX4" fmla="*/ 3386882 w 3645685"/>
              <a:gd name="connsiteY4" fmla="*/ 668514 h 2614959"/>
              <a:gd name="connsiteX5" fmla="*/ 3557364 w 3645685"/>
              <a:gd name="connsiteY5" fmla="*/ 1861883 h 2614959"/>
              <a:gd name="connsiteX6" fmla="*/ 2116021 w 3645685"/>
              <a:gd name="connsiteY6" fmla="*/ 2032364 h 2614959"/>
              <a:gd name="connsiteX7" fmla="*/ 581689 w 3645685"/>
              <a:gd name="connsiteY7" fmla="*/ 2605802 h 2614959"/>
              <a:gd name="connsiteX8" fmla="*/ 85743 w 3645685"/>
              <a:gd name="connsiteY8" fmla="*/ 1536419 h 2614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45685" h="2614959">
                <a:moveTo>
                  <a:pt x="85743" y="1536419"/>
                </a:moveTo>
                <a:cubicBezTo>
                  <a:pt x="13418" y="1200622"/>
                  <a:pt x="-89904" y="846744"/>
                  <a:pt x="147737" y="591022"/>
                </a:cubicBezTo>
                <a:cubicBezTo>
                  <a:pt x="385378" y="335300"/>
                  <a:pt x="1111214" y="33083"/>
                  <a:pt x="1511587" y="2087"/>
                </a:cubicBezTo>
                <a:cubicBezTo>
                  <a:pt x="1911960" y="-28909"/>
                  <a:pt x="2237425" y="293972"/>
                  <a:pt x="2549974" y="405043"/>
                </a:cubicBezTo>
                <a:cubicBezTo>
                  <a:pt x="2862523" y="516114"/>
                  <a:pt x="3218984" y="425707"/>
                  <a:pt x="3386882" y="668514"/>
                </a:cubicBezTo>
                <a:cubicBezTo>
                  <a:pt x="3554780" y="911321"/>
                  <a:pt x="3769174" y="1634575"/>
                  <a:pt x="3557364" y="1861883"/>
                </a:cubicBezTo>
                <a:cubicBezTo>
                  <a:pt x="3345554" y="2089191"/>
                  <a:pt x="2611967" y="1908378"/>
                  <a:pt x="2116021" y="2032364"/>
                </a:cubicBezTo>
                <a:cubicBezTo>
                  <a:pt x="1620075" y="2156351"/>
                  <a:pt x="922652" y="2691043"/>
                  <a:pt x="581689" y="2605802"/>
                </a:cubicBezTo>
                <a:cubicBezTo>
                  <a:pt x="240726" y="2520561"/>
                  <a:pt x="158068" y="1872216"/>
                  <a:pt x="85743" y="1536419"/>
                </a:cubicBezTo>
                <a:close/>
              </a:path>
            </a:pathLst>
          </a:cu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" name="Oval 55"/>
          <p:cNvSpPr/>
          <p:nvPr/>
        </p:nvSpPr>
        <p:spPr bwMode="auto">
          <a:xfrm rot="19537880">
            <a:off x="6416758" y="1634601"/>
            <a:ext cx="1044000" cy="1044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735076" y="1447800"/>
            <a:ext cx="3645685" cy="2614959"/>
          </a:xfrm>
          <a:custGeom>
            <a:avLst/>
            <a:gdLst>
              <a:gd name="connsiteX0" fmla="*/ 85743 w 3647149"/>
              <a:gd name="connsiteY0" fmla="*/ 1537481 h 2616021"/>
              <a:gd name="connsiteX1" fmla="*/ 147737 w 3647149"/>
              <a:gd name="connsiteY1" fmla="*/ 592084 h 2616021"/>
              <a:gd name="connsiteX2" fmla="*/ 1511587 w 3647149"/>
              <a:gd name="connsiteY2" fmla="*/ 3149 h 2616021"/>
              <a:gd name="connsiteX3" fmla="*/ 2503479 w 3647149"/>
              <a:gd name="connsiteY3" fmla="*/ 840057 h 2616021"/>
              <a:gd name="connsiteX4" fmla="*/ 3386882 w 3647149"/>
              <a:gd name="connsiteY4" fmla="*/ 669576 h 2616021"/>
              <a:gd name="connsiteX5" fmla="*/ 3557364 w 3647149"/>
              <a:gd name="connsiteY5" fmla="*/ 1862945 h 2616021"/>
              <a:gd name="connsiteX6" fmla="*/ 2116021 w 3647149"/>
              <a:gd name="connsiteY6" fmla="*/ 2033426 h 2616021"/>
              <a:gd name="connsiteX7" fmla="*/ 581689 w 3647149"/>
              <a:gd name="connsiteY7" fmla="*/ 2606864 h 2616021"/>
              <a:gd name="connsiteX8" fmla="*/ 85743 w 3647149"/>
              <a:gd name="connsiteY8" fmla="*/ 1537481 h 2616021"/>
              <a:gd name="connsiteX0" fmla="*/ 85743 w 3645685"/>
              <a:gd name="connsiteY0" fmla="*/ 1536419 h 2614959"/>
              <a:gd name="connsiteX1" fmla="*/ 147737 w 3645685"/>
              <a:gd name="connsiteY1" fmla="*/ 591022 h 2614959"/>
              <a:gd name="connsiteX2" fmla="*/ 1511587 w 3645685"/>
              <a:gd name="connsiteY2" fmla="*/ 2087 h 2614959"/>
              <a:gd name="connsiteX3" fmla="*/ 2549974 w 3645685"/>
              <a:gd name="connsiteY3" fmla="*/ 405043 h 2614959"/>
              <a:gd name="connsiteX4" fmla="*/ 3386882 w 3645685"/>
              <a:gd name="connsiteY4" fmla="*/ 668514 h 2614959"/>
              <a:gd name="connsiteX5" fmla="*/ 3557364 w 3645685"/>
              <a:gd name="connsiteY5" fmla="*/ 1861883 h 2614959"/>
              <a:gd name="connsiteX6" fmla="*/ 2116021 w 3645685"/>
              <a:gd name="connsiteY6" fmla="*/ 2032364 h 2614959"/>
              <a:gd name="connsiteX7" fmla="*/ 581689 w 3645685"/>
              <a:gd name="connsiteY7" fmla="*/ 2605802 h 2614959"/>
              <a:gd name="connsiteX8" fmla="*/ 85743 w 3645685"/>
              <a:gd name="connsiteY8" fmla="*/ 1536419 h 2614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45685" h="2614959">
                <a:moveTo>
                  <a:pt x="85743" y="1536419"/>
                </a:moveTo>
                <a:cubicBezTo>
                  <a:pt x="13418" y="1200622"/>
                  <a:pt x="-89904" y="846744"/>
                  <a:pt x="147737" y="591022"/>
                </a:cubicBezTo>
                <a:cubicBezTo>
                  <a:pt x="385378" y="335300"/>
                  <a:pt x="1111214" y="33083"/>
                  <a:pt x="1511587" y="2087"/>
                </a:cubicBezTo>
                <a:cubicBezTo>
                  <a:pt x="1911960" y="-28909"/>
                  <a:pt x="2237425" y="293972"/>
                  <a:pt x="2549974" y="405043"/>
                </a:cubicBezTo>
                <a:cubicBezTo>
                  <a:pt x="2862523" y="516114"/>
                  <a:pt x="3218984" y="425707"/>
                  <a:pt x="3386882" y="668514"/>
                </a:cubicBezTo>
                <a:cubicBezTo>
                  <a:pt x="3554780" y="911321"/>
                  <a:pt x="3769174" y="1634575"/>
                  <a:pt x="3557364" y="1861883"/>
                </a:cubicBezTo>
                <a:cubicBezTo>
                  <a:pt x="3345554" y="2089191"/>
                  <a:pt x="2611967" y="1908378"/>
                  <a:pt x="2116021" y="2032364"/>
                </a:cubicBezTo>
                <a:cubicBezTo>
                  <a:pt x="1620075" y="2156351"/>
                  <a:pt x="922652" y="2691043"/>
                  <a:pt x="581689" y="2605802"/>
                </a:cubicBezTo>
                <a:cubicBezTo>
                  <a:pt x="240726" y="2520561"/>
                  <a:pt x="158068" y="1872216"/>
                  <a:pt x="85743" y="1536419"/>
                </a:cubicBezTo>
                <a:close/>
              </a:path>
            </a:pathLst>
          </a:cu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1002530" y="1725253"/>
            <a:ext cx="1816100" cy="1811697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/>
              <a:t>Korteste veje : Dobbeltrettet</a:t>
            </a:r>
            <a:endParaRPr lang="da-DK" b="1" dirty="0"/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228600" y="4807803"/>
            <a:ext cx="8610600" cy="461665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5738"/>
            <a:r>
              <a:rPr lang="da-DK" sz="2400" dirty="0" smtClean="0"/>
              <a:t>Intuitivt</a:t>
            </a:r>
            <a:r>
              <a:rPr lang="da-DK" sz="2400" b="0" dirty="0" smtClean="0"/>
              <a:t>: Start </a:t>
            </a:r>
            <a:r>
              <a:rPr lang="da-DK" sz="2400" b="0" dirty="0" err="1" smtClean="0"/>
              <a:t>Dijkstra’s</a:t>
            </a:r>
            <a:r>
              <a:rPr lang="da-DK" sz="2400" b="0" dirty="0" smtClean="0"/>
              <a:t> algoritme både i </a:t>
            </a:r>
            <a:r>
              <a:rPr lang="da-DK" sz="2400" i="1" dirty="0" smtClean="0">
                <a:solidFill>
                  <a:srgbClr val="C00000"/>
                </a:solidFill>
              </a:rPr>
              <a:t>A</a:t>
            </a:r>
            <a:r>
              <a:rPr lang="da-DK" sz="2400" b="0" dirty="0" smtClean="0"/>
              <a:t> og </a:t>
            </a:r>
            <a:r>
              <a:rPr lang="da-DK" sz="2400" i="1" dirty="0" smtClean="0">
                <a:solidFill>
                  <a:srgbClr val="C00000"/>
                </a:solidFill>
              </a:rPr>
              <a:t>B</a:t>
            </a:r>
            <a:endParaRPr lang="da-DK" sz="2400" i="1" dirty="0">
              <a:solidFill>
                <a:srgbClr val="C0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6200" y="87868"/>
            <a:ext cx="2286000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b="0" dirty="0" smtClean="0"/>
              <a:t>IKKE PENSUM</a:t>
            </a:r>
            <a:endParaRPr lang="da-DK" b="0" dirty="0"/>
          </a:p>
        </p:txBody>
      </p:sp>
      <p:sp>
        <p:nvSpPr>
          <p:cNvPr id="34" name="Oval 33"/>
          <p:cNvSpPr/>
          <p:nvPr/>
        </p:nvSpPr>
        <p:spPr bwMode="auto">
          <a:xfrm>
            <a:off x="1808242" y="2562606"/>
            <a:ext cx="180000" cy="180000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2581480" y="1981200"/>
            <a:ext cx="180000" cy="180000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1936342" y="2146682"/>
            <a:ext cx="685800" cy="443694"/>
          </a:xfrm>
          <a:custGeom>
            <a:avLst/>
            <a:gdLst>
              <a:gd name="connsiteX0" fmla="*/ 0 w 1135380"/>
              <a:gd name="connsiteY0" fmla="*/ 853440 h 858349"/>
              <a:gd name="connsiteX1" fmla="*/ 30480 w 1135380"/>
              <a:gd name="connsiteY1" fmla="*/ 784860 h 858349"/>
              <a:gd name="connsiteX2" fmla="*/ 182880 w 1135380"/>
              <a:gd name="connsiteY2" fmla="*/ 342900 h 858349"/>
              <a:gd name="connsiteX3" fmla="*/ 784860 w 1135380"/>
              <a:gd name="connsiteY3" fmla="*/ 426720 h 858349"/>
              <a:gd name="connsiteX4" fmla="*/ 1135380 w 1135380"/>
              <a:gd name="connsiteY4" fmla="*/ 0 h 858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380" h="858349">
                <a:moveTo>
                  <a:pt x="0" y="853440"/>
                </a:moveTo>
                <a:cubicBezTo>
                  <a:pt x="0" y="861695"/>
                  <a:pt x="0" y="869950"/>
                  <a:pt x="30480" y="784860"/>
                </a:cubicBezTo>
                <a:cubicBezTo>
                  <a:pt x="60960" y="699770"/>
                  <a:pt x="57150" y="402590"/>
                  <a:pt x="182880" y="342900"/>
                </a:cubicBezTo>
                <a:cubicBezTo>
                  <a:pt x="308610" y="283210"/>
                  <a:pt x="626110" y="483870"/>
                  <a:pt x="784860" y="426720"/>
                </a:cubicBezTo>
                <a:cubicBezTo>
                  <a:pt x="943610" y="369570"/>
                  <a:pt x="1135380" y="0"/>
                  <a:pt x="1135380" y="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14108" y="2852058"/>
            <a:ext cx="160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100" b="0" dirty="0" smtClean="0"/>
              <a:t>område besøgt af </a:t>
            </a:r>
            <a:r>
              <a:rPr lang="da-DK" sz="1100" b="0" dirty="0" err="1" smtClean="0"/>
              <a:t>Dijkstra’s</a:t>
            </a:r>
            <a:r>
              <a:rPr lang="da-DK" sz="1100" b="0" dirty="0" smtClean="0"/>
              <a:t> algoritme</a:t>
            </a:r>
            <a:endParaRPr lang="da-DK" sz="1100" b="0" dirty="0"/>
          </a:p>
        </p:txBody>
      </p:sp>
      <p:sp>
        <p:nvSpPr>
          <p:cNvPr id="16" name="TextBox 15"/>
          <p:cNvSpPr txBox="1"/>
          <p:nvPr/>
        </p:nvSpPr>
        <p:spPr>
          <a:xfrm>
            <a:off x="1542280" y="258189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i="1" dirty="0" smtClean="0">
                <a:solidFill>
                  <a:srgbClr val="C00000"/>
                </a:solidFill>
              </a:rPr>
              <a:t>A</a:t>
            </a:r>
            <a:endParaRPr lang="da-DK" i="1" dirty="0">
              <a:solidFill>
                <a:srgbClr val="C0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609080" y="1676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i="1" dirty="0" smtClean="0">
                <a:solidFill>
                  <a:srgbClr val="C00000"/>
                </a:solidFill>
              </a:rPr>
              <a:t>B</a:t>
            </a:r>
            <a:endParaRPr lang="da-DK" i="1" dirty="0">
              <a:solidFill>
                <a:srgbClr val="C00000"/>
              </a:solidFill>
            </a:endParaRPr>
          </a:p>
        </p:txBody>
      </p:sp>
      <p:sp>
        <p:nvSpPr>
          <p:cNvPr id="45" name="Oval 44"/>
          <p:cNvSpPr/>
          <p:nvPr/>
        </p:nvSpPr>
        <p:spPr bwMode="auto">
          <a:xfrm rot="19537880">
            <a:off x="5637068" y="2223302"/>
            <a:ext cx="1044000" cy="1044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6063527" y="2659384"/>
            <a:ext cx="180000" cy="180000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Oval 47"/>
          <p:cNvSpPr/>
          <p:nvPr/>
        </p:nvSpPr>
        <p:spPr bwMode="auto">
          <a:xfrm>
            <a:off x="6836765" y="2077978"/>
            <a:ext cx="180000" cy="180000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Freeform 48"/>
          <p:cNvSpPr/>
          <p:nvPr/>
        </p:nvSpPr>
        <p:spPr bwMode="auto">
          <a:xfrm>
            <a:off x="6191627" y="2243460"/>
            <a:ext cx="685800" cy="443694"/>
          </a:xfrm>
          <a:custGeom>
            <a:avLst/>
            <a:gdLst>
              <a:gd name="connsiteX0" fmla="*/ 0 w 1135380"/>
              <a:gd name="connsiteY0" fmla="*/ 853440 h 858349"/>
              <a:gd name="connsiteX1" fmla="*/ 30480 w 1135380"/>
              <a:gd name="connsiteY1" fmla="*/ 784860 h 858349"/>
              <a:gd name="connsiteX2" fmla="*/ 182880 w 1135380"/>
              <a:gd name="connsiteY2" fmla="*/ 342900 h 858349"/>
              <a:gd name="connsiteX3" fmla="*/ 784860 w 1135380"/>
              <a:gd name="connsiteY3" fmla="*/ 426720 h 858349"/>
              <a:gd name="connsiteX4" fmla="*/ 1135380 w 1135380"/>
              <a:gd name="connsiteY4" fmla="*/ 0 h 858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380" h="858349">
                <a:moveTo>
                  <a:pt x="0" y="853440"/>
                </a:moveTo>
                <a:cubicBezTo>
                  <a:pt x="0" y="861695"/>
                  <a:pt x="0" y="869950"/>
                  <a:pt x="30480" y="784860"/>
                </a:cubicBezTo>
                <a:cubicBezTo>
                  <a:pt x="60960" y="699770"/>
                  <a:pt x="57150" y="402590"/>
                  <a:pt x="182880" y="342900"/>
                </a:cubicBezTo>
                <a:cubicBezTo>
                  <a:pt x="308610" y="283210"/>
                  <a:pt x="626110" y="483870"/>
                  <a:pt x="784860" y="426720"/>
                </a:cubicBezTo>
                <a:cubicBezTo>
                  <a:pt x="943610" y="369570"/>
                  <a:pt x="1135380" y="0"/>
                  <a:pt x="1135380" y="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797565" y="26786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i="1" dirty="0" smtClean="0">
                <a:solidFill>
                  <a:srgbClr val="C00000"/>
                </a:solidFill>
              </a:rPr>
              <a:t>A</a:t>
            </a:r>
            <a:endParaRPr lang="da-DK" i="1" dirty="0">
              <a:solidFill>
                <a:srgbClr val="C0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864365" y="177317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i="1" dirty="0" smtClean="0">
                <a:solidFill>
                  <a:srgbClr val="C00000"/>
                </a:solidFill>
              </a:rPr>
              <a:t>B</a:t>
            </a:r>
            <a:endParaRPr lang="da-DK" i="1" dirty="0">
              <a:solidFill>
                <a:srgbClr val="C00000"/>
              </a:solidFill>
            </a:endParaRPr>
          </a:p>
        </p:txBody>
      </p:sp>
      <p:sp>
        <p:nvSpPr>
          <p:cNvPr id="57" name="Oval 56"/>
          <p:cNvSpPr/>
          <p:nvPr/>
        </p:nvSpPr>
        <p:spPr bwMode="auto">
          <a:xfrm rot="19537880">
            <a:off x="6416758" y="1634601"/>
            <a:ext cx="1044000" cy="1044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51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da-DK" b="1" dirty="0" smtClean="0"/>
              <a:t>Korteste veje : </a:t>
            </a:r>
            <a:r>
              <a:rPr lang="da-DK" b="1" dirty="0" err="1" smtClean="0"/>
              <a:t>Preprocessering</a:t>
            </a:r>
            <a:endParaRPr lang="da-DK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096000"/>
            <a:ext cx="8229600" cy="609600"/>
          </a:xfrm>
        </p:spPr>
        <p:txBody>
          <a:bodyPr/>
          <a:lstStyle/>
          <a:p>
            <a:pPr marL="0" indent="0">
              <a:buNone/>
            </a:pPr>
            <a:r>
              <a:rPr lang="da-DK" sz="1600" i="1" dirty="0"/>
              <a:t>A Hub-</a:t>
            </a:r>
            <a:r>
              <a:rPr lang="da-DK" sz="1600" i="1" dirty="0" err="1"/>
              <a:t>Based</a:t>
            </a:r>
            <a:r>
              <a:rPr lang="da-DK" sz="1600" i="1" dirty="0"/>
              <a:t> </a:t>
            </a:r>
            <a:r>
              <a:rPr lang="da-DK" sz="1600" i="1" dirty="0" err="1"/>
              <a:t>Labeling</a:t>
            </a:r>
            <a:r>
              <a:rPr lang="da-DK" sz="1600" i="1" dirty="0"/>
              <a:t> </a:t>
            </a:r>
            <a:r>
              <a:rPr lang="da-DK" sz="1600" i="1" dirty="0" err="1"/>
              <a:t>Algorithm</a:t>
            </a:r>
            <a:r>
              <a:rPr lang="da-DK" sz="1600" i="1" dirty="0"/>
              <a:t> for </a:t>
            </a:r>
            <a:r>
              <a:rPr lang="da-DK" sz="1600" i="1" dirty="0" err="1"/>
              <a:t>Shortest</a:t>
            </a:r>
            <a:r>
              <a:rPr lang="da-DK" sz="1600" i="1" dirty="0"/>
              <a:t> Paths in Road </a:t>
            </a:r>
            <a:r>
              <a:rPr lang="da-DK" sz="1600" i="1" dirty="0" smtClean="0"/>
              <a:t>Networks,</a:t>
            </a:r>
            <a:endParaRPr lang="da-DK" sz="1600" i="1" dirty="0"/>
          </a:p>
          <a:p>
            <a:pPr marL="0" indent="0">
              <a:buNone/>
            </a:pPr>
            <a:r>
              <a:rPr lang="da-DK" sz="1600" dirty="0" err="1" smtClean="0"/>
              <a:t>Ittai</a:t>
            </a:r>
            <a:r>
              <a:rPr lang="da-DK" sz="1600" dirty="0" smtClean="0"/>
              <a:t> </a:t>
            </a:r>
            <a:r>
              <a:rPr lang="da-DK" sz="1600" dirty="0"/>
              <a:t>Abraham</a:t>
            </a:r>
            <a:r>
              <a:rPr lang="da-DK" sz="1600" dirty="0" smtClean="0"/>
              <a:t>, </a:t>
            </a:r>
            <a:r>
              <a:rPr lang="da-DK" sz="1600" dirty="0"/>
              <a:t>Daniel </a:t>
            </a:r>
            <a:r>
              <a:rPr lang="da-DK" sz="1600" dirty="0" err="1"/>
              <a:t>Delling</a:t>
            </a:r>
            <a:r>
              <a:rPr lang="da-DK" sz="1600" dirty="0" smtClean="0"/>
              <a:t>, Andrew </a:t>
            </a:r>
            <a:r>
              <a:rPr lang="da-DK" sz="1600" dirty="0"/>
              <a:t>V. Goldberg</a:t>
            </a:r>
            <a:r>
              <a:rPr lang="da-DK" sz="1600" dirty="0" smtClean="0"/>
              <a:t>, Renato </a:t>
            </a:r>
            <a:r>
              <a:rPr lang="da-DK" sz="1600" dirty="0"/>
              <a:t>F. </a:t>
            </a:r>
            <a:r>
              <a:rPr lang="da-DK" sz="1600" dirty="0" err="1"/>
              <a:t>Werneck</a:t>
            </a:r>
            <a:r>
              <a:rPr lang="da-DK" sz="1600" dirty="0"/>
              <a:t> </a:t>
            </a:r>
            <a:r>
              <a:rPr lang="da-DK" sz="1600" dirty="0" smtClean="0"/>
              <a:t> (SEA’2011)</a:t>
            </a:r>
            <a:endParaRPr lang="da-DK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4" t="12669" r="9375" b="48818"/>
          <a:stretch/>
        </p:blipFill>
        <p:spPr bwMode="auto">
          <a:xfrm>
            <a:off x="0" y="1667691"/>
            <a:ext cx="9144000" cy="3971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00" y="87868"/>
            <a:ext cx="2286000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b="0" dirty="0" smtClean="0"/>
              <a:t>IKKE PENSUM</a:t>
            </a:r>
            <a:endParaRPr lang="da-DK" b="0" dirty="0"/>
          </a:p>
        </p:txBody>
      </p:sp>
    </p:spTree>
    <p:extLst>
      <p:ext uri="{BB962C8B-B14F-4D97-AF65-F5344CB8AC3E}">
        <p14:creationId xmlns:p14="http://schemas.microsoft.com/office/powerpoint/2010/main" val="86922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da-DK" sz="4000" b="1" dirty="0" smtClean="0"/>
              <a:t>Minimum Udspændende Træ (MST)</a:t>
            </a:r>
            <a:endParaRPr lang="en-US" sz="4000" b="1" i="1" dirty="0" smtClean="0"/>
          </a:p>
        </p:txBody>
      </p:sp>
      <p:pic>
        <p:nvPicPr>
          <p:cNvPr id="307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8913" y="2081213"/>
            <a:ext cx="6618287" cy="279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Box 5"/>
          <p:cNvSpPr txBox="1">
            <a:spLocks noChangeArrowheads="1"/>
          </p:cNvSpPr>
          <p:nvPr/>
        </p:nvSpPr>
        <p:spPr bwMode="auto">
          <a:xfrm>
            <a:off x="152400" y="5486400"/>
            <a:ext cx="8839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400">
                <a:solidFill>
                  <a:schemeClr val="accent2"/>
                </a:solidFill>
              </a:rPr>
              <a:t>Problem</a:t>
            </a:r>
            <a:r>
              <a:rPr lang="da-DK" sz="2400"/>
              <a:t> </a:t>
            </a:r>
          </a:p>
          <a:p>
            <a:r>
              <a:rPr lang="da-DK" sz="2400" b="0"/>
              <a:t>Find et </a:t>
            </a:r>
            <a:r>
              <a:rPr lang="da-DK" sz="2400" b="0">
                <a:solidFill>
                  <a:srgbClr val="00CC00"/>
                </a:solidFill>
              </a:rPr>
              <a:t>udspændende træ </a:t>
            </a:r>
            <a:r>
              <a:rPr lang="da-DK" sz="2400" b="0"/>
              <a:t>for en </a:t>
            </a:r>
            <a:r>
              <a:rPr lang="da-DK" sz="2400" b="0">
                <a:solidFill>
                  <a:srgbClr val="FF0000"/>
                </a:solidFill>
              </a:rPr>
              <a:t>sammenhængende uorienteret vægtet</a:t>
            </a:r>
            <a:r>
              <a:rPr lang="da-DK" sz="2400" b="0"/>
              <a:t> graf således at </a:t>
            </a:r>
            <a:r>
              <a:rPr lang="da-DK" sz="2400" b="0">
                <a:solidFill>
                  <a:srgbClr val="00CC00"/>
                </a:solidFill>
              </a:rPr>
              <a:t>summen af kanterne er mindst mulig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 rot="5400000" flipH="1" flipV="1">
            <a:off x="1905000" y="2635044"/>
            <a:ext cx="685800" cy="656304"/>
          </a:xfrm>
          <a:prstGeom prst="line">
            <a:avLst/>
          </a:prstGeom>
          <a:solidFill>
            <a:schemeClr val="accent1"/>
          </a:solidFill>
          <a:ln w="254000" cap="flat" cmpd="sng" algn="ctr">
            <a:solidFill>
              <a:srgbClr val="00CC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rot="5400000" flipH="1" flipV="1">
            <a:off x="3903408" y="2635044"/>
            <a:ext cx="685800" cy="656304"/>
          </a:xfrm>
          <a:prstGeom prst="line">
            <a:avLst/>
          </a:prstGeom>
          <a:solidFill>
            <a:schemeClr val="accent1"/>
          </a:solidFill>
          <a:ln w="254000" cap="flat" cmpd="sng" algn="ctr">
            <a:solidFill>
              <a:srgbClr val="00CC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rot="10800000">
            <a:off x="4938252" y="2667000"/>
            <a:ext cx="1629696" cy="1600200"/>
          </a:xfrm>
          <a:prstGeom prst="line">
            <a:avLst/>
          </a:prstGeom>
          <a:solidFill>
            <a:schemeClr val="accent1"/>
          </a:solidFill>
          <a:ln w="254000" cap="flat" cmpd="sng" algn="ctr">
            <a:solidFill>
              <a:srgbClr val="00CC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rot="10800000">
            <a:off x="6951408" y="2652252"/>
            <a:ext cx="668592" cy="639096"/>
          </a:xfrm>
          <a:prstGeom prst="line">
            <a:avLst/>
          </a:prstGeom>
          <a:solidFill>
            <a:schemeClr val="accent1"/>
          </a:solidFill>
          <a:ln w="254000" cap="flat" cmpd="sng" algn="ctr">
            <a:solidFill>
              <a:srgbClr val="00CC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2986548" y="4466304"/>
            <a:ext cx="1524000" cy="0"/>
          </a:xfrm>
          <a:prstGeom prst="line">
            <a:avLst/>
          </a:prstGeom>
          <a:solidFill>
            <a:schemeClr val="accent1"/>
          </a:solidFill>
          <a:ln w="190500" cap="flat" cmpd="sng" algn="ctr">
            <a:solidFill>
              <a:srgbClr val="00CC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5014452" y="4481052"/>
            <a:ext cx="1524000" cy="0"/>
          </a:xfrm>
          <a:prstGeom prst="line">
            <a:avLst/>
          </a:prstGeom>
          <a:solidFill>
            <a:schemeClr val="accent1"/>
          </a:solidFill>
          <a:ln w="190500" cap="flat" cmpd="sng" algn="ctr">
            <a:solidFill>
              <a:srgbClr val="00CC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3006216" y="2467896"/>
            <a:ext cx="1524000" cy="0"/>
          </a:xfrm>
          <a:prstGeom prst="line">
            <a:avLst/>
          </a:prstGeom>
          <a:solidFill>
            <a:schemeClr val="accent1"/>
          </a:solidFill>
          <a:ln w="190500" cap="flat" cmpd="sng" algn="ctr">
            <a:solidFill>
              <a:srgbClr val="00CC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5034120" y="2482644"/>
            <a:ext cx="1524000" cy="0"/>
          </a:xfrm>
          <a:prstGeom prst="line">
            <a:avLst/>
          </a:prstGeom>
          <a:solidFill>
            <a:schemeClr val="accent1"/>
          </a:solidFill>
          <a:ln w="190500" cap="flat" cmpd="sng" algn="ctr">
            <a:solidFill>
              <a:srgbClr val="00CC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roup 106"/>
          <p:cNvGrpSpPr/>
          <p:nvPr/>
        </p:nvGrpSpPr>
        <p:grpSpPr>
          <a:xfrm>
            <a:off x="1032321" y="1771910"/>
            <a:ext cx="6726898" cy="2984291"/>
            <a:chOff x="1063317" y="2171701"/>
            <a:chExt cx="6726898" cy="2984291"/>
          </a:xfrm>
        </p:grpSpPr>
        <p:grpSp>
          <p:nvGrpSpPr>
            <p:cNvPr id="68" name="Group 67"/>
            <p:cNvGrpSpPr/>
            <p:nvPr/>
          </p:nvGrpSpPr>
          <p:grpSpPr>
            <a:xfrm>
              <a:off x="1063317" y="2202627"/>
              <a:ext cx="6726898" cy="2953365"/>
              <a:chOff x="1028702" y="2190136"/>
              <a:chExt cx="6726898" cy="2953365"/>
            </a:xfrm>
          </p:grpSpPr>
          <p:cxnSp>
            <p:nvCxnSpPr>
              <p:cNvPr id="71" name="Straight Connector 70"/>
              <p:cNvCxnSpPr/>
              <p:nvPr/>
            </p:nvCxnSpPr>
            <p:spPr bwMode="auto">
              <a:xfrm>
                <a:off x="2628900" y="3714135"/>
                <a:ext cx="5077337" cy="952096"/>
              </a:xfrm>
              <a:prstGeom prst="line">
                <a:avLst/>
              </a:prstGeom>
              <a:solidFill>
                <a:schemeClr val="accent1"/>
              </a:solidFill>
              <a:ln w="1524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9" name="Straight Connector 68"/>
              <p:cNvCxnSpPr/>
              <p:nvPr/>
            </p:nvCxnSpPr>
            <p:spPr bwMode="auto">
              <a:xfrm>
                <a:off x="1367912" y="5047637"/>
                <a:ext cx="2599405" cy="95864"/>
              </a:xfrm>
              <a:prstGeom prst="line">
                <a:avLst/>
              </a:prstGeom>
              <a:solidFill>
                <a:schemeClr val="accent1"/>
              </a:solidFill>
              <a:ln w="1524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0" name="Straight Connector 69"/>
              <p:cNvCxnSpPr/>
              <p:nvPr/>
            </p:nvCxnSpPr>
            <p:spPr bwMode="auto">
              <a:xfrm flipH="1" flipV="1">
                <a:off x="2625212" y="3742404"/>
                <a:ext cx="1355621" cy="1401097"/>
              </a:xfrm>
              <a:prstGeom prst="line">
                <a:avLst/>
              </a:prstGeom>
              <a:solidFill>
                <a:schemeClr val="accent1"/>
              </a:solidFill>
              <a:ln w="1524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2" name="Straight Connector 71"/>
              <p:cNvCxnSpPr/>
              <p:nvPr/>
            </p:nvCxnSpPr>
            <p:spPr bwMode="auto">
              <a:xfrm flipH="1" flipV="1">
                <a:off x="1028702" y="2737056"/>
                <a:ext cx="339210" cy="2310581"/>
              </a:xfrm>
              <a:prstGeom prst="line">
                <a:avLst/>
              </a:prstGeom>
              <a:solidFill>
                <a:schemeClr val="accent1"/>
              </a:solidFill>
              <a:ln w="1524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3" name="Straight Connector 72"/>
              <p:cNvCxnSpPr/>
              <p:nvPr/>
            </p:nvCxnSpPr>
            <p:spPr bwMode="auto">
              <a:xfrm flipH="1" flipV="1">
                <a:off x="3212692" y="2190136"/>
                <a:ext cx="1968908" cy="368709"/>
              </a:xfrm>
              <a:prstGeom prst="line">
                <a:avLst/>
              </a:prstGeom>
              <a:solidFill>
                <a:schemeClr val="accent1"/>
              </a:solidFill>
              <a:ln w="1524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4" name="Straight Connector 73"/>
              <p:cNvCxnSpPr/>
              <p:nvPr/>
            </p:nvCxnSpPr>
            <p:spPr bwMode="auto">
              <a:xfrm flipH="1" flipV="1">
                <a:off x="5159479" y="2564379"/>
                <a:ext cx="1485898" cy="914400"/>
              </a:xfrm>
              <a:prstGeom prst="line">
                <a:avLst/>
              </a:prstGeom>
              <a:solidFill>
                <a:schemeClr val="accent1"/>
              </a:solidFill>
              <a:ln w="1524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5" name="Straight Connector 74"/>
              <p:cNvCxnSpPr/>
              <p:nvPr/>
            </p:nvCxnSpPr>
            <p:spPr bwMode="auto">
              <a:xfrm flipH="1">
                <a:off x="6789378" y="2520747"/>
                <a:ext cx="918088" cy="2224752"/>
              </a:xfrm>
              <a:prstGeom prst="line">
                <a:avLst/>
              </a:prstGeom>
              <a:solidFill>
                <a:schemeClr val="accent1"/>
              </a:solidFill>
              <a:ln w="1524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6" name="Straight Connector 75"/>
              <p:cNvCxnSpPr/>
              <p:nvPr/>
            </p:nvCxnSpPr>
            <p:spPr bwMode="auto">
              <a:xfrm flipH="1">
                <a:off x="6645378" y="2518490"/>
                <a:ext cx="1110222" cy="960289"/>
              </a:xfrm>
              <a:prstGeom prst="line">
                <a:avLst/>
              </a:prstGeom>
              <a:solidFill>
                <a:schemeClr val="accent1"/>
              </a:solidFill>
              <a:ln w="1524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7" name="Straight Connector 76"/>
              <p:cNvCxnSpPr/>
              <p:nvPr/>
            </p:nvCxnSpPr>
            <p:spPr bwMode="auto">
              <a:xfrm flipH="1">
                <a:off x="6819077" y="4704736"/>
                <a:ext cx="887160" cy="40763"/>
              </a:xfrm>
              <a:prstGeom prst="line">
                <a:avLst/>
              </a:prstGeom>
              <a:solidFill>
                <a:schemeClr val="accent1"/>
              </a:solidFill>
              <a:ln w="1524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82" name="Straight Connector 81"/>
            <p:cNvCxnSpPr/>
            <p:nvPr/>
          </p:nvCxnSpPr>
          <p:spPr bwMode="auto">
            <a:xfrm flipH="1">
              <a:off x="1066800" y="2171701"/>
              <a:ext cx="2129709" cy="571499"/>
            </a:xfrm>
            <a:prstGeom prst="line">
              <a:avLst/>
            </a:prstGeom>
            <a:solidFill>
              <a:schemeClr val="accent1"/>
            </a:solidFill>
            <a:ln w="1524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b="1" dirty="0" smtClean="0"/>
              <a:t>En anvendelse af MST : </a:t>
            </a:r>
            <a:br>
              <a:rPr lang="da-DK" sz="3200" b="1" dirty="0" smtClean="0"/>
            </a:br>
            <a:r>
              <a:rPr lang="da-DK" sz="3200" b="1" dirty="0" smtClean="0"/>
              <a:t>(Euklidisk) Korteste Hamiltonske Cykel</a:t>
            </a:r>
            <a:endParaRPr lang="da-DK" sz="3200" b="1" dirty="0"/>
          </a:p>
        </p:txBody>
      </p:sp>
      <p:grpSp>
        <p:nvGrpSpPr>
          <p:cNvPr id="59" name="Group 58"/>
          <p:cNvGrpSpPr/>
          <p:nvPr/>
        </p:nvGrpSpPr>
        <p:grpSpPr>
          <a:xfrm>
            <a:off x="1028701" y="1781264"/>
            <a:ext cx="6726899" cy="2977944"/>
            <a:chOff x="1028701" y="2165557"/>
            <a:chExt cx="6726899" cy="2977944"/>
          </a:xfrm>
        </p:grpSpPr>
        <p:cxnSp>
          <p:nvCxnSpPr>
            <p:cNvPr id="16" name="Straight Connector 15"/>
            <p:cNvCxnSpPr/>
            <p:nvPr/>
          </p:nvCxnSpPr>
          <p:spPr bwMode="auto">
            <a:xfrm flipV="1">
              <a:off x="1367912" y="3714135"/>
              <a:ext cx="1260988" cy="1333501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00B43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 flipH="1" flipV="1">
              <a:off x="2625212" y="3742404"/>
              <a:ext cx="1355621" cy="1401097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00B43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V="1">
              <a:off x="2628900" y="2165557"/>
              <a:ext cx="559209" cy="1548578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00B43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H="1" flipV="1">
              <a:off x="1028701" y="2737056"/>
              <a:ext cx="1596511" cy="1005348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00B43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 flipH="1" flipV="1">
              <a:off x="3212692" y="2190136"/>
              <a:ext cx="1968908" cy="368709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00B43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/>
            <p:cNvCxnSpPr/>
            <p:nvPr/>
          </p:nvCxnSpPr>
          <p:spPr bwMode="auto">
            <a:xfrm flipH="1" flipV="1">
              <a:off x="5159479" y="2564379"/>
              <a:ext cx="1485898" cy="91440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00B43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 bwMode="auto">
            <a:xfrm>
              <a:off x="6645378" y="3478779"/>
              <a:ext cx="144000" cy="126672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00B43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/>
            <p:cNvCxnSpPr/>
            <p:nvPr/>
          </p:nvCxnSpPr>
          <p:spPr bwMode="auto">
            <a:xfrm flipH="1">
              <a:off x="6645378" y="2518490"/>
              <a:ext cx="1110222" cy="960289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00B43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 flipH="1">
              <a:off x="6781800" y="4663224"/>
              <a:ext cx="973800" cy="69794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00B43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60" name="Freeform 59"/>
          <p:cNvSpPr/>
          <p:nvPr/>
        </p:nvSpPr>
        <p:spPr bwMode="auto">
          <a:xfrm>
            <a:off x="774547" y="1524000"/>
            <a:ext cx="7316685" cy="3558772"/>
          </a:xfrm>
          <a:custGeom>
            <a:avLst/>
            <a:gdLst>
              <a:gd name="connsiteX0" fmla="*/ 2779814 w 7139919"/>
              <a:gd name="connsiteY0" fmla="*/ 516193 h 3874237"/>
              <a:gd name="connsiteX1" fmla="*/ 4579118 w 7139919"/>
              <a:gd name="connsiteY1" fmla="*/ 811161 h 3874237"/>
              <a:gd name="connsiteX2" fmla="*/ 5744240 w 7139919"/>
              <a:gd name="connsiteY2" fmla="*/ 1592826 h 3874237"/>
              <a:gd name="connsiteX3" fmla="*/ 6407918 w 7139919"/>
              <a:gd name="connsiteY3" fmla="*/ 191729 h 3874237"/>
              <a:gd name="connsiteX4" fmla="*/ 6997853 w 7139919"/>
              <a:gd name="connsiteY4" fmla="*/ 353961 h 3874237"/>
              <a:gd name="connsiteX5" fmla="*/ 6245685 w 7139919"/>
              <a:gd name="connsiteY5" fmla="*/ 1873045 h 3874237"/>
              <a:gd name="connsiteX6" fmla="*/ 5537763 w 7139919"/>
              <a:gd name="connsiteY6" fmla="*/ 2728451 h 3874237"/>
              <a:gd name="connsiteX7" fmla="*/ 6924111 w 7139919"/>
              <a:gd name="connsiteY7" fmla="*/ 3244645 h 3874237"/>
              <a:gd name="connsiteX8" fmla="*/ 7115840 w 7139919"/>
              <a:gd name="connsiteY8" fmla="*/ 3687097 h 3874237"/>
              <a:gd name="connsiteX9" fmla="*/ 6717634 w 7139919"/>
              <a:gd name="connsiteY9" fmla="*/ 3746090 h 3874237"/>
              <a:gd name="connsiteX10" fmla="*/ 4992072 w 7139919"/>
              <a:gd name="connsiteY10" fmla="*/ 3156155 h 3874237"/>
              <a:gd name="connsiteX11" fmla="*/ 5537763 w 7139919"/>
              <a:gd name="connsiteY11" fmla="*/ 2005780 h 3874237"/>
              <a:gd name="connsiteX12" fmla="*/ 4416885 w 7139919"/>
              <a:gd name="connsiteY12" fmla="*/ 1268361 h 3874237"/>
              <a:gd name="connsiteX13" fmla="*/ 2573337 w 7139919"/>
              <a:gd name="connsiteY13" fmla="*/ 855406 h 3874237"/>
              <a:gd name="connsiteX14" fmla="*/ 2130885 w 7139919"/>
              <a:gd name="connsiteY14" fmla="*/ 1946787 h 3874237"/>
              <a:gd name="connsiteX15" fmla="*/ 3443492 w 7139919"/>
              <a:gd name="connsiteY15" fmla="*/ 3333135 h 3874237"/>
              <a:gd name="connsiteX16" fmla="*/ 3384498 w 7139919"/>
              <a:gd name="connsiteY16" fmla="*/ 3790335 h 3874237"/>
              <a:gd name="connsiteX17" fmla="*/ 2956795 w 7139919"/>
              <a:gd name="connsiteY17" fmla="*/ 3746090 h 3874237"/>
              <a:gd name="connsiteX18" fmla="*/ 1880163 w 7139919"/>
              <a:gd name="connsiteY18" fmla="*/ 2521974 h 3874237"/>
              <a:gd name="connsiteX19" fmla="*/ 803530 w 7139919"/>
              <a:gd name="connsiteY19" fmla="*/ 3687097 h 3874237"/>
              <a:gd name="connsiteX20" fmla="*/ 390576 w 7139919"/>
              <a:gd name="connsiteY20" fmla="*/ 3613355 h 3874237"/>
              <a:gd name="connsiteX21" fmla="*/ 361079 w 7139919"/>
              <a:gd name="connsiteY21" fmla="*/ 3259393 h 3874237"/>
              <a:gd name="connsiteX22" fmla="*/ 1363969 w 7139919"/>
              <a:gd name="connsiteY22" fmla="*/ 2300748 h 3874237"/>
              <a:gd name="connsiteX23" fmla="*/ 198847 w 7139919"/>
              <a:gd name="connsiteY23" fmla="*/ 1430593 h 3874237"/>
              <a:gd name="connsiteX24" fmla="*/ 36614 w 7139919"/>
              <a:gd name="connsiteY24" fmla="*/ 884903 h 3874237"/>
              <a:gd name="connsiteX25" fmla="*/ 597053 w 7139919"/>
              <a:gd name="connsiteY25" fmla="*/ 884903 h 3874237"/>
              <a:gd name="connsiteX26" fmla="*/ 1688434 w 7139919"/>
              <a:gd name="connsiteY26" fmla="*/ 1755058 h 3874237"/>
              <a:gd name="connsiteX27" fmla="*/ 2160382 w 7139919"/>
              <a:gd name="connsiteY27" fmla="*/ 501445 h 3874237"/>
              <a:gd name="connsiteX28" fmla="*/ 2470098 w 7139919"/>
              <a:gd name="connsiteY28" fmla="*/ 250722 h 3874237"/>
              <a:gd name="connsiteX29" fmla="*/ 2809311 w 7139919"/>
              <a:gd name="connsiteY29" fmla="*/ 0 h 3874237"/>
              <a:gd name="connsiteX0" fmla="*/ 2779814 w 7139919"/>
              <a:gd name="connsiteY0" fmla="*/ 516193 h 3874237"/>
              <a:gd name="connsiteX1" fmla="*/ 4579118 w 7139919"/>
              <a:gd name="connsiteY1" fmla="*/ 811161 h 3874237"/>
              <a:gd name="connsiteX2" fmla="*/ 5744240 w 7139919"/>
              <a:gd name="connsiteY2" fmla="*/ 1592826 h 3874237"/>
              <a:gd name="connsiteX3" fmla="*/ 6407918 w 7139919"/>
              <a:gd name="connsiteY3" fmla="*/ 191729 h 3874237"/>
              <a:gd name="connsiteX4" fmla="*/ 6997853 w 7139919"/>
              <a:gd name="connsiteY4" fmla="*/ 353961 h 3874237"/>
              <a:gd name="connsiteX5" fmla="*/ 6245685 w 7139919"/>
              <a:gd name="connsiteY5" fmla="*/ 1873045 h 3874237"/>
              <a:gd name="connsiteX6" fmla="*/ 5537763 w 7139919"/>
              <a:gd name="connsiteY6" fmla="*/ 2728451 h 3874237"/>
              <a:gd name="connsiteX7" fmla="*/ 6924111 w 7139919"/>
              <a:gd name="connsiteY7" fmla="*/ 3244645 h 3874237"/>
              <a:gd name="connsiteX8" fmla="*/ 7115840 w 7139919"/>
              <a:gd name="connsiteY8" fmla="*/ 3687097 h 3874237"/>
              <a:gd name="connsiteX9" fmla="*/ 6717634 w 7139919"/>
              <a:gd name="connsiteY9" fmla="*/ 3746090 h 3874237"/>
              <a:gd name="connsiteX10" fmla="*/ 4992072 w 7139919"/>
              <a:gd name="connsiteY10" fmla="*/ 3156155 h 3874237"/>
              <a:gd name="connsiteX11" fmla="*/ 5537763 w 7139919"/>
              <a:gd name="connsiteY11" fmla="*/ 2005780 h 3874237"/>
              <a:gd name="connsiteX12" fmla="*/ 4416885 w 7139919"/>
              <a:gd name="connsiteY12" fmla="*/ 1268361 h 3874237"/>
              <a:gd name="connsiteX13" fmla="*/ 2573337 w 7139919"/>
              <a:gd name="connsiteY13" fmla="*/ 855406 h 3874237"/>
              <a:gd name="connsiteX14" fmla="*/ 2130885 w 7139919"/>
              <a:gd name="connsiteY14" fmla="*/ 1946787 h 3874237"/>
              <a:gd name="connsiteX15" fmla="*/ 3443492 w 7139919"/>
              <a:gd name="connsiteY15" fmla="*/ 3333135 h 3874237"/>
              <a:gd name="connsiteX16" fmla="*/ 3384498 w 7139919"/>
              <a:gd name="connsiteY16" fmla="*/ 3790335 h 3874237"/>
              <a:gd name="connsiteX17" fmla="*/ 2956795 w 7139919"/>
              <a:gd name="connsiteY17" fmla="*/ 3746090 h 3874237"/>
              <a:gd name="connsiteX18" fmla="*/ 1880163 w 7139919"/>
              <a:gd name="connsiteY18" fmla="*/ 2521974 h 3874237"/>
              <a:gd name="connsiteX19" fmla="*/ 803530 w 7139919"/>
              <a:gd name="connsiteY19" fmla="*/ 3687097 h 3874237"/>
              <a:gd name="connsiteX20" fmla="*/ 390576 w 7139919"/>
              <a:gd name="connsiteY20" fmla="*/ 3613355 h 3874237"/>
              <a:gd name="connsiteX21" fmla="*/ 361079 w 7139919"/>
              <a:gd name="connsiteY21" fmla="*/ 3259393 h 3874237"/>
              <a:gd name="connsiteX22" fmla="*/ 1363969 w 7139919"/>
              <a:gd name="connsiteY22" fmla="*/ 2300748 h 3874237"/>
              <a:gd name="connsiteX23" fmla="*/ 198847 w 7139919"/>
              <a:gd name="connsiteY23" fmla="*/ 1430593 h 3874237"/>
              <a:gd name="connsiteX24" fmla="*/ 36614 w 7139919"/>
              <a:gd name="connsiteY24" fmla="*/ 884903 h 3874237"/>
              <a:gd name="connsiteX25" fmla="*/ 597053 w 7139919"/>
              <a:gd name="connsiteY25" fmla="*/ 884903 h 3874237"/>
              <a:gd name="connsiteX26" fmla="*/ 1688434 w 7139919"/>
              <a:gd name="connsiteY26" fmla="*/ 1755058 h 3874237"/>
              <a:gd name="connsiteX27" fmla="*/ 2160382 w 7139919"/>
              <a:gd name="connsiteY27" fmla="*/ 501445 h 3874237"/>
              <a:gd name="connsiteX28" fmla="*/ 2809311 w 7139919"/>
              <a:gd name="connsiteY28" fmla="*/ 0 h 3874237"/>
              <a:gd name="connsiteX0" fmla="*/ 2779814 w 7139919"/>
              <a:gd name="connsiteY0" fmla="*/ 437757 h 3795801"/>
              <a:gd name="connsiteX1" fmla="*/ 4579118 w 7139919"/>
              <a:gd name="connsiteY1" fmla="*/ 732725 h 3795801"/>
              <a:gd name="connsiteX2" fmla="*/ 5744240 w 7139919"/>
              <a:gd name="connsiteY2" fmla="*/ 1514390 h 3795801"/>
              <a:gd name="connsiteX3" fmla="*/ 6407918 w 7139919"/>
              <a:gd name="connsiteY3" fmla="*/ 113293 h 3795801"/>
              <a:gd name="connsiteX4" fmla="*/ 6997853 w 7139919"/>
              <a:gd name="connsiteY4" fmla="*/ 275525 h 3795801"/>
              <a:gd name="connsiteX5" fmla="*/ 6245685 w 7139919"/>
              <a:gd name="connsiteY5" fmla="*/ 1794609 h 3795801"/>
              <a:gd name="connsiteX6" fmla="*/ 5537763 w 7139919"/>
              <a:gd name="connsiteY6" fmla="*/ 2650015 h 3795801"/>
              <a:gd name="connsiteX7" fmla="*/ 6924111 w 7139919"/>
              <a:gd name="connsiteY7" fmla="*/ 3166209 h 3795801"/>
              <a:gd name="connsiteX8" fmla="*/ 7115840 w 7139919"/>
              <a:gd name="connsiteY8" fmla="*/ 3608661 h 3795801"/>
              <a:gd name="connsiteX9" fmla="*/ 6717634 w 7139919"/>
              <a:gd name="connsiteY9" fmla="*/ 3667654 h 3795801"/>
              <a:gd name="connsiteX10" fmla="*/ 4992072 w 7139919"/>
              <a:gd name="connsiteY10" fmla="*/ 3077719 h 3795801"/>
              <a:gd name="connsiteX11" fmla="*/ 5537763 w 7139919"/>
              <a:gd name="connsiteY11" fmla="*/ 1927344 h 3795801"/>
              <a:gd name="connsiteX12" fmla="*/ 4416885 w 7139919"/>
              <a:gd name="connsiteY12" fmla="*/ 1189925 h 3795801"/>
              <a:gd name="connsiteX13" fmla="*/ 2573337 w 7139919"/>
              <a:gd name="connsiteY13" fmla="*/ 776970 h 3795801"/>
              <a:gd name="connsiteX14" fmla="*/ 2130885 w 7139919"/>
              <a:gd name="connsiteY14" fmla="*/ 1868351 h 3795801"/>
              <a:gd name="connsiteX15" fmla="*/ 3443492 w 7139919"/>
              <a:gd name="connsiteY15" fmla="*/ 3254699 h 3795801"/>
              <a:gd name="connsiteX16" fmla="*/ 3384498 w 7139919"/>
              <a:gd name="connsiteY16" fmla="*/ 3711899 h 3795801"/>
              <a:gd name="connsiteX17" fmla="*/ 2956795 w 7139919"/>
              <a:gd name="connsiteY17" fmla="*/ 3667654 h 3795801"/>
              <a:gd name="connsiteX18" fmla="*/ 1880163 w 7139919"/>
              <a:gd name="connsiteY18" fmla="*/ 2443538 h 3795801"/>
              <a:gd name="connsiteX19" fmla="*/ 803530 w 7139919"/>
              <a:gd name="connsiteY19" fmla="*/ 3608661 h 3795801"/>
              <a:gd name="connsiteX20" fmla="*/ 390576 w 7139919"/>
              <a:gd name="connsiteY20" fmla="*/ 3534919 h 3795801"/>
              <a:gd name="connsiteX21" fmla="*/ 361079 w 7139919"/>
              <a:gd name="connsiteY21" fmla="*/ 3180957 h 3795801"/>
              <a:gd name="connsiteX22" fmla="*/ 1363969 w 7139919"/>
              <a:gd name="connsiteY22" fmla="*/ 2222312 h 3795801"/>
              <a:gd name="connsiteX23" fmla="*/ 198847 w 7139919"/>
              <a:gd name="connsiteY23" fmla="*/ 1352157 h 3795801"/>
              <a:gd name="connsiteX24" fmla="*/ 36614 w 7139919"/>
              <a:gd name="connsiteY24" fmla="*/ 806467 h 3795801"/>
              <a:gd name="connsiteX25" fmla="*/ 597053 w 7139919"/>
              <a:gd name="connsiteY25" fmla="*/ 806467 h 3795801"/>
              <a:gd name="connsiteX26" fmla="*/ 1688434 w 7139919"/>
              <a:gd name="connsiteY26" fmla="*/ 1676622 h 3795801"/>
              <a:gd name="connsiteX27" fmla="*/ 2160382 w 7139919"/>
              <a:gd name="connsiteY27" fmla="*/ 423009 h 3795801"/>
              <a:gd name="connsiteX0" fmla="*/ 2779814 w 7139919"/>
              <a:gd name="connsiteY0" fmla="*/ 437757 h 3795801"/>
              <a:gd name="connsiteX1" fmla="*/ 4579118 w 7139919"/>
              <a:gd name="connsiteY1" fmla="*/ 732725 h 3795801"/>
              <a:gd name="connsiteX2" fmla="*/ 5744240 w 7139919"/>
              <a:gd name="connsiteY2" fmla="*/ 1514390 h 3795801"/>
              <a:gd name="connsiteX3" fmla="*/ 6407918 w 7139919"/>
              <a:gd name="connsiteY3" fmla="*/ 113293 h 3795801"/>
              <a:gd name="connsiteX4" fmla="*/ 6997853 w 7139919"/>
              <a:gd name="connsiteY4" fmla="*/ 275525 h 3795801"/>
              <a:gd name="connsiteX5" fmla="*/ 6245685 w 7139919"/>
              <a:gd name="connsiteY5" fmla="*/ 1794609 h 3795801"/>
              <a:gd name="connsiteX6" fmla="*/ 5537763 w 7139919"/>
              <a:gd name="connsiteY6" fmla="*/ 2650015 h 3795801"/>
              <a:gd name="connsiteX7" fmla="*/ 6924111 w 7139919"/>
              <a:gd name="connsiteY7" fmla="*/ 3166209 h 3795801"/>
              <a:gd name="connsiteX8" fmla="*/ 7115840 w 7139919"/>
              <a:gd name="connsiteY8" fmla="*/ 3608661 h 3795801"/>
              <a:gd name="connsiteX9" fmla="*/ 6717634 w 7139919"/>
              <a:gd name="connsiteY9" fmla="*/ 3667654 h 3795801"/>
              <a:gd name="connsiteX10" fmla="*/ 4800343 w 7139919"/>
              <a:gd name="connsiteY10" fmla="*/ 3077719 h 3795801"/>
              <a:gd name="connsiteX11" fmla="*/ 5537763 w 7139919"/>
              <a:gd name="connsiteY11" fmla="*/ 1927344 h 3795801"/>
              <a:gd name="connsiteX12" fmla="*/ 4416885 w 7139919"/>
              <a:gd name="connsiteY12" fmla="*/ 1189925 h 3795801"/>
              <a:gd name="connsiteX13" fmla="*/ 2573337 w 7139919"/>
              <a:gd name="connsiteY13" fmla="*/ 776970 h 3795801"/>
              <a:gd name="connsiteX14" fmla="*/ 2130885 w 7139919"/>
              <a:gd name="connsiteY14" fmla="*/ 1868351 h 3795801"/>
              <a:gd name="connsiteX15" fmla="*/ 3443492 w 7139919"/>
              <a:gd name="connsiteY15" fmla="*/ 3254699 h 3795801"/>
              <a:gd name="connsiteX16" fmla="*/ 3384498 w 7139919"/>
              <a:gd name="connsiteY16" fmla="*/ 3711899 h 3795801"/>
              <a:gd name="connsiteX17" fmla="*/ 2956795 w 7139919"/>
              <a:gd name="connsiteY17" fmla="*/ 3667654 h 3795801"/>
              <a:gd name="connsiteX18" fmla="*/ 1880163 w 7139919"/>
              <a:gd name="connsiteY18" fmla="*/ 2443538 h 3795801"/>
              <a:gd name="connsiteX19" fmla="*/ 803530 w 7139919"/>
              <a:gd name="connsiteY19" fmla="*/ 3608661 h 3795801"/>
              <a:gd name="connsiteX20" fmla="*/ 390576 w 7139919"/>
              <a:gd name="connsiteY20" fmla="*/ 3534919 h 3795801"/>
              <a:gd name="connsiteX21" fmla="*/ 361079 w 7139919"/>
              <a:gd name="connsiteY21" fmla="*/ 3180957 h 3795801"/>
              <a:gd name="connsiteX22" fmla="*/ 1363969 w 7139919"/>
              <a:gd name="connsiteY22" fmla="*/ 2222312 h 3795801"/>
              <a:gd name="connsiteX23" fmla="*/ 198847 w 7139919"/>
              <a:gd name="connsiteY23" fmla="*/ 1352157 h 3795801"/>
              <a:gd name="connsiteX24" fmla="*/ 36614 w 7139919"/>
              <a:gd name="connsiteY24" fmla="*/ 806467 h 3795801"/>
              <a:gd name="connsiteX25" fmla="*/ 597053 w 7139919"/>
              <a:gd name="connsiteY25" fmla="*/ 806467 h 3795801"/>
              <a:gd name="connsiteX26" fmla="*/ 1688434 w 7139919"/>
              <a:gd name="connsiteY26" fmla="*/ 1676622 h 3795801"/>
              <a:gd name="connsiteX27" fmla="*/ 2160382 w 7139919"/>
              <a:gd name="connsiteY27" fmla="*/ 423009 h 3795801"/>
              <a:gd name="connsiteX0" fmla="*/ 2779814 w 7139919"/>
              <a:gd name="connsiteY0" fmla="*/ 437757 h 3795801"/>
              <a:gd name="connsiteX1" fmla="*/ 4579118 w 7139919"/>
              <a:gd name="connsiteY1" fmla="*/ 732725 h 3795801"/>
              <a:gd name="connsiteX2" fmla="*/ 5744240 w 7139919"/>
              <a:gd name="connsiteY2" fmla="*/ 1514390 h 3795801"/>
              <a:gd name="connsiteX3" fmla="*/ 6407918 w 7139919"/>
              <a:gd name="connsiteY3" fmla="*/ 113293 h 3795801"/>
              <a:gd name="connsiteX4" fmla="*/ 6997853 w 7139919"/>
              <a:gd name="connsiteY4" fmla="*/ 275525 h 3795801"/>
              <a:gd name="connsiteX5" fmla="*/ 6245685 w 7139919"/>
              <a:gd name="connsiteY5" fmla="*/ 1794609 h 3795801"/>
              <a:gd name="connsiteX6" fmla="*/ 5537763 w 7139919"/>
              <a:gd name="connsiteY6" fmla="*/ 2753254 h 3795801"/>
              <a:gd name="connsiteX7" fmla="*/ 6924111 w 7139919"/>
              <a:gd name="connsiteY7" fmla="*/ 3166209 h 3795801"/>
              <a:gd name="connsiteX8" fmla="*/ 7115840 w 7139919"/>
              <a:gd name="connsiteY8" fmla="*/ 3608661 h 3795801"/>
              <a:gd name="connsiteX9" fmla="*/ 6717634 w 7139919"/>
              <a:gd name="connsiteY9" fmla="*/ 3667654 h 3795801"/>
              <a:gd name="connsiteX10" fmla="*/ 4800343 w 7139919"/>
              <a:gd name="connsiteY10" fmla="*/ 3077719 h 3795801"/>
              <a:gd name="connsiteX11" fmla="*/ 5537763 w 7139919"/>
              <a:gd name="connsiteY11" fmla="*/ 1927344 h 3795801"/>
              <a:gd name="connsiteX12" fmla="*/ 4416885 w 7139919"/>
              <a:gd name="connsiteY12" fmla="*/ 1189925 h 3795801"/>
              <a:gd name="connsiteX13" fmla="*/ 2573337 w 7139919"/>
              <a:gd name="connsiteY13" fmla="*/ 776970 h 3795801"/>
              <a:gd name="connsiteX14" fmla="*/ 2130885 w 7139919"/>
              <a:gd name="connsiteY14" fmla="*/ 1868351 h 3795801"/>
              <a:gd name="connsiteX15" fmla="*/ 3443492 w 7139919"/>
              <a:gd name="connsiteY15" fmla="*/ 3254699 h 3795801"/>
              <a:gd name="connsiteX16" fmla="*/ 3384498 w 7139919"/>
              <a:gd name="connsiteY16" fmla="*/ 3711899 h 3795801"/>
              <a:gd name="connsiteX17" fmla="*/ 2956795 w 7139919"/>
              <a:gd name="connsiteY17" fmla="*/ 3667654 h 3795801"/>
              <a:gd name="connsiteX18" fmla="*/ 1880163 w 7139919"/>
              <a:gd name="connsiteY18" fmla="*/ 2443538 h 3795801"/>
              <a:gd name="connsiteX19" fmla="*/ 803530 w 7139919"/>
              <a:gd name="connsiteY19" fmla="*/ 3608661 h 3795801"/>
              <a:gd name="connsiteX20" fmla="*/ 390576 w 7139919"/>
              <a:gd name="connsiteY20" fmla="*/ 3534919 h 3795801"/>
              <a:gd name="connsiteX21" fmla="*/ 361079 w 7139919"/>
              <a:gd name="connsiteY21" fmla="*/ 3180957 h 3795801"/>
              <a:gd name="connsiteX22" fmla="*/ 1363969 w 7139919"/>
              <a:gd name="connsiteY22" fmla="*/ 2222312 h 3795801"/>
              <a:gd name="connsiteX23" fmla="*/ 198847 w 7139919"/>
              <a:gd name="connsiteY23" fmla="*/ 1352157 h 3795801"/>
              <a:gd name="connsiteX24" fmla="*/ 36614 w 7139919"/>
              <a:gd name="connsiteY24" fmla="*/ 806467 h 3795801"/>
              <a:gd name="connsiteX25" fmla="*/ 597053 w 7139919"/>
              <a:gd name="connsiteY25" fmla="*/ 806467 h 3795801"/>
              <a:gd name="connsiteX26" fmla="*/ 1688434 w 7139919"/>
              <a:gd name="connsiteY26" fmla="*/ 1676622 h 3795801"/>
              <a:gd name="connsiteX27" fmla="*/ 2160382 w 7139919"/>
              <a:gd name="connsiteY27" fmla="*/ 423009 h 3795801"/>
              <a:gd name="connsiteX0" fmla="*/ 2779814 w 7139919"/>
              <a:gd name="connsiteY0" fmla="*/ 431278 h 3789322"/>
              <a:gd name="connsiteX1" fmla="*/ 4579118 w 7139919"/>
              <a:gd name="connsiteY1" fmla="*/ 726246 h 3789322"/>
              <a:gd name="connsiteX2" fmla="*/ 5788486 w 7139919"/>
              <a:gd name="connsiteY2" fmla="*/ 1419421 h 3789322"/>
              <a:gd name="connsiteX3" fmla="*/ 6407918 w 7139919"/>
              <a:gd name="connsiteY3" fmla="*/ 106814 h 3789322"/>
              <a:gd name="connsiteX4" fmla="*/ 6997853 w 7139919"/>
              <a:gd name="connsiteY4" fmla="*/ 269046 h 3789322"/>
              <a:gd name="connsiteX5" fmla="*/ 6245685 w 7139919"/>
              <a:gd name="connsiteY5" fmla="*/ 1788130 h 3789322"/>
              <a:gd name="connsiteX6" fmla="*/ 5537763 w 7139919"/>
              <a:gd name="connsiteY6" fmla="*/ 2746775 h 3789322"/>
              <a:gd name="connsiteX7" fmla="*/ 6924111 w 7139919"/>
              <a:gd name="connsiteY7" fmla="*/ 3159730 h 3789322"/>
              <a:gd name="connsiteX8" fmla="*/ 7115840 w 7139919"/>
              <a:gd name="connsiteY8" fmla="*/ 3602182 h 3789322"/>
              <a:gd name="connsiteX9" fmla="*/ 6717634 w 7139919"/>
              <a:gd name="connsiteY9" fmla="*/ 3661175 h 3789322"/>
              <a:gd name="connsiteX10" fmla="*/ 4800343 w 7139919"/>
              <a:gd name="connsiteY10" fmla="*/ 3071240 h 3789322"/>
              <a:gd name="connsiteX11" fmla="*/ 5537763 w 7139919"/>
              <a:gd name="connsiteY11" fmla="*/ 1920865 h 3789322"/>
              <a:gd name="connsiteX12" fmla="*/ 4416885 w 7139919"/>
              <a:gd name="connsiteY12" fmla="*/ 1183446 h 3789322"/>
              <a:gd name="connsiteX13" fmla="*/ 2573337 w 7139919"/>
              <a:gd name="connsiteY13" fmla="*/ 770491 h 3789322"/>
              <a:gd name="connsiteX14" fmla="*/ 2130885 w 7139919"/>
              <a:gd name="connsiteY14" fmla="*/ 1861872 h 3789322"/>
              <a:gd name="connsiteX15" fmla="*/ 3443492 w 7139919"/>
              <a:gd name="connsiteY15" fmla="*/ 3248220 h 3789322"/>
              <a:gd name="connsiteX16" fmla="*/ 3384498 w 7139919"/>
              <a:gd name="connsiteY16" fmla="*/ 3705420 h 3789322"/>
              <a:gd name="connsiteX17" fmla="*/ 2956795 w 7139919"/>
              <a:gd name="connsiteY17" fmla="*/ 3661175 h 3789322"/>
              <a:gd name="connsiteX18" fmla="*/ 1880163 w 7139919"/>
              <a:gd name="connsiteY18" fmla="*/ 2437059 h 3789322"/>
              <a:gd name="connsiteX19" fmla="*/ 803530 w 7139919"/>
              <a:gd name="connsiteY19" fmla="*/ 3602182 h 3789322"/>
              <a:gd name="connsiteX20" fmla="*/ 390576 w 7139919"/>
              <a:gd name="connsiteY20" fmla="*/ 3528440 h 3789322"/>
              <a:gd name="connsiteX21" fmla="*/ 361079 w 7139919"/>
              <a:gd name="connsiteY21" fmla="*/ 3174478 h 3789322"/>
              <a:gd name="connsiteX22" fmla="*/ 1363969 w 7139919"/>
              <a:gd name="connsiteY22" fmla="*/ 2215833 h 3789322"/>
              <a:gd name="connsiteX23" fmla="*/ 198847 w 7139919"/>
              <a:gd name="connsiteY23" fmla="*/ 1345678 h 3789322"/>
              <a:gd name="connsiteX24" fmla="*/ 36614 w 7139919"/>
              <a:gd name="connsiteY24" fmla="*/ 799988 h 3789322"/>
              <a:gd name="connsiteX25" fmla="*/ 597053 w 7139919"/>
              <a:gd name="connsiteY25" fmla="*/ 799988 h 3789322"/>
              <a:gd name="connsiteX26" fmla="*/ 1688434 w 7139919"/>
              <a:gd name="connsiteY26" fmla="*/ 1670143 h 3789322"/>
              <a:gd name="connsiteX27" fmla="*/ 2160382 w 7139919"/>
              <a:gd name="connsiteY27" fmla="*/ 416530 h 3789322"/>
              <a:gd name="connsiteX0" fmla="*/ 2779814 w 7139919"/>
              <a:gd name="connsiteY0" fmla="*/ 431278 h 3789322"/>
              <a:gd name="connsiteX1" fmla="*/ 4579118 w 7139919"/>
              <a:gd name="connsiteY1" fmla="*/ 652504 h 3789322"/>
              <a:gd name="connsiteX2" fmla="*/ 5788486 w 7139919"/>
              <a:gd name="connsiteY2" fmla="*/ 1419421 h 3789322"/>
              <a:gd name="connsiteX3" fmla="*/ 6407918 w 7139919"/>
              <a:gd name="connsiteY3" fmla="*/ 106814 h 3789322"/>
              <a:gd name="connsiteX4" fmla="*/ 6997853 w 7139919"/>
              <a:gd name="connsiteY4" fmla="*/ 269046 h 3789322"/>
              <a:gd name="connsiteX5" fmla="*/ 6245685 w 7139919"/>
              <a:gd name="connsiteY5" fmla="*/ 1788130 h 3789322"/>
              <a:gd name="connsiteX6" fmla="*/ 5537763 w 7139919"/>
              <a:gd name="connsiteY6" fmla="*/ 2746775 h 3789322"/>
              <a:gd name="connsiteX7" fmla="*/ 6924111 w 7139919"/>
              <a:gd name="connsiteY7" fmla="*/ 3159730 h 3789322"/>
              <a:gd name="connsiteX8" fmla="*/ 7115840 w 7139919"/>
              <a:gd name="connsiteY8" fmla="*/ 3602182 h 3789322"/>
              <a:gd name="connsiteX9" fmla="*/ 6717634 w 7139919"/>
              <a:gd name="connsiteY9" fmla="*/ 3661175 h 3789322"/>
              <a:gd name="connsiteX10" fmla="*/ 4800343 w 7139919"/>
              <a:gd name="connsiteY10" fmla="*/ 3071240 h 3789322"/>
              <a:gd name="connsiteX11" fmla="*/ 5537763 w 7139919"/>
              <a:gd name="connsiteY11" fmla="*/ 1920865 h 3789322"/>
              <a:gd name="connsiteX12" fmla="*/ 4416885 w 7139919"/>
              <a:gd name="connsiteY12" fmla="*/ 1183446 h 3789322"/>
              <a:gd name="connsiteX13" fmla="*/ 2573337 w 7139919"/>
              <a:gd name="connsiteY13" fmla="*/ 770491 h 3789322"/>
              <a:gd name="connsiteX14" fmla="*/ 2130885 w 7139919"/>
              <a:gd name="connsiteY14" fmla="*/ 1861872 h 3789322"/>
              <a:gd name="connsiteX15" fmla="*/ 3443492 w 7139919"/>
              <a:gd name="connsiteY15" fmla="*/ 3248220 h 3789322"/>
              <a:gd name="connsiteX16" fmla="*/ 3384498 w 7139919"/>
              <a:gd name="connsiteY16" fmla="*/ 3705420 h 3789322"/>
              <a:gd name="connsiteX17" fmla="*/ 2956795 w 7139919"/>
              <a:gd name="connsiteY17" fmla="*/ 3661175 h 3789322"/>
              <a:gd name="connsiteX18" fmla="*/ 1880163 w 7139919"/>
              <a:gd name="connsiteY18" fmla="*/ 2437059 h 3789322"/>
              <a:gd name="connsiteX19" fmla="*/ 803530 w 7139919"/>
              <a:gd name="connsiteY19" fmla="*/ 3602182 h 3789322"/>
              <a:gd name="connsiteX20" fmla="*/ 390576 w 7139919"/>
              <a:gd name="connsiteY20" fmla="*/ 3528440 h 3789322"/>
              <a:gd name="connsiteX21" fmla="*/ 361079 w 7139919"/>
              <a:gd name="connsiteY21" fmla="*/ 3174478 h 3789322"/>
              <a:gd name="connsiteX22" fmla="*/ 1363969 w 7139919"/>
              <a:gd name="connsiteY22" fmla="*/ 2215833 h 3789322"/>
              <a:gd name="connsiteX23" fmla="*/ 198847 w 7139919"/>
              <a:gd name="connsiteY23" fmla="*/ 1345678 h 3789322"/>
              <a:gd name="connsiteX24" fmla="*/ 36614 w 7139919"/>
              <a:gd name="connsiteY24" fmla="*/ 799988 h 3789322"/>
              <a:gd name="connsiteX25" fmla="*/ 597053 w 7139919"/>
              <a:gd name="connsiteY25" fmla="*/ 799988 h 3789322"/>
              <a:gd name="connsiteX26" fmla="*/ 1688434 w 7139919"/>
              <a:gd name="connsiteY26" fmla="*/ 1670143 h 3789322"/>
              <a:gd name="connsiteX27" fmla="*/ 2160382 w 7139919"/>
              <a:gd name="connsiteY27" fmla="*/ 416530 h 3789322"/>
              <a:gd name="connsiteX0" fmla="*/ 2617582 w 7139919"/>
              <a:gd name="connsiteY0" fmla="*/ 298542 h 3789322"/>
              <a:gd name="connsiteX1" fmla="*/ 4579118 w 7139919"/>
              <a:gd name="connsiteY1" fmla="*/ 652504 h 3789322"/>
              <a:gd name="connsiteX2" fmla="*/ 5788486 w 7139919"/>
              <a:gd name="connsiteY2" fmla="*/ 1419421 h 3789322"/>
              <a:gd name="connsiteX3" fmla="*/ 6407918 w 7139919"/>
              <a:gd name="connsiteY3" fmla="*/ 106814 h 3789322"/>
              <a:gd name="connsiteX4" fmla="*/ 6997853 w 7139919"/>
              <a:gd name="connsiteY4" fmla="*/ 269046 h 3789322"/>
              <a:gd name="connsiteX5" fmla="*/ 6245685 w 7139919"/>
              <a:gd name="connsiteY5" fmla="*/ 1788130 h 3789322"/>
              <a:gd name="connsiteX6" fmla="*/ 5537763 w 7139919"/>
              <a:gd name="connsiteY6" fmla="*/ 2746775 h 3789322"/>
              <a:gd name="connsiteX7" fmla="*/ 6924111 w 7139919"/>
              <a:gd name="connsiteY7" fmla="*/ 3159730 h 3789322"/>
              <a:gd name="connsiteX8" fmla="*/ 7115840 w 7139919"/>
              <a:gd name="connsiteY8" fmla="*/ 3602182 h 3789322"/>
              <a:gd name="connsiteX9" fmla="*/ 6717634 w 7139919"/>
              <a:gd name="connsiteY9" fmla="*/ 3661175 h 3789322"/>
              <a:gd name="connsiteX10" fmla="*/ 4800343 w 7139919"/>
              <a:gd name="connsiteY10" fmla="*/ 3071240 h 3789322"/>
              <a:gd name="connsiteX11" fmla="*/ 5537763 w 7139919"/>
              <a:gd name="connsiteY11" fmla="*/ 1920865 h 3789322"/>
              <a:gd name="connsiteX12" fmla="*/ 4416885 w 7139919"/>
              <a:gd name="connsiteY12" fmla="*/ 1183446 h 3789322"/>
              <a:gd name="connsiteX13" fmla="*/ 2573337 w 7139919"/>
              <a:gd name="connsiteY13" fmla="*/ 770491 h 3789322"/>
              <a:gd name="connsiteX14" fmla="*/ 2130885 w 7139919"/>
              <a:gd name="connsiteY14" fmla="*/ 1861872 h 3789322"/>
              <a:gd name="connsiteX15" fmla="*/ 3443492 w 7139919"/>
              <a:gd name="connsiteY15" fmla="*/ 3248220 h 3789322"/>
              <a:gd name="connsiteX16" fmla="*/ 3384498 w 7139919"/>
              <a:gd name="connsiteY16" fmla="*/ 3705420 h 3789322"/>
              <a:gd name="connsiteX17" fmla="*/ 2956795 w 7139919"/>
              <a:gd name="connsiteY17" fmla="*/ 3661175 h 3789322"/>
              <a:gd name="connsiteX18" fmla="*/ 1880163 w 7139919"/>
              <a:gd name="connsiteY18" fmla="*/ 2437059 h 3789322"/>
              <a:gd name="connsiteX19" fmla="*/ 803530 w 7139919"/>
              <a:gd name="connsiteY19" fmla="*/ 3602182 h 3789322"/>
              <a:gd name="connsiteX20" fmla="*/ 390576 w 7139919"/>
              <a:gd name="connsiteY20" fmla="*/ 3528440 h 3789322"/>
              <a:gd name="connsiteX21" fmla="*/ 361079 w 7139919"/>
              <a:gd name="connsiteY21" fmla="*/ 3174478 h 3789322"/>
              <a:gd name="connsiteX22" fmla="*/ 1363969 w 7139919"/>
              <a:gd name="connsiteY22" fmla="*/ 2215833 h 3789322"/>
              <a:gd name="connsiteX23" fmla="*/ 198847 w 7139919"/>
              <a:gd name="connsiteY23" fmla="*/ 1345678 h 3789322"/>
              <a:gd name="connsiteX24" fmla="*/ 36614 w 7139919"/>
              <a:gd name="connsiteY24" fmla="*/ 799988 h 3789322"/>
              <a:gd name="connsiteX25" fmla="*/ 597053 w 7139919"/>
              <a:gd name="connsiteY25" fmla="*/ 799988 h 3789322"/>
              <a:gd name="connsiteX26" fmla="*/ 1688434 w 7139919"/>
              <a:gd name="connsiteY26" fmla="*/ 1670143 h 3789322"/>
              <a:gd name="connsiteX27" fmla="*/ 2160382 w 7139919"/>
              <a:gd name="connsiteY27" fmla="*/ 416530 h 3789322"/>
              <a:gd name="connsiteX0" fmla="*/ 2617582 w 7139919"/>
              <a:gd name="connsiteY0" fmla="*/ 298542 h 3789322"/>
              <a:gd name="connsiteX1" fmla="*/ 4579118 w 7139919"/>
              <a:gd name="connsiteY1" fmla="*/ 652504 h 3789322"/>
              <a:gd name="connsiteX2" fmla="*/ 5788486 w 7139919"/>
              <a:gd name="connsiteY2" fmla="*/ 1419421 h 3789322"/>
              <a:gd name="connsiteX3" fmla="*/ 6407918 w 7139919"/>
              <a:gd name="connsiteY3" fmla="*/ 106814 h 3789322"/>
              <a:gd name="connsiteX4" fmla="*/ 6997853 w 7139919"/>
              <a:gd name="connsiteY4" fmla="*/ 269046 h 3789322"/>
              <a:gd name="connsiteX5" fmla="*/ 6245685 w 7139919"/>
              <a:gd name="connsiteY5" fmla="*/ 1788130 h 3789322"/>
              <a:gd name="connsiteX6" fmla="*/ 5537763 w 7139919"/>
              <a:gd name="connsiteY6" fmla="*/ 2746775 h 3789322"/>
              <a:gd name="connsiteX7" fmla="*/ 6924111 w 7139919"/>
              <a:gd name="connsiteY7" fmla="*/ 3159730 h 3789322"/>
              <a:gd name="connsiteX8" fmla="*/ 7115840 w 7139919"/>
              <a:gd name="connsiteY8" fmla="*/ 3602182 h 3789322"/>
              <a:gd name="connsiteX9" fmla="*/ 6717634 w 7139919"/>
              <a:gd name="connsiteY9" fmla="*/ 3661175 h 3789322"/>
              <a:gd name="connsiteX10" fmla="*/ 4800343 w 7139919"/>
              <a:gd name="connsiteY10" fmla="*/ 3071240 h 3789322"/>
              <a:gd name="connsiteX11" fmla="*/ 5537763 w 7139919"/>
              <a:gd name="connsiteY11" fmla="*/ 1920865 h 3789322"/>
              <a:gd name="connsiteX12" fmla="*/ 4416885 w 7139919"/>
              <a:gd name="connsiteY12" fmla="*/ 1183446 h 3789322"/>
              <a:gd name="connsiteX13" fmla="*/ 2573337 w 7139919"/>
              <a:gd name="connsiteY13" fmla="*/ 770491 h 3789322"/>
              <a:gd name="connsiteX14" fmla="*/ 2248872 w 7139919"/>
              <a:gd name="connsiteY14" fmla="*/ 2186336 h 3789322"/>
              <a:gd name="connsiteX15" fmla="*/ 3443492 w 7139919"/>
              <a:gd name="connsiteY15" fmla="*/ 3248220 h 3789322"/>
              <a:gd name="connsiteX16" fmla="*/ 3384498 w 7139919"/>
              <a:gd name="connsiteY16" fmla="*/ 3705420 h 3789322"/>
              <a:gd name="connsiteX17" fmla="*/ 2956795 w 7139919"/>
              <a:gd name="connsiteY17" fmla="*/ 3661175 h 3789322"/>
              <a:gd name="connsiteX18" fmla="*/ 1880163 w 7139919"/>
              <a:gd name="connsiteY18" fmla="*/ 2437059 h 3789322"/>
              <a:gd name="connsiteX19" fmla="*/ 803530 w 7139919"/>
              <a:gd name="connsiteY19" fmla="*/ 3602182 h 3789322"/>
              <a:gd name="connsiteX20" fmla="*/ 390576 w 7139919"/>
              <a:gd name="connsiteY20" fmla="*/ 3528440 h 3789322"/>
              <a:gd name="connsiteX21" fmla="*/ 361079 w 7139919"/>
              <a:gd name="connsiteY21" fmla="*/ 3174478 h 3789322"/>
              <a:gd name="connsiteX22" fmla="*/ 1363969 w 7139919"/>
              <a:gd name="connsiteY22" fmla="*/ 2215833 h 3789322"/>
              <a:gd name="connsiteX23" fmla="*/ 198847 w 7139919"/>
              <a:gd name="connsiteY23" fmla="*/ 1345678 h 3789322"/>
              <a:gd name="connsiteX24" fmla="*/ 36614 w 7139919"/>
              <a:gd name="connsiteY24" fmla="*/ 799988 h 3789322"/>
              <a:gd name="connsiteX25" fmla="*/ 597053 w 7139919"/>
              <a:gd name="connsiteY25" fmla="*/ 799988 h 3789322"/>
              <a:gd name="connsiteX26" fmla="*/ 1688434 w 7139919"/>
              <a:gd name="connsiteY26" fmla="*/ 1670143 h 3789322"/>
              <a:gd name="connsiteX27" fmla="*/ 2160382 w 7139919"/>
              <a:gd name="connsiteY27" fmla="*/ 416530 h 3789322"/>
              <a:gd name="connsiteX0" fmla="*/ 2617582 w 7139919"/>
              <a:gd name="connsiteY0" fmla="*/ 298542 h 3789322"/>
              <a:gd name="connsiteX1" fmla="*/ 4579118 w 7139919"/>
              <a:gd name="connsiteY1" fmla="*/ 652504 h 3789322"/>
              <a:gd name="connsiteX2" fmla="*/ 5788486 w 7139919"/>
              <a:gd name="connsiteY2" fmla="*/ 1419421 h 3789322"/>
              <a:gd name="connsiteX3" fmla="*/ 6407918 w 7139919"/>
              <a:gd name="connsiteY3" fmla="*/ 106814 h 3789322"/>
              <a:gd name="connsiteX4" fmla="*/ 6997853 w 7139919"/>
              <a:gd name="connsiteY4" fmla="*/ 269046 h 3789322"/>
              <a:gd name="connsiteX5" fmla="*/ 6245685 w 7139919"/>
              <a:gd name="connsiteY5" fmla="*/ 1788130 h 3789322"/>
              <a:gd name="connsiteX6" fmla="*/ 5537763 w 7139919"/>
              <a:gd name="connsiteY6" fmla="*/ 2746775 h 3789322"/>
              <a:gd name="connsiteX7" fmla="*/ 6924111 w 7139919"/>
              <a:gd name="connsiteY7" fmla="*/ 3159730 h 3789322"/>
              <a:gd name="connsiteX8" fmla="*/ 7115840 w 7139919"/>
              <a:gd name="connsiteY8" fmla="*/ 3602182 h 3789322"/>
              <a:gd name="connsiteX9" fmla="*/ 6717634 w 7139919"/>
              <a:gd name="connsiteY9" fmla="*/ 3661175 h 3789322"/>
              <a:gd name="connsiteX10" fmla="*/ 4800343 w 7139919"/>
              <a:gd name="connsiteY10" fmla="*/ 3071240 h 3789322"/>
              <a:gd name="connsiteX11" fmla="*/ 5537763 w 7139919"/>
              <a:gd name="connsiteY11" fmla="*/ 1920865 h 3789322"/>
              <a:gd name="connsiteX12" fmla="*/ 4416885 w 7139919"/>
              <a:gd name="connsiteY12" fmla="*/ 1183446 h 3789322"/>
              <a:gd name="connsiteX13" fmla="*/ 2617582 w 7139919"/>
              <a:gd name="connsiteY13" fmla="*/ 917975 h 3789322"/>
              <a:gd name="connsiteX14" fmla="*/ 2248872 w 7139919"/>
              <a:gd name="connsiteY14" fmla="*/ 2186336 h 3789322"/>
              <a:gd name="connsiteX15" fmla="*/ 3443492 w 7139919"/>
              <a:gd name="connsiteY15" fmla="*/ 3248220 h 3789322"/>
              <a:gd name="connsiteX16" fmla="*/ 3384498 w 7139919"/>
              <a:gd name="connsiteY16" fmla="*/ 3705420 h 3789322"/>
              <a:gd name="connsiteX17" fmla="*/ 2956795 w 7139919"/>
              <a:gd name="connsiteY17" fmla="*/ 3661175 h 3789322"/>
              <a:gd name="connsiteX18" fmla="*/ 1880163 w 7139919"/>
              <a:gd name="connsiteY18" fmla="*/ 2437059 h 3789322"/>
              <a:gd name="connsiteX19" fmla="*/ 803530 w 7139919"/>
              <a:gd name="connsiteY19" fmla="*/ 3602182 h 3789322"/>
              <a:gd name="connsiteX20" fmla="*/ 390576 w 7139919"/>
              <a:gd name="connsiteY20" fmla="*/ 3528440 h 3789322"/>
              <a:gd name="connsiteX21" fmla="*/ 361079 w 7139919"/>
              <a:gd name="connsiteY21" fmla="*/ 3174478 h 3789322"/>
              <a:gd name="connsiteX22" fmla="*/ 1363969 w 7139919"/>
              <a:gd name="connsiteY22" fmla="*/ 2215833 h 3789322"/>
              <a:gd name="connsiteX23" fmla="*/ 198847 w 7139919"/>
              <a:gd name="connsiteY23" fmla="*/ 1345678 h 3789322"/>
              <a:gd name="connsiteX24" fmla="*/ 36614 w 7139919"/>
              <a:gd name="connsiteY24" fmla="*/ 799988 h 3789322"/>
              <a:gd name="connsiteX25" fmla="*/ 597053 w 7139919"/>
              <a:gd name="connsiteY25" fmla="*/ 799988 h 3789322"/>
              <a:gd name="connsiteX26" fmla="*/ 1688434 w 7139919"/>
              <a:gd name="connsiteY26" fmla="*/ 1670143 h 3789322"/>
              <a:gd name="connsiteX27" fmla="*/ 2160382 w 7139919"/>
              <a:gd name="connsiteY27" fmla="*/ 416530 h 3789322"/>
              <a:gd name="connsiteX0" fmla="*/ 2617582 w 7139919"/>
              <a:gd name="connsiteY0" fmla="*/ 298542 h 3789322"/>
              <a:gd name="connsiteX1" fmla="*/ 4579118 w 7139919"/>
              <a:gd name="connsiteY1" fmla="*/ 652504 h 3789322"/>
              <a:gd name="connsiteX2" fmla="*/ 5788486 w 7139919"/>
              <a:gd name="connsiteY2" fmla="*/ 1419421 h 3789322"/>
              <a:gd name="connsiteX3" fmla="*/ 6407918 w 7139919"/>
              <a:gd name="connsiteY3" fmla="*/ 106814 h 3789322"/>
              <a:gd name="connsiteX4" fmla="*/ 6997853 w 7139919"/>
              <a:gd name="connsiteY4" fmla="*/ 269046 h 3789322"/>
              <a:gd name="connsiteX5" fmla="*/ 6245685 w 7139919"/>
              <a:gd name="connsiteY5" fmla="*/ 1788130 h 3789322"/>
              <a:gd name="connsiteX6" fmla="*/ 5537763 w 7139919"/>
              <a:gd name="connsiteY6" fmla="*/ 2746775 h 3789322"/>
              <a:gd name="connsiteX7" fmla="*/ 6924111 w 7139919"/>
              <a:gd name="connsiteY7" fmla="*/ 3159730 h 3789322"/>
              <a:gd name="connsiteX8" fmla="*/ 7115840 w 7139919"/>
              <a:gd name="connsiteY8" fmla="*/ 3602182 h 3789322"/>
              <a:gd name="connsiteX9" fmla="*/ 6717634 w 7139919"/>
              <a:gd name="connsiteY9" fmla="*/ 3661175 h 3789322"/>
              <a:gd name="connsiteX10" fmla="*/ 4800343 w 7139919"/>
              <a:gd name="connsiteY10" fmla="*/ 3071240 h 3789322"/>
              <a:gd name="connsiteX11" fmla="*/ 5493518 w 7139919"/>
              <a:gd name="connsiteY11" fmla="*/ 1950362 h 3789322"/>
              <a:gd name="connsiteX12" fmla="*/ 4416885 w 7139919"/>
              <a:gd name="connsiteY12" fmla="*/ 1183446 h 3789322"/>
              <a:gd name="connsiteX13" fmla="*/ 2617582 w 7139919"/>
              <a:gd name="connsiteY13" fmla="*/ 917975 h 3789322"/>
              <a:gd name="connsiteX14" fmla="*/ 2248872 w 7139919"/>
              <a:gd name="connsiteY14" fmla="*/ 2186336 h 3789322"/>
              <a:gd name="connsiteX15" fmla="*/ 3443492 w 7139919"/>
              <a:gd name="connsiteY15" fmla="*/ 3248220 h 3789322"/>
              <a:gd name="connsiteX16" fmla="*/ 3384498 w 7139919"/>
              <a:gd name="connsiteY16" fmla="*/ 3705420 h 3789322"/>
              <a:gd name="connsiteX17" fmla="*/ 2956795 w 7139919"/>
              <a:gd name="connsiteY17" fmla="*/ 3661175 h 3789322"/>
              <a:gd name="connsiteX18" fmla="*/ 1880163 w 7139919"/>
              <a:gd name="connsiteY18" fmla="*/ 2437059 h 3789322"/>
              <a:gd name="connsiteX19" fmla="*/ 803530 w 7139919"/>
              <a:gd name="connsiteY19" fmla="*/ 3602182 h 3789322"/>
              <a:gd name="connsiteX20" fmla="*/ 390576 w 7139919"/>
              <a:gd name="connsiteY20" fmla="*/ 3528440 h 3789322"/>
              <a:gd name="connsiteX21" fmla="*/ 361079 w 7139919"/>
              <a:gd name="connsiteY21" fmla="*/ 3174478 h 3789322"/>
              <a:gd name="connsiteX22" fmla="*/ 1363969 w 7139919"/>
              <a:gd name="connsiteY22" fmla="*/ 2215833 h 3789322"/>
              <a:gd name="connsiteX23" fmla="*/ 198847 w 7139919"/>
              <a:gd name="connsiteY23" fmla="*/ 1345678 h 3789322"/>
              <a:gd name="connsiteX24" fmla="*/ 36614 w 7139919"/>
              <a:gd name="connsiteY24" fmla="*/ 799988 h 3789322"/>
              <a:gd name="connsiteX25" fmla="*/ 597053 w 7139919"/>
              <a:gd name="connsiteY25" fmla="*/ 799988 h 3789322"/>
              <a:gd name="connsiteX26" fmla="*/ 1688434 w 7139919"/>
              <a:gd name="connsiteY26" fmla="*/ 1670143 h 3789322"/>
              <a:gd name="connsiteX27" fmla="*/ 2160382 w 7139919"/>
              <a:gd name="connsiteY27" fmla="*/ 416530 h 3789322"/>
              <a:gd name="connsiteX0" fmla="*/ 2617582 w 7139919"/>
              <a:gd name="connsiteY0" fmla="*/ 298542 h 3789322"/>
              <a:gd name="connsiteX1" fmla="*/ 4579118 w 7139919"/>
              <a:gd name="connsiteY1" fmla="*/ 652504 h 3789322"/>
              <a:gd name="connsiteX2" fmla="*/ 5788486 w 7139919"/>
              <a:gd name="connsiteY2" fmla="*/ 1419421 h 3789322"/>
              <a:gd name="connsiteX3" fmla="*/ 6407918 w 7139919"/>
              <a:gd name="connsiteY3" fmla="*/ 106814 h 3789322"/>
              <a:gd name="connsiteX4" fmla="*/ 6997853 w 7139919"/>
              <a:gd name="connsiteY4" fmla="*/ 269046 h 3789322"/>
              <a:gd name="connsiteX5" fmla="*/ 6245685 w 7139919"/>
              <a:gd name="connsiteY5" fmla="*/ 1788130 h 3789322"/>
              <a:gd name="connsiteX6" fmla="*/ 5537763 w 7139919"/>
              <a:gd name="connsiteY6" fmla="*/ 2746775 h 3789322"/>
              <a:gd name="connsiteX7" fmla="*/ 6924111 w 7139919"/>
              <a:gd name="connsiteY7" fmla="*/ 3159730 h 3789322"/>
              <a:gd name="connsiteX8" fmla="*/ 7115840 w 7139919"/>
              <a:gd name="connsiteY8" fmla="*/ 3602182 h 3789322"/>
              <a:gd name="connsiteX9" fmla="*/ 6717634 w 7139919"/>
              <a:gd name="connsiteY9" fmla="*/ 3661175 h 3789322"/>
              <a:gd name="connsiteX10" fmla="*/ 4800343 w 7139919"/>
              <a:gd name="connsiteY10" fmla="*/ 3071240 h 3789322"/>
              <a:gd name="connsiteX11" fmla="*/ 5493518 w 7139919"/>
              <a:gd name="connsiteY11" fmla="*/ 1950362 h 3789322"/>
              <a:gd name="connsiteX12" fmla="*/ 4343143 w 7139919"/>
              <a:gd name="connsiteY12" fmla="*/ 1198194 h 3789322"/>
              <a:gd name="connsiteX13" fmla="*/ 2617582 w 7139919"/>
              <a:gd name="connsiteY13" fmla="*/ 917975 h 3789322"/>
              <a:gd name="connsiteX14" fmla="*/ 2248872 w 7139919"/>
              <a:gd name="connsiteY14" fmla="*/ 2186336 h 3789322"/>
              <a:gd name="connsiteX15" fmla="*/ 3443492 w 7139919"/>
              <a:gd name="connsiteY15" fmla="*/ 3248220 h 3789322"/>
              <a:gd name="connsiteX16" fmla="*/ 3384498 w 7139919"/>
              <a:gd name="connsiteY16" fmla="*/ 3705420 h 3789322"/>
              <a:gd name="connsiteX17" fmla="*/ 2956795 w 7139919"/>
              <a:gd name="connsiteY17" fmla="*/ 3661175 h 3789322"/>
              <a:gd name="connsiteX18" fmla="*/ 1880163 w 7139919"/>
              <a:gd name="connsiteY18" fmla="*/ 2437059 h 3789322"/>
              <a:gd name="connsiteX19" fmla="*/ 803530 w 7139919"/>
              <a:gd name="connsiteY19" fmla="*/ 3602182 h 3789322"/>
              <a:gd name="connsiteX20" fmla="*/ 390576 w 7139919"/>
              <a:gd name="connsiteY20" fmla="*/ 3528440 h 3789322"/>
              <a:gd name="connsiteX21" fmla="*/ 361079 w 7139919"/>
              <a:gd name="connsiteY21" fmla="*/ 3174478 h 3789322"/>
              <a:gd name="connsiteX22" fmla="*/ 1363969 w 7139919"/>
              <a:gd name="connsiteY22" fmla="*/ 2215833 h 3789322"/>
              <a:gd name="connsiteX23" fmla="*/ 198847 w 7139919"/>
              <a:gd name="connsiteY23" fmla="*/ 1345678 h 3789322"/>
              <a:gd name="connsiteX24" fmla="*/ 36614 w 7139919"/>
              <a:gd name="connsiteY24" fmla="*/ 799988 h 3789322"/>
              <a:gd name="connsiteX25" fmla="*/ 597053 w 7139919"/>
              <a:gd name="connsiteY25" fmla="*/ 799988 h 3789322"/>
              <a:gd name="connsiteX26" fmla="*/ 1688434 w 7139919"/>
              <a:gd name="connsiteY26" fmla="*/ 1670143 h 3789322"/>
              <a:gd name="connsiteX27" fmla="*/ 2160382 w 7139919"/>
              <a:gd name="connsiteY27" fmla="*/ 416530 h 3789322"/>
              <a:gd name="connsiteX0" fmla="*/ 2617582 w 7219963"/>
              <a:gd name="connsiteY0" fmla="*/ 194759 h 3685539"/>
              <a:gd name="connsiteX1" fmla="*/ 4579118 w 7219963"/>
              <a:gd name="connsiteY1" fmla="*/ 548721 h 3685539"/>
              <a:gd name="connsiteX2" fmla="*/ 5788486 w 7219963"/>
              <a:gd name="connsiteY2" fmla="*/ 1315638 h 3685539"/>
              <a:gd name="connsiteX3" fmla="*/ 6407918 w 7219963"/>
              <a:gd name="connsiteY3" fmla="*/ 3031 h 3685539"/>
              <a:gd name="connsiteX4" fmla="*/ 7219079 w 7219963"/>
              <a:gd name="connsiteY4" fmla="*/ 976424 h 3685539"/>
              <a:gd name="connsiteX5" fmla="*/ 6245685 w 7219963"/>
              <a:gd name="connsiteY5" fmla="*/ 1684347 h 3685539"/>
              <a:gd name="connsiteX6" fmla="*/ 5537763 w 7219963"/>
              <a:gd name="connsiteY6" fmla="*/ 2642992 h 3685539"/>
              <a:gd name="connsiteX7" fmla="*/ 6924111 w 7219963"/>
              <a:gd name="connsiteY7" fmla="*/ 3055947 h 3685539"/>
              <a:gd name="connsiteX8" fmla="*/ 7115840 w 7219963"/>
              <a:gd name="connsiteY8" fmla="*/ 3498399 h 3685539"/>
              <a:gd name="connsiteX9" fmla="*/ 6717634 w 7219963"/>
              <a:gd name="connsiteY9" fmla="*/ 3557392 h 3685539"/>
              <a:gd name="connsiteX10" fmla="*/ 4800343 w 7219963"/>
              <a:gd name="connsiteY10" fmla="*/ 2967457 h 3685539"/>
              <a:gd name="connsiteX11" fmla="*/ 5493518 w 7219963"/>
              <a:gd name="connsiteY11" fmla="*/ 1846579 h 3685539"/>
              <a:gd name="connsiteX12" fmla="*/ 4343143 w 7219963"/>
              <a:gd name="connsiteY12" fmla="*/ 1094411 h 3685539"/>
              <a:gd name="connsiteX13" fmla="*/ 2617582 w 7219963"/>
              <a:gd name="connsiteY13" fmla="*/ 814192 h 3685539"/>
              <a:gd name="connsiteX14" fmla="*/ 2248872 w 7219963"/>
              <a:gd name="connsiteY14" fmla="*/ 2082553 h 3685539"/>
              <a:gd name="connsiteX15" fmla="*/ 3443492 w 7219963"/>
              <a:gd name="connsiteY15" fmla="*/ 3144437 h 3685539"/>
              <a:gd name="connsiteX16" fmla="*/ 3384498 w 7219963"/>
              <a:gd name="connsiteY16" fmla="*/ 3601637 h 3685539"/>
              <a:gd name="connsiteX17" fmla="*/ 2956795 w 7219963"/>
              <a:gd name="connsiteY17" fmla="*/ 3557392 h 3685539"/>
              <a:gd name="connsiteX18" fmla="*/ 1880163 w 7219963"/>
              <a:gd name="connsiteY18" fmla="*/ 2333276 h 3685539"/>
              <a:gd name="connsiteX19" fmla="*/ 803530 w 7219963"/>
              <a:gd name="connsiteY19" fmla="*/ 3498399 h 3685539"/>
              <a:gd name="connsiteX20" fmla="*/ 390576 w 7219963"/>
              <a:gd name="connsiteY20" fmla="*/ 3424657 h 3685539"/>
              <a:gd name="connsiteX21" fmla="*/ 361079 w 7219963"/>
              <a:gd name="connsiteY21" fmla="*/ 3070695 h 3685539"/>
              <a:gd name="connsiteX22" fmla="*/ 1363969 w 7219963"/>
              <a:gd name="connsiteY22" fmla="*/ 2112050 h 3685539"/>
              <a:gd name="connsiteX23" fmla="*/ 198847 w 7219963"/>
              <a:gd name="connsiteY23" fmla="*/ 1241895 h 3685539"/>
              <a:gd name="connsiteX24" fmla="*/ 36614 w 7219963"/>
              <a:gd name="connsiteY24" fmla="*/ 696205 h 3685539"/>
              <a:gd name="connsiteX25" fmla="*/ 597053 w 7219963"/>
              <a:gd name="connsiteY25" fmla="*/ 696205 h 3685539"/>
              <a:gd name="connsiteX26" fmla="*/ 1688434 w 7219963"/>
              <a:gd name="connsiteY26" fmla="*/ 1566360 h 3685539"/>
              <a:gd name="connsiteX27" fmla="*/ 2160382 w 7219963"/>
              <a:gd name="connsiteY27" fmla="*/ 312747 h 3685539"/>
              <a:gd name="connsiteX0" fmla="*/ 2617582 w 7260933"/>
              <a:gd name="connsiteY0" fmla="*/ 0 h 3490780"/>
              <a:gd name="connsiteX1" fmla="*/ 4579118 w 7260933"/>
              <a:gd name="connsiteY1" fmla="*/ 353962 h 3490780"/>
              <a:gd name="connsiteX2" fmla="*/ 5788486 w 7260933"/>
              <a:gd name="connsiteY2" fmla="*/ 1120879 h 3490780"/>
              <a:gd name="connsiteX3" fmla="*/ 6953609 w 7260933"/>
              <a:gd name="connsiteY3" fmla="*/ 221227 h 3490780"/>
              <a:gd name="connsiteX4" fmla="*/ 7219079 w 7260933"/>
              <a:gd name="connsiteY4" fmla="*/ 781665 h 3490780"/>
              <a:gd name="connsiteX5" fmla="*/ 6245685 w 7260933"/>
              <a:gd name="connsiteY5" fmla="*/ 1489588 h 3490780"/>
              <a:gd name="connsiteX6" fmla="*/ 5537763 w 7260933"/>
              <a:gd name="connsiteY6" fmla="*/ 2448233 h 3490780"/>
              <a:gd name="connsiteX7" fmla="*/ 6924111 w 7260933"/>
              <a:gd name="connsiteY7" fmla="*/ 2861188 h 3490780"/>
              <a:gd name="connsiteX8" fmla="*/ 7115840 w 7260933"/>
              <a:gd name="connsiteY8" fmla="*/ 3303640 h 3490780"/>
              <a:gd name="connsiteX9" fmla="*/ 6717634 w 7260933"/>
              <a:gd name="connsiteY9" fmla="*/ 3362633 h 3490780"/>
              <a:gd name="connsiteX10" fmla="*/ 4800343 w 7260933"/>
              <a:gd name="connsiteY10" fmla="*/ 2772698 h 3490780"/>
              <a:gd name="connsiteX11" fmla="*/ 5493518 w 7260933"/>
              <a:gd name="connsiteY11" fmla="*/ 1651820 h 3490780"/>
              <a:gd name="connsiteX12" fmla="*/ 4343143 w 7260933"/>
              <a:gd name="connsiteY12" fmla="*/ 899652 h 3490780"/>
              <a:gd name="connsiteX13" fmla="*/ 2617582 w 7260933"/>
              <a:gd name="connsiteY13" fmla="*/ 619433 h 3490780"/>
              <a:gd name="connsiteX14" fmla="*/ 2248872 w 7260933"/>
              <a:gd name="connsiteY14" fmla="*/ 1887794 h 3490780"/>
              <a:gd name="connsiteX15" fmla="*/ 3443492 w 7260933"/>
              <a:gd name="connsiteY15" fmla="*/ 2949678 h 3490780"/>
              <a:gd name="connsiteX16" fmla="*/ 3384498 w 7260933"/>
              <a:gd name="connsiteY16" fmla="*/ 3406878 h 3490780"/>
              <a:gd name="connsiteX17" fmla="*/ 2956795 w 7260933"/>
              <a:gd name="connsiteY17" fmla="*/ 3362633 h 3490780"/>
              <a:gd name="connsiteX18" fmla="*/ 1880163 w 7260933"/>
              <a:gd name="connsiteY18" fmla="*/ 2138517 h 3490780"/>
              <a:gd name="connsiteX19" fmla="*/ 803530 w 7260933"/>
              <a:gd name="connsiteY19" fmla="*/ 3303640 h 3490780"/>
              <a:gd name="connsiteX20" fmla="*/ 390576 w 7260933"/>
              <a:gd name="connsiteY20" fmla="*/ 3229898 h 3490780"/>
              <a:gd name="connsiteX21" fmla="*/ 361079 w 7260933"/>
              <a:gd name="connsiteY21" fmla="*/ 2875936 h 3490780"/>
              <a:gd name="connsiteX22" fmla="*/ 1363969 w 7260933"/>
              <a:gd name="connsiteY22" fmla="*/ 1917291 h 3490780"/>
              <a:gd name="connsiteX23" fmla="*/ 198847 w 7260933"/>
              <a:gd name="connsiteY23" fmla="*/ 1047136 h 3490780"/>
              <a:gd name="connsiteX24" fmla="*/ 36614 w 7260933"/>
              <a:gd name="connsiteY24" fmla="*/ 501446 h 3490780"/>
              <a:gd name="connsiteX25" fmla="*/ 597053 w 7260933"/>
              <a:gd name="connsiteY25" fmla="*/ 501446 h 3490780"/>
              <a:gd name="connsiteX26" fmla="*/ 1688434 w 7260933"/>
              <a:gd name="connsiteY26" fmla="*/ 1371601 h 3490780"/>
              <a:gd name="connsiteX27" fmla="*/ 2160382 w 7260933"/>
              <a:gd name="connsiteY27" fmla="*/ 117988 h 3490780"/>
              <a:gd name="connsiteX0" fmla="*/ 2617582 w 7292301"/>
              <a:gd name="connsiteY0" fmla="*/ 0 h 3490780"/>
              <a:gd name="connsiteX1" fmla="*/ 4579118 w 7292301"/>
              <a:gd name="connsiteY1" fmla="*/ 353962 h 3490780"/>
              <a:gd name="connsiteX2" fmla="*/ 5788486 w 7292301"/>
              <a:gd name="connsiteY2" fmla="*/ 1120879 h 3490780"/>
              <a:gd name="connsiteX3" fmla="*/ 6953609 w 7292301"/>
              <a:gd name="connsiteY3" fmla="*/ 221227 h 3490780"/>
              <a:gd name="connsiteX4" fmla="*/ 7219079 w 7292301"/>
              <a:gd name="connsiteY4" fmla="*/ 781665 h 3490780"/>
              <a:gd name="connsiteX5" fmla="*/ 6245685 w 7292301"/>
              <a:gd name="connsiteY5" fmla="*/ 1489588 h 3490780"/>
              <a:gd name="connsiteX6" fmla="*/ 5537763 w 7292301"/>
              <a:gd name="connsiteY6" fmla="*/ 2448233 h 3490780"/>
              <a:gd name="connsiteX7" fmla="*/ 6924111 w 7292301"/>
              <a:gd name="connsiteY7" fmla="*/ 2861188 h 3490780"/>
              <a:gd name="connsiteX8" fmla="*/ 7115840 w 7292301"/>
              <a:gd name="connsiteY8" fmla="*/ 3303640 h 3490780"/>
              <a:gd name="connsiteX9" fmla="*/ 6717634 w 7292301"/>
              <a:gd name="connsiteY9" fmla="*/ 3362633 h 3490780"/>
              <a:gd name="connsiteX10" fmla="*/ 4800343 w 7292301"/>
              <a:gd name="connsiteY10" fmla="*/ 2772698 h 3490780"/>
              <a:gd name="connsiteX11" fmla="*/ 5493518 w 7292301"/>
              <a:gd name="connsiteY11" fmla="*/ 1651820 h 3490780"/>
              <a:gd name="connsiteX12" fmla="*/ 4343143 w 7292301"/>
              <a:gd name="connsiteY12" fmla="*/ 899652 h 3490780"/>
              <a:gd name="connsiteX13" fmla="*/ 2617582 w 7292301"/>
              <a:gd name="connsiteY13" fmla="*/ 619433 h 3490780"/>
              <a:gd name="connsiteX14" fmla="*/ 2248872 w 7292301"/>
              <a:gd name="connsiteY14" fmla="*/ 1887794 h 3490780"/>
              <a:gd name="connsiteX15" fmla="*/ 3443492 w 7292301"/>
              <a:gd name="connsiteY15" fmla="*/ 2949678 h 3490780"/>
              <a:gd name="connsiteX16" fmla="*/ 3384498 w 7292301"/>
              <a:gd name="connsiteY16" fmla="*/ 3406878 h 3490780"/>
              <a:gd name="connsiteX17" fmla="*/ 2956795 w 7292301"/>
              <a:gd name="connsiteY17" fmla="*/ 3362633 h 3490780"/>
              <a:gd name="connsiteX18" fmla="*/ 1880163 w 7292301"/>
              <a:gd name="connsiteY18" fmla="*/ 2138517 h 3490780"/>
              <a:gd name="connsiteX19" fmla="*/ 803530 w 7292301"/>
              <a:gd name="connsiteY19" fmla="*/ 3303640 h 3490780"/>
              <a:gd name="connsiteX20" fmla="*/ 390576 w 7292301"/>
              <a:gd name="connsiteY20" fmla="*/ 3229898 h 3490780"/>
              <a:gd name="connsiteX21" fmla="*/ 361079 w 7292301"/>
              <a:gd name="connsiteY21" fmla="*/ 2875936 h 3490780"/>
              <a:gd name="connsiteX22" fmla="*/ 1363969 w 7292301"/>
              <a:gd name="connsiteY22" fmla="*/ 1917291 h 3490780"/>
              <a:gd name="connsiteX23" fmla="*/ 198847 w 7292301"/>
              <a:gd name="connsiteY23" fmla="*/ 1047136 h 3490780"/>
              <a:gd name="connsiteX24" fmla="*/ 36614 w 7292301"/>
              <a:gd name="connsiteY24" fmla="*/ 501446 h 3490780"/>
              <a:gd name="connsiteX25" fmla="*/ 597053 w 7292301"/>
              <a:gd name="connsiteY25" fmla="*/ 501446 h 3490780"/>
              <a:gd name="connsiteX26" fmla="*/ 1688434 w 7292301"/>
              <a:gd name="connsiteY26" fmla="*/ 1371601 h 3490780"/>
              <a:gd name="connsiteX27" fmla="*/ 2160382 w 7292301"/>
              <a:gd name="connsiteY27" fmla="*/ 117988 h 3490780"/>
              <a:gd name="connsiteX0" fmla="*/ 2617582 w 7292301"/>
              <a:gd name="connsiteY0" fmla="*/ 0 h 3490780"/>
              <a:gd name="connsiteX1" fmla="*/ 4579118 w 7292301"/>
              <a:gd name="connsiteY1" fmla="*/ 353962 h 3490780"/>
              <a:gd name="connsiteX2" fmla="*/ 5788486 w 7292301"/>
              <a:gd name="connsiteY2" fmla="*/ 1120879 h 3490780"/>
              <a:gd name="connsiteX3" fmla="*/ 6953609 w 7292301"/>
              <a:gd name="connsiteY3" fmla="*/ 221227 h 3490780"/>
              <a:gd name="connsiteX4" fmla="*/ 7219079 w 7292301"/>
              <a:gd name="connsiteY4" fmla="*/ 781665 h 3490780"/>
              <a:gd name="connsiteX5" fmla="*/ 6245685 w 7292301"/>
              <a:gd name="connsiteY5" fmla="*/ 1489588 h 3490780"/>
              <a:gd name="connsiteX6" fmla="*/ 6201441 w 7292301"/>
              <a:gd name="connsiteY6" fmla="*/ 2551471 h 3490780"/>
              <a:gd name="connsiteX7" fmla="*/ 6924111 w 7292301"/>
              <a:gd name="connsiteY7" fmla="*/ 2861188 h 3490780"/>
              <a:gd name="connsiteX8" fmla="*/ 7115840 w 7292301"/>
              <a:gd name="connsiteY8" fmla="*/ 3303640 h 3490780"/>
              <a:gd name="connsiteX9" fmla="*/ 6717634 w 7292301"/>
              <a:gd name="connsiteY9" fmla="*/ 3362633 h 3490780"/>
              <a:gd name="connsiteX10" fmla="*/ 4800343 w 7292301"/>
              <a:gd name="connsiteY10" fmla="*/ 2772698 h 3490780"/>
              <a:gd name="connsiteX11" fmla="*/ 5493518 w 7292301"/>
              <a:gd name="connsiteY11" fmla="*/ 1651820 h 3490780"/>
              <a:gd name="connsiteX12" fmla="*/ 4343143 w 7292301"/>
              <a:gd name="connsiteY12" fmla="*/ 899652 h 3490780"/>
              <a:gd name="connsiteX13" fmla="*/ 2617582 w 7292301"/>
              <a:gd name="connsiteY13" fmla="*/ 619433 h 3490780"/>
              <a:gd name="connsiteX14" fmla="*/ 2248872 w 7292301"/>
              <a:gd name="connsiteY14" fmla="*/ 1887794 h 3490780"/>
              <a:gd name="connsiteX15" fmla="*/ 3443492 w 7292301"/>
              <a:gd name="connsiteY15" fmla="*/ 2949678 h 3490780"/>
              <a:gd name="connsiteX16" fmla="*/ 3384498 w 7292301"/>
              <a:gd name="connsiteY16" fmla="*/ 3406878 h 3490780"/>
              <a:gd name="connsiteX17" fmla="*/ 2956795 w 7292301"/>
              <a:gd name="connsiteY17" fmla="*/ 3362633 h 3490780"/>
              <a:gd name="connsiteX18" fmla="*/ 1880163 w 7292301"/>
              <a:gd name="connsiteY18" fmla="*/ 2138517 h 3490780"/>
              <a:gd name="connsiteX19" fmla="*/ 803530 w 7292301"/>
              <a:gd name="connsiteY19" fmla="*/ 3303640 h 3490780"/>
              <a:gd name="connsiteX20" fmla="*/ 390576 w 7292301"/>
              <a:gd name="connsiteY20" fmla="*/ 3229898 h 3490780"/>
              <a:gd name="connsiteX21" fmla="*/ 361079 w 7292301"/>
              <a:gd name="connsiteY21" fmla="*/ 2875936 h 3490780"/>
              <a:gd name="connsiteX22" fmla="*/ 1363969 w 7292301"/>
              <a:gd name="connsiteY22" fmla="*/ 1917291 h 3490780"/>
              <a:gd name="connsiteX23" fmla="*/ 198847 w 7292301"/>
              <a:gd name="connsiteY23" fmla="*/ 1047136 h 3490780"/>
              <a:gd name="connsiteX24" fmla="*/ 36614 w 7292301"/>
              <a:gd name="connsiteY24" fmla="*/ 501446 h 3490780"/>
              <a:gd name="connsiteX25" fmla="*/ 597053 w 7292301"/>
              <a:gd name="connsiteY25" fmla="*/ 501446 h 3490780"/>
              <a:gd name="connsiteX26" fmla="*/ 1688434 w 7292301"/>
              <a:gd name="connsiteY26" fmla="*/ 1371601 h 3490780"/>
              <a:gd name="connsiteX27" fmla="*/ 2160382 w 7292301"/>
              <a:gd name="connsiteY27" fmla="*/ 117988 h 3490780"/>
              <a:gd name="connsiteX0" fmla="*/ 2617582 w 7292301"/>
              <a:gd name="connsiteY0" fmla="*/ 0 h 3490780"/>
              <a:gd name="connsiteX1" fmla="*/ 4579118 w 7292301"/>
              <a:gd name="connsiteY1" fmla="*/ 353962 h 3490780"/>
              <a:gd name="connsiteX2" fmla="*/ 5788486 w 7292301"/>
              <a:gd name="connsiteY2" fmla="*/ 1120879 h 3490780"/>
              <a:gd name="connsiteX3" fmla="*/ 6953609 w 7292301"/>
              <a:gd name="connsiteY3" fmla="*/ 221227 h 3490780"/>
              <a:gd name="connsiteX4" fmla="*/ 7219079 w 7292301"/>
              <a:gd name="connsiteY4" fmla="*/ 781665 h 3490780"/>
              <a:gd name="connsiteX5" fmla="*/ 6245685 w 7292301"/>
              <a:gd name="connsiteY5" fmla="*/ 1489588 h 3490780"/>
              <a:gd name="connsiteX6" fmla="*/ 6201441 w 7292301"/>
              <a:gd name="connsiteY6" fmla="*/ 2551471 h 3490780"/>
              <a:gd name="connsiteX7" fmla="*/ 7145336 w 7292301"/>
              <a:gd name="connsiteY7" fmla="*/ 2403988 h 3490780"/>
              <a:gd name="connsiteX8" fmla="*/ 7115840 w 7292301"/>
              <a:gd name="connsiteY8" fmla="*/ 3303640 h 3490780"/>
              <a:gd name="connsiteX9" fmla="*/ 6717634 w 7292301"/>
              <a:gd name="connsiteY9" fmla="*/ 3362633 h 3490780"/>
              <a:gd name="connsiteX10" fmla="*/ 4800343 w 7292301"/>
              <a:gd name="connsiteY10" fmla="*/ 2772698 h 3490780"/>
              <a:gd name="connsiteX11" fmla="*/ 5493518 w 7292301"/>
              <a:gd name="connsiteY11" fmla="*/ 1651820 h 3490780"/>
              <a:gd name="connsiteX12" fmla="*/ 4343143 w 7292301"/>
              <a:gd name="connsiteY12" fmla="*/ 899652 h 3490780"/>
              <a:gd name="connsiteX13" fmla="*/ 2617582 w 7292301"/>
              <a:gd name="connsiteY13" fmla="*/ 619433 h 3490780"/>
              <a:gd name="connsiteX14" fmla="*/ 2248872 w 7292301"/>
              <a:gd name="connsiteY14" fmla="*/ 1887794 h 3490780"/>
              <a:gd name="connsiteX15" fmla="*/ 3443492 w 7292301"/>
              <a:gd name="connsiteY15" fmla="*/ 2949678 h 3490780"/>
              <a:gd name="connsiteX16" fmla="*/ 3384498 w 7292301"/>
              <a:gd name="connsiteY16" fmla="*/ 3406878 h 3490780"/>
              <a:gd name="connsiteX17" fmla="*/ 2956795 w 7292301"/>
              <a:gd name="connsiteY17" fmla="*/ 3362633 h 3490780"/>
              <a:gd name="connsiteX18" fmla="*/ 1880163 w 7292301"/>
              <a:gd name="connsiteY18" fmla="*/ 2138517 h 3490780"/>
              <a:gd name="connsiteX19" fmla="*/ 803530 w 7292301"/>
              <a:gd name="connsiteY19" fmla="*/ 3303640 h 3490780"/>
              <a:gd name="connsiteX20" fmla="*/ 390576 w 7292301"/>
              <a:gd name="connsiteY20" fmla="*/ 3229898 h 3490780"/>
              <a:gd name="connsiteX21" fmla="*/ 361079 w 7292301"/>
              <a:gd name="connsiteY21" fmla="*/ 2875936 h 3490780"/>
              <a:gd name="connsiteX22" fmla="*/ 1363969 w 7292301"/>
              <a:gd name="connsiteY22" fmla="*/ 1917291 h 3490780"/>
              <a:gd name="connsiteX23" fmla="*/ 198847 w 7292301"/>
              <a:gd name="connsiteY23" fmla="*/ 1047136 h 3490780"/>
              <a:gd name="connsiteX24" fmla="*/ 36614 w 7292301"/>
              <a:gd name="connsiteY24" fmla="*/ 501446 h 3490780"/>
              <a:gd name="connsiteX25" fmla="*/ 597053 w 7292301"/>
              <a:gd name="connsiteY25" fmla="*/ 501446 h 3490780"/>
              <a:gd name="connsiteX26" fmla="*/ 1688434 w 7292301"/>
              <a:gd name="connsiteY26" fmla="*/ 1371601 h 3490780"/>
              <a:gd name="connsiteX27" fmla="*/ 2160382 w 7292301"/>
              <a:gd name="connsiteY27" fmla="*/ 117988 h 3490780"/>
              <a:gd name="connsiteX0" fmla="*/ 2617582 w 7292301"/>
              <a:gd name="connsiteY0" fmla="*/ 0 h 3490780"/>
              <a:gd name="connsiteX1" fmla="*/ 4579118 w 7292301"/>
              <a:gd name="connsiteY1" fmla="*/ 353962 h 3490780"/>
              <a:gd name="connsiteX2" fmla="*/ 5788486 w 7292301"/>
              <a:gd name="connsiteY2" fmla="*/ 1120879 h 3490780"/>
              <a:gd name="connsiteX3" fmla="*/ 6953609 w 7292301"/>
              <a:gd name="connsiteY3" fmla="*/ 221227 h 3490780"/>
              <a:gd name="connsiteX4" fmla="*/ 7219079 w 7292301"/>
              <a:gd name="connsiteY4" fmla="*/ 781665 h 3490780"/>
              <a:gd name="connsiteX5" fmla="*/ 6245685 w 7292301"/>
              <a:gd name="connsiteY5" fmla="*/ 1489588 h 3490780"/>
              <a:gd name="connsiteX6" fmla="*/ 6201441 w 7292301"/>
              <a:gd name="connsiteY6" fmla="*/ 2551471 h 3490780"/>
              <a:gd name="connsiteX7" fmla="*/ 7145336 w 7292301"/>
              <a:gd name="connsiteY7" fmla="*/ 2403988 h 3490780"/>
              <a:gd name="connsiteX8" fmla="*/ 7219079 w 7292301"/>
              <a:gd name="connsiteY8" fmla="*/ 2831692 h 3490780"/>
              <a:gd name="connsiteX9" fmla="*/ 6717634 w 7292301"/>
              <a:gd name="connsiteY9" fmla="*/ 3362633 h 3490780"/>
              <a:gd name="connsiteX10" fmla="*/ 4800343 w 7292301"/>
              <a:gd name="connsiteY10" fmla="*/ 2772698 h 3490780"/>
              <a:gd name="connsiteX11" fmla="*/ 5493518 w 7292301"/>
              <a:gd name="connsiteY11" fmla="*/ 1651820 h 3490780"/>
              <a:gd name="connsiteX12" fmla="*/ 4343143 w 7292301"/>
              <a:gd name="connsiteY12" fmla="*/ 899652 h 3490780"/>
              <a:gd name="connsiteX13" fmla="*/ 2617582 w 7292301"/>
              <a:gd name="connsiteY13" fmla="*/ 619433 h 3490780"/>
              <a:gd name="connsiteX14" fmla="*/ 2248872 w 7292301"/>
              <a:gd name="connsiteY14" fmla="*/ 1887794 h 3490780"/>
              <a:gd name="connsiteX15" fmla="*/ 3443492 w 7292301"/>
              <a:gd name="connsiteY15" fmla="*/ 2949678 h 3490780"/>
              <a:gd name="connsiteX16" fmla="*/ 3384498 w 7292301"/>
              <a:gd name="connsiteY16" fmla="*/ 3406878 h 3490780"/>
              <a:gd name="connsiteX17" fmla="*/ 2956795 w 7292301"/>
              <a:gd name="connsiteY17" fmla="*/ 3362633 h 3490780"/>
              <a:gd name="connsiteX18" fmla="*/ 1880163 w 7292301"/>
              <a:gd name="connsiteY18" fmla="*/ 2138517 h 3490780"/>
              <a:gd name="connsiteX19" fmla="*/ 803530 w 7292301"/>
              <a:gd name="connsiteY19" fmla="*/ 3303640 h 3490780"/>
              <a:gd name="connsiteX20" fmla="*/ 390576 w 7292301"/>
              <a:gd name="connsiteY20" fmla="*/ 3229898 h 3490780"/>
              <a:gd name="connsiteX21" fmla="*/ 361079 w 7292301"/>
              <a:gd name="connsiteY21" fmla="*/ 2875936 h 3490780"/>
              <a:gd name="connsiteX22" fmla="*/ 1363969 w 7292301"/>
              <a:gd name="connsiteY22" fmla="*/ 1917291 h 3490780"/>
              <a:gd name="connsiteX23" fmla="*/ 198847 w 7292301"/>
              <a:gd name="connsiteY23" fmla="*/ 1047136 h 3490780"/>
              <a:gd name="connsiteX24" fmla="*/ 36614 w 7292301"/>
              <a:gd name="connsiteY24" fmla="*/ 501446 h 3490780"/>
              <a:gd name="connsiteX25" fmla="*/ 597053 w 7292301"/>
              <a:gd name="connsiteY25" fmla="*/ 501446 h 3490780"/>
              <a:gd name="connsiteX26" fmla="*/ 1688434 w 7292301"/>
              <a:gd name="connsiteY26" fmla="*/ 1371601 h 3490780"/>
              <a:gd name="connsiteX27" fmla="*/ 2160382 w 7292301"/>
              <a:gd name="connsiteY27" fmla="*/ 117988 h 3490780"/>
              <a:gd name="connsiteX0" fmla="*/ 2617582 w 7412392"/>
              <a:gd name="connsiteY0" fmla="*/ 0 h 3490780"/>
              <a:gd name="connsiteX1" fmla="*/ 4579118 w 7412392"/>
              <a:gd name="connsiteY1" fmla="*/ 353962 h 3490780"/>
              <a:gd name="connsiteX2" fmla="*/ 5788486 w 7412392"/>
              <a:gd name="connsiteY2" fmla="*/ 1120879 h 3490780"/>
              <a:gd name="connsiteX3" fmla="*/ 6953609 w 7412392"/>
              <a:gd name="connsiteY3" fmla="*/ 221227 h 3490780"/>
              <a:gd name="connsiteX4" fmla="*/ 7219079 w 7412392"/>
              <a:gd name="connsiteY4" fmla="*/ 781665 h 3490780"/>
              <a:gd name="connsiteX5" fmla="*/ 6245685 w 7412392"/>
              <a:gd name="connsiteY5" fmla="*/ 1489588 h 3490780"/>
              <a:gd name="connsiteX6" fmla="*/ 6201441 w 7412392"/>
              <a:gd name="connsiteY6" fmla="*/ 2551471 h 3490780"/>
              <a:gd name="connsiteX7" fmla="*/ 7145336 w 7412392"/>
              <a:gd name="connsiteY7" fmla="*/ 2403988 h 3490780"/>
              <a:gd name="connsiteX8" fmla="*/ 7219079 w 7412392"/>
              <a:gd name="connsiteY8" fmla="*/ 2831692 h 3490780"/>
              <a:gd name="connsiteX9" fmla="*/ 4800343 w 7412392"/>
              <a:gd name="connsiteY9" fmla="*/ 2772698 h 3490780"/>
              <a:gd name="connsiteX10" fmla="*/ 5493518 w 7412392"/>
              <a:gd name="connsiteY10" fmla="*/ 1651820 h 3490780"/>
              <a:gd name="connsiteX11" fmla="*/ 4343143 w 7412392"/>
              <a:gd name="connsiteY11" fmla="*/ 899652 h 3490780"/>
              <a:gd name="connsiteX12" fmla="*/ 2617582 w 7412392"/>
              <a:gd name="connsiteY12" fmla="*/ 619433 h 3490780"/>
              <a:gd name="connsiteX13" fmla="*/ 2248872 w 7412392"/>
              <a:gd name="connsiteY13" fmla="*/ 1887794 h 3490780"/>
              <a:gd name="connsiteX14" fmla="*/ 3443492 w 7412392"/>
              <a:gd name="connsiteY14" fmla="*/ 2949678 h 3490780"/>
              <a:gd name="connsiteX15" fmla="*/ 3384498 w 7412392"/>
              <a:gd name="connsiteY15" fmla="*/ 3406878 h 3490780"/>
              <a:gd name="connsiteX16" fmla="*/ 2956795 w 7412392"/>
              <a:gd name="connsiteY16" fmla="*/ 3362633 h 3490780"/>
              <a:gd name="connsiteX17" fmla="*/ 1880163 w 7412392"/>
              <a:gd name="connsiteY17" fmla="*/ 2138517 h 3490780"/>
              <a:gd name="connsiteX18" fmla="*/ 803530 w 7412392"/>
              <a:gd name="connsiteY18" fmla="*/ 3303640 h 3490780"/>
              <a:gd name="connsiteX19" fmla="*/ 390576 w 7412392"/>
              <a:gd name="connsiteY19" fmla="*/ 3229898 h 3490780"/>
              <a:gd name="connsiteX20" fmla="*/ 361079 w 7412392"/>
              <a:gd name="connsiteY20" fmla="*/ 2875936 h 3490780"/>
              <a:gd name="connsiteX21" fmla="*/ 1363969 w 7412392"/>
              <a:gd name="connsiteY21" fmla="*/ 1917291 h 3490780"/>
              <a:gd name="connsiteX22" fmla="*/ 198847 w 7412392"/>
              <a:gd name="connsiteY22" fmla="*/ 1047136 h 3490780"/>
              <a:gd name="connsiteX23" fmla="*/ 36614 w 7412392"/>
              <a:gd name="connsiteY23" fmla="*/ 501446 h 3490780"/>
              <a:gd name="connsiteX24" fmla="*/ 597053 w 7412392"/>
              <a:gd name="connsiteY24" fmla="*/ 501446 h 3490780"/>
              <a:gd name="connsiteX25" fmla="*/ 1688434 w 7412392"/>
              <a:gd name="connsiteY25" fmla="*/ 1371601 h 3490780"/>
              <a:gd name="connsiteX26" fmla="*/ 2160382 w 7412392"/>
              <a:gd name="connsiteY26" fmla="*/ 117988 h 3490780"/>
              <a:gd name="connsiteX0" fmla="*/ 2617582 w 7338806"/>
              <a:gd name="connsiteY0" fmla="*/ 0 h 3490780"/>
              <a:gd name="connsiteX1" fmla="*/ 4579118 w 7338806"/>
              <a:gd name="connsiteY1" fmla="*/ 353962 h 3490780"/>
              <a:gd name="connsiteX2" fmla="*/ 5788486 w 7338806"/>
              <a:gd name="connsiteY2" fmla="*/ 1120879 h 3490780"/>
              <a:gd name="connsiteX3" fmla="*/ 6953609 w 7338806"/>
              <a:gd name="connsiteY3" fmla="*/ 221227 h 3490780"/>
              <a:gd name="connsiteX4" fmla="*/ 7219079 w 7338806"/>
              <a:gd name="connsiteY4" fmla="*/ 781665 h 3490780"/>
              <a:gd name="connsiteX5" fmla="*/ 6245685 w 7338806"/>
              <a:gd name="connsiteY5" fmla="*/ 1489588 h 3490780"/>
              <a:gd name="connsiteX6" fmla="*/ 6201441 w 7338806"/>
              <a:gd name="connsiteY6" fmla="*/ 2551471 h 3490780"/>
              <a:gd name="connsiteX7" fmla="*/ 7145336 w 7338806"/>
              <a:gd name="connsiteY7" fmla="*/ 2403988 h 3490780"/>
              <a:gd name="connsiteX8" fmla="*/ 7219079 w 7338806"/>
              <a:gd name="connsiteY8" fmla="*/ 2831692 h 3490780"/>
              <a:gd name="connsiteX9" fmla="*/ 5803234 w 7338806"/>
              <a:gd name="connsiteY9" fmla="*/ 2979175 h 3490780"/>
              <a:gd name="connsiteX10" fmla="*/ 5493518 w 7338806"/>
              <a:gd name="connsiteY10" fmla="*/ 1651820 h 3490780"/>
              <a:gd name="connsiteX11" fmla="*/ 4343143 w 7338806"/>
              <a:gd name="connsiteY11" fmla="*/ 899652 h 3490780"/>
              <a:gd name="connsiteX12" fmla="*/ 2617582 w 7338806"/>
              <a:gd name="connsiteY12" fmla="*/ 619433 h 3490780"/>
              <a:gd name="connsiteX13" fmla="*/ 2248872 w 7338806"/>
              <a:gd name="connsiteY13" fmla="*/ 1887794 h 3490780"/>
              <a:gd name="connsiteX14" fmla="*/ 3443492 w 7338806"/>
              <a:gd name="connsiteY14" fmla="*/ 2949678 h 3490780"/>
              <a:gd name="connsiteX15" fmla="*/ 3384498 w 7338806"/>
              <a:gd name="connsiteY15" fmla="*/ 3406878 h 3490780"/>
              <a:gd name="connsiteX16" fmla="*/ 2956795 w 7338806"/>
              <a:gd name="connsiteY16" fmla="*/ 3362633 h 3490780"/>
              <a:gd name="connsiteX17" fmla="*/ 1880163 w 7338806"/>
              <a:gd name="connsiteY17" fmla="*/ 2138517 h 3490780"/>
              <a:gd name="connsiteX18" fmla="*/ 803530 w 7338806"/>
              <a:gd name="connsiteY18" fmla="*/ 3303640 h 3490780"/>
              <a:gd name="connsiteX19" fmla="*/ 390576 w 7338806"/>
              <a:gd name="connsiteY19" fmla="*/ 3229898 h 3490780"/>
              <a:gd name="connsiteX20" fmla="*/ 361079 w 7338806"/>
              <a:gd name="connsiteY20" fmla="*/ 2875936 h 3490780"/>
              <a:gd name="connsiteX21" fmla="*/ 1363969 w 7338806"/>
              <a:gd name="connsiteY21" fmla="*/ 1917291 h 3490780"/>
              <a:gd name="connsiteX22" fmla="*/ 198847 w 7338806"/>
              <a:gd name="connsiteY22" fmla="*/ 1047136 h 3490780"/>
              <a:gd name="connsiteX23" fmla="*/ 36614 w 7338806"/>
              <a:gd name="connsiteY23" fmla="*/ 501446 h 3490780"/>
              <a:gd name="connsiteX24" fmla="*/ 597053 w 7338806"/>
              <a:gd name="connsiteY24" fmla="*/ 501446 h 3490780"/>
              <a:gd name="connsiteX25" fmla="*/ 1688434 w 7338806"/>
              <a:gd name="connsiteY25" fmla="*/ 1371601 h 3490780"/>
              <a:gd name="connsiteX26" fmla="*/ 2160382 w 7338806"/>
              <a:gd name="connsiteY26" fmla="*/ 117988 h 3490780"/>
              <a:gd name="connsiteX0" fmla="*/ 2617582 w 7318142"/>
              <a:gd name="connsiteY0" fmla="*/ 0 h 3490780"/>
              <a:gd name="connsiteX1" fmla="*/ 4579118 w 7318142"/>
              <a:gd name="connsiteY1" fmla="*/ 353962 h 3490780"/>
              <a:gd name="connsiteX2" fmla="*/ 5788486 w 7318142"/>
              <a:gd name="connsiteY2" fmla="*/ 1120879 h 3490780"/>
              <a:gd name="connsiteX3" fmla="*/ 6953609 w 7318142"/>
              <a:gd name="connsiteY3" fmla="*/ 221227 h 3490780"/>
              <a:gd name="connsiteX4" fmla="*/ 7219079 w 7318142"/>
              <a:gd name="connsiteY4" fmla="*/ 781665 h 3490780"/>
              <a:gd name="connsiteX5" fmla="*/ 6245685 w 7318142"/>
              <a:gd name="connsiteY5" fmla="*/ 1489588 h 3490780"/>
              <a:gd name="connsiteX6" fmla="*/ 6201441 w 7318142"/>
              <a:gd name="connsiteY6" fmla="*/ 2551471 h 3490780"/>
              <a:gd name="connsiteX7" fmla="*/ 7145336 w 7318142"/>
              <a:gd name="connsiteY7" fmla="*/ 2403988 h 3490780"/>
              <a:gd name="connsiteX8" fmla="*/ 7189582 w 7318142"/>
              <a:gd name="connsiteY8" fmla="*/ 2934930 h 3490780"/>
              <a:gd name="connsiteX9" fmla="*/ 5803234 w 7318142"/>
              <a:gd name="connsiteY9" fmla="*/ 2979175 h 3490780"/>
              <a:gd name="connsiteX10" fmla="*/ 5493518 w 7318142"/>
              <a:gd name="connsiteY10" fmla="*/ 1651820 h 3490780"/>
              <a:gd name="connsiteX11" fmla="*/ 4343143 w 7318142"/>
              <a:gd name="connsiteY11" fmla="*/ 899652 h 3490780"/>
              <a:gd name="connsiteX12" fmla="*/ 2617582 w 7318142"/>
              <a:gd name="connsiteY12" fmla="*/ 619433 h 3490780"/>
              <a:gd name="connsiteX13" fmla="*/ 2248872 w 7318142"/>
              <a:gd name="connsiteY13" fmla="*/ 1887794 h 3490780"/>
              <a:gd name="connsiteX14" fmla="*/ 3443492 w 7318142"/>
              <a:gd name="connsiteY14" fmla="*/ 2949678 h 3490780"/>
              <a:gd name="connsiteX15" fmla="*/ 3384498 w 7318142"/>
              <a:gd name="connsiteY15" fmla="*/ 3406878 h 3490780"/>
              <a:gd name="connsiteX16" fmla="*/ 2956795 w 7318142"/>
              <a:gd name="connsiteY16" fmla="*/ 3362633 h 3490780"/>
              <a:gd name="connsiteX17" fmla="*/ 1880163 w 7318142"/>
              <a:gd name="connsiteY17" fmla="*/ 2138517 h 3490780"/>
              <a:gd name="connsiteX18" fmla="*/ 803530 w 7318142"/>
              <a:gd name="connsiteY18" fmla="*/ 3303640 h 3490780"/>
              <a:gd name="connsiteX19" fmla="*/ 390576 w 7318142"/>
              <a:gd name="connsiteY19" fmla="*/ 3229898 h 3490780"/>
              <a:gd name="connsiteX20" fmla="*/ 361079 w 7318142"/>
              <a:gd name="connsiteY20" fmla="*/ 2875936 h 3490780"/>
              <a:gd name="connsiteX21" fmla="*/ 1363969 w 7318142"/>
              <a:gd name="connsiteY21" fmla="*/ 1917291 h 3490780"/>
              <a:gd name="connsiteX22" fmla="*/ 198847 w 7318142"/>
              <a:gd name="connsiteY22" fmla="*/ 1047136 h 3490780"/>
              <a:gd name="connsiteX23" fmla="*/ 36614 w 7318142"/>
              <a:gd name="connsiteY23" fmla="*/ 501446 h 3490780"/>
              <a:gd name="connsiteX24" fmla="*/ 597053 w 7318142"/>
              <a:gd name="connsiteY24" fmla="*/ 501446 h 3490780"/>
              <a:gd name="connsiteX25" fmla="*/ 1688434 w 7318142"/>
              <a:gd name="connsiteY25" fmla="*/ 1371601 h 3490780"/>
              <a:gd name="connsiteX26" fmla="*/ 2160382 w 7318142"/>
              <a:gd name="connsiteY26" fmla="*/ 117988 h 3490780"/>
              <a:gd name="connsiteX0" fmla="*/ 2617582 w 7316685"/>
              <a:gd name="connsiteY0" fmla="*/ 0 h 3490780"/>
              <a:gd name="connsiteX1" fmla="*/ 4579118 w 7316685"/>
              <a:gd name="connsiteY1" fmla="*/ 353962 h 3490780"/>
              <a:gd name="connsiteX2" fmla="*/ 5788486 w 7316685"/>
              <a:gd name="connsiteY2" fmla="*/ 1120879 h 3490780"/>
              <a:gd name="connsiteX3" fmla="*/ 6953609 w 7316685"/>
              <a:gd name="connsiteY3" fmla="*/ 221227 h 3490780"/>
              <a:gd name="connsiteX4" fmla="*/ 7219079 w 7316685"/>
              <a:gd name="connsiteY4" fmla="*/ 781665 h 3490780"/>
              <a:gd name="connsiteX5" fmla="*/ 6245685 w 7316685"/>
              <a:gd name="connsiteY5" fmla="*/ 1489588 h 3490780"/>
              <a:gd name="connsiteX6" fmla="*/ 6230938 w 7316685"/>
              <a:gd name="connsiteY6" fmla="*/ 2492477 h 3490780"/>
              <a:gd name="connsiteX7" fmla="*/ 7145336 w 7316685"/>
              <a:gd name="connsiteY7" fmla="*/ 2403988 h 3490780"/>
              <a:gd name="connsiteX8" fmla="*/ 7189582 w 7316685"/>
              <a:gd name="connsiteY8" fmla="*/ 2934930 h 3490780"/>
              <a:gd name="connsiteX9" fmla="*/ 5803234 w 7316685"/>
              <a:gd name="connsiteY9" fmla="*/ 2979175 h 3490780"/>
              <a:gd name="connsiteX10" fmla="*/ 5493518 w 7316685"/>
              <a:gd name="connsiteY10" fmla="*/ 1651820 h 3490780"/>
              <a:gd name="connsiteX11" fmla="*/ 4343143 w 7316685"/>
              <a:gd name="connsiteY11" fmla="*/ 899652 h 3490780"/>
              <a:gd name="connsiteX12" fmla="*/ 2617582 w 7316685"/>
              <a:gd name="connsiteY12" fmla="*/ 619433 h 3490780"/>
              <a:gd name="connsiteX13" fmla="*/ 2248872 w 7316685"/>
              <a:gd name="connsiteY13" fmla="*/ 1887794 h 3490780"/>
              <a:gd name="connsiteX14" fmla="*/ 3443492 w 7316685"/>
              <a:gd name="connsiteY14" fmla="*/ 2949678 h 3490780"/>
              <a:gd name="connsiteX15" fmla="*/ 3384498 w 7316685"/>
              <a:gd name="connsiteY15" fmla="*/ 3406878 h 3490780"/>
              <a:gd name="connsiteX16" fmla="*/ 2956795 w 7316685"/>
              <a:gd name="connsiteY16" fmla="*/ 3362633 h 3490780"/>
              <a:gd name="connsiteX17" fmla="*/ 1880163 w 7316685"/>
              <a:gd name="connsiteY17" fmla="*/ 2138517 h 3490780"/>
              <a:gd name="connsiteX18" fmla="*/ 803530 w 7316685"/>
              <a:gd name="connsiteY18" fmla="*/ 3303640 h 3490780"/>
              <a:gd name="connsiteX19" fmla="*/ 390576 w 7316685"/>
              <a:gd name="connsiteY19" fmla="*/ 3229898 h 3490780"/>
              <a:gd name="connsiteX20" fmla="*/ 361079 w 7316685"/>
              <a:gd name="connsiteY20" fmla="*/ 2875936 h 3490780"/>
              <a:gd name="connsiteX21" fmla="*/ 1363969 w 7316685"/>
              <a:gd name="connsiteY21" fmla="*/ 1917291 h 3490780"/>
              <a:gd name="connsiteX22" fmla="*/ 198847 w 7316685"/>
              <a:gd name="connsiteY22" fmla="*/ 1047136 h 3490780"/>
              <a:gd name="connsiteX23" fmla="*/ 36614 w 7316685"/>
              <a:gd name="connsiteY23" fmla="*/ 501446 h 3490780"/>
              <a:gd name="connsiteX24" fmla="*/ 597053 w 7316685"/>
              <a:gd name="connsiteY24" fmla="*/ 501446 h 3490780"/>
              <a:gd name="connsiteX25" fmla="*/ 1688434 w 7316685"/>
              <a:gd name="connsiteY25" fmla="*/ 1371601 h 3490780"/>
              <a:gd name="connsiteX26" fmla="*/ 2160382 w 7316685"/>
              <a:gd name="connsiteY26" fmla="*/ 117988 h 3490780"/>
              <a:gd name="connsiteX0" fmla="*/ 2617582 w 7316685"/>
              <a:gd name="connsiteY0" fmla="*/ 67992 h 3558772"/>
              <a:gd name="connsiteX1" fmla="*/ 4579118 w 7316685"/>
              <a:gd name="connsiteY1" fmla="*/ 421954 h 3558772"/>
              <a:gd name="connsiteX2" fmla="*/ 5788486 w 7316685"/>
              <a:gd name="connsiteY2" fmla="*/ 1188871 h 3558772"/>
              <a:gd name="connsiteX3" fmla="*/ 6953609 w 7316685"/>
              <a:gd name="connsiteY3" fmla="*/ 289219 h 3558772"/>
              <a:gd name="connsiteX4" fmla="*/ 7219079 w 7316685"/>
              <a:gd name="connsiteY4" fmla="*/ 849657 h 3558772"/>
              <a:gd name="connsiteX5" fmla="*/ 6245685 w 7316685"/>
              <a:gd name="connsiteY5" fmla="*/ 1557580 h 3558772"/>
              <a:gd name="connsiteX6" fmla="*/ 6230938 w 7316685"/>
              <a:gd name="connsiteY6" fmla="*/ 2560469 h 3558772"/>
              <a:gd name="connsiteX7" fmla="*/ 7145336 w 7316685"/>
              <a:gd name="connsiteY7" fmla="*/ 2471980 h 3558772"/>
              <a:gd name="connsiteX8" fmla="*/ 7189582 w 7316685"/>
              <a:gd name="connsiteY8" fmla="*/ 3002922 h 3558772"/>
              <a:gd name="connsiteX9" fmla="*/ 5803234 w 7316685"/>
              <a:gd name="connsiteY9" fmla="*/ 3047167 h 3558772"/>
              <a:gd name="connsiteX10" fmla="*/ 5493518 w 7316685"/>
              <a:gd name="connsiteY10" fmla="*/ 1719812 h 3558772"/>
              <a:gd name="connsiteX11" fmla="*/ 4343143 w 7316685"/>
              <a:gd name="connsiteY11" fmla="*/ 967644 h 3558772"/>
              <a:gd name="connsiteX12" fmla="*/ 2617582 w 7316685"/>
              <a:gd name="connsiteY12" fmla="*/ 687425 h 3558772"/>
              <a:gd name="connsiteX13" fmla="*/ 2248872 w 7316685"/>
              <a:gd name="connsiteY13" fmla="*/ 1955786 h 3558772"/>
              <a:gd name="connsiteX14" fmla="*/ 3443492 w 7316685"/>
              <a:gd name="connsiteY14" fmla="*/ 3017670 h 3558772"/>
              <a:gd name="connsiteX15" fmla="*/ 3384498 w 7316685"/>
              <a:gd name="connsiteY15" fmla="*/ 3474870 h 3558772"/>
              <a:gd name="connsiteX16" fmla="*/ 2956795 w 7316685"/>
              <a:gd name="connsiteY16" fmla="*/ 3430625 h 3558772"/>
              <a:gd name="connsiteX17" fmla="*/ 1880163 w 7316685"/>
              <a:gd name="connsiteY17" fmla="*/ 2206509 h 3558772"/>
              <a:gd name="connsiteX18" fmla="*/ 803530 w 7316685"/>
              <a:gd name="connsiteY18" fmla="*/ 3371632 h 3558772"/>
              <a:gd name="connsiteX19" fmla="*/ 390576 w 7316685"/>
              <a:gd name="connsiteY19" fmla="*/ 3297890 h 3558772"/>
              <a:gd name="connsiteX20" fmla="*/ 361079 w 7316685"/>
              <a:gd name="connsiteY20" fmla="*/ 2943928 h 3558772"/>
              <a:gd name="connsiteX21" fmla="*/ 1363969 w 7316685"/>
              <a:gd name="connsiteY21" fmla="*/ 1985283 h 3558772"/>
              <a:gd name="connsiteX22" fmla="*/ 198847 w 7316685"/>
              <a:gd name="connsiteY22" fmla="*/ 1115128 h 3558772"/>
              <a:gd name="connsiteX23" fmla="*/ 36614 w 7316685"/>
              <a:gd name="connsiteY23" fmla="*/ 569438 h 3558772"/>
              <a:gd name="connsiteX24" fmla="*/ 597053 w 7316685"/>
              <a:gd name="connsiteY24" fmla="*/ 569438 h 3558772"/>
              <a:gd name="connsiteX25" fmla="*/ 1688434 w 7316685"/>
              <a:gd name="connsiteY25" fmla="*/ 1439593 h 3558772"/>
              <a:gd name="connsiteX26" fmla="*/ 2237874 w 7316685"/>
              <a:gd name="connsiteY26" fmla="*/ 0 h 3558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316685" h="3558772">
                <a:moveTo>
                  <a:pt x="2617582" y="67992"/>
                </a:moveTo>
                <a:cubicBezTo>
                  <a:pt x="3270198" y="125756"/>
                  <a:pt x="4050634" y="235141"/>
                  <a:pt x="4579118" y="421954"/>
                </a:cubicBezTo>
                <a:cubicBezTo>
                  <a:pt x="5107602" y="608767"/>
                  <a:pt x="5392738" y="1210994"/>
                  <a:pt x="5788486" y="1188871"/>
                </a:cubicBezTo>
                <a:cubicBezTo>
                  <a:pt x="6184235" y="1166749"/>
                  <a:pt x="6715177" y="345755"/>
                  <a:pt x="6953609" y="289219"/>
                </a:cubicBezTo>
                <a:cubicBezTo>
                  <a:pt x="7192041" y="232683"/>
                  <a:pt x="7410808" y="638263"/>
                  <a:pt x="7219079" y="849657"/>
                </a:cubicBezTo>
                <a:cubicBezTo>
                  <a:pt x="7027350" y="1061051"/>
                  <a:pt x="6410375" y="1272445"/>
                  <a:pt x="6245685" y="1557580"/>
                </a:cubicBezTo>
                <a:cubicBezTo>
                  <a:pt x="6080995" y="1842715"/>
                  <a:pt x="6080996" y="2408069"/>
                  <a:pt x="6230938" y="2560469"/>
                </a:cubicBezTo>
                <a:cubicBezTo>
                  <a:pt x="6380880" y="2712869"/>
                  <a:pt x="6985562" y="2398238"/>
                  <a:pt x="7145336" y="2471980"/>
                </a:cubicBezTo>
                <a:cubicBezTo>
                  <a:pt x="7305110" y="2545722"/>
                  <a:pt x="7413266" y="2907058"/>
                  <a:pt x="7189582" y="3002922"/>
                </a:cubicBezTo>
                <a:cubicBezTo>
                  <a:pt x="6965898" y="3098787"/>
                  <a:pt x="6085911" y="3261019"/>
                  <a:pt x="5803234" y="3047167"/>
                </a:cubicBezTo>
                <a:cubicBezTo>
                  <a:pt x="5520557" y="2833315"/>
                  <a:pt x="5736866" y="2066399"/>
                  <a:pt x="5493518" y="1719812"/>
                </a:cubicBezTo>
                <a:cubicBezTo>
                  <a:pt x="5250170" y="1373225"/>
                  <a:pt x="4822466" y="1139709"/>
                  <a:pt x="4343143" y="967644"/>
                </a:cubicBezTo>
                <a:cubicBezTo>
                  <a:pt x="3863820" y="795579"/>
                  <a:pt x="2966627" y="522735"/>
                  <a:pt x="2617582" y="687425"/>
                </a:cubicBezTo>
                <a:cubicBezTo>
                  <a:pt x="2268537" y="852115"/>
                  <a:pt x="2111220" y="1567412"/>
                  <a:pt x="2248872" y="1955786"/>
                </a:cubicBezTo>
                <a:cubicBezTo>
                  <a:pt x="2386524" y="2344160"/>
                  <a:pt x="3254221" y="2764489"/>
                  <a:pt x="3443492" y="3017670"/>
                </a:cubicBezTo>
                <a:cubicBezTo>
                  <a:pt x="3632763" y="3270851"/>
                  <a:pt x="3465614" y="3406044"/>
                  <a:pt x="3384498" y="3474870"/>
                </a:cubicBezTo>
                <a:cubicBezTo>
                  <a:pt x="3303382" y="3543696"/>
                  <a:pt x="3207517" y="3642018"/>
                  <a:pt x="2956795" y="3430625"/>
                </a:cubicBezTo>
                <a:cubicBezTo>
                  <a:pt x="2706073" y="3219232"/>
                  <a:pt x="2239040" y="2216341"/>
                  <a:pt x="1880163" y="2206509"/>
                </a:cubicBezTo>
                <a:cubicBezTo>
                  <a:pt x="1521286" y="2196677"/>
                  <a:pt x="1051794" y="3189735"/>
                  <a:pt x="803530" y="3371632"/>
                </a:cubicBezTo>
                <a:cubicBezTo>
                  <a:pt x="555266" y="3553529"/>
                  <a:pt x="464318" y="3369174"/>
                  <a:pt x="390576" y="3297890"/>
                </a:cubicBezTo>
                <a:cubicBezTo>
                  <a:pt x="316834" y="3226606"/>
                  <a:pt x="198847" y="3162696"/>
                  <a:pt x="361079" y="2943928"/>
                </a:cubicBezTo>
                <a:cubicBezTo>
                  <a:pt x="523311" y="2725160"/>
                  <a:pt x="1391008" y="2290083"/>
                  <a:pt x="1363969" y="1985283"/>
                </a:cubicBezTo>
                <a:cubicBezTo>
                  <a:pt x="1336930" y="1680483"/>
                  <a:pt x="420073" y="1351102"/>
                  <a:pt x="198847" y="1115128"/>
                </a:cubicBezTo>
                <a:cubicBezTo>
                  <a:pt x="-22379" y="879154"/>
                  <a:pt x="-29754" y="660386"/>
                  <a:pt x="36614" y="569438"/>
                </a:cubicBezTo>
                <a:cubicBezTo>
                  <a:pt x="102982" y="478490"/>
                  <a:pt x="321750" y="424412"/>
                  <a:pt x="597053" y="569438"/>
                </a:cubicBezTo>
                <a:cubicBezTo>
                  <a:pt x="872356" y="714464"/>
                  <a:pt x="1414964" y="1534499"/>
                  <a:pt x="1688434" y="1439593"/>
                </a:cubicBezTo>
                <a:cubicBezTo>
                  <a:pt x="1961904" y="1344687"/>
                  <a:pt x="2051061" y="292510"/>
                  <a:pt x="2237874" y="0"/>
                </a:cubicBezTo>
              </a:path>
            </a:pathLst>
          </a:custGeom>
          <a:noFill/>
          <a:ln w="12700" cap="flat" cmpd="sng" algn="ctr">
            <a:solidFill>
              <a:srgbClr val="00B438"/>
            </a:solidFill>
            <a:prstDash val="dash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914400" y="1635007"/>
            <a:ext cx="6986429" cy="3265945"/>
            <a:chOff x="929148" y="2034048"/>
            <a:chExt cx="6986429" cy="3265945"/>
          </a:xfrm>
          <a:solidFill>
            <a:srgbClr val="C00000"/>
          </a:solidFill>
        </p:grpSpPr>
        <p:sp>
          <p:nvSpPr>
            <p:cNvPr id="4" name="Oval 3"/>
            <p:cNvSpPr/>
            <p:nvPr/>
          </p:nvSpPr>
          <p:spPr bwMode="auto">
            <a:xfrm>
              <a:off x="929148" y="2605548"/>
              <a:ext cx="288000" cy="288000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" name="Oval 4"/>
            <p:cNvSpPr/>
            <p:nvPr/>
          </p:nvSpPr>
          <p:spPr bwMode="auto">
            <a:xfrm>
              <a:off x="6660126" y="4616247"/>
              <a:ext cx="288000" cy="288000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2469948" y="3612948"/>
              <a:ext cx="288000" cy="288000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6545825" y="3347272"/>
              <a:ext cx="288000" cy="288000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3887428" y="5011993"/>
              <a:ext cx="288000" cy="288000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1268360" y="4916129"/>
              <a:ext cx="288000" cy="288000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3088557" y="2034048"/>
              <a:ext cx="288000" cy="288000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7627577" y="4534722"/>
              <a:ext cx="288000" cy="288000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5082048" y="2469948"/>
              <a:ext cx="288000" cy="288000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7626348" y="2389238"/>
              <a:ext cx="288000" cy="288000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1045502" y="1772657"/>
            <a:ext cx="6726898" cy="3024650"/>
            <a:chOff x="1045502" y="2156950"/>
            <a:chExt cx="6726898" cy="3024650"/>
          </a:xfrm>
        </p:grpSpPr>
        <p:grpSp>
          <p:nvGrpSpPr>
            <p:cNvPr id="102" name="Group 101"/>
            <p:cNvGrpSpPr/>
            <p:nvPr/>
          </p:nvGrpSpPr>
          <p:grpSpPr>
            <a:xfrm>
              <a:off x="1045502" y="2187129"/>
              <a:ext cx="6726898" cy="2994471"/>
              <a:chOff x="1045502" y="2187129"/>
              <a:chExt cx="6726898" cy="2994471"/>
            </a:xfrm>
          </p:grpSpPr>
          <p:cxnSp>
            <p:nvCxnSpPr>
              <p:cNvPr id="87" name="Straight Connector 86"/>
              <p:cNvCxnSpPr/>
              <p:nvPr/>
            </p:nvCxnSpPr>
            <p:spPr bwMode="auto">
              <a:xfrm flipV="1">
                <a:off x="3997633" y="4770791"/>
                <a:ext cx="2787655" cy="410809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8" name="Straight Connector 87"/>
              <p:cNvCxnSpPr/>
              <p:nvPr/>
            </p:nvCxnSpPr>
            <p:spPr bwMode="auto">
              <a:xfrm flipV="1">
                <a:off x="1384712" y="3759809"/>
                <a:ext cx="1210398" cy="1325927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9" name="Straight Connector 88"/>
              <p:cNvCxnSpPr/>
              <p:nvPr/>
            </p:nvCxnSpPr>
            <p:spPr bwMode="auto">
              <a:xfrm flipH="1" flipV="1">
                <a:off x="2642012" y="3780503"/>
                <a:ext cx="1355621" cy="1401097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0" name="Straight Connector 89"/>
              <p:cNvCxnSpPr/>
              <p:nvPr/>
            </p:nvCxnSpPr>
            <p:spPr bwMode="auto">
              <a:xfrm flipH="1" flipV="1">
                <a:off x="1045502" y="2775155"/>
                <a:ext cx="339210" cy="2310581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1" name="Straight Connector 90"/>
              <p:cNvCxnSpPr/>
              <p:nvPr/>
            </p:nvCxnSpPr>
            <p:spPr bwMode="auto">
              <a:xfrm flipH="1" flipV="1">
                <a:off x="3217809" y="2187129"/>
                <a:ext cx="1980591" cy="409816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2" name="Straight Connector 91"/>
              <p:cNvCxnSpPr/>
              <p:nvPr/>
            </p:nvCxnSpPr>
            <p:spPr bwMode="auto">
              <a:xfrm flipH="1" flipV="1">
                <a:off x="5211301" y="2602478"/>
                <a:ext cx="1437695" cy="876301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3" name="Straight Connector 92"/>
              <p:cNvCxnSpPr/>
              <p:nvPr/>
            </p:nvCxnSpPr>
            <p:spPr bwMode="auto">
              <a:xfrm>
                <a:off x="7724266" y="2558846"/>
                <a:ext cx="0" cy="2153059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4" name="Straight Connector 93"/>
              <p:cNvCxnSpPr/>
              <p:nvPr/>
            </p:nvCxnSpPr>
            <p:spPr bwMode="auto">
              <a:xfrm flipH="1">
                <a:off x="6662178" y="2556589"/>
                <a:ext cx="1110222" cy="960289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5" name="Straight Connector 94"/>
              <p:cNvCxnSpPr/>
              <p:nvPr/>
            </p:nvCxnSpPr>
            <p:spPr bwMode="auto">
              <a:xfrm flipH="1">
                <a:off x="6789378" y="4663974"/>
                <a:ext cx="967451" cy="94016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100" name="Straight Connector 99"/>
            <p:cNvCxnSpPr/>
            <p:nvPr/>
          </p:nvCxnSpPr>
          <p:spPr bwMode="auto">
            <a:xfrm flipV="1">
              <a:off x="1045502" y="2156950"/>
              <a:ext cx="2167190" cy="58625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06" name="TextBox 5"/>
          <p:cNvSpPr txBox="1">
            <a:spLocks noChangeArrowheads="1"/>
          </p:cNvSpPr>
          <p:nvPr/>
        </p:nvSpPr>
        <p:spPr bwMode="auto">
          <a:xfrm>
            <a:off x="1396800" y="5483107"/>
            <a:ext cx="6375600" cy="830997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/>
            <a:r>
              <a:rPr lang="da-DK" sz="2400" dirty="0" smtClean="0">
                <a:solidFill>
                  <a:schemeClr val="accent2"/>
                </a:solidFill>
              </a:rPr>
              <a:t>Sætning</a:t>
            </a:r>
            <a:r>
              <a:rPr lang="da-DK" sz="2400" dirty="0" smtClean="0"/>
              <a:t> : </a:t>
            </a:r>
            <a:r>
              <a:rPr lang="da-DK" sz="2400" dirty="0" smtClean="0">
                <a:solidFill>
                  <a:srgbClr val="0070C0"/>
                </a:solidFill>
              </a:rPr>
              <a:t>Touren</a:t>
            </a:r>
            <a:r>
              <a:rPr lang="da-DK" sz="2400" b="0" dirty="0" smtClean="0"/>
              <a:t> fundet vha. et </a:t>
            </a:r>
            <a:r>
              <a:rPr lang="da-DK" sz="2400" dirty="0">
                <a:solidFill>
                  <a:srgbClr val="00B438"/>
                </a:solidFill>
              </a:rPr>
              <a:t>MST </a:t>
            </a:r>
            <a:endParaRPr lang="da-DK" sz="2400" dirty="0" smtClean="0">
              <a:solidFill>
                <a:srgbClr val="00B438"/>
              </a:solidFill>
            </a:endParaRPr>
          </a:p>
          <a:p>
            <a:pPr marL="177800"/>
            <a:r>
              <a:rPr lang="da-DK" sz="2400" b="0" dirty="0" smtClean="0"/>
              <a:t>er en 2-approximation til en </a:t>
            </a:r>
            <a:r>
              <a:rPr lang="da-DK" sz="2400" dirty="0" smtClean="0">
                <a:solidFill>
                  <a:srgbClr val="C00000"/>
                </a:solidFill>
              </a:rPr>
              <a:t>korteste cykel</a:t>
            </a:r>
            <a:endParaRPr lang="da-DK" sz="2400" dirty="0">
              <a:solidFill>
                <a:srgbClr val="C00000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1384712" y="6400800"/>
            <a:ext cx="6387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algn="ctr"/>
            <a:r>
              <a:rPr lang="da-DK" b="0" dirty="0" smtClean="0"/>
              <a:t>(  |</a:t>
            </a:r>
            <a:r>
              <a:rPr lang="da-DK" dirty="0" smtClean="0">
                <a:solidFill>
                  <a:srgbClr val="0070C0"/>
                </a:solidFill>
              </a:rPr>
              <a:t>Touren</a:t>
            </a:r>
            <a:r>
              <a:rPr lang="da-DK" b="0" dirty="0" smtClean="0"/>
              <a:t>| ≤ 2</a:t>
            </a:r>
            <a:r>
              <a:rPr lang="da-DK" b="0" dirty="0" smtClean="0">
                <a:sym typeface="Symbol"/>
              </a:rPr>
              <a:t></a:t>
            </a:r>
            <a:r>
              <a:rPr lang="da-DK" b="0" dirty="0" smtClean="0"/>
              <a:t>|</a:t>
            </a:r>
            <a:r>
              <a:rPr lang="da-DK" dirty="0" smtClean="0">
                <a:solidFill>
                  <a:srgbClr val="00B438"/>
                </a:solidFill>
              </a:rPr>
              <a:t>MST|</a:t>
            </a:r>
            <a:r>
              <a:rPr lang="da-DK" b="0" dirty="0"/>
              <a:t> </a:t>
            </a:r>
            <a:r>
              <a:rPr lang="da-DK" b="0" dirty="0" smtClean="0"/>
              <a:t>   og    |</a:t>
            </a:r>
            <a:r>
              <a:rPr lang="da-DK" dirty="0" smtClean="0">
                <a:solidFill>
                  <a:srgbClr val="00B438"/>
                </a:solidFill>
              </a:rPr>
              <a:t>MST</a:t>
            </a:r>
            <a:r>
              <a:rPr lang="da-DK" b="0" dirty="0" smtClean="0"/>
              <a:t>|</a:t>
            </a:r>
            <a:r>
              <a:rPr lang="da-DK" dirty="0" smtClean="0">
                <a:solidFill>
                  <a:srgbClr val="00B438"/>
                </a:solidFill>
              </a:rPr>
              <a:t> </a:t>
            </a:r>
            <a:r>
              <a:rPr lang="da-DK" b="0" dirty="0" smtClean="0"/>
              <a:t>≤ |</a:t>
            </a:r>
            <a:r>
              <a:rPr lang="da-DK" dirty="0" smtClean="0">
                <a:solidFill>
                  <a:srgbClr val="C00000"/>
                </a:solidFill>
              </a:rPr>
              <a:t>korteste cykel</a:t>
            </a:r>
            <a:r>
              <a:rPr lang="da-DK" b="0" dirty="0" smtClean="0"/>
              <a:t>|  )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5924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106" grpId="0" animBg="1"/>
      <p:bldP spid="1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z="4000" b="1" smtClean="0"/>
              <a:t>Minimum Udspændende Træer: </a:t>
            </a:r>
            <a:br>
              <a:rPr lang="da-DK" sz="4000" b="1" smtClean="0"/>
            </a:br>
            <a:r>
              <a:rPr lang="da-DK" sz="4000" b="1" smtClean="0"/>
              <a:t>Snit</a:t>
            </a:r>
            <a:endParaRPr lang="en-US" sz="4000" b="1" i="1" smtClean="0"/>
          </a:p>
        </p:txBody>
      </p:sp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4" cstate="print"/>
          <a:srcRect t="52405" r="34471"/>
          <a:stretch>
            <a:fillRect/>
          </a:stretch>
        </p:blipFill>
        <p:spPr bwMode="auto">
          <a:xfrm>
            <a:off x="457200" y="1676400"/>
            <a:ext cx="8301038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Box 5"/>
          <p:cNvSpPr txBox="1">
            <a:spLocks noChangeArrowheads="1"/>
          </p:cNvSpPr>
          <p:nvPr/>
        </p:nvSpPr>
        <p:spPr bwMode="auto">
          <a:xfrm>
            <a:off x="457200" y="4831140"/>
            <a:ext cx="8153400" cy="1569660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5113"/>
            <a:r>
              <a:rPr lang="da-DK" sz="2400" dirty="0">
                <a:solidFill>
                  <a:schemeClr val="accent2"/>
                </a:solidFill>
              </a:rPr>
              <a:t>Sætning</a:t>
            </a:r>
            <a:r>
              <a:rPr lang="da-DK" sz="2400" dirty="0"/>
              <a:t> </a:t>
            </a:r>
            <a:endParaRPr lang="da-DK" sz="2400" dirty="0" smtClean="0"/>
          </a:p>
          <a:p>
            <a:pPr marL="265113"/>
            <a:r>
              <a:rPr lang="da-DK" sz="2400" b="0" dirty="0" smtClean="0"/>
              <a:t>Hvis </a:t>
            </a:r>
            <a:r>
              <a:rPr lang="da-DK" sz="2400" b="0" dirty="0"/>
              <a:t>alle vægte er forskellige, så gælder der for </a:t>
            </a:r>
            <a:r>
              <a:rPr lang="da-DK" sz="2400" b="0" i="1" dirty="0"/>
              <a:t>ethvert</a:t>
            </a:r>
            <a:r>
              <a:rPr lang="da-DK" sz="2400" b="0" dirty="0"/>
              <a:t> </a:t>
            </a:r>
            <a:r>
              <a:rPr lang="da-DK" sz="2400" dirty="0">
                <a:solidFill>
                  <a:srgbClr val="FF0000"/>
                </a:solidFill>
              </a:rPr>
              <a:t>snit </a:t>
            </a:r>
            <a:r>
              <a:rPr lang="da-DK" sz="2400" dirty="0" smtClean="0">
                <a:solidFill>
                  <a:srgbClr val="FF0000"/>
                </a:solidFill>
              </a:rPr>
              <a:t>(</a:t>
            </a:r>
            <a:r>
              <a:rPr lang="da-DK" sz="2400" i="1" dirty="0" smtClean="0">
                <a:solidFill>
                  <a:srgbClr val="FF0000"/>
                </a:solidFill>
              </a:rPr>
              <a:t>S</a:t>
            </a:r>
            <a:r>
              <a:rPr lang="da-DK" sz="2400" dirty="0" smtClean="0">
                <a:solidFill>
                  <a:srgbClr val="FF0000"/>
                </a:solidFill>
              </a:rPr>
              <a:t>,</a:t>
            </a:r>
            <a:r>
              <a:rPr lang="da-DK" sz="2400" i="1" dirty="0" smtClean="0">
                <a:solidFill>
                  <a:srgbClr val="FF0000"/>
                </a:solidFill>
              </a:rPr>
              <a:t>V</a:t>
            </a:r>
            <a:r>
              <a:rPr lang="da-DK" sz="2400" dirty="0" smtClean="0">
                <a:solidFill>
                  <a:srgbClr val="FF0000"/>
                </a:solidFill>
              </a:rPr>
              <a:t>-</a:t>
            </a:r>
            <a:r>
              <a:rPr lang="da-DK" sz="2400" i="1" dirty="0" smtClean="0">
                <a:solidFill>
                  <a:srgbClr val="FF0000"/>
                </a:solidFill>
              </a:rPr>
              <a:t>S</a:t>
            </a:r>
            <a:r>
              <a:rPr lang="da-DK" sz="2400" dirty="0" smtClean="0">
                <a:solidFill>
                  <a:srgbClr val="FF0000"/>
                </a:solidFill>
              </a:rPr>
              <a:t>) </a:t>
            </a:r>
            <a:r>
              <a:rPr lang="da-DK" sz="2400" b="0" dirty="0" smtClean="0"/>
              <a:t>at </a:t>
            </a:r>
            <a:r>
              <a:rPr lang="da-DK" sz="2400" b="0" dirty="0"/>
              <a:t>den </a:t>
            </a:r>
            <a:r>
              <a:rPr lang="da-DK" sz="2400" dirty="0">
                <a:solidFill>
                  <a:srgbClr val="00CC00"/>
                </a:solidFill>
              </a:rPr>
              <a:t>letteste kant </a:t>
            </a:r>
            <a:r>
              <a:rPr lang="da-DK" sz="2400" b="0" dirty="0"/>
              <a:t>der krydser </a:t>
            </a:r>
            <a:r>
              <a:rPr lang="da-DK" sz="2400" b="0" dirty="0" smtClean="0"/>
              <a:t>snittet </a:t>
            </a:r>
            <a:r>
              <a:rPr lang="da-DK" sz="2400" b="0" dirty="0"/>
              <a:t>er med i et minimum udspændende træ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2971800" y="2181225"/>
            <a:ext cx="1371600" cy="0"/>
          </a:xfrm>
          <a:prstGeom prst="line">
            <a:avLst/>
          </a:prstGeom>
          <a:solidFill>
            <a:schemeClr val="accent1"/>
          </a:solidFill>
          <a:ln w="190500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4800600" y="2181225"/>
            <a:ext cx="1371600" cy="0"/>
          </a:xfrm>
          <a:prstGeom prst="line">
            <a:avLst/>
          </a:prstGeom>
          <a:solidFill>
            <a:schemeClr val="accent1"/>
          </a:solidFill>
          <a:ln w="190500" cap="flat" cmpd="sng" algn="ctr">
            <a:solidFill>
              <a:srgbClr val="00CC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rot="5400000">
            <a:off x="2057400" y="3095625"/>
            <a:ext cx="1371600" cy="0"/>
          </a:xfrm>
          <a:prstGeom prst="line">
            <a:avLst/>
          </a:prstGeom>
          <a:solidFill>
            <a:schemeClr val="accent1"/>
          </a:solidFill>
          <a:ln w="190500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rot="5400000">
            <a:off x="5715000" y="3095625"/>
            <a:ext cx="1371600" cy="0"/>
          </a:xfrm>
          <a:prstGeom prst="line">
            <a:avLst/>
          </a:prstGeom>
          <a:solidFill>
            <a:schemeClr val="accent1"/>
          </a:solidFill>
          <a:ln w="190500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rot="10800000" flipV="1">
            <a:off x="6538452" y="3248025"/>
            <a:ext cx="624348" cy="594852"/>
          </a:xfrm>
          <a:prstGeom prst="line">
            <a:avLst/>
          </a:prstGeom>
          <a:solidFill>
            <a:schemeClr val="accent1"/>
          </a:solidFill>
          <a:ln w="190500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rot="16200000" flipH="1">
            <a:off x="2003322" y="3240651"/>
            <a:ext cx="609600" cy="594852"/>
          </a:xfrm>
          <a:prstGeom prst="line">
            <a:avLst/>
          </a:prstGeom>
          <a:solidFill>
            <a:schemeClr val="accent1"/>
          </a:solidFill>
          <a:ln w="190500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2" name="Straight Connector 141"/>
          <p:cNvCxnSpPr/>
          <p:nvPr/>
        </p:nvCxnSpPr>
        <p:spPr bwMode="auto">
          <a:xfrm flipV="1">
            <a:off x="762000" y="914400"/>
            <a:ext cx="1873437" cy="103523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39" name="Straight Connector 138"/>
          <p:cNvCxnSpPr>
            <a:stCxn id="76" idx="6"/>
            <a:endCxn id="79" idx="3"/>
          </p:cNvCxnSpPr>
          <p:nvPr/>
        </p:nvCxnSpPr>
        <p:spPr bwMode="auto">
          <a:xfrm flipV="1">
            <a:off x="5715000" y="1022163"/>
            <a:ext cx="1873437" cy="103523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Straight Connector 83"/>
          <p:cNvCxnSpPr>
            <a:stCxn id="75" idx="6"/>
            <a:endCxn id="79" idx="2"/>
          </p:cNvCxnSpPr>
          <p:nvPr/>
        </p:nvCxnSpPr>
        <p:spPr bwMode="auto">
          <a:xfrm flipV="1">
            <a:off x="6477000" y="914400"/>
            <a:ext cx="1066800" cy="2286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Straight Connector 70"/>
          <p:cNvCxnSpPr>
            <a:endCxn id="78" idx="3"/>
          </p:cNvCxnSpPr>
          <p:nvPr/>
        </p:nvCxnSpPr>
        <p:spPr bwMode="auto">
          <a:xfrm rot="5400000" flipH="1" flipV="1">
            <a:off x="7384863" y="2965263"/>
            <a:ext cx="851274" cy="62267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Straight Connector 71"/>
          <p:cNvCxnSpPr>
            <a:stCxn id="76" idx="0"/>
          </p:cNvCxnSpPr>
          <p:nvPr/>
        </p:nvCxnSpPr>
        <p:spPr bwMode="auto">
          <a:xfrm rot="16200000" flipV="1">
            <a:off x="4953000" y="1295400"/>
            <a:ext cx="1143000" cy="762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Straight Connector 72"/>
          <p:cNvCxnSpPr>
            <a:stCxn id="77" idx="0"/>
            <a:endCxn id="76" idx="4"/>
          </p:cNvCxnSpPr>
          <p:nvPr/>
        </p:nvCxnSpPr>
        <p:spPr bwMode="auto">
          <a:xfrm rot="16200000" flipV="1">
            <a:off x="5219700" y="2552700"/>
            <a:ext cx="762000" cy="762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>
            <a:stCxn id="79" idx="5"/>
          </p:cNvCxnSpPr>
          <p:nvPr/>
        </p:nvCxnSpPr>
        <p:spPr bwMode="auto">
          <a:xfrm rot="16200000" flipH="1">
            <a:off x="7994463" y="831663"/>
            <a:ext cx="470274" cy="85127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75" name="Oval 74"/>
          <p:cNvSpPr/>
          <p:nvPr/>
        </p:nvSpPr>
        <p:spPr bwMode="auto">
          <a:xfrm>
            <a:off x="6172200" y="9906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6" name="Oval 75"/>
          <p:cNvSpPr/>
          <p:nvPr/>
        </p:nvSpPr>
        <p:spPr bwMode="auto">
          <a:xfrm>
            <a:off x="5410200" y="19050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7" name="Oval 76"/>
          <p:cNvSpPr/>
          <p:nvPr/>
        </p:nvSpPr>
        <p:spPr bwMode="auto">
          <a:xfrm>
            <a:off x="5486400" y="29718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8" name="Oval 77"/>
          <p:cNvSpPr/>
          <p:nvPr/>
        </p:nvSpPr>
        <p:spPr bwMode="auto">
          <a:xfrm>
            <a:off x="8077200" y="25908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9" name="Oval 78"/>
          <p:cNvSpPr/>
          <p:nvPr/>
        </p:nvSpPr>
        <p:spPr bwMode="auto">
          <a:xfrm>
            <a:off x="7543800" y="7620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0" name="Oval 79"/>
          <p:cNvSpPr/>
          <p:nvPr/>
        </p:nvSpPr>
        <p:spPr bwMode="auto">
          <a:xfrm>
            <a:off x="7315200" y="20574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2" name="Straight Connector 81"/>
          <p:cNvCxnSpPr>
            <a:stCxn id="75" idx="3"/>
            <a:endCxn id="76" idx="7"/>
          </p:cNvCxnSpPr>
          <p:nvPr/>
        </p:nvCxnSpPr>
        <p:spPr bwMode="auto">
          <a:xfrm rot="5400000">
            <a:off x="5594163" y="1326963"/>
            <a:ext cx="698874" cy="546474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" name="Straight Connector 82"/>
          <p:cNvCxnSpPr>
            <a:stCxn id="76" idx="6"/>
            <a:endCxn id="80" idx="2"/>
          </p:cNvCxnSpPr>
          <p:nvPr/>
        </p:nvCxnSpPr>
        <p:spPr bwMode="auto">
          <a:xfrm>
            <a:off x="5715000" y="2057400"/>
            <a:ext cx="1600200" cy="1524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Straight Connector 84"/>
          <p:cNvCxnSpPr>
            <a:stCxn id="79" idx="4"/>
            <a:endCxn id="78" idx="0"/>
          </p:cNvCxnSpPr>
          <p:nvPr/>
        </p:nvCxnSpPr>
        <p:spPr bwMode="auto">
          <a:xfrm rot="16200000" flipH="1">
            <a:off x="7200900" y="1562100"/>
            <a:ext cx="1524000" cy="5334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Straight Connector 85"/>
          <p:cNvCxnSpPr>
            <a:stCxn id="78" idx="2"/>
            <a:endCxn id="77" idx="6"/>
          </p:cNvCxnSpPr>
          <p:nvPr/>
        </p:nvCxnSpPr>
        <p:spPr bwMode="auto">
          <a:xfrm rot="10800000" flipV="1">
            <a:off x="5791200" y="2743200"/>
            <a:ext cx="2286000" cy="3810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Straight Connector 86"/>
          <p:cNvCxnSpPr>
            <a:stCxn id="77" idx="7"/>
            <a:endCxn id="80" idx="3"/>
          </p:cNvCxnSpPr>
          <p:nvPr/>
        </p:nvCxnSpPr>
        <p:spPr bwMode="auto">
          <a:xfrm rot="5400000" flipH="1" flipV="1">
            <a:off x="6203763" y="1860363"/>
            <a:ext cx="698874" cy="1613274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9" name="Oval 88"/>
          <p:cNvSpPr/>
          <p:nvPr/>
        </p:nvSpPr>
        <p:spPr bwMode="auto">
          <a:xfrm>
            <a:off x="5334000" y="457200"/>
            <a:ext cx="304800" cy="304800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0" name="Oval 89"/>
          <p:cNvSpPr/>
          <p:nvPr/>
        </p:nvSpPr>
        <p:spPr bwMode="auto">
          <a:xfrm>
            <a:off x="8610600" y="1447800"/>
            <a:ext cx="304800" cy="304800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1" name="Oval 90"/>
          <p:cNvSpPr/>
          <p:nvPr/>
        </p:nvSpPr>
        <p:spPr bwMode="auto">
          <a:xfrm>
            <a:off x="7239000" y="3657600"/>
            <a:ext cx="304800" cy="304800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2" name="Straight Connector 91"/>
          <p:cNvCxnSpPr>
            <a:stCxn id="75" idx="1"/>
            <a:endCxn id="89" idx="5"/>
          </p:cNvCxnSpPr>
          <p:nvPr/>
        </p:nvCxnSpPr>
        <p:spPr bwMode="auto">
          <a:xfrm rot="16200000" flipV="1">
            <a:off x="5746563" y="564963"/>
            <a:ext cx="317874" cy="62267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Straight Connector 92"/>
          <p:cNvCxnSpPr>
            <a:stCxn id="78" idx="7"/>
            <a:endCxn id="90" idx="4"/>
          </p:cNvCxnSpPr>
          <p:nvPr/>
        </p:nvCxnSpPr>
        <p:spPr bwMode="auto">
          <a:xfrm rot="5400000" flipH="1" flipV="1">
            <a:off x="8108763" y="1981201"/>
            <a:ext cx="882837" cy="42563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4" name="Straight Connector 93"/>
          <p:cNvCxnSpPr>
            <a:stCxn id="77" idx="5"/>
            <a:endCxn id="91" idx="2"/>
          </p:cNvCxnSpPr>
          <p:nvPr/>
        </p:nvCxnSpPr>
        <p:spPr bwMode="auto">
          <a:xfrm rot="16200000" flipH="1">
            <a:off x="6203763" y="2774762"/>
            <a:ext cx="578037" cy="149243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5" name="TextBox 94"/>
          <p:cNvSpPr txBox="1"/>
          <p:nvPr/>
        </p:nvSpPr>
        <p:spPr>
          <a:xfrm>
            <a:off x="7010400" y="6212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/>
              <a:t>9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5867400" y="2088116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>
                <a:solidFill>
                  <a:srgbClr val="0070C0"/>
                </a:solidFill>
              </a:rPr>
              <a:t>3</a:t>
            </a:r>
            <a:endParaRPr lang="da-DK" dirty="0">
              <a:solidFill>
                <a:srgbClr val="0070C0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791200" y="25262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7010400" y="29072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solidFill>
                  <a:srgbClr val="0070C0"/>
                </a:solidFill>
              </a:rPr>
              <a:t>7</a:t>
            </a:r>
          </a:p>
        </p:txBody>
      </p:sp>
      <p:cxnSp>
        <p:nvCxnSpPr>
          <p:cNvPr id="106" name="Straight Connector 105"/>
          <p:cNvCxnSpPr>
            <a:endCxn id="113" idx="3"/>
          </p:cNvCxnSpPr>
          <p:nvPr/>
        </p:nvCxnSpPr>
        <p:spPr bwMode="auto">
          <a:xfrm rot="5400000" flipH="1" flipV="1">
            <a:off x="2431863" y="2889063"/>
            <a:ext cx="851274" cy="62267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7" name="Straight Connector 106"/>
          <p:cNvCxnSpPr>
            <a:stCxn id="111" idx="0"/>
          </p:cNvCxnSpPr>
          <p:nvPr/>
        </p:nvCxnSpPr>
        <p:spPr bwMode="auto">
          <a:xfrm rot="16200000" flipV="1">
            <a:off x="0" y="1219200"/>
            <a:ext cx="1143000" cy="762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Straight Connector 107"/>
          <p:cNvCxnSpPr>
            <a:stCxn id="112" idx="0"/>
            <a:endCxn id="111" idx="4"/>
          </p:cNvCxnSpPr>
          <p:nvPr/>
        </p:nvCxnSpPr>
        <p:spPr bwMode="auto">
          <a:xfrm rot="16200000" flipV="1">
            <a:off x="266700" y="2476500"/>
            <a:ext cx="762000" cy="762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Straight Connector 108"/>
          <p:cNvCxnSpPr>
            <a:stCxn id="114" idx="5"/>
          </p:cNvCxnSpPr>
          <p:nvPr/>
        </p:nvCxnSpPr>
        <p:spPr bwMode="auto">
          <a:xfrm rot="16200000" flipH="1">
            <a:off x="3041463" y="755463"/>
            <a:ext cx="470274" cy="85127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10" name="Oval 109"/>
          <p:cNvSpPr/>
          <p:nvPr/>
        </p:nvSpPr>
        <p:spPr bwMode="auto">
          <a:xfrm>
            <a:off x="1219200" y="9144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1" name="Oval 110"/>
          <p:cNvSpPr/>
          <p:nvPr/>
        </p:nvSpPr>
        <p:spPr bwMode="auto">
          <a:xfrm>
            <a:off x="457200" y="18288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2" name="Oval 111"/>
          <p:cNvSpPr/>
          <p:nvPr/>
        </p:nvSpPr>
        <p:spPr bwMode="auto">
          <a:xfrm>
            <a:off x="533400" y="28956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3" name="Oval 112"/>
          <p:cNvSpPr/>
          <p:nvPr/>
        </p:nvSpPr>
        <p:spPr bwMode="auto">
          <a:xfrm>
            <a:off x="3124200" y="25146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4" name="Oval 113"/>
          <p:cNvSpPr/>
          <p:nvPr/>
        </p:nvSpPr>
        <p:spPr bwMode="auto">
          <a:xfrm>
            <a:off x="2590800" y="6858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5" name="Oval 114"/>
          <p:cNvSpPr/>
          <p:nvPr/>
        </p:nvSpPr>
        <p:spPr bwMode="auto">
          <a:xfrm>
            <a:off x="2362200" y="19812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7" name="Straight Connector 116"/>
          <p:cNvCxnSpPr>
            <a:stCxn id="110" idx="3"/>
            <a:endCxn id="111" idx="7"/>
          </p:cNvCxnSpPr>
          <p:nvPr/>
        </p:nvCxnSpPr>
        <p:spPr bwMode="auto">
          <a:xfrm rot="5400000">
            <a:off x="641163" y="1250763"/>
            <a:ext cx="698874" cy="546474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8" name="Straight Connector 117"/>
          <p:cNvCxnSpPr>
            <a:stCxn id="111" idx="6"/>
            <a:endCxn id="115" idx="2"/>
          </p:cNvCxnSpPr>
          <p:nvPr/>
        </p:nvCxnSpPr>
        <p:spPr bwMode="auto">
          <a:xfrm>
            <a:off x="762000" y="1981200"/>
            <a:ext cx="1600200" cy="1524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B438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9" name="Straight Connector 118"/>
          <p:cNvCxnSpPr>
            <a:stCxn id="110" idx="6"/>
            <a:endCxn id="114" idx="2"/>
          </p:cNvCxnSpPr>
          <p:nvPr/>
        </p:nvCxnSpPr>
        <p:spPr bwMode="auto">
          <a:xfrm flipV="1">
            <a:off x="1524000" y="838200"/>
            <a:ext cx="1066800" cy="2286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0" name="Straight Connector 119"/>
          <p:cNvCxnSpPr>
            <a:stCxn id="114" idx="4"/>
            <a:endCxn id="113" idx="0"/>
          </p:cNvCxnSpPr>
          <p:nvPr/>
        </p:nvCxnSpPr>
        <p:spPr bwMode="auto">
          <a:xfrm rot="16200000" flipH="1">
            <a:off x="2247900" y="1485900"/>
            <a:ext cx="1524000" cy="5334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1" name="Straight Connector 120"/>
          <p:cNvCxnSpPr>
            <a:stCxn id="113" idx="2"/>
            <a:endCxn id="112" idx="6"/>
          </p:cNvCxnSpPr>
          <p:nvPr/>
        </p:nvCxnSpPr>
        <p:spPr bwMode="auto">
          <a:xfrm rot="10800000" flipV="1">
            <a:off x="838200" y="2667000"/>
            <a:ext cx="2286000" cy="3810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2" name="Straight Connector 121"/>
          <p:cNvCxnSpPr>
            <a:stCxn id="112" idx="7"/>
            <a:endCxn id="115" idx="3"/>
          </p:cNvCxnSpPr>
          <p:nvPr/>
        </p:nvCxnSpPr>
        <p:spPr bwMode="auto">
          <a:xfrm rot="5400000" flipH="1" flipV="1">
            <a:off x="1250763" y="1784163"/>
            <a:ext cx="698874" cy="1613274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4" name="Oval 123"/>
          <p:cNvSpPr/>
          <p:nvPr/>
        </p:nvSpPr>
        <p:spPr bwMode="auto">
          <a:xfrm>
            <a:off x="381000" y="381000"/>
            <a:ext cx="304800" cy="304800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5" name="Oval 124"/>
          <p:cNvSpPr/>
          <p:nvPr/>
        </p:nvSpPr>
        <p:spPr bwMode="auto">
          <a:xfrm>
            <a:off x="3657600" y="1371600"/>
            <a:ext cx="304800" cy="304800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6" name="Oval 125"/>
          <p:cNvSpPr/>
          <p:nvPr/>
        </p:nvSpPr>
        <p:spPr bwMode="auto">
          <a:xfrm>
            <a:off x="2286000" y="3581400"/>
            <a:ext cx="304800" cy="304800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27" name="Straight Connector 126"/>
          <p:cNvCxnSpPr>
            <a:stCxn id="110" idx="1"/>
            <a:endCxn id="124" idx="5"/>
          </p:cNvCxnSpPr>
          <p:nvPr/>
        </p:nvCxnSpPr>
        <p:spPr bwMode="auto">
          <a:xfrm rot="16200000" flipV="1">
            <a:off x="793563" y="488763"/>
            <a:ext cx="317874" cy="62267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8" name="Straight Connector 127"/>
          <p:cNvCxnSpPr>
            <a:stCxn id="113" idx="7"/>
            <a:endCxn id="125" idx="4"/>
          </p:cNvCxnSpPr>
          <p:nvPr/>
        </p:nvCxnSpPr>
        <p:spPr bwMode="auto">
          <a:xfrm rot="5400000" flipH="1" flipV="1">
            <a:off x="3155763" y="1905001"/>
            <a:ext cx="882837" cy="42563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9" name="Straight Connector 128"/>
          <p:cNvCxnSpPr>
            <a:stCxn id="112" idx="5"/>
            <a:endCxn id="126" idx="2"/>
          </p:cNvCxnSpPr>
          <p:nvPr/>
        </p:nvCxnSpPr>
        <p:spPr bwMode="auto">
          <a:xfrm rot="16200000" flipH="1">
            <a:off x="1250763" y="2698562"/>
            <a:ext cx="578037" cy="149243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0" name="TextBox 129"/>
          <p:cNvSpPr txBox="1"/>
          <p:nvPr/>
        </p:nvSpPr>
        <p:spPr>
          <a:xfrm>
            <a:off x="1800224" y="48577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i="1" dirty="0" smtClean="0">
                <a:solidFill>
                  <a:srgbClr val="0070C0"/>
                </a:solidFill>
              </a:rPr>
              <a:t>e</a:t>
            </a:r>
            <a:r>
              <a:rPr lang="da-DK" dirty="0" smtClean="0">
                <a:solidFill>
                  <a:srgbClr val="0070C0"/>
                </a:solidFill>
              </a:rPr>
              <a:t>’ = 9</a:t>
            </a:r>
            <a:endParaRPr lang="da-DK" dirty="0">
              <a:solidFill>
                <a:srgbClr val="0070C0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838200" y="2038352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i="1" dirty="0" smtClean="0">
                <a:solidFill>
                  <a:srgbClr val="00B438"/>
                </a:solidFill>
              </a:rPr>
              <a:t>e</a:t>
            </a:r>
            <a:r>
              <a:rPr lang="da-DK" dirty="0" smtClean="0">
                <a:solidFill>
                  <a:srgbClr val="00B438"/>
                </a:solidFill>
              </a:rPr>
              <a:t> = 3</a:t>
            </a:r>
            <a:endParaRPr lang="da-DK" dirty="0">
              <a:solidFill>
                <a:srgbClr val="00B438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838200" y="24500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2057400" y="28310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136" name="Right Arrow 135"/>
          <p:cNvSpPr/>
          <p:nvPr/>
        </p:nvSpPr>
        <p:spPr bwMode="auto">
          <a:xfrm>
            <a:off x="4267200" y="1600200"/>
            <a:ext cx="762000" cy="762000"/>
          </a:xfrm>
          <a:prstGeom prst="rightArrow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6" name="Freeform 115"/>
          <p:cNvSpPr/>
          <p:nvPr/>
        </p:nvSpPr>
        <p:spPr bwMode="auto">
          <a:xfrm>
            <a:off x="1621631" y="428625"/>
            <a:ext cx="435769" cy="3429000"/>
          </a:xfrm>
          <a:custGeom>
            <a:avLst/>
            <a:gdLst>
              <a:gd name="connsiteX0" fmla="*/ 0 w 435769"/>
              <a:gd name="connsiteY0" fmla="*/ 0 h 3429000"/>
              <a:gd name="connsiteX1" fmla="*/ 428625 w 435769"/>
              <a:gd name="connsiteY1" fmla="*/ 757238 h 3429000"/>
              <a:gd name="connsiteX2" fmla="*/ 42862 w 435769"/>
              <a:gd name="connsiteY2" fmla="*/ 1857375 h 3429000"/>
              <a:gd name="connsiteX3" fmla="*/ 228600 w 435769"/>
              <a:gd name="connsiteY3" fmla="*/ 3200400 h 3429000"/>
              <a:gd name="connsiteX4" fmla="*/ 228600 w 435769"/>
              <a:gd name="connsiteY4" fmla="*/ 3228975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769" h="3429000">
                <a:moveTo>
                  <a:pt x="0" y="0"/>
                </a:moveTo>
                <a:cubicBezTo>
                  <a:pt x="210740" y="223838"/>
                  <a:pt x="421481" y="447676"/>
                  <a:pt x="428625" y="757238"/>
                </a:cubicBezTo>
                <a:cubicBezTo>
                  <a:pt x="435769" y="1066800"/>
                  <a:pt x="76200" y="1450181"/>
                  <a:pt x="42862" y="1857375"/>
                </a:cubicBezTo>
                <a:cubicBezTo>
                  <a:pt x="9525" y="2264569"/>
                  <a:pt x="197644" y="2971800"/>
                  <a:pt x="228600" y="3200400"/>
                </a:cubicBezTo>
                <a:cubicBezTo>
                  <a:pt x="259556" y="3429000"/>
                  <a:pt x="228600" y="3228975"/>
                  <a:pt x="228600" y="3228975"/>
                </a:cubicBezTo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1" name="Freeform 80"/>
          <p:cNvSpPr/>
          <p:nvPr/>
        </p:nvSpPr>
        <p:spPr bwMode="auto">
          <a:xfrm>
            <a:off x="6574631" y="504825"/>
            <a:ext cx="435769" cy="3429000"/>
          </a:xfrm>
          <a:custGeom>
            <a:avLst/>
            <a:gdLst>
              <a:gd name="connsiteX0" fmla="*/ 0 w 435769"/>
              <a:gd name="connsiteY0" fmla="*/ 0 h 3429000"/>
              <a:gd name="connsiteX1" fmla="*/ 428625 w 435769"/>
              <a:gd name="connsiteY1" fmla="*/ 757238 h 3429000"/>
              <a:gd name="connsiteX2" fmla="*/ 42862 w 435769"/>
              <a:gd name="connsiteY2" fmla="*/ 1857375 h 3429000"/>
              <a:gd name="connsiteX3" fmla="*/ 228600 w 435769"/>
              <a:gd name="connsiteY3" fmla="*/ 3200400 h 3429000"/>
              <a:gd name="connsiteX4" fmla="*/ 228600 w 435769"/>
              <a:gd name="connsiteY4" fmla="*/ 3228975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769" h="3429000">
                <a:moveTo>
                  <a:pt x="0" y="0"/>
                </a:moveTo>
                <a:cubicBezTo>
                  <a:pt x="210740" y="223838"/>
                  <a:pt x="421481" y="447676"/>
                  <a:pt x="428625" y="757238"/>
                </a:cubicBezTo>
                <a:cubicBezTo>
                  <a:pt x="435769" y="1066800"/>
                  <a:pt x="76200" y="1450181"/>
                  <a:pt x="42862" y="1857375"/>
                </a:cubicBezTo>
                <a:cubicBezTo>
                  <a:pt x="9525" y="2264569"/>
                  <a:pt x="197644" y="2971800"/>
                  <a:pt x="228600" y="3200400"/>
                </a:cubicBezTo>
                <a:cubicBezTo>
                  <a:pt x="259556" y="3429000"/>
                  <a:pt x="228600" y="3228975"/>
                  <a:pt x="228600" y="3228975"/>
                </a:cubicBezTo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990600" y="762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>
                <a:solidFill>
                  <a:srgbClr val="FF0000"/>
                </a:solidFill>
              </a:rPr>
              <a:t>snit</a:t>
            </a:r>
            <a:endParaRPr lang="da-DK" dirty="0">
              <a:solidFill>
                <a:srgbClr val="FF0000"/>
              </a:solidFill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6172200" y="404878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b="0" dirty="0" smtClean="0"/>
              <a:t>Nyt udspændende træ med mindre vægt</a:t>
            </a:r>
            <a:endParaRPr lang="da-DK" sz="1400" b="0" dirty="0"/>
          </a:p>
        </p:txBody>
      </p:sp>
      <p:sp>
        <p:nvSpPr>
          <p:cNvPr id="153" name="TextBox 152"/>
          <p:cNvSpPr txBox="1"/>
          <p:nvPr/>
        </p:nvSpPr>
        <p:spPr>
          <a:xfrm>
            <a:off x="304800" y="404878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b="0" dirty="0" smtClean="0"/>
              <a:t>Antag modsætningsvis et </a:t>
            </a:r>
            <a:r>
              <a:rPr lang="da-DK" sz="1400" b="0" dirty="0" smtClean="0">
                <a:solidFill>
                  <a:srgbClr val="0070C0"/>
                </a:solidFill>
              </a:rPr>
              <a:t>MST </a:t>
            </a:r>
            <a:r>
              <a:rPr lang="da-DK" sz="1400" b="0" dirty="0" smtClean="0"/>
              <a:t>med et </a:t>
            </a:r>
            <a:r>
              <a:rPr lang="da-DK" sz="1400" b="0" dirty="0" smtClean="0">
                <a:solidFill>
                  <a:srgbClr val="FF0000"/>
                </a:solidFill>
              </a:rPr>
              <a:t>snit</a:t>
            </a:r>
            <a:r>
              <a:rPr lang="da-DK" sz="1400" b="0" dirty="0" smtClean="0"/>
              <a:t> hvor </a:t>
            </a:r>
            <a:r>
              <a:rPr lang="da-DK" sz="1400" b="0" dirty="0" smtClean="0">
                <a:solidFill>
                  <a:srgbClr val="00B438"/>
                </a:solidFill>
              </a:rPr>
              <a:t>mindste kant </a:t>
            </a:r>
            <a:r>
              <a:rPr lang="da-DK" sz="1400" b="0" i="1" dirty="0" smtClean="0">
                <a:solidFill>
                  <a:srgbClr val="00B438"/>
                </a:solidFill>
              </a:rPr>
              <a:t>e</a:t>
            </a:r>
            <a:r>
              <a:rPr lang="da-DK" sz="1400" b="0" dirty="0" smtClean="0"/>
              <a:t> ikke er med i </a:t>
            </a:r>
            <a:r>
              <a:rPr lang="da-DK" sz="1400" b="0" dirty="0" smtClean="0">
                <a:solidFill>
                  <a:srgbClr val="0070C0"/>
                </a:solidFill>
              </a:rPr>
              <a:t>MST</a:t>
            </a:r>
            <a:endParaRPr lang="da-DK" sz="1400" b="0" dirty="0">
              <a:solidFill>
                <a:srgbClr val="0070C0"/>
              </a:solidFill>
            </a:endParaRPr>
          </a:p>
        </p:txBody>
      </p:sp>
      <p:sp>
        <p:nvSpPr>
          <p:cNvPr id="154" name="Lightning Bolt 153"/>
          <p:cNvSpPr/>
          <p:nvPr/>
        </p:nvSpPr>
        <p:spPr bwMode="auto">
          <a:xfrm>
            <a:off x="7924800" y="4343400"/>
            <a:ext cx="457200" cy="304800"/>
          </a:xfrm>
          <a:prstGeom prst="lightningBol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395288" y="1781176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i="1" dirty="0" smtClean="0">
                <a:solidFill>
                  <a:srgbClr val="0070C0"/>
                </a:solidFill>
              </a:rPr>
              <a:t>u</a:t>
            </a:r>
            <a:endParaRPr lang="da-DK" i="1" dirty="0">
              <a:solidFill>
                <a:srgbClr val="0070C0"/>
              </a:solidFill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2286000" y="1933576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i="1" dirty="0" smtClean="0">
                <a:solidFill>
                  <a:srgbClr val="0070C0"/>
                </a:solidFill>
              </a:rPr>
              <a:t>v</a:t>
            </a:r>
            <a:endParaRPr lang="da-DK" i="1" dirty="0">
              <a:solidFill>
                <a:srgbClr val="0070C0"/>
              </a:solidFill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5348288" y="1871664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i="1" dirty="0" smtClean="0">
                <a:solidFill>
                  <a:srgbClr val="0070C0"/>
                </a:solidFill>
              </a:rPr>
              <a:t>u</a:t>
            </a:r>
            <a:endParaRPr lang="da-DK" i="1" dirty="0">
              <a:solidFill>
                <a:srgbClr val="0070C0"/>
              </a:solidFill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7239000" y="2024064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i="1" dirty="0" smtClean="0">
                <a:solidFill>
                  <a:srgbClr val="0070C0"/>
                </a:solidFill>
              </a:rPr>
              <a:t>v</a:t>
            </a:r>
            <a:endParaRPr lang="da-DK" i="1" dirty="0">
              <a:solidFill>
                <a:srgbClr val="0070C0"/>
              </a:solidFill>
            </a:endParaRPr>
          </a:p>
        </p:txBody>
      </p:sp>
      <p:sp>
        <p:nvSpPr>
          <p:cNvPr id="69" name="TextBox 5"/>
          <p:cNvSpPr txBox="1">
            <a:spLocks noChangeArrowheads="1"/>
          </p:cNvSpPr>
          <p:nvPr/>
        </p:nvSpPr>
        <p:spPr bwMode="auto">
          <a:xfrm>
            <a:off x="457200" y="4831140"/>
            <a:ext cx="8153400" cy="1569660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5113"/>
            <a:r>
              <a:rPr lang="da-DK" sz="2400" dirty="0">
                <a:solidFill>
                  <a:schemeClr val="accent2"/>
                </a:solidFill>
              </a:rPr>
              <a:t>Sætning</a:t>
            </a:r>
            <a:r>
              <a:rPr lang="da-DK" sz="2400" dirty="0"/>
              <a:t> </a:t>
            </a:r>
            <a:endParaRPr lang="da-DK" sz="2400" dirty="0" smtClean="0"/>
          </a:p>
          <a:p>
            <a:pPr marL="265113"/>
            <a:r>
              <a:rPr lang="da-DK" sz="2400" b="0" dirty="0" smtClean="0"/>
              <a:t>Hvis </a:t>
            </a:r>
            <a:r>
              <a:rPr lang="da-DK" sz="2400" b="0" dirty="0"/>
              <a:t>alle vægte er forskellige, så gælder der for </a:t>
            </a:r>
            <a:r>
              <a:rPr lang="da-DK" sz="2400" b="0" i="1" dirty="0"/>
              <a:t>ethvert</a:t>
            </a:r>
            <a:r>
              <a:rPr lang="da-DK" sz="2400" b="0" dirty="0"/>
              <a:t> </a:t>
            </a:r>
            <a:r>
              <a:rPr lang="da-DK" sz="2400" dirty="0">
                <a:solidFill>
                  <a:srgbClr val="FF0000"/>
                </a:solidFill>
              </a:rPr>
              <a:t>snit </a:t>
            </a:r>
            <a:r>
              <a:rPr lang="da-DK" sz="2400" dirty="0" smtClean="0">
                <a:solidFill>
                  <a:srgbClr val="FF0000"/>
                </a:solidFill>
              </a:rPr>
              <a:t>(</a:t>
            </a:r>
            <a:r>
              <a:rPr lang="da-DK" sz="2400" i="1" dirty="0" smtClean="0">
                <a:solidFill>
                  <a:srgbClr val="FF0000"/>
                </a:solidFill>
              </a:rPr>
              <a:t>S</a:t>
            </a:r>
            <a:r>
              <a:rPr lang="da-DK" sz="2400" dirty="0" smtClean="0">
                <a:solidFill>
                  <a:srgbClr val="FF0000"/>
                </a:solidFill>
              </a:rPr>
              <a:t>,</a:t>
            </a:r>
            <a:r>
              <a:rPr lang="da-DK" sz="2400" i="1" dirty="0" smtClean="0">
                <a:solidFill>
                  <a:srgbClr val="FF0000"/>
                </a:solidFill>
              </a:rPr>
              <a:t>V</a:t>
            </a:r>
            <a:r>
              <a:rPr lang="da-DK" sz="2400" dirty="0" smtClean="0">
                <a:solidFill>
                  <a:srgbClr val="FF0000"/>
                </a:solidFill>
              </a:rPr>
              <a:t>-</a:t>
            </a:r>
            <a:r>
              <a:rPr lang="da-DK" sz="2400" i="1" dirty="0" smtClean="0">
                <a:solidFill>
                  <a:srgbClr val="FF0000"/>
                </a:solidFill>
              </a:rPr>
              <a:t>S</a:t>
            </a:r>
            <a:r>
              <a:rPr lang="da-DK" sz="2400" dirty="0" smtClean="0">
                <a:solidFill>
                  <a:srgbClr val="FF0000"/>
                </a:solidFill>
              </a:rPr>
              <a:t>) </a:t>
            </a:r>
            <a:r>
              <a:rPr lang="da-DK" sz="2400" b="0" dirty="0" smtClean="0"/>
              <a:t>at </a:t>
            </a:r>
            <a:r>
              <a:rPr lang="da-DK" sz="2400" b="0" dirty="0"/>
              <a:t>den </a:t>
            </a:r>
            <a:r>
              <a:rPr lang="da-DK" sz="2400" dirty="0">
                <a:solidFill>
                  <a:srgbClr val="00CC00"/>
                </a:solidFill>
              </a:rPr>
              <a:t>letteste kant </a:t>
            </a:r>
            <a:r>
              <a:rPr lang="da-DK" sz="2400" b="0" dirty="0"/>
              <a:t>der krydser </a:t>
            </a:r>
            <a:r>
              <a:rPr lang="da-DK" sz="2400" b="0" dirty="0" smtClean="0"/>
              <a:t>snittet </a:t>
            </a:r>
            <a:r>
              <a:rPr lang="da-DK" sz="2400" b="0" dirty="0"/>
              <a:t>er med i et minimum udspændende træ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1" name="Straight Connector 220"/>
          <p:cNvCxnSpPr>
            <a:stCxn id="114" idx="6"/>
            <a:endCxn id="104" idx="2"/>
          </p:cNvCxnSpPr>
          <p:nvPr/>
        </p:nvCxnSpPr>
        <p:spPr bwMode="auto">
          <a:xfrm>
            <a:off x="1600200" y="25146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18" name="Straight Connector 217"/>
          <p:cNvCxnSpPr>
            <a:stCxn id="123" idx="5"/>
            <a:endCxn id="213" idx="2"/>
          </p:cNvCxnSpPr>
          <p:nvPr/>
        </p:nvCxnSpPr>
        <p:spPr bwMode="auto">
          <a:xfrm rot="16200000" flipH="1">
            <a:off x="1707963" y="4984562"/>
            <a:ext cx="120837" cy="118763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81" name="Straight Connector 180"/>
          <p:cNvCxnSpPr>
            <a:stCxn id="103" idx="2"/>
            <a:endCxn id="100" idx="7"/>
          </p:cNvCxnSpPr>
          <p:nvPr/>
        </p:nvCxnSpPr>
        <p:spPr bwMode="auto">
          <a:xfrm rot="10800000" flipV="1">
            <a:off x="1707964" y="3733799"/>
            <a:ext cx="1187637" cy="959037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0" name="Straight Connector 159"/>
          <p:cNvCxnSpPr>
            <a:stCxn id="105" idx="1"/>
            <a:endCxn id="103" idx="5"/>
          </p:cNvCxnSpPr>
          <p:nvPr/>
        </p:nvCxnSpPr>
        <p:spPr bwMode="auto">
          <a:xfrm rot="16200000" flipV="1">
            <a:off x="3231963" y="3765363"/>
            <a:ext cx="546474" cy="69887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208" name="Group 207"/>
          <p:cNvGrpSpPr/>
          <p:nvPr/>
        </p:nvGrpSpPr>
        <p:grpSpPr>
          <a:xfrm>
            <a:off x="762000" y="3124200"/>
            <a:ext cx="2286000" cy="1676401"/>
            <a:chOff x="2895600" y="2209799"/>
            <a:chExt cx="2286000" cy="1676401"/>
          </a:xfrm>
        </p:grpSpPr>
        <p:cxnSp>
          <p:nvCxnSpPr>
            <p:cNvPr id="206" name="Straight Connector 205"/>
            <p:cNvCxnSpPr/>
            <p:nvPr/>
          </p:nvCxnSpPr>
          <p:spPr bwMode="auto">
            <a:xfrm rot="5400000">
              <a:off x="2705100" y="3009900"/>
              <a:ext cx="457200" cy="7620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00B43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2" name="Straight Connector 201"/>
            <p:cNvCxnSpPr/>
            <p:nvPr/>
          </p:nvCxnSpPr>
          <p:spPr bwMode="auto">
            <a:xfrm flipV="1">
              <a:off x="3886200" y="3810000"/>
              <a:ext cx="762000" cy="7620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3" name="Straight Connector 202"/>
            <p:cNvCxnSpPr/>
            <p:nvPr/>
          </p:nvCxnSpPr>
          <p:spPr bwMode="auto">
            <a:xfrm rot="5400000" flipH="1" flipV="1">
              <a:off x="4679763" y="3200401"/>
              <a:ext cx="730437" cy="273237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4" name="Straight Connector 203"/>
            <p:cNvCxnSpPr/>
            <p:nvPr/>
          </p:nvCxnSpPr>
          <p:spPr bwMode="auto">
            <a:xfrm rot="16200000" flipV="1">
              <a:off x="4419601" y="2057400"/>
              <a:ext cx="501837" cy="806637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5" name="Straight Connector 204"/>
            <p:cNvCxnSpPr/>
            <p:nvPr/>
          </p:nvCxnSpPr>
          <p:spPr bwMode="auto">
            <a:xfrm rot="10800000" flipV="1">
              <a:off x="3079564" y="2209799"/>
              <a:ext cx="882837" cy="349437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7" name="Straight Connector 206"/>
            <p:cNvCxnSpPr/>
            <p:nvPr/>
          </p:nvCxnSpPr>
          <p:spPr bwMode="auto">
            <a:xfrm rot="16200000" flipH="1">
              <a:off x="3117663" y="3422462"/>
              <a:ext cx="349437" cy="578037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43" name="Straight Connector 142"/>
          <p:cNvCxnSpPr/>
          <p:nvPr/>
        </p:nvCxnSpPr>
        <p:spPr bwMode="auto">
          <a:xfrm flipV="1">
            <a:off x="1766888" y="4724400"/>
            <a:ext cx="762000" cy="762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46" name="Straight Connector 145"/>
          <p:cNvCxnSpPr/>
          <p:nvPr/>
        </p:nvCxnSpPr>
        <p:spPr bwMode="auto">
          <a:xfrm rot="5400000" flipH="1" flipV="1">
            <a:off x="2557464" y="4114801"/>
            <a:ext cx="730437" cy="27323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63" name="Straight Connector 162"/>
          <p:cNvCxnSpPr/>
          <p:nvPr/>
        </p:nvCxnSpPr>
        <p:spPr bwMode="auto">
          <a:xfrm rot="16200000" flipV="1">
            <a:off x="2286001" y="2971800"/>
            <a:ext cx="501837" cy="80663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09" name="Straight Connector 208"/>
          <p:cNvCxnSpPr>
            <a:stCxn id="114" idx="3"/>
            <a:endCxn id="113" idx="7"/>
          </p:cNvCxnSpPr>
          <p:nvPr/>
        </p:nvCxnSpPr>
        <p:spPr bwMode="auto">
          <a:xfrm rot="5400000">
            <a:off x="717363" y="2850963"/>
            <a:ext cx="851274" cy="394074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762000" y="182940"/>
            <a:ext cx="8001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a-DK" sz="2400" dirty="0">
                <a:solidFill>
                  <a:schemeClr val="accent2"/>
                </a:solidFill>
              </a:rPr>
              <a:t>Sætning</a:t>
            </a:r>
            <a:r>
              <a:rPr lang="da-DK" sz="2400" dirty="0"/>
              <a:t> </a:t>
            </a:r>
            <a:endParaRPr lang="da-DK" sz="2400" dirty="0" smtClean="0"/>
          </a:p>
          <a:p>
            <a:r>
              <a:rPr lang="da-DK" sz="2400" b="0" dirty="0" smtClean="0"/>
              <a:t>Hvis </a:t>
            </a:r>
            <a:r>
              <a:rPr lang="da-DK" sz="2400" b="0" dirty="0"/>
              <a:t>alle vægte er forskellige, så gælder der for </a:t>
            </a:r>
            <a:r>
              <a:rPr lang="da-DK" sz="2400" b="0" i="1" dirty="0" smtClean="0"/>
              <a:t>enhver</a:t>
            </a:r>
            <a:r>
              <a:rPr lang="da-DK" sz="2400" b="0" dirty="0" smtClean="0"/>
              <a:t> </a:t>
            </a:r>
            <a:r>
              <a:rPr lang="da-DK" sz="2400" dirty="0" smtClean="0">
                <a:solidFill>
                  <a:srgbClr val="FF0000"/>
                </a:solidFill>
              </a:rPr>
              <a:t>cykel </a:t>
            </a:r>
            <a:r>
              <a:rPr lang="da-DK" sz="2400" b="0" dirty="0" smtClean="0"/>
              <a:t>at </a:t>
            </a:r>
            <a:r>
              <a:rPr lang="da-DK" sz="2400" b="0" dirty="0"/>
              <a:t>den </a:t>
            </a:r>
            <a:r>
              <a:rPr lang="da-DK" sz="2400" dirty="0" smtClean="0">
                <a:solidFill>
                  <a:srgbClr val="00CC00"/>
                </a:solidFill>
              </a:rPr>
              <a:t>tungeste </a:t>
            </a:r>
            <a:r>
              <a:rPr lang="da-DK" sz="2400" dirty="0">
                <a:solidFill>
                  <a:srgbClr val="00CC00"/>
                </a:solidFill>
              </a:rPr>
              <a:t>kant </a:t>
            </a:r>
            <a:r>
              <a:rPr lang="da-DK" sz="2400" dirty="0" smtClean="0">
                <a:solidFill>
                  <a:srgbClr val="00CC00"/>
                </a:solidFill>
              </a:rPr>
              <a:t>i cyklen</a:t>
            </a:r>
            <a:r>
              <a:rPr lang="da-DK" sz="2400" b="0" dirty="0"/>
              <a:t> </a:t>
            </a:r>
            <a:r>
              <a:rPr lang="da-DK" sz="2400" b="0" dirty="0" smtClean="0"/>
              <a:t>ikke er </a:t>
            </a:r>
            <a:r>
              <a:rPr lang="da-DK" sz="2400" b="0" dirty="0"/>
              <a:t>med i et minimum udspændende træ</a:t>
            </a:r>
          </a:p>
        </p:txBody>
      </p:sp>
      <p:cxnSp>
        <p:nvCxnSpPr>
          <p:cNvPr id="109" name="Straight Connector 108"/>
          <p:cNvCxnSpPr>
            <a:stCxn id="213" idx="7"/>
            <a:endCxn id="105" idx="3"/>
          </p:cNvCxnSpPr>
          <p:nvPr/>
        </p:nvCxnSpPr>
        <p:spPr bwMode="auto">
          <a:xfrm rot="5400000" flipH="1" flipV="1">
            <a:off x="2774763" y="4451163"/>
            <a:ext cx="927474" cy="123227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14" name="Oval 113"/>
          <p:cNvSpPr/>
          <p:nvPr/>
        </p:nvSpPr>
        <p:spPr bwMode="auto">
          <a:xfrm>
            <a:off x="1295400" y="2362200"/>
            <a:ext cx="304800" cy="304800"/>
          </a:xfrm>
          <a:prstGeom prst="ellipse">
            <a:avLst/>
          </a:prstGeom>
          <a:solidFill>
            <a:srgbClr val="0070C0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20" name="Straight Connector 119"/>
          <p:cNvCxnSpPr>
            <a:stCxn id="104" idx="3"/>
            <a:endCxn id="102" idx="7"/>
          </p:cNvCxnSpPr>
          <p:nvPr/>
        </p:nvCxnSpPr>
        <p:spPr bwMode="auto">
          <a:xfrm rot="5400000">
            <a:off x="2317563" y="2393763"/>
            <a:ext cx="394074" cy="851274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1" name="Straight Connector 120"/>
          <p:cNvCxnSpPr>
            <a:stCxn id="213" idx="1"/>
            <a:endCxn id="100" idx="5"/>
          </p:cNvCxnSpPr>
          <p:nvPr/>
        </p:nvCxnSpPr>
        <p:spPr bwMode="auto">
          <a:xfrm rot="16200000" flipV="1">
            <a:off x="1746063" y="4870263"/>
            <a:ext cx="622674" cy="698874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3" name="TextBox 132"/>
          <p:cNvSpPr txBox="1"/>
          <p:nvPr/>
        </p:nvSpPr>
        <p:spPr>
          <a:xfrm>
            <a:off x="-76200" y="382166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i="1" dirty="0" smtClean="0">
                <a:solidFill>
                  <a:srgbClr val="0070C0"/>
                </a:solidFill>
              </a:rPr>
              <a:t>e</a:t>
            </a:r>
            <a:r>
              <a:rPr lang="da-DK" dirty="0" smtClean="0">
                <a:solidFill>
                  <a:srgbClr val="0070C0"/>
                </a:solidFill>
              </a:rPr>
              <a:t> = 7</a:t>
            </a:r>
            <a:endParaRPr lang="da-DK" dirty="0">
              <a:solidFill>
                <a:srgbClr val="0070C0"/>
              </a:solidFill>
            </a:endParaRPr>
          </a:p>
        </p:txBody>
      </p:sp>
      <p:sp>
        <p:nvSpPr>
          <p:cNvPr id="136" name="Right Arrow 135"/>
          <p:cNvSpPr/>
          <p:nvPr/>
        </p:nvSpPr>
        <p:spPr bwMode="auto">
          <a:xfrm>
            <a:off x="4267200" y="3657600"/>
            <a:ext cx="762000" cy="762000"/>
          </a:xfrm>
          <a:prstGeom prst="rightArrow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533400" y="4143376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i="1" dirty="0" smtClean="0">
                <a:solidFill>
                  <a:srgbClr val="FF0000"/>
                </a:solidFill>
              </a:rPr>
              <a:t>v</a:t>
            </a:r>
            <a:endParaRPr lang="da-DK" i="1" dirty="0">
              <a:solidFill>
                <a:srgbClr val="FF0000"/>
              </a:solidFill>
            </a:endParaRPr>
          </a:p>
        </p:txBody>
      </p:sp>
      <p:sp>
        <p:nvSpPr>
          <p:cNvPr id="103" name="Oval 102"/>
          <p:cNvSpPr/>
          <p:nvPr/>
        </p:nvSpPr>
        <p:spPr bwMode="auto">
          <a:xfrm>
            <a:off x="2895600" y="35814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4" name="Oval 103"/>
          <p:cNvSpPr/>
          <p:nvPr/>
        </p:nvSpPr>
        <p:spPr bwMode="auto">
          <a:xfrm>
            <a:off x="2895600" y="2362200"/>
            <a:ext cx="304800" cy="304800"/>
          </a:xfrm>
          <a:prstGeom prst="ellipse">
            <a:avLst/>
          </a:prstGeom>
          <a:solidFill>
            <a:srgbClr val="0070C0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5" name="Oval 104"/>
          <p:cNvSpPr/>
          <p:nvPr/>
        </p:nvSpPr>
        <p:spPr bwMode="auto">
          <a:xfrm>
            <a:off x="3810000" y="4343400"/>
            <a:ext cx="304800" cy="304800"/>
          </a:xfrm>
          <a:prstGeom prst="ellipse">
            <a:avLst/>
          </a:prstGeom>
          <a:solidFill>
            <a:srgbClr val="0070C0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3" name="Oval 122"/>
          <p:cNvSpPr/>
          <p:nvPr/>
        </p:nvSpPr>
        <p:spPr bwMode="auto">
          <a:xfrm>
            <a:off x="914400" y="52578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75" name="Straight Connector 174"/>
          <p:cNvCxnSpPr/>
          <p:nvPr/>
        </p:nvCxnSpPr>
        <p:spPr bwMode="auto">
          <a:xfrm rot="10800000" flipV="1">
            <a:off x="988828" y="3181351"/>
            <a:ext cx="882837" cy="349437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8" name="Straight Connector 177"/>
          <p:cNvCxnSpPr/>
          <p:nvPr/>
        </p:nvCxnSpPr>
        <p:spPr bwMode="auto">
          <a:xfrm rot="5400000">
            <a:off x="642932" y="3924300"/>
            <a:ext cx="457200" cy="762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4" name="Straight Connector 183"/>
          <p:cNvCxnSpPr>
            <a:stCxn id="105" idx="0"/>
            <a:endCxn id="104" idx="5"/>
          </p:cNvCxnSpPr>
          <p:nvPr/>
        </p:nvCxnSpPr>
        <p:spPr bwMode="auto">
          <a:xfrm rot="16200000" flipV="1">
            <a:off x="2698564" y="3079563"/>
            <a:ext cx="1721037" cy="806637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7" name="Straight Connector 186"/>
          <p:cNvCxnSpPr>
            <a:stCxn id="101" idx="6"/>
            <a:endCxn id="105" idx="2"/>
          </p:cNvCxnSpPr>
          <p:nvPr/>
        </p:nvCxnSpPr>
        <p:spPr bwMode="auto">
          <a:xfrm flipV="1">
            <a:off x="2819400" y="4495800"/>
            <a:ext cx="990600" cy="2286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0" name="Straight Connector 189"/>
          <p:cNvCxnSpPr>
            <a:stCxn id="123" idx="7"/>
            <a:endCxn id="100" idx="3"/>
          </p:cNvCxnSpPr>
          <p:nvPr/>
        </p:nvCxnSpPr>
        <p:spPr bwMode="auto">
          <a:xfrm rot="5400000" flipH="1" flipV="1">
            <a:off x="1136463" y="4946463"/>
            <a:ext cx="394074" cy="317874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4" name="Straight Connector 193"/>
          <p:cNvCxnSpPr>
            <a:stCxn id="123" idx="1"/>
            <a:endCxn id="99" idx="4"/>
          </p:cNvCxnSpPr>
          <p:nvPr/>
        </p:nvCxnSpPr>
        <p:spPr bwMode="auto">
          <a:xfrm rot="16200000" flipV="1">
            <a:off x="457201" y="4800600"/>
            <a:ext cx="806637" cy="197037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9" name="Straight Connector 198"/>
          <p:cNvCxnSpPr/>
          <p:nvPr/>
        </p:nvCxnSpPr>
        <p:spPr bwMode="auto">
          <a:xfrm rot="16200000" flipH="1">
            <a:off x="984063" y="4336862"/>
            <a:ext cx="349437" cy="57803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13" name="Oval 212"/>
          <p:cNvSpPr/>
          <p:nvPr/>
        </p:nvSpPr>
        <p:spPr bwMode="auto">
          <a:xfrm>
            <a:off x="2362200" y="54864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" name="Oval 101"/>
          <p:cNvSpPr/>
          <p:nvPr/>
        </p:nvSpPr>
        <p:spPr bwMode="auto">
          <a:xfrm>
            <a:off x="1828800" y="2971800"/>
            <a:ext cx="304800" cy="304800"/>
          </a:xfrm>
          <a:prstGeom prst="ellipse">
            <a:avLst/>
          </a:prstGeom>
          <a:solidFill>
            <a:srgbClr val="FF00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3" name="Oval 112"/>
          <p:cNvSpPr/>
          <p:nvPr/>
        </p:nvSpPr>
        <p:spPr bwMode="auto">
          <a:xfrm>
            <a:off x="685800" y="3429000"/>
            <a:ext cx="304800" cy="304800"/>
          </a:xfrm>
          <a:prstGeom prst="ellipse">
            <a:avLst/>
          </a:prstGeom>
          <a:solidFill>
            <a:srgbClr val="FF00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9" name="Oval 98"/>
          <p:cNvSpPr/>
          <p:nvPr/>
        </p:nvSpPr>
        <p:spPr bwMode="auto">
          <a:xfrm>
            <a:off x="609600" y="41910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609600" y="3386136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i="1" dirty="0" smtClean="0">
                <a:solidFill>
                  <a:schemeClr val="bg1"/>
                </a:solidFill>
              </a:rPr>
              <a:t>u</a:t>
            </a:r>
            <a:endParaRPr lang="da-DK" i="1" dirty="0">
              <a:solidFill>
                <a:schemeClr val="bg1"/>
              </a:solidFill>
            </a:endParaRPr>
          </a:p>
        </p:txBody>
      </p:sp>
      <p:sp>
        <p:nvSpPr>
          <p:cNvPr id="100" name="Oval 99"/>
          <p:cNvSpPr/>
          <p:nvPr/>
        </p:nvSpPr>
        <p:spPr bwMode="auto">
          <a:xfrm>
            <a:off x="1447800" y="46482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1" name="Oval 100"/>
          <p:cNvSpPr/>
          <p:nvPr/>
        </p:nvSpPr>
        <p:spPr bwMode="auto">
          <a:xfrm>
            <a:off x="2514600" y="4572000"/>
            <a:ext cx="304800" cy="304800"/>
          </a:xfrm>
          <a:prstGeom prst="ellipse">
            <a:avLst/>
          </a:prstGeom>
          <a:solidFill>
            <a:srgbClr val="FF00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2333624" y="3028952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i="1" dirty="0" smtClean="0"/>
              <a:t>e’</a:t>
            </a:r>
            <a:r>
              <a:rPr lang="da-DK" dirty="0" smtClean="0"/>
              <a:t> = 5</a:t>
            </a:r>
            <a:endParaRPr lang="da-DK" dirty="0"/>
          </a:p>
        </p:txBody>
      </p:sp>
      <p:cxnSp>
        <p:nvCxnSpPr>
          <p:cNvPr id="226" name="Straight Connector 225"/>
          <p:cNvCxnSpPr>
            <a:stCxn id="242" idx="6"/>
            <a:endCxn id="248" idx="2"/>
          </p:cNvCxnSpPr>
          <p:nvPr/>
        </p:nvCxnSpPr>
        <p:spPr bwMode="auto">
          <a:xfrm>
            <a:off x="6400800" y="25146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27" name="Straight Connector 226"/>
          <p:cNvCxnSpPr>
            <a:stCxn id="250" idx="5"/>
            <a:endCxn id="258" idx="2"/>
          </p:cNvCxnSpPr>
          <p:nvPr/>
        </p:nvCxnSpPr>
        <p:spPr bwMode="auto">
          <a:xfrm rot="16200000" flipH="1">
            <a:off x="6508563" y="4984562"/>
            <a:ext cx="120837" cy="118763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28" name="Straight Connector 227"/>
          <p:cNvCxnSpPr>
            <a:stCxn id="247" idx="2"/>
            <a:endCxn id="263" idx="7"/>
          </p:cNvCxnSpPr>
          <p:nvPr/>
        </p:nvCxnSpPr>
        <p:spPr bwMode="auto">
          <a:xfrm rot="10800000" flipV="1">
            <a:off x="6508564" y="3733799"/>
            <a:ext cx="1187637" cy="959037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9" name="Straight Connector 228"/>
          <p:cNvCxnSpPr>
            <a:stCxn id="249" idx="1"/>
            <a:endCxn id="247" idx="5"/>
          </p:cNvCxnSpPr>
          <p:nvPr/>
        </p:nvCxnSpPr>
        <p:spPr bwMode="auto">
          <a:xfrm rot="16200000" flipV="1">
            <a:off x="8032563" y="3765363"/>
            <a:ext cx="546474" cy="69887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230" name="Group 229"/>
          <p:cNvGrpSpPr/>
          <p:nvPr/>
        </p:nvGrpSpPr>
        <p:grpSpPr>
          <a:xfrm>
            <a:off x="5562600" y="3124200"/>
            <a:ext cx="2286000" cy="1676401"/>
            <a:chOff x="2895600" y="2209799"/>
            <a:chExt cx="2286000" cy="1676401"/>
          </a:xfrm>
        </p:grpSpPr>
        <p:cxnSp>
          <p:nvCxnSpPr>
            <p:cNvPr id="231" name="Straight Connector 230"/>
            <p:cNvCxnSpPr/>
            <p:nvPr/>
          </p:nvCxnSpPr>
          <p:spPr bwMode="auto">
            <a:xfrm rot="5400000">
              <a:off x="2705100" y="3009900"/>
              <a:ext cx="457200" cy="7620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2" name="Straight Connector 231"/>
            <p:cNvCxnSpPr/>
            <p:nvPr/>
          </p:nvCxnSpPr>
          <p:spPr bwMode="auto">
            <a:xfrm flipV="1">
              <a:off x="3886200" y="3810000"/>
              <a:ext cx="762000" cy="7620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3" name="Straight Connector 232"/>
            <p:cNvCxnSpPr/>
            <p:nvPr/>
          </p:nvCxnSpPr>
          <p:spPr bwMode="auto">
            <a:xfrm rot="5400000" flipH="1" flipV="1">
              <a:off x="4679763" y="3200401"/>
              <a:ext cx="730437" cy="273237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4" name="Straight Connector 233"/>
            <p:cNvCxnSpPr/>
            <p:nvPr/>
          </p:nvCxnSpPr>
          <p:spPr bwMode="auto">
            <a:xfrm rot="16200000" flipV="1">
              <a:off x="4419601" y="2057400"/>
              <a:ext cx="501837" cy="806637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5" name="Straight Connector 234"/>
            <p:cNvCxnSpPr/>
            <p:nvPr/>
          </p:nvCxnSpPr>
          <p:spPr bwMode="auto">
            <a:xfrm rot="10800000" flipV="1">
              <a:off x="3079564" y="2209799"/>
              <a:ext cx="882837" cy="349437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6" name="Straight Connector 235"/>
            <p:cNvCxnSpPr/>
            <p:nvPr/>
          </p:nvCxnSpPr>
          <p:spPr bwMode="auto">
            <a:xfrm rot="16200000" flipH="1">
              <a:off x="3117663" y="3422462"/>
              <a:ext cx="349437" cy="578037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237" name="Straight Connector 236"/>
          <p:cNvCxnSpPr/>
          <p:nvPr/>
        </p:nvCxnSpPr>
        <p:spPr bwMode="auto">
          <a:xfrm flipV="1">
            <a:off x="6567488" y="4724400"/>
            <a:ext cx="762000" cy="762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38" name="Straight Connector 237"/>
          <p:cNvCxnSpPr/>
          <p:nvPr/>
        </p:nvCxnSpPr>
        <p:spPr bwMode="auto">
          <a:xfrm rot="5400000" flipH="1" flipV="1">
            <a:off x="7358064" y="4114801"/>
            <a:ext cx="730437" cy="27323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39" name="Straight Connector 238"/>
          <p:cNvCxnSpPr/>
          <p:nvPr/>
        </p:nvCxnSpPr>
        <p:spPr bwMode="auto">
          <a:xfrm rot="16200000" flipV="1">
            <a:off x="7072313" y="3043240"/>
            <a:ext cx="501837" cy="806637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0" name="Straight Connector 239"/>
          <p:cNvCxnSpPr>
            <a:stCxn id="242" idx="3"/>
            <a:endCxn id="260" idx="7"/>
          </p:cNvCxnSpPr>
          <p:nvPr/>
        </p:nvCxnSpPr>
        <p:spPr bwMode="auto">
          <a:xfrm rot="5400000">
            <a:off x="5517963" y="2850963"/>
            <a:ext cx="851274" cy="394074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1" name="Straight Connector 240"/>
          <p:cNvCxnSpPr>
            <a:stCxn id="258" idx="7"/>
            <a:endCxn id="249" idx="3"/>
          </p:cNvCxnSpPr>
          <p:nvPr/>
        </p:nvCxnSpPr>
        <p:spPr bwMode="auto">
          <a:xfrm rot="5400000" flipH="1" flipV="1">
            <a:off x="7575363" y="4451163"/>
            <a:ext cx="927474" cy="123227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42" name="Oval 241"/>
          <p:cNvSpPr/>
          <p:nvPr/>
        </p:nvSpPr>
        <p:spPr bwMode="auto">
          <a:xfrm>
            <a:off x="6096000" y="2362200"/>
            <a:ext cx="304800" cy="304800"/>
          </a:xfrm>
          <a:prstGeom prst="ellipse">
            <a:avLst/>
          </a:prstGeom>
          <a:solidFill>
            <a:srgbClr val="0070C0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43" name="Straight Connector 242"/>
          <p:cNvCxnSpPr>
            <a:stCxn id="248" idx="3"/>
            <a:endCxn id="259" idx="7"/>
          </p:cNvCxnSpPr>
          <p:nvPr/>
        </p:nvCxnSpPr>
        <p:spPr bwMode="auto">
          <a:xfrm rot="5400000">
            <a:off x="7118163" y="2393763"/>
            <a:ext cx="394074" cy="851274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4" name="Straight Connector 243"/>
          <p:cNvCxnSpPr>
            <a:stCxn id="258" idx="1"/>
            <a:endCxn id="263" idx="5"/>
          </p:cNvCxnSpPr>
          <p:nvPr/>
        </p:nvCxnSpPr>
        <p:spPr bwMode="auto">
          <a:xfrm rot="16200000" flipV="1">
            <a:off x="6546663" y="4870263"/>
            <a:ext cx="622674" cy="698874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5" name="TextBox 244"/>
          <p:cNvSpPr txBox="1"/>
          <p:nvPr/>
        </p:nvSpPr>
        <p:spPr>
          <a:xfrm>
            <a:off x="4724400" y="380738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dirty="0" smtClean="0">
                <a:solidFill>
                  <a:srgbClr val="0070C0"/>
                </a:solidFill>
              </a:rPr>
              <a:t> 7</a:t>
            </a:r>
            <a:endParaRPr lang="da-DK" dirty="0">
              <a:solidFill>
                <a:srgbClr val="0070C0"/>
              </a:solidFill>
            </a:endParaRPr>
          </a:p>
        </p:txBody>
      </p:sp>
      <p:sp>
        <p:nvSpPr>
          <p:cNvPr id="246" name="TextBox 245"/>
          <p:cNvSpPr txBox="1"/>
          <p:nvPr/>
        </p:nvSpPr>
        <p:spPr>
          <a:xfrm>
            <a:off x="5334000" y="4143376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i="1" dirty="0" smtClean="0">
                <a:solidFill>
                  <a:srgbClr val="FF0000"/>
                </a:solidFill>
              </a:rPr>
              <a:t>v</a:t>
            </a:r>
            <a:endParaRPr lang="da-DK" i="1" dirty="0">
              <a:solidFill>
                <a:srgbClr val="FF0000"/>
              </a:solidFill>
            </a:endParaRPr>
          </a:p>
        </p:txBody>
      </p:sp>
      <p:sp>
        <p:nvSpPr>
          <p:cNvPr id="247" name="Oval 246"/>
          <p:cNvSpPr/>
          <p:nvPr/>
        </p:nvSpPr>
        <p:spPr bwMode="auto">
          <a:xfrm>
            <a:off x="7696200" y="35814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8" name="Oval 247"/>
          <p:cNvSpPr/>
          <p:nvPr/>
        </p:nvSpPr>
        <p:spPr bwMode="auto">
          <a:xfrm>
            <a:off x="7696200" y="2362200"/>
            <a:ext cx="304800" cy="304800"/>
          </a:xfrm>
          <a:prstGeom prst="ellipse">
            <a:avLst/>
          </a:prstGeom>
          <a:solidFill>
            <a:srgbClr val="0070C0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9" name="Oval 248"/>
          <p:cNvSpPr/>
          <p:nvPr/>
        </p:nvSpPr>
        <p:spPr bwMode="auto">
          <a:xfrm>
            <a:off x="8610600" y="4343400"/>
            <a:ext cx="304800" cy="304800"/>
          </a:xfrm>
          <a:prstGeom prst="ellipse">
            <a:avLst/>
          </a:prstGeom>
          <a:solidFill>
            <a:srgbClr val="0070C0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0" name="Oval 249"/>
          <p:cNvSpPr/>
          <p:nvPr/>
        </p:nvSpPr>
        <p:spPr bwMode="auto">
          <a:xfrm>
            <a:off x="5715000" y="52578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51" name="Straight Connector 250"/>
          <p:cNvCxnSpPr/>
          <p:nvPr/>
        </p:nvCxnSpPr>
        <p:spPr bwMode="auto">
          <a:xfrm rot="10800000" flipV="1">
            <a:off x="5789428" y="3181351"/>
            <a:ext cx="882837" cy="349437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2" name="Straight Connector 251"/>
          <p:cNvCxnSpPr/>
          <p:nvPr/>
        </p:nvCxnSpPr>
        <p:spPr bwMode="auto">
          <a:xfrm rot="5400000">
            <a:off x="5386388" y="3938588"/>
            <a:ext cx="457200" cy="762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53" name="Straight Connector 252"/>
          <p:cNvCxnSpPr>
            <a:stCxn id="249" idx="0"/>
            <a:endCxn id="248" idx="5"/>
          </p:cNvCxnSpPr>
          <p:nvPr/>
        </p:nvCxnSpPr>
        <p:spPr bwMode="auto">
          <a:xfrm rot="16200000" flipV="1">
            <a:off x="7499164" y="3079563"/>
            <a:ext cx="1721037" cy="806637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4" name="Straight Connector 253"/>
          <p:cNvCxnSpPr>
            <a:stCxn id="264" idx="6"/>
            <a:endCxn id="249" idx="2"/>
          </p:cNvCxnSpPr>
          <p:nvPr/>
        </p:nvCxnSpPr>
        <p:spPr bwMode="auto">
          <a:xfrm flipV="1">
            <a:off x="7620000" y="4495800"/>
            <a:ext cx="990600" cy="2286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5" name="Straight Connector 254"/>
          <p:cNvCxnSpPr>
            <a:stCxn id="250" idx="7"/>
            <a:endCxn id="263" idx="3"/>
          </p:cNvCxnSpPr>
          <p:nvPr/>
        </p:nvCxnSpPr>
        <p:spPr bwMode="auto">
          <a:xfrm rot="5400000" flipH="1" flipV="1">
            <a:off x="5937063" y="4946463"/>
            <a:ext cx="394074" cy="317874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6" name="Straight Connector 255"/>
          <p:cNvCxnSpPr>
            <a:stCxn id="250" idx="1"/>
            <a:endCxn id="261" idx="4"/>
          </p:cNvCxnSpPr>
          <p:nvPr/>
        </p:nvCxnSpPr>
        <p:spPr bwMode="auto">
          <a:xfrm rot="16200000" flipV="1">
            <a:off x="5257801" y="4800600"/>
            <a:ext cx="806637" cy="197037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7" name="Straight Connector 256"/>
          <p:cNvCxnSpPr/>
          <p:nvPr/>
        </p:nvCxnSpPr>
        <p:spPr bwMode="auto">
          <a:xfrm rot="16200000" flipH="1">
            <a:off x="5784663" y="4336862"/>
            <a:ext cx="349437" cy="57803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58" name="Oval 257"/>
          <p:cNvSpPr/>
          <p:nvPr/>
        </p:nvSpPr>
        <p:spPr bwMode="auto">
          <a:xfrm>
            <a:off x="7162800" y="54864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9" name="Oval 258"/>
          <p:cNvSpPr/>
          <p:nvPr/>
        </p:nvSpPr>
        <p:spPr bwMode="auto">
          <a:xfrm>
            <a:off x="6629400" y="2971800"/>
            <a:ext cx="304800" cy="304800"/>
          </a:xfrm>
          <a:prstGeom prst="ellipse">
            <a:avLst/>
          </a:prstGeom>
          <a:solidFill>
            <a:srgbClr val="FF00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0" name="Oval 259"/>
          <p:cNvSpPr/>
          <p:nvPr/>
        </p:nvSpPr>
        <p:spPr bwMode="auto">
          <a:xfrm>
            <a:off x="5486400" y="3429000"/>
            <a:ext cx="304800" cy="304800"/>
          </a:xfrm>
          <a:prstGeom prst="ellipse">
            <a:avLst/>
          </a:prstGeom>
          <a:solidFill>
            <a:srgbClr val="FF00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1" name="Oval 260"/>
          <p:cNvSpPr/>
          <p:nvPr/>
        </p:nvSpPr>
        <p:spPr bwMode="auto">
          <a:xfrm>
            <a:off x="5410200" y="41910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2" name="TextBox 261"/>
          <p:cNvSpPr txBox="1"/>
          <p:nvPr/>
        </p:nvSpPr>
        <p:spPr>
          <a:xfrm>
            <a:off x="5410200" y="3386136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i="1" dirty="0" smtClean="0">
                <a:solidFill>
                  <a:schemeClr val="bg1"/>
                </a:solidFill>
              </a:rPr>
              <a:t>u</a:t>
            </a:r>
            <a:endParaRPr lang="da-DK" i="1" dirty="0">
              <a:solidFill>
                <a:schemeClr val="bg1"/>
              </a:solidFill>
            </a:endParaRPr>
          </a:p>
        </p:txBody>
      </p:sp>
      <p:sp>
        <p:nvSpPr>
          <p:cNvPr id="263" name="Oval 262"/>
          <p:cNvSpPr/>
          <p:nvPr/>
        </p:nvSpPr>
        <p:spPr bwMode="auto">
          <a:xfrm>
            <a:off x="6248400" y="46482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4" name="Oval 263"/>
          <p:cNvSpPr/>
          <p:nvPr/>
        </p:nvSpPr>
        <p:spPr bwMode="auto">
          <a:xfrm>
            <a:off x="7315200" y="4572000"/>
            <a:ext cx="304800" cy="304800"/>
          </a:xfrm>
          <a:prstGeom prst="ellipse">
            <a:avLst/>
          </a:prstGeom>
          <a:solidFill>
            <a:srgbClr val="FF00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5" name="TextBox 264"/>
          <p:cNvSpPr txBox="1"/>
          <p:nvPr/>
        </p:nvSpPr>
        <p:spPr>
          <a:xfrm>
            <a:off x="7315200" y="3028952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5</a:t>
            </a:r>
            <a:endParaRPr lang="da-DK" dirty="0"/>
          </a:p>
        </p:txBody>
      </p:sp>
      <p:sp>
        <p:nvSpPr>
          <p:cNvPr id="266" name="TextBox 265"/>
          <p:cNvSpPr txBox="1"/>
          <p:nvPr/>
        </p:nvSpPr>
        <p:spPr>
          <a:xfrm>
            <a:off x="6172200" y="610618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b="0" dirty="0" smtClean="0"/>
              <a:t>Nyt udspændende træ med mindre vægt</a:t>
            </a:r>
            <a:endParaRPr lang="da-DK" sz="1400" b="0" dirty="0"/>
          </a:p>
        </p:txBody>
      </p:sp>
      <p:sp>
        <p:nvSpPr>
          <p:cNvPr id="267" name="TextBox 266"/>
          <p:cNvSpPr txBox="1"/>
          <p:nvPr/>
        </p:nvSpPr>
        <p:spPr>
          <a:xfrm>
            <a:off x="533400" y="610618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b="0" dirty="0" smtClean="0"/>
              <a:t>Antag modsætningsvis et </a:t>
            </a:r>
            <a:r>
              <a:rPr lang="da-DK" sz="1400" b="0" smtClean="0">
                <a:solidFill>
                  <a:srgbClr val="0070C0"/>
                </a:solidFill>
              </a:rPr>
              <a:t>MST </a:t>
            </a:r>
            <a:r>
              <a:rPr lang="da-DK" sz="1400" b="0" smtClean="0"/>
              <a:t>og </a:t>
            </a:r>
            <a:r>
              <a:rPr lang="da-DK" sz="1400" b="0" smtClean="0">
                <a:solidFill>
                  <a:srgbClr val="FF0000"/>
                </a:solidFill>
              </a:rPr>
              <a:t>cykel</a:t>
            </a:r>
            <a:r>
              <a:rPr lang="da-DK" sz="1400" b="0" smtClean="0"/>
              <a:t> </a:t>
            </a:r>
            <a:r>
              <a:rPr lang="da-DK" sz="1400" b="0" dirty="0" smtClean="0"/>
              <a:t>hvor </a:t>
            </a:r>
            <a:r>
              <a:rPr lang="da-DK" sz="1400" b="0" dirty="0" smtClean="0">
                <a:solidFill>
                  <a:srgbClr val="00B438"/>
                </a:solidFill>
              </a:rPr>
              <a:t>tungeste kant </a:t>
            </a:r>
            <a:r>
              <a:rPr lang="da-DK" sz="1400" b="0" i="1" dirty="0" smtClean="0">
                <a:solidFill>
                  <a:srgbClr val="00B438"/>
                </a:solidFill>
              </a:rPr>
              <a:t>e</a:t>
            </a:r>
            <a:r>
              <a:rPr lang="da-DK" sz="1400" b="0" dirty="0" smtClean="0"/>
              <a:t> er med i </a:t>
            </a:r>
            <a:r>
              <a:rPr lang="da-DK" sz="1400" b="0" dirty="0" smtClean="0">
                <a:solidFill>
                  <a:srgbClr val="0070C0"/>
                </a:solidFill>
              </a:rPr>
              <a:t>MST</a:t>
            </a:r>
            <a:endParaRPr lang="da-DK" sz="1400" b="0" dirty="0">
              <a:solidFill>
                <a:srgbClr val="0070C0"/>
              </a:solidFill>
            </a:endParaRPr>
          </a:p>
        </p:txBody>
      </p:sp>
      <p:sp>
        <p:nvSpPr>
          <p:cNvPr id="268" name="Lightning Bolt 267"/>
          <p:cNvSpPr/>
          <p:nvPr/>
        </p:nvSpPr>
        <p:spPr bwMode="auto">
          <a:xfrm>
            <a:off x="7924800" y="6400800"/>
            <a:ext cx="457200" cy="304800"/>
          </a:xfrm>
          <a:prstGeom prst="lightningBol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60000">
            <a:off x="880187" y="2024308"/>
            <a:ext cx="8185097" cy="3270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z="4000" b="1" smtClean="0"/>
              <a:t>Minimum Udspændende Træer: </a:t>
            </a:r>
            <a:br>
              <a:rPr lang="da-DK" sz="4000" b="1" smtClean="0"/>
            </a:br>
            <a:r>
              <a:rPr lang="da-DK" sz="4000" b="1" smtClean="0"/>
              <a:t>Grådig generel algoritme</a:t>
            </a:r>
            <a:endParaRPr lang="en-US" sz="4000" b="1" i="1" smtClean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7086600" y="4300536"/>
            <a:ext cx="16764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6248400" y="5791200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>
                <a:solidFill>
                  <a:srgbClr val="FF0000"/>
                </a:solidFill>
              </a:rPr>
              <a:t>En letteste kant over et snit (som ikke allerede indeholder kanter fra </a:t>
            </a:r>
            <a:r>
              <a:rPr lang="da-DK" i="1" dirty="0" smtClean="0">
                <a:solidFill>
                  <a:srgbClr val="FF0000"/>
                </a:solidFill>
              </a:rPr>
              <a:t>A</a:t>
            </a:r>
            <a:r>
              <a:rPr lang="da-DK" dirty="0" smtClean="0">
                <a:solidFill>
                  <a:srgbClr val="FF0000"/>
                </a:solidFill>
              </a:rPr>
              <a:t>)</a:t>
            </a:r>
            <a:endParaRPr lang="da-DK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rot="5400000" flipH="1" flipV="1">
            <a:off x="7315200" y="5104606"/>
            <a:ext cx="1371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266" y="1905000"/>
            <a:ext cx="8818505" cy="3691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da-DK" b="1" smtClean="0"/>
              <a:t>Kruskall’s Algoritme</a:t>
            </a:r>
            <a:endParaRPr lang="en-US" b="1" i="1" smtClean="0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46038" y="3344333"/>
            <a:ext cx="8458200" cy="457200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172200" y="3024188"/>
            <a:ext cx="2819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>
                <a:solidFill>
                  <a:srgbClr val="FF0000"/>
                </a:solidFill>
              </a:rPr>
              <a:t>flaskehals i algoritmen</a:t>
            </a:r>
          </a:p>
        </p:txBody>
      </p:sp>
      <p:sp>
        <p:nvSpPr>
          <p:cNvPr id="6150" name="TextBox 7"/>
          <p:cNvSpPr txBox="1">
            <a:spLocks noChangeArrowheads="1"/>
          </p:cNvSpPr>
          <p:nvPr/>
        </p:nvSpPr>
        <p:spPr bwMode="auto">
          <a:xfrm>
            <a:off x="7010400" y="6400800"/>
            <a:ext cx="2133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da-DK" sz="2400">
                <a:solidFill>
                  <a:schemeClr val="accent2"/>
                </a:solidFill>
              </a:rPr>
              <a:t>Tid </a:t>
            </a: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da-DK" sz="24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da-DK" sz="24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·log </a:t>
            </a: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 rot="10800000">
            <a:off x="5486400" y="4343400"/>
            <a:ext cx="914400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rot="10800000" flipV="1">
            <a:off x="3657600" y="4876800"/>
            <a:ext cx="27432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5029199" y="4572000"/>
            <a:ext cx="41148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dirty="0" smtClean="0">
                <a:solidFill>
                  <a:srgbClr val="FF0000"/>
                </a:solidFill>
              </a:rPr>
              <a:t>Union-Find datastruktur</a:t>
            </a:r>
          </a:p>
          <a:p>
            <a:pPr algn="r"/>
            <a:r>
              <a:rPr lang="da-DK" i="1" dirty="0" smtClean="0">
                <a:solidFill>
                  <a:srgbClr val="FF0000"/>
                </a:solidFill>
              </a:rPr>
              <a:t>O</a:t>
            </a:r>
            <a:r>
              <a:rPr lang="da-DK" dirty="0" smtClean="0">
                <a:solidFill>
                  <a:srgbClr val="FF0000"/>
                </a:solidFill>
              </a:rPr>
              <a:t>(</a:t>
            </a:r>
            <a:r>
              <a:rPr lang="da-DK" i="1" dirty="0" smtClean="0">
                <a:solidFill>
                  <a:srgbClr val="FF0000"/>
                </a:solidFill>
              </a:rPr>
              <a:t>m</a:t>
            </a:r>
            <a:r>
              <a:rPr lang="da-DK" dirty="0" smtClean="0">
                <a:solidFill>
                  <a:srgbClr val="FF0000"/>
                </a:solidFill>
                <a:sym typeface="Symbol"/>
              </a:rPr>
              <a:t>(</a:t>
            </a:r>
            <a:r>
              <a:rPr lang="da-DK" i="1" dirty="0" smtClean="0">
                <a:solidFill>
                  <a:srgbClr val="FF0000"/>
                </a:solidFill>
                <a:sym typeface="Symbol"/>
              </a:rPr>
              <a:t>n</a:t>
            </a:r>
            <a:r>
              <a:rPr lang="da-DK" dirty="0" smtClean="0">
                <a:solidFill>
                  <a:srgbClr val="FF0000"/>
                </a:solidFill>
                <a:sym typeface="Symbol"/>
              </a:rPr>
              <a:t>))	  </a:t>
            </a:r>
          </a:p>
          <a:p>
            <a:pPr algn="r"/>
            <a:r>
              <a:rPr lang="da-DK" dirty="0" smtClean="0">
                <a:solidFill>
                  <a:srgbClr val="FF0000"/>
                </a:solidFill>
                <a:sym typeface="Symbol"/>
              </a:rPr>
              <a:t>[CLRS, Sætning 21.14]</a:t>
            </a:r>
            <a:endParaRPr lang="da-DK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da-DK" b="1" smtClean="0"/>
              <a:t>Kruskall’s Algoritme: Eksempel</a:t>
            </a:r>
            <a:endParaRPr lang="en-US" b="1" i="1" smtClean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4400"/>
            <a:ext cx="4572000" cy="389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949700"/>
            <a:ext cx="4572000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4"/>
          <p:cNvSpPr/>
          <p:nvPr/>
        </p:nvSpPr>
        <p:spPr bwMode="auto">
          <a:xfrm>
            <a:off x="265471" y="1396181"/>
            <a:ext cx="693174" cy="373625"/>
          </a:xfrm>
          <a:custGeom>
            <a:avLst/>
            <a:gdLst>
              <a:gd name="connsiteX0" fmla="*/ 0 w 693174"/>
              <a:gd name="connsiteY0" fmla="*/ 196645 h 373625"/>
              <a:gd name="connsiteX1" fmla="*/ 339213 w 693174"/>
              <a:gd name="connsiteY1" fmla="*/ 4916 h 373625"/>
              <a:gd name="connsiteX2" fmla="*/ 589935 w 693174"/>
              <a:gd name="connsiteY2" fmla="*/ 167148 h 373625"/>
              <a:gd name="connsiteX3" fmla="*/ 693174 w 693174"/>
              <a:gd name="connsiteY3" fmla="*/ 373625 h 373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3174" h="373625">
                <a:moveTo>
                  <a:pt x="0" y="196645"/>
                </a:moveTo>
                <a:cubicBezTo>
                  <a:pt x="120445" y="103238"/>
                  <a:pt x="240891" y="9832"/>
                  <a:pt x="339213" y="4916"/>
                </a:cubicBezTo>
                <a:cubicBezTo>
                  <a:pt x="437535" y="0"/>
                  <a:pt x="530942" y="105697"/>
                  <a:pt x="589935" y="167148"/>
                </a:cubicBezTo>
                <a:cubicBezTo>
                  <a:pt x="648928" y="228599"/>
                  <a:pt x="693174" y="373625"/>
                  <a:pt x="693174" y="373625"/>
                </a:cubicBezTo>
              </a:path>
            </a:pathLst>
          </a:custGeom>
          <a:noFill/>
          <a:ln w="76200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3382296" y="914400"/>
            <a:ext cx="553066" cy="420329"/>
          </a:xfrm>
          <a:custGeom>
            <a:avLst/>
            <a:gdLst>
              <a:gd name="connsiteX0" fmla="*/ 113072 w 553066"/>
              <a:gd name="connsiteY0" fmla="*/ 14748 h 420329"/>
              <a:gd name="connsiteX1" fmla="*/ 24581 w 553066"/>
              <a:gd name="connsiteY1" fmla="*/ 221226 h 420329"/>
              <a:gd name="connsiteX2" fmla="*/ 260556 w 553066"/>
              <a:gd name="connsiteY2" fmla="*/ 412955 h 420329"/>
              <a:gd name="connsiteX3" fmla="*/ 526027 w 553066"/>
              <a:gd name="connsiteY3" fmla="*/ 265471 h 420329"/>
              <a:gd name="connsiteX4" fmla="*/ 422788 w 553066"/>
              <a:gd name="connsiteY4" fmla="*/ 0 h 42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3066" h="420329">
                <a:moveTo>
                  <a:pt x="113072" y="14748"/>
                </a:moveTo>
                <a:cubicBezTo>
                  <a:pt x="56536" y="84803"/>
                  <a:pt x="0" y="154858"/>
                  <a:pt x="24581" y="221226"/>
                </a:cubicBezTo>
                <a:cubicBezTo>
                  <a:pt x="49162" y="287594"/>
                  <a:pt x="176982" y="405581"/>
                  <a:pt x="260556" y="412955"/>
                </a:cubicBezTo>
                <a:cubicBezTo>
                  <a:pt x="344130" y="420329"/>
                  <a:pt x="498988" y="334297"/>
                  <a:pt x="526027" y="265471"/>
                </a:cubicBezTo>
                <a:cubicBezTo>
                  <a:pt x="553066" y="196645"/>
                  <a:pt x="439994" y="41787"/>
                  <a:pt x="422788" y="0"/>
                </a:cubicBezTo>
              </a:path>
            </a:pathLst>
          </a:custGeom>
          <a:noFill/>
          <a:ln w="76200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1435510" y="2426110"/>
            <a:ext cx="540774" cy="376084"/>
          </a:xfrm>
          <a:custGeom>
            <a:avLst/>
            <a:gdLst>
              <a:gd name="connsiteX0" fmla="*/ 540774 w 540774"/>
              <a:gd name="connsiteY0" fmla="*/ 272845 h 376084"/>
              <a:gd name="connsiteX1" fmla="*/ 378542 w 540774"/>
              <a:gd name="connsiteY1" fmla="*/ 36871 h 376084"/>
              <a:gd name="connsiteX2" fmla="*/ 127819 w 540774"/>
              <a:gd name="connsiteY2" fmla="*/ 51619 h 376084"/>
              <a:gd name="connsiteX3" fmla="*/ 9832 w 540774"/>
              <a:gd name="connsiteY3" fmla="*/ 243348 h 376084"/>
              <a:gd name="connsiteX4" fmla="*/ 68825 w 540774"/>
              <a:gd name="connsiteY4" fmla="*/ 376084 h 376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774" h="376084">
                <a:moveTo>
                  <a:pt x="540774" y="272845"/>
                </a:moveTo>
                <a:cubicBezTo>
                  <a:pt x="494071" y="173293"/>
                  <a:pt x="447368" y="73742"/>
                  <a:pt x="378542" y="36871"/>
                </a:cubicBezTo>
                <a:cubicBezTo>
                  <a:pt x="309716" y="0"/>
                  <a:pt x="189271" y="17206"/>
                  <a:pt x="127819" y="51619"/>
                </a:cubicBezTo>
                <a:cubicBezTo>
                  <a:pt x="66367" y="86032"/>
                  <a:pt x="19664" y="189271"/>
                  <a:pt x="9832" y="243348"/>
                </a:cubicBezTo>
                <a:cubicBezTo>
                  <a:pt x="0" y="297425"/>
                  <a:pt x="54077" y="349045"/>
                  <a:pt x="68825" y="376084"/>
                </a:cubicBezTo>
              </a:path>
            </a:pathLst>
          </a:custGeom>
          <a:noFill/>
          <a:ln w="76200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2610465" y="2109019"/>
            <a:ext cx="353961" cy="589936"/>
          </a:xfrm>
          <a:custGeom>
            <a:avLst/>
            <a:gdLst>
              <a:gd name="connsiteX0" fmla="*/ 0 w 353961"/>
              <a:gd name="connsiteY0" fmla="*/ 0 h 589936"/>
              <a:gd name="connsiteX1" fmla="*/ 324464 w 353961"/>
              <a:gd name="connsiteY1" fmla="*/ 176981 h 589936"/>
              <a:gd name="connsiteX2" fmla="*/ 176980 w 353961"/>
              <a:gd name="connsiteY2" fmla="*/ 589936 h 58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3961" h="589936">
                <a:moveTo>
                  <a:pt x="0" y="0"/>
                </a:moveTo>
                <a:cubicBezTo>
                  <a:pt x="147483" y="39329"/>
                  <a:pt x="294967" y="78658"/>
                  <a:pt x="324464" y="176981"/>
                </a:cubicBezTo>
                <a:cubicBezTo>
                  <a:pt x="353961" y="275304"/>
                  <a:pt x="176980" y="589936"/>
                  <a:pt x="176980" y="589936"/>
                </a:cubicBezTo>
              </a:path>
            </a:pathLst>
          </a:custGeom>
          <a:noFill/>
          <a:ln w="76200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663677" y="2964426"/>
            <a:ext cx="811162" cy="577645"/>
          </a:xfrm>
          <a:custGeom>
            <a:avLst/>
            <a:gdLst>
              <a:gd name="connsiteX0" fmla="*/ 324465 w 811162"/>
              <a:gd name="connsiteY0" fmla="*/ 14748 h 577645"/>
              <a:gd name="connsiteX1" fmla="*/ 29497 w 811162"/>
              <a:gd name="connsiteY1" fmla="*/ 324464 h 577645"/>
              <a:gd name="connsiteX2" fmla="*/ 147484 w 811162"/>
              <a:gd name="connsiteY2" fmla="*/ 545690 h 577645"/>
              <a:gd name="connsiteX3" fmla="*/ 560439 w 811162"/>
              <a:gd name="connsiteY3" fmla="*/ 486697 h 577645"/>
              <a:gd name="connsiteX4" fmla="*/ 811162 w 811162"/>
              <a:gd name="connsiteY4" fmla="*/ 0 h 577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1162" h="577645">
                <a:moveTo>
                  <a:pt x="324465" y="14748"/>
                </a:moveTo>
                <a:cubicBezTo>
                  <a:pt x="191729" y="125361"/>
                  <a:pt x="58994" y="235974"/>
                  <a:pt x="29497" y="324464"/>
                </a:cubicBezTo>
                <a:cubicBezTo>
                  <a:pt x="0" y="412954"/>
                  <a:pt x="58994" y="518651"/>
                  <a:pt x="147484" y="545690"/>
                </a:cubicBezTo>
                <a:cubicBezTo>
                  <a:pt x="235974" y="572729"/>
                  <a:pt x="449826" y="577645"/>
                  <a:pt x="560439" y="486697"/>
                </a:cubicBezTo>
                <a:cubicBezTo>
                  <a:pt x="671052" y="395749"/>
                  <a:pt x="811162" y="0"/>
                  <a:pt x="811162" y="0"/>
                </a:cubicBezTo>
              </a:path>
            </a:pathLst>
          </a:custGeom>
          <a:noFill/>
          <a:ln w="76200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221226" y="3888659"/>
            <a:ext cx="1814051" cy="845573"/>
          </a:xfrm>
          <a:custGeom>
            <a:avLst/>
            <a:gdLst>
              <a:gd name="connsiteX0" fmla="*/ 0 w 1814051"/>
              <a:gd name="connsiteY0" fmla="*/ 816076 h 845573"/>
              <a:gd name="connsiteX1" fmla="*/ 648929 w 1814051"/>
              <a:gd name="connsiteY1" fmla="*/ 196644 h 845573"/>
              <a:gd name="connsiteX2" fmla="*/ 943897 w 1814051"/>
              <a:gd name="connsiteY2" fmla="*/ 19664 h 845573"/>
              <a:gd name="connsiteX3" fmla="*/ 1179871 w 1814051"/>
              <a:gd name="connsiteY3" fmla="*/ 137651 h 845573"/>
              <a:gd name="connsiteX4" fmla="*/ 1814051 w 1814051"/>
              <a:gd name="connsiteY4" fmla="*/ 845573 h 845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4051" h="845573">
                <a:moveTo>
                  <a:pt x="0" y="816076"/>
                </a:moveTo>
                <a:cubicBezTo>
                  <a:pt x="245806" y="572727"/>
                  <a:pt x="491613" y="329379"/>
                  <a:pt x="648929" y="196644"/>
                </a:cubicBezTo>
                <a:cubicBezTo>
                  <a:pt x="806245" y="63909"/>
                  <a:pt x="855407" y="29496"/>
                  <a:pt x="943897" y="19664"/>
                </a:cubicBezTo>
                <a:cubicBezTo>
                  <a:pt x="1032387" y="9832"/>
                  <a:pt x="1034845" y="0"/>
                  <a:pt x="1179871" y="137651"/>
                </a:cubicBezTo>
                <a:cubicBezTo>
                  <a:pt x="1324897" y="275303"/>
                  <a:pt x="1708354" y="725128"/>
                  <a:pt x="1814051" y="845573"/>
                </a:cubicBezTo>
              </a:path>
            </a:pathLst>
          </a:custGeom>
          <a:noFill/>
          <a:ln w="76200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4793226" y="3908323"/>
            <a:ext cx="648929" cy="737419"/>
          </a:xfrm>
          <a:custGeom>
            <a:avLst/>
            <a:gdLst>
              <a:gd name="connsiteX0" fmla="*/ 648929 w 648929"/>
              <a:gd name="connsiteY0" fmla="*/ 0 h 737419"/>
              <a:gd name="connsiteX1" fmla="*/ 427703 w 648929"/>
              <a:gd name="connsiteY1" fmla="*/ 516193 h 737419"/>
              <a:gd name="connsiteX2" fmla="*/ 0 w 648929"/>
              <a:gd name="connsiteY2" fmla="*/ 737419 h 737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8929" h="737419">
                <a:moveTo>
                  <a:pt x="648929" y="0"/>
                </a:moveTo>
                <a:cubicBezTo>
                  <a:pt x="592393" y="196645"/>
                  <a:pt x="535858" y="393290"/>
                  <a:pt x="427703" y="516193"/>
                </a:cubicBezTo>
                <a:cubicBezTo>
                  <a:pt x="319548" y="639096"/>
                  <a:pt x="0" y="737419"/>
                  <a:pt x="0" y="737419"/>
                </a:cubicBezTo>
              </a:path>
            </a:pathLst>
          </a:custGeom>
          <a:noFill/>
          <a:ln w="76200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6324600" y="5139813"/>
            <a:ext cx="275303" cy="575187"/>
          </a:xfrm>
          <a:custGeom>
            <a:avLst/>
            <a:gdLst>
              <a:gd name="connsiteX0" fmla="*/ 275303 w 275303"/>
              <a:gd name="connsiteY0" fmla="*/ 0 h 575187"/>
              <a:gd name="connsiteX1" fmla="*/ 9832 w 275303"/>
              <a:gd name="connsiteY1" fmla="*/ 265471 h 575187"/>
              <a:gd name="connsiteX2" fmla="*/ 216309 w 275303"/>
              <a:gd name="connsiteY2" fmla="*/ 575187 h 575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5303" h="575187">
                <a:moveTo>
                  <a:pt x="275303" y="0"/>
                </a:moveTo>
                <a:cubicBezTo>
                  <a:pt x="147483" y="84803"/>
                  <a:pt x="19664" y="169607"/>
                  <a:pt x="9832" y="265471"/>
                </a:cubicBezTo>
                <a:cubicBezTo>
                  <a:pt x="0" y="361335"/>
                  <a:pt x="184354" y="523568"/>
                  <a:pt x="216309" y="575187"/>
                </a:cubicBezTo>
              </a:path>
            </a:pathLst>
          </a:custGeom>
          <a:noFill/>
          <a:ln w="76200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 rot="16200000" flipH="1">
            <a:off x="3348041" y="3433766"/>
            <a:ext cx="190497" cy="190496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 rot="5400000">
            <a:off x="3057525" y="4433887"/>
            <a:ext cx="185738" cy="18573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7667625" y="4152900"/>
            <a:ext cx="447675" cy="4763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 rot="5400000" flipH="1" flipV="1">
            <a:off x="8779669" y="5503070"/>
            <a:ext cx="185737" cy="180975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 rot="5400000">
            <a:off x="8505826" y="6438900"/>
            <a:ext cx="423862" cy="4763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 rot="5400000">
            <a:off x="4938713" y="6405562"/>
            <a:ext cx="433389" cy="4763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/>
          <p:cNvCxnSpPr/>
          <p:nvPr/>
        </p:nvCxnSpPr>
        <p:spPr bwMode="auto">
          <a:xfrm>
            <a:off x="3581402" y="3657600"/>
            <a:ext cx="533398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/>
          <p:nvPr/>
        </p:nvCxnSpPr>
        <p:spPr bwMode="auto">
          <a:xfrm rot="16200000" flipH="1">
            <a:off x="3657600" y="3124200"/>
            <a:ext cx="457200" cy="4572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 rot="5400000">
            <a:off x="3352800" y="3124200"/>
            <a:ext cx="228600" cy="2286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/>
          <p:cNvCxnSpPr/>
          <p:nvPr/>
        </p:nvCxnSpPr>
        <p:spPr bwMode="auto">
          <a:xfrm>
            <a:off x="3567114" y="4662488"/>
            <a:ext cx="533398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/>
          <p:nvPr/>
        </p:nvCxnSpPr>
        <p:spPr bwMode="auto">
          <a:xfrm rot="16200000" flipH="1">
            <a:off x="3643312" y="4129088"/>
            <a:ext cx="457200" cy="4572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/>
          <p:nvPr/>
        </p:nvCxnSpPr>
        <p:spPr bwMode="auto">
          <a:xfrm rot="5400000">
            <a:off x="3338512" y="4129088"/>
            <a:ext cx="228600" cy="2286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/>
          <p:nvPr/>
        </p:nvCxnSpPr>
        <p:spPr bwMode="auto">
          <a:xfrm>
            <a:off x="3048000" y="4648200"/>
            <a:ext cx="533398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Straight Connector 61"/>
          <p:cNvCxnSpPr/>
          <p:nvPr/>
        </p:nvCxnSpPr>
        <p:spPr bwMode="auto">
          <a:xfrm>
            <a:off x="8120066" y="4710112"/>
            <a:ext cx="533398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/>
          <p:nvPr/>
        </p:nvCxnSpPr>
        <p:spPr bwMode="auto">
          <a:xfrm rot="16200000" flipH="1">
            <a:off x="8196264" y="4176712"/>
            <a:ext cx="457200" cy="4572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/>
          <p:nvPr/>
        </p:nvCxnSpPr>
        <p:spPr bwMode="auto">
          <a:xfrm>
            <a:off x="7600952" y="4695824"/>
            <a:ext cx="533398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Straight Connector 64"/>
          <p:cNvCxnSpPr/>
          <p:nvPr/>
        </p:nvCxnSpPr>
        <p:spPr bwMode="auto">
          <a:xfrm rot="5400000" flipH="1" flipV="1">
            <a:off x="7391400" y="4191000"/>
            <a:ext cx="152400" cy="1524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/>
          <p:nvPr/>
        </p:nvCxnSpPr>
        <p:spPr bwMode="auto">
          <a:xfrm rot="16200000" flipH="1">
            <a:off x="7391400" y="4495800"/>
            <a:ext cx="152400" cy="1524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Straight Connector 69"/>
          <p:cNvCxnSpPr/>
          <p:nvPr/>
        </p:nvCxnSpPr>
        <p:spPr bwMode="auto">
          <a:xfrm rot="5400000" flipH="1" flipV="1">
            <a:off x="4953000" y="6172200"/>
            <a:ext cx="152400" cy="1524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Straight Connector 70"/>
          <p:cNvCxnSpPr/>
          <p:nvPr/>
        </p:nvCxnSpPr>
        <p:spPr bwMode="auto">
          <a:xfrm rot="16200000" flipH="1">
            <a:off x="4953000" y="6477000"/>
            <a:ext cx="152400" cy="1524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Straight Connector 71"/>
          <p:cNvCxnSpPr/>
          <p:nvPr/>
        </p:nvCxnSpPr>
        <p:spPr bwMode="auto">
          <a:xfrm rot="16200000" flipH="1">
            <a:off x="8243888" y="5214935"/>
            <a:ext cx="457200" cy="4572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Straight Connector 72"/>
          <p:cNvCxnSpPr/>
          <p:nvPr/>
        </p:nvCxnSpPr>
        <p:spPr bwMode="auto">
          <a:xfrm rot="16200000" flipH="1">
            <a:off x="8215312" y="6205536"/>
            <a:ext cx="457200" cy="4572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/>
          <p:nvPr/>
        </p:nvCxnSpPr>
        <p:spPr bwMode="auto">
          <a:xfrm>
            <a:off x="8153400" y="6143624"/>
            <a:ext cx="533398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75" name="Straight Connector 74"/>
          <p:cNvCxnSpPr/>
          <p:nvPr/>
        </p:nvCxnSpPr>
        <p:spPr bwMode="auto">
          <a:xfrm>
            <a:off x="8181976" y="5138736"/>
            <a:ext cx="533398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/>
          <p:cNvCxnSpPr/>
          <p:nvPr/>
        </p:nvCxnSpPr>
        <p:spPr bwMode="auto">
          <a:xfrm rot="16200000" flipH="1">
            <a:off x="8791576" y="5219704"/>
            <a:ext cx="152400" cy="1524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77" name="TextBox 76"/>
          <p:cNvSpPr txBox="1"/>
          <p:nvPr/>
        </p:nvSpPr>
        <p:spPr>
          <a:xfrm>
            <a:off x="5181600" y="1371600"/>
            <a:ext cx="3810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 smtClean="0"/>
              <a:t>Kantene</a:t>
            </a:r>
            <a:r>
              <a:rPr lang="da-DK" dirty="0" smtClean="0"/>
              <a:t> </a:t>
            </a:r>
            <a:r>
              <a:rPr lang="da-DK" dirty="0" err="1" smtClean="0"/>
              <a:t>betrages</a:t>
            </a:r>
            <a:r>
              <a:rPr lang="da-DK" dirty="0" smtClean="0"/>
              <a:t> efter stigende vægte (angivet med    )</a:t>
            </a:r>
          </a:p>
          <a:p>
            <a:endParaRPr lang="da-DK" dirty="0"/>
          </a:p>
          <a:p>
            <a:r>
              <a:rPr lang="da-DK" dirty="0"/>
              <a:t>F</a:t>
            </a:r>
            <a:r>
              <a:rPr lang="da-DK" dirty="0" smtClean="0"/>
              <a:t>or hver kant er angivet </a:t>
            </a:r>
            <a:r>
              <a:rPr lang="da-DK" dirty="0" smtClean="0">
                <a:solidFill>
                  <a:srgbClr val="FF0000"/>
                </a:solidFill>
              </a:rPr>
              <a:t>snittet</a:t>
            </a:r>
            <a:r>
              <a:rPr lang="da-DK" dirty="0" smtClean="0"/>
              <a:t> hvor den er en letteste kant eller </a:t>
            </a:r>
            <a:r>
              <a:rPr lang="da-DK" dirty="0" smtClean="0">
                <a:solidFill>
                  <a:srgbClr val="00B438"/>
                </a:solidFill>
              </a:rPr>
              <a:t>cyklen</a:t>
            </a:r>
            <a:r>
              <a:rPr lang="da-DK" dirty="0" smtClean="0"/>
              <a:t> hvor den er en tungeste kant</a:t>
            </a:r>
          </a:p>
          <a:p>
            <a:endParaRPr lang="da-DK" dirty="0"/>
          </a:p>
        </p:txBody>
      </p:sp>
      <p:pic>
        <p:nvPicPr>
          <p:cNvPr id="78" name="Picture 3"/>
          <p:cNvPicPr>
            <a:picLocks noChangeAspect="1" noChangeArrowheads="1"/>
          </p:cNvPicPr>
          <p:nvPr/>
        </p:nvPicPr>
        <p:blipFill>
          <a:blip r:embed="rId3" cstate="print"/>
          <a:srcRect l="15000" t="20341" r="81544" b="76115"/>
          <a:stretch>
            <a:fillRect/>
          </a:stretch>
        </p:blipFill>
        <p:spPr bwMode="auto">
          <a:xfrm>
            <a:off x="7467600" y="1767189"/>
            <a:ext cx="157990" cy="137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BARVISIBLE" val="True"/>
  <p:tag name="CSVFORMAT" val="0"/>
  <p:tag name="COUNTDOWNSTYLE" val="-1"/>
  <p:tag name="COUNTDOWNSECONDS" val="10"/>
  <p:tag name="BACKUPSESSIONS" val="True"/>
  <p:tag name="REVIEWONLY" val="False"/>
  <p:tag name="RACEENDPOINTS" val="100"/>
  <p:tag name="PARTICIPANTSINLEADERBOARD" val="5"/>
  <p:tag name="BUBBLESIZEVISIBLE" val="True"/>
  <p:tag name="CUSTOMGRIDBACKCOLOR" val="-722948"/>
  <p:tag name="CUSTOMCELLBACKCOLOR3" val="-268652"/>
  <p:tag name="DISPLAYDEVICENUMBER" val="True"/>
  <p:tag name="AUTOSIZEGRID" val="True"/>
  <p:tag name="POLLINGCYCLE" val="2"/>
  <p:tag name="INCLUDENONRESPONDERS" val="False"/>
  <p:tag name="CORRECTPOINTVALUE" val="1"/>
  <p:tag name="ZEROBASED" val="False"/>
  <p:tag name="FIBDISPLAYRESULTS" val="True"/>
  <p:tag name="PRRESPONSE1" val="10"/>
  <p:tag name="PRRESPONSE5" val="6"/>
  <p:tag name="PRRESPONSE9" val="2"/>
  <p:tag name="USESECONDARYMONITOR" val="True"/>
  <p:tag name="ANSWERNOWTEXT" val="Answer Now"/>
  <p:tag name="INPUTSOURCE" val="1"/>
  <p:tag name="CHARTVALUEFORMAT" val="0%"/>
  <p:tag name="STDCHART" val="1"/>
  <p:tag name="TEAMSINLEADERBOARD" val="5"/>
  <p:tag name="BUBBLEGROUPING" val="3"/>
  <p:tag name="CUSTOMCELLBACKCOLOR2" val="-13395457"/>
  <p:tag name="DISPLAYDEVICEID" val="True"/>
  <p:tag name="GRIDPOSITION" val="1"/>
  <p:tag name="RESETCHARTS" val="True"/>
  <p:tag name="INCORRECTPOINTVALUE" val="0"/>
  <p:tag name="CHARTSCALE" val="True"/>
  <p:tag name="FIBDISPLAYKEYWORDS" val="True"/>
  <p:tag name="PRRESPONSE6" val="5"/>
  <p:tag name="SHOWFLASHWARNING" val="True"/>
  <p:tag name="RESPCOUNTERSTYLE" val="-1"/>
  <p:tag name="ALLOWDUPLICATES" val="False"/>
  <p:tag name="AUTOUPDATEALIASES" val="True"/>
  <p:tag name="MAXRESPONDERS" val="5"/>
  <p:tag name="CUSTOMCELLFORECOLOR" val="-16777216"/>
  <p:tag name="DISPLAYNAME" val="True"/>
  <p:tag name="GRIDFONTSIZE" val="12"/>
  <p:tag name="INCLUDEPPT" val="True"/>
  <p:tag name="AUTOADJUSTPARTRANGE" val="True"/>
  <p:tag name="PRRESPONSE2" val="9"/>
  <p:tag name="PRRESPONSE8" val="3"/>
  <p:tag name="POWERPOINTVERSION" val="14.0"/>
  <p:tag name="RESPCOUNTERFORMAT" val="0"/>
  <p:tag name="AUTOADVANCE" val="False"/>
  <p:tag name="SKIPREMAININGRACESLIDES" val="True"/>
  <p:tag name="CUSTOMCELLBACKCOLOR1" val="-657956"/>
  <p:tag name="GRIDROTATIONINTERVAL" val="2"/>
  <p:tag name="MULTIRESPDIVISOR" val="1"/>
  <p:tag name="ADVANCEDSETTINGSVIEW" val="False"/>
  <p:tag name="PRRESPONSE4" val="7"/>
  <p:tag name="TPVERSION" val="2008"/>
  <p:tag name="RESPTABLESTYLE" val="-1"/>
  <p:tag name="RACERSMAXDISPLAYED" val="5"/>
  <p:tag name="DEFAULTNUMTEAMS" val="5"/>
  <p:tag name="GRIDSIZE" val="{Width=800, Height=600}"/>
  <p:tag name="REALTIMEBACKUP" val="False"/>
  <p:tag name="PRRESPONSE3" val="8"/>
  <p:tag name="SAVECSVWITHSESSION" val="False"/>
  <p:tag name="BACKUPMAINTENANCE" val="7"/>
  <p:tag name="BUBBLEVALUEFORMAT" val="0.0"/>
  <p:tag name="CHARTCOLORS" val="0"/>
  <p:tag name="FIBNUMRESULTS" val="5"/>
  <p:tag name="ALWAYSOPENPOLL" val="False"/>
  <p:tag name="ROTATIONINTERVAL" val="2"/>
  <p:tag name="USESCHEMECOLORS" val="True"/>
  <p:tag name="REALTIMEBACKUPPATH" val="(None)"/>
  <p:tag name="BULLETTYPE" val="3"/>
  <p:tag name="BUBBLENAMEVISIBLE" val="True"/>
  <p:tag name="ALLOWUSERFEEDBACK" val="True"/>
  <p:tag name="ANSWERNOWSTYLE" val="-1"/>
  <p:tag name="GRIDOPACITY" val="90"/>
  <p:tag name="PRRESPONSE10" val="1"/>
  <p:tag name="CHARTLABELS" val="1"/>
  <p:tag name="RACEANIMATIONSPEED" val="3"/>
  <p:tag name="NUMRESPONSES" val="1"/>
  <p:tag name="CUSTOMCELLBACKCOLOR4" val="-8355712"/>
  <p:tag name="PRRESPONSE7" val="4"/>
  <p:tag name="FIBINCLUDEOTHER" val="True"/>
  <p:tag name="DELIMITERS" val="3.1"/>
  <p:tag name="INCLUDESESSION" val="True"/>
  <p:tag name="EXPANDSHOWBAR" val="True"/>
  <p:tag name="TASKPANEKEY" val="db998358-906a-4986-bc78-237087087a0a"/>
  <p:tag name="TPFULLVERSION" val="4.5.1.224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Radial</Template>
  <TotalTime>4191</TotalTime>
  <Words>917</Words>
  <Application>Microsoft Office PowerPoint</Application>
  <PresentationFormat>On-screen Show (4:3)</PresentationFormat>
  <Paragraphs>148</Paragraphs>
  <Slides>17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Default Design</vt:lpstr>
      <vt:lpstr>PowerPoint Presentation</vt:lpstr>
      <vt:lpstr>Minimum Udspændende Træ (MST)</vt:lpstr>
      <vt:lpstr>En anvendelse af MST :  (Euklidisk) Korteste Hamiltonske Cykel</vt:lpstr>
      <vt:lpstr>Minimum Udspændende Træer:  Snit</vt:lpstr>
      <vt:lpstr>PowerPoint Presentation</vt:lpstr>
      <vt:lpstr>PowerPoint Presentation</vt:lpstr>
      <vt:lpstr>Minimum Udspændende Træer:  Grådig generel algoritme</vt:lpstr>
      <vt:lpstr>Kruskall’s Algoritme</vt:lpstr>
      <vt:lpstr>Kruskall’s Algoritme: Eksempel</vt:lpstr>
      <vt:lpstr>Prim’s Algoritme</vt:lpstr>
      <vt:lpstr>Prim’s Algoritme: Eksempel</vt:lpstr>
      <vt:lpstr>Eksamensopgave 3(c) august 2005</vt:lpstr>
      <vt:lpstr>Minimum Udspænding Træer</vt:lpstr>
      <vt:lpstr>(Euklidiske) Steiner Træer </vt:lpstr>
      <vt:lpstr>Korteste Veje : A* Heuristik</vt:lpstr>
      <vt:lpstr>Korteste veje : Dobbeltrettet</vt:lpstr>
      <vt:lpstr>Korteste veje : Preprocessering</vt:lpstr>
    </vt:vector>
  </TitlesOfParts>
  <Company>University of Aarhus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Gerth S. Brodal</dc:creator>
  <cp:lastModifiedBy>Gerth Stølting Brodal</cp:lastModifiedBy>
  <cp:revision>84</cp:revision>
  <dcterms:created xsi:type="dcterms:W3CDTF">2007-02-01T13:58:12Z</dcterms:created>
  <dcterms:modified xsi:type="dcterms:W3CDTF">2014-05-08T09:28:11Z</dcterms:modified>
</cp:coreProperties>
</file>