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notesSlides/notesSlide19.xml" ContentType="application/vnd.openxmlformats-officedocument.presentationml.notesSlide+xml"/>
  <Override PartName="/ppt/tags/tag31.xml" ContentType="application/vnd.openxmlformats-officedocument.presentationml.tags+xml"/>
  <Override PartName="/ppt/notesSlides/notesSlide20.xml" ContentType="application/vnd.openxmlformats-officedocument.presentationml.notesSlide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5" r:id="rId2"/>
    <p:sldId id="263" r:id="rId3"/>
    <p:sldId id="288" r:id="rId4"/>
    <p:sldId id="296" r:id="rId5"/>
    <p:sldId id="289" r:id="rId6"/>
    <p:sldId id="293" r:id="rId7"/>
    <p:sldId id="298" r:id="rId8"/>
    <p:sldId id="291" r:id="rId9"/>
    <p:sldId id="292" r:id="rId10"/>
    <p:sldId id="29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311" r:id="rId25"/>
    <p:sldId id="280" r:id="rId26"/>
    <p:sldId id="276" r:id="rId27"/>
    <p:sldId id="277" r:id="rId28"/>
    <p:sldId id="282" r:id="rId29"/>
    <p:sldId id="283" r:id="rId30"/>
    <p:sldId id="281" r:id="rId31"/>
    <p:sldId id="286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CC00"/>
    <a:srgbClr val="FFFF00"/>
    <a:srgbClr val="C00000"/>
    <a:srgbClr val="FFFF66"/>
    <a:srgbClr val="000000"/>
    <a:srgbClr val="FFC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5" autoAdjust="0"/>
    <p:restoredTop sz="83306" autoAdjust="0"/>
  </p:normalViewPr>
  <p:slideViewPr>
    <p:cSldViewPr>
      <p:cViewPr varScale="1">
        <p:scale>
          <a:sx n="56" d="100"/>
          <a:sy n="56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5EB28C0-184F-4126-825A-DDB653371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34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02CAB3-E3EB-44A6-8D7D-77BBB77808F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8700B-E79B-4F77-9402-330676462FD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Rækkefølgende afgørende for hvor mange operationer der skal udføres: </a:t>
            </a:r>
          </a:p>
          <a:p>
            <a:pPr eaLnBrk="1" hangingPunct="1"/>
            <a:r>
              <a:rPr lang="da-DK" smtClean="0"/>
              <a:t>Dimmensioner 2 x10, 10x50, 50x20 giver en forskel på 3000 vs 10400.</a:t>
            </a: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1CBA0-AFCD-4E56-AF95-978AB3B5ED5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C</a:t>
            </a:r>
            <a:r>
              <a:rPr lang="da-DK" baseline="-25000" smtClean="0"/>
              <a:t>n</a:t>
            </a:r>
            <a:r>
              <a:rPr lang="da-DK" smtClean="0"/>
              <a:t>= n’te Catalan tal = antal måder at sætte n paranteser ~ 4^n/ (n^(3/2)*sqrt(pi))</a:t>
            </a:r>
            <a:endParaRPr lang="en-US" baseline="-25000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2F009-7A5F-4F12-8EAF-3087229255F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Eksponentiel tid! </a:t>
            </a:r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2C633-8415-4CCB-AEBC-B019AD10E63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6FB6D-6A34-4C65-9BBA-87D33D194EB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DF408-489E-402A-A123-821445802B1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F987E-870B-4F69-917C-5C0642B37B9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1D842-0475-4BF9-845B-104FCB1FFDF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01564-2B79-42B9-9F7F-FC5BEB7E526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dirty="0" err="1" smtClean="0"/>
              <a:t>ki</a:t>
            </a:r>
            <a:r>
              <a:rPr lang="da-DK" dirty="0" smtClean="0"/>
              <a:t> = nøgler</a:t>
            </a:r>
          </a:p>
          <a:p>
            <a:pPr eaLnBrk="1" hangingPunct="1"/>
            <a:r>
              <a:rPr lang="da-DK" dirty="0" smtClean="0"/>
              <a:t>di = </a:t>
            </a:r>
            <a:r>
              <a:rPr lang="da-DK" dirty="0" err="1" smtClean="0"/>
              <a:t>dummi</a:t>
            </a:r>
            <a:r>
              <a:rPr lang="da-DK" dirty="0" smtClean="0"/>
              <a:t> elementer (</a:t>
            </a:r>
            <a:r>
              <a:rPr lang="da-DK" dirty="0" err="1" smtClean="0"/>
              <a:t>usuccesfulde</a:t>
            </a:r>
            <a:r>
              <a:rPr lang="da-DK" dirty="0" smtClean="0"/>
              <a:t> søgninger)</a:t>
            </a:r>
          </a:p>
          <a:p>
            <a:pPr eaLnBrk="1" hangingPunct="1"/>
            <a:r>
              <a:rPr lang="da-DK" dirty="0" smtClean="0"/>
              <a:t>pi = sandsynligheden for at søge efter </a:t>
            </a:r>
            <a:r>
              <a:rPr lang="da-DK" dirty="0" err="1" smtClean="0"/>
              <a:t>ki</a:t>
            </a:r>
            <a:endParaRPr lang="da-DK" dirty="0" smtClean="0"/>
          </a:p>
          <a:p>
            <a:pPr eaLnBrk="1" hangingPunct="1"/>
            <a:r>
              <a:rPr lang="da-DK" dirty="0" err="1" smtClean="0"/>
              <a:t>qi</a:t>
            </a:r>
            <a:r>
              <a:rPr lang="da-DK" dirty="0" smtClean="0"/>
              <a:t> = </a:t>
            </a:r>
            <a:r>
              <a:rPr lang="da-DK" dirty="0" err="1" smtClean="0"/>
              <a:t>sansynligheden</a:t>
            </a:r>
            <a:r>
              <a:rPr lang="da-DK" dirty="0" smtClean="0"/>
              <a:t> for at søgningen ligger imellem </a:t>
            </a:r>
            <a:r>
              <a:rPr lang="da-DK" dirty="0" err="1" smtClean="0"/>
              <a:t>ki</a:t>
            </a:r>
            <a:r>
              <a:rPr lang="da-DK" dirty="0" smtClean="0"/>
              <a:t> og ki+1</a:t>
            </a:r>
          </a:p>
          <a:p>
            <a:pPr eaLnBrk="1" hangingPunct="1"/>
            <a:r>
              <a:rPr lang="da-DK" dirty="0" err="1" smtClean="0"/>
              <a:t>depth</a:t>
            </a:r>
            <a:r>
              <a:rPr lang="da-DK" baseline="0" dirty="0" smtClean="0"/>
              <a:t> =</a:t>
            </a:r>
            <a:r>
              <a:rPr lang="en-US" baseline="0" noProof="0" dirty="0" smtClean="0"/>
              <a:t> </a:t>
            </a:r>
            <a:r>
              <a:rPr lang="da-DK" baseline="0" noProof="0" dirty="0" smtClean="0"/>
              <a:t>antal kanter til roden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41A5A-6705-4CA5-A765-3267FCA1E1C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sum af sandsynlighederne er 0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sandsynligheden for at ramme ki..kj eller di-1..dj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forventet søgetid = forventede dybde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rekursionsligning for e[i,j] = forventet optimal tid for et søgetræ indeholdende di-1,ki...,kj,dj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EC37F-63D3-49EA-8632-41C21D02E1D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4F540-A558-4517-AFA3-10F08276CAC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w[i,j] = sum af sandsynlighederne ki...kj og di-1...dj</a:t>
            </a:r>
          </a:p>
          <a:p>
            <a:pPr eaLnBrk="1" hangingPunct="1"/>
            <a:r>
              <a:rPr lang="da-DK" smtClean="0"/>
              <a:t>e[i,j] = forventet søgetid for et optimalt søgetræ for ki...kj</a:t>
            </a:r>
          </a:p>
          <a:p>
            <a:pPr eaLnBrk="1" hangingPunct="1"/>
            <a:r>
              <a:rPr lang="da-DK" smtClean="0"/>
              <a:t>root[i,j] = roden af et optimalt søgetræ for ki...kj</a:t>
            </a: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n = stang længde</a:t>
            </a:r>
          </a:p>
          <a:p>
            <a:r>
              <a:rPr lang="da-DK" smtClean="0"/>
              <a:t>p = reference til prisarray</a:t>
            </a: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D0A4F-18C6-4FBC-8822-45A784A80C8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p = prisarray</a:t>
            </a:r>
          </a:p>
          <a:p>
            <a:r>
              <a:rPr lang="da-DK" smtClean="0"/>
              <a:t>n = stanglængde</a:t>
            </a:r>
          </a:p>
          <a:p>
            <a:r>
              <a:rPr lang="da-DK" smtClean="0"/>
              <a:t>r = resultatarray (delvis udfyldt)</a:t>
            </a: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2BD47-DFC5-4601-BB3C-36848676DAD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3B12EC-3FA0-44C8-9458-01EC910DE20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Eksempel fra [CLRS, </a:t>
            </a:r>
            <a:r>
              <a:rPr lang="da-DK" b="1" smtClean="0"/>
              <a:t>2. udgave</a:t>
            </a:r>
            <a:r>
              <a:rPr lang="da-DK" smtClean="0"/>
              <a:t>]</a:t>
            </a:r>
            <a:endParaRPr lang="en-US" smtClean="0"/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En bil skal hurtigst muligt igennem et produktionsanlæg</a:t>
            </a:r>
          </a:p>
          <a:p>
            <a:pPr eaLnBrk="1" hangingPunct="1"/>
            <a:r>
              <a:rPr lang="da-DK" smtClean="0"/>
              <a:t>n stationioner, med hver sin pris(tid)</a:t>
            </a:r>
          </a:p>
          <a:p>
            <a:pPr eaLnBrk="1" hangingPunct="1"/>
            <a:r>
              <a:rPr lang="da-DK" smtClean="0"/>
              <a:t>kan skifte mellem to produktionslinier, skift har en pris/bliv på samme linie er gratis</a:t>
            </a: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CA89D-1A3C-4EDC-B4FD-F12FBD750B0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Eksempel fra [CLRS, </a:t>
            </a:r>
            <a:r>
              <a:rPr lang="da-DK" b="1" smtClean="0"/>
              <a:t>2. udgave</a:t>
            </a:r>
            <a:r>
              <a:rPr lang="da-DK" smtClean="0"/>
              <a:t>]</a:t>
            </a:r>
            <a:endParaRPr lang="en-US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29243-EF32-42A3-922A-F10A0067AB1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Eksempel fra [CLRS, </a:t>
            </a:r>
            <a:r>
              <a:rPr lang="da-DK" b="1" smtClean="0"/>
              <a:t>2. udgave</a:t>
            </a:r>
            <a:r>
              <a:rPr lang="da-DK" smtClean="0"/>
              <a:t>]</a:t>
            </a:r>
            <a:endParaRPr lang="en-US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5291A-21FA-4170-A976-FB3BDEEF4FB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Eksempel fra [CLRS</a:t>
            </a:r>
            <a:r>
              <a:rPr lang="da-DK" b="1" smtClean="0"/>
              <a:t>, 2. udgave</a:t>
            </a:r>
            <a:r>
              <a:rPr lang="da-DK" smtClean="0"/>
              <a:t>]</a:t>
            </a:r>
            <a:endParaRPr lang="en-US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97710-ECDA-4132-A44B-0410C884130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D09E-F12D-4EC4-9988-B735E8CEA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C789-43FD-4152-9433-EED5CE785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002C-128E-48BC-90D4-6567F8C0F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2B96B-527B-491C-92AA-DC3F0855C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64E0-9E17-4BF9-9929-4D43AD6D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BBC64-85AB-4394-88CF-2C7EE2BE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4ABA-7323-4CBC-94DD-F6E322975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E17E1-AD23-4A93-A47A-CBF79DFE0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39F1-3572-42D1-AA4D-F6308DCB4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1B68-7585-44B6-B32A-B9A6D2420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5B75-D545-4767-834B-43FB25C49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4A3844D-01BB-45EC-9502-B3542F472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2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dirty="0"/>
              <a:t>Dynamisk Programmering</a:t>
            </a:r>
            <a:br>
              <a:rPr lang="da-DK" dirty="0"/>
            </a:br>
            <a:r>
              <a:rPr lang="da-DK" dirty="0"/>
              <a:t>[CLRS 15]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  <a:endParaRPr lang="en-US"/>
          </a:p>
        </p:txBody>
      </p:sp>
      <p:pic>
        <p:nvPicPr>
          <p:cNvPr id="512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05400"/>
            <a:ext cx="57150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367213"/>
            <a:ext cx="42672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da-DK" b="1" smtClean="0"/>
              <a:t>Optimal opdeling af en stang: Udskrivning af løsningen</a:t>
            </a:r>
            <a:endParaRPr lang="en-US" b="1" smtClean="0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2351088" y="4060825"/>
            <a:ext cx="1058862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2170113" y="1852613"/>
            <a:ext cx="1258887" cy="409575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15" t="12054" r="13467" b="14471"/>
          <a:stretch>
            <a:fillRect/>
          </a:stretch>
        </p:blipFill>
        <p:spPr bwMode="auto">
          <a:xfrm>
            <a:off x="457200" y="1524000"/>
            <a:ext cx="45720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+n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4572000" y="4291013"/>
            <a:ext cx="4432300" cy="890587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”Colonel Motors Corporation”</a:t>
            </a:r>
            <a:endParaRPr lang="en-US" b="1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9144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28600" y="49530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Mål</a:t>
            </a:r>
            <a:r>
              <a:rPr lang="da-DK" sz="2400"/>
              <a:t>   </a:t>
            </a:r>
            <a:r>
              <a:rPr lang="da-DK" sz="2400" b="0"/>
              <a:t>Find en hurtigste vej fra ”Chassis enters” til ”completed auto” – knuderne angiver hvor lang tid de forskellige ting tager  </a:t>
            </a:r>
            <a:endParaRPr lang="en-US" sz="2400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28600" y="6035675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Naive algoritme</a:t>
            </a:r>
            <a:r>
              <a:rPr lang="da-DK" sz="2400" b="0">
                <a:solidFill>
                  <a:schemeClr val="accent2"/>
                </a:solidFill>
              </a:rPr>
              <a:t>  </a:t>
            </a:r>
            <a:r>
              <a:rPr lang="da-DK" sz="2400" b="0"/>
              <a:t>Prøv alle 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i="1" baseline="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/>
              <a:t> forskellige veje – tid </a:t>
            </a:r>
            <a:r>
              <a:rPr lang="en-US" sz="2400" b="0">
                <a:cs typeface="Arial" charset="0"/>
              </a:rPr>
              <a:t> </a:t>
            </a:r>
            <a:r>
              <a:rPr lang="el-GR" sz="2400" b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da-DK" sz="2400" b="0" i="1" baseline="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reeform 24"/>
          <p:cNvSpPr>
            <a:spLocks noChangeArrowheads="1"/>
          </p:cNvSpPr>
          <p:nvPr/>
        </p:nvSpPr>
        <p:spPr bwMode="auto">
          <a:xfrm>
            <a:off x="539750" y="2030413"/>
            <a:ext cx="7915275" cy="2371725"/>
          </a:xfrm>
          <a:custGeom>
            <a:avLst/>
            <a:gdLst>
              <a:gd name="T0" fmla="*/ 0 w 7914806"/>
              <a:gd name="T1" fmla="*/ 1211486 h 2370944"/>
              <a:gd name="T2" fmla="*/ 930050 w 7914806"/>
              <a:gd name="T3" fmla="*/ 263368 h 2370944"/>
              <a:gd name="T4" fmla="*/ 1215068 w 7914806"/>
              <a:gd name="T5" fmla="*/ 142970 h 2370944"/>
              <a:gd name="T6" fmla="*/ 1950114 w 7914806"/>
              <a:gd name="T7" fmla="*/ 127920 h 2370944"/>
              <a:gd name="T8" fmla="*/ 1965116 w 7914806"/>
              <a:gd name="T9" fmla="*/ 127920 h 2370944"/>
              <a:gd name="T10" fmla="*/ 2250132 w 7914806"/>
              <a:gd name="T11" fmla="*/ 338610 h 2370944"/>
              <a:gd name="T12" fmla="*/ 3090182 w 7914806"/>
              <a:gd name="T13" fmla="*/ 2084355 h 2370944"/>
              <a:gd name="T14" fmla="*/ 3270185 w 7914806"/>
              <a:gd name="T15" fmla="*/ 2054256 h 2370944"/>
              <a:gd name="T16" fmla="*/ 3300189 w 7914806"/>
              <a:gd name="T17" fmla="*/ 2024156 h 2370944"/>
              <a:gd name="T18" fmla="*/ 4155227 w 7914806"/>
              <a:gd name="T19" fmla="*/ 263368 h 2370944"/>
              <a:gd name="T20" fmla="*/ 4425264 w 7914806"/>
              <a:gd name="T21" fmla="*/ 127920 h 2370944"/>
              <a:gd name="T22" fmla="*/ 5411543 w 7914806"/>
              <a:gd name="T23" fmla="*/ 127920 h 2370944"/>
              <a:gd name="T24" fmla="*/ 5415291 w 7914806"/>
              <a:gd name="T25" fmla="*/ 158020 h 2370944"/>
              <a:gd name="T26" fmla="*/ 5644080 w 7914806"/>
              <a:gd name="T27" fmla="*/ 142970 h 2370944"/>
              <a:gd name="T28" fmla="*/ 5925337 w 7914806"/>
              <a:gd name="T29" fmla="*/ 323562 h 2370944"/>
              <a:gd name="T30" fmla="*/ 6780396 w 7914806"/>
              <a:gd name="T31" fmla="*/ 2084355 h 2370944"/>
              <a:gd name="T32" fmla="*/ 6975371 w 7914806"/>
              <a:gd name="T33" fmla="*/ 2099401 h 2370944"/>
              <a:gd name="T34" fmla="*/ 7920423 w 7914806"/>
              <a:gd name="T35" fmla="*/ 1181388 h 23709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914806"/>
              <a:gd name="T55" fmla="*/ 0 h 2370944"/>
              <a:gd name="T56" fmla="*/ 7914806 w 7914806"/>
              <a:gd name="T57" fmla="*/ 2370944 h 237094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914806" h="2370944">
                <a:moveTo>
                  <a:pt x="0" y="1206707"/>
                </a:moveTo>
                <a:cubicBezTo>
                  <a:pt x="364761" y="835701"/>
                  <a:pt x="660816" y="507166"/>
                  <a:pt x="929390" y="262327"/>
                </a:cubicBezTo>
                <a:cubicBezTo>
                  <a:pt x="1131757" y="84944"/>
                  <a:pt x="1044315" y="164891"/>
                  <a:pt x="1214203" y="142406"/>
                </a:cubicBezTo>
                <a:cubicBezTo>
                  <a:pt x="1384092" y="119921"/>
                  <a:pt x="1823803" y="129914"/>
                  <a:pt x="1948721" y="127416"/>
                </a:cubicBezTo>
                <a:cubicBezTo>
                  <a:pt x="2073639" y="124918"/>
                  <a:pt x="1913744" y="92439"/>
                  <a:pt x="1963711" y="127416"/>
                </a:cubicBezTo>
                <a:cubicBezTo>
                  <a:pt x="2013678" y="162393"/>
                  <a:pt x="2061147" y="12491"/>
                  <a:pt x="2248524" y="337278"/>
                </a:cubicBezTo>
                <a:cubicBezTo>
                  <a:pt x="2435901" y="662065"/>
                  <a:pt x="2846882" y="1548983"/>
                  <a:pt x="3087974" y="2076137"/>
                </a:cubicBezTo>
                <a:cubicBezTo>
                  <a:pt x="3150433" y="2259766"/>
                  <a:pt x="3135443" y="2232285"/>
                  <a:pt x="3267856" y="2046157"/>
                </a:cubicBezTo>
                <a:cubicBezTo>
                  <a:pt x="3302833" y="2036164"/>
                  <a:pt x="3150433" y="2313481"/>
                  <a:pt x="3297836" y="2016176"/>
                </a:cubicBezTo>
                <a:cubicBezTo>
                  <a:pt x="3445239" y="1718871"/>
                  <a:pt x="3964898" y="577120"/>
                  <a:pt x="4152275" y="262327"/>
                </a:cubicBezTo>
                <a:cubicBezTo>
                  <a:pt x="4226601" y="89940"/>
                  <a:pt x="4164142" y="129914"/>
                  <a:pt x="4422098" y="127416"/>
                </a:cubicBezTo>
                <a:cubicBezTo>
                  <a:pt x="4636333" y="114924"/>
                  <a:pt x="5139128" y="104930"/>
                  <a:pt x="5407702" y="127416"/>
                </a:cubicBezTo>
                <a:cubicBezTo>
                  <a:pt x="5572594" y="132413"/>
                  <a:pt x="5325880" y="124917"/>
                  <a:pt x="5411449" y="157396"/>
                </a:cubicBezTo>
                <a:cubicBezTo>
                  <a:pt x="5412074" y="159894"/>
                  <a:pt x="5555105" y="114924"/>
                  <a:pt x="5640049" y="142406"/>
                </a:cubicBezTo>
                <a:cubicBezTo>
                  <a:pt x="5724993" y="169888"/>
                  <a:pt x="5693764" y="0"/>
                  <a:pt x="5921115" y="322288"/>
                </a:cubicBezTo>
                <a:cubicBezTo>
                  <a:pt x="6149090" y="647075"/>
                  <a:pt x="6600669" y="1781331"/>
                  <a:pt x="6775554" y="2076137"/>
                </a:cubicBezTo>
                <a:cubicBezTo>
                  <a:pt x="6950439" y="2370944"/>
                  <a:pt x="6780551" y="2241029"/>
                  <a:pt x="6970426" y="2091127"/>
                </a:cubicBezTo>
                <a:cubicBezTo>
                  <a:pt x="7160301" y="1941225"/>
                  <a:pt x="7719934" y="1311638"/>
                  <a:pt x="7914806" y="1176727"/>
                </a:cubicBezTo>
              </a:path>
            </a:pathLst>
          </a:custGeom>
          <a:noFill/>
          <a:ln w="317500" cap="rnd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6629400" y="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[CLRS, 2. udgave]</a:t>
            </a:r>
            <a:endParaRPr lang="en-US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83974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”Colonel Motors Corporation”</a:t>
            </a:r>
            <a:endParaRPr lang="en-US" b="1" smtClean="0"/>
          </a:p>
        </p:txBody>
      </p:sp>
      <p:grpSp>
        <p:nvGrpSpPr>
          <p:cNvPr id="17411" name="Group 13"/>
          <p:cNvGrpSpPr>
            <a:grpSpLocks/>
          </p:cNvGrpSpPr>
          <p:nvPr/>
        </p:nvGrpSpPr>
        <p:grpSpPr bwMode="auto">
          <a:xfrm>
            <a:off x="457200" y="1660525"/>
            <a:ext cx="8305800" cy="5197475"/>
            <a:chOff x="288" y="1046"/>
            <a:chExt cx="5232" cy="3274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" y="1046"/>
              <a:ext cx="5232" cy="3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4" name="Oval 6"/>
            <p:cNvSpPr>
              <a:spLocks noChangeArrowheads="1"/>
            </p:cNvSpPr>
            <p:nvPr/>
          </p:nvSpPr>
          <p:spPr bwMode="auto">
            <a:xfrm>
              <a:off x="3648" y="3696"/>
              <a:ext cx="192" cy="19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15" name="Oval 7"/>
            <p:cNvSpPr>
              <a:spLocks noChangeArrowheads="1"/>
            </p:cNvSpPr>
            <p:nvPr/>
          </p:nvSpPr>
          <p:spPr bwMode="auto">
            <a:xfrm>
              <a:off x="1632" y="3696"/>
              <a:ext cx="192" cy="19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16" name="Oval 8"/>
            <p:cNvSpPr>
              <a:spLocks noChangeArrowheads="1"/>
            </p:cNvSpPr>
            <p:nvPr/>
          </p:nvSpPr>
          <p:spPr bwMode="auto">
            <a:xfrm>
              <a:off x="2928" y="2448"/>
              <a:ext cx="336" cy="336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2832" y="2064"/>
              <a:ext cx="192" cy="38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864" y="3916"/>
              <a:ext cx="13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>
                  <a:solidFill>
                    <a:srgbClr val="FF0000"/>
                  </a:solidFill>
                </a:rPr>
                <a:t>Korteste tid til og med stationerne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19" name="Text Box 12"/>
            <p:cNvSpPr txBox="1">
              <a:spLocks noChangeArrowheads="1"/>
            </p:cNvSpPr>
            <p:nvPr/>
          </p:nvSpPr>
          <p:spPr bwMode="auto">
            <a:xfrm>
              <a:off x="3120" y="3916"/>
              <a:ext cx="13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>
                  <a:solidFill>
                    <a:srgbClr val="FF0000"/>
                  </a:solidFill>
                </a:rPr>
                <a:t>Forrige station for hurtigste løsning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7412" name="TextBox 10"/>
          <p:cNvSpPr txBox="1">
            <a:spLocks noChangeArrowheads="1"/>
          </p:cNvSpPr>
          <p:nvPr/>
        </p:nvSpPr>
        <p:spPr bwMode="auto">
          <a:xfrm>
            <a:off x="6629400" y="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[CLRS, 2. udgave]</a:t>
            </a:r>
            <a:endParaRPr lang="en-US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sz="4400">
                <a:solidFill>
                  <a:schemeClr val="tx2"/>
                </a:solidFill>
              </a:rPr>
              <a:t>”Colonel Motors Corporation”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95400"/>
            <a:ext cx="57150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6" name="Group 14"/>
          <p:cNvGrpSpPr>
            <a:grpSpLocks/>
          </p:cNvGrpSpPr>
          <p:nvPr/>
        </p:nvGrpSpPr>
        <p:grpSpPr bwMode="auto">
          <a:xfrm>
            <a:off x="5943600" y="1295400"/>
            <a:ext cx="3200400" cy="2794000"/>
            <a:chOff x="144" y="1104"/>
            <a:chExt cx="2016" cy="1760"/>
          </a:xfrm>
        </p:grpSpPr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8125" t="4167"/>
            <a:stretch>
              <a:fillRect/>
            </a:stretch>
          </p:blipFill>
          <p:spPr bwMode="auto">
            <a:xfrm>
              <a:off x="144" y="1104"/>
              <a:ext cx="2016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1439" y="2528"/>
              <a:ext cx="74" cy="10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662" y="2528"/>
              <a:ext cx="74" cy="10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>
              <a:off x="1161" y="1857"/>
              <a:ext cx="130" cy="181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1124" y="1651"/>
              <a:ext cx="74" cy="20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7" name="Text Box 15"/>
          <p:cNvSpPr txBox="1">
            <a:spLocks noChangeArrowheads="1"/>
          </p:cNvSpPr>
          <p:nvPr/>
        </p:nvSpPr>
        <p:spPr bwMode="auto">
          <a:xfrm>
            <a:off x="4953000" y="5715000"/>
            <a:ext cx="403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i="1">
                <a:solidFill>
                  <a:schemeClr val="accent2"/>
                </a:solidFill>
              </a:rPr>
              <a:t>Længden</a:t>
            </a:r>
            <a:r>
              <a:rPr lang="da-DK" sz="2400">
                <a:solidFill>
                  <a:schemeClr val="accent2"/>
                </a:solidFill>
              </a:rPr>
              <a:t> af den hurtigste  vej findes i tid 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6629400" y="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[CLRS, 2. udgave]</a:t>
            </a:r>
            <a:endParaRPr lang="en-US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295400"/>
            <a:ext cx="60960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267200"/>
            <a:ext cx="18970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sz="4400">
                <a:solidFill>
                  <a:schemeClr val="tx2"/>
                </a:solidFill>
              </a:rPr>
              <a:t>”Colonel Motors Corporation”</a:t>
            </a:r>
            <a:endParaRPr lang="en-US" sz="4400">
              <a:solidFill>
                <a:schemeClr val="tx2"/>
              </a:solidFill>
            </a:endParaRPr>
          </a:p>
        </p:txBody>
      </p:sp>
      <p:grpSp>
        <p:nvGrpSpPr>
          <p:cNvPr id="19461" name="Group 7"/>
          <p:cNvGrpSpPr>
            <a:grpSpLocks/>
          </p:cNvGrpSpPr>
          <p:nvPr/>
        </p:nvGrpSpPr>
        <p:grpSpPr bwMode="auto">
          <a:xfrm>
            <a:off x="2971800" y="4064000"/>
            <a:ext cx="3200400" cy="2794000"/>
            <a:chOff x="144" y="1104"/>
            <a:chExt cx="2016" cy="1760"/>
          </a:xfrm>
        </p:grpSpPr>
        <p:pic>
          <p:nvPicPr>
            <p:cNvPr id="19464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 l="8125" t="4167"/>
            <a:stretch>
              <a:fillRect/>
            </a:stretch>
          </p:blipFill>
          <p:spPr bwMode="auto">
            <a:xfrm>
              <a:off x="144" y="1104"/>
              <a:ext cx="2016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1439" y="2528"/>
              <a:ext cx="74" cy="10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662" y="2528"/>
              <a:ext cx="74" cy="10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1161" y="1857"/>
              <a:ext cx="130" cy="181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>
              <a:off x="1124" y="1651"/>
              <a:ext cx="74" cy="20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2" name="Text Box 13"/>
          <p:cNvSpPr txBox="1">
            <a:spLocks noChangeArrowheads="1"/>
          </p:cNvSpPr>
          <p:nvPr/>
        </p:nvSpPr>
        <p:spPr bwMode="auto">
          <a:xfrm>
            <a:off x="6400800" y="4419600"/>
            <a:ext cx="2362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Gå ”baglæns” igennem de beregnede værdier, og find løsningen 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6629400" y="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[CLRS, 2. udgave]</a:t>
            </a:r>
            <a:endParaRPr lang="en-US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752600"/>
            <a:ext cx="6356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Matrix Multiplikation</a:t>
            </a:r>
            <a:endParaRPr lang="en-US" b="1" smtClean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371600" y="5875338"/>
            <a:ext cx="6477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z="2400" b="0" dirty="0"/>
              <a:t>Multiplikation af to matricer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b="0" dirty="0"/>
              <a:t> og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2400" b="0" dirty="0"/>
              <a:t> af størrelse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x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/>
              <a:t>og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x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/>
              <a:t>tager tid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8229600" cy="1143000"/>
          </a:xfrm>
          <a:solidFill>
            <a:srgbClr val="FFC000"/>
          </a:solidFill>
          <a:ln w="635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A·B</a:t>
            </a: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·C  </a:t>
            </a:r>
            <a:r>
              <a:rPr lang="da-DK" sz="5400" dirty="0" smtClean="0"/>
              <a:t>eller  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A·</a:t>
            </a: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B·C</a:t>
            </a: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da-DK" sz="5400" dirty="0" smtClean="0"/>
              <a:t>?</a:t>
            </a:r>
          </a:p>
          <a:p>
            <a:pPr algn="ctr" eaLnBrk="1" hangingPunct="1">
              <a:buFontTx/>
              <a:buNone/>
            </a:pPr>
            <a:endParaRPr lang="da-DK" sz="5400" dirty="0" smtClean="0"/>
          </a:p>
          <a:p>
            <a:pPr algn="ctr" eaLnBrk="1" hangingPunct="1">
              <a:buFontTx/>
              <a:buNone/>
            </a:pPr>
            <a:endParaRPr lang="en-US" sz="5400" i="1" dirty="0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b="0"/>
              <a:t>Matrix multiplikation er associativ (kan sætte paranteser som man vil) men ikke kommutative (kan ikke bytte rundt på rækkefølgen af matricerne)</a:t>
            </a:r>
            <a:endParaRPr lang="en-US" b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a-DK" sz="2800" b="1" dirty="0" smtClean="0">
                <a:solidFill>
                  <a:schemeClr val="accent2"/>
                </a:solidFill>
              </a:rPr>
              <a:t>Problem</a:t>
            </a:r>
            <a:r>
              <a:rPr lang="da-DK" sz="2800" dirty="0" smtClean="0"/>
              <a:t>: Find den bedste rækkefølge (</a:t>
            </a:r>
            <a:r>
              <a:rPr lang="da-DK" sz="2800" dirty="0" err="1" smtClean="0"/>
              <a:t>paranteser</a:t>
            </a:r>
            <a:r>
              <a:rPr lang="da-DK" sz="2800" dirty="0" smtClean="0"/>
              <a:t>) for at gange </a:t>
            </a:r>
            <a:r>
              <a:rPr lang="da-DK" sz="2800" i="1" dirty="0" smtClean="0">
                <a:latin typeface="Times" pitchFamily="18" charset="0"/>
              </a:rPr>
              <a:t>n</a:t>
            </a:r>
            <a:r>
              <a:rPr lang="da-DK" sz="2800" dirty="0" smtClean="0"/>
              <a:t> matricer sammen</a:t>
            </a:r>
          </a:p>
          <a:p>
            <a:pPr marL="0" indent="0" algn="ctr" eaLnBrk="1" hangingPunct="1">
              <a:buFontTx/>
              <a:buNone/>
            </a:pPr>
            <a:endParaRPr lang="da-DK" sz="2800" i="1" dirty="0" smtClean="0"/>
          </a:p>
          <a:p>
            <a:pPr marL="0" indent="0" eaLnBrk="1" hangingPunct="1">
              <a:buFontTx/>
              <a:buNone/>
            </a:pP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			A</a:t>
            </a:r>
            <a:r>
              <a:rPr lang="da-DK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· · 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0" indent="0" eaLnBrk="1" hangingPunct="1">
              <a:buFontTx/>
              <a:buNone/>
            </a:pPr>
            <a:endParaRPr lang="da-DK" sz="2800" dirty="0" smtClean="0"/>
          </a:p>
          <a:p>
            <a:pPr marL="0" indent="0" eaLnBrk="1" hangingPunct="1">
              <a:buFontTx/>
              <a:buNone/>
            </a:pPr>
            <a:r>
              <a:rPr lang="da-DK" sz="2800" dirty="0" smtClean="0"/>
              <a:t>hvor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dirty="0" smtClean="0"/>
              <a:t> er en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a-DK" sz="2800" dirty="0" smtClean="0"/>
              <a:t> x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dirty="0" smtClean="0"/>
              <a:t> matrix</a:t>
            </a:r>
          </a:p>
          <a:p>
            <a:pPr marL="0" indent="0" eaLnBrk="1" hangingPunct="1">
              <a:buFontTx/>
              <a:buNone/>
            </a:pPr>
            <a:endParaRPr lang="da-DK" sz="2800" dirty="0" smtClean="0"/>
          </a:p>
          <a:p>
            <a:pPr marL="0" indent="0" eaLnBrk="1" hangingPunct="1">
              <a:buFontTx/>
              <a:buNone/>
            </a:pPr>
            <a:endParaRPr lang="da-DK" sz="2800" dirty="0" smtClean="0"/>
          </a:p>
          <a:p>
            <a:pPr marL="0" indent="0" eaLnBrk="1" hangingPunct="1">
              <a:buFontTx/>
              <a:buNone/>
            </a:pPr>
            <a:r>
              <a:rPr lang="da-DK" sz="2800" b="1" dirty="0" smtClean="0">
                <a:solidFill>
                  <a:schemeClr val="accent2"/>
                </a:solidFill>
              </a:rPr>
              <a:t>NB</a:t>
            </a:r>
            <a:r>
              <a:rPr lang="da-DK" sz="2800" dirty="0" smtClean="0"/>
              <a:t>: Der er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(4</a:t>
            </a:r>
            <a:r>
              <a:rPr lang="da-DK" sz="28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baseline="30000" dirty="0" smtClean="0"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800" dirty="0" smtClean="0">
                <a:cs typeface="Arial" charset="0"/>
              </a:rPr>
              <a:t>mulige måder for </a:t>
            </a:r>
            <a:r>
              <a:rPr lang="da-DK" sz="2800" dirty="0" err="1" smtClean="0">
                <a:cs typeface="Arial" charset="0"/>
              </a:rPr>
              <a:t>paranteserne</a:t>
            </a:r>
            <a:endParaRPr lang="el-GR" sz="2800" dirty="0" smtClean="0">
              <a:cs typeface="Arial" charset="0"/>
            </a:endParaRP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8200" y="2438400"/>
            <a:ext cx="7696200" cy="1066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 t="5812" b="19279"/>
          <a:stretch>
            <a:fillRect/>
          </a:stretch>
        </p:blipFill>
        <p:spPr bwMode="auto">
          <a:xfrm>
            <a:off x="2076450" y="3657600"/>
            <a:ext cx="5695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a-DK" sz="2800" b="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800" b="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da-DK" sz="2800" b="0" dirty="0"/>
              <a:t> = minimale antal (primitive) multiplikationer for at beregne </a:t>
            </a:r>
            <a:r>
              <a:rPr lang="da-DK" sz="2800" b="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="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b="0" i="1" dirty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da-DK" sz="2800" b="0" i="1" dirty="0" smtClean="0">
                <a:latin typeface="Times New Roman" pitchFamily="18" charset="0"/>
                <a:cs typeface="Times New Roman" pitchFamily="18" charset="0"/>
              </a:rPr>
              <a:t>··· ·</a:t>
            </a:r>
            <a:r>
              <a:rPr lang="da-DK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b="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="0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endParaRPr lang="en-US" sz="2800" b="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el-GR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</a:t>
            </a:r>
            <a:r>
              <a:rPr lang="da-DK" i="1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28"/>
          <a:stretch/>
        </p:blipFill>
        <p:spPr bwMode="auto">
          <a:xfrm>
            <a:off x="1025525" y="2540000"/>
            <a:ext cx="71278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953000" y="2057400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···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b="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···</a:t>
            </a:r>
            <a:r>
              <a:rPr lang="da-DK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da-DK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810001" y="2325688"/>
            <a:ext cx="1676399" cy="5785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5257801" y="2317531"/>
            <a:ext cx="1347951" cy="6542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990897" y="2317531"/>
            <a:ext cx="433553" cy="6542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3191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7148513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Programmering</a:t>
            </a:r>
            <a:endParaRPr lang="en-US" b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a-DK" b="1" smtClean="0">
                <a:solidFill>
                  <a:schemeClr val="accent2"/>
                </a:solidFill>
              </a:rPr>
              <a:t>Generel algoritmisk teknik</a:t>
            </a:r>
            <a:r>
              <a:rPr lang="da-DK" smtClean="0"/>
              <a:t> – virker for mange (men langt fra alle) problemer</a:t>
            </a:r>
          </a:p>
          <a:p>
            <a:pPr eaLnBrk="1" hangingPunct="1">
              <a:lnSpc>
                <a:spcPct val="90000"/>
              </a:lnSpc>
            </a:pPr>
            <a:r>
              <a:rPr lang="da-DK" b="1" i="1" smtClean="0">
                <a:solidFill>
                  <a:schemeClr val="accent2"/>
                </a:solidFill>
              </a:rPr>
              <a:t>Krav</a:t>
            </a:r>
            <a:r>
              <a:rPr lang="da-DK" smtClean="0"/>
              <a:t>: ”Optimal delstruktur” – en løsning til problemet kan konstrueres ud fra optimale løsninger til ”</a:t>
            </a:r>
            <a:r>
              <a:rPr lang="da-DK" smtClean="0">
                <a:solidFill>
                  <a:srgbClr val="FF0000"/>
                </a:solidFill>
              </a:rPr>
              <a:t>delproblemer</a:t>
            </a:r>
            <a:r>
              <a:rPr lang="da-DK" smtClean="0"/>
              <a:t>”</a:t>
            </a:r>
          </a:p>
          <a:p>
            <a:pPr eaLnBrk="1" hangingPunct="1">
              <a:lnSpc>
                <a:spcPct val="90000"/>
              </a:lnSpc>
            </a:pPr>
            <a:endParaRPr lang="da-DK" sz="800" smtClean="0"/>
          </a:p>
          <a:p>
            <a:pPr eaLnBrk="1" hangingPunct="1">
              <a:lnSpc>
                <a:spcPct val="90000"/>
              </a:lnSpc>
            </a:pPr>
            <a:r>
              <a:rPr lang="da-DK" b="1" smtClean="0"/>
              <a:t>Rekursive løsning: </a:t>
            </a:r>
          </a:p>
          <a:p>
            <a:pPr lvl="1" eaLnBrk="1" hangingPunct="1">
              <a:lnSpc>
                <a:spcPct val="90000"/>
              </a:lnSpc>
            </a:pPr>
            <a:r>
              <a:rPr lang="da-DK" smtClean="0"/>
              <a:t>Typisk eksponentiel tid</a:t>
            </a:r>
          </a:p>
          <a:p>
            <a:pPr eaLnBrk="1" hangingPunct="1">
              <a:lnSpc>
                <a:spcPct val="90000"/>
              </a:lnSpc>
            </a:pPr>
            <a:r>
              <a:rPr lang="da-DK" b="1" smtClean="0">
                <a:solidFill>
                  <a:schemeClr val="accent2"/>
                </a:solidFill>
              </a:rPr>
              <a:t>Dynamisk Programmering:</a:t>
            </a:r>
            <a:r>
              <a:rPr lang="da-DK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da-DK" smtClean="0"/>
              <a:t>Beregn delløsninger </a:t>
            </a:r>
            <a:r>
              <a:rPr lang="da-DK" smtClean="0">
                <a:solidFill>
                  <a:srgbClr val="FF0000"/>
                </a:solidFill>
              </a:rPr>
              <a:t>systematisk</a:t>
            </a:r>
          </a:p>
          <a:p>
            <a:pPr lvl="1" eaLnBrk="1" hangingPunct="1">
              <a:lnSpc>
                <a:spcPct val="90000"/>
              </a:lnSpc>
            </a:pPr>
            <a:r>
              <a:rPr lang="da-DK" smtClean="0"/>
              <a:t>Typisk polynomiel tid </a:t>
            </a:r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8420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895975"/>
            <a:ext cx="75311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Oval 4"/>
          <p:cNvSpPr>
            <a:spLocks noChangeArrowheads="1"/>
          </p:cNvSpPr>
          <p:nvPr/>
        </p:nvSpPr>
        <p:spPr bwMode="auto">
          <a:xfrm>
            <a:off x="2260600" y="3065463"/>
            <a:ext cx="533400" cy="533400"/>
          </a:xfrm>
          <a:prstGeom prst="ellipse">
            <a:avLst/>
          </a:prstGeom>
          <a:solidFill>
            <a:srgbClr val="FFFF00">
              <a:alpha val="39999"/>
            </a:srgbClr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1750" name="Straight Connector 6"/>
          <p:cNvCxnSpPr>
            <a:cxnSpLocks noChangeShapeType="1"/>
          </p:cNvCxnSpPr>
          <p:nvPr/>
        </p:nvCxnSpPr>
        <p:spPr bwMode="auto">
          <a:xfrm flipV="1">
            <a:off x="1582738" y="3810000"/>
            <a:ext cx="1236662" cy="533400"/>
          </a:xfrm>
          <a:prstGeom prst="line">
            <a:avLst/>
          </a:prstGeom>
          <a:noFill/>
          <a:ln w="57150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31751" name="Straight Connector 7"/>
          <p:cNvCxnSpPr>
            <a:cxnSpLocks noChangeShapeType="1"/>
          </p:cNvCxnSpPr>
          <p:nvPr/>
        </p:nvCxnSpPr>
        <p:spPr bwMode="auto">
          <a:xfrm>
            <a:off x="2057400" y="4038600"/>
            <a:ext cx="914400" cy="0"/>
          </a:xfrm>
          <a:prstGeom prst="line">
            <a:avLst/>
          </a:prstGeom>
          <a:noFill/>
          <a:ln w="57150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31752" name="Straight Connector 9"/>
          <p:cNvCxnSpPr>
            <a:cxnSpLocks noChangeShapeType="1"/>
          </p:cNvCxnSpPr>
          <p:nvPr/>
        </p:nvCxnSpPr>
        <p:spPr bwMode="auto">
          <a:xfrm>
            <a:off x="2286000" y="3810000"/>
            <a:ext cx="1143000" cy="533400"/>
          </a:xfrm>
          <a:prstGeom prst="line">
            <a:avLst/>
          </a:prstGeom>
          <a:noFill/>
          <a:ln w="57150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105150"/>
            <a:ext cx="7696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219200"/>
            <a:ext cx="42672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750" y="1387475"/>
            <a:ext cx="63182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”Memoized” </a:t>
            </a:r>
            <a:br>
              <a:rPr lang="da-DK" sz="4000" b="1" smtClean="0"/>
            </a:br>
            <a:r>
              <a:rPr lang="da-DK" sz="4000" b="1" smtClean="0"/>
              <a:t>Matrix-kæde Multiplikation </a:t>
            </a:r>
            <a:endParaRPr lang="en-US" sz="4000" b="1" smtClean="0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grpSp>
        <p:nvGrpSpPr>
          <p:cNvPr id="36867" name="Group 9"/>
          <p:cNvGrpSpPr>
            <a:grpSpLocks/>
          </p:cNvGrpSpPr>
          <p:nvPr/>
        </p:nvGrpSpPr>
        <p:grpSpPr bwMode="auto">
          <a:xfrm>
            <a:off x="1371600" y="2362200"/>
            <a:ext cx="6705600" cy="2170113"/>
            <a:chOff x="1371600" y="2362200"/>
            <a:chExt cx="6705600" cy="2170113"/>
          </a:xfrm>
        </p:grpSpPr>
        <p:sp>
          <p:nvSpPr>
            <p:cNvPr id="36868" name="Text Box 5"/>
            <p:cNvSpPr txBox="1">
              <a:spLocks noChangeArrowheads="1"/>
            </p:cNvSpPr>
            <p:nvPr/>
          </p:nvSpPr>
          <p:spPr bwMode="auto">
            <a:xfrm>
              <a:off x="1371600" y="2362200"/>
              <a:ext cx="6705600" cy="217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>
                <a:spcBef>
                  <a:spcPct val="50000"/>
                </a:spcBef>
              </a:pP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5400" b="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869" name="Straight Connector 6"/>
            <p:cNvCxnSpPr>
              <a:cxnSpLocks noChangeShapeType="1"/>
            </p:cNvCxnSpPr>
            <p:nvPr/>
          </p:nvCxnSpPr>
          <p:spPr bwMode="auto">
            <a:xfrm rot="16200000" flipH="1">
              <a:off x="30861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0" name="Straight Connector 8"/>
            <p:cNvCxnSpPr>
              <a:cxnSpLocks noChangeShapeType="1"/>
            </p:cNvCxnSpPr>
            <p:nvPr/>
          </p:nvCxnSpPr>
          <p:spPr bwMode="auto">
            <a:xfrm rot="5400000">
              <a:off x="40767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1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4800600" y="3162300"/>
              <a:ext cx="838200" cy="5715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2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772150" y="3409950"/>
              <a:ext cx="6477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38200" y="5105400"/>
            <a:ext cx="7696200" cy="1219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grpSp>
        <p:nvGrpSpPr>
          <p:cNvPr id="39940" name="Group 9"/>
          <p:cNvGrpSpPr>
            <a:grpSpLocks/>
          </p:cNvGrpSpPr>
          <p:nvPr/>
        </p:nvGrpSpPr>
        <p:grpSpPr bwMode="auto">
          <a:xfrm>
            <a:off x="1371600" y="2362200"/>
            <a:ext cx="6705600" cy="2170113"/>
            <a:chOff x="1371600" y="2362200"/>
            <a:chExt cx="6705600" cy="2170113"/>
          </a:xfrm>
        </p:grpSpPr>
        <p:sp>
          <p:nvSpPr>
            <p:cNvPr id="39945" name="Text Box 5"/>
            <p:cNvSpPr txBox="1">
              <a:spLocks noChangeArrowheads="1"/>
            </p:cNvSpPr>
            <p:nvPr/>
          </p:nvSpPr>
          <p:spPr bwMode="auto">
            <a:xfrm>
              <a:off x="1371600" y="2362200"/>
              <a:ext cx="6705600" cy="217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>
                <a:spcBef>
                  <a:spcPct val="50000"/>
                </a:spcBef>
              </a:pP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5400" b="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946" name="Straight Connector 6"/>
            <p:cNvCxnSpPr>
              <a:cxnSpLocks noChangeShapeType="1"/>
            </p:cNvCxnSpPr>
            <p:nvPr/>
          </p:nvCxnSpPr>
          <p:spPr bwMode="auto">
            <a:xfrm rot="16200000" flipH="1">
              <a:off x="30861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7" name="Straight Connector 8"/>
            <p:cNvCxnSpPr>
              <a:cxnSpLocks noChangeShapeType="1"/>
            </p:cNvCxnSpPr>
            <p:nvPr/>
          </p:nvCxnSpPr>
          <p:spPr bwMode="auto">
            <a:xfrm rot="5400000">
              <a:off x="40767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8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4800600" y="3162300"/>
              <a:ext cx="838200" cy="5715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9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772150" y="3409950"/>
              <a:ext cx="6477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181600"/>
            <a:ext cx="67818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19200" y="1998663"/>
            <a:ext cx="71628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                                                                 j</a:t>
            </a:r>
          </a:p>
          <a:p>
            <a:r>
              <a:rPr lang="da-DK" sz="5400" b="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5400" b="0"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endParaRPr lang="da-DK" sz="2400" b="0" i="1">
              <a:latin typeface="Times New Roman" pitchFamily="18" charset="0"/>
              <a:cs typeface="Times New Roman" pitchFamily="18" charset="0"/>
            </a:endParaRPr>
          </a:p>
          <a:p>
            <a:r>
              <a:rPr lang="da-DK" sz="5400" b="0" i="1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da-DK" sz="5400" b="0">
                <a:latin typeface="Times New Roman" pitchFamily="18" charset="0"/>
                <a:cs typeface="Times New Roman" pitchFamily="18" charset="0"/>
              </a:rPr>
              <a:t>=</a:t>
            </a:r>
            <a:endParaRPr lang="da-DK" sz="2000" b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000" b="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                                                                  i</a:t>
            </a:r>
            <a:endParaRPr lang="en-US" sz="2400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488113"/>
            <a:ext cx="693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>
                <a:solidFill>
                  <a:srgbClr val="C00000"/>
                </a:solidFill>
              </a:rPr>
              <a:t>længden af en længste fælles delsekvens af 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∙∙∙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b="0" i="1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b="0">
                <a:solidFill>
                  <a:srgbClr val="C00000"/>
                </a:solidFill>
              </a:rPr>
              <a:t> og 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∙∙∙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b="0" baseline="-25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95300" y="5700713"/>
            <a:ext cx="868363" cy="777875"/>
          </a:xfrm>
          <a:custGeom>
            <a:avLst/>
            <a:gdLst>
              <a:gd name="T0" fmla="*/ 0 w 867905"/>
              <a:gd name="T1" fmla="*/ 780141 h 777498"/>
              <a:gd name="T2" fmla="*/ 248890 w 867905"/>
              <a:gd name="T3" fmla="*/ 126998 h 777498"/>
              <a:gd name="T4" fmla="*/ 871115 w 867905"/>
              <a:gd name="T5" fmla="*/ 18144 h 777498"/>
              <a:gd name="T6" fmla="*/ 0 60000 65536"/>
              <a:gd name="T7" fmla="*/ 0 60000 65536"/>
              <a:gd name="T8" fmla="*/ 0 60000 65536"/>
              <a:gd name="T9" fmla="*/ 0 w 867905"/>
              <a:gd name="T10" fmla="*/ 0 h 777498"/>
              <a:gd name="T11" fmla="*/ 867905 w 867905"/>
              <a:gd name="T12" fmla="*/ 777498 h 7774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7905" h="777498">
                <a:moveTo>
                  <a:pt x="0" y="777498"/>
                </a:moveTo>
                <a:cubicBezTo>
                  <a:pt x="51661" y="515318"/>
                  <a:pt x="103322" y="253138"/>
                  <a:pt x="247973" y="126569"/>
                </a:cubicBezTo>
                <a:cubicBezTo>
                  <a:pt x="392624" y="0"/>
                  <a:pt x="630264" y="9040"/>
                  <a:pt x="867905" y="18081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1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7"/>
          <p:cNvSpPr>
            <a:spLocks noChangeArrowheads="1"/>
          </p:cNvSpPr>
          <p:nvPr/>
        </p:nvSpPr>
        <p:spPr bwMode="auto">
          <a:xfrm>
            <a:off x="3124200" y="5759450"/>
            <a:ext cx="5791200" cy="1066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98538"/>
            <a:ext cx="4191000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-533400" y="5670550"/>
            <a:ext cx="4083050" cy="1187450"/>
            <a:chOff x="1371600" y="2362203"/>
            <a:chExt cx="6705600" cy="2153037"/>
          </a:xfrm>
        </p:grpSpPr>
        <p:sp>
          <p:nvSpPr>
            <p:cNvPr id="43018" name="Text Box 5"/>
            <p:cNvSpPr txBox="1">
              <a:spLocks noChangeArrowheads="1"/>
            </p:cNvSpPr>
            <p:nvPr/>
          </p:nvSpPr>
          <p:spPr bwMode="auto">
            <a:xfrm>
              <a:off x="1371600" y="2362203"/>
              <a:ext cx="6705600" cy="215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>
                <a:spcBef>
                  <a:spcPct val="50000"/>
                </a:spcBef>
              </a:pP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3000" b="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019" name="Straight Connector 6"/>
            <p:cNvCxnSpPr>
              <a:cxnSpLocks noChangeShapeType="1"/>
            </p:cNvCxnSpPr>
            <p:nvPr/>
          </p:nvCxnSpPr>
          <p:spPr bwMode="auto">
            <a:xfrm rot="16200000" flipH="1">
              <a:off x="30861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0" name="Straight Connector 8"/>
            <p:cNvCxnSpPr>
              <a:cxnSpLocks noChangeShapeType="1"/>
            </p:cNvCxnSpPr>
            <p:nvPr/>
          </p:nvCxnSpPr>
          <p:spPr bwMode="auto">
            <a:xfrm rot="5400000">
              <a:off x="40767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1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4749705" y="3223414"/>
              <a:ext cx="757227" cy="53846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2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641004" y="3409950"/>
              <a:ext cx="6477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43014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6588" y="5878513"/>
            <a:ext cx="5662612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015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5851525" y="6216650"/>
            <a:ext cx="152400" cy="1524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43016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6005513" y="6719888"/>
            <a:ext cx="179387" cy="1587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43017" name="Straight Arrow Connector 15"/>
          <p:cNvCxnSpPr>
            <a:cxnSpLocks noChangeShapeType="1"/>
          </p:cNvCxnSpPr>
          <p:nvPr/>
        </p:nvCxnSpPr>
        <p:spPr bwMode="auto">
          <a:xfrm rot="10800000">
            <a:off x="5045075" y="6753225"/>
            <a:ext cx="227013" cy="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/>
          <p:cNvPicPr>
            <a:picLocks noChangeAspect="1" noChangeArrowheads="1"/>
          </p:cNvPicPr>
          <p:nvPr/>
        </p:nvPicPr>
        <p:blipFill>
          <a:blip r:embed="rId4" cstate="print"/>
          <a:srcRect l="16338" t="2490" r="21265" b="5392"/>
          <a:stretch>
            <a:fillRect/>
          </a:stretch>
        </p:blipFill>
        <p:spPr bwMode="auto">
          <a:xfrm>
            <a:off x="6172200" y="2060575"/>
            <a:ext cx="28178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19200"/>
            <a:ext cx="53276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612187" y="1600200"/>
            <a:ext cx="30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i="1" dirty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0000" y="4812268"/>
            <a:ext cx="30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i="1" dirty="0" smtClean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endParaRPr lang="da-DK" b="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4" cstate="print"/>
          <a:srcRect l="16338" t="2490" r="21265" b="5392"/>
          <a:stretch>
            <a:fillRect/>
          </a:stretch>
        </p:blipFill>
        <p:spPr bwMode="auto">
          <a:xfrm>
            <a:off x="6172200" y="2060575"/>
            <a:ext cx="28178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" y="1981200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a-DK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Længste Fælles Delsekvens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2187" y="1600200"/>
            <a:ext cx="30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i="1" dirty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0000" y="4812268"/>
            <a:ext cx="30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i="1" dirty="0" smtClean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endParaRPr lang="da-DK" b="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52538"/>
            <a:ext cx="830580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Optimale Binære Søgetræer</a:t>
            </a:r>
            <a:endParaRPr lang="en-US" b="1" smtClean="0"/>
          </a:p>
        </p:txBody>
      </p:sp>
      <p:grpSp>
        <p:nvGrpSpPr>
          <p:cNvPr id="49156" name="Group 10"/>
          <p:cNvGrpSpPr>
            <a:grpSpLocks/>
          </p:cNvGrpSpPr>
          <p:nvPr/>
        </p:nvGrpSpPr>
        <p:grpSpPr bwMode="auto">
          <a:xfrm>
            <a:off x="304800" y="3810000"/>
            <a:ext cx="8610600" cy="1052513"/>
            <a:chOff x="144" y="2208"/>
            <a:chExt cx="5424" cy="663"/>
          </a:xfrm>
        </p:grpSpPr>
        <p:sp>
          <p:nvSpPr>
            <p:cNvPr id="49191" name="Text Box 8"/>
            <p:cNvSpPr txBox="1">
              <a:spLocks noChangeArrowheads="1"/>
            </p:cNvSpPr>
            <p:nvPr/>
          </p:nvSpPr>
          <p:spPr bwMode="auto">
            <a:xfrm>
              <a:off x="144" y="2208"/>
              <a:ext cx="2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/>
                <a:t>Forventet søgetid 2.80</a:t>
              </a:r>
              <a:endParaRPr lang="en-US"/>
            </a:p>
          </p:txBody>
        </p:sp>
        <p:sp>
          <p:nvSpPr>
            <p:cNvPr id="49192" name="Text Box 9"/>
            <p:cNvSpPr txBox="1">
              <a:spLocks noChangeArrowheads="1"/>
            </p:cNvSpPr>
            <p:nvPr/>
          </p:nvSpPr>
          <p:spPr bwMode="auto">
            <a:xfrm>
              <a:off x="3168" y="2640"/>
              <a:ext cx="2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/>
                <a:t>Forventet søgetid 2.75</a:t>
              </a:r>
              <a:endParaRPr lang="en-US"/>
            </a:p>
          </p:txBody>
        </p:sp>
      </p:grpSp>
      <p:pic>
        <p:nvPicPr>
          <p:cNvPr id="4915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486400"/>
            <a:ext cx="609441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538663" y="1177925"/>
            <a:ext cx="4168775" cy="3681413"/>
            <a:chOff x="4538137" y="1178526"/>
            <a:chExt cx="4168986" cy="3680768"/>
          </a:xfrm>
        </p:grpSpPr>
        <p:pic>
          <p:nvPicPr>
            <p:cNvPr id="49188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60000">
              <a:off x="4603807" y="1178526"/>
              <a:ext cx="4103316" cy="3680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89" name="Rounded Rectangle 11"/>
            <p:cNvSpPr>
              <a:spLocks noChangeArrowheads="1"/>
            </p:cNvSpPr>
            <p:nvPr/>
          </p:nvSpPr>
          <p:spPr bwMode="auto">
            <a:xfrm>
              <a:off x="4538137" y="3124200"/>
              <a:ext cx="4038601" cy="3810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TextBox 12"/>
            <p:cNvSpPr txBox="1">
              <a:spLocks noChangeArrowheads="1"/>
            </p:cNvSpPr>
            <p:nvPr/>
          </p:nvSpPr>
          <p:spPr bwMode="auto">
            <a:xfrm>
              <a:off x="5360840" y="3109992"/>
              <a:ext cx="2971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>
                  <a:solidFill>
                    <a:srgbClr val="FF0000"/>
                  </a:solidFill>
                </a:rPr>
                <a:t>(    + 1 ) x              =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49159" name="Rounded Rectangle 11"/>
          <p:cNvSpPr>
            <a:spLocks noChangeArrowheads="1"/>
          </p:cNvSpPr>
          <p:nvPr/>
        </p:nvSpPr>
        <p:spPr bwMode="auto">
          <a:xfrm>
            <a:off x="1136650" y="2697163"/>
            <a:ext cx="334963" cy="34131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9160" name="Straight Connector 13"/>
          <p:cNvCxnSpPr>
            <a:cxnSpLocks noChangeShapeType="1"/>
          </p:cNvCxnSpPr>
          <p:nvPr/>
        </p:nvCxnSpPr>
        <p:spPr bwMode="auto">
          <a:xfrm flipV="1">
            <a:off x="381000" y="4637088"/>
            <a:ext cx="3886200" cy="11112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49161" name="Oval 16"/>
          <p:cNvSpPr>
            <a:spLocks noChangeArrowheads="1"/>
          </p:cNvSpPr>
          <p:nvPr/>
        </p:nvSpPr>
        <p:spPr bwMode="auto">
          <a:xfrm>
            <a:off x="7620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2" name="Oval 17"/>
          <p:cNvSpPr>
            <a:spLocks noChangeArrowheads="1"/>
          </p:cNvSpPr>
          <p:nvPr/>
        </p:nvSpPr>
        <p:spPr bwMode="auto">
          <a:xfrm>
            <a:off x="13716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Oval 18"/>
          <p:cNvSpPr>
            <a:spLocks noChangeArrowheads="1"/>
          </p:cNvSpPr>
          <p:nvPr/>
        </p:nvSpPr>
        <p:spPr bwMode="auto">
          <a:xfrm>
            <a:off x="19812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Oval 19"/>
          <p:cNvSpPr>
            <a:spLocks noChangeArrowheads="1"/>
          </p:cNvSpPr>
          <p:nvPr/>
        </p:nvSpPr>
        <p:spPr bwMode="auto">
          <a:xfrm>
            <a:off x="25908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Oval 20"/>
          <p:cNvSpPr>
            <a:spLocks noChangeArrowheads="1"/>
          </p:cNvSpPr>
          <p:nvPr/>
        </p:nvSpPr>
        <p:spPr bwMode="auto">
          <a:xfrm>
            <a:off x="32004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TextBox 22"/>
          <p:cNvSpPr txBox="1">
            <a:spLocks noChangeArrowheads="1"/>
          </p:cNvSpPr>
          <p:nvPr/>
        </p:nvSpPr>
        <p:spPr bwMode="auto">
          <a:xfrm>
            <a:off x="685800" y="4267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67" name="TextBox 23"/>
          <p:cNvSpPr txBox="1">
            <a:spLocks noChangeArrowheads="1"/>
          </p:cNvSpPr>
          <p:nvPr/>
        </p:nvSpPr>
        <p:spPr bwMode="auto">
          <a:xfrm>
            <a:off x="12954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68" name="TextBox 24"/>
          <p:cNvSpPr txBox="1">
            <a:spLocks noChangeArrowheads="1"/>
          </p:cNvSpPr>
          <p:nvPr/>
        </p:nvSpPr>
        <p:spPr bwMode="auto">
          <a:xfrm>
            <a:off x="19050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69" name="TextBox 25"/>
          <p:cNvSpPr txBox="1">
            <a:spLocks noChangeArrowheads="1"/>
          </p:cNvSpPr>
          <p:nvPr/>
        </p:nvSpPr>
        <p:spPr bwMode="auto">
          <a:xfrm>
            <a:off x="25146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0" name="TextBox 26"/>
          <p:cNvSpPr txBox="1">
            <a:spLocks noChangeArrowheads="1"/>
          </p:cNvSpPr>
          <p:nvPr/>
        </p:nvSpPr>
        <p:spPr bwMode="auto">
          <a:xfrm>
            <a:off x="31242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1" name="TextBox 31"/>
          <p:cNvSpPr txBox="1">
            <a:spLocks noChangeArrowheads="1"/>
          </p:cNvSpPr>
          <p:nvPr/>
        </p:nvSpPr>
        <p:spPr bwMode="auto">
          <a:xfrm>
            <a:off x="685800" y="4724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2" name="TextBox 32"/>
          <p:cNvSpPr txBox="1">
            <a:spLocks noChangeArrowheads="1"/>
          </p:cNvSpPr>
          <p:nvPr/>
        </p:nvSpPr>
        <p:spPr bwMode="auto">
          <a:xfrm>
            <a:off x="12954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3" name="TextBox 33"/>
          <p:cNvSpPr txBox="1">
            <a:spLocks noChangeArrowheads="1"/>
          </p:cNvSpPr>
          <p:nvPr/>
        </p:nvSpPr>
        <p:spPr bwMode="auto">
          <a:xfrm>
            <a:off x="19050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4" name="TextBox 34"/>
          <p:cNvSpPr txBox="1">
            <a:spLocks noChangeArrowheads="1"/>
          </p:cNvSpPr>
          <p:nvPr/>
        </p:nvSpPr>
        <p:spPr bwMode="auto">
          <a:xfrm>
            <a:off x="25146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5" name="TextBox 35"/>
          <p:cNvSpPr txBox="1">
            <a:spLocks noChangeArrowheads="1"/>
          </p:cNvSpPr>
          <p:nvPr/>
        </p:nvSpPr>
        <p:spPr bwMode="auto">
          <a:xfrm>
            <a:off x="31242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6" name="TextBox 36"/>
          <p:cNvSpPr txBox="1">
            <a:spLocks noChangeArrowheads="1"/>
          </p:cNvSpPr>
          <p:nvPr/>
        </p:nvSpPr>
        <p:spPr bwMode="auto">
          <a:xfrm>
            <a:off x="990600" y="4724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7" name="TextBox 37"/>
          <p:cNvSpPr txBox="1">
            <a:spLocks noChangeArrowheads="1"/>
          </p:cNvSpPr>
          <p:nvPr/>
        </p:nvSpPr>
        <p:spPr bwMode="auto">
          <a:xfrm>
            <a:off x="16002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8" name="TextBox 38"/>
          <p:cNvSpPr txBox="1">
            <a:spLocks noChangeArrowheads="1"/>
          </p:cNvSpPr>
          <p:nvPr/>
        </p:nvSpPr>
        <p:spPr bwMode="auto">
          <a:xfrm>
            <a:off x="22098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9" name="TextBox 39"/>
          <p:cNvSpPr txBox="1">
            <a:spLocks noChangeArrowheads="1"/>
          </p:cNvSpPr>
          <p:nvPr/>
        </p:nvSpPr>
        <p:spPr bwMode="auto">
          <a:xfrm>
            <a:off x="28194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0" name="TextBox 40"/>
          <p:cNvSpPr txBox="1">
            <a:spLocks noChangeArrowheads="1"/>
          </p:cNvSpPr>
          <p:nvPr/>
        </p:nvSpPr>
        <p:spPr bwMode="auto">
          <a:xfrm>
            <a:off x="34290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1" name="TextBox 41"/>
          <p:cNvSpPr txBox="1">
            <a:spLocks noChangeArrowheads="1"/>
          </p:cNvSpPr>
          <p:nvPr/>
        </p:nvSpPr>
        <p:spPr bwMode="auto">
          <a:xfrm>
            <a:off x="381000" y="4724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2" name="TextBox 44"/>
          <p:cNvSpPr txBox="1">
            <a:spLocks noChangeArrowheads="1"/>
          </p:cNvSpPr>
          <p:nvPr/>
        </p:nvSpPr>
        <p:spPr bwMode="auto">
          <a:xfrm>
            <a:off x="990600" y="4267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3" name="TextBox 45"/>
          <p:cNvSpPr txBox="1">
            <a:spLocks noChangeArrowheads="1"/>
          </p:cNvSpPr>
          <p:nvPr/>
        </p:nvSpPr>
        <p:spPr bwMode="auto">
          <a:xfrm>
            <a:off x="16002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4" name="TextBox 46"/>
          <p:cNvSpPr txBox="1">
            <a:spLocks noChangeArrowheads="1"/>
          </p:cNvSpPr>
          <p:nvPr/>
        </p:nvSpPr>
        <p:spPr bwMode="auto">
          <a:xfrm>
            <a:off x="22098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5" name="TextBox 47"/>
          <p:cNvSpPr txBox="1">
            <a:spLocks noChangeArrowheads="1"/>
          </p:cNvSpPr>
          <p:nvPr/>
        </p:nvSpPr>
        <p:spPr bwMode="auto">
          <a:xfrm>
            <a:off x="28194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6" name="TextBox 48"/>
          <p:cNvSpPr txBox="1">
            <a:spLocks noChangeArrowheads="1"/>
          </p:cNvSpPr>
          <p:nvPr/>
        </p:nvSpPr>
        <p:spPr bwMode="auto">
          <a:xfrm>
            <a:off x="34290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7" name="TextBox 49"/>
          <p:cNvSpPr txBox="1">
            <a:spLocks noChangeArrowheads="1"/>
          </p:cNvSpPr>
          <p:nvPr/>
        </p:nvSpPr>
        <p:spPr bwMode="auto">
          <a:xfrm>
            <a:off x="381000" y="4267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ChangeArrowheads="1"/>
          </p:cNvSpPr>
          <p:nvPr/>
        </p:nvSpPr>
        <p:spPr bwMode="auto">
          <a:xfrm>
            <a:off x="660400" y="4564063"/>
            <a:ext cx="7848600" cy="1143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2954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14300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675" y="454025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Optimale Binære Søgetræer</a:t>
            </a:r>
            <a:endParaRPr lang="en-US" b="1" smtClean="0"/>
          </a:p>
        </p:txBody>
      </p:sp>
      <p:cxnSp>
        <p:nvCxnSpPr>
          <p:cNvPr id="50185" name="Straight Connector 8"/>
          <p:cNvCxnSpPr>
            <a:cxnSpLocks noChangeShapeType="1"/>
          </p:cNvCxnSpPr>
          <p:nvPr/>
        </p:nvCxnSpPr>
        <p:spPr bwMode="auto">
          <a:xfrm>
            <a:off x="2667000" y="2895600"/>
            <a:ext cx="3733800" cy="0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50186" name="Oval 9"/>
          <p:cNvSpPr>
            <a:spLocks noChangeArrowheads="1"/>
          </p:cNvSpPr>
          <p:nvPr/>
        </p:nvSpPr>
        <p:spPr bwMode="auto">
          <a:xfrm>
            <a:off x="30480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7" name="Oval 10"/>
          <p:cNvSpPr>
            <a:spLocks noChangeArrowheads="1"/>
          </p:cNvSpPr>
          <p:nvPr/>
        </p:nvSpPr>
        <p:spPr bwMode="auto">
          <a:xfrm>
            <a:off x="36576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8" name="Oval 11"/>
          <p:cNvSpPr>
            <a:spLocks noChangeArrowheads="1"/>
          </p:cNvSpPr>
          <p:nvPr/>
        </p:nvSpPr>
        <p:spPr bwMode="auto">
          <a:xfrm>
            <a:off x="42672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9" name="Oval 12"/>
          <p:cNvSpPr>
            <a:spLocks noChangeArrowheads="1"/>
          </p:cNvSpPr>
          <p:nvPr/>
        </p:nvSpPr>
        <p:spPr bwMode="auto">
          <a:xfrm>
            <a:off x="48768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0" name="Oval 13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1" name="TextBox 14"/>
          <p:cNvSpPr txBox="1">
            <a:spLocks noChangeArrowheads="1"/>
          </p:cNvSpPr>
          <p:nvPr/>
        </p:nvSpPr>
        <p:spPr bwMode="auto">
          <a:xfrm>
            <a:off x="29718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2" name="TextBox 15"/>
          <p:cNvSpPr txBox="1">
            <a:spLocks noChangeArrowheads="1"/>
          </p:cNvSpPr>
          <p:nvPr/>
        </p:nvSpPr>
        <p:spPr bwMode="auto">
          <a:xfrm>
            <a:off x="35814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3" name="TextBox 16"/>
          <p:cNvSpPr txBox="1">
            <a:spLocks noChangeArrowheads="1"/>
          </p:cNvSpPr>
          <p:nvPr/>
        </p:nvSpPr>
        <p:spPr bwMode="auto">
          <a:xfrm>
            <a:off x="41910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4" name="TextBox 17"/>
          <p:cNvSpPr txBox="1">
            <a:spLocks noChangeArrowheads="1"/>
          </p:cNvSpPr>
          <p:nvPr/>
        </p:nvSpPr>
        <p:spPr bwMode="auto">
          <a:xfrm>
            <a:off x="48006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5" name="TextBox 18"/>
          <p:cNvSpPr txBox="1">
            <a:spLocks noChangeArrowheads="1"/>
          </p:cNvSpPr>
          <p:nvPr/>
        </p:nvSpPr>
        <p:spPr bwMode="auto">
          <a:xfrm>
            <a:off x="54102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6" name="TextBox 19"/>
          <p:cNvSpPr txBox="1">
            <a:spLocks noChangeArrowheads="1"/>
          </p:cNvSpPr>
          <p:nvPr/>
        </p:nvSpPr>
        <p:spPr bwMode="auto">
          <a:xfrm>
            <a:off x="2971800" y="2971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7" name="TextBox 20"/>
          <p:cNvSpPr txBox="1">
            <a:spLocks noChangeArrowheads="1"/>
          </p:cNvSpPr>
          <p:nvPr/>
        </p:nvSpPr>
        <p:spPr bwMode="auto">
          <a:xfrm>
            <a:off x="35814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8" name="TextBox 21"/>
          <p:cNvSpPr txBox="1">
            <a:spLocks noChangeArrowheads="1"/>
          </p:cNvSpPr>
          <p:nvPr/>
        </p:nvSpPr>
        <p:spPr bwMode="auto">
          <a:xfrm>
            <a:off x="41910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9" name="TextBox 22"/>
          <p:cNvSpPr txBox="1">
            <a:spLocks noChangeArrowheads="1"/>
          </p:cNvSpPr>
          <p:nvPr/>
        </p:nvSpPr>
        <p:spPr bwMode="auto">
          <a:xfrm>
            <a:off x="48006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0" name="TextBox 23"/>
          <p:cNvSpPr txBox="1">
            <a:spLocks noChangeArrowheads="1"/>
          </p:cNvSpPr>
          <p:nvPr/>
        </p:nvSpPr>
        <p:spPr bwMode="auto">
          <a:xfrm>
            <a:off x="54102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1" name="TextBox 24"/>
          <p:cNvSpPr txBox="1">
            <a:spLocks noChangeArrowheads="1"/>
          </p:cNvSpPr>
          <p:nvPr/>
        </p:nvSpPr>
        <p:spPr bwMode="auto">
          <a:xfrm>
            <a:off x="3276600" y="2971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2" name="TextBox 25"/>
          <p:cNvSpPr txBox="1">
            <a:spLocks noChangeArrowheads="1"/>
          </p:cNvSpPr>
          <p:nvPr/>
        </p:nvSpPr>
        <p:spPr bwMode="auto">
          <a:xfrm>
            <a:off x="38862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3" name="TextBox 26"/>
          <p:cNvSpPr txBox="1">
            <a:spLocks noChangeArrowheads="1"/>
          </p:cNvSpPr>
          <p:nvPr/>
        </p:nvSpPr>
        <p:spPr bwMode="auto">
          <a:xfrm>
            <a:off x="4156075" y="21336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i="1">
                <a:solidFill>
                  <a:srgbClr val="0070C0"/>
                </a:solidFill>
              </a:rPr>
              <a:t>w</a:t>
            </a:r>
            <a:r>
              <a:rPr lang="da-DK" sz="1600">
                <a:solidFill>
                  <a:srgbClr val="0070C0"/>
                </a:solidFill>
              </a:rPr>
              <a:t>(3,4)</a:t>
            </a:r>
            <a:endParaRPr lang="en-US" sz="1600" baseline="-25000">
              <a:solidFill>
                <a:srgbClr val="0070C0"/>
              </a:solidFill>
            </a:endParaRPr>
          </a:p>
        </p:txBody>
      </p:sp>
      <p:sp>
        <p:nvSpPr>
          <p:cNvPr id="50204" name="TextBox 27"/>
          <p:cNvSpPr txBox="1">
            <a:spLocks noChangeArrowheads="1"/>
          </p:cNvSpPr>
          <p:nvPr/>
        </p:nvSpPr>
        <p:spPr bwMode="auto">
          <a:xfrm>
            <a:off x="51054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5" name="TextBox 28"/>
          <p:cNvSpPr txBox="1">
            <a:spLocks noChangeArrowheads="1"/>
          </p:cNvSpPr>
          <p:nvPr/>
        </p:nvSpPr>
        <p:spPr bwMode="auto">
          <a:xfrm>
            <a:off x="2667000" y="2971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6" name="TextBox 29"/>
          <p:cNvSpPr txBox="1">
            <a:spLocks noChangeArrowheads="1"/>
          </p:cNvSpPr>
          <p:nvPr/>
        </p:nvSpPr>
        <p:spPr bwMode="auto">
          <a:xfrm>
            <a:off x="57150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7" name="Right Brace 30"/>
          <p:cNvSpPr>
            <a:spLocks/>
          </p:cNvSpPr>
          <p:nvPr/>
        </p:nvSpPr>
        <p:spPr bwMode="auto">
          <a:xfrm rot="-5400000">
            <a:off x="4572000" y="1676400"/>
            <a:ext cx="152400" cy="1676400"/>
          </a:xfrm>
          <a:prstGeom prst="rightBrace">
            <a:avLst>
              <a:gd name="adj1" fmla="val 8352"/>
              <a:gd name="adj2" fmla="val 50000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8" name="TextBox 31"/>
          <p:cNvSpPr txBox="1">
            <a:spLocks noChangeArrowheads="1"/>
          </p:cNvSpPr>
          <p:nvPr/>
        </p:nvSpPr>
        <p:spPr bwMode="auto">
          <a:xfrm>
            <a:off x="44958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42900" y="6183313"/>
            <a:ext cx="6210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da-DK" b="0" dirty="0">
                <a:solidFill>
                  <a:srgbClr val="C00000"/>
                </a:solidFill>
              </a:rPr>
              <a:t>forventet optimal tid for et søgetræ indeholdende </a:t>
            </a:r>
            <a:r>
              <a:rPr lang="da-DK" b="0" i="1" dirty="0" err="1">
                <a:solidFill>
                  <a:srgbClr val="C00000"/>
                </a:solidFill>
              </a:rPr>
              <a:t>k</a:t>
            </a:r>
            <a:r>
              <a:rPr lang="da-DK" b="0" i="1" baseline="-25000" dirty="0" err="1">
                <a:solidFill>
                  <a:srgbClr val="C00000"/>
                </a:solidFill>
              </a:rPr>
              <a:t>i</a:t>
            </a:r>
            <a:r>
              <a:rPr lang="da-DK" b="0" dirty="0">
                <a:solidFill>
                  <a:srgbClr val="C00000"/>
                </a:solidFill>
              </a:rPr>
              <a:t>...,</a:t>
            </a:r>
            <a:r>
              <a:rPr lang="da-DK" b="0" i="1" dirty="0" err="1">
                <a:solidFill>
                  <a:srgbClr val="C00000"/>
                </a:solidFill>
              </a:rPr>
              <a:t>k</a:t>
            </a:r>
            <a:r>
              <a:rPr lang="da-DK" b="0" i="1" baseline="-25000" dirty="0" err="1">
                <a:solidFill>
                  <a:srgbClr val="C00000"/>
                </a:solidFill>
              </a:rPr>
              <a:t>j</a:t>
            </a:r>
            <a:endParaRPr lang="en-US" b="0" i="1" baseline="-25000" dirty="0">
              <a:solidFill>
                <a:srgbClr val="C00000"/>
              </a:solidFill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228369" y="5197565"/>
            <a:ext cx="533631" cy="1130264"/>
          </a:xfrm>
          <a:custGeom>
            <a:avLst/>
            <a:gdLst>
              <a:gd name="T0" fmla="*/ 0 w 867905"/>
              <a:gd name="T1" fmla="*/ 534954 h 777498"/>
              <a:gd name="T2" fmla="*/ 152883 w 867905"/>
              <a:gd name="T3" fmla="*/ 87084 h 777498"/>
              <a:gd name="T4" fmla="*/ 535091 w 867905"/>
              <a:gd name="T5" fmla="*/ 12441 h 777498"/>
              <a:gd name="T6" fmla="*/ 0 60000 65536"/>
              <a:gd name="T7" fmla="*/ 0 60000 65536"/>
              <a:gd name="T8" fmla="*/ 0 60000 65536"/>
              <a:gd name="T9" fmla="*/ 0 w 867905"/>
              <a:gd name="T10" fmla="*/ 0 h 777498"/>
              <a:gd name="T11" fmla="*/ 867905 w 867905"/>
              <a:gd name="T12" fmla="*/ 777498 h 777498"/>
              <a:gd name="connsiteX0" fmla="*/ 90838 w 666947"/>
              <a:gd name="connsiteY0" fmla="*/ 949504 h 949505"/>
              <a:gd name="connsiteX1" fmla="*/ 47015 w 666947"/>
              <a:gd name="connsiteY1" fmla="*/ 113157 h 949505"/>
              <a:gd name="connsiteX2" fmla="*/ 666947 w 666947"/>
              <a:gd name="connsiteY2" fmla="*/ 4669 h 949505"/>
              <a:gd name="connsiteX0" fmla="*/ 183637 w 759746"/>
              <a:gd name="connsiteY0" fmla="*/ 949504 h 949504"/>
              <a:gd name="connsiteX1" fmla="*/ 139814 w 759746"/>
              <a:gd name="connsiteY1" fmla="*/ 113157 h 949504"/>
              <a:gd name="connsiteX2" fmla="*/ 759746 w 759746"/>
              <a:gd name="connsiteY2" fmla="*/ 4669 h 94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746" h="949504">
                <a:moveTo>
                  <a:pt x="183637" y="949504"/>
                </a:moveTo>
                <a:cubicBezTo>
                  <a:pt x="-101389" y="674080"/>
                  <a:pt x="-4837" y="239726"/>
                  <a:pt x="139814" y="113157"/>
                </a:cubicBezTo>
                <a:cubicBezTo>
                  <a:pt x="284465" y="-13412"/>
                  <a:pt x="522105" y="-4372"/>
                  <a:pt x="759746" y="4669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0211" name="TextBox 34"/>
          <p:cNvSpPr txBox="1">
            <a:spLocks noChangeArrowheads="1"/>
          </p:cNvSpPr>
          <p:nvPr/>
        </p:nvSpPr>
        <p:spPr bwMode="auto">
          <a:xfrm>
            <a:off x="32766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2" name="TextBox 35"/>
          <p:cNvSpPr txBox="1">
            <a:spLocks noChangeArrowheads="1"/>
          </p:cNvSpPr>
          <p:nvPr/>
        </p:nvSpPr>
        <p:spPr bwMode="auto">
          <a:xfrm>
            <a:off x="38862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3" name="TextBox 36"/>
          <p:cNvSpPr txBox="1">
            <a:spLocks noChangeArrowheads="1"/>
          </p:cNvSpPr>
          <p:nvPr/>
        </p:nvSpPr>
        <p:spPr bwMode="auto">
          <a:xfrm>
            <a:off x="44958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4" name="TextBox 37"/>
          <p:cNvSpPr txBox="1">
            <a:spLocks noChangeArrowheads="1"/>
          </p:cNvSpPr>
          <p:nvPr/>
        </p:nvSpPr>
        <p:spPr bwMode="auto">
          <a:xfrm>
            <a:off x="51054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5" name="TextBox 38"/>
          <p:cNvSpPr txBox="1">
            <a:spLocks noChangeArrowheads="1"/>
          </p:cNvSpPr>
          <p:nvPr/>
        </p:nvSpPr>
        <p:spPr bwMode="auto">
          <a:xfrm>
            <a:off x="57150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6" name="TextBox 39"/>
          <p:cNvSpPr txBox="1">
            <a:spLocks noChangeArrowheads="1"/>
          </p:cNvSpPr>
          <p:nvPr/>
        </p:nvSpPr>
        <p:spPr bwMode="auto">
          <a:xfrm>
            <a:off x="26670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Dynamisk Programmering: Optimal opdeling af en stang</a:t>
            </a:r>
            <a:endParaRPr lang="en-US" b="1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14800"/>
            <a:ext cx="7608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200400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4960938"/>
            <a:ext cx="8305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b="0" dirty="0"/>
              <a:t>En stang af længde 4 kan opdeles </a:t>
            </a:r>
            <a:r>
              <a:rPr lang="da-DK" sz="2400" b="0" dirty="0" smtClean="0"/>
              <a:t>på 8 </a:t>
            </a:r>
            <a:r>
              <a:rPr lang="da-DK" sz="2400" b="0" dirty="0"/>
              <a:t>forskellige måder – </a:t>
            </a:r>
          </a:p>
          <a:p>
            <a:r>
              <a:rPr lang="da-DK" sz="2400" b="0" dirty="0"/>
              <a:t>dog kun 5 forskellige resultater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381000" y="1828800"/>
            <a:ext cx="8305800" cy="8302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/>
              <a:t>Problem</a:t>
            </a:r>
            <a:r>
              <a:rPr lang="da-DK" sz="2400" b="0"/>
              <a:t>: Opdel en stang i dele, hvor hver del har en pris, således at den resulterende sum er maksimereret</a:t>
            </a: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2004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200400"/>
            <a:ext cx="15890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2898775" y="3200400"/>
            <a:ext cx="3502025" cy="685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682625" y="4162425"/>
            <a:ext cx="5734050" cy="6381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98775" y="286385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>
                <a:solidFill>
                  <a:srgbClr val="C00000"/>
                </a:solidFill>
              </a:rPr>
              <a:t>ens løsninger</a:t>
            </a:r>
            <a:endParaRPr lang="en-US" b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800" y="3825875"/>
            <a:ext cx="213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>
                <a:solidFill>
                  <a:srgbClr val="C00000"/>
                </a:solidFill>
              </a:rPr>
              <a:t>ens løsninger</a:t>
            </a:r>
            <a:endParaRPr lang="en-US" b="0">
              <a:solidFill>
                <a:srgbClr val="C00000"/>
              </a:solidFill>
            </a:endParaRPr>
          </a:p>
        </p:txBody>
      </p:sp>
      <p:pic>
        <p:nvPicPr>
          <p:cNvPr id="718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60000">
            <a:off x="1219200" y="6072188"/>
            <a:ext cx="66992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84313"/>
            <a:ext cx="60261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3703638" y="1038225"/>
            <a:ext cx="5332412" cy="728663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da-DK"/>
              <a:t>           </a:t>
            </a:r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Optimale Binære Søgetræer</a:t>
            </a:r>
            <a:endParaRPr lang="en-US" b="1" smtClean="0"/>
          </a:p>
        </p:txBody>
      </p:sp>
      <p:pic>
        <p:nvPicPr>
          <p:cNvPr id="51205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7125" y="1014413"/>
            <a:ext cx="5400675" cy="787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105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05600" y="6324600"/>
            <a:ext cx="2438400" cy="533400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207" name="Straight Connector 6"/>
          <p:cNvCxnSpPr>
            <a:cxnSpLocks noChangeShapeType="1"/>
          </p:cNvCxnSpPr>
          <p:nvPr/>
        </p:nvCxnSpPr>
        <p:spPr bwMode="auto">
          <a:xfrm flipV="1">
            <a:off x="5257800" y="3722688"/>
            <a:ext cx="3778250" cy="11112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51208" name="Oval 7"/>
          <p:cNvSpPr>
            <a:spLocks noChangeArrowheads="1"/>
          </p:cNvSpPr>
          <p:nvPr/>
        </p:nvSpPr>
        <p:spPr bwMode="auto">
          <a:xfrm>
            <a:off x="56388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Oval 8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Oval 9"/>
          <p:cNvSpPr>
            <a:spLocks noChangeArrowheads="1"/>
          </p:cNvSpPr>
          <p:nvPr/>
        </p:nvSpPr>
        <p:spPr bwMode="auto">
          <a:xfrm>
            <a:off x="68580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Oval 10"/>
          <p:cNvSpPr>
            <a:spLocks noChangeArrowheads="1"/>
          </p:cNvSpPr>
          <p:nvPr/>
        </p:nvSpPr>
        <p:spPr bwMode="auto">
          <a:xfrm>
            <a:off x="74676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Oval 11"/>
          <p:cNvSpPr>
            <a:spLocks noChangeArrowheads="1"/>
          </p:cNvSpPr>
          <p:nvPr/>
        </p:nvSpPr>
        <p:spPr bwMode="auto">
          <a:xfrm>
            <a:off x="80772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TextBox 12"/>
          <p:cNvSpPr txBox="1">
            <a:spLocks noChangeArrowheads="1"/>
          </p:cNvSpPr>
          <p:nvPr/>
        </p:nvSpPr>
        <p:spPr bwMode="auto">
          <a:xfrm>
            <a:off x="5562600" y="3352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4" name="TextBox 13"/>
          <p:cNvSpPr txBox="1">
            <a:spLocks noChangeArrowheads="1"/>
          </p:cNvSpPr>
          <p:nvPr/>
        </p:nvSpPr>
        <p:spPr bwMode="auto">
          <a:xfrm>
            <a:off x="61722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5" name="TextBox 14"/>
          <p:cNvSpPr txBox="1">
            <a:spLocks noChangeArrowheads="1"/>
          </p:cNvSpPr>
          <p:nvPr/>
        </p:nvSpPr>
        <p:spPr bwMode="auto">
          <a:xfrm>
            <a:off x="67818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6" name="TextBox 15"/>
          <p:cNvSpPr txBox="1">
            <a:spLocks noChangeArrowheads="1"/>
          </p:cNvSpPr>
          <p:nvPr/>
        </p:nvSpPr>
        <p:spPr bwMode="auto">
          <a:xfrm>
            <a:off x="73914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7" name="TextBox 16"/>
          <p:cNvSpPr txBox="1">
            <a:spLocks noChangeArrowheads="1"/>
          </p:cNvSpPr>
          <p:nvPr/>
        </p:nvSpPr>
        <p:spPr bwMode="auto">
          <a:xfrm>
            <a:off x="80010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8" name="TextBox 17"/>
          <p:cNvSpPr txBox="1">
            <a:spLocks noChangeArrowheads="1"/>
          </p:cNvSpPr>
          <p:nvPr/>
        </p:nvSpPr>
        <p:spPr bwMode="auto">
          <a:xfrm>
            <a:off x="5562600" y="3810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9" name="TextBox 18"/>
          <p:cNvSpPr txBox="1">
            <a:spLocks noChangeArrowheads="1"/>
          </p:cNvSpPr>
          <p:nvPr/>
        </p:nvSpPr>
        <p:spPr bwMode="auto">
          <a:xfrm>
            <a:off x="61722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0" name="TextBox 19"/>
          <p:cNvSpPr txBox="1">
            <a:spLocks noChangeArrowheads="1"/>
          </p:cNvSpPr>
          <p:nvPr/>
        </p:nvSpPr>
        <p:spPr bwMode="auto">
          <a:xfrm>
            <a:off x="67818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1" name="TextBox 20"/>
          <p:cNvSpPr txBox="1">
            <a:spLocks noChangeArrowheads="1"/>
          </p:cNvSpPr>
          <p:nvPr/>
        </p:nvSpPr>
        <p:spPr bwMode="auto">
          <a:xfrm>
            <a:off x="73914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2" name="TextBox 21"/>
          <p:cNvSpPr txBox="1">
            <a:spLocks noChangeArrowheads="1"/>
          </p:cNvSpPr>
          <p:nvPr/>
        </p:nvSpPr>
        <p:spPr bwMode="auto">
          <a:xfrm>
            <a:off x="80010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3" name="TextBox 22"/>
          <p:cNvSpPr txBox="1">
            <a:spLocks noChangeArrowheads="1"/>
          </p:cNvSpPr>
          <p:nvPr/>
        </p:nvSpPr>
        <p:spPr bwMode="auto">
          <a:xfrm>
            <a:off x="5867400" y="3810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4" name="TextBox 23"/>
          <p:cNvSpPr txBox="1">
            <a:spLocks noChangeArrowheads="1"/>
          </p:cNvSpPr>
          <p:nvPr/>
        </p:nvSpPr>
        <p:spPr bwMode="auto">
          <a:xfrm>
            <a:off x="64770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5" name="TextBox 24"/>
          <p:cNvSpPr txBox="1">
            <a:spLocks noChangeArrowheads="1"/>
          </p:cNvSpPr>
          <p:nvPr/>
        </p:nvSpPr>
        <p:spPr bwMode="auto">
          <a:xfrm>
            <a:off x="6746875" y="29718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i="1">
                <a:solidFill>
                  <a:srgbClr val="0070C0"/>
                </a:solidFill>
              </a:rPr>
              <a:t>w</a:t>
            </a:r>
            <a:r>
              <a:rPr lang="da-DK" sz="1600">
                <a:solidFill>
                  <a:srgbClr val="0070C0"/>
                </a:solidFill>
              </a:rPr>
              <a:t>(3,4)</a:t>
            </a:r>
            <a:endParaRPr lang="en-US" sz="1600" baseline="-25000">
              <a:solidFill>
                <a:srgbClr val="0070C0"/>
              </a:solidFill>
            </a:endParaRPr>
          </a:p>
        </p:txBody>
      </p:sp>
      <p:sp>
        <p:nvSpPr>
          <p:cNvPr id="51226" name="TextBox 25"/>
          <p:cNvSpPr txBox="1">
            <a:spLocks noChangeArrowheads="1"/>
          </p:cNvSpPr>
          <p:nvPr/>
        </p:nvSpPr>
        <p:spPr bwMode="auto">
          <a:xfrm>
            <a:off x="76962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7" name="TextBox 26"/>
          <p:cNvSpPr txBox="1">
            <a:spLocks noChangeArrowheads="1"/>
          </p:cNvSpPr>
          <p:nvPr/>
        </p:nvSpPr>
        <p:spPr bwMode="auto">
          <a:xfrm>
            <a:off x="5257800" y="3810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8" name="TextBox 27"/>
          <p:cNvSpPr txBox="1">
            <a:spLocks noChangeArrowheads="1"/>
          </p:cNvSpPr>
          <p:nvPr/>
        </p:nvSpPr>
        <p:spPr bwMode="auto">
          <a:xfrm>
            <a:off x="83058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9" name="Right Brace 28"/>
          <p:cNvSpPr>
            <a:spLocks/>
          </p:cNvSpPr>
          <p:nvPr/>
        </p:nvSpPr>
        <p:spPr bwMode="auto">
          <a:xfrm rot="-5400000">
            <a:off x="7162800" y="2514600"/>
            <a:ext cx="152400" cy="1676400"/>
          </a:xfrm>
          <a:prstGeom prst="rightBrace">
            <a:avLst>
              <a:gd name="adj1" fmla="val 8352"/>
              <a:gd name="adj2" fmla="val 50000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TextBox 29"/>
          <p:cNvSpPr txBox="1">
            <a:spLocks noChangeArrowheads="1"/>
          </p:cNvSpPr>
          <p:nvPr/>
        </p:nvSpPr>
        <p:spPr bwMode="auto">
          <a:xfrm>
            <a:off x="70866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1" name="TextBox 30"/>
          <p:cNvSpPr txBox="1">
            <a:spLocks noChangeArrowheads="1"/>
          </p:cNvSpPr>
          <p:nvPr/>
        </p:nvSpPr>
        <p:spPr bwMode="auto">
          <a:xfrm>
            <a:off x="5867400" y="3352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2" name="TextBox 31"/>
          <p:cNvSpPr txBox="1">
            <a:spLocks noChangeArrowheads="1"/>
          </p:cNvSpPr>
          <p:nvPr/>
        </p:nvSpPr>
        <p:spPr bwMode="auto">
          <a:xfrm>
            <a:off x="64770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3" name="TextBox 32"/>
          <p:cNvSpPr txBox="1">
            <a:spLocks noChangeArrowheads="1"/>
          </p:cNvSpPr>
          <p:nvPr/>
        </p:nvSpPr>
        <p:spPr bwMode="auto">
          <a:xfrm>
            <a:off x="70866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4" name="TextBox 33"/>
          <p:cNvSpPr txBox="1">
            <a:spLocks noChangeArrowheads="1"/>
          </p:cNvSpPr>
          <p:nvPr/>
        </p:nvSpPr>
        <p:spPr bwMode="auto">
          <a:xfrm>
            <a:off x="76962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5" name="TextBox 34"/>
          <p:cNvSpPr txBox="1">
            <a:spLocks noChangeArrowheads="1"/>
          </p:cNvSpPr>
          <p:nvPr/>
        </p:nvSpPr>
        <p:spPr bwMode="auto">
          <a:xfrm>
            <a:off x="83058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6" name="TextBox 35"/>
          <p:cNvSpPr txBox="1">
            <a:spLocks noChangeArrowheads="1"/>
          </p:cNvSpPr>
          <p:nvPr/>
        </p:nvSpPr>
        <p:spPr bwMode="auto">
          <a:xfrm>
            <a:off x="5257800" y="3352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61" name="Picture 4"/>
          <p:cNvPicPr>
            <a:picLocks noChangeAspect="1" noChangeArrowheads="1"/>
          </p:cNvPicPr>
          <p:nvPr/>
        </p:nvPicPr>
        <p:blipFill>
          <a:blip r:embed="rId3" cstate="print"/>
          <a:srcRect l="52769" b="50737"/>
          <a:stretch>
            <a:fillRect/>
          </a:stretch>
        </p:blipFill>
        <p:spPr bwMode="auto">
          <a:xfrm>
            <a:off x="304800" y="4740275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226" name="Straight Connector 8"/>
          <p:cNvCxnSpPr>
            <a:cxnSpLocks noChangeShapeType="1"/>
          </p:cNvCxnSpPr>
          <p:nvPr/>
        </p:nvCxnSpPr>
        <p:spPr bwMode="auto">
          <a:xfrm flipV="1">
            <a:off x="3495675" y="3505200"/>
            <a:ext cx="7620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27" name="Straight Connector 10"/>
          <p:cNvCxnSpPr>
            <a:cxnSpLocks noChangeShapeType="1"/>
          </p:cNvCxnSpPr>
          <p:nvPr/>
        </p:nvCxnSpPr>
        <p:spPr bwMode="auto">
          <a:xfrm rot="10800000">
            <a:off x="4257675" y="35052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28" name="Straight Connector 8"/>
          <p:cNvCxnSpPr>
            <a:cxnSpLocks noChangeShapeType="1"/>
          </p:cNvCxnSpPr>
          <p:nvPr/>
        </p:nvCxnSpPr>
        <p:spPr bwMode="auto">
          <a:xfrm flipV="1">
            <a:off x="676275" y="35052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29" name="Straight Connector 10"/>
          <p:cNvCxnSpPr>
            <a:cxnSpLocks noChangeShapeType="1"/>
          </p:cNvCxnSpPr>
          <p:nvPr/>
        </p:nvCxnSpPr>
        <p:spPr bwMode="auto">
          <a:xfrm rot="10800000">
            <a:off x="1362075" y="35052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0" name="Straight Connector 8"/>
          <p:cNvCxnSpPr>
            <a:cxnSpLocks noChangeShapeType="1"/>
          </p:cNvCxnSpPr>
          <p:nvPr/>
        </p:nvCxnSpPr>
        <p:spPr bwMode="auto">
          <a:xfrm flipV="1">
            <a:off x="1285875" y="2590800"/>
            <a:ext cx="1524000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1" name="Straight Connector 10"/>
          <p:cNvCxnSpPr>
            <a:cxnSpLocks noChangeShapeType="1"/>
          </p:cNvCxnSpPr>
          <p:nvPr/>
        </p:nvCxnSpPr>
        <p:spPr bwMode="auto">
          <a:xfrm rot="10800000">
            <a:off x="2809875" y="2590800"/>
            <a:ext cx="1447800" cy="1066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22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Konstruktion af </a:t>
            </a:r>
            <a:br>
              <a:rPr lang="da-DK" b="1" smtClean="0"/>
            </a:br>
            <a:r>
              <a:rPr lang="da-DK" b="1" smtClean="0"/>
              <a:t>Optimalt Binært Søgetræ</a:t>
            </a:r>
          </a:p>
        </p:txBody>
      </p:sp>
      <p:sp>
        <p:nvSpPr>
          <p:cNvPr id="52233" name="Oval 3"/>
          <p:cNvSpPr>
            <a:spLocks noChangeArrowheads="1"/>
          </p:cNvSpPr>
          <p:nvPr/>
        </p:nvSpPr>
        <p:spPr bwMode="auto">
          <a:xfrm>
            <a:off x="1752600" y="2362200"/>
            <a:ext cx="2124075" cy="468313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]</a:t>
            </a:r>
          </a:p>
        </p:txBody>
      </p:sp>
      <p:sp>
        <p:nvSpPr>
          <p:cNvPr id="52234" name="Oval 4"/>
          <p:cNvSpPr>
            <a:spLocks noChangeArrowheads="1"/>
          </p:cNvSpPr>
          <p:nvPr/>
        </p:nvSpPr>
        <p:spPr bwMode="auto">
          <a:xfrm>
            <a:off x="304800" y="3417888"/>
            <a:ext cx="2124075" cy="468312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-1 ]</a:t>
            </a:r>
          </a:p>
        </p:txBody>
      </p:sp>
      <p:sp>
        <p:nvSpPr>
          <p:cNvPr id="52235" name="Oval 6"/>
          <p:cNvSpPr>
            <a:spLocks noChangeArrowheads="1"/>
          </p:cNvSpPr>
          <p:nvPr/>
        </p:nvSpPr>
        <p:spPr bwMode="auto">
          <a:xfrm>
            <a:off x="3190875" y="3429000"/>
            <a:ext cx="2124075" cy="468313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+1,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]</a:t>
            </a:r>
          </a:p>
        </p:txBody>
      </p:sp>
      <p:cxnSp>
        <p:nvCxnSpPr>
          <p:cNvPr id="52236" name="Straight Connector 73"/>
          <p:cNvCxnSpPr>
            <a:cxnSpLocks noChangeShapeType="1"/>
          </p:cNvCxnSpPr>
          <p:nvPr/>
        </p:nvCxnSpPr>
        <p:spPr bwMode="auto">
          <a:xfrm flipV="1">
            <a:off x="5486400" y="2960688"/>
            <a:ext cx="3657600" cy="11112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52237" name="Oval 74"/>
          <p:cNvSpPr>
            <a:spLocks noChangeArrowheads="1"/>
          </p:cNvSpPr>
          <p:nvPr/>
        </p:nvSpPr>
        <p:spPr bwMode="auto">
          <a:xfrm>
            <a:off x="58674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8" name="Oval 75"/>
          <p:cNvSpPr>
            <a:spLocks noChangeArrowheads="1"/>
          </p:cNvSpPr>
          <p:nvPr/>
        </p:nvSpPr>
        <p:spPr bwMode="auto">
          <a:xfrm>
            <a:off x="64770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9" name="Oval 76"/>
          <p:cNvSpPr>
            <a:spLocks noChangeArrowheads="1"/>
          </p:cNvSpPr>
          <p:nvPr/>
        </p:nvSpPr>
        <p:spPr bwMode="auto">
          <a:xfrm>
            <a:off x="70866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0" name="Oval 77"/>
          <p:cNvSpPr>
            <a:spLocks noChangeArrowheads="1"/>
          </p:cNvSpPr>
          <p:nvPr/>
        </p:nvSpPr>
        <p:spPr bwMode="auto">
          <a:xfrm>
            <a:off x="76962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1" name="Oval 78"/>
          <p:cNvSpPr>
            <a:spLocks noChangeArrowheads="1"/>
          </p:cNvSpPr>
          <p:nvPr/>
        </p:nvSpPr>
        <p:spPr bwMode="auto">
          <a:xfrm>
            <a:off x="83058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2" name="TextBox 79"/>
          <p:cNvSpPr txBox="1">
            <a:spLocks noChangeArrowheads="1"/>
          </p:cNvSpPr>
          <p:nvPr/>
        </p:nvSpPr>
        <p:spPr bwMode="auto">
          <a:xfrm>
            <a:off x="5791200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3" name="TextBox 80"/>
          <p:cNvSpPr txBox="1">
            <a:spLocks noChangeArrowheads="1"/>
          </p:cNvSpPr>
          <p:nvPr/>
        </p:nvSpPr>
        <p:spPr bwMode="auto">
          <a:xfrm>
            <a:off x="64008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4" name="TextBox 81"/>
          <p:cNvSpPr txBox="1">
            <a:spLocks noChangeArrowheads="1"/>
          </p:cNvSpPr>
          <p:nvPr/>
        </p:nvSpPr>
        <p:spPr bwMode="auto">
          <a:xfrm>
            <a:off x="70104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5" name="TextBox 82"/>
          <p:cNvSpPr txBox="1">
            <a:spLocks noChangeArrowheads="1"/>
          </p:cNvSpPr>
          <p:nvPr/>
        </p:nvSpPr>
        <p:spPr bwMode="auto">
          <a:xfrm>
            <a:off x="76200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6" name="TextBox 83"/>
          <p:cNvSpPr txBox="1">
            <a:spLocks noChangeArrowheads="1"/>
          </p:cNvSpPr>
          <p:nvPr/>
        </p:nvSpPr>
        <p:spPr bwMode="auto">
          <a:xfrm>
            <a:off x="82296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7" name="TextBox 84"/>
          <p:cNvSpPr txBox="1">
            <a:spLocks noChangeArrowheads="1"/>
          </p:cNvSpPr>
          <p:nvPr/>
        </p:nvSpPr>
        <p:spPr bwMode="auto">
          <a:xfrm>
            <a:off x="5791200" y="3048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8" name="TextBox 85"/>
          <p:cNvSpPr txBox="1">
            <a:spLocks noChangeArrowheads="1"/>
          </p:cNvSpPr>
          <p:nvPr/>
        </p:nvSpPr>
        <p:spPr bwMode="auto">
          <a:xfrm>
            <a:off x="64008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9" name="TextBox 86"/>
          <p:cNvSpPr txBox="1">
            <a:spLocks noChangeArrowheads="1"/>
          </p:cNvSpPr>
          <p:nvPr/>
        </p:nvSpPr>
        <p:spPr bwMode="auto">
          <a:xfrm>
            <a:off x="70104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0" name="TextBox 87"/>
          <p:cNvSpPr txBox="1">
            <a:spLocks noChangeArrowheads="1"/>
          </p:cNvSpPr>
          <p:nvPr/>
        </p:nvSpPr>
        <p:spPr bwMode="auto">
          <a:xfrm>
            <a:off x="76200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1" name="TextBox 88"/>
          <p:cNvSpPr txBox="1">
            <a:spLocks noChangeArrowheads="1"/>
          </p:cNvSpPr>
          <p:nvPr/>
        </p:nvSpPr>
        <p:spPr bwMode="auto">
          <a:xfrm>
            <a:off x="82296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2" name="TextBox 89"/>
          <p:cNvSpPr txBox="1">
            <a:spLocks noChangeArrowheads="1"/>
          </p:cNvSpPr>
          <p:nvPr/>
        </p:nvSpPr>
        <p:spPr bwMode="auto">
          <a:xfrm>
            <a:off x="6096000" y="3048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3" name="TextBox 90"/>
          <p:cNvSpPr txBox="1">
            <a:spLocks noChangeArrowheads="1"/>
          </p:cNvSpPr>
          <p:nvPr/>
        </p:nvSpPr>
        <p:spPr bwMode="auto">
          <a:xfrm>
            <a:off x="67056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4" name="TextBox 91"/>
          <p:cNvSpPr txBox="1">
            <a:spLocks noChangeArrowheads="1"/>
          </p:cNvSpPr>
          <p:nvPr/>
        </p:nvSpPr>
        <p:spPr bwMode="auto">
          <a:xfrm>
            <a:off x="6975475" y="22098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i="1">
                <a:solidFill>
                  <a:srgbClr val="0070C0"/>
                </a:solidFill>
              </a:rPr>
              <a:t>w</a:t>
            </a:r>
            <a:r>
              <a:rPr lang="da-DK" sz="1600">
                <a:solidFill>
                  <a:srgbClr val="0070C0"/>
                </a:solidFill>
              </a:rPr>
              <a:t>(3,4)</a:t>
            </a:r>
            <a:endParaRPr lang="en-US" sz="1600" baseline="-25000">
              <a:solidFill>
                <a:srgbClr val="0070C0"/>
              </a:solidFill>
            </a:endParaRPr>
          </a:p>
        </p:txBody>
      </p:sp>
      <p:sp>
        <p:nvSpPr>
          <p:cNvPr id="52255" name="TextBox 92"/>
          <p:cNvSpPr txBox="1">
            <a:spLocks noChangeArrowheads="1"/>
          </p:cNvSpPr>
          <p:nvPr/>
        </p:nvSpPr>
        <p:spPr bwMode="auto">
          <a:xfrm>
            <a:off x="79248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6" name="TextBox 93"/>
          <p:cNvSpPr txBox="1">
            <a:spLocks noChangeArrowheads="1"/>
          </p:cNvSpPr>
          <p:nvPr/>
        </p:nvSpPr>
        <p:spPr bwMode="auto">
          <a:xfrm>
            <a:off x="5486400" y="3048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7" name="TextBox 94"/>
          <p:cNvSpPr txBox="1">
            <a:spLocks noChangeArrowheads="1"/>
          </p:cNvSpPr>
          <p:nvPr/>
        </p:nvSpPr>
        <p:spPr bwMode="auto">
          <a:xfrm>
            <a:off x="85344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8" name="Right Brace 95"/>
          <p:cNvSpPr>
            <a:spLocks/>
          </p:cNvSpPr>
          <p:nvPr/>
        </p:nvSpPr>
        <p:spPr bwMode="auto">
          <a:xfrm rot="-5400000">
            <a:off x="7391400" y="1752600"/>
            <a:ext cx="152400" cy="1676400"/>
          </a:xfrm>
          <a:prstGeom prst="rightBrace">
            <a:avLst>
              <a:gd name="adj1" fmla="val 8352"/>
              <a:gd name="adj2" fmla="val 50000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9" name="TextBox 96"/>
          <p:cNvSpPr txBox="1">
            <a:spLocks noChangeArrowheads="1"/>
          </p:cNvSpPr>
          <p:nvPr/>
        </p:nvSpPr>
        <p:spPr bwMode="auto">
          <a:xfrm>
            <a:off x="73152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pic>
        <p:nvPicPr>
          <p:cNvPr id="52260" name="Picture 4"/>
          <p:cNvPicPr>
            <a:picLocks noChangeAspect="1" noChangeArrowheads="1"/>
          </p:cNvPicPr>
          <p:nvPr/>
        </p:nvPicPr>
        <p:blipFill>
          <a:blip r:embed="rId3" cstate="print"/>
          <a:srcRect r="53204" b="50737"/>
          <a:stretch>
            <a:fillRect/>
          </a:stretch>
        </p:blipFill>
        <p:spPr bwMode="auto">
          <a:xfrm>
            <a:off x="3477986" y="4740275"/>
            <a:ext cx="279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2" name="Picture 4"/>
          <p:cNvPicPr>
            <a:picLocks noChangeAspect="1" noChangeArrowheads="1"/>
          </p:cNvPicPr>
          <p:nvPr/>
        </p:nvPicPr>
        <p:blipFill>
          <a:blip r:embed="rId3" cstate="print"/>
          <a:srcRect l="29869" t="56950" r="30305"/>
          <a:stretch>
            <a:fillRect/>
          </a:stretch>
        </p:blipFill>
        <p:spPr bwMode="auto">
          <a:xfrm>
            <a:off x="6470650" y="4981575"/>
            <a:ext cx="23780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63" name="TextBox 100"/>
          <p:cNvSpPr txBox="1">
            <a:spLocks noChangeArrowheads="1"/>
          </p:cNvSpPr>
          <p:nvPr/>
        </p:nvSpPr>
        <p:spPr bwMode="auto">
          <a:xfrm>
            <a:off x="6096000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4" name="TextBox 101"/>
          <p:cNvSpPr txBox="1">
            <a:spLocks noChangeArrowheads="1"/>
          </p:cNvSpPr>
          <p:nvPr/>
        </p:nvSpPr>
        <p:spPr bwMode="auto">
          <a:xfrm>
            <a:off x="67056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5" name="TextBox 102"/>
          <p:cNvSpPr txBox="1">
            <a:spLocks noChangeArrowheads="1"/>
          </p:cNvSpPr>
          <p:nvPr/>
        </p:nvSpPr>
        <p:spPr bwMode="auto">
          <a:xfrm>
            <a:off x="73152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6" name="TextBox 103"/>
          <p:cNvSpPr txBox="1">
            <a:spLocks noChangeArrowheads="1"/>
          </p:cNvSpPr>
          <p:nvPr/>
        </p:nvSpPr>
        <p:spPr bwMode="auto">
          <a:xfrm>
            <a:off x="79248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7" name="TextBox 104"/>
          <p:cNvSpPr txBox="1">
            <a:spLocks noChangeArrowheads="1"/>
          </p:cNvSpPr>
          <p:nvPr/>
        </p:nvSpPr>
        <p:spPr bwMode="auto">
          <a:xfrm>
            <a:off x="85344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8" name="TextBox 105"/>
          <p:cNvSpPr txBox="1">
            <a:spLocks noChangeArrowheads="1"/>
          </p:cNvSpPr>
          <p:nvPr/>
        </p:nvSpPr>
        <p:spPr bwMode="auto">
          <a:xfrm>
            <a:off x="5486400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2343150" y="2106613"/>
            <a:ext cx="143510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000">
            <a:off x="4724400" y="2014538"/>
            <a:ext cx="377825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1387475" y="1539875"/>
            <a:ext cx="5775325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Bedste pris       </a:t>
            </a:r>
            <a:r>
              <a:rPr lang="en-US" smtClean="0">
                <a:solidFill>
                  <a:schemeClr val="accent2"/>
                </a:solidFill>
              </a:rPr>
              <a:t>Opdeling</a:t>
            </a:r>
            <a:endParaRPr lang="da-DK" smtClean="0">
              <a:solidFill>
                <a:schemeClr val="accent2"/>
              </a:solidFill>
            </a:endParaRPr>
          </a:p>
        </p:txBody>
      </p:sp>
      <p:sp>
        <p:nvSpPr>
          <p:cNvPr id="1024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sz="3200" b="1" smtClean="0"/>
              <a:t>Optimal opdeling af stænger af længde 1..10</a:t>
            </a:r>
            <a:endParaRPr lang="en-US" sz="3200" b="1" smtClean="0"/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0000">
            <a:off x="1219200" y="6072188"/>
            <a:ext cx="66992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1143000" y="2057400"/>
            <a:ext cx="7010400" cy="1600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4825" y="4071938"/>
            <a:ext cx="599757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Content Placeholder 3"/>
          <p:cNvGraphicFramePr>
            <a:graphicFrameLocks noChangeAspect="1"/>
          </p:cNvGraphicFramePr>
          <p:nvPr/>
        </p:nvGraphicFramePr>
        <p:xfrm>
          <a:off x="1617663" y="2203450"/>
          <a:ext cx="5926137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6" imgW="2197080" imgH="482400" progId="Equation.3">
                  <p:embed/>
                </p:oleObj>
              </mc:Choice>
              <mc:Fallback>
                <p:oleObj name="Equation" r:id="rId6" imgW="2197080" imgH="4824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2203450"/>
                        <a:ext cx="5926137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Optimal opdeling af en stang: Rekursiv løsning</a:t>
            </a:r>
            <a:endParaRPr lang="en-US" b="1" smtClean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3149600" y="6146800"/>
            <a:ext cx="2133600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0"/>
            <a:ext cx="518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5113" y="1752600"/>
            <a:ext cx="542448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Optimal opdeling af en stang: Rekursiv løsning</a:t>
            </a:r>
            <a:endParaRPr lang="en-US" b="1" smtClean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410200" y="2286000"/>
            <a:ext cx="1600200" cy="2362200"/>
          </a:xfrm>
          <a:prstGeom prst="ellipse">
            <a:avLst/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440113" y="1905000"/>
            <a:ext cx="2216150" cy="1230313"/>
          </a:xfrm>
          <a:custGeom>
            <a:avLst/>
            <a:gdLst>
              <a:gd name="T0" fmla="*/ 2215302 w 2216257"/>
              <a:gd name="T1" fmla="*/ 644268 h 1229532"/>
              <a:gd name="T2" fmla="*/ 852038 w 2216257"/>
              <a:gd name="T3" fmla="*/ 98718 h 1229532"/>
              <a:gd name="T4" fmla="*/ 0 w 2216257"/>
              <a:gd name="T5" fmla="*/ 1236577 h 1229532"/>
              <a:gd name="T6" fmla="*/ 0 60000 65536"/>
              <a:gd name="T7" fmla="*/ 0 60000 65536"/>
              <a:gd name="T8" fmla="*/ 0 60000 65536"/>
              <a:gd name="T9" fmla="*/ 0 w 2216257"/>
              <a:gd name="T10" fmla="*/ 0 h 1229532"/>
              <a:gd name="T11" fmla="*/ 2216257 w 2216257"/>
              <a:gd name="T12" fmla="*/ 1229532 h 12295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6257" h="1229532">
                <a:moveTo>
                  <a:pt x="2216257" y="640597"/>
                </a:moveTo>
                <a:cubicBezTo>
                  <a:pt x="1719020" y="320298"/>
                  <a:pt x="1221783" y="0"/>
                  <a:pt x="852407" y="98156"/>
                </a:cubicBezTo>
                <a:cubicBezTo>
                  <a:pt x="483031" y="196312"/>
                  <a:pt x="241515" y="712922"/>
                  <a:pt x="0" y="1229532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38400" y="1600200"/>
            <a:ext cx="381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a-DK" b="0" cap="small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Cut-Rod</a:t>
            </a:r>
            <a:r>
              <a:rPr lang="da-DK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,2)</a:t>
            </a:r>
            <a:r>
              <a:rPr lang="da-DK" b="0" dirty="0">
                <a:solidFill>
                  <a:srgbClr val="C00000"/>
                </a:solidFill>
              </a:rPr>
              <a:t> allerede beregnet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O(2</a:t>
            </a:r>
            <a:r>
              <a:rPr lang="da-DK" sz="3200" b="0" i="1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Rectangle 6"/>
          <p:cNvSpPr>
            <a:spLocks noChangeArrowheads="1"/>
          </p:cNvSpPr>
          <p:nvPr/>
        </p:nvSpPr>
        <p:spPr bwMode="auto">
          <a:xfrm>
            <a:off x="5846763" y="5181600"/>
            <a:ext cx="3124200" cy="838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0" name="Content Placeholder 3"/>
          <p:cNvGraphicFramePr>
            <a:graphicFrameLocks noChangeAspect="1"/>
          </p:cNvGraphicFramePr>
          <p:nvPr/>
        </p:nvGraphicFramePr>
        <p:xfrm>
          <a:off x="5867400" y="5251450"/>
          <a:ext cx="31035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6" imgW="2197080" imgH="482400" progId="Equation.3">
                  <p:embed/>
                </p:oleObj>
              </mc:Choice>
              <mc:Fallback>
                <p:oleObj name="Equation" r:id="rId6" imgW="2197080" imgH="4824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51450"/>
                        <a:ext cx="3103563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/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3149600" y="6146800"/>
            <a:ext cx="2133600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5113" y="1752600"/>
            <a:ext cx="542448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0"/>
            <a:ext cx="518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Optimal opdeling af en stang: Rekursiv løsning</a:t>
            </a:r>
            <a:endParaRPr lang="en-US" b="1" smtClean="0"/>
          </a:p>
        </p:txBody>
      </p:sp>
      <p:grpSp>
        <p:nvGrpSpPr>
          <p:cNvPr id="3079" name="Group 13"/>
          <p:cNvGrpSpPr>
            <a:grpSpLocks/>
          </p:cNvGrpSpPr>
          <p:nvPr/>
        </p:nvGrpSpPr>
        <p:grpSpPr bwMode="auto">
          <a:xfrm>
            <a:off x="5624513" y="3902075"/>
            <a:ext cx="471487" cy="381000"/>
            <a:chOff x="5624592" y="4130298"/>
            <a:chExt cx="471408" cy="381000"/>
          </a:xfrm>
        </p:grpSpPr>
        <p:cxnSp>
          <p:nvCxnSpPr>
            <p:cNvPr id="3112" name="Straight Connector 9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13" name="Straight Connector 10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0" name="Group 14"/>
          <p:cNvGrpSpPr>
            <a:grpSpLocks/>
          </p:cNvGrpSpPr>
          <p:nvPr/>
        </p:nvGrpSpPr>
        <p:grpSpPr bwMode="auto">
          <a:xfrm>
            <a:off x="5638800" y="3200400"/>
            <a:ext cx="471488" cy="381000"/>
            <a:chOff x="5624592" y="4130298"/>
            <a:chExt cx="471408" cy="381000"/>
          </a:xfrm>
        </p:grpSpPr>
        <p:cxnSp>
          <p:nvCxnSpPr>
            <p:cNvPr id="3110" name="Straight Connector 18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11" name="Straight Connector 19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1" name="Group 20"/>
          <p:cNvGrpSpPr>
            <a:grpSpLocks/>
          </p:cNvGrpSpPr>
          <p:nvPr/>
        </p:nvGrpSpPr>
        <p:grpSpPr bwMode="auto">
          <a:xfrm>
            <a:off x="6324600" y="3200400"/>
            <a:ext cx="471488" cy="381000"/>
            <a:chOff x="5624592" y="4130298"/>
            <a:chExt cx="471408" cy="381000"/>
          </a:xfrm>
        </p:grpSpPr>
        <p:cxnSp>
          <p:nvCxnSpPr>
            <p:cNvPr id="3108" name="Straight Connector 21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9" name="Straight Connector 22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2" name="Group 23"/>
          <p:cNvGrpSpPr>
            <a:grpSpLocks/>
          </p:cNvGrpSpPr>
          <p:nvPr/>
        </p:nvGrpSpPr>
        <p:grpSpPr bwMode="auto">
          <a:xfrm>
            <a:off x="7072313" y="3276600"/>
            <a:ext cx="471487" cy="381000"/>
            <a:chOff x="5624592" y="4130298"/>
            <a:chExt cx="471408" cy="381000"/>
          </a:xfrm>
        </p:grpSpPr>
        <p:cxnSp>
          <p:nvCxnSpPr>
            <p:cNvPr id="3106" name="Straight Connector 24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7" name="Straight Connector 25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3" name="Group 26"/>
          <p:cNvGrpSpPr>
            <a:grpSpLocks/>
          </p:cNvGrpSpPr>
          <p:nvPr/>
        </p:nvGrpSpPr>
        <p:grpSpPr bwMode="auto">
          <a:xfrm>
            <a:off x="7072313" y="2514600"/>
            <a:ext cx="471487" cy="381000"/>
            <a:chOff x="5624592" y="4130298"/>
            <a:chExt cx="471408" cy="381000"/>
          </a:xfrm>
        </p:grpSpPr>
        <p:cxnSp>
          <p:nvCxnSpPr>
            <p:cNvPr id="3104" name="Straight Connector 27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5" name="Straight Connector 28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4" name="Group 29"/>
          <p:cNvGrpSpPr>
            <a:grpSpLocks/>
          </p:cNvGrpSpPr>
          <p:nvPr/>
        </p:nvGrpSpPr>
        <p:grpSpPr bwMode="auto">
          <a:xfrm>
            <a:off x="7758113" y="2514600"/>
            <a:ext cx="471487" cy="381000"/>
            <a:chOff x="5624592" y="4130298"/>
            <a:chExt cx="471408" cy="381000"/>
          </a:xfrm>
        </p:grpSpPr>
        <p:cxnSp>
          <p:nvCxnSpPr>
            <p:cNvPr id="3102" name="Straight Connector 30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3" name="Straight Connector 31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5" name="Group 32"/>
          <p:cNvGrpSpPr>
            <a:grpSpLocks/>
          </p:cNvGrpSpPr>
          <p:nvPr/>
        </p:nvGrpSpPr>
        <p:grpSpPr bwMode="auto">
          <a:xfrm>
            <a:off x="6005513" y="2514600"/>
            <a:ext cx="471487" cy="381000"/>
            <a:chOff x="5624592" y="4130298"/>
            <a:chExt cx="471408" cy="381000"/>
          </a:xfrm>
        </p:grpSpPr>
        <p:cxnSp>
          <p:nvCxnSpPr>
            <p:cNvPr id="3100" name="Straight Connector 33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1" name="Straight Connector 34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6" name="Group 35"/>
          <p:cNvGrpSpPr>
            <a:grpSpLocks/>
          </p:cNvGrpSpPr>
          <p:nvPr/>
        </p:nvGrpSpPr>
        <p:grpSpPr bwMode="auto">
          <a:xfrm>
            <a:off x="4938713" y="3200400"/>
            <a:ext cx="471487" cy="381000"/>
            <a:chOff x="5624592" y="4130298"/>
            <a:chExt cx="471408" cy="381000"/>
          </a:xfrm>
        </p:grpSpPr>
        <p:cxnSp>
          <p:nvCxnSpPr>
            <p:cNvPr id="3098" name="Straight Connector 36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9" name="Straight Connector 37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7" name="Group 38"/>
          <p:cNvGrpSpPr>
            <a:grpSpLocks/>
          </p:cNvGrpSpPr>
          <p:nvPr/>
        </p:nvGrpSpPr>
        <p:grpSpPr bwMode="auto">
          <a:xfrm>
            <a:off x="4222750" y="3184525"/>
            <a:ext cx="469900" cy="381000"/>
            <a:chOff x="5624592" y="4130298"/>
            <a:chExt cx="471408" cy="381000"/>
          </a:xfrm>
        </p:grpSpPr>
        <p:cxnSp>
          <p:nvCxnSpPr>
            <p:cNvPr id="3096" name="Straight Connector 39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7" name="Straight Connector 40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8" name="Group 41"/>
          <p:cNvGrpSpPr>
            <a:grpSpLocks/>
          </p:cNvGrpSpPr>
          <p:nvPr/>
        </p:nvGrpSpPr>
        <p:grpSpPr bwMode="auto">
          <a:xfrm>
            <a:off x="4191000" y="3886200"/>
            <a:ext cx="471488" cy="381000"/>
            <a:chOff x="5624592" y="4130298"/>
            <a:chExt cx="471408" cy="381000"/>
          </a:xfrm>
        </p:grpSpPr>
        <p:cxnSp>
          <p:nvCxnSpPr>
            <p:cNvPr id="3094" name="Straight Connector 42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5" name="Straight Connector 43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9" name="Group 44"/>
          <p:cNvGrpSpPr>
            <a:grpSpLocks/>
          </p:cNvGrpSpPr>
          <p:nvPr/>
        </p:nvGrpSpPr>
        <p:grpSpPr bwMode="auto">
          <a:xfrm>
            <a:off x="3505200" y="3870325"/>
            <a:ext cx="471488" cy="381000"/>
            <a:chOff x="5624592" y="4130298"/>
            <a:chExt cx="471408" cy="381000"/>
          </a:xfrm>
        </p:grpSpPr>
        <p:cxnSp>
          <p:nvCxnSpPr>
            <p:cNvPr id="3092" name="Straight Connector 45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3" name="Straight Connector 46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sp>
        <p:nvSpPr>
          <p:cNvPr id="3090" name="TextBox 48"/>
          <p:cNvSpPr txBox="1">
            <a:spLocks noChangeArrowheads="1"/>
          </p:cNvSpPr>
          <p:nvPr/>
        </p:nvSpPr>
        <p:spPr bwMode="auto">
          <a:xfrm rot="-765522">
            <a:off x="3367088" y="4162425"/>
            <a:ext cx="56927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4000">
                <a:solidFill>
                  <a:srgbClr val="C00000"/>
                </a:solidFill>
              </a:rPr>
              <a:t>undgå genberegning ?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3091" name="Rectangle 6"/>
          <p:cNvSpPr>
            <a:spLocks noChangeArrowheads="1"/>
          </p:cNvSpPr>
          <p:nvPr/>
        </p:nvSpPr>
        <p:spPr bwMode="auto">
          <a:xfrm>
            <a:off x="5846763" y="5181600"/>
            <a:ext cx="3124200" cy="838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74" name="Content Placeholder 3"/>
          <p:cNvGraphicFramePr>
            <a:graphicFrameLocks noChangeAspect="1"/>
          </p:cNvGraphicFramePr>
          <p:nvPr/>
        </p:nvGraphicFramePr>
        <p:xfrm>
          <a:off x="5867400" y="5251450"/>
          <a:ext cx="31035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6" imgW="2197080" imgH="482400" progId="Equation.3">
                  <p:embed/>
                </p:oleObj>
              </mc:Choice>
              <mc:Fallback>
                <p:oleObj name="Equation" r:id="rId6" imgW="2197080" imgH="4824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51450"/>
                        <a:ext cx="3103563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4021138" y="5851525"/>
            <a:ext cx="4513262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92250"/>
            <a:ext cx="5919788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19488"/>
            <a:ext cx="848360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da-DK" b="1" smtClean="0"/>
              <a:t>Optimal opdeling af en stang: Rekursiv løsning + Memoization</a:t>
            </a:r>
            <a:endParaRPr lang="en-US" b="1" smtClean="0"/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1831975"/>
            <a:ext cx="147161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2711450" y="6203950"/>
            <a:ext cx="3124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husk resultatet !</a:t>
            </a:r>
          </a:p>
        </p:txBody>
      </p:sp>
      <p:cxnSp>
        <p:nvCxnSpPr>
          <p:cNvPr id="11273" name="Straight Arrow Connector 9"/>
          <p:cNvCxnSpPr>
            <a:cxnSpLocks noChangeShapeType="1"/>
          </p:cNvCxnSpPr>
          <p:nvPr/>
        </p:nvCxnSpPr>
        <p:spPr bwMode="auto">
          <a:xfrm rot="10800000">
            <a:off x="2119313" y="6383338"/>
            <a:ext cx="609600" cy="15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olid"/>
            <a:round/>
            <a:headEnd/>
            <a:tailEnd type="arrow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4572000" y="4368800"/>
            <a:ext cx="1008063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133600"/>
            <a:ext cx="5114925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da-DK" b="1" smtClean="0"/>
              <a:t>Optimal opdeling af en stang: Systematisk udfyldning</a:t>
            </a:r>
            <a:endParaRPr lang="en-US" b="1" smtClean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981200"/>
            <a:ext cx="147161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3748088" y="3260725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C00000"/>
                </a:solidFill>
              </a:rPr>
              <a:t>rækkefølgen vigtig !</a:t>
            </a:r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2295" name="Straight Arrow Connector 9"/>
          <p:cNvCxnSpPr>
            <a:cxnSpLocks noChangeShapeType="1"/>
          </p:cNvCxnSpPr>
          <p:nvPr/>
        </p:nvCxnSpPr>
        <p:spPr bwMode="auto">
          <a:xfrm rot="10800000">
            <a:off x="3124200" y="3471863"/>
            <a:ext cx="609600" cy="15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olid"/>
            <a:round/>
            <a:headEnd/>
            <a:tailEnd type="arrow" w="med" len="med"/>
          </a:ln>
        </p:spPr>
      </p:cxn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ADVANCEDSETTINGSVIEW" val="False"/>
  <p:tag name="LUIDIAENABLED" val="False"/>
  <p:tag name="INCLUDESESSION" val="True"/>
  <p:tag name="TASKPANEKEY" val="e403477e-1f61-42e9-9cc3-0d45f92f5d48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13487</TotalTime>
  <Words>956</Words>
  <Application>Microsoft Office PowerPoint</Application>
  <PresentationFormat>On-screen Show (4:3)</PresentationFormat>
  <Paragraphs>251</Paragraphs>
  <Slides>31</Slides>
  <Notes>20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Design</vt:lpstr>
      <vt:lpstr>Equation</vt:lpstr>
      <vt:lpstr>PowerPoint Presentation</vt:lpstr>
      <vt:lpstr>Dynamisk Programmering</vt:lpstr>
      <vt:lpstr>Dynamisk Programmering: Optimal opdeling af en stang</vt:lpstr>
      <vt:lpstr>Optimal opdeling af stænger af længde 1..10</vt:lpstr>
      <vt:lpstr>Optimal opdeling af en stang: Rekursiv løsning</vt:lpstr>
      <vt:lpstr>Optimal opdeling af en stang: Rekursiv løsning</vt:lpstr>
      <vt:lpstr>Optimal opdeling af en stang: Rekursiv løsning</vt:lpstr>
      <vt:lpstr>Optimal opdeling af en stang: Rekursiv løsning + Memoization</vt:lpstr>
      <vt:lpstr>Optimal opdeling af en stang: Systematisk udfyldning</vt:lpstr>
      <vt:lpstr>Optimal opdeling af en stang: Udskrivning af løsningen</vt:lpstr>
      <vt:lpstr>”Colonel Motors Corporation”</vt:lpstr>
      <vt:lpstr>”Colonel Motors Corporation”</vt:lpstr>
      <vt:lpstr>PowerPoint Presentation</vt:lpstr>
      <vt:lpstr>PowerPoint Presentation</vt:lpstr>
      <vt:lpstr>Matrix Multiplikation</vt:lpstr>
      <vt:lpstr>Matrix-kæde Multiplikation</vt:lpstr>
      <vt:lpstr>Matrix-kæde Multiplikation</vt:lpstr>
      <vt:lpstr>Matrix-kæde Multiplikation</vt:lpstr>
      <vt:lpstr>Matrix-kæde Multiplikation</vt:lpstr>
      <vt:lpstr>Matrix-kæde Multiplikation</vt:lpstr>
      <vt:lpstr>Matrix-kæde Multiplikation</vt:lpstr>
      <vt:lpstr>”Memoized”  Matrix-kæde Multiplikation </vt:lpstr>
      <vt:lpstr>Længste Fælles Delsekvens</vt:lpstr>
      <vt:lpstr>Længste Fælles Delsekvens</vt:lpstr>
      <vt:lpstr>Længste Fælles Delsekvens</vt:lpstr>
      <vt:lpstr>Længste Fælles Delsekvens</vt:lpstr>
      <vt:lpstr>PowerPoint Presentation</vt:lpstr>
      <vt:lpstr>Optimale Binære Søgetræer</vt:lpstr>
      <vt:lpstr>Optimale Binære Søgetræer</vt:lpstr>
      <vt:lpstr>Optimale Binære Søgetræer</vt:lpstr>
      <vt:lpstr>Konstruktion af  Optimalt Binært Søgetræ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212</cp:revision>
  <dcterms:created xsi:type="dcterms:W3CDTF">2007-02-01T13:58:12Z</dcterms:created>
  <dcterms:modified xsi:type="dcterms:W3CDTF">2014-04-10T11:24:20Z</dcterms:modified>
</cp:coreProperties>
</file>