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2" r:id="rId3"/>
    <p:sldId id="283" r:id="rId4"/>
    <p:sldId id="268" r:id="rId5"/>
    <p:sldId id="257" r:id="rId6"/>
    <p:sldId id="279" r:id="rId7"/>
    <p:sldId id="266" r:id="rId8"/>
    <p:sldId id="267" r:id="rId9"/>
    <p:sldId id="269" r:id="rId10"/>
    <p:sldId id="270" r:id="rId11"/>
    <p:sldId id="271" r:id="rId12"/>
    <p:sldId id="272" r:id="rId13"/>
    <p:sldId id="297" r:id="rId14"/>
    <p:sldId id="277" r:id="rId15"/>
    <p:sldId id="280" r:id="rId16"/>
    <p:sldId id="273" r:id="rId17"/>
    <p:sldId id="281" r:id="rId18"/>
    <p:sldId id="275" r:id="rId19"/>
    <p:sldId id="274" r:id="rId20"/>
    <p:sldId id="276" r:id="rId21"/>
    <p:sldId id="285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FF"/>
    <a:srgbClr val="00FF00"/>
    <a:srgbClr val="F4AAAA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86620" autoAdjust="0"/>
  </p:normalViewPr>
  <p:slideViewPr>
    <p:cSldViewPr>
      <p:cViewPr varScale="1">
        <p:scale>
          <a:sx n="71" d="100"/>
          <a:sy n="71" d="100"/>
        </p:scale>
        <p:origin x="-7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62AE4-32BC-4B87-88B2-2170A497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CB38C-D388-49A4-BA34-BA9933DC6A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E829-EBE2-4A48-9FBF-EA1DE867DC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Kapitel 33.3 gennemgår en anden</a:t>
            </a:r>
            <a:r>
              <a:rPr lang="da-DK" baseline="0" dirty="0" smtClean="0"/>
              <a:t> algoritme for det konvekse hylster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09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Løsning af rekursionsligninger</a:t>
            </a:r>
            <a:endParaRPr lang="en-US" sz="40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2286000"/>
          </a:xfrm>
        </p:spPr>
        <p:txBody>
          <a:bodyPr/>
          <a:lstStyle/>
          <a:p>
            <a:pPr eaLnBrk="1" hangingPunct="1"/>
            <a:r>
              <a:rPr lang="da-DK" dirty="0" smtClean="0"/>
              <a:t>Fold rekursionsligningen ud og argumenter om </a:t>
            </a:r>
            <a:r>
              <a:rPr lang="da-DK" b="1" dirty="0" smtClean="0">
                <a:solidFill>
                  <a:schemeClr val="accent2"/>
                </a:solidFill>
              </a:rPr>
              <a:t>rekursionstræet</a:t>
            </a:r>
            <a:br>
              <a:rPr lang="da-DK" b="1" dirty="0" smtClean="0">
                <a:solidFill>
                  <a:schemeClr val="accent2"/>
                </a:solidFill>
              </a:rPr>
            </a:br>
            <a:endParaRPr lang="da-DK" sz="1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dirty="0" smtClean="0"/>
              <a:t>Gæt en løsning og vis den ved induktion efter voksende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495800"/>
            <a:ext cx="6781800" cy="1143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sz="3200" kern="0" dirty="0">
                <a:latin typeface="+mn-lt"/>
                <a:cs typeface="Arial" charset="0"/>
              </a:rPr>
              <a:t>	hvis  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sz="3200" i="1" kern="0" dirty="0" err="1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sz="3200" i="1" kern="0" dirty="0">
                <a:latin typeface="+mn-lt"/>
                <a:cs typeface="Arial" charset="0"/>
              </a:rPr>
              <a:t> </a:t>
            </a:r>
            <a:r>
              <a:rPr lang="en-US" sz="3200" kern="0" dirty="0">
                <a:latin typeface="+mn-lt"/>
                <a:cs typeface="Arial" charset="0"/>
              </a:rPr>
              <a:t>		</a:t>
            </a:r>
            <a:r>
              <a:rPr lang="en-US" sz="3200" kern="0" dirty="0" err="1">
                <a:latin typeface="+mn-lt"/>
                <a:cs typeface="Arial" charset="0"/>
              </a:rPr>
              <a:t>ellers</a:t>
            </a:r>
            <a:endParaRPr lang="en-US" sz="3200" kern="0" dirty="0">
              <a:latin typeface="+mn-lt"/>
              <a:cs typeface="Arial" charset="0"/>
            </a:endParaRPr>
          </a:p>
        </p:txBody>
      </p:sp>
      <p:pic>
        <p:nvPicPr>
          <p:cNvPr id="8" name="Picture 3" descr="arrayrecu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828800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err="1" smtClean="0"/>
              <a:t>Rekursionsligninger</a:t>
            </a:r>
            <a:r>
              <a:rPr lang="da-DK" sz="4000" b="1" dirty="0" smtClean="0"/>
              <a:t>: Faldgrubber</a:t>
            </a:r>
            <a:endParaRPr lang="en-U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Ulige opdelinger glemmes 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ulige, så er de </a:t>
            </a:r>
            <a:r>
              <a:rPr lang="da-DK" dirty="0" err="1" smtClean="0"/>
              <a:t>rekursive</a:t>
            </a:r>
            <a:r>
              <a:rPr lang="da-DK" dirty="0" smtClean="0"/>
              <a:t> kald typisk 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└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┘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og 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┌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┐</a:t>
            </a:r>
            <a:r>
              <a:rPr lang="da-DK" dirty="0" smtClean="0"/>
              <a:t>)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Analyserer typiske kun for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Brug </a:t>
            </a:r>
            <a:r>
              <a:rPr lang="da-DK" dirty="0" smtClean="0">
                <a:solidFill>
                  <a:srgbClr val="FF0000"/>
                </a:solidFill>
              </a:rPr>
              <a:t>aldrig</a:t>
            </a:r>
            <a:r>
              <a:rPr lang="da-DK" dirty="0" smtClean="0"/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/>
              <a:t>-udtryk i </a:t>
            </a:r>
            <a:r>
              <a:rPr lang="da-DK" dirty="0" err="1" smtClean="0"/>
              <a:t>rekursionsformlen</a:t>
            </a:r>
            <a:r>
              <a:rPr lang="da-DK" dirty="0" smtClean="0"/>
              <a:t> – brug konstanter 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/3))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86200" y="5029200"/>
            <a:ext cx="3733800" cy="457200"/>
            <a:chOff x="2496" y="2784"/>
            <a:chExt cx="2352" cy="288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2496" y="2784"/>
              <a:ext cx="235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 flipV="1">
              <a:off x="2544" y="2784"/>
              <a:ext cx="230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548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)≤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/3)</a:t>
            </a:r>
            <a:endParaRPr kumimoji="0" lang="da-DK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67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[CLRS, kapitel 4.6.2]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Master </a:t>
            </a:r>
            <a:r>
              <a:rPr lang="da-DK" sz="4000" b="1" dirty="0" err="1" smtClean="0"/>
              <a:t>Theorem</a:t>
            </a: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2800" b="1" dirty="0" smtClean="0"/>
              <a:t>(Simplificering af [CLRS, </a:t>
            </a:r>
            <a:r>
              <a:rPr lang="da-DK" sz="2800" b="1" dirty="0" err="1" smtClean="0"/>
              <a:t>Theorem</a:t>
            </a:r>
            <a:r>
              <a:rPr lang="da-DK" sz="2800" b="1" dirty="0" smtClean="0"/>
              <a:t> 4.1])</a:t>
            </a:r>
            <a:endParaRPr lang="en-US" sz="28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 l="11250" t="21875" r="6876" b="14583"/>
          <a:stretch>
            <a:fillRect/>
          </a:stretch>
        </p:blipFill>
        <p:spPr bwMode="auto">
          <a:xfrm>
            <a:off x="228600" y="1828800"/>
            <a:ext cx="8534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57621"/>
              </p:ext>
            </p:extLst>
          </p:nvPr>
        </p:nvGraphicFramePr>
        <p:xfrm>
          <a:off x="152400" y="2363450"/>
          <a:ext cx="8828088" cy="34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7" name="Ligning" r:id="rId4" imgW="4317840" imgH="1676160" progId="Equation.3">
                  <p:embed/>
                </p:oleObj>
              </mc:Choice>
              <mc:Fallback>
                <p:oleObj name="Ligning" r:id="rId4" imgW="4317840" imgH="1676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363450"/>
                        <a:ext cx="8828088" cy="342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40120"/>
              </p:ext>
            </p:extLst>
          </p:nvPr>
        </p:nvGraphicFramePr>
        <p:xfrm>
          <a:off x="457200" y="152400"/>
          <a:ext cx="82985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181"/>
                <a:gridCol w="2766181"/>
                <a:gridCol w="276618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Dybde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= 0..log</a:t>
                      </a:r>
                      <a:r>
                        <a:rPr lang="da-DK" sz="1800" i="1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- 1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# delproblemer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600" i="1" baseline="20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Størrelse af delproblemer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da-DK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delproblem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lag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endParaRPr lang="da-DK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14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9996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FF0000"/>
                </a:solidFill>
              </a:rPr>
              <a:t>(</a:t>
            </a:r>
            <a:r>
              <a:rPr lang="da-DK" sz="1200" dirty="0" smtClean="0">
                <a:solidFill>
                  <a:srgbClr val="FF0000"/>
                </a:solidFill>
              </a:rPr>
              <a:t>bunden af </a:t>
            </a:r>
            <a:r>
              <a:rPr lang="da-DK" sz="1200" dirty="0" err="1" smtClean="0">
                <a:solidFill>
                  <a:srgbClr val="FF0000"/>
                </a:solidFill>
              </a:rPr>
              <a:t>rekursionen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999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rgbClr val="FF0000"/>
                </a:solidFill>
              </a:rPr>
              <a:t>(lag </a:t>
            </a:r>
            <a:r>
              <a:rPr lang="da-DK" sz="1200" i="1" dirty="0" smtClean="0">
                <a:solidFill>
                  <a:srgbClr val="FF0000"/>
                </a:solidFill>
              </a:rPr>
              <a:t>i </a:t>
            </a:r>
            <a:r>
              <a:rPr lang="da-DK" sz="1200" dirty="0" smtClean="0">
                <a:solidFill>
                  <a:srgbClr val="FF0000"/>
                </a:solidFill>
              </a:rPr>
              <a:t>= </a:t>
            </a:r>
            <a:r>
              <a:rPr lang="da-DK" sz="1200" dirty="0">
                <a:solidFill>
                  <a:srgbClr val="FF0000"/>
                </a:solidFill>
              </a:rPr>
              <a:t>0..log</a:t>
            </a:r>
            <a:r>
              <a:rPr lang="da-DK" sz="1200" i="1" baseline="-25000" dirty="0">
                <a:solidFill>
                  <a:srgbClr val="FF0000"/>
                </a:solidFill>
              </a:rPr>
              <a:t>b</a:t>
            </a:r>
            <a:r>
              <a:rPr lang="da-DK" sz="1200" dirty="0">
                <a:solidFill>
                  <a:srgbClr val="FF0000"/>
                </a:solidFill>
              </a:rPr>
              <a:t> (</a:t>
            </a:r>
            <a:r>
              <a:rPr lang="da-DK" sz="1200" i="1" dirty="0">
                <a:solidFill>
                  <a:srgbClr val="FF0000"/>
                </a:solidFill>
              </a:rPr>
              <a:t>n</a:t>
            </a:r>
            <a:r>
              <a:rPr lang="da-DK" sz="1200" dirty="0">
                <a:solidFill>
                  <a:srgbClr val="FF0000"/>
                </a:solidFill>
              </a:rPr>
              <a:t>/</a:t>
            </a:r>
            <a:r>
              <a:rPr lang="da-DK" sz="1200" i="1" dirty="0">
                <a:solidFill>
                  <a:srgbClr val="FF0000"/>
                </a:solidFill>
              </a:rPr>
              <a:t>d</a:t>
            </a:r>
            <a:r>
              <a:rPr lang="da-DK" sz="1200" dirty="0">
                <a:solidFill>
                  <a:srgbClr val="FF0000"/>
                </a:solidFill>
              </a:rPr>
              <a:t>) - 1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05882"/>
              </p:ext>
            </p:extLst>
          </p:nvPr>
        </p:nvGraphicFramePr>
        <p:xfrm>
          <a:off x="5616575" y="3045935"/>
          <a:ext cx="2765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8" name="Ligning" r:id="rId6" imgW="1688760" imgH="419040" progId="Equation.3">
                  <p:embed/>
                </p:oleObj>
              </mc:Choice>
              <mc:Fallback>
                <p:oleObj name="Ligning" r:id="rId6" imgW="1688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6575" y="3045935"/>
                        <a:ext cx="27654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3962400" y="3429000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62600" y="2971800"/>
            <a:ext cx="2895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02294"/>
              </p:ext>
            </p:extLst>
          </p:nvPr>
        </p:nvGraphicFramePr>
        <p:xfrm>
          <a:off x="3086100" y="6180137"/>
          <a:ext cx="13716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9" name="Ligning" r:id="rId8" imgW="838080" imgH="228600" progId="Equation.3">
                  <p:embed/>
                </p:oleObj>
              </mc:Choice>
              <mc:Fallback>
                <p:oleObj name="Ligning" r:id="rId8" imgW="838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6180137"/>
                        <a:ext cx="13716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82145"/>
              </p:ext>
            </p:extLst>
          </p:nvPr>
        </p:nvGraphicFramePr>
        <p:xfrm>
          <a:off x="841375" y="6197527"/>
          <a:ext cx="13509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0" name="Ligning" r:id="rId10" imgW="825480" imgH="203040" progId="Equation.3">
                  <p:embed/>
                </p:oleObj>
              </mc:Choice>
              <mc:Fallback>
                <p:oleObj name="Ligning" r:id="rId10" imgW="8254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6197527"/>
                        <a:ext cx="13509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099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971800" y="5676900"/>
            <a:ext cx="190500" cy="347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0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43125" y="5676899"/>
            <a:ext cx="371475" cy="326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90600" y="5181600"/>
            <a:ext cx="342900" cy="82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203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br>
              <a:rPr lang="da-DK" b="1" dirty="0" smtClean="0"/>
            </a:br>
            <a:r>
              <a:rPr lang="da-DK" sz="2000" b="1" dirty="0" smtClean="0"/>
              <a:t>[CLRS, problem 30.1.c]</a:t>
            </a:r>
            <a:endParaRPr lang="en-US" sz="2000" b="1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5257800"/>
          </a:xfrm>
        </p:spPr>
        <p:txBody>
          <a:bodyPr/>
          <a:lstStyle/>
          <a:p>
            <a:pPr algn="just"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/>
              <a:t> hver heltal med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bits</a:t>
            </a:r>
          </a:p>
          <a:p>
            <a:pPr eaLnBrk="1" hangingPunct="1"/>
            <a:r>
              <a:rPr lang="da-DK" dirty="0" smtClean="0"/>
              <a:t>Naive </a:t>
            </a:r>
            <a:r>
              <a:rPr lang="da-DK" dirty="0" err="1" smtClean="0"/>
              <a:t>implementation</a:t>
            </a:r>
            <a:r>
              <a:rPr lang="da-DK" dirty="0" smtClean="0"/>
              <a:t> kræver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bit operationer</a:t>
            </a:r>
          </a:p>
          <a:p>
            <a:pPr eaLnBrk="1" hangingPunct="1"/>
            <a:r>
              <a:rPr lang="da-DK" dirty="0" smtClean="0"/>
              <a:t>Lad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og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da-DK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1.58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47800" y="4648200"/>
            <a:ext cx="63246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6354763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762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>
                <a:solidFill>
                  <a:srgbClr val="0070C0"/>
                </a:solidFill>
              </a:rPr>
              <a:t>Karatsuba</a:t>
            </a:r>
            <a:r>
              <a:rPr lang="da-DK" b="1" dirty="0">
                <a:solidFill>
                  <a:srgbClr val="0070C0"/>
                </a:solidFill>
              </a:rPr>
              <a:t> 1960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104931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endParaRPr lang="en-US" sz="20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27912"/>
              </p:ext>
            </p:extLst>
          </p:nvPr>
        </p:nvGraphicFramePr>
        <p:xfrm>
          <a:off x="533400" y="2057400"/>
          <a:ext cx="81534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553"/>
                <a:gridCol w="3403847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Del-og-kombiner </a:t>
                      </a:r>
                      <a:br>
                        <a:rPr lang="da-DK" sz="2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Karatsuba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 1960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da-DK" sz="1600" b="0" baseline="2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Schönhage-Strassen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1971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</a:t>
                      </a: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loglog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Fürer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2007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2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(log* 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2" name="Text Box 116"/>
          <p:cNvSpPr txBox="1">
            <a:spLocks noChangeArrowheads="1"/>
          </p:cNvSpPr>
          <p:nvPr/>
        </p:nvSpPr>
        <p:spPr bwMode="auto">
          <a:xfrm>
            <a:off x="2438400" y="4953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4000" baseline="-25000" dirty="0">
                <a:latin typeface="Times New Roman" pitchFamily="18" charset="0"/>
                <a:cs typeface="Times New Roman" pitchFamily="18" charset="0"/>
              </a:rPr>
              <a:t>=1..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endParaRPr lang="el-GR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008" y="2836334"/>
            <a:ext cx="3810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0939" y="2836334"/>
            <a:ext cx="2218267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0873" y="2319868"/>
            <a:ext cx="457200" cy="16764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1608" y="2286000"/>
          <a:ext cx="746039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4" imgW="4000320" imgH="939600" progId="Equation.3">
                  <p:embed/>
                </p:oleObj>
              </mc:Choice>
              <mc:Fallback>
                <p:oleObj name="Equation" r:id="rId4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608" y="2286000"/>
                        <a:ext cx="7460392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375" t="13000" r="3750" b="12000"/>
          <a:stretch>
            <a:fillRect/>
          </a:stretch>
        </p:blipFill>
        <p:spPr bwMode="auto">
          <a:xfrm>
            <a:off x="1981200" y="2971800"/>
            <a:ext cx="5257800" cy="30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3" name="Text Box 117"/>
          <p:cNvSpPr txBox="1">
            <a:spLocks noChangeArrowheads="1"/>
          </p:cNvSpPr>
          <p:nvPr/>
        </p:nvSpPr>
        <p:spPr bwMode="auto">
          <a:xfrm>
            <a:off x="1219200" y="61261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b="1" dirty="0">
                <a:solidFill>
                  <a:schemeClr val="accent2"/>
                </a:solidFill>
              </a:rPr>
              <a:t>Naive </a:t>
            </a:r>
            <a:r>
              <a:rPr lang="da-DK" sz="3200" b="1" dirty="0" err="1">
                <a:solidFill>
                  <a:schemeClr val="accent2"/>
                </a:solidFill>
              </a:rPr>
              <a:t>implementation</a:t>
            </a:r>
            <a:r>
              <a:rPr lang="da-DK" sz="3200" b="1" dirty="0">
                <a:solidFill>
                  <a:schemeClr val="accent2"/>
                </a:solidFill>
              </a:rPr>
              <a:t>: tid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npm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2429" y="1764482"/>
            <a:ext cx="237339" cy="201728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1770090"/>
            <a:ext cx="1509010" cy="21111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8840" y="1402459"/>
            <a:ext cx="288559" cy="118834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05000" y="1371600"/>
          <a:ext cx="5334000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5" imgW="4000320" imgH="939600" progId="Equation.3">
                  <p:embed/>
                </p:oleObj>
              </mc:Choice>
              <mc:Fallback>
                <p:oleObj name="Equation" r:id="rId5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5334000" cy="1253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br>
              <a:rPr lang="da-DK" b="1" dirty="0" smtClean="0"/>
            </a:br>
            <a:r>
              <a:rPr lang="da-DK" sz="2000" b="1" dirty="0" smtClean="0"/>
              <a:t>[CLRS, kapitel 4.2]</a:t>
            </a:r>
            <a:endParaRPr lang="en-US" sz="2000" b="1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5741" t="55560" r="18518" b="24237"/>
          <a:stretch>
            <a:fillRect/>
          </a:stretch>
        </p:blipFill>
        <p:spPr>
          <a:xfrm>
            <a:off x="990600" y="1295400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 l="33333" t="8418" r="35802" b="56226"/>
          <a:stretch>
            <a:fillRect/>
          </a:stretch>
        </p:blipFill>
        <p:spPr bwMode="auto">
          <a:xfrm>
            <a:off x="304800" y="358140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/>
              <a:t>er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+mn-lt"/>
                <a:cs typeface="Times New Roman" pitchFamily="18" charset="0"/>
              </a:rPr>
              <a:t>x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/>
              <a:t>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/>
              <a:t> kan beregnes med </a:t>
            </a:r>
            <a:r>
              <a:rPr lang="da-DK" sz="2400" dirty="0" smtClean="0"/>
              <a:t>             </a:t>
            </a:r>
            <a:r>
              <a:rPr lang="da-D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>
                <a:solidFill>
                  <a:srgbClr val="FF0000"/>
                </a:solidFill>
              </a:rPr>
              <a:t>rekursive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 err="1" smtClean="0">
                <a:solidFill>
                  <a:srgbClr val="FF0000"/>
                </a:solidFill>
              </a:rPr>
              <a:t>multiplication</a:t>
            </a:r>
            <a:r>
              <a:rPr lang="da-DK" sz="2400" dirty="0" smtClean="0"/>
              <a:t> og           </a:t>
            </a:r>
            <a:r>
              <a:rPr lang="da-D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 smtClean="0">
                <a:solidFill>
                  <a:srgbClr val="00CC00"/>
                </a:solidFill>
              </a:rPr>
              <a:t> matrix additioner </a:t>
            </a:r>
            <a:r>
              <a:rPr lang="da-DK" sz="2400" dirty="0" smtClean="0"/>
              <a:t>	            på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da-DK" sz="2400" dirty="0" smtClean="0">
                <a:latin typeface="+mj-lt"/>
                <a:cs typeface="Times New Roman" pitchFamily="18" charset="0"/>
              </a:rPr>
              <a:t>x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/2 -</a:t>
            </a:r>
            <a:r>
              <a:rPr lang="da-DK" sz="2400" dirty="0" smtClean="0"/>
              <a:t>matricer</a:t>
            </a:r>
            <a:endParaRPr lang="da-DK" sz="2400" dirty="0"/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8862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1905000" y="5262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3467" y="47878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30398" y="43095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30401" y="3810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38184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2531" y="42967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54866" y="479633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3330" y="52704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1336" y="34539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1333" y="39365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1336" y="442760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863" y="49017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 l="11250" t="32292" r="33749" b="6250"/>
          <a:stretch>
            <a:fillRect/>
          </a:stretch>
        </p:blipFill>
        <p:spPr bwMode="auto">
          <a:xfrm rot="-60000">
            <a:off x="990600" y="2013478"/>
            <a:ext cx="7162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85800" y="24384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6576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90600" y="4842932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90600" y="6019800"/>
            <a:ext cx="7848600" cy="838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l="11848" t="3491" r="69365" b="70883"/>
          <a:stretch>
            <a:fillRect/>
          </a:stretch>
        </p:blipFill>
        <p:spPr bwMode="auto">
          <a:xfrm>
            <a:off x="4953000" y="3200400"/>
            <a:ext cx="32004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15741" t="55560" r="18518" b="24237"/>
          <a:stretch>
            <a:fillRect/>
          </a:stretch>
        </p:blipFill>
        <p:spPr>
          <a:xfrm rot="60000">
            <a:off x="1371600" y="914400"/>
            <a:ext cx="6324600" cy="1069975"/>
          </a:xfrm>
          <a:noFill/>
        </p:spPr>
      </p:pic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Strassen’s Matrix Multiplikation</a:t>
            </a:r>
            <a:endParaRPr lang="en-US" b="1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77200" y="762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000" b="1">
                <a:solidFill>
                  <a:schemeClr val="accent2"/>
                </a:solidFill>
              </a:rPr>
              <a:t>1969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73234" y="4349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multiplikationer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932" y="33528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0800" y="3738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0468" y="41020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17734" y="444920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9267" y="48471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0800" y="521966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61199" y="557527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55799" y="202227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601" y="202524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7329" y="327831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868" y="44365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466" y="563204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2916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6002" y="4927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535" y="45550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4668" y="4546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3129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3123" y="343746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0202" y="41373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4665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7734" y="523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8865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0936" y="19981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Algoritmer og Datastrukturer 2</a:t>
            </a:r>
            <a:endParaRPr lang="da-DK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62717"/>
              </p:ext>
            </p:extLst>
          </p:nvPr>
        </p:nvGraphicFramePr>
        <p:xfrm>
          <a:off x="0" y="1246980"/>
          <a:ext cx="9144000" cy="461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4644"/>
                <a:gridCol w="2841356"/>
                <a:gridCol w="3048000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Algoritme Design Teknikker (2 uger)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Graf</a:t>
                      </a: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-algoritmer </a:t>
                      </a:r>
                      <a:br>
                        <a:rPr lang="da-DK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(3 uge)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Streng-algoritmer</a:t>
                      </a:r>
                    </a:p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(1 uge)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62994"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err="1" smtClean="0">
                          <a:solidFill>
                            <a:srgbClr val="C00000"/>
                          </a:solidFill>
                        </a:rPr>
                        <a:t>Del-og-kombiner</a:t>
                      </a: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Dynamisk programmering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Grådige algoritmer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Korteste veje</a:t>
                      </a: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Maksimale strømninger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Mønstergenkendelse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Suffix-træer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arrays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r="336"/>
          <a:stretch>
            <a:fillRect/>
          </a:stretch>
        </p:blipFill>
        <p:spPr bwMode="auto">
          <a:xfrm>
            <a:off x="6445250" y="2482338"/>
            <a:ext cx="2165350" cy="4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6483649" y="3551020"/>
            <a:ext cx="1748411" cy="7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b="-6857"/>
          <a:stretch>
            <a:fillRect/>
          </a:stretch>
        </p:blipFill>
        <p:spPr bwMode="auto">
          <a:xfrm rot="21540000">
            <a:off x="6401616" y="3449469"/>
            <a:ext cx="762053" cy="2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15741" t="55560" r="18518" b="24237"/>
          <a:stretch>
            <a:fillRect/>
          </a:stretch>
        </p:blipFill>
        <p:spPr bwMode="auto">
          <a:xfrm rot="60000">
            <a:off x="688473" y="2559016"/>
            <a:ext cx="1909153" cy="3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 l="35398" t="53751" r="35398" b="6607"/>
          <a:stretch>
            <a:fillRect/>
          </a:stretch>
        </p:blipFill>
        <p:spPr bwMode="auto">
          <a:xfrm>
            <a:off x="3352800" y="2362200"/>
            <a:ext cx="2200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31264"/>
            <a:ext cx="2362200" cy="9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562263"/>
            <a:ext cx="1600200" cy="17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 cstate="print"/>
          <a:srcRect l="23500" t="41333" r="17500" b="36000"/>
          <a:stretch>
            <a:fillRect/>
          </a:stretch>
        </p:blipFill>
        <p:spPr bwMode="auto">
          <a:xfrm>
            <a:off x="304800" y="6019800"/>
            <a:ext cx="2667000" cy="64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 l="34210" t="1884" r="34211"/>
          <a:stretch>
            <a:fillRect/>
          </a:stretch>
        </p:blipFill>
        <p:spPr bwMode="auto">
          <a:xfrm>
            <a:off x="6477000" y="4779918"/>
            <a:ext cx="1905000" cy="20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525963"/>
          </a:xfrm>
        </p:spPr>
        <p:txBody>
          <a:bodyPr/>
          <a:lstStyle/>
          <a:p>
            <a:pPr eaLnBrk="1" hangingPunct="1"/>
            <a:r>
              <a:rPr lang="da-DK" dirty="0" smtClean="0"/>
              <a:t>Bruger </a:t>
            </a:r>
            <a:r>
              <a:rPr lang="da-DK" dirty="0" smtClean="0">
                <a:solidFill>
                  <a:srgbClr val="00CC00"/>
                </a:solidFill>
              </a:rPr>
              <a:t>18 matrix additioner </a:t>
            </a:r>
            <a:r>
              <a:rPr lang="da-DK" dirty="0" smtClean="0"/>
              <a:t>(tid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) og </a:t>
            </a:r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matrix multiplikationer</a:t>
            </a: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2.81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4770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27530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 b="1" dirty="0" err="1">
                <a:solidFill>
                  <a:schemeClr val="tx2"/>
                </a:solidFill>
              </a:rPr>
              <a:t>Strassen’s</a:t>
            </a:r>
            <a:r>
              <a:rPr lang="da-DK" sz="4400" b="1" dirty="0">
                <a:solidFill>
                  <a:schemeClr val="tx2"/>
                </a:solidFill>
              </a:rPr>
              <a:t> Matrix </a:t>
            </a:r>
            <a:r>
              <a:rPr lang="da-DK" sz="4400" b="1" dirty="0" smtClean="0">
                <a:solidFill>
                  <a:schemeClr val="tx2"/>
                </a:solidFill>
              </a:rPr>
              <a:t>Multiplikation</a:t>
            </a:r>
          </a:p>
          <a:p>
            <a:pPr algn="ctr"/>
            <a:r>
              <a:rPr lang="da-DK" sz="3200" dirty="0" smtClean="0">
                <a:solidFill>
                  <a:schemeClr val="tx2"/>
                </a:solidFill>
              </a:rPr>
              <a:t>(af to </a:t>
            </a:r>
            <a:r>
              <a:rPr lang="da-DK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 smtClean="0">
                <a:solidFill>
                  <a:schemeClr val="tx2"/>
                </a:solidFill>
              </a:rPr>
              <a:t> x </a:t>
            </a:r>
            <a:r>
              <a:rPr lang="da-DK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 smtClean="0">
                <a:solidFill>
                  <a:schemeClr val="tx2"/>
                </a:solidFill>
              </a:rPr>
              <a:t>matricer)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11669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Bedste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resultat</a:t>
            </a:r>
            <a:r>
              <a:rPr lang="en-US" sz="2000" dirty="0" smtClean="0"/>
              <a:t> for </a:t>
            </a:r>
            <a:r>
              <a:rPr lang="en-US" sz="2000" dirty="0" err="1" smtClean="0"/>
              <a:t>matix</a:t>
            </a:r>
            <a:r>
              <a:rPr lang="en-US" sz="2000" dirty="0" smtClean="0"/>
              <a:t> </a:t>
            </a:r>
            <a:r>
              <a:rPr lang="en-US" sz="2000" dirty="0" err="1" smtClean="0"/>
              <a:t>multiplikation</a:t>
            </a:r>
            <a:r>
              <a:rPr lang="en-US" sz="2000" dirty="0"/>
              <a:t> </a:t>
            </a:r>
            <a:r>
              <a:rPr lang="en-US" sz="2000" dirty="0" smtClean="0"/>
              <a:t>O(</a:t>
            </a:r>
            <a:r>
              <a:rPr lang="en-US" sz="2000" i="1" dirty="0" smtClean="0"/>
              <a:t>n</a:t>
            </a:r>
            <a:r>
              <a:rPr lang="da-DK" sz="2000" baseline="30000" dirty="0" smtClean="0"/>
              <a:t>2.3727</a:t>
            </a:r>
            <a:r>
              <a:rPr lang="da-DK" sz="2000" dirty="0" smtClean="0"/>
              <a:t>):</a:t>
            </a:r>
            <a:r>
              <a:rPr lang="en-US" sz="2000" dirty="0"/>
              <a:t> </a:t>
            </a:r>
            <a:r>
              <a:rPr lang="da-DK" sz="2000" dirty="0" smtClean="0"/>
              <a:t>Virginia</a:t>
            </a:r>
            <a:r>
              <a:rPr lang="en-US" sz="2000" dirty="0" smtClean="0"/>
              <a:t> </a:t>
            </a:r>
            <a:r>
              <a:rPr lang="en-US" sz="2000" dirty="0" err="1"/>
              <a:t>Vassilevska</a:t>
            </a:r>
            <a:r>
              <a:rPr lang="en-US" sz="2000" dirty="0"/>
              <a:t> </a:t>
            </a:r>
            <a:r>
              <a:rPr lang="en-US" sz="2000" dirty="0" smtClean="0"/>
              <a:t>Williams, </a:t>
            </a:r>
            <a:r>
              <a:rPr lang="en-US" sz="2000" i="1" dirty="0" smtClean="0"/>
              <a:t>Multiplying </a:t>
            </a:r>
            <a:r>
              <a:rPr lang="en-US" sz="2000" i="1" dirty="0"/>
              <a:t>matrices faster than </a:t>
            </a:r>
            <a:r>
              <a:rPr lang="en-US" sz="2000" i="1" dirty="0" smtClean="0"/>
              <a:t>Coppersmith-</a:t>
            </a:r>
            <a:r>
              <a:rPr lang="en-US" sz="2000" i="1" dirty="0" err="1" smtClean="0"/>
              <a:t>Winograd</a:t>
            </a:r>
            <a:r>
              <a:rPr lang="en-US" sz="2000" dirty="0" smtClean="0"/>
              <a:t>, STOC 2012</a:t>
            </a:r>
            <a:endParaRPr lang="da-DK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012208" y="1616049"/>
            <a:ext cx="7315200" cy="4137619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4137619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5049671" y="4137619"/>
                </a:lnTo>
                <a:lnTo>
                  <a:pt x="6332561" y="3141332"/>
                </a:lnTo>
                <a:lnTo>
                  <a:pt x="7315200" y="1994920"/>
                </a:lnTo>
                <a:lnTo>
                  <a:pt x="6264322" y="548257"/>
                </a:lnTo>
                <a:lnTo>
                  <a:pt x="1099446" y="16459"/>
                </a:lnTo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Freeform 31"/>
          <p:cNvSpPr/>
          <p:nvPr/>
        </p:nvSpPr>
        <p:spPr>
          <a:xfrm>
            <a:off x="4157133" y="3920067"/>
            <a:ext cx="990600" cy="389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Freeform 32"/>
          <p:cNvSpPr/>
          <p:nvPr/>
        </p:nvSpPr>
        <p:spPr>
          <a:xfrm flipV="1">
            <a:off x="4157132" y="2844801"/>
            <a:ext cx="11430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Freeform 33"/>
          <p:cNvSpPr/>
          <p:nvPr/>
        </p:nvSpPr>
        <p:spPr>
          <a:xfrm>
            <a:off x="3632199" y="2260599"/>
            <a:ext cx="1667934" cy="601133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Freeform 34"/>
          <p:cNvSpPr/>
          <p:nvPr/>
        </p:nvSpPr>
        <p:spPr>
          <a:xfrm flipV="1">
            <a:off x="3640667" y="2184400"/>
            <a:ext cx="2269065" cy="50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Freeform 35"/>
          <p:cNvSpPr/>
          <p:nvPr/>
        </p:nvSpPr>
        <p:spPr>
          <a:xfrm>
            <a:off x="2091266" y="1634067"/>
            <a:ext cx="3826934" cy="5418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Freeform 36"/>
          <p:cNvSpPr/>
          <p:nvPr/>
        </p:nvSpPr>
        <p:spPr>
          <a:xfrm>
            <a:off x="2091268" y="1642532"/>
            <a:ext cx="5190066" cy="52493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Freeform 37"/>
          <p:cNvSpPr/>
          <p:nvPr/>
        </p:nvSpPr>
        <p:spPr>
          <a:xfrm flipV="1">
            <a:off x="3555999" y="4309533"/>
            <a:ext cx="1591734" cy="304802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Freeform 38"/>
          <p:cNvSpPr/>
          <p:nvPr/>
        </p:nvSpPr>
        <p:spPr>
          <a:xfrm>
            <a:off x="3539065" y="4605867"/>
            <a:ext cx="2523067" cy="1151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Freeform 40"/>
          <p:cNvSpPr/>
          <p:nvPr/>
        </p:nvSpPr>
        <p:spPr>
          <a:xfrm>
            <a:off x="1794933" y="4682067"/>
            <a:ext cx="42672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1012207" y="1616049"/>
            <a:ext cx="3144925" cy="3073093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4550392 w 7315200"/>
              <a:gd name="connsiteY5" fmla="*/ 1889151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4550392 w 7315200"/>
              <a:gd name="connsiteY5" fmla="*/ 1889151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3144925 w 7315200"/>
              <a:gd name="connsiteY5" fmla="*/ 2304018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6264322"/>
              <a:gd name="connsiteY0" fmla="*/ 0 h 3073093"/>
              <a:gd name="connsiteX1" fmla="*/ 0 w 6264322"/>
              <a:gd name="connsiteY1" fmla="*/ 1012281 h 3073093"/>
              <a:gd name="connsiteX2" fmla="*/ 313898 w 6264322"/>
              <a:gd name="connsiteY2" fmla="*/ 2540830 h 3073093"/>
              <a:gd name="connsiteX3" fmla="*/ 777922 w 6264322"/>
              <a:gd name="connsiteY3" fmla="*/ 3073093 h 3073093"/>
              <a:gd name="connsiteX4" fmla="*/ 2509671 w 6264322"/>
              <a:gd name="connsiteY4" fmla="*/ 2994619 h 3073093"/>
              <a:gd name="connsiteX5" fmla="*/ 3144925 w 6264322"/>
              <a:gd name="connsiteY5" fmla="*/ 2304018 h 3073093"/>
              <a:gd name="connsiteX6" fmla="*/ 2599266 w 6264322"/>
              <a:gd name="connsiteY6" fmla="*/ 631787 h 3073093"/>
              <a:gd name="connsiteX7" fmla="*/ 6264322 w 6264322"/>
              <a:gd name="connsiteY7" fmla="*/ 548257 h 3073093"/>
              <a:gd name="connsiteX8" fmla="*/ 1099446 w 6264322"/>
              <a:gd name="connsiteY8" fmla="*/ 16459 h 3073093"/>
              <a:gd name="connsiteX0" fmla="*/ 1092131 w 3144925"/>
              <a:gd name="connsiteY0" fmla="*/ 0 h 3073093"/>
              <a:gd name="connsiteX1" fmla="*/ 0 w 3144925"/>
              <a:gd name="connsiteY1" fmla="*/ 1012281 h 3073093"/>
              <a:gd name="connsiteX2" fmla="*/ 313898 w 3144925"/>
              <a:gd name="connsiteY2" fmla="*/ 2540830 h 3073093"/>
              <a:gd name="connsiteX3" fmla="*/ 777922 w 3144925"/>
              <a:gd name="connsiteY3" fmla="*/ 3073093 h 3073093"/>
              <a:gd name="connsiteX4" fmla="*/ 2509671 w 3144925"/>
              <a:gd name="connsiteY4" fmla="*/ 2994619 h 3073093"/>
              <a:gd name="connsiteX5" fmla="*/ 3144925 w 3144925"/>
              <a:gd name="connsiteY5" fmla="*/ 2304018 h 3073093"/>
              <a:gd name="connsiteX6" fmla="*/ 2599266 w 3144925"/>
              <a:gd name="connsiteY6" fmla="*/ 631787 h 3073093"/>
              <a:gd name="connsiteX7" fmla="*/ 1099446 w 3144925"/>
              <a:gd name="connsiteY7" fmla="*/ 16459 h 307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925" h="3073093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2509671" y="2994619"/>
                </a:lnTo>
                <a:lnTo>
                  <a:pt x="3144925" y="2304018"/>
                </a:lnTo>
                <a:lnTo>
                  <a:pt x="2599266" y="631787"/>
                </a:lnTo>
                <a:lnTo>
                  <a:pt x="1099446" y="16459"/>
                </a:ln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5142931" y="2164307"/>
            <a:ext cx="3184478" cy="3589362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785548 w 7001302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3816824 w 7001302"/>
              <a:gd name="connsiteY3" fmla="*/ 2692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0 w 6223069"/>
              <a:gd name="connsiteY0" fmla="*/ 0 h 4137619"/>
              <a:gd name="connsiteX1" fmla="*/ 2620061 w 6223069"/>
              <a:gd name="connsiteY1" fmla="*/ 1584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0 w 6223069"/>
              <a:gd name="connsiteY0" fmla="*/ 0 h 4137619"/>
              <a:gd name="connsiteX1" fmla="*/ 3796928 w 6223069"/>
              <a:gd name="connsiteY1" fmla="*/ 568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758337 w 3184478"/>
              <a:gd name="connsiteY0" fmla="*/ 20094 h 3589362"/>
              <a:gd name="connsiteX1" fmla="*/ 145576 w 3184478"/>
              <a:gd name="connsiteY1" fmla="*/ 671773 h 3589362"/>
              <a:gd name="connsiteX2" fmla="*/ 0 w 3184478"/>
              <a:gd name="connsiteY2" fmla="*/ 2143836 h 3589362"/>
              <a:gd name="connsiteX3" fmla="*/ 918949 w 3184478"/>
              <a:gd name="connsiteY3" fmla="*/ 3589362 h 3589362"/>
              <a:gd name="connsiteX4" fmla="*/ 2201839 w 3184478"/>
              <a:gd name="connsiteY4" fmla="*/ 2593075 h 3589362"/>
              <a:gd name="connsiteX5" fmla="*/ 3184478 w 3184478"/>
              <a:gd name="connsiteY5" fmla="*/ 1446663 h 3589362"/>
              <a:gd name="connsiteX6" fmla="*/ 2133600 w 3184478"/>
              <a:gd name="connsiteY6" fmla="*/ 0 h 3589362"/>
              <a:gd name="connsiteX7" fmla="*/ 744857 w 3184478"/>
              <a:gd name="connsiteY7" fmla="*/ 18535 h 358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478" h="3589362">
                <a:moveTo>
                  <a:pt x="758337" y="20094"/>
                </a:moveTo>
                <a:lnTo>
                  <a:pt x="145576" y="671773"/>
                </a:lnTo>
                <a:lnTo>
                  <a:pt x="0" y="2143836"/>
                </a:lnTo>
                <a:lnTo>
                  <a:pt x="918949" y="3589362"/>
                </a:lnTo>
                <a:lnTo>
                  <a:pt x="2201839" y="2593075"/>
                </a:lnTo>
                <a:lnTo>
                  <a:pt x="3184478" y="1446663"/>
                </a:lnTo>
                <a:lnTo>
                  <a:pt x="2133600" y="0"/>
                </a:lnTo>
                <a:lnTo>
                  <a:pt x="744857" y="18535"/>
                </a:lnTo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Konveks Hylster</a:t>
            </a:r>
            <a:endParaRPr lang="da-DK" b="1" dirty="0"/>
          </a:p>
        </p:txBody>
      </p:sp>
      <p:sp>
        <p:nvSpPr>
          <p:cNvPr id="4" name="Oval 3"/>
          <p:cNvSpPr/>
          <p:nvPr/>
        </p:nvSpPr>
        <p:spPr>
          <a:xfrm>
            <a:off x="2057400" y="160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1295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35814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990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52578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17526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4114800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7239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2514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5105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83058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7315200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6019800" y="5715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057400" y="3733800"/>
            <a:ext cx="502920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562600" y="6172200"/>
            <a:ext cx="2362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err="1" smtClean="0"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1" grpId="0" animBg="1"/>
      <p:bldP spid="41" grpId="1" animBg="1"/>
      <p:bldP spid="25" grpId="0" animBg="1"/>
      <p:bldP spid="26" grpId="0" animBg="1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Silhuet </a:t>
            </a:r>
            <a:br>
              <a:rPr lang="da-DK" b="1" dirty="0" smtClean="0"/>
            </a:br>
            <a:r>
              <a:rPr lang="da-DK" sz="2800" b="1" dirty="0" smtClean="0"/>
              <a:t>(afleveringsopgave)</a:t>
            </a:r>
            <a:endParaRPr lang="da-DK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62000" y="2438400"/>
            <a:ext cx="7620000" cy="2514600"/>
            <a:chOff x="762000" y="2438400"/>
            <a:chExt cx="7620000" cy="2514600"/>
          </a:xfrm>
        </p:grpSpPr>
        <p:sp>
          <p:nvSpPr>
            <p:cNvPr id="15" name="Rectangle 14"/>
            <p:cNvSpPr/>
            <p:nvPr/>
          </p:nvSpPr>
          <p:spPr>
            <a:xfrm>
              <a:off x="2819400" y="2819400"/>
              <a:ext cx="1905000" cy="21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810000"/>
              <a:ext cx="1524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4343400"/>
              <a:ext cx="2438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352800"/>
              <a:ext cx="9144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667000"/>
              <a:ext cx="4572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14600"/>
              <a:ext cx="609600" cy="2438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114800"/>
              <a:ext cx="8382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124200"/>
              <a:ext cx="7620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2438400"/>
              <a:ext cx="609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3048000"/>
              <a:ext cx="16764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3276600"/>
              <a:ext cx="8382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76800" y="3657600"/>
              <a:ext cx="1828800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4038600"/>
              <a:ext cx="3886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3505200"/>
              <a:ext cx="762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81200" y="2438400"/>
            <a:ext cx="6400800" cy="2514600"/>
            <a:chOff x="1981200" y="5181600"/>
            <a:chExt cx="6400800" cy="2514600"/>
          </a:xfrm>
        </p:grpSpPr>
        <p:sp>
          <p:nvSpPr>
            <p:cNvPr id="29" name="Rectangle 28"/>
            <p:cNvSpPr/>
            <p:nvPr/>
          </p:nvSpPr>
          <p:spPr>
            <a:xfrm>
              <a:off x="3352800" y="7086600"/>
              <a:ext cx="2438400" cy="609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62600" y="5410200"/>
              <a:ext cx="457200" cy="2286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81200" y="5257800"/>
              <a:ext cx="609600" cy="2438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5181600"/>
              <a:ext cx="6096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0" y="5791200"/>
              <a:ext cx="1676400" cy="1905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95800" y="6781800"/>
              <a:ext cx="38862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2000" y="2819400"/>
            <a:ext cx="6934200" cy="2133600"/>
            <a:chOff x="762000" y="5562600"/>
            <a:chExt cx="6934200" cy="2133600"/>
          </a:xfrm>
        </p:grpSpPr>
        <p:sp>
          <p:nvSpPr>
            <p:cNvPr id="27" name="Rectangle 26"/>
            <p:cNvSpPr/>
            <p:nvPr/>
          </p:nvSpPr>
          <p:spPr>
            <a:xfrm>
              <a:off x="2819400" y="5562600"/>
              <a:ext cx="1905000" cy="2133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6553200"/>
              <a:ext cx="1524000" cy="1143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6096000"/>
              <a:ext cx="914400" cy="1600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6858000"/>
              <a:ext cx="838200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5867400"/>
              <a:ext cx="762000" cy="1828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6019800"/>
              <a:ext cx="838200" cy="1676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6400800"/>
              <a:ext cx="1828800" cy="1295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6248400"/>
              <a:ext cx="762000" cy="14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4" name="Freeform 43"/>
          <p:cNvSpPr/>
          <p:nvPr/>
        </p:nvSpPr>
        <p:spPr>
          <a:xfrm>
            <a:off x="761999" y="2819400"/>
            <a:ext cx="6942667" cy="2142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65867 w 7636934"/>
              <a:gd name="connsiteY6" fmla="*/ 609600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980267 w 7636934"/>
              <a:gd name="connsiteY9" fmla="*/ 0 h 2523067"/>
              <a:gd name="connsiteX10" fmla="*/ 2988734 w 7636934"/>
              <a:gd name="connsiteY10" fmla="*/ 389467 h 2523067"/>
              <a:gd name="connsiteX11" fmla="*/ 3970867 w 7636934"/>
              <a:gd name="connsiteY11" fmla="*/ 389467 h 2523067"/>
              <a:gd name="connsiteX12" fmla="*/ 3979334 w 7636934"/>
              <a:gd name="connsiteY12" fmla="*/ 1600200 h 2523067"/>
              <a:gd name="connsiteX13" fmla="*/ 4131734 w 7636934"/>
              <a:gd name="connsiteY13" fmla="*/ 1600200 h 2523067"/>
              <a:gd name="connsiteX14" fmla="*/ 4123267 w 7636934"/>
              <a:gd name="connsiteY14" fmla="*/ 1227667 h 2523067"/>
              <a:gd name="connsiteX15" fmla="*/ 4588934 w 7636934"/>
              <a:gd name="connsiteY15" fmla="*/ 1227667 h 2523067"/>
              <a:gd name="connsiteX16" fmla="*/ 4588934 w 7636934"/>
              <a:gd name="connsiteY16" fmla="*/ 838200 h 2523067"/>
              <a:gd name="connsiteX17" fmla="*/ 4809067 w 7636934"/>
              <a:gd name="connsiteY17" fmla="*/ 838200 h 2523067"/>
              <a:gd name="connsiteX18" fmla="*/ 4817534 w 7636934"/>
              <a:gd name="connsiteY18" fmla="*/ 228600 h 2523067"/>
              <a:gd name="connsiteX19" fmla="*/ 5266267 w 7636934"/>
              <a:gd name="connsiteY19" fmla="*/ 237067 h 2523067"/>
              <a:gd name="connsiteX20" fmla="*/ 5266267 w 7636934"/>
              <a:gd name="connsiteY20" fmla="*/ 838200 h 2523067"/>
              <a:gd name="connsiteX21" fmla="*/ 5418667 w 7636934"/>
              <a:gd name="connsiteY21" fmla="*/ 838200 h 2523067"/>
              <a:gd name="connsiteX22" fmla="*/ 5418667 w 7636934"/>
              <a:gd name="connsiteY22" fmla="*/ 1219200 h 2523067"/>
              <a:gd name="connsiteX23" fmla="*/ 5723467 w 7636934"/>
              <a:gd name="connsiteY23" fmla="*/ 1219200 h 2523067"/>
              <a:gd name="connsiteX24" fmla="*/ 5723467 w 7636934"/>
              <a:gd name="connsiteY24" fmla="*/ 685800 h 2523067"/>
              <a:gd name="connsiteX25" fmla="*/ 6493934 w 7636934"/>
              <a:gd name="connsiteY25" fmla="*/ 694267 h 2523067"/>
              <a:gd name="connsiteX26" fmla="*/ 6502400 w 7636934"/>
              <a:gd name="connsiteY26" fmla="*/ 1066800 h 2523067"/>
              <a:gd name="connsiteX27" fmla="*/ 6942667 w 7636934"/>
              <a:gd name="connsiteY27" fmla="*/ 1066800 h 2523067"/>
              <a:gd name="connsiteX28" fmla="*/ 6942667 w 7636934"/>
              <a:gd name="connsiteY28" fmla="*/ 1600200 h 2523067"/>
              <a:gd name="connsiteX29" fmla="*/ 7628467 w 7636934"/>
              <a:gd name="connsiteY29" fmla="*/ 1600200 h 2523067"/>
              <a:gd name="connsiteX30" fmla="*/ 7636934 w 7636934"/>
              <a:gd name="connsiteY30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980267 w 7636934"/>
              <a:gd name="connsiteY8" fmla="*/ 0 h 2523067"/>
              <a:gd name="connsiteX9" fmla="*/ 2988734 w 7636934"/>
              <a:gd name="connsiteY9" fmla="*/ 389467 h 2523067"/>
              <a:gd name="connsiteX10" fmla="*/ 3970867 w 7636934"/>
              <a:gd name="connsiteY10" fmla="*/ 389467 h 2523067"/>
              <a:gd name="connsiteX11" fmla="*/ 3979334 w 7636934"/>
              <a:gd name="connsiteY11" fmla="*/ 1600200 h 2523067"/>
              <a:gd name="connsiteX12" fmla="*/ 4131734 w 7636934"/>
              <a:gd name="connsiteY12" fmla="*/ 1600200 h 2523067"/>
              <a:gd name="connsiteX13" fmla="*/ 4123267 w 7636934"/>
              <a:gd name="connsiteY13" fmla="*/ 1227667 h 2523067"/>
              <a:gd name="connsiteX14" fmla="*/ 4588934 w 7636934"/>
              <a:gd name="connsiteY14" fmla="*/ 1227667 h 2523067"/>
              <a:gd name="connsiteX15" fmla="*/ 4588934 w 7636934"/>
              <a:gd name="connsiteY15" fmla="*/ 838200 h 2523067"/>
              <a:gd name="connsiteX16" fmla="*/ 4809067 w 7636934"/>
              <a:gd name="connsiteY16" fmla="*/ 838200 h 2523067"/>
              <a:gd name="connsiteX17" fmla="*/ 4817534 w 7636934"/>
              <a:gd name="connsiteY17" fmla="*/ 228600 h 2523067"/>
              <a:gd name="connsiteX18" fmla="*/ 5266267 w 7636934"/>
              <a:gd name="connsiteY18" fmla="*/ 237067 h 2523067"/>
              <a:gd name="connsiteX19" fmla="*/ 5266267 w 7636934"/>
              <a:gd name="connsiteY19" fmla="*/ 838200 h 2523067"/>
              <a:gd name="connsiteX20" fmla="*/ 5418667 w 7636934"/>
              <a:gd name="connsiteY20" fmla="*/ 838200 h 2523067"/>
              <a:gd name="connsiteX21" fmla="*/ 5418667 w 7636934"/>
              <a:gd name="connsiteY21" fmla="*/ 1219200 h 2523067"/>
              <a:gd name="connsiteX22" fmla="*/ 5723467 w 7636934"/>
              <a:gd name="connsiteY22" fmla="*/ 1219200 h 2523067"/>
              <a:gd name="connsiteX23" fmla="*/ 5723467 w 7636934"/>
              <a:gd name="connsiteY23" fmla="*/ 685800 h 2523067"/>
              <a:gd name="connsiteX24" fmla="*/ 6493934 w 7636934"/>
              <a:gd name="connsiteY24" fmla="*/ 694267 h 2523067"/>
              <a:gd name="connsiteX25" fmla="*/ 6502400 w 7636934"/>
              <a:gd name="connsiteY25" fmla="*/ 1066800 h 2523067"/>
              <a:gd name="connsiteX26" fmla="*/ 6942667 w 7636934"/>
              <a:gd name="connsiteY26" fmla="*/ 1066800 h 2523067"/>
              <a:gd name="connsiteX27" fmla="*/ 6942667 w 7636934"/>
              <a:gd name="connsiteY27" fmla="*/ 1600200 h 2523067"/>
              <a:gd name="connsiteX28" fmla="*/ 7628467 w 7636934"/>
              <a:gd name="connsiteY28" fmla="*/ 1600200 h 2523067"/>
              <a:gd name="connsiteX29" fmla="*/ 7636934 w 7636934"/>
              <a:gd name="connsiteY29" fmla="*/ 2514600 h 25230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2988734 w 7636934"/>
              <a:gd name="connsiteY8" fmla="*/ 160867 h 2294467"/>
              <a:gd name="connsiteX9" fmla="*/ 3970867 w 7636934"/>
              <a:gd name="connsiteY9" fmla="*/ 160867 h 2294467"/>
              <a:gd name="connsiteX10" fmla="*/ 3979334 w 7636934"/>
              <a:gd name="connsiteY10" fmla="*/ 1371600 h 2294467"/>
              <a:gd name="connsiteX11" fmla="*/ 4131734 w 7636934"/>
              <a:gd name="connsiteY11" fmla="*/ 1371600 h 2294467"/>
              <a:gd name="connsiteX12" fmla="*/ 4123267 w 7636934"/>
              <a:gd name="connsiteY12" fmla="*/ 999067 h 2294467"/>
              <a:gd name="connsiteX13" fmla="*/ 4588934 w 7636934"/>
              <a:gd name="connsiteY13" fmla="*/ 999067 h 2294467"/>
              <a:gd name="connsiteX14" fmla="*/ 4588934 w 7636934"/>
              <a:gd name="connsiteY14" fmla="*/ 609600 h 2294467"/>
              <a:gd name="connsiteX15" fmla="*/ 4809067 w 7636934"/>
              <a:gd name="connsiteY15" fmla="*/ 609600 h 2294467"/>
              <a:gd name="connsiteX16" fmla="*/ 4817534 w 7636934"/>
              <a:gd name="connsiteY16" fmla="*/ 0 h 2294467"/>
              <a:gd name="connsiteX17" fmla="*/ 5266267 w 7636934"/>
              <a:gd name="connsiteY17" fmla="*/ 8467 h 2294467"/>
              <a:gd name="connsiteX18" fmla="*/ 5266267 w 7636934"/>
              <a:gd name="connsiteY18" fmla="*/ 609600 h 2294467"/>
              <a:gd name="connsiteX19" fmla="*/ 5418667 w 7636934"/>
              <a:gd name="connsiteY19" fmla="*/ 609600 h 2294467"/>
              <a:gd name="connsiteX20" fmla="*/ 5418667 w 7636934"/>
              <a:gd name="connsiteY20" fmla="*/ 990600 h 2294467"/>
              <a:gd name="connsiteX21" fmla="*/ 5723467 w 7636934"/>
              <a:gd name="connsiteY21" fmla="*/ 990600 h 2294467"/>
              <a:gd name="connsiteX22" fmla="*/ 5723467 w 7636934"/>
              <a:gd name="connsiteY22" fmla="*/ 457200 h 2294467"/>
              <a:gd name="connsiteX23" fmla="*/ 6493934 w 7636934"/>
              <a:gd name="connsiteY23" fmla="*/ 465667 h 2294467"/>
              <a:gd name="connsiteX24" fmla="*/ 6502400 w 7636934"/>
              <a:gd name="connsiteY24" fmla="*/ 838200 h 2294467"/>
              <a:gd name="connsiteX25" fmla="*/ 6942667 w 7636934"/>
              <a:gd name="connsiteY25" fmla="*/ 838200 h 2294467"/>
              <a:gd name="connsiteX26" fmla="*/ 6942667 w 7636934"/>
              <a:gd name="connsiteY26" fmla="*/ 1371600 h 2294467"/>
              <a:gd name="connsiteX27" fmla="*/ 7628467 w 7636934"/>
              <a:gd name="connsiteY27" fmla="*/ 1371600 h 2294467"/>
              <a:gd name="connsiteX28" fmla="*/ 7636934 w 7636934"/>
              <a:gd name="connsiteY28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79334 w 7636934"/>
              <a:gd name="connsiteY9" fmla="*/ 1371600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14800 w 7636934"/>
              <a:gd name="connsiteY10" fmla="*/ 2294467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4809067 w 7636934"/>
              <a:gd name="connsiteY14" fmla="*/ 601133 h 2286000"/>
              <a:gd name="connsiteX15" fmla="*/ 5266267 w 7636934"/>
              <a:gd name="connsiteY15" fmla="*/ 0 h 2286000"/>
              <a:gd name="connsiteX16" fmla="*/ 5266267 w 7636934"/>
              <a:gd name="connsiteY16" fmla="*/ 601133 h 2286000"/>
              <a:gd name="connsiteX17" fmla="*/ 5418667 w 7636934"/>
              <a:gd name="connsiteY17" fmla="*/ 601133 h 2286000"/>
              <a:gd name="connsiteX18" fmla="*/ 5418667 w 7636934"/>
              <a:gd name="connsiteY18" fmla="*/ 982133 h 2286000"/>
              <a:gd name="connsiteX19" fmla="*/ 5723467 w 7636934"/>
              <a:gd name="connsiteY19" fmla="*/ 982133 h 2286000"/>
              <a:gd name="connsiteX20" fmla="*/ 5723467 w 7636934"/>
              <a:gd name="connsiteY20" fmla="*/ 448733 h 2286000"/>
              <a:gd name="connsiteX21" fmla="*/ 6493934 w 7636934"/>
              <a:gd name="connsiteY21" fmla="*/ 457200 h 2286000"/>
              <a:gd name="connsiteX22" fmla="*/ 6502400 w 7636934"/>
              <a:gd name="connsiteY22" fmla="*/ 829733 h 2286000"/>
              <a:gd name="connsiteX23" fmla="*/ 6942667 w 7636934"/>
              <a:gd name="connsiteY23" fmla="*/ 829733 h 2286000"/>
              <a:gd name="connsiteX24" fmla="*/ 6942667 w 7636934"/>
              <a:gd name="connsiteY24" fmla="*/ 1363133 h 2286000"/>
              <a:gd name="connsiteX25" fmla="*/ 7628467 w 7636934"/>
              <a:gd name="connsiteY25" fmla="*/ 1363133 h 2286000"/>
              <a:gd name="connsiteX26" fmla="*/ 7636934 w 7636934"/>
              <a:gd name="connsiteY26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266267 w 7636934"/>
              <a:gd name="connsiteY15" fmla="*/ 601133 h 2286000"/>
              <a:gd name="connsiteX16" fmla="*/ 5418667 w 7636934"/>
              <a:gd name="connsiteY16" fmla="*/ 601133 h 2286000"/>
              <a:gd name="connsiteX17" fmla="*/ 5418667 w 7636934"/>
              <a:gd name="connsiteY17" fmla="*/ 982133 h 2286000"/>
              <a:gd name="connsiteX18" fmla="*/ 5723467 w 7636934"/>
              <a:gd name="connsiteY18" fmla="*/ 982133 h 2286000"/>
              <a:gd name="connsiteX19" fmla="*/ 5723467 w 7636934"/>
              <a:gd name="connsiteY19" fmla="*/ 448733 h 2286000"/>
              <a:gd name="connsiteX20" fmla="*/ 6493934 w 7636934"/>
              <a:gd name="connsiteY20" fmla="*/ 457200 h 2286000"/>
              <a:gd name="connsiteX21" fmla="*/ 6502400 w 7636934"/>
              <a:gd name="connsiteY21" fmla="*/ 829733 h 2286000"/>
              <a:gd name="connsiteX22" fmla="*/ 6942667 w 7636934"/>
              <a:gd name="connsiteY22" fmla="*/ 829733 h 2286000"/>
              <a:gd name="connsiteX23" fmla="*/ 6942667 w 7636934"/>
              <a:gd name="connsiteY23" fmla="*/ 1363133 h 2286000"/>
              <a:gd name="connsiteX24" fmla="*/ 7628467 w 7636934"/>
              <a:gd name="connsiteY24" fmla="*/ 1363133 h 2286000"/>
              <a:gd name="connsiteX25" fmla="*/ 7636934 w 7636934"/>
              <a:gd name="connsiteY25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418667 w 7636934"/>
              <a:gd name="connsiteY15" fmla="*/ 601133 h 2286000"/>
              <a:gd name="connsiteX16" fmla="*/ 5418667 w 7636934"/>
              <a:gd name="connsiteY16" fmla="*/ 982133 h 2286000"/>
              <a:gd name="connsiteX17" fmla="*/ 5723467 w 7636934"/>
              <a:gd name="connsiteY17" fmla="*/ 982133 h 2286000"/>
              <a:gd name="connsiteX18" fmla="*/ 5723467 w 7636934"/>
              <a:gd name="connsiteY18" fmla="*/ 448733 h 2286000"/>
              <a:gd name="connsiteX19" fmla="*/ 6493934 w 7636934"/>
              <a:gd name="connsiteY19" fmla="*/ 457200 h 2286000"/>
              <a:gd name="connsiteX20" fmla="*/ 6502400 w 7636934"/>
              <a:gd name="connsiteY20" fmla="*/ 829733 h 2286000"/>
              <a:gd name="connsiteX21" fmla="*/ 6942667 w 7636934"/>
              <a:gd name="connsiteY21" fmla="*/ 829733 h 2286000"/>
              <a:gd name="connsiteX22" fmla="*/ 6942667 w 7636934"/>
              <a:gd name="connsiteY22" fmla="*/ 1363133 h 2286000"/>
              <a:gd name="connsiteX23" fmla="*/ 7628467 w 7636934"/>
              <a:gd name="connsiteY23" fmla="*/ 1363133 h 2286000"/>
              <a:gd name="connsiteX24" fmla="*/ 7636934 w 7636934"/>
              <a:gd name="connsiteY24" fmla="*/ 2277533 h 2286000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28467 w 7636934"/>
              <a:gd name="connsiteY22" fmla="*/ 1219200 h 2142067"/>
              <a:gd name="connsiteX23" fmla="*/ 7636934 w 7636934"/>
              <a:gd name="connsiteY23" fmla="*/ 2133600 h 2142067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36934 w 7636934"/>
              <a:gd name="connsiteY22" fmla="*/ 21336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42667 w 6942667"/>
              <a:gd name="connsiteY21" fmla="*/ 12192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34201 w 6942667"/>
              <a:gd name="connsiteY21" fmla="*/ 214206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42667" h="2142067">
                <a:moveTo>
                  <a:pt x="0" y="2142067"/>
                </a:moveTo>
                <a:cubicBezTo>
                  <a:pt x="2822" y="1605845"/>
                  <a:pt x="5645" y="1069622"/>
                  <a:pt x="8467" y="533400"/>
                </a:cubicBezTo>
                <a:lnTo>
                  <a:pt x="931334" y="533400"/>
                </a:lnTo>
                <a:lnTo>
                  <a:pt x="922867" y="990600"/>
                </a:lnTo>
                <a:lnTo>
                  <a:pt x="1905000" y="999067"/>
                </a:lnTo>
                <a:lnTo>
                  <a:pt x="1905000" y="1303867"/>
                </a:lnTo>
                <a:lnTo>
                  <a:pt x="2057400" y="1303867"/>
                </a:lnTo>
                <a:cubicBezTo>
                  <a:pt x="2060222" y="869245"/>
                  <a:pt x="2063045" y="434622"/>
                  <a:pt x="2065867" y="0"/>
                </a:cubicBezTo>
                <a:lnTo>
                  <a:pt x="3970867" y="8467"/>
                </a:lnTo>
                <a:cubicBezTo>
                  <a:pt x="3973689" y="412045"/>
                  <a:pt x="3959578" y="1738489"/>
                  <a:pt x="3962400" y="2142067"/>
                </a:cubicBezTo>
                <a:lnTo>
                  <a:pt x="4114800" y="2142067"/>
                </a:lnTo>
                <a:cubicBezTo>
                  <a:pt x="4117622" y="1710267"/>
                  <a:pt x="4120445" y="1278467"/>
                  <a:pt x="4123267" y="846667"/>
                </a:cubicBezTo>
                <a:lnTo>
                  <a:pt x="4588934" y="846667"/>
                </a:lnTo>
                <a:lnTo>
                  <a:pt x="4588934" y="457200"/>
                </a:lnTo>
                <a:lnTo>
                  <a:pt x="5418667" y="457200"/>
                </a:lnTo>
                <a:lnTo>
                  <a:pt x="5418667" y="838200"/>
                </a:lnTo>
                <a:lnTo>
                  <a:pt x="5723467" y="838200"/>
                </a:lnTo>
                <a:lnTo>
                  <a:pt x="5723467" y="304800"/>
                </a:lnTo>
                <a:lnTo>
                  <a:pt x="6493934" y="313267"/>
                </a:lnTo>
                <a:lnTo>
                  <a:pt x="6502400" y="685800"/>
                </a:lnTo>
                <a:lnTo>
                  <a:pt x="6942667" y="685800"/>
                </a:lnTo>
                <a:lnTo>
                  <a:pt x="6934201" y="214206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Freeform 44"/>
          <p:cNvSpPr/>
          <p:nvPr/>
        </p:nvSpPr>
        <p:spPr>
          <a:xfrm>
            <a:off x="1981200" y="2438400"/>
            <a:ext cx="6417734" cy="2514600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931334 w 7636934"/>
              <a:gd name="connsiteY1" fmla="*/ 914400 h 2523067"/>
              <a:gd name="connsiteX2" fmla="*/ 922867 w 7636934"/>
              <a:gd name="connsiteY2" fmla="*/ 1371600 h 2523067"/>
              <a:gd name="connsiteX3" fmla="*/ 12276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8467 w 6714067"/>
              <a:gd name="connsiteY0" fmla="*/ 914400 h 2514600"/>
              <a:gd name="connsiteX1" fmla="*/ 0 w 6714067"/>
              <a:gd name="connsiteY1" fmla="*/ 1371600 h 2514600"/>
              <a:gd name="connsiteX2" fmla="*/ 304800 w 6714067"/>
              <a:gd name="connsiteY2" fmla="*/ 1371600 h 2514600"/>
              <a:gd name="connsiteX3" fmla="*/ 313267 w 6714067"/>
              <a:gd name="connsiteY3" fmla="*/ 84667 h 2514600"/>
              <a:gd name="connsiteX4" fmla="*/ 922867 w 6714067"/>
              <a:gd name="connsiteY4" fmla="*/ 84667 h 2514600"/>
              <a:gd name="connsiteX5" fmla="*/ 914400 w 6714067"/>
              <a:gd name="connsiteY5" fmla="*/ 609600 h 2514600"/>
              <a:gd name="connsiteX6" fmla="*/ 1143000 w 6714067"/>
              <a:gd name="connsiteY6" fmla="*/ 609600 h 2514600"/>
              <a:gd name="connsiteX7" fmla="*/ 1143000 w 6714067"/>
              <a:gd name="connsiteY7" fmla="*/ 381000 h 2514600"/>
              <a:gd name="connsiteX8" fmla="*/ 1456267 w 6714067"/>
              <a:gd name="connsiteY8" fmla="*/ 381000 h 2514600"/>
              <a:gd name="connsiteX9" fmla="*/ 1447800 w 6714067"/>
              <a:gd name="connsiteY9" fmla="*/ 0 h 2514600"/>
              <a:gd name="connsiteX10" fmla="*/ 2057400 w 6714067"/>
              <a:gd name="connsiteY10" fmla="*/ 0 h 2514600"/>
              <a:gd name="connsiteX11" fmla="*/ 2065867 w 6714067"/>
              <a:gd name="connsiteY11" fmla="*/ 389467 h 2514600"/>
              <a:gd name="connsiteX12" fmla="*/ 3048000 w 6714067"/>
              <a:gd name="connsiteY12" fmla="*/ 389467 h 2514600"/>
              <a:gd name="connsiteX13" fmla="*/ 3056467 w 6714067"/>
              <a:gd name="connsiteY13" fmla="*/ 1600200 h 2514600"/>
              <a:gd name="connsiteX14" fmla="*/ 3208867 w 6714067"/>
              <a:gd name="connsiteY14" fmla="*/ 1600200 h 2514600"/>
              <a:gd name="connsiteX15" fmla="*/ 3200400 w 6714067"/>
              <a:gd name="connsiteY15" fmla="*/ 1227667 h 2514600"/>
              <a:gd name="connsiteX16" fmla="*/ 3666067 w 6714067"/>
              <a:gd name="connsiteY16" fmla="*/ 1227667 h 2514600"/>
              <a:gd name="connsiteX17" fmla="*/ 3666067 w 6714067"/>
              <a:gd name="connsiteY17" fmla="*/ 838200 h 2514600"/>
              <a:gd name="connsiteX18" fmla="*/ 3886200 w 6714067"/>
              <a:gd name="connsiteY18" fmla="*/ 838200 h 2514600"/>
              <a:gd name="connsiteX19" fmla="*/ 3894667 w 6714067"/>
              <a:gd name="connsiteY19" fmla="*/ 228600 h 2514600"/>
              <a:gd name="connsiteX20" fmla="*/ 4343400 w 6714067"/>
              <a:gd name="connsiteY20" fmla="*/ 237067 h 2514600"/>
              <a:gd name="connsiteX21" fmla="*/ 4343400 w 6714067"/>
              <a:gd name="connsiteY21" fmla="*/ 838200 h 2514600"/>
              <a:gd name="connsiteX22" fmla="*/ 4495800 w 6714067"/>
              <a:gd name="connsiteY22" fmla="*/ 838200 h 2514600"/>
              <a:gd name="connsiteX23" fmla="*/ 4495800 w 6714067"/>
              <a:gd name="connsiteY23" fmla="*/ 1219200 h 2514600"/>
              <a:gd name="connsiteX24" fmla="*/ 4800600 w 6714067"/>
              <a:gd name="connsiteY24" fmla="*/ 1219200 h 2514600"/>
              <a:gd name="connsiteX25" fmla="*/ 4800600 w 6714067"/>
              <a:gd name="connsiteY25" fmla="*/ 685800 h 2514600"/>
              <a:gd name="connsiteX26" fmla="*/ 5571067 w 6714067"/>
              <a:gd name="connsiteY26" fmla="*/ 694267 h 2514600"/>
              <a:gd name="connsiteX27" fmla="*/ 5579533 w 6714067"/>
              <a:gd name="connsiteY27" fmla="*/ 1066800 h 2514600"/>
              <a:gd name="connsiteX28" fmla="*/ 6019800 w 6714067"/>
              <a:gd name="connsiteY28" fmla="*/ 1066800 h 2514600"/>
              <a:gd name="connsiteX29" fmla="*/ 6019800 w 6714067"/>
              <a:gd name="connsiteY29" fmla="*/ 1600200 h 2514600"/>
              <a:gd name="connsiteX30" fmla="*/ 6705600 w 6714067"/>
              <a:gd name="connsiteY30" fmla="*/ 1600200 h 2514600"/>
              <a:gd name="connsiteX31" fmla="*/ 6714067 w 6714067"/>
              <a:gd name="connsiteY31" fmla="*/ 2514600 h 2514600"/>
              <a:gd name="connsiteX0" fmla="*/ 0 w 6714067"/>
              <a:gd name="connsiteY0" fmla="*/ 1371600 h 2514600"/>
              <a:gd name="connsiteX1" fmla="*/ 304800 w 6714067"/>
              <a:gd name="connsiteY1" fmla="*/ 1371600 h 2514600"/>
              <a:gd name="connsiteX2" fmla="*/ 313267 w 6714067"/>
              <a:gd name="connsiteY2" fmla="*/ 84667 h 2514600"/>
              <a:gd name="connsiteX3" fmla="*/ 922867 w 6714067"/>
              <a:gd name="connsiteY3" fmla="*/ 84667 h 2514600"/>
              <a:gd name="connsiteX4" fmla="*/ 914400 w 6714067"/>
              <a:gd name="connsiteY4" fmla="*/ 609600 h 2514600"/>
              <a:gd name="connsiteX5" fmla="*/ 1143000 w 6714067"/>
              <a:gd name="connsiteY5" fmla="*/ 609600 h 2514600"/>
              <a:gd name="connsiteX6" fmla="*/ 1143000 w 6714067"/>
              <a:gd name="connsiteY6" fmla="*/ 381000 h 2514600"/>
              <a:gd name="connsiteX7" fmla="*/ 1456267 w 6714067"/>
              <a:gd name="connsiteY7" fmla="*/ 381000 h 2514600"/>
              <a:gd name="connsiteX8" fmla="*/ 1447800 w 6714067"/>
              <a:gd name="connsiteY8" fmla="*/ 0 h 2514600"/>
              <a:gd name="connsiteX9" fmla="*/ 2057400 w 6714067"/>
              <a:gd name="connsiteY9" fmla="*/ 0 h 2514600"/>
              <a:gd name="connsiteX10" fmla="*/ 2065867 w 6714067"/>
              <a:gd name="connsiteY10" fmla="*/ 389467 h 2514600"/>
              <a:gd name="connsiteX11" fmla="*/ 3048000 w 6714067"/>
              <a:gd name="connsiteY11" fmla="*/ 389467 h 2514600"/>
              <a:gd name="connsiteX12" fmla="*/ 3056467 w 6714067"/>
              <a:gd name="connsiteY12" fmla="*/ 1600200 h 2514600"/>
              <a:gd name="connsiteX13" fmla="*/ 3208867 w 6714067"/>
              <a:gd name="connsiteY13" fmla="*/ 1600200 h 2514600"/>
              <a:gd name="connsiteX14" fmla="*/ 3200400 w 6714067"/>
              <a:gd name="connsiteY14" fmla="*/ 1227667 h 2514600"/>
              <a:gd name="connsiteX15" fmla="*/ 3666067 w 6714067"/>
              <a:gd name="connsiteY15" fmla="*/ 1227667 h 2514600"/>
              <a:gd name="connsiteX16" fmla="*/ 3666067 w 6714067"/>
              <a:gd name="connsiteY16" fmla="*/ 838200 h 2514600"/>
              <a:gd name="connsiteX17" fmla="*/ 3886200 w 6714067"/>
              <a:gd name="connsiteY17" fmla="*/ 838200 h 2514600"/>
              <a:gd name="connsiteX18" fmla="*/ 3894667 w 6714067"/>
              <a:gd name="connsiteY18" fmla="*/ 228600 h 2514600"/>
              <a:gd name="connsiteX19" fmla="*/ 4343400 w 6714067"/>
              <a:gd name="connsiteY19" fmla="*/ 237067 h 2514600"/>
              <a:gd name="connsiteX20" fmla="*/ 4343400 w 6714067"/>
              <a:gd name="connsiteY20" fmla="*/ 838200 h 2514600"/>
              <a:gd name="connsiteX21" fmla="*/ 4495800 w 6714067"/>
              <a:gd name="connsiteY21" fmla="*/ 838200 h 2514600"/>
              <a:gd name="connsiteX22" fmla="*/ 4495800 w 6714067"/>
              <a:gd name="connsiteY22" fmla="*/ 1219200 h 2514600"/>
              <a:gd name="connsiteX23" fmla="*/ 4800600 w 6714067"/>
              <a:gd name="connsiteY23" fmla="*/ 1219200 h 2514600"/>
              <a:gd name="connsiteX24" fmla="*/ 4800600 w 6714067"/>
              <a:gd name="connsiteY24" fmla="*/ 685800 h 2514600"/>
              <a:gd name="connsiteX25" fmla="*/ 5571067 w 6714067"/>
              <a:gd name="connsiteY25" fmla="*/ 694267 h 2514600"/>
              <a:gd name="connsiteX26" fmla="*/ 5579533 w 6714067"/>
              <a:gd name="connsiteY26" fmla="*/ 1066800 h 2514600"/>
              <a:gd name="connsiteX27" fmla="*/ 6019800 w 6714067"/>
              <a:gd name="connsiteY27" fmla="*/ 1066800 h 2514600"/>
              <a:gd name="connsiteX28" fmla="*/ 6019800 w 6714067"/>
              <a:gd name="connsiteY28" fmla="*/ 1600200 h 2514600"/>
              <a:gd name="connsiteX29" fmla="*/ 6705600 w 6714067"/>
              <a:gd name="connsiteY29" fmla="*/ 1600200 h 2514600"/>
              <a:gd name="connsiteX30" fmla="*/ 6714067 w 6714067"/>
              <a:gd name="connsiteY30" fmla="*/ 2514600 h 2514600"/>
              <a:gd name="connsiteX0" fmla="*/ 0 w 6409267"/>
              <a:gd name="connsiteY0" fmla="*/ 1371600 h 2514600"/>
              <a:gd name="connsiteX1" fmla="*/ 8467 w 6409267"/>
              <a:gd name="connsiteY1" fmla="*/ 84667 h 2514600"/>
              <a:gd name="connsiteX2" fmla="*/ 618067 w 6409267"/>
              <a:gd name="connsiteY2" fmla="*/ 84667 h 2514600"/>
              <a:gd name="connsiteX3" fmla="*/ 609600 w 6409267"/>
              <a:gd name="connsiteY3" fmla="*/ 609600 h 2514600"/>
              <a:gd name="connsiteX4" fmla="*/ 838200 w 6409267"/>
              <a:gd name="connsiteY4" fmla="*/ 609600 h 2514600"/>
              <a:gd name="connsiteX5" fmla="*/ 838200 w 6409267"/>
              <a:gd name="connsiteY5" fmla="*/ 381000 h 2514600"/>
              <a:gd name="connsiteX6" fmla="*/ 1151467 w 6409267"/>
              <a:gd name="connsiteY6" fmla="*/ 381000 h 2514600"/>
              <a:gd name="connsiteX7" fmla="*/ 1143000 w 6409267"/>
              <a:gd name="connsiteY7" fmla="*/ 0 h 2514600"/>
              <a:gd name="connsiteX8" fmla="*/ 1752600 w 6409267"/>
              <a:gd name="connsiteY8" fmla="*/ 0 h 2514600"/>
              <a:gd name="connsiteX9" fmla="*/ 1761067 w 6409267"/>
              <a:gd name="connsiteY9" fmla="*/ 389467 h 2514600"/>
              <a:gd name="connsiteX10" fmla="*/ 2743200 w 6409267"/>
              <a:gd name="connsiteY10" fmla="*/ 389467 h 2514600"/>
              <a:gd name="connsiteX11" fmla="*/ 2751667 w 6409267"/>
              <a:gd name="connsiteY11" fmla="*/ 1600200 h 2514600"/>
              <a:gd name="connsiteX12" fmla="*/ 2904067 w 6409267"/>
              <a:gd name="connsiteY12" fmla="*/ 1600200 h 2514600"/>
              <a:gd name="connsiteX13" fmla="*/ 2895600 w 6409267"/>
              <a:gd name="connsiteY13" fmla="*/ 1227667 h 2514600"/>
              <a:gd name="connsiteX14" fmla="*/ 3361267 w 6409267"/>
              <a:gd name="connsiteY14" fmla="*/ 1227667 h 2514600"/>
              <a:gd name="connsiteX15" fmla="*/ 3361267 w 6409267"/>
              <a:gd name="connsiteY15" fmla="*/ 838200 h 2514600"/>
              <a:gd name="connsiteX16" fmla="*/ 3581400 w 6409267"/>
              <a:gd name="connsiteY16" fmla="*/ 838200 h 2514600"/>
              <a:gd name="connsiteX17" fmla="*/ 3589867 w 6409267"/>
              <a:gd name="connsiteY17" fmla="*/ 228600 h 2514600"/>
              <a:gd name="connsiteX18" fmla="*/ 4038600 w 6409267"/>
              <a:gd name="connsiteY18" fmla="*/ 237067 h 2514600"/>
              <a:gd name="connsiteX19" fmla="*/ 4038600 w 6409267"/>
              <a:gd name="connsiteY19" fmla="*/ 838200 h 2514600"/>
              <a:gd name="connsiteX20" fmla="*/ 4191000 w 6409267"/>
              <a:gd name="connsiteY20" fmla="*/ 838200 h 2514600"/>
              <a:gd name="connsiteX21" fmla="*/ 4191000 w 6409267"/>
              <a:gd name="connsiteY21" fmla="*/ 1219200 h 2514600"/>
              <a:gd name="connsiteX22" fmla="*/ 4495800 w 6409267"/>
              <a:gd name="connsiteY22" fmla="*/ 1219200 h 2514600"/>
              <a:gd name="connsiteX23" fmla="*/ 4495800 w 6409267"/>
              <a:gd name="connsiteY23" fmla="*/ 685800 h 2514600"/>
              <a:gd name="connsiteX24" fmla="*/ 5266267 w 6409267"/>
              <a:gd name="connsiteY24" fmla="*/ 694267 h 2514600"/>
              <a:gd name="connsiteX25" fmla="*/ 5274733 w 6409267"/>
              <a:gd name="connsiteY25" fmla="*/ 1066800 h 2514600"/>
              <a:gd name="connsiteX26" fmla="*/ 5715000 w 6409267"/>
              <a:gd name="connsiteY26" fmla="*/ 1066800 h 2514600"/>
              <a:gd name="connsiteX27" fmla="*/ 5715000 w 6409267"/>
              <a:gd name="connsiteY27" fmla="*/ 1600200 h 2514600"/>
              <a:gd name="connsiteX28" fmla="*/ 6400800 w 6409267"/>
              <a:gd name="connsiteY28" fmla="*/ 1600200 h 2514600"/>
              <a:gd name="connsiteX29" fmla="*/ 6409267 w 6409267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846667 w 6417734"/>
              <a:gd name="connsiteY5" fmla="*/ 381000 h 2514600"/>
              <a:gd name="connsiteX6" fmla="*/ 1159934 w 6417734"/>
              <a:gd name="connsiteY6" fmla="*/ 381000 h 2514600"/>
              <a:gd name="connsiteX7" fmla="*/ 1151467 w 6417734"/>
              <a:gd name="connsiteY7" fmla="*/ 0 h 2514600"/>
              <a:gd name="connsiteX8" fmla="*/ 1761067 w 6417734"/>
              <a:gd name="connsiteY8" fmla="*/ 0 h 2514600"/>
              <a:gd name="connsiteX9" fmla="*/ 1769534 w 6417734"/>
              <a:gd name="connsiteY9" fmla="*/ 389467 h 2514600"/>
              <a:gd name="connsiteX10" fmla="*/ 2751667 w 6417734"/>
              <a:gd name="connsiteY10" fmla="*/ 389467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1159934 w 6417734"/>
              <a:gd name="connsiteY5" fmla="*/ 381000 h 2514600"/>
              <a:gd name="connsiteX6" fmla="*/ 1151467 w 6417734"/>
              <a:gd name="connsiteY6" fmla="*/ 0 h 2514600"/>
              <a:gd name="connsiteX7" fmla="*/ 1761067 w 6417734"/>
              <a:gd name="connsiteY7" fmla="*/ 0 h 2514600"/>
              <a:gd name="connsiteX8" fmla="*/ 1769534 w 6417734"/>
              <a:gd name="connsiteY8" fmla="*/ 389467 h 2514600"/>
              <a:gd name="connsiteX9" fmla="*/ 2751667 w 6417734"/>
              <a:gd name="connsiteY9" fmla="*/ 389467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59934 w 6417734"/>
              <a:gd name="connsiteY4" fmla="*/ 3810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43200 w 6417734"/>
              <a:gd name="connsiteY8" fmla="*/ 533400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252133 w 6417734"/>
              <a:gd name="connsiteY8" fmla="*/ 5842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1336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421467 w 6417734"/>
              <a:gd name="connsiteY9" fmla="*/ 5842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52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794000 w 6417734"/>
              <a:gd name="connsiteY11" fmla="*/ 1693333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429000 w 6417734"/>
              <a:gd name="connsiteY13" fmla="*/ 1524000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589867 w 6417734"/>
              <a:gd name="connsiteY13" fmla="*/ 838200 h 2514600"/>
              <a:gd name="connsiteX14" fmla="*/ 3598334 w 6417734"/>
              <a:gd name="connsiteY14" fmla="*/ 228600 h 2514600"/>
              <a:gd name="connsiteX15" fmla="*/ 4047067 w 6417734"/>
              <a:gd name="connsiteY15" fmla="*/ 237067 h 2514600"/>
              <a:gd name="connsiteX16" fmla="*/ 4047067 w 6417734"/>
              <a:gd name="connsiteY16" fmla="*/ 838200 h 2514600"/>
              <a:gd name="connsiteX17" fmla="*/ 4199467 w 6417734"/>
              <a:gd name="connsiteY17" fmla="*/ 838200 h 2514600"/>
              <a:gd name="connsiteX18" fmla="*/ 4199467 w 6417734"/>
              <a:gd name="connsiteY18" fmla="*/ 1219200 h 2514600"/>
              <a:gd name="connsiteX19" fmla="*/ 4504267 w 6417734"/>
              <a:gd name="connsiteY19" fmla="*/ 1219200 h 2514600"/>
              <a:gd name="connsiteX20" fmla="*/ 4504267 w 6417734"/>
              <a:gd name="connsiteY20" fmla="*/ 685800 h 2514600"/>
              <a:gd name="connsiteX21" fmla="*/ 5274734 w 6417734"/>
              <a:gd name="connsiteY21" fmla="*/ 694267 h 2514600"/>
              <a:gd name="connsiteX22" fmla="*/ 5283200 w 6417734"/>
              <a:gd name="connsiteY22" fmla="*/ 1066800 h 2514600"/>
              <a:gd name="connsiteX23" fmla="*/ 5723467 w 6417734"/>
              <a:gd name="connsiteY23" fmla="*/ 1066800 h 2514600"/>
              <a:gd name="connsiteX24" fmla="*/ 5723467 w 6417734"/>
              <a:gd name="connsiteY24" fmla="*/ 1600200 h 2514600"/>
              <a:gd name="connsiteX25" fmla="*/ 6409267 w 6417734"/>
              <a:gd name="connsiteY25" fmla="*/ 1600200 h 2514600"/>
              <a:gd name="connsiteX26" fmla="*/ 6417734 w 6417734"/>
              <a:gd name="connsiteY26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9867 w 6417734"/>
              <a:gd name="connsiteY12" fmla="*/ 838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1219200 h 2514600"/>
              <a:gd name="connsiteX18" fmla="*/ 4504267 w 6417734"/>
              <a:gd name="connsiteY18" fmla="*/ 685800 h 2514600"/>
              <a:gd name="connsiteX19" fmla="*/ 5274734 w 6417734"/>
              <a:gd name="connsiteY19" fmla="*/ 694267 h 2514600"/>
              <a:gd name="connsiteX20" fmla="*/ 5283200 w 6417734"/>
              <a:gd name="connsiteY20" fmla="*/ 1066800 h 2514600"/>
              <a:gd name="connsiteX21" fmla="*/ 5723467 w 6417734"/>
              <a:gd name="connsiteY21" fmla="*/ 1066800 h 2514600"/>
              <a:gd name="connsiteX22" fmla="*/ 5723467 w 6417734"/>
              <a:gd name="connsiteY22" fmla="*/ 1600200 h 2514600"/>
              <a:gd name="connsiteX23" fmla="*/ 6409267 w 6417734"/>
              <a:gd name="connsiteY23" fmla="*/ 1600200 h 2514600"/>
              <a:gd name="connsiteX24" fmla="*/ 6417734 w 6417734"/>
              <a:gd name="connsiteY24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685800 h 2514600"/>
              <a:gd name="connsiteX18" fmla="*/ 5274734 w 6417734"/>
              <a:gd name="connsiteY18" fmla="*/ 694267 h 2514600"/>
              <a:gd name="connsiteX19" fmla="*/ 5283200 w 6417734"/>
              <a:gd name="connsiteY19" fmla="*/ 1066800 h 2514600"/>
              <a:gd name="connsiteX20" fmla="*/ 5723467 w 6417734"/>
              <a:gd name="connsiteY20" fmla="*/ 1066800 h 2514600"/>
              <a:gd name="connsiteX21" fmla="*/ 5723467 w 6417734"/>
              <a:gd name="connsiteY21" fmla="*/ 1600200 h 2514600"/>
              <a:gd name="connsiteX22" fmla="*/ 6409267 w 6417734"/>
              <a:gd name="connsiteY22" fmla="*/ 1600200 h 2514600"/>
              <a:gd name="connsiteX23" fmla="*/ 6417734 w 6417734"/>
              <a:gd name="connsiteY23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504267 w 6417734"/>
              <a:gd name="connsiteY16" fmla="*/ 685800 h 2514600"/>
              <a:gd name="connsiteX17" fmla="*/ 5274734 w 6417734"/>
              <a:gd name="connsiteY17" fmla="*/ 694267 h 2514600"/>
              <a:gd name="connsiteX18" fmla="*/ 5283200 w 6417734"/>
              <a:gd name="connsiteY18" fmla="*/ 1066800 h 2514600"/>
              <a:gd name="connsiteX19" fmla="*/ 5723467 w 6417734"/>
              <a:gd name="connsiteY19" fmla="*/ 1066800 h 2514600"/>
              <a:gd name="connsiteX20" fmla="*/ 5723467 w 6417734"/>
              <a:gd name="connsiteY20" fmla="*/ 1600200 h 2514600"/>
              <a:gd name="connsiteX21" fmla="*/ 6409267 w 6417734"/>
              <a:gd name="connsiteY21" fmla="*/ 1600200 h 2514600"/>
              <a:gd name="connsiteX22" fmla="*/ 6417734 w 6417734"/>
              <a:gd name="connsiteY22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74734 w 6417734"/>
              <a:gd name="connsiteY16" fmla="*/ 694267 h 2514600"/>
              <a:gd name="connsiteX17" fmla="*/ 5283200 w 6417734"/>
              <a:gd name="connsiteY17" fmla="*/ 1066800 h 2514600"/>
              <a:gd name="connsiteX18" fmla="*/ 5723467 w 6417734"/>
              <a:gd name="connsiteY18" fmla="*/ 1066800 h 2514600"/>
              <a:gd name="connsiteX19" fmla="*/ 5723467 w 6417734"/>
              <a:gd name="connsiteY19" fmla="*/ 1600200 h 2514600"/>
              <a:gd name="connsiteX20" fmla="*/ 6409267 w 6417734"/>
              <a:gd name="connsiteY20" fmla="*/ 1600200 h 2514600"/>
              <a:gd name="connsiteX21" fmla="*/ 6417734 w 6417734"/>
              <a:gd name="connsiteY21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83200 w 6417734"/>
              <a:gd name="connsiteY16" fmla="*/ 1066800 h 2514600"/>
              <a:gd name="connsiteX17" fmla="*/ 5723467 w 6417734"/>
              <a:gd name="connsiteY17" fmla="*/ 1066800 h 2514600"/>
              <a:gd name="connsiteX18" fmla="*/ 5723467 w 6417734"/>
              <a:gd name="connsiteY18" fmla="*/ 1600200 h 2514600"/>
              <a:gd name="connsiteX19" fmla="*/ 6409267 w 6417734"/>
              <a:gd name="connsiteY19" fmla="*/ 1600200 h 2514600"/>
              <a:gd name="connsiteX20" fmla="*/ 6417734 w 6417734"/>
              <a:gd name="connsiteY20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066800 h 2514600"/>
              <a:gd name="connsiteX17" fmla="*/ 5723467 w 6417734"/>
              <a:gd name="connsiteY17" fmla="*/ 1600200 h 2514600"/>
              <a:gd name="connsiteX18" fmla="*/ 6409267 w 6417734"/>
              <a:gd name="connsiteY18" fmla="*/ 1600200 h 2514600"/>
              <a:gd name="connsiteX19" fmla="*/ 6417734 w 6417734"/>
              <a:gd name="connsiteY1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600200 h 2514600"/>
              <a:gd name="connsiteX17" fmla="*/ 6409267 w 6417734"/>
              <a:gd name="connsiteY17" fmla="*/ 1600200 h 2514600"/>
              <a:gd name="connsiteX18" fmla="*/ 6417734 w 6417734"/>
              <a:gd name="connsiteY1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6409267 w 6417734"/>
              <a:gd name="connsiteY16" fmla="*/ 1600200 h 2514600"/>
              <a:gd name="connsiteX17" fmla="*/ 6417734 w 6417734"/>
              <a:gd name="connsiteY1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7734" h="2514600">
                <a:moveTo>
                  <a:pt x="0" y="2514600"/>
                </a:moveTo>
                <a:cubicBezTo>
                  <a:pt x="2822" y="2091267"/>
                  <a:pt x="14112" y="508000"/>
                  <a:pt x="16934" y="84667"/>
                </a:cubicBezTo>
                <a:lnTo>
                  <a:pt x="626534" y="84667"/>
                </a:lnTo>
                <a:lnTo>
                  <a:pt x="618067" y="609600"/>
                </a:lnTo>
                <a:lnTo>
                  <a:pt x="1143000" y="609600"/>
                </a:lnTo>
                <a:lnTo>
                  <a:pt x="1151467" y="0"/>
                </a:lnTo>
                <a:lnTo>
                  <a:pt x="1761067" y="0"/>
                </a:lnTo>
                <a:lnTo>
                  <a:pt x="1752600" y="609600"/>
                </a:lnTo>
                <a:lnTo>
                  <a:pt x="2057400" y="609600"/>
                </a:lnTo>
                <a:lnTo>
                  <a:pt x="2057400" y="1905000"/>
                </a:lnTo>
                <a:lnTo>
                  <a:pt x="2514600" y="1905000"/>
                </a:lnTo>
                <a:lnTo>
                  <a:pt x="2514600" y="1600200"/>
                </a:lnTo>
                <a:lnTo>
                  <a:pt x="3581400" y="1600200"/>
                </a:lnTo>
                <a:lnTo>
                  <a:pt x="3598334" y="228600"/>
                </a:lnTo>
                <a:lnTo>
                  <a:pt x="4047067" y="237067"/>
                </a:lnTo>
                <a:cubicBezTo>
                  <a:pt x="4044245" y="691445"/>
                  <a:pt x="4041422" y="1145822"/>
                  <a:pt x="4038600" y="1600200"/>
                </a:cubicBezTo>
                <a:lnTo>
                  <a:pt x="6409267" y="1600200"/>
                </a:lnTo>
                <a:cubicBezTo>
                  <a:pt x="6412089" y="1905000"/>
                  <a:pt x="6414912" y="2209800"/>
                  <a:pt x="6417734" y="25146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Freeform 47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590800" y="57150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4961467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44" grpId="0" animBg="1"/>
      <p:bldP spid="45" grpId="0" animBg="1"/>
      <p:bldP spid="26" grpId="0" animBg="1"/>
      <p:bldP spid="26" grpId="1" animBg="1"/>
      <p:bldP spid="48" grpId="0" animBg="1"/>
      <p:bldP spid="49" grpId="0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 smtClean="0"/>
              <a:t>Del-og-kombiner</a:t>
            </a:r>
            <a:r>
              <a:rPr lang="da-DK" b="1" dirty="0" smtClean="0"/>
              <a:t> </a:t>
            </a:r>
            <a:br>
              <a:rPr lang="da-DK" b="1" dirty="0" smtClean="0"/>
            </a:br>
            <a:r>
              <a:rPr lang="da-DK" b="1" dirty="0" smtClean="0"/>
              <a:t>[CLRS, kapitel 2.3, 4.2-4.5, problem 30.1.c]</a:t>
            </a: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smtClean="0"/>
              <a:t>Del-og-Kombiner</a:t>
            </a:r>
            <a:endParaRPr lang="en-US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06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Algoritme design teknik</a:t>
            </a:r>
            <a:r>
              <a:rPr lang="da-DK" dirty="0" smtClean="0"/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da-DK" dirty="0" smtClean="0"/>
              <a:t>Virker for mange problemer (men langt fra alle)</a:t>
            </a:r>
          </a:p>
          <a:p>
            <a:pPr marL="0" indent="0" eaLnBrk="1" hangingPunct="1">
              <a:buFontTx/>
              <a:buNone/>
            </a:pPr>
            <a:endParaRPr lang="da-DK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2590800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Opdel</a:t>
            </a:r>
            <a:r>
              <a:rPr lang="da-DK" sz="2800" dirty="0"/>
              <a:t> et problem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dirty="0"/>
              <a:t> i mindre problemer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, der kan løses uafhængigt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(</a:t>
            </a:r>
            <a:r>
              <a:rPr lang="da-DK" sz="2800" dirty="0"/>
              <a:t>små problemer løses direkte)</a:t>
            </a: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dirty="0"/>
              <a:t>Løs delproblemerne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1" dirty="0" err="1">
                <a:solidFill>
                  <a:schemeClr val="accent2"/>
                </a:solidFill>
              </a:rPr>
              <a:t>rekursivt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Kombiner</a:t>
            </a:r>
            <a:r>
              <a:rPr lang="da-DK" sz="2800" dirty="0"/>
              <a:t> løsningerne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/>
              <a:t>til en løsning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5600" y="4114800"/>
            <a:ext cx="4125558" cy="3124200"/>
            <a:chOff x="2895600" y="4114800"/>
            <a:chExt cx="4125558" cy="3124200"/>
          </a:xfrm>
        </p:grpSpPr>
        <p:sp>
          <p:nvSpPr>
            <p:cNvPr id="5" name="Oval 4"/>
            <p:cNvSpPr/>
            <p:nvPr/>
          </p:nvSpPr>
          <p:spPr>
            <a:xfrm>
              <a:off x="3124200" y="5181600"/>
              <a:ext cx="2895600" cy="1524000"/>
            </a:xfrm>
            <a:prstGeom prst="ellipse">
              <a:avLst/>
            </a:prstGeom>
            <a:solidFill>
              <a:srgbClr val="F4AAAA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Arc 5"/>
            <p:cNvSpPr/>
            <p:nvPr/>
          </p:nvSpPr>
          <p:spPr>
            <a:xfrm>
              <a:off x="2895600" y="5323490"/>
              <a:ext cx="1752600" cy="1600200"/>
            </a:xfrm>
            <a:prstGeom prst="arc">
              <a:avLst>
                <a:gd name="adj1" fmla="val 16200000"/>
                <a:gd name="adj2" fmla="val 261369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Arc 6"/>
            <p:cNvSpPr/>
            <p:nvPr/>
          </p:nvSpPr>
          <p:spPr>
            <a:xfrm>
              <a:off x="3527610" y="4114800"/>
              <a:ext cx="1752600" cy="1600200"/>
            </a:xfrm>
            <a:prstGeom prst="arc">
              <a:avLst>
                <a:gd name="adj1" fmla="val 1463077"/>
                <a:gd name="adj2" fmla="val 49191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Arc 7"/>
            <p:cNvSpPr/>
            <p:nvPr/>
          </p:nvSpPr>
          <p:spPr>
            <a:xfrm>
              <a:off x="3886200" y="5638800"/>
              <a:ext cx="1752600" cy="1600200"/>
            </a:xfrm>
            <a:prstGeom prst="arc">
              <a:avLst>
                <a:gd name="adj1" fmla="val 16200000"/>
                <a:gd name="adj2" fmla="val 2154695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rc 8"/>
            <p:cNvSpPr/>
            <p:nvPr/>
          </p:nvSpPr>
          <p:spPr>
            <a:xfrm>
              <a:off x="5268558" y="5562600"/>
              <a:ext cx="1752600" cy="1600200"/>
            </a:xfrm>
            <a:prstGeom prst="arc">
              <a:avLst>
                <a:gd name="adj1" fmla="val 12709462"/>
                <a:gd name="adj2" fmla="val 1494581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67336" y="50997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3032" y="57209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736" y="52930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1640" y="51466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736" y="5709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73213"/>
            <a:ext cx="6865174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Eksempel: Merge-Sort</a:t>
            </a:r>
            <a:endParaRPr lang="en-US" sz="4000" b="1" smtClean="0"/>
          </a:p>
        </p:txBody>
      </p:sp>
      <p:sp>
        <p:nvSpPr>
          <p:cNvPr id="6" name="Oval 5"/>
          <p:cNvSpPr/>
          <p:nvPr/>
        </p:nvSpPr>
        <p:spPr>
          <a:xfrm>
            <a:off x="5715000" y="3402012"/>
            <a:ext cx="1981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4011612"/>
            <a:ext cx="2362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15200" y="2716212"/>
            <a:ext cx="2667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2716212"/>
            <a:ext cx="762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1649412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To mindre delproblemer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4849812"/>
            <a:ext cx="609600" cy="255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8400" y="3706812"/>
            <a:ext cx="609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8400" y="4240212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2411412"/>
            <a:ext cx="11430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24600" y="1878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37068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8600" y="4926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182812"/>
            <a:ext cx="83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1266" y="3478212"/>
            <a:ext cx="15409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Løs </a:t>
            </a:r>
            <a:r>
              <a:rPr lang="da-DK" sz="2800" dirty="0" err="1">
                <a:solidFill>
                  <a:srgbClr val="FF0000"/>
                </a:solidFill>
              </a:rPr>
              <a:t>rekursivt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55875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592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1656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2578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196975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381125" y="6099175"/>
            <a:ext cx="7010400" cy="45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7527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2005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010525" y="645953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860675" y="6110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308475" y="61261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4876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Kombiner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553200" cy="6375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72063" y="4048125"/>
            <a:ext cx="394335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843588" y="4048125"/>
            <a:ext cx="814387" cy="4556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657975" y="4048125"/>
            <a:ext cx="814388" cy="45561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751888" y="3681413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648200" y="3968750"/>
            <a:ext cx="34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56388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628015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711200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4876800" y="36957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6400800" y="6110288"/>
            <a:ext cx="814388" cy="4556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6400800" y="5360988"/>
            <a:ext cx="814388" cy="4556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5975350" y="5922963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L</a:t>
            </a:r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auto">
          <a:xfrm>
            <a:off x="5975350" y="5284788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R</a:t>
            </a:r>
          </a:p>
        </p:txBody>
      </p:sp>
      <p:sp>
        <p:nvSpPr>
          <p:cNvPr id="4112" name="Text Box 28"/>
          <p:cNvSpPr txBox="1">
            <a:spLocks noChangeArrowheads="1"/>
          </p:cNvSpPr>
          <p:nvPr/>
        </p:nvSpPr>
        <p:spPr bwMode="auto">
          <a:xfrm rot="5400000">
            <a:off x="6204744" y="4082256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 rot="5400000">
            <a:off x="7071519" y="4066381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4" name="Freeform 35"/>
          <p:cNvSpPr>
            <a:spLocks/>
          </p:cNvSpPr>
          <p:nvPr/>
        </p:nvSpPr>
        <p:spPr bwMode="auto">
          <a:xfrm>
            <a:off x="5226050" y="4835525"/>
            <a:ext cx="1019175" cy="1433513"/>
          </a:xfrm>
          <a:custGeom>
            <a:avLst/>
            <a:gdLst>
              <a:gd name="T0" fmla="*/ 1617940094 w 642"/>
              <a:gd name="T1" fmla="*/ 0 h 903"/>
              <a:gd name="T2" fmla="*/ 1323082719 w 642"/>
              <a:gd name="T3" fmla="*/ 367942941 h 903"/>
              <a:gd name="T4" fmla="*/ 191531852 w 642"/>
              <a:gd name="T5" fmla="*/ 688003702 h 903"/>
              <a:gd name="T6" fmla="*/ 166330299 w 642"/>
              <a:gd name="T7" fmla="*/ 2018646902 h 903"/>
              <a:gd name="T8" fmla="*/ 1078626862 w 642"/>
              <a:gd name="T9" fmla="*/ 2147483647 h 9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"/>
              <a:gd name="T16" fmla="*/ 0 h 903"/>
              <a:gd name="T17" fmla="*/ 642 w 642"/>
              <a:gd name="T18" fmla="*/ 903 h 9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" h="903">
                <a:moveTo>
                  <a:pt x="642" y="0"/>
                </a:moveTo>
                <a:cubicBezTo>
                  <a:pt x="623" y="24"/>
                  <a:pt x="619" y="100"/>
                  <a:pt x="525" y="146"/>
                </a:cubicBezTo>
                <a:cubicBezTo>
                  <a:pt x="431" y="192"/>
                  <a:pt x="152" y="164"/>
                  <a:pt x="76" y="273"/>
                </a:cubicBezTo>
                <a:cubicBezTo>
                  <a:pt x="0" y="382"/>
                  <a:pt x="7" y="699"/>
                  <a:pt x="66" y="801"/>
                </a:cubicBezTo>
                <a:cubicBezTo>
                  <a:pt x="125" y="903"/>
                  <a:pt x="353" y="868"/>
                  <a:pt x="428" y="8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36"/>
          <p:cNvSpPr>
            <a:spLocks/>
          </p:cNvSpPr>
          <p:nvPr/>
        </p:nvSpPr>
        <p:spPr bwMode="auto">
          <a:xfrm>
            <a:off x="5424488" y="4835525"/>
            <a:ext cx="1674812" cy="744538"/>
          </a:xfrm>
          <a:custGeom>
            <a:avLst/>
            <a:gdLst>
              <a:gd name="T0" fmla="*/ 2147483647 w 1055"/>
              <a:gd name="T1" fmla="*/ 0 h 469"/>
              <a:gd name="T2" fmla="*/ 2147483647 w 1055"/>
              <a:gd name="T3" fmla="*/ 433467252 h 469"/>
              <a:gd name="T4" fmla="*/ 345260449 w 1055"/>
              <a:gd name="T5" fmla="*/ 738407077 h 469"/>
              <a:gd name="T6" fmla="*/ 221773680 w 1055"/>
              <a:gd name="T7" fmla="*/ 1083668030 h 469"/>
              <a:gd name="T8" fmla="*/ 836691635 w 1055"/>
              <a:gd name="T9" fmla="*/ 1181954958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5"/>
              <a:gd name="T16" fmla="*/ 0 h 469"/>
              <a:gd name="T17" fmla="*/ 1055 w 105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5" h="469">
                <a:moveTo>
                  <a:pt x="1015" y="0"/>
                </a:moveTo>
                <a:cubicBezTo>
                  <a:pt x="996" y="29"/>
                  <a:pt x="1055" y="123"/>
                  <a:pt x="909" y="172"/>
                </a:cubicBezTo>
                <a:cubicBezTo>
                  <a:pt x="763" y="221"/>
                  <a:pt x="274" y="250"/>
                  <a:pt x="137" y="293"/>
                </a:cubicBezTo>
                <a:cubicBezTo>
                  <a:pt x="0" y="336"/>
                  <a:pt x="56" y="401"/>
                  <a:pt x="88" y="430"/>
                </a:cubicBezTo>
                <a:cubicBezTo>
                  <a:pt x="120" y="459"/>
                  <a:pt x="281" y="461"/>
                  <a:pt x="332" y="4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6232525" y="46450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117" name="Text Box 38"/>
          <p:cNvSpPr txBox="1">
            <a:spLocks noChangeArrowheads="1"/>
          </p:cNvSpPr>
          <p:nvPr/>
        </p:nvSpPr>
        <p:spPr bwMode="auto">
          <a:xfrm>
            <a:off x="7058025" y="4633913"/>
            <a:ext cx="45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7213600" y="61087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9" name="Text Box 39"/>
          <p:cNvSpPr txBox="1">
            <a:spLocks noChangeArrowheads="1"/>
          </p:cNvSpPr>
          <p:nvPr/>
        </p:nvSpPr>
        <p:spPr bwMode="auto">
          <a:xfrm>
            <a:off x="7175500" y="61341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0" name="Rectangle 42"/>
          <p:cNvSpPr>
            <a:spLocks noChangeArrowheads="1"/>
          </p:cNvSpPr>
          <p:nvPr/>
        </p:nvSpPr>
        <p:spPr bwMode="auto">
          <a:xfrm>
            <a:off x="7213600" y="53594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1" name="Text Box 43"/>
          <p:cNvSpPr txBox="1">
            <a:spLocks noChangeArrowheads="1"/>
          </p:cNvSpPr>
          <p:nvPr/>
        </p:nvSpPr>
        <p:spPr bwMode="auto">
          <a:xfrm>
            <a:off x="7175500" y="53848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2" name="Text Box 44"/>
          <p:cNvSpPr txBox="1">
            <a:spLocks noChangeArrowheads="1"/>
          </p:cNvSpPr>
          <p:nvPr/>
        </p:nvSpPr>
        <p:spPr bwMode="auto">
          <a:xfrm>
            <a:off x="7162800" y="5730875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3" name="Text Box 46"/>
          <p:cNvSpPr txBox="1">
            <a:spLocks noChangeArrowheads="1"/>
          </p:cNvSpPr>
          <p:nvPr/>
        </p:nvSpPr>
        <p:spPr bwMode="auto">
          <a:xfrm>
            <a:off x="7162800" y="64770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4" name="Text Box 47"/>
          <p:cNvSpPr txBox="1">
            <a:spLocks noChangeArrowheads="1"/>
          </p:cNvSpPr>
          <p:nvPr/>
        </p:nvSpPr>
        <p:spPr bwMode="auto">
          <a:xfrm>
            <a:off x="6324600" y="574675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5" name="Text Box 48"/>
          <p:cNvSpPr txBox="1">
            <a:spLocks noChangeArrowheads="1"/>
          </p:cNvSpPr>
          <p:nvPr/>
        </p:nvSpPr>
        <p:spPr bwMode="auto">
          <a:xfrm>
            <a:off x="6324600" y="64912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6" name="Text Box 49"/>
          <p:cNvSpPr txBox="1">
            <a:spLocks noChangeArrowheads="1"/>
          </p:cNvSpPr>
          <p:nvPr/>
        </p:nvSpPr>
        <p:spPr bwMode="auto">
          <a:xfrm>
            <a:off x="6556375" y="57404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i</a:t>
            </a:r>
          </a:p>
        </p:txBody>
      </p:sp>
      <p:sp>
        <p:nvSpPr>
          <p:cNvPr id="4127" name="Text Box 50"/>
          <p:cNvSpPr txBox="1">
            <a:spLocks noChangeArrowheads="1"/>
          </p:cNvSpPr>
          <p:nvPr/>
        </p:nvSpPr>
        <p:spPr bwMode="auto">
          <a:xfrm>
            <a:off x="6705600" y="6505575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28" name="Text Box 51"/>
          <p:cNvSpPr txBox="1">
            <a:spLocks noChangeArrowheads="1"/>
          </p:cNvSpPr>
          <p:nvPr/>
        </p:nvSpPr>
        <p:spPr bwMode="auto">
          <a:xfrm>
            <a:off x="7572375" y="5146675"/>
            <a:ext cx="38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}</a:t>
            </a:r>
          </a:p>
        </p:txBody>
      </p:sp>
      <p:sp>
        <p:nvSpPr>
          <p:cNvPr id="4129" name="Text Box 52"/>
          <p:cNvSpPr txBox="1">
            <a:spLocks noChangeArrowheads="1"/>
          </p:cNvSpPr>
          <p:nvPr/>
        </p:nvSpPr>
        <p:spPr bwMode="auto">
          <a:xfrm>
            <a:off x="6137275" y="36718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</a:p>
        </p:txBody>
      </p: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4572000" y="48768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kopi</a:t>
            </a:r>
          </a:p>
        </p:txBody>
      </p:sp>
      <p:sp>
        <p:nvSpPr>
          <p:cNvPr id="4131" name="Freeform 54"/>
          <p:cNvSpPr>
            <a:spLocks/>
          </p:cNvSpPr>
          <p:nvPr/>
        </p:nvSpPr>
        <p:spPr bwMode="auto">
          <a:xfrm>
            <a:off x="6338888" y="3294063"/>
            <a:ext cx="2940050" cy="2797175"/>
          </a:xfrm>
          <a:custGeom>
            <a:avLst/>
            <a:gdLst>
              <a:gd name="T0" fmla="*/ 2147483647 w 1852"/>
              <a:gd name="T1" fmla="*/ 2147483647 h 1762"/>
              <a:gd name="T2" fmla="*/ 2147483647 w 1852"/>
              <a:gd name="T3" fmla="*/ 2147483647 h 1762"/>
              <a:gd name="T4" fmla="*/ 2147483647 w 1852"/>
              <a:gd name="T5" fmla="*/ 602316582 h 1762"/>
              <a:gd name="T6" fmla="*/ 909777357 w 1852"/>
              <a:gd name="T7" fmla="*/ 209173804 h 1762"/>
              <a:gd name="T8" fmla="*/ 0 w 1852"/>
              <a:gd name="T9" fmla="*/ 700603442 h 1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2"/>
              <a:gd name="T16" fmla="*/ 0 h 1762"/>
              <a:gd name="T17" fmla="*/ 1852 w 1852"/>
              <a:gd name="T18" fmla="*/ 1762 h 17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2" h="1762">
                <a:moveTo>
                  <a:pt x="1123" y="1703"/>
                </a:moveTo>
                <a:cubicBezTo>
                  <a:pt x="1198" y="1672"/>
                  <a:pt x="1484" y="1762"/>
                  <a:pt x="1572" y="1518"/>
                </a:cubicBezTo>
                <a:cubicBezTo>
                  <a:pt x="1660" y="1274"/>
                  <a:pt x="1852" y="478"/>
                  <a:pt x="1650" y="239"/>
                </a:cubicBezTo>
                <a:cubicBezTo>
                  <a:pt x="1448" y="0"/>
                  <a:pt x="636" y="77"/>
                  <a:pt x="361" y="83"/>
                </a:cubicBezTo>
                <a:cubicBezTo>
                  <a:pt x="86" y="89"/>
                  <a:pt x="75" y="238"/>
                  <a:pt x="0" y="2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2" name="Text Box 55"/>
          <p:cNvSpPr txBox="1">
            <a:spLocks noChangeArrowheads="1"/>
          </p:cNvSpPr>
          <p:nvPr/>
        </p:nvSpPr>
        <p:spPr bwMode="auto">
          <a:xfrm>
            <a:off x="8153400" y="5638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flet</a:t>
            </a:r>
          </a:p>
        </p:txBody>
      </p:sp>
      <p:sp>
        <p:nvSpPr>
          <p:cNvPr id="4133" name="Text Box 9"/>
          <p:cNvSpPr txBox="1">
            <a:spLocks noChangeArrowheads="1"/>
          </p:cNvSpPr>
          <p:nvPr/>
        </p:nvSpPr>
        <p:spPr bwMode="auto">
          <a:xfrm>
            <a:off x="6478588" y="5470525"/>
            <a:ext cx="684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4" name="Text Box 10"/>
          <p:cNvSpPr txBox="1">
            <a:spLocks noChangeArrowheads="1"/>
          </p:cNvSpPr>
          <p:nvPr/>
        </p:nvSpPr>
        <p:spPr bwMode="auto">
          <a:xfrm>
            <a:off x="6477000" y="621982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5" name="Text Box 9"/>
          <p:cNvSpPr txBox="1">
            <a:spLocks noChangeArrowheads="1"/>
          </p:cNvSpPr>
          <p:nvPr/>
        </p:nvSpPr>
        <p:spPr bwMode="auto">
          <a:xfrm>
            <a:off x="6705600" y="4175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6" name="Text Box 9"/>
          <p:cNvSpPr txBox="1">
            <a:spLocks noChangeArrowheads="1"/>
          </p:cNvSpPr>
          <p:nvPr/>
        </p:nvSpPr>
        <p:spPr bwMode="auto">
          <a:xfrm>
            <a:off x="5868988" y="4191000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Merge-Sort : Analyse</a:t>
            </a:r>
            <a:endParaRPr lang="en-US" sz="5400" b="1" smtClean="0"/>
          </a:p>
        </p:txBody>
      </p:sp>
      <p:pic>
        <p:nvPicPr>
          <p:cNvPr id="19459" name="Picture 3" descr="arrayrecu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Rekursionstræet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Observation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27188" y="4572000"/>
            <a:ext cx="568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3200"/>
              <a:t>Samlet arbejde per lag er 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622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/>
              <a:t>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# lag) = 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log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Arbejde</a:t>
            </a:r>
            <a:endParaRPr lang="en-US" sz="3200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da-DK" sz="3600" b="1" smtClean="0"/>
              <a:t>Del-og-kombiner, dADS 1 eksempler:	</a:t>
            </a:r>
            <a:endParaRPr lang="en-US" sz="36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43000"/>
            <a:ext cx="7543800" cy="5105400"/>
          </a:xfrm>
        </p:spPr>
        <p:txBody>
          <a:bodyPr/>
          <a:lstStyle/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MergeSort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Del op i to lige store dele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fletning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 (</a:t>
            </a:r>
            <a:r>
              <a:rPr lang="da-DK" sz="2400" dirty="0" err="1" smtClean="0"/>
              <a:t>konkatener</a:t>
            </a:r>
            <a:r>
              <a:rPr lang="da-DK" sz="2400" dirty="0" smtClean="0"/>
              <a:t> venstre og højre)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QuickSelect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</a:t>
            </a:r>
            <a:r>
              <a:rPr lang="da-DK" sz="2400" dirty="0" err="1" smtClean="0"/>
              <a:t>select</a:t>
            </a:r>
            <a:endParaRPr lang="da-DK" sz="2400" dirty="0" smtClean="0"/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8600" y="1447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da-DK" sz="3200" dirty="0"/>
              <a:t>Essentielt to forskellige måder: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Argumenter direkte om </a:t>
            </a:r>
            <a:r>
              <a:rPr lang="da-DK" sz="3200" b="1" dirty="0" err="1">
                <a:solidFill>
                  <a:schemeClr val="accent2"/>
                </a:solidFill>
              </a:rPr>
              <a:t>rekursionstræet</a:t>
            </a:r>
            <a:r>
              <a:rPr lang="da-DK" sz="3200" dirty="0"/>
              <a:t>  (analyser dybde, #knuder på hvert niveau, arbejde i knuderne/niveauerne/træet)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Løs en matematisk </a:t>
            </a:r>
            <a:r>
              <a:rPr lang="da-DK" sz="3200" b="1" dirty="0" err="1">
                <a:solidFill>
                  <a:schemeClr val="accent2"/>
                </a:solidFill>
              </a:rPr>
              <a:t>rekursionsligning</a:t>
            </a:r>
            <a:r>
              <a:rPr lang="da-DK" sz="3200" dirty="0"/>
              <a:t>, f.eks.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Bevises f.eks. vha. induktion.</a:t>
            </a:r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		</a:t>
            </a:r>
            <a:endParaRPr lang="en-US" sz="3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Analyse af Del-og-Kombiner</a:t>
            </a:r>
            <a:br>
              <a:rPr lang="da-DK" sz="4000" b="1" smtClean="0"/>
            </a:br>
            <a:r>
              <a:rPr lang="da-DK" sz="3200" smtClean="0"/>
              <a:t>= analyse af en rekursiv procedure</a:t>
            </a:r>
            <a:br>
              <a:rPr lang="da-DK" sz="3200" smtClean="0"/>
            </a:br>
            <a:endParaRPr lang="en-US" sz="3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495800"/>
            <a:ext cx="6781800" cy="1143000"/>
          </a:xfr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dirty="0" smtClean="0">
                <a:cs typeface="Arial" charset="0"/>
              </a:rPr>
              <a:t>	hvis 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		</a:t>
            </a:r>
            <a:r>
              <a:rPr lang="en-US" dirty="0" err="1" smtClean="0">
                <a:cs typeface="Arial" charset="0"/>
              </a:rPr>
              <a:t>ellers</a:t>
            </a:r>
            <a:endParaRPr lang="en-US" dirty="0" smtClean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INCLUDESESSION" val="True"/>
  <p:tag name="TASKPANEKEY" val="1c529638-22ba-4c5c-aa56-6c011e2d7fe0"/>
  <p:tag name="TPFULLVERSION" val="4.5.1.2243"/>
  <p:tag name="LUIDIAENABLED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5947</TotalTime>
  <Words>693</Words>
  <Application>Microsoft Office PowerPoint</Application>
  <PresentationFormat>On-screen Show (4:3)</PresentationFormat>
  <Paragraphs>244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Ligning</vt:lpstr>
      <vt:lpstr>Equation</vt:lpstr>
      <vt:lpstr>PowerPoint Presentation</vt:lpstr>
      <vt:lpstr>Algoritmer og Datastrukturer 2</vt:lpstr>
      <vt:lpstr>PowerPoint Presentation</vt:lpstr>
      <vt:lpstr>Del-og-Kombiner</vt:lpstr>
      <vt:lpstr>Eksempel: Merge-Sort</vt:lpstr>
      <vt:lpstr>PowerPoint Presentation</vt:lpstr>
      <vt:lpstr>Merge-Sort : Analyse</vt:lpstr>
      <vt:lpstr>Del-og-kombiner, dADS 1 eksempler: </vt:lpstr>
      <vt:lpstr>Analyse af Del-og-Kombiner = analyse af en rekursiv procedure </vt:lpstr>
      <vt:lpstr>Løsning af rekursionsligninger</vt:lpstr>
      <vt:lpstr>Rekursionsligninger: Faldgrubber</vt:lpstr>
      <vt:lpstr>Master Theorem (Simplificering af [CLRS, Theorem 4.1])</vt:lpstr>
      <vt:lpstr>PowerPoint Presentation</vt:lpstr>
      <vt:lpstr>Multiplikation af lange heltal [CLRS, problem 30.1.c]</vt:lpstr>
      <vt:lpstr>Multiplikation af lange heltal</vt:lpstr>
      <vt:lpstr>Matrix Multiplication</vt:lpstr>
      <vt:lpstr>Matrix Multiplication</vt:lpstr>
      <vt:lpstr>(Kvadratisk) Matrix Multiplikation [CLRS, kapitel 4.2]</vt:lpstr>
      <vt:lpstr>Strassen’s Matrix Multiplikation</vt:lpstr>
      <vt:lpstr>PowerPoint Presentation</vt:lpstr>
      <vt:lpstr>Konveks Hylster</vt:lpstr>
      <vt:lpstr>Silhuet  (afleveringsopgave)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135</cp:revision>
  <dcterms:created xsi:type="dcterms:W3CDTF">2007-02-01T13:58:12Z</dcterms:created>
  <dcterms:modified xsi:type="dcterms:W3CDTF">2014-04-03T12:36:11Z</dcterms:modified>
</cp:coreProperties>
</file>