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59" r:id="rId3"/>
    <p:sldId id="267" r:id="rId4"/>
    <p:sldId id="261" r:id="rId5"/>
    <p:sldId id="262" r:id="rId6"/>
    <p:sldId id="263" r:id="rId7"/>
    <p:sldId id="260" r:id="rId8"/>
    <p:sldId id="258" r:id="rId9"/>
    <p:sldId id="265" r:id="rId10"/>
    <p:sldId id="264" r:id="rId11"/>
  </p:sldIdLst>
  <p:sldSz cx="9144000" cy="6858000" type="screen4x3"/>
  <p:notesSz cx="7099300" cy="10234613"/>
  <p:custDataLst>
    <p:tags r:id="rId13"/>
  </p:custData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9" autoAdjust="0"/>
    <p:restoredTop sz="85968" autoAdjust="0"/>
  </p:normalViewPr>
  <p:slideViewPr>
    <p:cSldViewPr>
      <p:cViewPr varScale="1">
        <p:scale>
          <a:sx n="60" d="100"/>
          <a:sy n="60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A237D30B-E34C-433D-BED6-85170114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59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mtClean="0"/>
              <a:t>Anvedelse: Minimum udspændende træer [CLRS, kapitel 23]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2CD9E3-304E-4ACC-BB8A-E2818AD5B1E3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6B490B-CEA4-4524-BB96-7A381D15ACC0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3590C-DFEF-4A19-91D1-4D9797F90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0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573DF-811A-4F84-820C-67884B2EA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9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69A2C-9E85-4CF7-B152-F8CBCA086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91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475C-FEEB-4D24-9B24-80F8A38BF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8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3EEFE-090B-43B8-B549-965B3B65E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1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4808B-45A3-4EC0-804F-752289805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7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15DB3-E96B-44ED-A405-D62AD069F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6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EE294-B552-454F-A378-A261F698F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5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CB7F2-E89A-4475-9323-136BF42CC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2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CBA3E-3EE4-41BA-8A60-3833D12DB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4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F4095-2B0F-4B65-A686-4A4E36138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5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7F486-148D-4FE7-863C-9E0839606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3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580844C7-EB81-4F82-9631-71D979B10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da-DK" sz="4000" kern="0" dirty="0">
                <a:latin typeface="+mj-lt"/>
                <a:ea typeface="+mj-ea"/>
                <a:cs typeface="+mj-cs"/>
              </a:rPr>
              <a:t>Algoritmer og Datastrukturer 1</a:t>
            </a:r>
          </a:p>
          <a:p>
            <a:pPr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da-DK" b="1" dirty="0" err="1"/>
              <a:t>Union-Find</a:t>
            </a:r>
            <a:r>
              <a:rPr lang="da-DK" b="1" dirty="0"/>
              <a:t> [CLRS, kapitel 21.2-21.3]</a:t>
            </a:r>
            <a:endParaRPr lang="en-US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0" y="35655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Gerth Stølting Brodal</a:t>
            </a:r>
            <a:endParaRPr lang="en-US"/>
          </a:p>
        </p:txBody>
      </p:sp>
      <p:pic>
        <p:nvPicPr>
          <p:cNvPr id="5124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91200"/>
            <a:ext cx="2362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Analyse af Trærepræsentation</a:t>
            </a:r>
            <a:br>
              <a:rPr lang="da-DK" sz="4000" b="1" smtClean="0"/>
            </a:br>
            <a:r>
              <a:rPr lang="da-DK" sz="4000" b="1" smtClean="0"/>
              <a:t>med Stikomprimering</a:t>
            </a:r>
            <a:endParaRPr lang="en-US" sz="4000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8382000" cy="3429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Sætning</a:t>
            </a:r>
          </a:p>
          <a:p>
            <a:pPr marL="0" indent="0" eaLnBrk="1" hangingPunct="1">
              <a:buFontTx/>
              <a:buNone/>
            </a:pPr>
            <a:r>
              <a:rPr lang="da-DK" smtClean="0"/>
              <a:t>En sekvens af 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b="1" i="1" smtClean="0">
                <a:solidFill>
                  <a:schemeClr val="accent2"/>
                </a:solidFill>
              </a:rPr>
              <a:t> </a:t>
            </a:r>
            <a:r>
              <a:rPr lang="da-DK" smtClean="0"/>
              <a:t>Union-Find operationer</a:t>
            </a:r>
          </a:p>
          <a:p>
            <a:pPr marL="0" indent="0" eaLnBrk="1" hangingPunct="1">
              <a:buFontTx/>
              <a:buNone/>
            </a:pPr>
            <a:r>
              <a:rPr lang="da-DK" smtClean="0"/>
              <a:t>på 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="1" i="1" smtClean="0">
                <a:solidFill>
                  <a:schemeClr val="accent2"/>
                </a:solidFill>
              </a:rPr>
              <a:t> </a:t>
            </a:r>
            <a:r>
              <a:rPr lang="da-DK" smtClean="0"/>
              <a:t>elementer tager tid 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l-GR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mtClean="0">
                <a:cs typeface="Arial" charset="0"/>
              </a:rPr>
              <a:t>hvor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smtClean="0">
                <a:cs typeface="Arial" charset="0"/>
              </a:rPr>
              <a:t> er den Inverse til Ackerman funktionen ([CLRS], kapitel 21.4) som for alle praktiske formål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) ≤ 4</a:t>
            </a:r>
            <a:r>
              <a:rPr lang="da-DK" smtClean="0">
                <a:cs typeface="Arial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Union-Find</a:t>
            </a:r>
            <a:endParaRPr lang="en-US" b="1" smtClean="0"/>
          </a:p>
        </p:txBody>
      </p:sp>
      <p:graphicFrame>
        <p:nvGraphicFramePr>
          <p:cNvPr id="79876" name="Group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581400" cy="4525963"/>
        </p:xfrm>
        <a:graphic>
          <a:graphicData uri="http://schemas.openxmlformats.org/drawingml/2006/table">
            <a:tbl>
              <a:tblPr/>
              <a:tblGrid>
                <a:gridCol w="35814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MakeSet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Union(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FindSet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7999413" y="1981200"/>
            <a:ext cx="458787" cy="1143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4114800" y="2209800"/>
            <a:ext cx="417830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da-DK" sz="2000" dirty="0"/>
              <a:t>Opret en ny mængde 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0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da-DK" sz="2000" dirty="0"/>
              <a:t> </a:t>
            </a:r>
            <a:r>
              <a:rPr lang="da-DK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}</a:t>
            </a:r>
            <a:endParaRPr lang="en-US" sz="2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4114800" y="3505200"/>
            <a:ext cx="4641850" cy="8540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da-DK" sz="2000" dirty="0"/>
              <a:t>Erstat</a:t>
            </a:r>
            <a:r>
              <a:rPr lang="da-DK" sz="2000" dirty="0">
                <a:solidFill>
                  <a:schemeClr val="accent2"/>
                </a:solidFill>
              </a:rPr>
              <a:t> </a:t>
            </a:r>
            <a:r>
              <a:rPr lang="da-DK" sz="20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000" b="1" i="1" baseline="-250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={ ...,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x,...</a:t>
            </a:r>
            <a:r>
              <a:rPr lang="da-DK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} 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000" b="1" i="1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={ ...,y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,...</a:t>
            </a:r>
            <a:r>
              <a:rPr lang="da-DK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pPr algn="l">
              <a:defRPr/>
            </a:pPr>
            <a:r>
              <a:rPr lang="da-DK" sz="2000" dirty="0"/>
              <a:t>med </a:t>
            </a:r>
            <a:r>
              <a:rPr lang="da-DK" sz="20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000" b="1" i="1" baseline="-250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U</a:t>
            </a: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000" b="1" i="1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={ ...,</a:t>
            </a:r>
            <a:r>
              <a:rPr lang="da-DK" sz="20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x,...,y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,...</a:t>
            </a:r>
            <a:r>
              <a:rPr lang="da-DK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}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4114800" y="4800600"/>
            <a:ext cx="5029200" cy="11699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da-DK" sz="2000" dirty="0" err="1"/>
              <a:t>Retuner</a:t>
            </a:r>
            <a:r>
              <a:rPr lang="da-DK" sz="2000" dirty="0"/>
              <a:t> en </a:t>
            </a:r>
            <a:r>
              <a:rPr lang="da-DK" sz="2000" b="1" i="1" dirty="0">
                <a:solidFill>
                  <a:schemeClr val="accent2"/>
                </a:solidFill>
              </a:rPr>
              <a:t>repræsentant </a:t>
            </a:r>
            <a:r>
              <a:rPr lang="da-DK" sz="2000" dirty="0"/>
              <a:t> for </a:t>
            </a:r>
            <a:r>
              <a:rPr lang="da-DK" sz="2000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000" i="1" baseline="-250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={ ...,</a:t>
            </a:r>
            <a:r>
              <a:rPr lang="da-DK" sz="20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x,...</a:t>
            </a:r>
            <a:r>
              <a:rPr lang="da-DK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pPr algn="l">
              <a:defRPr/>
            </a:pPr>
            <a:r>
              <a:rPr lang="da-DK" sz="2000" dirty="0" err="1"/>
              <a:t>FindSet</a:t>
            </a:r>
            <a:r>
              <a:rPr lang="da-DK" sz="2000" dirty="0"/>
              <a:t>(</a:t>
            </a:r>
            <a:r>
              <a:rPr lang="da-DK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000" dirty="0"/>
              <a:t>) = </a:t>
            </a:r>
            <a:r>
              <a:rPr lang="da-DK" sz="2000" dirty="0" err="1"/>
              <a:t>FindSet</a:t>
            </a:r>
            <a:r>
              <a:rPr lang="da-DK" sz="2000" dirty="0"/>
              <a:t>(</a:t>
            </a:r>
            <a:r>
              <a:rPr lang="da-DK" sz="20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000" dirty="0"/>
              <a:t>) hvis og kun hvis </a:t>
            </a:r>
            <a:r>
              <a:rPr lang="da-DK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000" dirty="0"/>
              <a:t> og </a:t>
            </a:r>
            <a:r>
              <a:rPr lang="da-DK" sz="20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000" dirty="0"/>
              <a:t> er i samme mængde</a:t>
            </a:r>
            <a:endParaRPr lang="da-DK" sz="2000" dirty="0"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/>
          <p:cNvSpPr>
            <a:spLocks noChangeArrowheads="1"/>
          </p:cNvSpPr>
          <p:nvPr/>
        </p:nvSpPr>
        <p:spPr bwMode="auto">
          <a:xfrm rot="8498744">
            <a:off x="673100" y="1611313"/>
            <a:ext cx="4464050" cy="5184775"/>
          </a:xfrm>
          <a:prstGeom prst="ellipse">
            <a:avLst/>
          </a:prstGeom>
          <a:solidFill>
            <a:srgbClr val="FFFF00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 rot="-2923727">
            <a:off x="246063" y="2646363"/>
            <a:ext cx="3743325" cy="1584325"/>
          </a:xfrm>
          <a:prstGeom prst="ellipse">
            <a:avLst/>
          </a:prstGeom>
          <a:solidFill>
            <a:srgbClr val="FFFF00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 rot="8355964">
            <a:off x="2138363" y="3935413"/>
            <a:ext cx="3024187" cy="2447925"/>
          </a:xfrm>
          <a:prstGeom prst="ellipse">
            <a:avLst/>
          </a:prstGeom>
          <a:solidFill>
            <a:srgbClr val="FFFF00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 rot="2462962">
            <a:off x="2006600" y="1819275"/>
            <a:ext cx="900113" cy="2232025"/>
          </a:xfrm>
          <a:prstGeom prst="ellipse">
            <a:avLst/>
          </a:prstGeom>
          <a:solidFill>
            <a:srgbClr val="FFFF00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 rot="7115666">
            <a:off x="3652045" y="3682206"/>
            <a:ext cx="792162" cy="1908175"/>
          </a:xfrm>
          <a:prstGeom prst="ellipse">
            <a:avLst/>
          </a:prstGeom>
          <a:solidFill>
            <a:srgbClr val="FFFF00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 rot="-1210887">
            <a:off x="2530475" y="4697413"/>
            <a:ext cx="900113" cy="1728787"/>
          </a:xfrm>
          <a:prstGeom prst="ellipse">
            <a:avLst/>
          </a:prstGeom>
          <a:solidFill>
            <a:srgbClr val="FFFF00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 rot="180242">
            <a:off x="4557713" y="1763713"/>
            <a:ext cx="2879725" cy="685800"/>
          </a:xfrm>
          <a:prstGeom prst="ellipse">
            <a:avLst/>
          </a:prstGeom>
          <a:solidFill>
            <a:srgbClr val="FFFF00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4" name="Oval 3"/>
          <p:cNvSpPr/>
          <p:nvPr/>
        </p:nvSpPr>
        <p:spPr>
          <a:xfrm>
            <a:off x="2667000" y="2286000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5" name="Oval 4"/>
          <p:cNvSpPr/>
          <p:nvPr/>
        </p:nvSpPr>
        <p:spPr>
          <a:xfrm>
            <a:off x="1785938" y="3357563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6" name="Oval 5"/>
          <p:cNvSpPr/>
          <p:nvPr/>
        </p:nvSpPr>
        <p:spPr>
          <a:xfrm>
            <a:off x="3276600" y="4273550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7" name="Oval 6"/>
          <p:cNvSpPr/>
          <p:nvPr/>
        </p:nvSpPr>
        <p:spPr>
          <a:xfrm>
            <a:off x="4286250" y="4857750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8" name="Oval 7"/>
          <p:cNvSpPr/>
          <p:nvPr/>
        </p:nvSpPr>
        <p:spPr>
          <a:xfrm>
            <a:off x="6643688" y="2071688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9" name="Oval 8"/>
          <p:cNvSpPr/>
          <p:nvPr/>
        </p:nvSpPr>
        <p:spPr>
          <a:xfrm>
            <a:off x="5000625" y="2000250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10" name="Oval 9"/>
          <p:cNvSpPr/>
          <p:nvPr/>
        </p:nvSpPr>
        <p:spPr>
          <a:xfrm>
            <a:off x="5943600" y="3748088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11" name="Oval 10"/>
          <p:cNvSpPr/>
          <p:nvPr/>
        </p:nvSpPr>
        <p:spPr>
          <a:xfrm>
            <a:off x="6172200" y="5143500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12" name="Oval 11"/>
          <p:cNvSpPr/>
          <p:nvPr/>
        </p:nvSpPr>
        <p:spPr>
          <a:xfrm>
            <a:off x="2786063" y="5929313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13" name="Oval 12"/>
          <p:cNvSpPr/>
          <p:nvPr/>
        </p:nvSpPr>
        <p:spPr>
          <a:xfrm>
            <a:off x="928688" y="4572000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14" name="Oval 13"/>
          <p:cNvSpPr/>
          <p:nvPr/>
        </p:nvSpPr>
        <p:spPr>
          <a:xfrm>
            <a:off x="2590800" y="4953000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da-DK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Eksempel : </a:t>
            </a:r>
            <a:r>
              <a:rPr lang="da-DK" sz="44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Union-Find</a:t>
            </a:r>
            <a:endParaRPr lang="en-US" sz="44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759075" y="2071688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264275" y="4908550"/>
            <a:ext cx="685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66800" y="4352925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370263" y="4048125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57900" y="3514725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681288" y="4719638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905000" y="31242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405313" y="4613275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721475" y="1843088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105400" y="17526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911475" y="5695950"/>
            <a:ext cx="685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32" name="Freeform 31"/>
          <p:cNvSpPr/>
          <p:nvPr/>
        </p:nvSpPr>
        <p:spPr bwMode="auto">
          <a:xfrm>
            <a:off x="809625" y="1784350"/>
            <a:ext cx="1543050" cy="1214438"/>
          </a:xfrm>
          <a:custGeom>
            <a:avLst/>
            <a:gdLst>
              <a:gd name="connsiteX0" fmla="*/ 1543987 w 1543987"/>
              <a:gd name="connsiteY0" fmla="*/ 0 h 1214203"/>
              <a:gd name="connsiteX1" fmla="*/ 0 w 1543987"/>
              <a:gd name="connsiteY1" fmla="*/ 1214203 h 121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3987" h="1214203">
                <a:moveTo>
                  <a:pt x="1543987" y="0"/>
                </a:moveTo>
                <a:lnTo>
                  <a:pt x="0" y="1214203"/>
                </a:lnTo>
              </a:path>
            </a:pathLst>
          </a:cu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vert="eaVert">
            <a:spAutoFit/>
          </a:bodyPr>
          <a:lstStyle/>
          <a:p>
            <a:pPr>
              <a:defRPr/>
            </a:pPr>
            <a:endParaRPr lang="da-DK"/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7391400" y="2971800"/>
          <a:ext cx="16002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1219200"/>
              </a:tblGrid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0" i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b="0" i="1" baseline="-25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da-DK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0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FindSet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(</a:t>
                      </a:r>
                      <a:r>
                        <a:rPr lang="da-DK" b="0" i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b="0" i="1" baseline="-25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)</a:t>
                      </a:r>
                      <a:endParaRPr lang="da-DK" b="0" i="1" dirty="0" smtClean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da-DK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da-DK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da-DK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da-DK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da-DK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da-DK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da-DK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da-DK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da-DK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" name="Oval 44"/>
          <p:cNvSpPr/>
          <p:nvPr/>
        </p:nvSpPr>
        <p:spPr>
          <a:xfrm>
            <a:off x="4221163" y="4800600"/>
            <a:ext cx="252412" cy="2524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46" name="Oval 45"/>
          <p:cNvSpPr/>
          <p:nvPr/>
        </p:nvSpPr>
        <p:spPr>
          <a:xfrm>
            <a:off x="6575425" y="2019300"/>
            <a:ext cx="252413" cy="2524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47" name="Oval 46"/>
          <p:cNvSpPr/>
          <p:nvPr/>
        </p:nvSpPr>
        <p:spPr>
          <a:xfrm>
            <a:off x="5867400" y="3709988"/>
            <a:ext cx="252413" cy="2524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48" name="Oval 47"/>
          <p:cNvSpPr/>
          <p:nvPr/>
        </p:nvSpPr>
        <p:spPr>
          <a:xfrm>
            <a:off x="6096000" y="5105400"/>
            <a:ext cx="252413" cy="2524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9" grpId="0" animBg="1"/>
      <p:bldP spid="43" grpId="0" animBg="1"/>
      <p:bldP spid="37" grpId="0" animBg="1"/>
      <p:bldP spid="40" grpId="0" animBg="1"/>
      <p:bldP spid="41" grpId="0" animBg="1"/>
      <p:bldP spid="38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45" grpId="0" animBg="1"/>
      <p:bldP spid="46" grpId="0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da-DK" sz="4400" b="1">
                <a:solidFill>
                  <a:schemeClr val="tx2"/>
                </a:solidFill>
              </a:rPr>
              <a:t>Trærepræsentation (I)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2209800" y="1371600"/>
            <a:ext cx="4724400" cy="21240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 marL="293688" indent="-293688" algn="l">
              <a:buFontTx/>
              <a:buChar char="•"/>
              <a:defRPr/>
            </a:pPr>
            <a:r>
              <a:rPr lang="da-DK" sz="2400" dirty="0"/>
              <a:t>Mængde = enkeltkædet liste</a:t>
            </a:r>
          </a:p>
          <a:p>
            <a:pPr marL="293688" indent="-293688" algn="l">
              <a:buFontTx/>
              <a:buChar char="•"/>
              <a:defRPr/>
            </a:pPr>
            <a:r>
              <a:rPr lang="da-DK" sz="2400" dirty="0" err="1"/>
              <a:t>MakeSet</a:t>
            </a:r>
            <a:r>
              <a:rPr lang="da-DK" sz="2400" dirty="0"/>
              <a:t> = lav en ny knude</a:t>
            </a:r>
          </a:p>
          <a:p>
            <a:pPr marL="293688" indent="-293688" algn="l">
              <a:buFontTx/>
              <a:buChar char="•"/>
              <a:defRPr/>
            </a:pPr>
            <a:r>
              <a:rPr lang="da-DK" sz="2400" dirty="0" err="1"/>
              <a:t>FindSet</a:t>
            </a:r>
            <a:r>
              <a:rPr lang="da-DK" sz="2400" dirty="0"/>
              <a:t> = </a:t>
            </a:r>
            <a:r>
              <a:rPr lang="da-DK" sz="2400" dirty="0" err="1"/>
              <a:t>retuner</a:t>
            </a:r>
            <a:r>
              <a:rPr lang="da-DK" sz="2400" dirty="0"/>
              <a:t> sidste knude</a:t>
            </a:r>
          </a:p>
          <a:p>
            <a:pPr marL="293688" indent="-293688" algn="l">
              <a:buFontTx/>
              <a:buChar char="•"/>
              <a:defRPr/>
            </a:pPr>
            <a:r>
              <a:rPr lang="da-DK" sz="2400" dirty="0"/>
              <a:t>Union = </a:t>
            </a:r>
            <a:r>
              <a:rPr lang="da-DK" sz="2400" dirty="0" err="1"/>
              <a:t>konkatener</a:t>
            </a:r>
            <a:r>
              <a:rPr lang="da-DK" sz="2400" dirty="0"/>
              <a:t> listerne</a:t>
            </a:r>
            <a:endParaRPr lang="en-US" sz="2400" dirty="0"/>
          </a:p>
        </p:txBody>
      </p:sp>
      <p:graphicFrame>
        <p:nvGraphicFramePr>
          <p:cNvPr id="82980" name="Group 36"/>
          <p:cNvGraphicFramePr>
            <a:graphicFrameLocks noGrp="1"/>
          </p:cNvGraphicFramePr>
          <p:nvPr/>
        </p:nvGraphicFramePr>
        <p:xfrm>
          <a:off x="1066800" y="4495800"/>
          <a:ext cx="6858000" cy="2133600"/>
        </p:xfrm>
        <a:graphic>
          <a:graphicData uri="http://schemas.openxmlformats.org/drawingml/2006/table">
            <a:tbl>
              <a:tblPr/>
              <a:tblGrid>
                <a:gridCol w="3429000"/>
                <a:gridCol w="34290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MakeSet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O(1)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Union(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O(|</a:t>
                      </a:r>
                      <a:r>
                        <a:rPr kumimoji="0" lang="da-DK" sz="3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|+|</a:t>
                      </a:r>
                      <a:r>
                        <a:rPr kumimoji="0" lang="da-DK" sz="3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FindSet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O(|</a:t>
                      </a:r>
                      <a:r>
                        <a:rPr kumimoji="0" lang="da-DK" sz="3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8210" name="Picture 38" descr="union-lis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57600"/>
            <a:ext cx="8458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da-DK" sz="4400" b="1">
                <a:solidFill>
                  <a:schemeClr val="tx2"/>
                </a:solidFill>
              </a:rPr>
              <a:t>Trærepræsentation (II)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8534400" cy="21240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 marL="293688" indent="-293688" algn="l">
              <a:buFontTx/>
              <a:buChar char="•"/>
              <a:defRPr/>
            </a:pPr>
            <a:r>
              <a:rPr lang="da-DK" sz="2400" dirty="0"/>
              <a:t>Mængde = enkeltkædet liste</a:t>
            </a:r>
          </a:p>
          <a:p>
            <a:pPr marL="293688" indent="-293688" algn="l">
              <a:buFontTx/>
              <a:buChar char="•"/>
              <a:defRPr/>
            </a:pPr>
            <a:r>
              <a:rPr lang="da-DK" sz="2400" dirty="0" err="1"/>
              <a:t>MakeSet</a:t>
            </a:r>
            <a:r>
              <a:rPr lang="da-DK" sz="2400" dirty="0"/>
              <a:t> = lav en ny knude</a:t>
            </a:r>
          </a:p>
          <a:p>
            <a:pPr marL="293688" indent="-293688" algn="l">
              <a:buFontTx/>
              <a:buChar char="•"/>
              <a:defRPr/>
            </a:pPr>
            <a:r>
              <a:rPr lang="da-DK" sz="2400" dirty="0" err="1"/>
              <a:t>FindSet</a:t>
            </a:r>
            <a:r>
              <a:rPr lang="da-DK" sz="2400" dirty="0"/>
              <a:t> = returner sidste knude</a:t>
            </a:r>
          </a:p>
          <a:p>
            <a:pPr marL="293688" indent="-293688" algn="l">
              <a:buFontTx/>
              <a:buChar char="•"/>
              <a:defRPr/>
            </a:pPr>
            <a:r>
              <a:rPr lang="da-DK" sz="2400" dirty="0"/>
              <a:t>Union = </a:t>
            </a:r>
            <a:r>
              <a:rPr lang="da-DK" sz="2400" dirty="0" err="1"/>
              <a:t>konkatener</a:t>
            </a:r>
            <a:r>
              <a:rPr lang="da-DK" sz="2400" dirty="0"/>
              <a:t> listerne og opdater pointerne</a:t>
            </a:r>
            <a:endParaRPr lang="en-US" sz="2400" dirty="0"/>
          </a:p>
        </p:txBody>
      </p:sp>
      <p:graphicFrame>
        <p:nvGraphicFramePr>
          <p:cNvPr id="83973" name="Group 5"/>
          <p:cNvGraphicFramePr>
            <a:graphicFrameLocks noGrp="1"/>
          </p:cNvGraphicFramePr>
          <p:nvPr/>
        </p:nvGraphicFramePr>
        <p:xfrm>
          <a:off x="1066800" y="4495800"/>
          <a:ext cx="6858000" cy="2133600"/>
        </p:xfrm>
        <a:graphic>
          <a:graphicData uri="http://schemas.openxmlformats.org/drawingml/2006/table">
            <a:tbl>
              <a:tblPr/>
              <a:tblGrid>
                <a:gridCol w="3429000"/>
                <a:gridCol w="34290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MakeSet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O(1)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Union(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O(min(|</a:t>
                      </a:r>
                      <a:r>
                        <a:rPr kumimoji="0" lang="da-DK" sz="3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|,|</a:t>
                      </a:r>
                      <a:r>
                        <a:rPr kumimoji="0" lang="da-DK" sz="3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|))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FindSet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O(1)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9234" name="Picture 20" descr="union-listpoitn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05000"/>
            <a:ext cx="3733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Trærepræsentation (II)</a:t>
            </a:r>
            <a:r>
              <a:rPr lang="en-US" b="1" smtClean="0"/>
              <a:t/>
            </a:r>
            <a:br>
              <a:rPr lang="en-US" b="1" smtClean="0"/>
            </a:br>
            <a:r>
              <a:rPr lang="da-DK" b="1" smtClean="0"/>
              <a:t>Sekvens af Union</a:t>
            </a:r>
            <a:endParaRPr lang="en-US" b="1" smtClean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391400" cy="3810000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Sætning</a:t>
            </a:r>
            <a:r>
              <a:rPr lang="da-DK" b="1" smtClean="0"/>
              <a:t>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a-DK" smtClean="0"/>
              <a:t>Et sekvens af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/>
              <a:t> union operationer tager tid 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log 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da-DK" b="1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Bevis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a-DK" smtClean="0"/>
              <a:t>Hver pointer flyttes højest log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i="1" smtClean="0"/>
              <a:t> </a:t>
            </a:r>
            <a:r>
              <a:rPr lang="da-DK" smtClean="0"/>
              <a:t>gange -hver gang til en liste der mindst er dobbelt så stor</a:t>
            </a:r>
          </a:p>
        </p:txBody>
      </p:sp>
      <p:pic>
        <p:nvPicPr>
          <p:cNvPr id="10244" name="Picture 20" descr="union-listpoitn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562600"/>
            <a:ext cx="3733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Trærepræsentation (III)</a:t>
            </a:r>
            <a:endParaRPr lang="en-US" b="1" smtClean="0"/>
          </a:p>
        </p:txBody>
      </p:sp>
      <p:pic>
        <p:nvPicPr>
          <p:cNvPr id="11267" name="Picture 4" descr="un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19600"/>
            <a:ext cx="640080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3886200" y="4495800"/>
            <a:ext cx="121920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a-DK" sz="2000" b="1"/>
              <a:t>Union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457200" y="1524000"/>
            <a:ext cx="8458200" cy="24923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 marL="293688" indent="-293688" algn="l">
              <a:buFontTx/>
              <a:buChar char="•"/>
              <a:defRPr/>
            </a:pPr>
            <a:r>
              <a:rPr lang="da-DK" sz="2400" dirty="0"/>
              <a:t>Mængde = træ</a:t>
            </a:r>
          </a:p>
          <a:p>
            <a:pPr marL="293688" indent="-293688" algn="l">
              <a:buFontTx/>
              <a:buChar char="•"/>
              <a:defRPr/>
            </a:pPr>
            <a:r>
              <a:rPr lang="da-DK" sz="2400" dirty="0" err="1"/>
              <a:t>MakeSet</a:t>
            </a:r>
            <a:r>
              <a:rPr lang="da-DK" sz="2400" dirty="0"/>
              <a:t> = lav en ny knude</a:t>
            </a:r>
          </a:p>
          <a:p>
            <a:pPr marL="293688" indent="-293688" algn="l">
              <a:buFontTx/>
              <a:buChar char="•"/>
              <a:defRPr/>
            </a:pPr>
            <a:r>
              <a:rPr lang="da-DK" sz="2400" dirty="0" err="1"/>
              <a:t>FindSet</a:t>
            </a:r>
            <a:r>
              <a:rPr lang="da-DK" sz="2400" dirty="0"/>
              <a:t> = </a:t>
            </a:r>
            <a:r>
              <a:rPr lang="da-DK" sz="2400" dirty="0" err="1"/>
              <a:t>retuner</a:t>
            </a:r>
            <a:r>
              <a:rPr lang="da-DK" sz="2400" dirty="0"/>
              <a:t> roden</a:t>
            </a:r>
          </a:p>
          <a:p>
            <a:pPr marL="293688" indent="-293688" algn="l">
              <a:buFontTx/>
              <a:buChar char="•"/>
              <a:defRPr/>
            </a:pPr>
            <a:r>
              <a:rPr lang="da-DK" sz="2400" dirty="0"/>
              <a:t>Union = Sæt det ”lille” træ under roden af det ”store” træ </a:t>
            </a:r>
            <a:br>
              <a:rPr lang="da-DK" sz="2400" dirty="0"/>
            </a:br>
            <a:r>
              <a:rPr lang="da-DK" sz="2400" dirty="0"/>
              <a:t>(størrelse = antal elementer i træet)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18" t="69725" r="43303" b="16399"/>
          <a:stretch>
            <a:fillRect/>
          </a:stretch>
        </p:blipFill>
        <p:spPr bwMode="auto">
          <a:xfrm>
            <a:off x="2286000" y="5257800"/>
            <a:ext cx="3065463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18" t="14514" r="20625" b="39809"/>
          <a:stretch>
            <a:fillRect/>
          </a:stretch>
        </p:blipFill>
        <p:spPr bwMode="auto">
          <a:xfrm>
            <a:off x="2286000" y="1219200"/>
            <a:ext cx="5932488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da-DK" sz="4400" b="1">
                <a:solidFill>
                  <a:schemeClr val="tx2"/>
                </a:solidFill>
              </a:rPr>
              <a:t>Stikomprimering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8197" name="Oval 9"/>
          <p:cNvSpPr>
            <a:spLocks noChangeArrowheads="1"/>
          </p:cNvSpPr>
          <p:nvPr/>
        </p:nvSpPr>
        <p:spPr bwMode="auto">
          <a:xfrm>
            <a:off x="1981200" y="5791200"/>
            <a:ext cx="4724400" cy="457200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>
            <a:spAutoFit/>
          </a:bodyPr>
          <a:lstStyle/>
          <a:p>
            <a:endParaRPr lang="da-DK"/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6642100" y="5802313"/>
            <a:ext cx="205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>
                <a:solidFill>
                  <a:srgbClr val="FF0000"/>
                </a:solidFill>
              </a:rPr>
              <a:t>stikomprimering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2057400" y="3505200"/>
            <a:ext cx="4724400" cy="457200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>
            <a:spAutoFit/>
          </a:bodyPr>
          <a:lstStyle/>
          <a:p>
            <a:endParaRPr lang="da-DK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705600" y="3516313"/>
            <a:ext cx="205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>
                <a:solidFill>
                  <a:srgbClr val="FF0000"/>
                </a:solidFill>
              </a:rPr>
              <a:t>linking ved rank</a:t>
            </a:r>
            <a:endParaRPr lang="en-US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6934200" cy="2438400"/>
          </a:xfrm>
          <a:noFill/>
        </p:spPr>
        <p:txBody>
          <a:bodyPr/>
          <a:lstStyle/>
          <a:p>
            <a:pPr marL="336550" indent="-336550" eaLnBrk="1" hangingPunct="1">
              <a:lnSpc>
                <a:spcPct val="80000"/>
              </a:lnSpc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Lemma</a:t>
            </a:r>
            <a:r>
              <a:rPr lang="da-DK" b="1" smtClean="0"/>
              <a:t>   </a:t>
            </a:r>
          </a:p>
          <a:p>
            <a:pPr marL="336550" indent="-336550" algn="ctr" eaLnBrk="1" hangingPunct="1">
              <a:lnSpc>
                <a:spcPct val="80000"/>
              </a:lnSpc>
              <a:buFontTx/>
              <a:buNone/>
            </a:pP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height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[rod] ≤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rank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[rod]</a:t>
            </a:r>
          </a:p>
          <a:p>
            <a:pPr marL="336550" indent="-336550" algn="ctr" eaLnBrk="1" hangingPunct="1">
              <a:lnSpc>
                <a:spcPct val="80000"/>
              </a:lnSpc>
              <a:buFontTx/>
              <a:buNone/>
            </a:pP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size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[rod] ≥ 2</a:t>
            </a:r>
            <a:r>
              <a:rPr lang="da-DK" i="1" baseline="30000" smtClean="0">
                <a:latin typeface="Times New Roman" pitchFamily="18" charset="0"/>
                <a:cs typeface="Times New Roman" pitchFamily="18" charset="0"/>
              </a:rPr>
              <a:t>rank</a:t>
            </a:r>
            <a:r>
              <a:rPr lang="da-DK" baseline="30000" smtClean="0">
                <a:latin typeface="Times New Roman" pitchFamily="18" charset="0"/>
                <a:cs typeface="Times New Roman" pitchFamily="18" charset="0"/>
              </a:rPr>
              <a:t>[rod]</a:t>
            </a:r>
          </a:p>
          <a:p>
            <a:pPr marL="336550" indent="-336550" eaLnBrk="1" hangingPunct="1">
              <a:lnSpc>
                <a:spcPct val="80000"/>
              </a:lnSpc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Bevis</a:t>
            </a:r>
          </a:p>
          <a:p>
            <a:pPr marL="336550" indent="-336550" eaLnBrk="1" hangingPunct="1">
              <a:lnSpc>
                <a:spcPct val="80000"/>
              </a:lnSpc>
              <a:buFontTx/>
              <a:buNone/>
            </a:pPr>
            <a:r>
              <a:rPr lang="da-DK" smtClean="0"/>
              <a:t>Induktion.</a:t>
            </a:r>
          </a:p>
        </p:txBody>
      </p:sp>
      <p:graphicFrame>
        <p:nvGraphicFramePr>
          <p:cNvPr id="6" name="Group 5"/>
          <p:cNvGraphicFramePr>
            <a:graphicFrameLocks noGrp="1"/>
          </p:cNvGraphicFramePr>
          <p:nvPr/>
        </p:nvGraphicFramePr>
        <p:xfrm>
          <a:off x="1143000" y="4267200"/>
          <a:ext cx="7391400" cy="2133600"/>
        </p:xfrm>
        <a:graphic>
          <a:graphicData uri="http://schemas.openxmlformats.org/drawingml/2006/table">
            <a:tbl>
              <a:tblPr/>
              <a:tblGrid>
                <a:gridCol w="3115982"/>
                <a:gridCol w="4275418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MakeSet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da-DK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a-DK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O(1)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Union(</a:t>
                      </a:r>
                      <a:r>
                        <a:rPr kumimoji="0" lang="da-DK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a-DK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O((log |</a:t>
                      </a:r>
                      <a:r>
                        <a:rPr kumimoji="0" lang="da-DK" sz="3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|)+(log |</a:t>
                      </a:r>
                      <a:r>
                        <a:rPr kumimoji="0" lang="da-DK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|))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FindSet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da-DK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O(log |</a:t>
                      </a:r>
                      <a:r>
                        <a:rPr kumimoji="0" lang="da-DK" sz="3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3329" name="TextBox 7"/>
          <p:cNvSpPr txBox="1">
            <a:spLocks noChangeArrowheads="1"/>
          </p:cNvSpPr>
          <p:nvPr/>
        </p:nvSpPr>
        <p:spPr bwMode="auto">
          <a:xfrm>
            <a:off x="1676400" y="6411913"/>
            <a:ext cx="579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(Ovenstående udnytter kun linking by rank)</a:t>
            </a:r>
            <a:endParaRPr lang="en-US"/>
          </a:p>
        </p:txBody>
      </p:sp>
      <p:sp>
        <p:nvSpPr>
          <p:cNvPr id="1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Analyse af Trærepræsentation</a:t>
            </a:r>
            <a:br>
              <a:rPr lang="da-DK" sz="4000" b="1" smtClean="0"/>
            </a:br>
            <a:r>
              <a:rPr lang="da-DK" sz="4000" b="1" smtClean="0"/>
              <a:t>med Rank-Linkning</a:t>
            </a:r>
            <a:endParaRPr lang="en-US" sz="4000" b="1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TASKPANEKEY" val="4003afd5-f276-4906-bfa6-9bd340e61d38"/>
  <p:tag name="POWERPOINTVERSION" val="14.0"/>
  <p:tag name="TPFULLVERSION" val="4.5.1.2243"/>
  <p:tag name="INCLUDESESSION" val="True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>
              <a:alpha val="80000"/>
            </a:srgbClr>
          </a:outerShdw>
        </a:effectLst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>
              <a:alpha val="80000"/>
            </a:srgbClr>
          </a:outerShdw>
        </a:effectLst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2771</TotalTime>
  <Words>400</Words>
  <Application>Microsoft Office PowerPoint</Application>
  <PresentationFormat>On-screen Show (4:3)</PresentationFormat>
  <Paragraphs>107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Union-Find</vt:lpstr>
      <vt:lpstr>PowerPoint Presentation</vt:lpstr>
      <vt:lpstr>PowerPoint Presentation</vt:lpstr>
      <vt:lpstr>PowerPoint Presentation</vt:lpstr>
      <vt:lpstr>Trærepræsentation (II) Sekvens af Union</vt:lpstr>
      <vt:lpstr>Trærepræsentation (III)</vt:lpstr>
      <vt:lpstr>PowerPoint Presentation</vt:lpstr>
      <vt:lpstr>Analyse af Trærepræsentation med Rank-Linkning</vt:lpstr>
      <vt:lpstr>Analyse af Trærepræsentation med Stikomprimering</vt:lpstr>
    </vt:vector>
  </TitlesOfParts>
  <Company>University of Aarhus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Algoritmer og Datastrukturer 1  Elementære Datastrukturer [CLRS, kapitel 10]</dc:title>
  <dc:creator>Gerth S. Brodal</dc:creator>
  <cp:lastModifiedBy>Gerth Stølting Brodal</cp:lastModifiedBy>
  <cp:revision>87</cp:revision>
  <dcterms:created xsi:type="dcterms:W3CDTF">2007-02-15T20:43:32Z</dcterms:created>
  <dcterms:modified xsi:type="dcterms:W3CDTF">2013-02-28T00:28:44Z</dcterms:modified>
</cp:coreProperties>
</file>