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9" r:id="rId2"/>
    <p:sldId id="338" r:id="rId3"/>
    <p:sldId id="350" r:id="rId4"/>
    <p:sldId id="354" r:id="rId5"/>
    <p:sldId id="356" r:id="rId6"/>
    <p:sldId id="355" r:id="rId7"/>
    <p:sldId id="357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000"/>
    <a:srgbClr val="FFFF9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0" autoAdjust="0"/>
    <p:restoredTop sz="81152" autoAdjust="0"/>
  </p:normalViewPr>
  <p:slideViewPr>
    <p:cSldViewPr>
      <p:cViewPr varScale="1">
        <p:scale>
          <a:sx n="56" d="100"/>
          <a:sy n="56" d="100"/>
        </p:scale>
        <p:origin x="-16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4D5EA8B-928E-43A3-9791-1EE46FEBD131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08E160F-2E5C-4E3C-A95C-812909532F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7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dirty="0" smtClean="0"/>
              <a:t>Interestingly, </a:t>
            </a:r>
            <a:r>
              <a:rPr lang="en-US" dirty="0" err="1" smtClean="0"/>
              <a:t>Okasaki</a:t>
            </a:r>
            <a:r>
              <a:rPr lang="en-US" dirty="0" smtClean="0"/>
              <a:t> does not cite </a:t>
            </a:r>
            <a:r>
              <a:rPr lang="en-US" dirty="0" err="1" smtClean="0"/>
              <a:t>Gambin</a:t>
            </a:r>
            <a:r>
              <a:rPr lang="en-US" dirty="0" smtClean="0"/>
              <a:t> and Malinowski’s paper that is very</a:t>
            </a:r>
            <a:r>
              <a:rPr lang="en-US" baseline="0" dirty="0" smtClean="0"/>
              <a:t> related</a:t>
            </a:r>
          </a:p>
          <a:p>
            <a:pPr marL="228600" indent="-228600">
              <a:buAutoNum type="arabicParenR"/>
            </a:pPr>
            <a:r>
              <a:rPr lang="en-US" baseline="0" dirty="0" err="1" smtClean="0"/>
              <a:t>Maxiphibic</a:t>
            </a:r>
            <a:r>
              <a:rPr lang="en-US" baseline="0" dirty="0" smtClean="0"/>
              <a:t> heaps with merging by height is equivalent to leftist heaps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Okasaki</a:t>
            </a:r>
            <a:r>
              <a:rPr lang="da-DK" dirty="0" smtClean="0"/>
              <a:t>:</a:t>
            </a:r>
            <a:r>
              <a:rPr lang="da-DK" baseline="0" dirty="0" smtClean="0"/>
              <a:t> </a:t>
            </a:r>
            <a:r>
              <a:rPr lang="da-DK" baseline="0" dirty="0" err="1" smtClean="0"/>
              <a:t>Using</a:t>
            </a:r>
            <a:r>
              <a:rPr lang="da-DK" baseline="0" dirty="0" smtClean="0"/>
              <a:t> minimal </a:t>
            </a:r>
            <a:r>
              <a:rPr lang="da-DK" baseline="0" dirty="0" err="1" smtClean="0"/>
              <a:t>height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instead</a:t>
            </a:r>
            <a:r>
              <a:rPr lang="da-DK" baseline="0" dirty="0" smtClean="0"/>
              <a:t> of </a:t>
            </a:r>
            <a:r>
              <a:rPr lang="da-DK" baseline="0" dirty="0" err="1" smtClean="0"/>
              <a:t>size</a:t>
            </a:r>
            <a:r>
              <a:rPr lang="da-DK" baseline="0" dirty="0" smtClean="0"/>
              <a:t> </a:t>
            </a:r>
            <a:r>
              <a:rPr lang="da-DK" baseline="0" dirty="0" err="1" smtClean="0"/>
              <a:t>always</a:t>
            </a:r>
            <a:r>
              <a:rPr lang="da-DK" baseline="0" dirty="0" smtClean="0"/>
              <a:t> </a:t>
            </a:r>
            <a:r>
              <a:rPr lang="da-DK" baseline="0" dirty="0" err="1" smtClean="0"/>
              <a:t>works</a:t>
            </a:r>
            <a:r>
              <a:rPr lang="da-DK" baseline="0" dirty="0" smtClean="0"/>
              <a:t> =&gt; 2log n </a:t>
            </a:r>
            <a:r>
              <a:rPr lang="da-DK" baseline="0" dirty="0" err="1" smtClean="0"/>
              <a:t>recursive</a:t>
            </a:r>
            <a:r>
              <a:rPr lang="da-DK" baseline="0" dirty="0" smtClean="0"/>
              <a:t> </a:t>
            </a:r>
            <a:r>
              <a:rPr lang="da-DK" baseline="0" dirty="0" err="1" smtClean="0"/>
              <a:t>calls</a:t>
            </a:r>
            <a:r>
              <a:rPr lang="da-DK" baseline="0" dirty="0" smtClean="0"/>
              <a:t> (sum of </a:t>
            </a:r>
            <a:r>
              <a:rPr lang="da-DK" baseline="0" dirty="0" err="1" smtClean="0"/>
              <a:t>height</a:t>
            </a:r>
            <a:r>
              <a:rPr lang="da-DK" baseline="0" dirty="0" smtClean="0"/>
              <a:t> of the </a:t>
            </a:r>
            <a:r>
              <a:rPr lang="da-DK" baseline="0" dirty="0" err="1" smtClean="0"/>
              <a:t>two</a:t>
            </a:r>
            <a:r>
              <a:rPr lang="da-DK" baseline="0" dirty="0" smtClean="0"/>
              <a:t> </a:t>
            </a:r>
            <a:r>
              <a:rPr lang="da-DK" baseline="0" dirty="0" err="1" smtClean="0"/>
              <a:t>merged</a:t>
            </a:r>
            <a:r>
              <a:rPr lang="da-DK" baseline="0" dirty="0" smtClean="0"/>
              <a:t> </a:t>
            </a:r>
            <a:r>
              <a:rPr lang="da-DK" baseline="0" dirty="0" err="1" smtClean="0"/>
              <a:t>trees</a:t>
            </a:r>
            <a:r>
              <a:rPr lang="da-DK" baseline="0" dirty="0" smtClean="0"/>
              <a:t> </a:t>
            </a:r>
            <a:r>
              <a:rPr lang="da-DK" baseline="0" dirty="0" err="1" smtClean="0"/>
              <a:t>decreases</a:t>
            </a:r>
            <a:r>
              <a:rPr lang="da-DK" baseline="0" dirty="0" smtClean="0"/>
              <a:t> by </a:t>
            </a:r>
            <a:r>
              <a:rPr lang="da-DK" baseline="0" dirty="0" err="1" smtClean="0"/>
              <a:t>one</a:t>
            </a:r>
            <a:r>
              <a:rPr lang="da-DK" baseline="0" dirty="0" smtClean="0"/>
              <a:t> for </a:t>
            </a:r>
            <a:r>
              <a:rPr lang="da-DK" baseline="0" dirty="0" err="1" smtClean="0"/>
              <a:t>each</a:t>
            </a:r>
            <a:r>
              <a:rPr lang="da-DK" baseline="0" dirty="0" smtClean="0"/>
              <a:t> </a:t>
            </a:r>
            <a:r>
              <a:rPr lang="da-DK" baseline="0" dirty="0" err="1" smtClean="0"/>
              <a:t>recursive</a:t>
            </a:r>
            <a:r>
              <a:rPr lang="da-DK" baseline="0" dirty="0" smtClean="0"/>
              <a:t> </a:t>
            </a:r>
            <a:r>
              <a:rPr lang="da-DK" baseline="0" dirty="0" err="1" smtClean="0"/>
              <a:t>call</a:t>
            </a:r>
            <a:r>
              <a:rPr lang="da-DK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Maxiphobic</a:t>
            </a:r>
            <a:r>
              <a:rPr lang="da-DK" dirty="0" smtClean="0"/>
              <a:t> &amp; </a:t>
            </a:r>
            <a:r>
              <a:rPr lang="da-DK" dirty="0" err="1" smtClean="0"/>
              <a:t>leftist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trees</a:t>
            </a:r>
            <a:r>
              <a:rPr lang="da-DK" baseline="0" dirty="0" smtClean="0"/>
              <a:t> </a:t>
            </a:r>
            <a:r>
              <a:rPr lang="da-DK" baseline="0" dirty="0" err="1" smtClean="0"/>
              <a:t>require</a:t>
            </a:r>
            <a:r>
              <a:rPr lang="da-DK" baseline="0" dirty="0" smtClean="0"/>
              <a:t> an </a:t>
            </a:r>
            <a:r>
              <a:rPr lang="da-DK" baseline="0" dirty="0" err="1" smtClean="0"/>
              <a:t>integer</a:t>
            </a:r>
            <a:r>
              <a:rPr lang="da-DK" baseline="0" dirty="0" smtClean="0"/>
              <a:t> </a:t>
            </a:r>
            <a:r>
              <a:rPr lang="da-DK" baseline="0" dirty="0" err="1" smtClean="0"/>
              <a:t>field</a:t>
            </a:r>
            <a:r>
              <a:rPr lang="da-DK" baseline="0" dirty="0" smtClean="0"/>
              <a:t> in </a:t>
            </a:r>
            <a:r>
              <a:rPr lang="da-DK" baseline="0" dirty="0" err="1" smtClean="0"/>
              <a:t>each</a:t>
            </a:r>
            <a:r>
              <a:rPr lang="da-DK" baseline="0" dirty="0" smtClean="0"/>
              <a:t> node – </a:t>
            </a:r>
            <a:r>
              <a:rPr lang="da-DK" baseline="0" dirty="0" err="1" smtClean="0"/>
              <a:t>skew</a:t>
            </a:r>
            <a:r>
              <a:rPr lang="da-DK" baseline="0" dirty="0" smtClean="0"/>
              <a:t> </a:t>
            </a:r>
            <a:r>
              <a:rPr lang="da-DK" baseline="0" dirty="0" err="1" smtClean="0"/>
              <a:t>heaps</a:t>
            </a:r>
            <a:r>
              <a:rPr lang="da-DK" baseline="0" dirty="0" smtClean="0"/>
              <a:t> </a:t>
            </a:r>
            <a:r>
              <a:rPr lang="da-DK" baseline="0" dirty="0" err="1" smtClean="0"/>
              <a:t>don’t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require</a:t>
            </a:r>
            <a:r>
              <a:rPr lang="da-DK" baseline="0" dirty="0" smtClean="0"/>
              <a:t> </a:t>
            </a:r>
            <a:r>
              <a:rPr lang="da-DK" baseline="0" dirty="0" err="1" smtClean="0"/>
              <a:t>this</a:t>
            </a:r>
            <a:r>
              <a:rPr lang="da-DK" baseline="0" dirty="0" smtClean="0"/>
              <a:t>.</a:t>
            </a:r>
          </a:p>
          <a:p>
            <a:r>
              <a:rPr lang="da-DK" baseline="0" dirty="0" smtClean="0"/>
              <a:t>Saves </a:t>
            </a:r>
            <a:r>
              <a:rPr lang="da-DK" baseline="0" dirty="0" err="1" smtClean="0"/>
              <a:t>space</a:t>
            </a:r>
            <a:r>
              <a:rPr lang="da-DK" baseline="0" dirty="0" smtClean="0"/>
              <a:t>, but </a:t>
            </a:r>
            <a:r>
              <a:rPr lang="da-DK" baseline="0" dirty="0" err="1" smtClean="0"/>
              <a:t>uses</a:t>
            </a:r>
            <a:r>
              <a:rPr lang="da-DK" baseline="0" dirty="0" smtClean="0"/>
              <a:t> more time for </a:t>
            </a:r>
            <a:r>
              <a:rPr lang="da-DK" baseline="0" dirty="0" err="1" smtClean="0"/>
              <a:t>rebalancing</a:t>
            </a:r>
            <a:r>
              <a:rPr lang="da-DK" baseline="0" dirty="0" smtClean="0"/>
              <a:t>.</a:t>
            </a:r>
          </a:p>
          <a:p>
            <a:r>
              <a:rPr lang="da-DK" baseline="0" dirty="0" err="1" smtClean="0"/>
              <a:t>Amortized</a:t>
            </a:r>
            <a:r>
              <a:rPr lang="da-DK" baseline="0" dirty="0" smtClean="0"/>
              <a:t> </a:t>
            </a:r>
            <a:r>
              <a:rPr lang="da-DK" baseline="0" dirty="0" err="1" smtClean="0"/>
              <a:t>analysis</a:t>
            </a:r>
            <a:r>
              <a:rPr lang="da-DK" baseline="0" dirty="0" smtClean="0"/>
              <a:t>: </a:t>
            </a:r>
            <a:r>
              <a:rPr lang="da-DK" baseline="0" dirty="0" err="1" smtClean="0"/>
              <a:t>Important</a:t>
            </a:r>
            <a:r>
              <a:rPr lang="da-DK" baseline="0" dirty="0" smtClean="0"/>
              <a:t> to </a:t>
            </a:r>
            <a:r>
              <a:rPr lang="da-DK" baseline="0" dirty="0" err="1" smtClean="0"/>
              <a:t>focus</a:t>
            </a:r>
            <a:r>
              <a:rPr lang="da-DK" baseline="0" dirty="0" smtClean="0"/>
              <a:t> on </a:t>
            </a:r>
            <a:r>
              <a:rPr lang="da-DK" b="1" baseline="0" dirty="0" smtClean="0"/>
              <a:t>the </a:t>
            </a:r>
            <a:r>
              <a:rPr lang="da-DK" b="1" baseline="0" dirty="0" err="1" smtClean="0"/>
              <a:t>edge</a:t>
            </a:r>
            <a:r>
              <a:rPr lang="da-DK" b="1" baseline="0" dirty="0" smtClean="0"/>
              <a:t> from </a:t>
            </a:r>
            <a:r>
              <a:rPr lang="da-DK" b="1" baseline="0" dirty="0" err="1" smtClean="0"/>
              <a:t>parent</a:t>
            </a:r>
            <a:r>
              <a:rPr lang="da-DK" b="1" baseline="0" dirty="0" smtClean="0"/>
              <a:t> v to heavy right </a:t>
            </a:r>
            <a:r>
              <a:rPr lang="da-DK" b="1" baseline="0" dirty="0" err="1" smtClean="0"/>
              <a:t>child</a:t>
            </a:r>
            <a:r>
              <a:rPr lang="da-DK" baseline="0" dirty="0" smtClean="0"/>
              <a:t>. as the right </a:t>
            </a:r>
            <a:r>
              <a:rPr lang="da-DK" baseline="0" dirty="0" err="1" smtClean="0"/>
              <a:t>child</a:t>
            </a:r>
            <a:r>
              <a:rPr lang="da-DK" baseline="0" dirty="0" smtClean="0"/>
              <a:t> of v </a:t>
            </a:r>
            <a:r>
              <a:rPr lang="da-DK" baseline="0" dirty="0" err="1" smtClean="0"/>
              <a:t>might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get</a:t>
            </a:r>
            <a:r>
              <a:rPr lang="da-DK" baseline="0" dirty="0" smtClean="0"/>
              <a:t> </a:t>
            </a:r>
            <a:r>
              <a:rPr lang="da-DK" baseline="0" dirty="0" err="1" smtClean="0"/>
              <a:t>replaced</a:t>
            </a:r>
            <a:r>
              <a:rPr lang="da-DK" baseline="0" dirty="0" smtClean="0"/>
              <a:t> </a:t>
            </a:r>
            <a:r>
              <a:rPr lang="da-DK" baseline="0" dirty="0" err="1" smtClean="0"/>
              <a:t>during</a:t>
            </a:r>
            <a:r>
              <a:rPr lang="da-DK" baseline="0" dirty="0" smtClean="0"/>
              <a:t> the </a:t>
            </a:r>
            <a:r>
              <a:rPr lang="da-DK" baseline="0" dirty="0" err="1" smtClean="0"/>
              <a:t>merging</a:t>
            </a:r>
            <a:r>
              <a:rPr lang="da-DK" baseline="0" dirty="0" smtClean="0"/>
              <a:t> on </a:t>
            </a:r>
            <a:r>
              <a:rPr lang="da-DK" baseline="0" dirty="0" err="1" smtClean="0"/>
              <a:t>paths</a:t>
            </a:r>
            <a:r>
              <a:rPr lang="da-DK" baseline="0" dirty="0" smtClean="0"/>
              <a:t>, but </a:t>
            </a:r>
            <a:r>
              <a:rPr lang="da-DK" baseline="0" dirty="0" err="1" smtClean="0"/>
              <a:t>only</a:t>
            </a:r>
            <a:r>
              <a:rPr lang="da-DK" baseline="0" dirty="0" smtClean="0"/>
              <a:t> by </a:t>
            </a:r>
            <a:r>
              <a:rPr lang="da-DK" baseline="0" dirty="0" err="1" smtClean="0"/>
              <a:t>something</a:t>
            </a:r>
            <a:r>
              <a:rPr lang="da-DK" baseline="0" dirty="0" smtClean="0"/>
              <a:t> </a:t>
            </a:r>
            <a:r>
              <a:rPr lang="da-DK" baseline="0" dirty="0" err="1" smtClean="0"/>
              <a:t>even</a:t>
            </a:r>
            <a:r>
              <a:rPr lang="da-DK" baseline="0" dirty="0" smtClean="0"/>
              <a:t> heavyer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splay</a:t>
            </a:r>
            <a:r>
              <a:rPr lang="da-DK" dirty="0" smtClean="0"/>
              <a:t> = ”sprede ud”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splay</a:t>
            </a:r>
            <a:r>
              <a:rPr lang="da-DK" dirty="0" smtClean="0"/>
              <a:t> = ”sprede ud”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E160F-2E5C-4E3C-A95C-812909532F2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0A94-079D-4517-997E-9FB13ECC65A9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0906-6E64-46D9-9D73-D39E96762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663654"/>
            <a:ext cx="5040560" cy="619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da-DK" b="1" dirty="0" err="1" smtClean="0"/>
              <a:t>Self-Adjusting</a:t>
            </a:r>
            <a:r>
              <a:rPr lang="da-DK" b="1" dirty="0" smtClean="0"/>
              <a:t> Data </a:t>
            </a:r>
            <a:r>
              <a:rPr lang="da-DK" b="1" dirty="0" err="1" smtClean="0"/>
              <a:t>Structures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da-DK" b="1" dirty="0" err="1" smtClean="0"/>
              <a:t>Self-Adjusting</a:t>
            </a:r>
            <a:r>
              <a:rPr lang="da-DK" b="1" dirty="0" smtClean="0"/>
              <a:t> Data </a:t>
            </a:r>
            <a:r>
              <a:rPr lang="da-DK" b="1" dirty="0" err="1" smtClean="0"/>
              <a:t>Structures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107504" y="2448272"/>
            <a:ext cx="9036496" cy="4409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6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1400" b="1" dirty="0" smtClean="0"/>
              <a:t>Lists</a:t>
            </a:r>
            <a:br>
              <a:rPr lang="en-US" sz="1400" b="1" dirty="0" smtClean="0"/>
            </a:br>
            <a:r>
              <a:rPr lang="en-US" sz="1400" dirty="0" smtClean="0"/>
              <a:t>[D.D.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R.E. </a:t>
            </a:r>
            <a:r>
              <a:rPr lang="en-US" sz="1400" dirty="0" err="1" smtClean="0"/>
              <a:t>Tarjan</a:t>
            </a:r>
            <a:r>
              <a:rPr lang="en-US" sz="1400" dirty="0" smtClean="0"/>
              <a:t>, </a:t>
            </a:r>
            <a:r>
              <a:rPr lang="en-US" sz="1400" i="1" dirty="0" smtClean="0"/>
              <a:t>Amortized Efficiency of List Update Rules</a:t>
            </a:r>
            <a:r>
              <a:rPr lang="en-US" sz="1400" dirty="0" smtClean="0"/>
              <a:t>, Proc. 16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Annual ACM Symposium on Theory of Computing, 488-492, 1984]</a:t>
            </a:r>
            <a:endParaRPr lang="en-US" sz="1400" i="1" dirty="0" smtClean="0"/>
          </a:p>
          <a:p>
            <a:pPr>
              <a:spcBef>
                <a:spcPts val="6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1400" b="1" dirty="0" smtClean="0"/>
              <a:t>Dictionaries</a:t>
            </a:r>
            <a:br>
              <a:rPr lang="en-US" sz="1400" b="1" dirty="0" smtClean="0"/>
            </a:br>
            <a:r>
              <a:rPr lang="en-US" sz="1400" dirty="0" smtClean="0"/>
              <a:t>[D.D.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R.E. </a:t>
            </a:r>
            <a:r>
              <a:rPr lang="en-US" sz="1400" dirty="0" err="1" smtClean="0"/>
              <a:t>Tarjan</a:t>
            </a:r>
            <a:r>
              <a:rPr lang="en-US" sz="1400" dirty="0" smtClean="0"/>
              <a:t>, </a:t>
            </a:r>
            <a:r>
              <a:rPr lang="en-US" sz="1400" i="1" dirty="0" smtClean="0"/>
              <a:t>Self-Adjusting Binary Search Trees</a:t>
            </a:r>
            <a:r>
              <a:rPr lang="en-US" sz="1400" dirty="0" smtClean="0"/>
              <a:t>, Journal of the ACM, 32(3): 652-686, 1985]</a:t>
            </a:r>
            <a:br>
              <a:rPr lang="en-US" sz="1400" dirty="0" smtClean="0"/>
            </a:br>
            <a:r>
              <a:rPr lang="en-US" sz="1400" dirty="0" smtClean="0">
                <a:solidFill>
                  <a:srgbClr val="C00000"/>
                </a:solidFill>
                <a:sym typeface="Symbol"/>
              </a:rPr>
              <a:t> splay trees</a:t>
            </a:r>
            <a:endParaRPr lang="en-US" sz="1400" dirty="0" smtClean="0"/>
          </a:p>
          <a:p>
            <a:pPr lvl="0">
              <a:spcBef>
                <a:spcPts val="6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1400" b="1" dirty="0" smtClean="0"/>
              <a:t>Priority Queues</a:t>
            </a:r>
            <a:br>
              <a:rPr lang="en-US" sz="1400" b="1" dirty="0" smtClean="0"/>
            </a:br>
            <a:r>
              <a:rPr lang="en-US" sz="1400" dirty="0" smtClean="0"/>
              <a:t>[C.A. Crane, </a:t>
            </a:r>
            <a:r>
              <a:rPr lang="en-US" sz="1400" i="1" dirty="0" smtClean="0"/>
              <a:t>Linear lists and priority queues as balanced binary trees</a:t>
            </a:r>
            <a:r>
              <a:rPr lang="en-US" sz="1400" dirty="0" smtClean="0"/>
              <a:t>, PhD thesis, Stanford University, 1972]</a:t>
            </a:r>
            <a:br>
              <a:rPr lang="en-US" sz="1400" dirty="0" smtClean="0"/>
            </a:br>
            <a:r>
              <a:rPr lang="en-US" sz="1400" dirty="0" smtClean="0"/>
              <a:t>[D.E. Knuth. </a:t>
            </a:r>
            <a:r>
              <a:rPr lang="en-US" sz="1400" i="1" dirty="0" smtClean="0"/>
              <a:t>Searching and Sorting</a:t>
            </a:r>
            <a:r>
              <a:rPr lang="en-US" sz="1400" dirty="0" smtClean="0"/>
              <a:t>, volume 3 of The Art of Computer Programming, Addison-Wesley, 1973]</a:t>
            </a:r>
            <a:br>
              <a:rPr lang="en-US" sz="1400" dirty="0" smtClean="0"/>
            </a:br>
            <a:r>
              <a:rPr lang="en-US" sz="1400" dirty="0" smtClean="0">
                <a:solidFill>
                  <a:srgbClr val="C00000"/>
                </a:solidFill>
                <a:sym typeface="Symbol"/>
              </a:rPr>
              <a:t> leftist heaps</a:t>
            </a:r>
            <a:endParaRPr lang="en-US" sz="1400" dirty="0" smtClean="0"/>
          </a:p>
          <a:p>
            <a:pPr lvl="0">
              <a:spcBef>
                <a:spcPts val="6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1400" dirty="0" smtClean="0"/>
              <a:t>[D.D. </a:t>
            </a:r>
            <a:r>
              <a:rPr lang="en-US" sz="1400" dirty="0" err="1" smtClean="0"/>
              <a:t>Sleator</a:t>
            </a:r>
            <a:r>
              <a:rPr lang="en-US" sz="1400" dirty="0" smtClean="0"/>
              <a:t>, R.E. </a:t>
            </a:r>
            <a:r>
              <a:rPr lang="en-US" sz="1400" dirty="0" err="1" smtClean="0"/>
              <a:t>Tarjan</a:t>
            </a:r>
            <a:r>
              <a:rPr lang="en-US" sz="1400" dirty="0" smtClean="0"/>
              <a:t>, </a:t>
            </a:r>
            <a:r>
              <a:rPr lang="en-US" sz="1400" i="1" dirty="0" smtClean="0"/>
              <a:t>Self-Adjusting Heaps</a:t>
            </a:r>
            <a:r>
              <a:rPr lang="en-US" sz="1400" dirty="0" smtClean="0"/>
              <a:t>, SIAM Journal of Computing, 15(1): 52-69, 1986]</a:t>
            </a:r>
            <a:br>
              <a:rPr lang="en-US" sz="1400" dirty="0" smtClean="0"/>
            </a:br>
            <a:r>
              <a:rPr lang="en-US" sz="1400" dirty="0" smtClean="0">
                <a:solidFill>
                  <a:srgbClr val="C00000"/>
                </a:solidFill>
                <a:sym typeface="Symbol"/>
              </a:rPr>
              <a:t> skew heaps</a:t>
            </a:r>
          </a:p>
          <a:p>
            <a:pPr lvl="0">
              <a:spcBef>
                <a:spcPts val="6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1400" dirty="0" smtClean="0"/>
              <a:t>[C. </a:t>
            </a:r>
            <a:r>
              <a:rPr lang="en-US" sz="1400" dirty="0" err="1" smtClean="0"/>
              <a:t>Okasaki</a:t>
            </a:r>
            <a:r>
              <a:rPr lang="en-US" sz="1400" dirty="0" smtClean="0"/>
              <a:t>, </a:t>
            </a:r>
            <a:r>
              <a:rPr lang="en-US" sz="1400" i="1" dirty="0" smtClean="0"/>
              <a:t>Alternatives to Two Classic Data Structures</a:t>
            </a:r>
            <a:r>
              <a:rPr lang="en-US" sz="1400" dirty="0" smtClean="0"/>
              <a:t>, Symposium on Computer Science Education, 162-165, 2005]</a:t>
            </a:r>
            <a:br>
              <a:rPr lang="en-US" sz="1400" dirty="0" smtClean="0"/>
            </a:br>
            <a:r>
              <a:rPr lang="en-US" sz="1400" dirty="0" smtClean="0">
                <a:solidFill>
                  <a:srgbClr val="C00000"/>
                </a:solidFill>
                <a:sym typeface="Symbol"/>
              </a:rPr>
              <a:t>  </a:t>
            </a:r>
            <a:r>
              <a:rPr lang="en-US" sz="1400" dirty="0" err="1" smtClean="0">
                <a:solidFill>
                  <a:srgbClr val="C00000"/>
                </a:solidFill>
                <a:sym typeface="Symbol"/>
              </a:rPr>
              <a:t>maxiphobic</a:t>
            </a:r>
            <a:r>
              <a:rPr lang="en-US" sz="1400" dirty="0" smtClean="0">
                <a:solidFill>
                  <a:srgbClr val="C00000"/>
                </a:solidFill>
                <a:sym typeface="Symbol"/>
              </a:rPr>
              <a:t> heaps   </a:t>
            </a:r>
          </a:p>
          <a:p>
            <a:pPr lvl="0">
              <a:spcBef>
                <a:spcPts val="6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1400" dirty="0" smtClean="0"/>
              <a:t>[A</a:t>
            </a:r>
            <a:r>
              <a:rPr lang="en-US" sz="1400" dirty="0"/>
              <a:t>. </a:t>
            </a:r>
            <a:r>
              <a:rPr lang="en-US" sz="1400" dirty="0" err="1" smtClean="0"/>
              <a:t>Gambin</a:t>
            </a:r>
            <a:r>
              <a:rPr lang="en-US" sz="1400" dirty="0" smtClean="0"/>
              <a:t>, </a:t>
            </a:r>
            <a:r>
              <a:rPr lang="en-US" sz="1400" dirty="0"/>
              <a:t>A. Malinowski. </a:t>
            </a:r>
            <a:r>
              <a:rPr lang="en-US" sz="1400" i="1" dirty="0" smtClean="0"/>
              <a:t>Randomized </a:t>
            </a:r>
            <a:r>
              <a:rPr lang="en-US" sz="1400" i="1" dirty="0" err="1" smtClean="0"/>
              <a:t>Meldable</a:t>
            </a:r>
            <a:r>
              <a:rPr lang="en-US" sz="1400" i="1" dirty="0" smtClean="0"/>
              <a:t> Priority Queues,</a:t>
            </a:r>
            <a:r>
              <a:rPr lang="en-US" sz="1400" dirty="0" smtClean="0"/>
              <a:t> Proc. </a:t>
            </a:r>
            <a:r>
              <a:rPr lang="en-US" sz="1400" dirty="0"/>
              <a:t>25</a:t>
            </a:r>
            <a:r>
              <a:rPr lang="en-US" sz="1400" baseline="30000" dirty="0"/>
              <a:t>th</a:t>
            </a:r>
            <a:r>
              <a:rPr lang="en-US" sz="1400" dirty="0"/>
              <a:t> Conference on Current Trends in Theory and Practice of Informatics: Theory and Practice of </a:t>
            </a:r>
            <a:r>
              <a:rPr lang="en-US" sz="1400" dirty="0" smtClean="0"/>
              <a:t>Informatics, 344-349, 1998]</a:t>
            </a:r>
            <a:br>
              <a:rPr lang="en-US" sz="1400" dirty="0" smtClean="0"/>
            </a:br>
            <a:r>
              <a:rPr lang="en-US" sz="1400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sz="1400" dirty="0">
                <a:solidFill>
                  <a:srgbClr val="C00000"/>
                </a:solidFill>
                <a:sym typeface="Symbol"/>
              </a:rPr>
              <a:t> </a:t>
            </a:r>
            <a:r>
              <a:rPr lang="en-US" sz="1400" dirty="0" smtClean="0">
                <a:solidFill>
                  <a:srgbClr val="C00000"/>
                </a:solidFill>
                <a:sym typeface="Symbol"/>
              </a:rPr>
              <a:t>randomized version of </a:t>
            </a:r>
            <a:r>
              <a:rPr lang="en-US" sz="1400" dirty="0" err="1" smtClean="0">
                <a:solidFill>
                  <a:srgbClr val="C00000"/>
                </a:solidFill>
                <a:sym typeface="Symbol"/>
              </a:rPr>
              <a:t>maxiphobic</a:t>
            </a:r>
            <a:r>
              <a:rPr lang="en-US" sz="1400" dirty="0" smtClean="0">
                <a:solidFill>
                  <a:srgbClr val="C00000"/>
                </a:solidFill>
                <a:sym typeface="Symbol"/>
              </a:rPr>
              <a:t> heaps   </a:t>
            </a:r>
            <a:endParaRPr lang="en-US" sz="1400" dirty="0">
              <a:solidFill>
                <a:srgbClr val="C00000"/>
              </a:solidFill>
              <a:sym typeface="Symbol"/>
            </a:endParaRPr>
          </a:p>
          <a:p>
            <a:pPr lvl="0" algn="ctr">
              <a:spcBef>
                <a:spcPts val="6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1400" dirty="0" err="1" smtClean="0">
                <a:solidFill>
                  <a:srgbClr val="C00000"/>
                </a:solidFill>
                <a:sym typeface="Symbol"/>
              </a:rPr>
              <a:t>Okasaki</a:t>
            </a:r>
            <a:r>
              <a:rPr lang="en-US" sz="1400" dirty="0" smtClean="0">
                <a:solidFill>
                  <a:srgbClr val="C00000"/>
                </a:solidFill>
                <a:sym typeface="Symbol"/>
              </a:rPr>
              <a:t>:  </a:t>
            </a:r>
            <a:r>
              <a:rPr lang="en-US" sz="1400" i="1" dirty="0" err="1" smtClean="0">
                <a:solidFill>
                  <a:srgbClr val="C00000"/>
                </a:solidFill>
                <a:sym typeface="Symbol"/>
              </a:rPr>
              <a:t>maxiphobic</a:t>
            </a:r>
            <a:r>
              <a:rPr lang="en-US" sz="1400" i="1" dirty="0" smtClean="0">
                <a:solidFill>
                  <a:srgbClr val="C00000"/>
                </a:solidFill>
                <a:sym typeface="Symbol"/>
              </a:rPr>
              <a:t> heaps are an alternative to leftist heaps ... but without the “magic”</a:t>
            </a:r>
            <a:endParaRPr lang="en-US" sz="1400" i="1" dirty="0" smtClean="0"/>
          </a:p>
        </p:txBody>
      </p:sp>
      <p:grpSp>
        <p:nvGrpSpPr>
          <p:cNvPr id="38" name="Group 37"/>
          <p:cNvGrpSpPr>
            <a:grpSpLocks noChangeAspect="1"/>
          </p:cNvGrpSpPr>
          <p:nvPr/>
        </p:nvGrpSpPr>
        <p:grpSpPr>
          <a:xfrm>
            <a:off x="1403649" y="836713"/>
            <a:ext cx="6264696" cy="1578801"/>
            <a:chOff x="457734" y="916066"/>
            <a:chExt cx="7714666" cy="1944216"/>
          </a:xfrm>
        </p:grpSpPr>
        <p:grpSp>
          <p:nvGrpSpPr>
            <p:cNvPr id="60" name="Group 59"/>
            <p:cNvGrpSpPr/>
            <p:nvPr/>
          </p:nvGrpSpPr>
          <p:grpSpPr>
            <a:xfrm>
              <a:off x="1331640" y="1124744"/>
              <a:ext cx="6840760" cy="540000"/>
              <a:chOff x="1187624" y="4329160"/>
              <a:chExt cx="6840760" cy="54000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2237751" y="432916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7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3287878" y="432916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4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1187624" y="432916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2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7488384" y="432916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3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438259" y="432916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5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388132" y="432916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9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4338005" y="4329160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1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8" name="Straight Arrow Connector 67"/>
              <p:cNvCxnSpPr>
                <a:stCxn id="63" idx="6"/>
                <a:endCxn id="61" idx="2"/>
              </p:cNvCxnSpPr>
              <p:nvPr/>
            </p:nvCxnSpPr>
            <p:spPr>
              <a:xfrm>
                <a:off x="1727624" y="4599160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67" idx="6"/>
                <a:endCxn id="66" idx="2"/>
              </p:cNvCxnSpPr>
              <p:nvPr/>
            </p:nvCxnSpPr>
            <p:spPr>
              <a:xfrm>
                <a:off x="4878005" y="4599160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stCxn id="66" idx="6"/>
                <a:endCxn id="65" idx="2"/>
              </p:cNvCxnSpPr>
              <p:nvPr/>
            </p:nvCxnSpPr>
            <p:spPr>
              <a:xfrm>
                <a:off x="5928132" y="4599160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stCxn id="62" idx="6"/>
                <a:endCxn id="67" idx="2"/>
              </p:cNvCxnSpPr>
              <p:nvPr/>
            </p:nvCxnSpPr>
            <p:spPr>
              <a:xfrm>
                <a:off x="3827878" y="4599160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61" idx="6"/>
                <a:endCxn id="62" idx="2"/>
              </p:cNvCxnSpPr>
              <p:nvPr/>
            </p:nvCxnSpPr>
            <p:spPr>
              <a:xfrm>
                <a:off x="2777751" y="4599160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>
                <a:stCxn id="65" idx="6"/>
                <a:endCxn id="64" idx="2"/>
              </p:cNvCxnSpPr>
              <p:nvPr/>
            </p:nvCxnSpPr>
            <p:spPr>
              <a:xfrm>
                <a:off x="6978259" y="4599160"/>
                <a:ext cx="510125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/>
            <p:cNvSpPr txBox="1"/>
            <p:nvPr/>
          </p:nvSpPr>
          <p:spPr>
            <a:xfrm>
              <a:off x="1876522" y="1778493"/>
              <a:ext cx="6279396" cy="379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dirty="0" err="1" smtClean="0"/>
                <a:t>Search</a:t>
              </a:r>
              <a:r>
                <a:rPr lang="da-DK" sz="1400" dirty="0" smtClean="0"/>
                <a:t>(2), </a:t>
              </a:r>
              <a:r>
                <a:rPr lang="da-DK" sz="1400" dirty="0" err="1" smtClean="0"/>
                <a:t>Search</a:t>
              </a:r>
              <a:r>
                <a:rPr lang="da-DK" sz="1400" dirty="0" smtClean="0"/>
                <a:t>(2), </a:t>
              </a:r>
              <a:r>
                <a:rPr lang="da-DK" sz="1400" dirty="0" err="1" smtClean="0"/>
                <a:t>Search</a:t>
              </a:r>
              <a:r>
                <a:rPr lang="da-DK" sz="1400" dirty="0" smtClean="0"/>
                <a:t>(2) , </a:t>
              </a:r>
              <a:r>
                <a:rPr lang="da-DK" sz="1400" dirty="0" err="1" smtClean="0"/>
                <a:t>Search</a:t>
              </a:r>
              <a:r>
                <a:rPr lang="da-DK" sz="1400" dirty="0" smtClean="0"/>
                <a:t>(5), </a:t>
              </a:r>
              <a:r>
                <a:rPr lang="da-DK" sz="1400" dirty="0" err="1" smtClean="0"/>
                <a:t>Search</a:t>
              </a:r>
              <a:r>
                <a:rPr lang="da-DK" sz="1400" dirty="0" smtClean="0"/>
                <a:t>(5), </a:t>
              </a:r>
              <a:r>
                <a:rPr lang="da-DK" sz="1400" dirty="0" err="1" smtClean="0"/>
                <a:t>Search</a:t>
              </a:r>
              <a:r>
                <a:rPr lang="da-DK" sz="1400" dirty="0" smtClean="0"/>
                <a:t>(5)</a:t>
              </a:r>
              <a:endParaRPr lang="en-US" sz="1400" dirty="0" smtClean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644008" y="1727459"/>
              <a:ext cx="3384376" cy="454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1331640" y="2240808"/>
              <a:ext cx="6840760" cy="540000"/>
              <a:chOff x="1187624" y="5445224"/>
              <a:chExt cx="6840760" cy="540000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2237751" y="5445224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2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287878" y="5445224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7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1187624" y="5445224"/>
                <a:ext cx="540000" cy="540000"/>
              </a:xfrm>
              <a:prstGeom prst="ellipse">
                <a:avLst/>
              </a:prstGeom>
              <a:solidFill>
                <a:srgbClr val="FFC0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5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7488384" y="5445224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3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6438259" y="5445224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9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5388132" y="5445224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1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4338005" y="5445224"/>
                <a:ext cx="540000" cy="540000"/>
              </a:xfrm>
              <a:prstGeom prst="ellipse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a-DK" sz="2400" dirty="0" smtClean="0">
                    <a:solidFill>
                      <a:schemeClr val="tx1"/>
                    </a:solidFill>
                  </a:rPr>
                  <a:t>4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4" name="Straight Arrow Connector 83"/>
              <p:cNvCxnSpPr>
                <a:stCxn id="79" idx="6"/>
                <a:endCxn id="77" idx="2"/>
              </p:cNvCxnSpPr>
              <p:nvPr/>
            </p:nvCxnSpPr>
            <p:spPr>
              <a:xfrm>
                <a:off x="1727624" y="5715224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>
                <a:stCxn id="83" idx="6"/>
                <a:endCxn id="82" idx="2"/>
              </p:cNvCxnSpPr>
              <p:nvPr/>
            </p:nvCxnSpPr>
            <p:spPr>
              <a:xfrm>
                <a:off x="4878005" y="5715224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stCxn id="82" idx="6"/>
                <a:endCxn id="81" idx="2"/>
              </p:cNvCxnSpPr>
              <p:nvPr/>
            </p:nvCxnSpPr>
            <p:spPr>
              <a:xfrm>
                <a:off x="5928132" y="5715224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/>
              <p:cNvCxnSpPr>
                <a:stCxn id="78" idx="6"/>
                <a:endCxn id="83" idx="2"/>
              </p:cNvCxnSpPr>
              <p:nvPr/>
            </p:nvCxnSpPr>
            <p:spPr>
              <a:xfrm>
                <a:off x="3827878" y="5715224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/>
              <p:cNvCxnSpPr>
                <a:stCxn id="77" idx="6"/>
                <a:endCxn id="78" idx="2"/>
              </p:cNvCxnSpPr>
              <p:nvPr/>
            </p:nvCxnSpPr>
            <p:spPr>
              <a:xfrm>
                <a:off x="2777751" y="5715224"/>
                <a:ext cx="510127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>
                <a:stCxn id="81" idx="6"/>
                <a:endCxn id="80" idx="2"/>
              </p:cNvCxnSpPr>
              <p:nvPr/>
            </p:nvCxnSpPr>
            <p:spPr>
              <a:xfrm>
                <a:off x="6978259" y="5715224"/>
                <a:ext cx="510125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Arc 89"/>
            <p:cNvSpPr/>
            <p:nvPr/>
          </p:nvSpPr>
          <p:spPr>
            <a:xfrm>
              <a:off x="971600" y="1304704"/>
              <a:ext cx="936104" cy="1296144"/>
            </a:xfrm>
            <a:prstGeom prst="arc">
              <a:avLst>
                <a:gd name="adj1" fmla="val 6726284"/>
                <a:gd name="adj2" fmla="val 14848410"/>
              </a:avLst>
            </a:prstGeom>
            <a:noFill/>
            <a:ln w="38100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90"/>
            <p:cNvSpPr txBox="1"/>
            <p:nvPr/>
          </p:nvSpPr>
          <p:spPr>
            <a:xfrm rot="16200000">
              <a:off x="-283541" y="1657341"/>
              <a:ext cx="19442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>
                  <a:solidFill>
                    <a:srgbClr val="C00000"/>
                  </a:solidFill>
                </a:rPr>
                <a:t>move-to-front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92" name="Content Placeholder 2"/>
          <p:cNvSpPr txBox="1">
            <a:spLocks/>
          </p:cNvSpPr>
          <p:nvPr/>
        </p:nvSpPr>
        <p:spPr>
          <a:xfrm>
            <a:off x="107504" y="6093296"/>
            <a:ext cx="889248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ts val="1800"/>
              </a:spcBef>
              <a:buClr>
                <a:srgbClr val="C00000"/>
              </a:buClr>
              <a:tabLst>
                <a:tab pos="360363" algn="l"/>
              </a:tabLst>
            </a:pPr>
            <a:endParaRPr kumimoji="0" lang="da-DK" sz="18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Box 79"/>
          <p:cNvSpPr txBox="1"/>
          <p:nvPr/>
        </p:nvSpPr>
        <p:spPr>
          <a:xfrm>
            <a:off x="2483768" y="55892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=              Meld (         ,           )</a:t>
            </a:r>
            <a:endParaRPr lang="da-DK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107504" y="515719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Meld (               ,             )  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5277566" y="3182779"/>
            <a:ext cx="2318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Meld (          ,           )   =  </a:t>
            </a:r>
          </a:p>
        </p:txBody>
      </p:sp>
      <p:sp>
        <p:nvSpPr>
          <p:cNvPr id="258" name="Content Placeholder 2"/>
          <p:cNvSpPr txBox="1">
            <a:spLocks/>
          </p:cNvSpPr>
          <p:nvPr/>
        </p:nvSpPr>
        <p:spPr>
          <a:xfrm>
            <a:off x="3059832" y="1672208"/>
            <a:ext cx="5472608" cy="1396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None/>
              <a:tabLst>
                <a:tab pos="449263" algn="l"/>
              </a:tabLst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[C.A. Crane,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Linear lists and priority queues as balanced binary trees</a:t>
            </a:r>
            <a:r>
              <a:rPr lang="en-US" sz="1600" dirty="0" smtClean="0"/>
              <a:t>,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PhD thesis, Stanford University, 1972]</a:t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[D.E. Knuth. </a:t>
            </a: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Searching and Sorting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volume 3 of </a:t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Art of Computer Programming,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Addison-Wesley, 1973]</a:t>
            </a:r>
            <a:endParaRPr kumimoji="0" lang="da-DK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832" y="692696"/>
            <a:ext cx="6156176" cy="504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sz="2400" dirty="0" err="1" smtClean="0"/>
              <a:t>MakeHeap</a:t>
            </a:r>
            <a:r>
              <a:rPr lang="da-DK" sz="2400" dirty="0" smtClean="0"/>
              <a:t>, </a:t>
            </a:r>
            <a:r>
              <a:rPr lang="da-DK" sz="2400" dirty="0" err="1" smtClean="0"/>
              <a:t>FindMin</a:t>
            </a:r>
            <a:r>
              <a:rPr lang="da-DK" sz="2400" dirty="0" smtClean="0"/>
              <a:t>, </a:t>
            </a:r>
            <a:r>
              <a:rPr lang="da-DK" sz="2400" dirty="0" err="1" smtClean="0"/>
              <a:t>Insert</a:t>
            </a:r>
            <a:r>
              <a:rPr lang="da-DK" sz="2400" dirty="0" smtClean="0"/>
              <a:t>, </a:t>
            </a:r>
            <a:r>
              <a:rPr lang="da-DK" sz="2400" b="1" dirty="0" smtClean="0">
                <a:solidFill>
                  <a:srgbClr val="C00000"/>
                </a:solidFill>
              </a:rPr>
              <a:t>Meld</a:t>
            </a:r>
            <a:r>
              <a:rPr lang="da-DK" sz="2400" dirty="0" smtClean="0"/>
              <a:t>, </a:t>
            </a:r>
            <a:r>
              <a:rPr lang="da-DK" sz="2400" dirty="0" err="1" smtClean="0"/>
              <a:t>DeleteMin</a:t>
            </a:r>
            <a:endParaRPr lang="da-DK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</p:spPr>
        <p:txBody>
          <a:bodyPr/>
          <a:lstStyle/>
          <a:p>
            <a:fld id="{2D510906-6E64-46D9-9D73-D39E9676222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59832" y="-27384"/>
            <a:ext cx="626469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Heaps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68144" y="1124745"/>
            <a:ext cx="298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Meld                             Cut </a:t>
            </a:r>
            <a:r>
              <a:rPr lang="da-DK" sz="1400" dirty="0" err="1" smtClean="0"/>
              <a:t>root</a:t>
            </a:r>
            <a:r>
              <a:rPr lang="da-DK" sz="1400" dirty="0" smtClean="0"/>
              <a:t> + Meld</a:t>
            </a:r>
            <a:endParaRPr lang="da-DK" sz="1400" dirty="0"/>
          </a:p>
        </p:txBody>
      </p:sp>
      <p:sp>
        <p:nvSpPr>
          <p:cNvPr id="53" name="TextBox 52"/>
          <p:cNvSpPr txBox="1"/>
          <p:nvPr/>
        </p:nvSpPr>
        <p:spPr>
          <a:xfrm rot="5400000">
            <a:off x="5944798" y="9655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=</a:t>
            </a:r>
            <a:endParaRPr lang="da-DK" dirty="0"/>
          </a:p>
        </p:txBody>
      </p:sp>
      <p:sp>
        <p:nvSpPr>
          <p:cNvPr id="54" name="TextBox 53"/>
          <p:cNvSpPr txBox="1"/>
          <p:nvPr/>
        </p:nvSpPr>
        <p:spPr>
          <a:xfrm rot="5400000">
            <a:off x="7817006" y="9655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=</a:t>
            </a:r>
            <a:endParaRPr lang="da-DK" dirty="0"/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4572000" y="44624"/>
            <a:ext cx="46001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(via</a:t>
            </a:r>
            <a:r>
              <a:rPr kumimoji="0" lang="da-DK" sz="2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26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Binary</a:t>
            </a:r>
            <a:r>
              <a:rPr kumimoji="0" lang="da-DK" sz="2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26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Heap</a:t>
            </a:r>
            <a:r>
              <a:rPr lang="da-DK" sz="2600" b="1" dirty="0" smtClean="0">
                <a:latin typeface="+mj-lt"/>
                <a:ea typeface="+mj-ea"/>
                <a:cs typeface="+mj-cs"/>
              </a:rPr>
              <a:t>-</a:t>
            </a:r>
            <a:r>
              <a:rPr kumimoji="0" lang="da-DK" sz="26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Ordered</a:t>
            </a:r>
            <a:r>
              <a:rPr kumimoji="0" lang="da-DK" sz="2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26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Trees</a:t>
            </a:r>
            <a:r>
              <a:rPr kumimoji="0" lang="da-DK" sz="2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07504" y="4725144"/>
            <a:ext cx="3816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8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2400" b="1" dirty="0" err="1" smtClean="0"/>
              <a:t>Maxiphobic</a:t>
            </a:r>
            <a:r>
              <a:rPr lang="en-US" sz="2400" b="1" dirty="0" smtClean="0"/>
              <a:t> Heaps</a:t>
            </a:r>
            <a:endParaRPr lang="en-US" sz="2400" dirty="0" smtClean="0"/>
          </a:p>
        </p:txBody>
      </p:sp>
      <p:grpSp>
        <p:nvGrpSpPr>
          <p:cNvPr id="260" name="Group 259"/>
          <p:cNvGrpSpPr/>
          <p:nvPr/>
        </p:nvGrpSpPr>
        <p:grpSpPr>
          <a:xfrm>
            <a:off x="1835696" y="5229200"/>
            <a:ext cx="576064" cy="864096"/>
            <a:chOff x="1835696" y="5280883"/>
            <a:chExt cx="576064" cy="864096"/>
          </a:xfrm>
        </p:grpSpPr>
        <p:sp>
          <p:nvSpPr>
            <p:cNvPr id="59" name="Isosceles Triangle 58"/>
            <p:cNvSpPr/>
            <p:nvPr/>
          </p:nvSpPr>
          <p:spPr>
            <a:xfrm>
              <a:off x="1835696" y="5424899"/>
              <a:ext cx="576064" cy="720080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i="1" dirty="0" smtClean="0">
                  <a:solidFill>
                    <a:schemeClr val="tx1"/>
                  </a:solidFill>
                </a:rPr>
                <a:t>T</a:t>
              </a:r>
              <a:r>
                <a:rPr lang="da-DK" baseline="-25000" dirty="0" smtClean="0">
                  <a:solidFill>
                    <a:schemeClr val="tx1"/>
                  </a:solidFill>
                </a:rPr>
                <a:t>3</a:t>
              </a:r>
              <a:endParaRPr lang="da-DK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1979712" y="5280883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395536" y="5229200"/>
            <a:ext cx="1296144" cy="1296144"/>
            <a:chOff x="395536" y="5280883"/>
            <a:chExt cx="1296144" cy="1296144"/>
          </a:xfrm>
        </p:grpSpPr>
        <p:sp>
          <p:nvSpPr>
            <p:cNvPr id="57" name="Isosceles Triangle 56"/>
            <p:cNvSpPr/>
            <p:nvPr/>
          </p:nvSpPr>
          <p:spPr>
            <a:xfrm>
              <a:off x="395536" y="5856947"/>
              <a:ext cx="576064" cy="720080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i="1" dirty="0" smtClean="0">
                  <a:solidFill>
                    <a:schemeClr val="tx1"/>
                  </a:solidFill>
                </a:rPr>
                <a:t>T</a:t>
              </a:r>
              <a:r>
                <a:rPr lang="da-DK" baseline="-25000" dirty="0" smtClean="0">
                  <a:solidFill>
                    <a:schemeClr val="tx1"/>
                  </a:solidFill>
                </a:rPr>
                <a:t>1</a:t>
              </a:r>
              <a:endParaRPr lang="da-DK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8" name="Isosceles Triangle 57"/>
            <p:cNvSpPr/>
            <p:nvPr/>
          </p:nvSpPr>
          <p:spPr>
            <a:xfrm>
              <a:off x="1115616" y="5856947"/>
              <a:ext cx="576064" cy="720080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i="1" dirty="0" smtClean="0">
                  <a:solidFill>
                    <a:schemeClr val="tx1"/>
                  </a:solidFill>
                </a:rPr>
                <a:t>T</a:t>
              </a:r>
              <a:r>
                <a:rPr lang="da-DK" baseline="-25000" dirty="0" smtClean="0">
                  <a:solidFill>
                    <a:schemeClr val="tx1"/>
                  </a:solidFill>
                </a:rPr>
                <a:t>2</a:t>
              </a:r>
              <a:endParaRPr lang="da-DK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539552" y="5712931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1259632" y="5712931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899592" y="5280883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Straight Connector 63"/>
            <p:cNvCxnSpPr>
              <a:stCxn id="62" idx="3"/>
              <a:endCxn id="60" idx="7"/>
            </p:cNvCxnSpPr>
            <p:nvPr/>
          </p:nvCxnSpPr>
          <p:spPr>
            <a:xfrm flipH="1">
              <a:off x="785403" y="5526734"/>
              <a:ext cx="156370" cy="2283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61" idx="1"/>
              <a:endCxn id="62" idx="5"/>
            </p:cNvCxnSpPr>
            <p:nvPr/>
          </p:nvCxnSpPr>
          <p:spPr>
            <a:xfrm flipH="1" flipV="1">
              <a:off x="1145443" y="5526734"/>
              <a:ext cx="156370" cy="2283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1" name="Group 260"/>
          <p:cNvGrpSpPr/>
          <p:nvPr/>
        </p:nvGrpSpPr>
        <p:grpSpPr>
          <a:xfrm>
            <a:off x="2735224" y="5229200"/>
            <a:ext cx="2483704" cy="1296144"/>
            <a:chOff x="2735224" y="5157192"/>
            <a:chExt cx="2483704" cy="1296144"/>
          </a:xfrm>
        </p:grpSpPr>
        <p:sp>
          <p:nvSpPr>
            <p:cNvPr id="71" name="Isosceles Triangle 70"/>
            <p:cNvSpPr/>
            <p:nvPr/>
          </p:nvSpPr>
          <p:spPr>
            <a:xfrm>
              <a:off x="2735224" y="5733256"/>
              <a:ext cx="576064" cy="720080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i="1" dirty="0" smtClean="0">
                  <a:solidFill>
                    <a:schemeClr val="tx1"/>
                  </a:solidFill>
                </a:rPr>
                <a:t>T</a:t>
              </a:r>
              <a:r>
                <a:rPr lang="da-DK" i="1" baseline="-25000" dirty="0" smtClean="0">
                  <a:solidFill>
                    <a:schemeClr val="tx1"/>
                  </a:solidFill>
                </a:rPr>
                <a:t>i</a:t>
              </a:r>
              <a:endParaRPr lang="da-DK" i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2" name="Isosceles Triangle 71"/>
            <p:cNvSpPr/>
            <p:nvPr/>
          </p:nvSpPr>
          <p:spPr>
            <a:xfrm>
              <a:off x="3922784" y="5733256"/>
              <a:ext cx="576064" cy="720080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i="1" dirty="0" err="1" smtClean="0">
                  <a:solidFill>
                    <a:schemeClr val="tx1"/>
                  </a:solidFill>
                </a:rPr>
                <a:t>T</a:t>
              </a:r>
              <a:r>
                <a:rPr lang="da-DK" i="1" baseline="-25000" dirty="0" err="1" smtClean="0">
                  <a:solidFill>
                    <a:schemeClr val="tx1"/>
                  </a:solidFill>
                </a:rPr>
                <a:t>j</a:t>
              </a:r>
              <a:endParaRPr lang="da-DK" i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3" name="Isosceles Triangle 72"/>
            <p:cNvSpPr/>
            <p:nvPr/>
          </p:nvSpPr>
          <p:spPr>
            <a:xfrm>
              <a:off x="4642864" y="5733256"/>
              <a:ext cx="576064" cy="720080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i="1" dirty="0" err="1" smtClean="0">
                  <a:solidFill>
                    <a:schemeClr val="tx1"/>
                  </a:solidFill>
                </a:rPr>
                <a:t>T</a:t>
              </a:r>
              <a:r>
                <a:rPr lang="da-DK" i="1" baseline="-25000" dirty="0" err="1" smtClean="0">
                  <a:solidFill>
                    <a:schemeClr val="tx1"/>
                  </a:solidFill>
                </a:rPr>
                <a:t>k</a:t>
              </a:r>
              <a:endParaRPr lang="da-DK" i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2879240" y="558924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4066800" y="558924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3239280" y="515719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4786880" y="558924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78" name="Straight Connector 77"/>
            <p:cNvCxnSpPr>
              <a:stCxn id="76" idx="3"/>
              <a:endCxn id="74" idx="7"/>
            </p:cNvCxnSpPr>
            <p:nvPr/>
          </p:nvCxnSpPr>
          <p:spPr>
            <a:xfrm flipH="1">
              <a:off x="3125091" y="5403043"/>
              <a:ext cx="156370" cy="2283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endCxn id="76" idx="5"/>
            </p:cNvCxnSpPr>
            <p:nvPr/>
          </p:nvCxnSpPr>
          <p:spPr>
            <a:xfrm flipH="1" flipV="1">
              <a:off x="3485131" y="5403043"/>
              <a:ext cx="186197" cy="1861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Left Brace 81"/>
          <p:cNvSpPr/>
          <p:nvPr/>
        </p:nvSpPr>
        <p:spPr>
          <a:xfrm rot="16200000">
            <a:off x="4535424" y="5915592"/>
            <a:ext cx="72008" cy="13681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6" name="Left Brace 65"/>
          <p:cNvSpPr/>
          <p:nvPr/>
        </p:nvSpPr>
        <p:spPr>
          <a:xfrm rot="16200000">
            <a:off x="2987252" y="6311636"/>
            <a:ext cx="72008" cy="576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7" name="TextBox 66"/>
          <p:cNvSpPr txBox="1"/>
          <p:nvPr/>
        </p:nvSpPr>
        <p:spPr>
          <a:xfrm>
            <a:off x="2339752" y="6554372"/>
            <a:ext cx="1404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err="1" smtClean="0"/>
              <a:t>largest</a:t>
            </a:r>
            <a:r>
              <a:rPr lang="da-DK" sz="1400" b="1" dirty="0" smtClean="0"/>
              <a:t> </a:t>
            </a:r>
            <a:r>
              <a:rPr lang="da-DK" sz="1400" b="1" dirty="0" err="1" smtClean="0">
                <a:solidFill>
                  <a:schemeClr val="accent1"/>
                </a:solidFill>
              </a:rPr>
              <a:t>size</a:t>
            </a:r>
            <a:r>
              <a:rPr lang="da-DK" sz="1400" b="1" dirty="0" smtClean="0">
                <a:solidFill>
                  <a:schemeClr val="accent1"/>
                </a:solidFill>
              </a:rPr>
              <a:t> </a:t>
            </a:r>
            <a:endParaRPr lang="da-DK" sz="1400" b="1" dirty="0">
              <a:solidFill>
                <a:schemeClr val="accent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7904" y="6554372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err="1" smtClean="0"/>
              <a:t>two</a:t>
            </a:r>
            <a:r>
              <a:rPr lang="da-DK" sz="1400" dirty="0" smtClean="0"/>
              <a:t> smallest</a:t>
            </a:r>
            <a:endParaRPr lang="da-DK" sz="1400" dirty="0"/>
          </a:p>
        </p:txBody>
      </p:sp>
      <p:sp>
        <p:nvSpPr>
          <p:cNvPr id="69" name="TextBox 68"/>
          <p:cNvSpPr txBox="1"/>
          <p:nvPr/>
        </p:nvSpPr>
        <p:spPr>
          <a:xfrm>
            <a:off x="6012160" y="58052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solidFill>
                  <a:srgbClr val="C00000"/>
                </a:solidFill>
              </a:rPr>
              <a:t>Max </a:t>
            </a:r>
            <a:r>
              <a:rPr lang="da-DK" sz="2400" b="1" dirty="0" err="1" smtClean="0">
                <a:solidFill>
                  <a:srgbClr val="C00000"/>
                </a:solidFill>
              </a:rPr>
              <a:t>size</a:t>
            </a:r>
            <a:r>
              <a:rPr lang="da-DK" sz="2400" b="1" dirty="0" smtClean="0">
                <a:solidFill>
                  <a:srgbClr val="C00000"/>
                </a:solidFill>
              </a:rPr>
              <a:t> </a:t>
            </a:r>
            <a:r>
              <a:rPr lang="da-DK" sz="2400" b="1" i="1" dirty="0" smtClean="0">
                <a:solidFill>
                  <a:srgbClr val="C00000"/>
                </a:solidFill>
              </a:rPr>
              <a:t>n</a:t>
            </a:r>
            <a:r>
              <a:rPr lang="da-DK" sz="2400" b="1" dirty="0" smtClean="0">
                <a:solidFill>
                  <a:srgbClr val="C00000"/>
                </a:solidFill>
              </a:rPr>
              <a:t> </a:t>
            </a:r>
            <a:r>
              <a:rPr lang="da-DK" sz="2400" b="1" dirty="0" smtClean="0">
                <a:solidFill>
                  <a:srgbClr val="C00000"/>
                </a:solidFill>
                <a:sym typeface="Symbol"/>
              </a:rPr>
              <a:t> </a:t>
            </a:r>
            <a:r>
              <a:rPr lang="da-DK" sz="2400" b="1" dirty="0" err="1" smtClean="0">
                <a:solidFill>
                  <a:srgbClr val="C00000"/>
                </a:solidFill>
                <a:latin typeface="Calibri"/>
                <a:cs typeface="Calibri"/>
                <a:sym typeface="Symbol"/>
              </a:rPr>
              <a:t>⅔</a:t>
            </a:r>
            <a:r>
              <a:rPr lang="da-DK" sz="2400" b="1" i="1" dirty="0" err="1" smtClean="0">
                <a:solidFill>
                  <a:srgbClr val="C00000"/>
                </a:solidFill>
                <a:sym typeface="Symbol"/>
              </a:rPr>
              <a:t>n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156176" y="6279703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solidFill>
                  <a:srgbClr val="C00000"/>
                </a:solidFill>
              </a:rPr>
              <a:t>Time O(log</a:t>
            </a:r>
            <a:r>
              <a:rPr lang="da-DK" sz="2400" b="1" baseline="-25000" dirty="0" smtClean="0">
                <a:solidFill>
                  <a:srgbClr val="C00000"/>
                </a:solidFill>
              </a:rPr>
              <a:t>3/2</a:t>
            </a:r>
            <a:r>
              <a:rPr lang="da-DK" sz="2400" b="1" dirty="0" smtClean="0">
                <a:solidFill>
                  <a:srgbClr val="C00000"/>
                </a:solidFill>
              </a:rPr>
              <a:t> </a:t>
            </a:r>
            <a:r>
              <a:rPr lang="da-DK" sz="2400" b="1" i="1" dirty="0" smtClean="0">
                <a:solidFill>
                  <a:srgbClr val="C00000"/>
                </a:solidFill>
              </a:rPr>
              <a:t>n</a:t>
            </a:r>
            <a:r>
              <a:rPr lang="da-DK" sz="2400" b="1" dirty="0" smtClean="0">
                <a:solidFill>
                  <a:srgbClr val="C00000"/>
                </a:solidFill>
              </a:rPr>
              <a:t>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>
            <a:off x="72008" y="4725144"/>
            <a:ext cx="89644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107504" y="3284984"/>
            <a:ext cx="5688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en-US" sz="2400" dirty="0" smtClean="0"/>
              <a:t>Each node </a:t>
            </a:r>
            <a:r>
              <a:rPr lang="en-US" sz="2400" b="1" dirty="0" smtClean="0">
                <a:solidFill>
                  <a:schemeClr val="accent1"/>
                </a:solidFill>
              </a:rPr>
              <a:t>distance to empty leaf</a:t>
            </a:r>
          </a:p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en-US" sz="2400" b="1" dirty="0" smtClean="0">
                <a:solidFill>
                  <a:srgbClr val="C00000"/>
                </a:solidFill>
              </a:rPr>
              <a:t>Inv.</a:t>
            </a:r>
            <a:r>
              <a:rPr lang="en-US" sz="2400" dirty="0" smtClean="0"/>
              <a:t>  Distance right child  </a:t>
            </a:r>
            <a:r>
              <a:rPr lang="en-US" sz="2400" dirty="0" smtClean="0">
                <a:sym typeface="Symbol"/>
              </a:rPr>
              <a:t>  left child</a:t>
            </a:r>
          </a:p>
          <a:p>
            <a:pPr lvl="0">
              <a:buClr>
                <a:srgbClr val="C00000"/>
              </a:buClr>
              <a:buFont typeface="Symbol"/>
              <a:buChar char="Þ"/>
              <a:tabLst>
                <a:tab pos="360363" algn="l"/>
              </a:tabLst>
            </a:pPr>
            <a:r>
              <a:rPr lang="en-US" sz="2400" dirty="0" smtClean="0">
                <a:sym typeface="Symbol"/>
              </a:rPr>
              <a:t> rightmost path  log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+1  nodes</a:t>
            </a:r>
            <a:endParaRPr lang="da-DK" sz="2400" dirty="0" smtClean="0">
              <a:sym typeface="Symbol"/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179512" y="216023"/>
            <a:ext cx="2736304" cy="2975764"/>
            <a:chOff x="6660232" y="188640"/>
            <a:chExt cx="2232248" cy="2448272"/>
          </a:xfrm>
        </p:grpSpPr>
        <p:cxnSp>
          <p:nvCxnSpPr>
            <p:cNvPr id="158" name="Straight Connector 157"/>
            <p:cNvCxnSpPr/>
            <p:nvPr/>
          </p:nvCxnSpPr>
          <p:spPr>
            <a:xfrm flipH="1" flipV="1">
              <a:off x="7668344" y="2060848"/>
              <a:ext cx="216024" cy="4320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7452320" y="2060850"/>
              <a:ext cx="216024" cy="4320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7668344" y="1628800"/>
              <a:ext cx="216024" cy="432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7884368" y="1628800"/>
              <a:ext cx="216024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7884368" y="1196754"/>
              <a:ext cx="288032" cy="4320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460432" y="764704"/>
              <a:ext cx="288032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8172400" y="764704"/>
              <a:ext cx="288034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7812361" y="332657"/>
              <a:ext cx="648071" cy="43204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164289" y="332656"/>
              <a:ext cx="648071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7164288" y="764704"/>
              <a:ext cx="216024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6804248" y="1196752"/>
              <a:ext cx="144018" cy="5040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948264" y="764704"/>
              <a:ext cx="216026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7020272" y="62068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668344" y="18864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8316416" y="62068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8028384" y="10527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604448" y="10527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6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740352" y="148478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8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956376" y="19168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10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524328" y="19168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308304" y="234888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236296" y="10527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6804248" y="10527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6660232" y="155679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>
              <a:off x="7740352" y="234888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79512" y="0"/>
            <a:ext cx="2736304" cy="2871894"/>
            <a:chOff x="6660232" y="-27384"/>
            <a:chExt cx="2232248" cy="2362815"/>
          </a:xfrm>
        </p:grpSpPr>
        <p:sp>
          <p:nvSpPr>
            <p:cNvPr id="132" name="TextBox 131"/>
            <p:cNvSpPr txBox="1"/>
            <p:nvPr/>
          </p:nvSpPr>
          <p:spPr>
            <a:xfrm>
              <a:off x="6660232" y="1340768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804248" y="836712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236296" y="836712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308304" y="2132856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956376" y="1700808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8604448" y="836712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7524328" y="1700808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7740352" y="1268760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8028384" y="836712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8316416" y="404664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7020272" y="404664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668344" y="-27384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3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7740352" y="2132856"/>
              <a:ext cx="288032" cy="202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64" name="TextBox 163"/>
          <p:cNvSpPr txBox="1"/>
          <p:nvPr/>
        </p:nvSpPr>
        <p:spPr>
          <a:xfrm>
            <a:off x="1772072" y="6165304"/>
            <a:ext cx="711696" cy="371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i="1" dirty="0" smtClean="0"/>
              <a:t>x</a:t>
            </a:r>
            <a:r>
              <a:rPr lang="da-DK" b="1" dirty="0" smtClean="0"/>
              <a:t> &lt; </a:t>
            </a:r>
            <a:r>
              <a:rPr lang="da-DK" b="1" i="1" dirty="0" smtClean="0"/>
              <a:t>y</a:t>
            </a:r>
            <a:endParaRPr lang="da-DK" b="1" i="1" dirty="0"/>
          </a:p>
        </p:txBody>
      </p:sp>
      <p:sp>
        <p:nvSpPr>
          <p:cNvPr id="165" name="Rectangle 164"/>
          <p:cNvSpPr/>
          <p:nvPr/>
        </p:nvSpPr>
        <p:spPr>
          <a:xfrm>
            <a:off x="3635896" y="4809926"/>
            <a:ext cx="5436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18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1600" dirty="0" smtClean="0"/>
              <a:t>[C. </a:t>
            </a:r>
            <a:r>
              <a:rPr lang="en-US" sz="1600" dirty="0" err="1" smtClean="0"/>
              <a:t>Okasaki</a:t>
            </a:r>
            <a:r>
              <a:rPr lang="en-US" sz="1600" dirty="0" smtClean="0"/>
              <a:t>, </a:t>
            </a:r>
            <a:r>
              <a:rPr lang="en-US" sz="1600" i="1" dirty="0" smtClean="0"/>
              <a:t>Alternatives to Two Classic Data Structures</a:t>
            </a:r>
            <a:r>
              <a:rPr lang="en-US" sz="1600" dirty="0" smtClean="0"/>
              <a:t>,</a:t>
            </a:r>
            <a:br>
              <a:rPr lang="en-US" sz="1600" dirty="0" smtClean="0"/>
            </a:br>
            <a:r>
              <a:rPr lang="en-US" sz="1600" dirty="0" smtClean="0"/>
              <a:t>Symposium on Computer Science Education, </a:t>
            </a:r>
            <a:br>
              <a:rPr lang="en-US" sz="1600" dirty="0" smtClean="0"/>
            </a:br>
            <a:r>
              <a:rPr lang="en-US" sz="1600" dirty="0" smtClean="0"/>
              <a:t>162-165, 2005]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3059832" y="1268760"/>
            <a:ext cx="3816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8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en-US" sz="2400" b="1" dirty="0" smtClean="0"/>
              <a:t>Leftist Heaps</a:t>
            </a:r>
            <a:endParaRPr lang="en-US" sz="2400" dirty="0" smtClean="0"/>
          </a:p>
        </p:txBody>
      </p:sp>
      <p:grpSp>
        <p:nvGrpSpPr>
          <p:cNvPr id="253" name="Group 252"/>
          <p:cNvGrpSpPr/>
          <p:nvPr/>
        </p:nvGrpSpPr>
        <p:grpSpPr>
          <a:xfrm>
            <a:off x="7380312" y="2204864"/>
            <a:ext cx="1224136" cy="2520280"/>
            <a:chOff x="107504" y="2204864"/>
            <a:chExt cx="1224136" cy="2520280"/>
          </a:xfrm>
        </p:grpSpPr>
        <p:cxnSp>
          <p:nvCxnSpPr>
            <p:cNvPr id="191" name="Straight Connector 190"/>
            <p:cNvCxnSpPr/>
            <p:nvPr/>
          </p:nvCxnSpPr>
          <p:spPr>
            <a:xfrm flipH="1">
              <a:off x="323528" y="2564904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flipH="1">
              <a:off x="467544" y="2996952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flipH="1">
              <a:off x="611560" y="3429000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flipH="1">
              <a:off x="755576" y="3861048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flipH="1">
              <a:off x="907976" y="4293096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539552" y="2564904"/>
              <a:ext cx="576064" cy="17281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val 182"/>
            <p:cNvSpPr/>
            <p:nvPr/>
          </p:nvSpPr>
          <p:spPr>
            <a:xfrm>
              <a:off x="539552" y="2852936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683568" y="328498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835968" y="37170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971600" y="4149080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8" name="Oval 187"/>
            <p:cNvSpPr/>
            <p:nvPr/>
          </p:nvSpPr>
          <p:spPr>
            <a:xfrm>
              <a:off x="403920" y="242088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107504" y="278092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251520" y="3182779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403920" y="3645024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4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539552" y="4077072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691952" y="4478923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043608" y="3933056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899592" y="350100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755576" y="3068960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3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611560" y="2636912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3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467544" y="2204864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3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20" name="Arc 219"/>
            <p:cNvSpPr/>
            <p:nvPr/>
          </p:nvSpPr>
          <p:spPr>
            <a:xfrm>
              <a:off x="395536" y="2723434"/>
              <a:ext cx="576064" cy="504056"/>
            </a:xfrm>
            <a:prstGeom prst="arc">
              <a:avLst>
                <a:gd name="adj1" fmla="val 3303580"/>
                <a:gd name="adj2" fmla="val 9280779"/>
              </a:avLst>
            </a:prstGeom>
            <a:ln w="28575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Arc 220"/>
            <p:cNvSpPr/>
            <p:nvPr/>
          </p:nvSpPr>
          <p:spPr>
            <a:xfrm>
              <a:off x="266034" y="2276872"/>
              <a:ext cx="576064" cy="504056"/>
            </a:xfrm>
            <a:prstGeom prst="arc">
              <a:avLst>
                <a:gd name="adj1" fmla="val 3303580"/>
                <a:gd name="adj2" fmla="val 9280779"/>
              </a:avLst>
            </a:prstGeom>
            <a:ln w="28575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7" name="TextBox 236"/>
          <p:cNvSpPr txBox="1"/>
          <p:nvPr/>
        </p:nvSpPr>
        <p:spPr>
          <a:xfrm>
            <a:off x="5925638" y="4046875"/>
            <a:ext cx="288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00" dirty="0" smtClean="0">
                <a:solidFill>
                  <a:schemeClr val="accent1"/>
                </a:solidFill>
              </a:rPr>
              <a:t>1</a:t>
            </a:r>
            <a:endParaRPr lang="en-US" sz="1000" dirty="0">
              <a:solidFill>
                <a:schemeClr val="accent1"/>
              </a:solidFill>
            </a:endParaRPr>
          </a:p>
        </p:txBody>
      </p:sp>
      <p:grpSp>
        <p:nvGrpSpPr>
          <p:cNvPr id="252" name="Group 251"/>
          <p:cNvGrpSpPr/>
          <p:nvPr/>
        </p:nvGrpSpPr>
        <p:grpSpPr>
          <a:xfrm>
            <a:off x="5753156" y="3024249"/>
            <a:ext cx="792088" cy="1080120"/>
            <a:chOff x="2555776" y="2924944"/>
            <a:chExt cx="792088" cy="1080120"/>
          </a:xfrm>
        </p:grpSpPr>
        <p:cxnSp>
          <p:nvCxnSpPr>
            <p:cNvPr id="245" name="Straight Connector 244"/>
            <p:cNvCxnSpPr/>
            <p:nvPr/>
          </p:nvCxnSpPr>
          <p:spPr>
            <a:xfrm>
              <a:off x="2987824" y="3284984"/>
              <a:ext cx="144016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flipH="1">
              <a:off x="2771800" y="3284984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flipH="1">
              <a:off x="2924200" y="3717032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Oval 227"/>
            <p:cNvSpPr/>
            <p:nvPr/>
          </p:nvSpPr>
          <p:spPr>
            <a:xfrm>
              <a:off x="2843808" y="3140968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2987824" y="3573016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2555776" y="350100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3059832" y="3356992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2915816" y="2924944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6496134" y="3024249"/>
            <a:ext cx="927720" cy="1686381"/>
            <a:chOff x="1475656" y="2060848"/>
            <a:chExt cx="927720" cy="1686381"/>
          </a:xfrm>
        </p:grpSpPr>
        <p:cxnSp>
          <p:nvCxnSpPr>
            <p:cNvPr id="222" name="Straight Connector 221"/>
            <p:cNvCxnSpPr/>
            <p:nvPr/>
          </p:nvCxnSpPr>
          <p:spPr>
            <a:xfrm flipH="1">
              <a:off x="1691680" y="2420888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flipH="1">
              <a:off x="1827312" y="2852936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flipH="1">
              <a:off x="1971328" y="3284984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1907704" y="2420888"/>
              <a:ext cx="288032" cy="8640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Oval 228"/>
            <p:cNvSpPr/>
            <p:nvPr/>
          </p:nvSpPr>
          <p:spPr>
            <a:xfrm>
              <a:off x="1899320" y="270892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2051720" y="314096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1772072" y="227687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1475656" y="2636912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619672" y="3068960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4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1755304" y="350100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2115344" y="2924944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1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1971328" y="2492896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2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1835696" y="2060848"/>
              <a:ext cx="2880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dirty="0" smtClean="0">
                  <a:solidFill>
                    <a:schemeClr val="accent1"/>
                  </a:solidFill>
                </a:rPr>
                <a:t>3</a:t>
              </a:r>
              <a:endParaRPr lang="en-US" sz="1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56" name="Left Brace 255"/>
          <p:cNvSpPr/>
          <p:nvPr/>
        </p:nvSpPr>
        <p:spPr>
          <a:xfrm rot="9682487">
            <a:off x="8287438" y="2308361"/>
            <a:ext cx="135619" cy="20599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7" name="Rectangle 256"/>
          <p:cNvSpPr/>
          <p:nvPr/>
        </p:nvSpPr>
        <p:spPr>
          <a:xfrm rot="4260000">
            <a:off x="7599651" y="3168002"/>
            <a:ext cx="19483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  <a:buClr>
                <a:srgbClr val="C00000"/>
              </a:buClr>
              <a:tabLst>
                <a:tab pos="360363" algn="l"/>
              </a:tabLst>
            </a:pP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merge</a:t>
            </a: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rightmost</a:t>
            </a: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paths</a:t>
            </a:r>
            <a:endParaRPr lang="en-US" sz="1400" dirty="0" smtClean="0"/>
          </a:p>
        </p:txBody>
      </p:sp>
      <p:sp>
        <p:nvSpPr>
          <p:cNvPr id="262" name="TextBox 261"/>
          <p:cNvSpPr txBox="1"/>
          <p:nvPr/>
        </p:nvSpPr>
        <p:spPr>
          <a:xfrm>
            <a:off x="4860032" y="426347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solidFill>
                  <a:srgbClr val="C00000"/>
                </a:solidFill>
              </a:rPr>
              <a:t>Time O(log </a:t>
            </a:r>
            <a:r>
              <a:rPr lang="da-DK" sz="2400" b="1" i="1" dirty="0" smtClean="0">
                <a:solidFill>
                  <a:srgbClr val="C00000"/>
                </a:solidFill>
              </a:rPr>
              <a:t>n</a:t>
            </a:r>
            <a:r>
              <a:rPr lang="da-DK" sz="2400" b="1" dirty="0" smtClean="0">
                <a:solidFill>
                  <a:srgbClr val="C00000"/>
                </a:solidFill>
              </a:rPr>
              <a:t>)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70" grpId="0"/>
      <p:bldP spid="248" grpId="0"/>
      <p:bldP spid="258" grpId="0"/>
      <p:bldP spid="3" grpId="0" build="p"/>
      <p:bldP spid="5" grpId="0"/>
      <p:bldP spid="52" grpId="0"/>
      <p:bldP spid="53" grpId="0"/>
      <p:bldP spid="54" grpId="0"/>
      <p:bldP spid="55" grpId="0"/>
      <p:bldP spid="56" grpId="0"/>
      <p:bldP spid="82" grpId="0" animBg="1"/>
      <p:bldP spid="66" grpId="0" animBg="1"/>
      <p:bldP spid="67" grpId="0"/>
      <p:bldP spid="68" grpId="0"/>
      <p:bldP spid="69" grpId="0"/>
      <p:bldP spid="81" grpId="0"/>
      <p:bldP spid="164" grpId="0"/>
      <p:bldP spid="165" grpId="0"/>
      <p:bldP spid="180" grpId="0"/>
      <p:bldP spid="237" grpId="0"/>
      <p:bldP spid="256" grpId="0" animBg="1"/>
      <p:bldP spid="257" grpId="0"/>
      <p:bldP spid="2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Box 247"/>
          <p:cNvSpPr txBox="1"/>
          <p:nvPr/>
        </p:nvSpPr>
        <p:spPr>
          <a:xfrm>
            <a:off x="309014" y="3139801"/>
            <a:ext cx="2318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Meld (          ,           )   =  </a:t>
            </a:r>
          </a:p>
        </p:txBody>
      </p:sp>
      <p:sp>
        <p:nvSpPr>
          <p:cNvPr id="258" name="Content Placeholder 2"/>
          <p:cNvSpPr txBox="1">
            <a:spLocks/>
          </p:cNvSpPr>
          <p:nvPr/>
        </p:nvSpPr>
        <p:spPr>
          <a:xfrm>
            <a:off x="107504" y="664096"/>
            <a:ext cx="7992888" cy="388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buClr>
                <a:srgbClr val="C00000"/>
              </a:buClr>
              <a:tabLst>
                <a:tab pos="449263" algn="l"/>
              </a:tabLst>
            </a:pPr>
            <a:r>
              <a:rPr lang="en-US" sz="1600" dirty="0" smtClean="0"/>
              <a:t>[D.D. </a:t>
            </a:r>
            <a:r>
              <a:rPr lang="en-US" sz="1600" dirty="0" err="1" smtClean="0"/>
              <a:t>Sleator</a:t>
            </a:r>
            <a:r>
              <a:rPr lang="en-US" sz="1600" dirty="0" smtClean="0"/>
              <a:t>, R.E. </a:t>
            </a:r>
            <a:r>
              <a:rPr lang="en-US" sz="1600" dirty="0" err="1" smtClean="0"/>
              <a:t>Tarjan</a:t>
            </a:r>
            <a:r>
              <a:rPr lang="en-US" sz="1600" dirty="0" smtClean="0"/>
              <a:t>, </a:t>
            </a:r>
            <a:r>
              <a:rPr lang="en-US" sz="1600" i="1" dirty="0" smtClean="0"/>
              <a:t>Self-Adjusting Heaps</a:t>
            </a:r>
            <a:r>
              <a:rPr lang="en-US" sz="1600" dirty="0" smtClean="0"/>
              <a:t>, SIAM Journal of Computing, 15(1): 52-69, 1986]</a:t>
            </a:r>
            <a:endParaRPr kumimoji="0" lang="da-DK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</p:spPr>
        <p:txBody>
          <a:bodyPr/>
          <a:lstStyle/>
          <a:p>
            <a:fld id="{2D510906-6E64-46D9-9D73-D39E9676222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-84402"/>
            <a:ext cx="30243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Skew</a:t>
            </a: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Heaps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47864" y="1753071"/>
            <a:ext cx="2987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Meld                             Cut </a:t>
            </a:r>
            <a:r>
              <a:rPr lang="da-DK" sz="1400" dirty="0" err="1" smtClean="0"/>
              <a:t>root</a:t>
            </a:r>
            <a:r>
              <a:rPr lang="da-DK" sz="1400" dirty="0" smtClean="0"/>
              <a:t> + Meld</a:t>
            </a:r>
            <a:endParaRPr lang="da-DK" sz="1400" dirty="0"/>
          </a:p>
        </p:txBody>
      </p:sp>
      <p:sp>
        <p:nvSpPr>
          <p:cNvPr id="53" name="TextBox 52"/>
          <p:cNvSpPr txBox="1"/>
          <p:nvPr/>
        </p:nvSpPr>
        <p:spPr>
          <a:xfrm rot="5400000">
            <a:off x="3424518" y="159386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=</a:t>
            </a:r>
            <a:endParaRPr lang="da-DK" dirty="0"/>
          </a:p>
        </p:txBody>
      </p:sp>
      <p:sp>
        <p:nvSpPr>
          <p:cNvPr id="54" name="TextBox 53"/>
          <p:cNvSpPr txBox="1"/>
          <p:nvPr/>
        </p:nvSpPr>
        <p:spPr>
          <a:xfrm rot="5400000">
            <a:off x="5296726" y="159386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=</a:t>
            </a:r>
            <a:endParaRPr lang="da-DK" dirty="0"/>
          </a:p>
        </p:txBody>
      </p:sp>
      <p:sp>
        <p:nvSpPr>
          <p:cNvPr id="153" name="Rectangle 152"/>
          <p:cNvSpPr/>
          <p:nvPr/>
        </p:nvSpPr>
        <p:spPr>
          <a:xfrm>
            <a:off x="144016" y="5013176"/>
            <a:ext cx="8999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da-DK" sz="2400" b="1" dirty="0" smtClean="0">
                <a:sym typeface="Symbol"/>
              </a:rPr>
              <a:t>O(log </a:t>
            </a:r>
            <a:r>
              <a:rPr lang="da-DK" sz="2400" b="1" i="1" dirty="0" smtClean="0">
                <a:sym typeface="Symbol"/>
              </a:rPr>
              <a:t>n</a:t>
            </a:r>
            <a:r>
              <a:rPr lang="da-DK" sz="2400" b="1" dirty="0" smtClean="0">
                <a:sym typeface="Symbol"/>
              </a:rPr>
              <a:t>) </a:t>
            </a:r>
            <a:r>
              <a:rPr lang="da-DK" sz="2400" b="1" dirty="0" err="1" smtClean="0">
                <a:sym typeface="Symbol"/>
              </a:rPr>
              <a:t>amortized</a:t>
            </a:r>
            <a:r>
              <a:rPr lang="da-DK" sz="2400" b="1" dirty="0" smtClean="0">
                <a:sym typeface="Symbol"/>
              </a:rPr>
              <a:t> Meld</a:t>
            </a:r>
          </a:p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da-DK" sz="2400" b="1" dirty="0" smtClean="0">
                <a:solidFill>
                  <a:schemeClr val="accent1"/>
                </a:solidFill>
                <a:sym typeface="Symbol"/>
              </a:rPr>
              <a:t>Heavy</a:t>
            </a:r>
            <a:r>
              <a:rPr lang="da-DK" sz="2400" dirty="0" smtClean="0">
                <a:sym typeface="Symbol"/>
              </a:rPr>
              <a:t> right </a:t>
            </a:r>
            <a:r>
              <a:rPr lang="da-DK" sz="2400" b="1" dirty="0" err="1" smtClean="0">
                <a:solidFill>
                  <a:srgbClr val="C00000"/>
                </a:solidFill>
                <a:sym typeface="Symbol"/>
              </a:rPr>
              <a:t>child</a:t>
            </a:r>
            <a:r>
              <a:rPr lang="da-DK" sz="2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on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merge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path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before</a:t>
            </a:r>
            <a:r>
              <a:rPr lang="da-DK" sz="2400" dirty="0" smtClean="0">
                <a:sym typeface="Symbol"/>
              </a:rPr>
              <a:t> meld  </a:t>
            </a:r>
            <a:r>
              <a:rPr lang="da-DK" sz="2400" dirty="0" err="1" smtClean="0">
                <a:sym typeface="Symbol"/>
              </a:rPr>
              <a:t>replaced</a:t>
            </a:r>
            <a:r>
              <a:rPr lang="da-DK" sz="2400" dirty="0" smtClean="0">
                <a:sym typeface="Symbol"/>
              </a:rPr>
              <a:t> by </a:t>
            </a:r>
            <a:r>
              <a:rPr lang="da-DK" sz="2400" b="1" dirty="0" smtClean="0">
                <a:solidFill>
                  <a:srgbClr val="00B050"/>
                </a:solidFill>
                <a:sym typeface="Symbol"/>
              </a:rPr>
              <a:t>light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b="1" dirty="0" err="1" smtClean="0">
                <a:solidFill>
                  <a:srgbClr val="C00000"/>
                </a:solidFill>
                <a:sym typeface="Symbol"/>
              </a:rPr>
              <a:t>child</a:t>
            </a:r>
            <a:endParaRPr lang="da-DK" sz="2400" b="1" dirty="0" smtClean="0">
              <a:solidFill>
                <a:srgbClr val="C00000"/>
              </a:solidFill>
              <a:sym typeface="Symbol"/>
            </a:endParaRPr>
          </a:p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da-DK" sz="2400" dirty="0" smtClean="0">
                <a:sym typeface="Symbol"/>
              </a:rPr>
              <a:t> 1 potential </a:t>
            </a:r>
            <a:r>
              <a:rPr lang="da-DK" sz="2400" dirty="0" err="1" smtClean="0">
                <a:sym typeface="Symbol"/>
              </a:rPr>
              <a:t>released</a:t>
            </a:r>
            <a:r>
              <a:rPr lang="da-DK" sz="2400" dirty="0" smtClean="0">
                <a:sym typeface="Symbol"/>
              </a:rPr>
              <a:t> for heavy </a:t>
            </a:r>
            <a:r>
              <a:rPr lang="da-DK" sz="2400" dirty="0" err="1" smtClean="0">
                <a:sym typeface="Symbol"/>
              </a:rPr>
              <a:t>child</a:t>
            </a:r>
            <a:endParaRPr lang="da-DK" sz="2400" dirty="0" smtClean="0">
              <a:sym typeface="Symbol"/>
            </a:endParaRPr>
          </a:p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da-DK" sz="2400" dirty="0" smtClean="0">
                <a:sym typeface="Symbol"/>
              </a:rPr>
              <a:t> </a:t>
            </a:r>
            <a:r>
              <a:rPr lang="da-DK" sz="2400" dirty="0" err="1" smtClean="0">
                <a:sym typeface="Symbol"/>
              </a:rPr>
              <a:t>amortized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cost</a:t>
            </a:r>
            <a:r>
              <a:rPr lang="da-DK" sz="2400" dirty="0" smtClean="0">
                <a:sym typeface="Symbol"/>
              </a:rPr>
              <a:t> 2∙ # </a:t>
            </a:r>
            <a:r>
              <a:rPr lang="da-DK" sz="2400" b="1" dirty="0" smtClean="0">
                <a:solidFill>
                  <a:srgbClr val="00B050"/>
                </a:solidFill>
                <a:sym typeface="Symbol"/>
              </a:rPr>
              <a:t>light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children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on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rightmost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paths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before</a:t>
            </a:r>
            <a:r>
              <a:rPr lang="da-DK" sz="2400" dirty="0" smtClean="0">
                <a:sym typeface="Symbol"/>
              </a:rPr>
              <a:t> meld</a:t>
            </a:r>
          </a:p>
        </p:txBody>
      </p:sp>
      <p:grpSp>
        <p:nvGrpSpPr>
          <p:cNvPr id="23" name="Group 252"/>
          <p:cNvGrpSpPr/>
          <p:nvPr/>
        </p:nvGrpSpPr>
        <p:grpSpPr>
          <a:xfrm>
            <a:off x="2570290" y="2564904"/>
            <a:ext cx="993598" cy="2304256"/>
            <a:chOff x="266034" y="2276872"/>
            <a:chExt cx="993598" cy="2304256"/>
          </a:xfrm>
        </p:grpSpPr>
        <p:cxnSp>
          <p:nvCxnSpPr>
            <p:cNvPr id="191" name="Straight Connector 190"/>
            <p:cNvCxnSpPr/>
            <p:nvPr/>
          </p:nvCxnSpPr>
          <p:spPr>
            <a:xfrm flipH="1">
              <a:off x="323528" y="2564904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flipH="1">
              <a:off x="467544" y="2996952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flipH="1">
              <a:off x="611560" y="3429000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flipH="1">
              <a:off x="755576" y="3861048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flipH="1">
              <a:off x="907976" y="4293096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539552" y="2564904"/>
              <a:ext cx="576064" cy="17281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val 182"/>
            <p:cNvSpPr/>
            <p:nvPr/>
          </p:nvSpPr>
          <p:spPr>
            <a:xfrm>
              <a:off x="539552" y="2852936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683568" y="328498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835968" y="37170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971600" y="4149080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8" name="Oval 187"/>
            <p:cNvSpPr/>
            <p:nvPr/>
          </p:nvSpPr>
          <p:spPr>
            <a:xfrm>
              <a:off x="403920" y="242088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0" name="Arc 219"/>
            <p:cNvSpPr/>
            <p:nvPr/>
          </p:nvSpPr>
          <p:spPr>
            <a:xfrm>
              <a:off x="395536" y="2723434"/>
              <a:ext cx="576064" cy="504056"/>
            </a:xfrm>
            <a:prstGeom prst="arc">
              <a:avLst>
                <a:gd name="adj1" fmla="val 3303580"/>
                <a:gd name="adj2" fmla="val 9280779"/>
              </a:avLst>
            </a:prstGeom>
            <a:ln w="28575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Arc 220"/>
            <p:cNvSpPr/>
            <p:nvPr/>
          </p:nvSpPr>
          <p:spPr>
            <a:xfrm>
              <a:off x="266034" y="2276872"/>
              <a:ext cx="576064" cy="504056"/>
            </a:xfrm>
            <a:prstGeom prst="arc">
              <a:avLst>
                <a:gd name="adj1" fmla="val 3303580"/>
                <a:gd name="adj2" fmla="val 9280779"/>
              </a:avLst>
            </a:prstGeom>
            <a:ln w="28575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51"/>
          <p:cNvGrpSpPr/>
          <p:nvPr/>
        </p:nvGrpSpPr>
        <p:grpSpPr>
          <a:xfrm>
            <a:off x="1000628" y="3197295"/>
            <a:ext cx="504056" cy="864096"/>
            <a:chOff x="2771800" y="3140968"/>
            <a:chExt cx="504056" cy="864096"/>
          </a:xfrm>
        </p:grpSpPr>
        <p:cxnSp>
          <p:nvCxnSpPr>
            <p:cNvPr id="245" name="Straight Connector 244"/>
            <p:cNvCxnSpPr/>
            <p:nvPr/>
          </p:nvCxnSpPr>
          <p:spPr>
            <a:xfrm>
              <a:off x="2987824" y="3284984"/>
              <a:ext cx="144016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flipH="1">
              <a:off x="2771800" y="3284984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flipH="1">
              <a:off x="2924200" y="3717032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Oval 227"/>
            <p:cNvSpPr/>
            <p:nvPr/>
          </p:nvSpPr>
          <p:spPr>
            <a:xfrm>
              <a:off x="2843808" y="3140968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2987824" y="3573016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49"/>
          <p:cNvGrpSpPr/>
          <p:nvPr/>
        </p:nvGrpSpPr>
        <p:grpSpPr>
          <a:xfrm>
            <a:off x="1743606" y="3197295"/>
            <a:ext cx="648072" cy="1296144"/>
            <a:chOff x="1691680" y="2276872"/>
            <a:chExt cx="648072" cy="1296144"/>
          </a:xfrm>
        </p:grpSpPr>
        <p:cxnSp>
          <p:nvCxnSpPr>
            <p:cNvPr id="222" name="Straight Connector 221"/>
            <p:cNvCxnSpPr/>
            <p:nvPr/>
          </p:nvCxnSpPr>
          <p:spPr>
            <a:xfrm flipH="1">
              <a:off x="1691680" y="2420888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flipH="1">
              <a:off x="1827312" y="2852936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flipH="1">
              <a:off x="1971328" y="3284984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1907704" y="2420888"/>
              <a:ext cx="288032" cy="8640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Oval 228"/>
            <p:cNvSpPr/>
            <p:nvPr/>
          </p:nvSpPr>
          <p:spPr>
            <a:xfrm>
              <a:off x="1899320" y="270892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2051720" y="314096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1772072" y="227687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56" name="Left Brace 255"/>
          <p:cNvSpPr/>
          <p:nvPr/>
        </p:nvSpPr>
        <p:spPr>
          <a:xfrm rot="9682487">
            <a:off x="3318886" y="2553415"/>
            <a:ext cx="135619" cy="20599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7" name="Rectangle 256"/>
          <p:cNvSpPr/>
          <p:nvPr/>
        </p:nvSpPr>
        <p:spPr>
          <a:xfrm rot="4260000">
            <a:off x="2631099" y="3413056"/>
            <a:ext cx="19483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  <a:buClr>
                <a:srgbClr val="C00000"/>
              </a:buClr>
              <a:tabLst>
                <a:tab pos="360363" algn="l"/>
              </a:tabLst>
            </a:pP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merge</a:t>
            </a: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rightmost</a:t>
            </a: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paths</a:t>
            </a:r>
            <a:endParaRPr lang="en-US" sz="1400" dirty="0" smtClean="0"/>
          </a:p>
        </p:txBody>
      </p:sp>
      <p:sp>
        <p:nvSpPr>
          <p:cNvPr id="144" name="Arc 143"/>
          <p:cNvSpPr/>
          <p:nvPr/>
        </p:nvSpPr>
        <p:spPr>
          <a:xfrm>
            <a:off x="2852192" y="3443514"/>
            <a:ext cx="576064" cy="504056"/>
          </a:xfrm>
          <a:prstGeom prst="arc">
            <a:avLst>
              <a:gd name="adj1" fmla="val 3303580"/>
              <a:gd name="adj2" fmla="val 9280779"/>
            </a:avLst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Arc 144"/>
          <p:cNvSpPr/>
          <p:nvPr/>
        </p:nvSpPr>
        <p:spPr>
          <a:xfrm>
            <a:off x="3004592" y="3875562"/>
            <a:ext cx="576064" cy="504056"/>
          </a:xfrm>
          <a:prstGeom prst="arc">
            <a:avLst>
              <a:gd name="adj1" fmla="val 3303580"/>
              <a:gd name="adj2" fmla="val 9280779"/>
            </a:avLst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Content Placeholder 2"/>
          <p:cNvSpPr txBox="1">
            <a:spLocks/>
          </p:cNvSpPr>
          <p:nvPr/>
        </p:nvSpPr>
        <p:spPr>
          <a:xfrm>
            <a:off x="216024" y="980728"/>
            <a:ext cx="853244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Heap</a:t>
            </a:r>
            <a:r>
              <a:rPr kumimoji="0" lang="da-DK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ordered</a:t>
            </a:r>
            <a:r>
              <a:rPr kumimoji="0" lang="da-DK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</a:t>
            </a:r>
            <a:r>
              <a:rPr kumimoji="0" lang="da-DK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tree</a:t>
            </a:r>
            <a:r>
              <a:rPr kumimoji="0" lang="da-DK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</a:t>
            </a:r>
            <a:r>
              <a:rPr kumimoji="0" lang="da-DK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da-DK" sz="2400" b="1" i="1" dirty="0" err="1" smtClean="0"/>
              <a:t>n</a:t>
            </a:r>
            <a:r>
              <a:rPr kumimoji="0" lang="da-DK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da-DK" sz="2400" dirty="0" smtClean="0"/>
              <a:t>balance information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da-DK" sz="2400" dirty="0" err="1" smtClean="0"/>
              <a:t>MakeHeap</a:t>
            </a:r>
            <a:r>
              <a:rPr lang="da-DK" sz="2400" dirty="0" smtClean="0"/>
              <a:t>, </a:t>
            </a:r>
            <a:r>
              <a:rPr lang="da-DK" sz="2400" dirty="0" err="1" smtClean="0"/>
              <a:t>FindMin</a:t>
            </a:r>
            <a:r>
              <a:rPr lang="da-DK" sz="2400" dirty="0" smtClean="0"/>
              <a:t>, </a:t>
            </a:r>
            <a:r>
              <a:rPr lang="da-DK" sz="2400" dirty="0" err="1" smtClean="0"/>
              <a:t>Insert</a:t>
            </a:r>
            <a:r>
              <a:rPr lang="da-DK" sz="2400" dirty="0" smtClean="0"/>
              <a:t>, </a:t>
            </a:r>
            <a:r>
              <a:rPr lang="da-DK" sz="2400" b="1" dirty="0" smtClean="0">
                <a:solidFill>
                  <a:srgbClr val="C00000"/>
                </a:solidFill>
              </a:rPr>
              <a:t>Meld</a:t>
            </a:r>
            <a:r>
              <a:rPr lang="da-DK" sz="2400" dirty="0" smtClean="0"/>
              <a:t>, </a:t>
            </a:r>
            <a:r>
              <a:rPr lang="da-DK" sz="2400" dirty="0" err="1" smtClean="0"/>
              <a:t>DeleteMin</a:t>
            </a:r>
            <a:r>
              <a:rPr lang="da-DK" sz="2400" dirty="0" smtClean="0"/>
              <a:t/>
            </a:r>
            <a:br>
              <a:rPr lang="da-DK" sz="2400" dirty="0" smtClean="0"/>
            </a:br>
            <a:endParaRPr lang="da-DK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ts val="1800"/>
              </a:lnSpc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a-DK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Meld</a:t>
            </a:r>
            <a:r>
              <a:rPr kumimoji="0" lang="da-D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da-DK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merge</a:t>
            </a:r>
            <a:r>
              <a:rPr kumimoji="0" lang="da-D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rightmost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paths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0" lang="da-DK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swap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sibling</a:t>
            </a:r>
            <a:r>
              <a:rPr lang="da-DK" sz="2400" dirty="0" smtClean="0"/>
              <a:t>s </a:t>
            </a:r>
            <a:r>
              <a:rPr lang="da-DK" sz="2400" dirty="0" err="1" smtClean="0"/>
              <a:t>on</a:t>
            </a:r>
            <a:r>
              <a:rPr lang="da-DK" sz="2400" dirty="0" smtClean="0"/>
              <a:t> </a:t>
            </a:r>
            <a:r>
              <a:rPr lang="da-DK" sz="2400" dirty="0" err="1" smtClean="0"/>
              <a:t>merge</a:t>
            </a:r>
            <a:r>
              <a:rPr lang="da-DK" sz="2400" dirty="0" smtClean="0"/>
              <a:t> </a:t>
            </a:r>
            <a:r>
              <a:rPr lang="da-DK" sz="2400" dirty="0" err="1" smtClean="0"/>
              <a:t>path</a:t>
            </a:r>
            <a:endParaRPr kumimoji="0" lang="da-DK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211960" y="2996952"/>
            <a:ext cx="47170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C00000"/>
              </a:buClr>
              <a:tabLst>
                <a:tab pos="360363" algn="l"/>
              </a:tabLst>
            </a:pPr>
            <a:r>
              <a:rPr lang="da-DK" sz="2000" i="1" dirty="0" smtClean="0"/>
              <a:t>v </a:t>
            </a:r>
            <a:r>
              <a:rPr lang="da-DK" sz="2000" b="1" dirty="0" smtClean="0">
                <a:solidFill>
                  <a:schemeClr val="accent1"/>
                </a:solidFill>
              </a:rPr>
              <a:t>heavy </a:t>
            </a:r>
            <a:r>
              <a:rPr lang="da-DK" sz="2000" dirty="0" err="1" smtClean="0"/>
              <a:t>if</a:t>
            </a:r>
            <a:r>
              <a:rPr lang="da-DK" sz="2000" dirty="0" smtClean="0"/>
              <a:t> </a:t>
            </a:r>
            <a:r>
              <a:rPr lang="da-DK" sz="2000" dirty="0" smtClean="0">
                <a:sym typeface="Symbol"/>
              </a:rPr>
              <a:t>|</a:t>
            </a:r>
            <a:r>
              <a:rPr lang="da-DK" sz="2000" i="1" dirty="0" smtClean="0">
                <a:sym typeface="Symbol"/>
              </a:rPr>
              <a:t>T</a:t>
            </a:r>
            <a:r>
              <a:rPr lang="da-DK" sz="2000" i="1" baseline="-25000" dirty="0" smtClean="0">
                <a:sym typeface="Symbol"/>
              </a:rPr>
              <a:t>v</a:t>
            </a:r>
            <a:r>
              <a:rPr lang="da-DK" sz="2000" dirty="0" smtClean="0">
                <a:sym typeface="Symbol"/>
              </a:rPr>
              <a:t>| &gt; |</a:t>
            </a:r>
            <a:r>
              <a:rPr lang="da-DK" sz="2000" dirty="0" err="1" smtClean="0">
                <a:sym typeface="Symbol"/>
              </a:rPr>
              <a:t>T</a:t>
            </a:r>
            <a:r>
              <a:rPr lang="da-DK" sz="2000" i="1" baseline="-25000" dirty="0" err="1" smtClean="0">
                <a:sym typeface="Symbol"/>
              </a:rPr>
              <a:t>p</a:t>
            </a:r>
            <a:r>
              <a:rPr lang="da-DK" sz="2000" baseline="-25000" dirty="0" smtClean="0">
                <a:sym typeface="Symbol"/>
              </a:rPr>
              <a:t>(</a:t>
            </a:r>
            <a:r>
              <a:rPr lang="da-DK" sz="2000" i="1" baseline="-25000" dirty="0" smtClean="0">
                <a:sym typeface="Symbol"/>
              </a:rPr>
              <a:t>v</a:t>
            </a:r>
            <a:r>
              <a:rPr lang="da-DK" sz="2000" baseline="-25000" dirty="0" smtClean="0">
                <a:sym typeface="Symbol"/>
              </a:rPr>
              <a:t>)</a:t>
            </a:r>
            <a:r>
              <a:rPr lang="da-DK" sz="2000" dirty="0" smtClean="0">
                <a:sym typeface="Symbol"/>
              </a:rPr>
              <a:t>|/2, </a:t>
            </a:r>
            <a:r>
              <a:rPr lang="da-DK" sz="2000" dirty="0" err="1" smtClean="0">
                <a:sym typeface="Symbol"/>
              </a:rPr>
              <a:t>otherwise</a:t>
            </a:r>
            <a:r>
              <a:rPr lang="da-DK" sz="2000" dirty="0" smtClean="0">
                <a:sym typeface="Symbol"/>
              </a:rPr>
              <a:t> </a:t>
            </a:r>
            <a:r>
              <a:rPr lang="da-DK" sz="2000" b="1" dirty="0" smtClean="0">
                <a:solidFill>
                  <a:srgbClr val="00B050"/>
                </a:solidFill>
                <a:sym typeface="Symbol"/>
              </a:rPr>
              <a:t>light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 lvl="0" algn="ctr">
              <a:buClr>
                <a:srgbClr val="C00000"/>
              </a:buClr>
              <a:buFont typeface="Symbol"/>
              <a:buChar char="Þ"/>
              <a:tabLst>
                <a:tab pos="360363" algn="l"/>
              </a:tabLst>
            </a:pPr>
            <a:r>
              <a:rPr lang="en-US" sz="2000" dirty="0" smtClean="0">
                <a:sym typeface="Symbol"/>
              </a:rPr>
              <a:t>    any path  log </a:t>
            </a:r>
            <a:r>
              <a:rPr lang="en-US" sz="2000" i="1" dirty="0" smtClean="0">
                <a:sym typeface="Symbol"/>
              </a:rPr>
              <a:t>n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sym typeface="Symbol"/>
              </a:rPr>
              <a:t>light </a:t>
            </a:r>
            <a:r>
              <a:rPr lang="en-US" sz="2000" dirty="0" smtClean="0">
                <a:sym typeface="Symbol"/>
              </a:rPr>
              <a:t>nodes</a:t>
            </a:r>
          </a:p>
          <a:p>
            <a:pPr lvl="0" algn="ctr">
              <a:buClr>
                <a:srgbClr val="C00000"/>
              </a:buClr>
              <a:tabLst>
                <a:tab pos="360363" algn="l"/>
              </a:tabLst>
            </a:pPr>
            <a:endParaRPr lang="en-US" sz="2000" dirty="0" smtClean="0">
              <a:sym typeface="Symbol"/>
            </a:endParaRPr>
          </a:p>
          <a:p>
            <a:pPr algn="ctr">
              <a:buClr>
                <a:srgbClr val="C00000"/>
              </a:buClr>
              <a:tabLst>
                <a:tab pos="360363" algn="l"/>
              </a:tabLst>
            </a:pPr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Potential   = # heavy right</a:t>
            </a:r>
            <a:r>
              <a:rPr lang="en-US" sz="2000" dirty="0" smtClean="0">
                <a:sym typeface="Symbol"/>
              </a:rPr>
              <a:t> children in tree</a:t>
            </a:r>
          </a:p>
        </p:txBody>
      </p:sp>
      <p:grpSp>
        <p:nvGrpSpPr>
          <p:cNvPr id="149" name="Group 148"/>
          <p:cNvGrpSpPr>
            <a:grpSpLocks noChangeAspect="1"/>
          </p:cNvGrpSpPr>
          <p:nvPr/>
        </p:nvGrpSpPr>
        <p:grpSpPr>
          <a:xfrm>
            <a:off x="7524328" y="742016"/>
            <a:ext cx="1440160" cy="1289804"/>
            <a:chOff x="6660232" y="188640"/>
            <a:chExt cx="2232248" cy="2016224"/>
          </a:xfrm>
        </p:grpSpPr>
        <p:cxnSp>
          <p:nvCxnSpPr>
            <p:cNvPr id="157" name="Straight Connector 156"/>
            <p:cNvCxnSpPr/>
            <p:nvPr/>
          </p:nvCxnSpPr>
          <p:spPr>
            <a:xfrm flipH="1" flipV="1">
              <a:off x="7884368" y="1628800"/>
              <a:ext cx="216024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7884368" y="1196754"/>
              <a:ext cx="288032" cy="4320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8460432" y="764704"/>
              <a:ext cx="288032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H="1">
              <a:off x="8172400" y="764704"/>
              <a:ext cx="288034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H="1" flipV="1">
              <a:off x="7812361" y="332657"/>
              <a:ext cx="648071" cy="43204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H="1">
              <a:off x="7164289" y="332656"/>
              <a:ext cx="648071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7164288" y="764704"/>
              <a:ext cx="216024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H="1">
              <a:off x="6804248" y="1196752"/>
              <a:ext cx="144018" cy="5040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flipH="1">
              <a:off x="6948264" y="764704"/>
              <a:ext cx="216026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Oval 168"/>
            <p:cNvSpPr/>
            <p:nvPr/>
          </p:nvSpPr>
          <p:spPr>
            <a:xfrm>
              <a:off x="7020272" y="62068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5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0" name="Oval 169"/>
            <p:cNvSpPr/>
            <p:nvPr/>
          </p:nvSpPr>
          <p:spPr>
            <a:xfrm>
              <a:off x="7668344" y="18864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2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1" name="Oval 170"/>
            <p:cNvSpPr/>
            <p:nvPr/>
          </p:nvSpPr>
          <p:spPr>
            <a:xfrm>
              <a:off x="8316416" y="62068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3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8028384" y="10527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4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3" name="Oval 172"/>
            <p:cNvSpPr/>
            <p:nvPr/>
          </p:nvSpPr>
          <p:spPr>
            <a:xfrm>
              <a:off x="8604448" y="10527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6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7740352" y="148478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8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7956376" y="19168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10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7236296" y="10527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9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6804248" y="10527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7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81" name="Oval 180"/>
            <p:cNvSpPr/>
            <p:nvPr/>
          </p:nvSpPr>
          <p:spPr>
            <a:xfrm>
              <a:off x="6660232" y="155679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900" dirty="0" smtClean="0">
                  <a:solidFill>
                    <a:schemeClr val="tx1"/>
                  </a:solidFill>
                </a:rPr>
                <a:t>12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/>
      <p:bldP spid="52" grpId="0"/>
      <p:bldP spid="53" grpId="0"/>
      <p:bldP spid="54" grpId="0"/>
      <p:bldP spid="153" grpId="0"/>
      <p:bldP spid="256" grpId="0" animBg="1"/>
      <p:bldP spid="257" grpId="0"/>
      <p:bldP spid="144" grpId="0" animBg="1"/>
      <p:bldP spid="145" grpId="0" animBg="1"/>
      <p:bldP spid="146" grpId="0" uiExpand="1" build="allAtOnce"/>
      <p:bldP spid="1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Rounded Rectangle 201"/>
          <p:cNvSpPr/>
          <p:nvPr/>
        </p:nvSpPr>
        <p:spPr>
          <a:xfrm rot="4238473">
            <a:off x="6268377" y="1974835"/>
            <a:ext cx="1154534" cy="4245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ounded Rectangle 199"/>
          <p:cNvSpPr/>
          <p:nvPr/>
        </p:nvSpPr>
        <p:spPr>
          <a:xfrm rot="4238473">
            <a:off x="5774380" y="2507401"/>
            <a:ext cx="1353991" cy="4245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ounded Rectangle 200"/>
          <p:cNvSpPr/>
          <p:nvPr/>
        </p:nvSpPr>
        <p:spPr>
          <a:xfrm rot="4238473">
            <a:off x="6702234" y="3078054"/>
            <a:ext cx="1074801" cy="4245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 rot="4238473">
            <a:off x="2827144" y="2678423"/>
            <a:ext cx="1779259" cy="42458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ounded Rectangle 196"/>
          <p:cNvSpPr/>
          <p:nvPr/>
        </p:nvSpPr>
        <p:spPr>
          <a:xfrm rot="4238473">
            <a:off x="2493526" y="2953826"/>
            <a:ext cx="1353991" cy="4245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ounded Rectangle 195"/>
          <p:cNvSpPr/>
          <p:nvPr/>
        </p:nvSpPr>
        <p:spPr>
          <a:xfrm rot="4238473">
            <a:off x="1870935" y="2240833"/>
            <a:ext cx="881210" cy="42458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ounded Rectangle 179"/>
          <p:cNvSpPr/>
          <p:nvPr/>
        </p:nvSpPr>
        <p:spPr>
          <a:xfrm rot="4238473">
            <a:off x="1390282" y="2739303"/>
            <a:ext cx="898041" cy="4245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4355977" y="1985963"/>
            <a:ext cx="135061" cy="1680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TextBox 247"/>
          <p:cNvSpPr txBox="1"/>
          <p:nvPr/>
        </p:nvSpPr>
        <p:spPr>
          <a:xfrm>
            <a:off x="1216652" y="2043728"/>
            <a:ext cx="3139324" cy="377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Meld (                 ,                  )   =                           </a:t>
            </a:r>
          </a:p>
        </p:txBody>
      </p:sp>
      <p:sp>
        <p:nvSpPr>
          <p:cNvPr id="258" name="Content Placeholder 2"/>
          <p:cNvSpPr txBox="1">
            <a:spLocks/>
          </p:cNvSpPr>
          <p:nvPr/>
        </p:nvSpPr>
        <p:spPr>
          <a:xfrm>
            <a:off x="107504" y="664096"/>
            <a:ext cx="7992888" cy="388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buClr>
                <a:srgbClr val="C00000"/>
              </a:buClr>
              <a:tabLst>
                <a:tab pos="449263" algn="l"/>
              </a:tabLst>
            </a:pPr>
            <a:r>
              <a:rPr lang="en-US" sz="1600" dirty="0" smtClean="0"/>
              <a:t>[D.D. </a:t>
            </a:r>
            <a:r>
              <a:rPr lang="en-US" sz="1600" dirty="0" err="1" smtClean="0"/>
              <a:t>Sleator</a:t>
            </a:r>
            <a:r>
              <a:rPr lang="en-US" sz="1600" dirty="0" smtClean="0"/>
              <a:t>, R.E. </a:t>
            </a:r>
            <a:r>
              <a:rPr lang="en-US" sz="1600" dirty="0" err="1" smtClean="0"/>
              <a:t>Tarjan</a:t>
            </a:r>
            <a:r>
              <a:rPr lang="en-US" sz="1600" dirty="0" smtClean="0"/>
              <a:t>, </a:t>
            </a:r>
            <a:r>
              <a:rPr lang="en-US" sz="1600" i="1" dirty="0" smtClean="0"/>
              <a:t>Self-Adjusting Heaps</a:t>
            </a:r>
            <a:r>
              <a:rPr lang="en-US" sz="1600" dirty="0" smtClean="0"/>
              <a:t>, SIAM Journal of Computing, 15(1): 52-69, 1986]</a:t>
            </a:r>
            <a:endParaRPr kumimoji="0" lang="da-DK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</p:spPr>
        <p:txBody>
          <a:bodyPr/>
          <a:lstStyle/>
          <a:p>
            <a:fld id="{2D510906-6E64-46D9-9D73-D39E9676222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504" y="-84878"/>
            <a:ext cx="957706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Skew</a:t>
            </a: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Heaps</a:t>
            </a: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O(1) time Meld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44016" y="4797152"/>
            <a:ext cx="899998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da-DK" b="1" dirty="0" smtClean="0">
                <a:sym typeface="Symbol"/>
              </a:rPr>
              <a:t>O(1) </a:t>
            </a:r>
            <a:r>
              <a:rPr lang="da-DK" b="1" dirty="0" err="1" smtClean="0">
                <a:sym typeface="Symbol"/>
              </a:rPr>
              <a:t>amortized</a:t>
            </a:r>
            <a:r>
              <a:rPr lang="da-DK" b="1" dirty="0" smtClean="0">
                <a:sym typeface="Symbol"/>
              </a:rPr>
              <a:t> Meld</a:t>
            </a:r>
          </a:p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da-DK" b="1" dirty="0" smtClean="0">
                <a:solidFill>
                  <a:schemeClr val="accent1"/>
                </a:solidFill>
                <a:sym typeface="Symbol"/>
              </a:rPr>
              <a:t>Heavy</a:t>
            </a:r>
            <a:r>
              <a:rPr lang="da-DK" dirty="0" smtClean="0">
                <a:sym typeface="Symbol"/>
              </a:rPr>
              <a:t> right </a:t>
            </a:r>
            <a:r>
              <a:rPr lang="da-DK" dirty="0" err="1" smtClean="0">
                <a:sym typeface="Symbol"/>
              </a:rPr>
              <a:t>child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on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merge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path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before</a:t>
            </a:r>
            <a:r>
              <a:rPr lang="da-DK" dirty="0" smtClean="0">
                <a:sym typeface="Symbol"/>
              </a:rPr>
              <a:t> meld  </a:t>
            </a:r>
            <a:r>
              <a:rPr lang="da-DK" dirty="0" err="1" smtClean="0">
                <a:sym typeface="Symbol"/>
              </a:rPr>
              <a:t>replaced</a:t>
            </a:r>
            <a:r>
              <a:rPr lang="da-DK" dirty="0" smtClean="0">
                <a:sym typeface="Symbol"/>
              </a:rPr>
              <a:t> by </a:t>
            </a:r>
            <a:r>
              <a:rPr lang="da-DK" b="1" dirty="0" smtClean="0">
                <a:solidFill>
                  <a:srgbClr val="00B050"/>
                </a:solidFill>
                <a:sym typeface="Symbol"/>
              </a:rPr>
              <a:t>light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child</a:t>
            </a:r>
            <a:r>
              <a:rPr lang="da-DK" dirty="0" smtClean="0">
                <a:sym typeface="Symbol"/>
              </a:rPr>
              <a:t>  1 potential </a:t>
            </a:r>
            <a:r>
              <a:rPr lang="da-DK" dirty="0" err="1" smtClean="0">
                <a:sym typeface="Symbol"/>
              </a:rPr>
              <a:t>released</a:t>
            </a:r>
            <a:r>
              <a:rPr lang="da-DK" dirty="0" smtClean="0">
                <a:sym typeface="Symbol"/>
              </a:rPr>
              <a:t/>
            </a:r>
            <a:br>
              <a:rPr lang="da-DK" dirty="0" smtClean="0">
                <a:sym typeface="Symbol"/>
              </a:rPr>
            </a:br>
            <a:r>
              <a:rPr lang="da-DK" b="1" dirty="0" smtClean="0">
                <a:solidFill>
                  <a:srgbClr val="00B050"/>
                </a:solidFill>
                <a:sym typeface="Symbol"/>
              </a:rPr>
              <a:t>Light</a:t>
            </a:r>
            <a:r>
              <a:rPr lang="da-DK" dirty="0" smtClean="0">
                <a:sym typeface="Symbol"/>
              </a:rPr>
              <a:t> nodes </a:t>
            </a:r>
            <a:r>
              <a:rPr lang="da-DK" dirty="0" err="1" smtClean="0">
                <a:sym typeface="Symbol"/>
              </a:rPr>
              <a:t>disappear</a:t>
            </a:r>
            <a:r>
              <a:rPr lang="da-DK" dirty="0" smtClean="0">
                <a:sym typeface="Symbol"/>
              </a:rPr>
              <a:t> from major </a:t>
            </a:r>
            <a:r>
              <a:rPr lang="da-DK" dirty="0" err="1" smtClean="0">
                <a:sym typeface="Symbol"/>
              </a:rPr>
              <a:t>paths</a:t>
            </a:r>
            <a:r>
              <a:rPr lang="da-DK" dirty="0" smtClean="0">
                <a:sym typeface="Symbol"/>
              </a:rPr>
              <a:t> (but </a:t>
            </a:r>
            <a:r>
              <a:rPr lang="da-DK" dirty="0" err="1" smtClean="0">
                <a:sym typeface="Symbol"/>
              </a:rPr>
              <a:t>might</a:t>
            </a:r>
            <a:r>
              <a:rPr lang="da-DK" dirty="0" smtClean="0">
                <a:sym typeface="Symbol"/>
              </a:rPr>
              <a:t>  </a:t>
            </a:r>
            <a:r>
              <a:rPr lang="da-DK" b="1" dirty="0" smtClean="0">
                <a:solidFill>
                  <a:schemeClr val="accent1"/>
                </a:solidFill>
                <a:sym typeface="Symbol"/>
              </a:rPr>
              <a:t>heavy</a:t>
            </a:r>
            <a:r>
              <a:rPr lang="da-DK" dirty="0" smtClean="0">
                <a:sym typeface="Symbol"/>
              </a:rPr>
              <a:t>)   1 potential </a:t>
            </a:r>
            <a:r>
              <a:rPr lang="da-DK" dirty="0" err="1" smtClean="0">
                <a:sym typeface="Symbol"/>
              </a:rPr>
              <a:t>released</a:t>
            </a:r>
            <a:endParaRPr lang="da-DK" dirty="0" smtClean="0">
              <a:sym typeface="Symbol"/>
            </a:endParaRPr>
          </a:p>
          <a:p>
            <a:pPr lvl="0">
              <a:buClr>
                <a:srgbClr val="C00000"/>
              </a:buClr>
              <a:tabLst>
                <a:tab pos="360363" algn="l"/>
              </a:tabLst>
            </a:pPr>
            <a:r>
              <a:rPr lang="da-DK" dirty="0" smtClean="0">
                <a:sym typeface="Symbol"/>
              </a:rPr>
              <a:t>      and       </a:t>
            </a:r>
            <a:r>
              <a:rPr lang="da-DK" dirty="0" err="1" smtClean="0">
                <a:sym typeface="Symbol"/>
              </a:rPr>
              <a:t>become</a:t>
            </a:r>
            <a:r>
              <a:rPr lang="da-DK" dirty="0" smtClean="0">
                <a:sym typeface="Symbol"/>
              </a:rPr>
              <a:t> a heavy  </a:t>
            </a:r>
            <a:r>
              <a:rPr lang="da-DK" dirty="0" err="1" smtClean="0">
                <a:sym typeface="Symbol"/>
              </a:rPr>
              <a:t>or</a:t>
            </a:r>
            <a:r>
              <a:rPr lang="da-DK" dirty="0" smtClean="0">
                <a:sym typeface="Symbol"/>
              </a:rPr>
              <a:t>  light right </a:t>
            </a:r>
            <a:r>
              <a:rPr lang="da-DK" dirty="0" err="1" smtClean="0">
                <a:sym typeface="Symbol"/>
              </a:rPr>
              <a:t>children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on</a:t>
            </a:r>
            <a:r>
              <a:rPr lang="da-DK" dirty="0" smtClean="0">
                <a:sym typeface="Symbol"/>
              </a:rPr>
              <a:t> major </a:t>
            </a:r>
            <a:r>
              <a:rPr lang="da-DK" dirty="0" err="1" smtClean="0">
                <a:sym typeface="Symbol"/>
              </a:rPr>
              <a:t>path</a:t>
            </a:r>
            <a:r>
              <a:rPr lang="da-DK" dirty="0" smtClean="0">
                <a:sym typeface="Symbol"/>
              </a:rPr>
              <a:t>  potential </a:t>
            </a:r>
            <a:r>
              <a:rPr lang="da-DK" dirty="0" err="1" smtClean="0">
                <a:sym typeface="Symbol"/>
              </a:rPr>
              <a:t>increase</a:t>
            </a:r>
            <a:r>
              <a:rPr lang="da-DK" dirty="0" smtClean="0">
                <a:sym typeface="Symbol"/>
              </a:rPr>
              <a:t> by  4</a:t>
            </a:r>
          </a:p>
          <a:p>
            <a:pPr lvl="0">
              <a:spcBef>
                <a:spcPts val="1200"/>
              </a:spcBef>
              <a:buClr>
                <a:srgbClr val="C00000"/>
              </a:buClr>
              <a:tabLst>
                <a:tab pos="360363" algn="l"/>
              </a:tabLst>
            </a:pPr>
            <a:r>
              <a:rPr lang="da-DK" b="1" dirty="0" smtClean="0">
                <a:sym typeface="Symbol"/>
              </a:rPr>
              <a:t>O(log </a:t>
            </a:r>
            <a:r>
              <a:rPr lang="da-DK" b="1" i="1" dirty="0" smtClean="0">
                <a:sym typeface="Symbol"/>
              </a:rPr>
              <a:t>n</a:t>
            </a:r>
            <a:r>
              <a:rPr lang="da-DK" b="1" dirty="0" smtClean="0">
                <a:sym typeface="Symbol"/>
              </a:rPr>
              <a:t>) </a:t>
            </a:r>
            <a:r>
              <a:rPr lang="da-DK" b="1" dirty="0" err="1" smtClean="0">
                <a:sym typeface="Symbol"/>
              </a:rPr>
              <a:t>amortized</a:t>
            </a:r>
            <a:r>
              <a:rPr lang="da-DK" b="1" dirty="0" smtClean="0">
                <a:sym typeface="Symbol"/>
              </a:rPr>
              <a:t> </a:t>
            </a:r>
            <a:r>
              <a:rPr lang="da-DK" b="1" dirty="0" err="1" smtClean="0">
                <a:sym typeface="Symbol"/>
              </a:rPr>
              <a:t>DeleteMin</a:t>
            </a:r>
            <a:endParaRPr lang="da-DK" b="1" dirty="0" smtClean="0">
              <a:sym typeface="Symbol"/>
            </a:endParaRPr>
          </a:p>
          <a:p>
            <a:pPr>
              <a:buClr>
                <a:srgbClr val="C00000"/>
              </a:buClr>
              <a:tabLst>
                <a:tab pos="360363" algn="l"/>
              </a:tabLst>
            </a:pPr>
            <a:r>
              <a:rPr lang="da-DK" dirty="0" err="1" smtClean="0">
                <a:sym typeface="Symbol"/>
              </a:rPr>
              <a:t>Cutting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root</a:t>
            </a:r>
            <a:r>
              <a:rPr lang="da-DK" dirty="0" smtClean="0">
                <a:sym typeface="Symbol"/>
              </a:rPr>
              <a:t>  2 new </a:t>
            </a:r>
            <a:r>
              <a:rPr lang="da-DK" dirty="0" err="1" smtClean="0">
                <a:sym typeface="Symbol"/>
              </a:rPr>
              <a:t>minor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paths</a:t>
            </a:r>
            <a:r>
              <a:rPr lang="da-DK" dirty="0" smtClean="0">
                <a:sym typeface="Symbol"/>
              </a:rPr>
              <a:t>, i.e.  </a:t>
            </a:r>
            <a:r>
              <a:rPr lang="da-DK" b="1" dirty="0" smtClean="0">
                <a:solidFill>
                  <a:srgbClr val="00B050"/>
                </a:solidFill>
                <a:sym typeface="Symbol"/>
              </a:rPr>
              <a:t>2∙log </a:t>
            </a:r>
            <a:r>
              <a:rPr lang="da-DK" b="1" i="1" dirty="0" smtClean="0">
                <a:solidFill>
                  <a:srgbClr val="00B050"/>
                </a:solidFill>
                <a:sym typeface="Symbol"/>
              </a:rPr>
              <a:t>n </a:t>
            </a:r>
            <a:r>
              <a:rPr lang="da-DK" b="1" dirty="0" smtClean="0">
                <a:solidFill>
                  <a:srgbClr val="00B050"/>
                </a:solidFill>
                <a:sym typeface="Symbol"/>
              </a:rPr>
              <a:t>new light</a:t>
            </a:r>
            <a:r>
              <a:rPr lang="da-DK" b="1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children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on</a:t>
            </a:r>
            <a:r>
              <a:rPr lang="da-DK" dirty="0" smtClean="0">
                <a:sym typeface="Symbol"/>
              </a:rPr>
              <a:t> </a:t>
            </a:r>
            <a:r>
              <a:rPr lang="da-DK" dirty="0" err="1" smtClean="0">
                <a:sym typeface="Symbol"/>
              </a:rPr>
              <a:t>minor</a:t>
            </a:r>
            <a:r>
              <a:rPr lang="da-DK" dirty="0" smtClean="0">
                <a:sym typeface="Symbol"/>
              </a:rPr>
              <a:t> &amp; major </a:t>
            </a:r>
            <a:r>
              <a:rPr lang="da-DK" dirty="0" err="1" smtClean="0">
                <a:sym typeface="Symbol"/>
              </a:rPr>
              <a:t>paths</a:t>
            </a:r>
            <a:endParaRPr lang="da-DK" dirty="0" smtClean="0">
              <a:sym typeface="Symbol"/>
            </a:endParaRPr>
          </a:p>
          <a:p>
            <a:pPr lvl="0">
              <a:buClr>
                <a:srgbClr val="C00000"/>
              </a:buClr>
              <a:tabLst>
                <a:tab pos="360363" algn="l"/>
              </a:tabLst>
            </a:pPr>
            <a:endParaRPr lang="da-DK" b="1" dirty="0" smtClean="0">
              <a:sym typeface="Symbol"/>
            </a:endParaRPr>
          </a:p>
        </p:txBody>
      </p:sp>
      <p:grpSp>
        <p:nvGrpSpPr>
          <p:cNvPr id="2" name="Group 252"/>
          <p:cNvGrpSpPr/>
          <p:nvPr/>
        </p:nvGrpSpPr>
        <p:grpSpPr>
          <a:xfrm>
            <a:off x="4499992" y="2009775"/>
            <a:ext cx="936104" cy="2304521"/>
            <a:chOff x="323528" y="2276607"/>
            <a:chExt cx="936104" cy="2304521"/>
          </a:xfrm>
        </p:grpSpPr>
        <p:cxnSp>
          <p:nvCxnSpPr>
            <p:cNvPr id="191" name="Straight Connector 190"/>
            <p:cNvCxnSpPr/>
            <p:nvPr/>
          </p:nvCxnSpPr>
          <p:spPr>
            <a:xfrm flipH="1">
              <a:off x="323528" y="2564904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flipH="1">
              <a:off x="467544" y="2996952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flipH="1">
              <a:off x="611560" y="3429000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flipH="1">
              <a:off x="755576" y="3861048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flipH="1">
              <a:off x="907976" y="4293096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443161" y="2276607"/>
              <a:ext cx="672455" cy="20164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val 182"/>
            <p:cNvSpPr/>
            <p:nvPr/>
          </p:nvSpPr>
          <p:spPr>
            <a:xfrm>
              <a:off x="539552" y="2852936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683568" y="328498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5" name="Oval 184"/>
            <p:cNvSpPr/>
            <p:nvPr/>
          </p:nvSpPr>
          <p:spPr>
            <a:xfrm>
              <a:off x="835968" y="37170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971600" y="4149080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8" name="Oval 187"/>
            <p:cNvSpPr/>
            <p:nvPr/>
          </p:nvSpPr>
          <p:spPr>
            <a:xfrm>
              <a:off x="403920" y="242088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0" name="Arc 219"/>
            <p:cNvSpPr/>
            <p:nvPr/>
          </p:nvSpPr>
          <p:spPr>
            <a:xfrm>
              <a:off x="395536" y="2723434"/>
              <a:ext cx="576064" cy="504056"/>
            </a:xfrm>
            <a:prstGeom prst="arc">
              <a:avLst>
                <a:gd name="adj1" fmla="val 3303580"/>
                <a:gd name="adj2" fmla="val 9280779"/>
              </a:avLst>
            </a:prstGeom>
            <a:ln w="28575">
              <a:solidFill>
                <a:srgbClr val="C0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51"/>
          <p:cNvGrpSpPr/>
          <p:nvPr/>
        </p:nvGrpSpPr>
        <p:grpSpPr>
          <a:xfrm>
            <a:off x="1865523" y="2082048"/>
            <a:ext cx="647273" cy="864096"/>
            <a:chOff x="2628583" y="3140968"/>
            <a:chExt cx="647273" cy="864096"/>
          </a:xfrm>
        </p:grpSpPr>
        <p:cxnSp>
          <p:nvCxnSpPr>
            <p:cNvPr id="245" name="Straight Connector 244"/>
            <p:cNvCxnSpPr/>
            <p:nvPr/>
          </p:nvCxnSpPr>
          <p:spPr>
            <a:xfrm>
              <a:off x="2987824" y="3284984"/>
              <a:ext cx="144016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>
              <a:stCxn id="228" idx="3"/>
              <a:endCxn id="76" idx="7"/>
            </p:cNvCxnSpPr>
            <p:nvPr/>
          </p:nvCxnSpPr>
          <p:spPr>
            <a:xfrm flipH="1">
              <a:off x="2628583" y="3386819"/>
              <a:ext cx="257406" cy="3003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flipH="1">
              <a:off x="2924200" y="3717032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Oval 227"/>
            <p:cNvSpPr/>
            <p:nvPr/>
          </p:nvSpPr>
          <p:spPr>
            <a:xfrm>
              <a:off x="2843808" y="3140968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2987824" y="3573016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56" name="Left Brace 255"/>
          <p:cNvSpPr/>
          <p:nvPr/>
        </p:nvSpPr>
        <p:spPr>
          <a:xfrm rot="9682487">
            <a:off x="5264447" y="2481165"/>
            <a:ext cx="91235" cy="164563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7" name="Rectangle 256"/>
          <p:cNvSpPr/>
          <p:nvPr/>
        </p:nvSpPr>
        <p:spPr>
          <a:xfrm rot="4260000">
            <a:off x="4486755" y="3096504"/>
            <a:ext cx="19483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  <a:buClr>
                <a:srgbClr val="C00000"/>
              </a:buClr>
              <a:tabLst>
                <a:tab pos="360363" algn="l"/>
              </a:tabLst>
            </a:pP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merge</a:t>
            </a: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rightmost</a:t>
            </a: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paths</a:t>
            </a:r>
            <a:endParaRPr lang="en-US" sz="1400" dirty="0" smtClean="0"/>
          </a:p>
        </p:txBody>
      </p:sp>
      <p:sp>
        <p:nvSpPr>
          <p:cNvPr id="144" name="Arc 143"/>
          <p:cNvSpPr/>
          <p:nvPr/>
        </p:nvSpPr>
        <p:spPr>
          <a:xfrm>
            <a:off x="4724400" y="2888650"/>
            <a:ext cx="576064" cy="504056"/>
          </a:xfrm>
          <a:prstGeom prst="arc">
            <a:avLst>
              <a:gd name="adj1" fmla="val 3303580"/>
              <a:gd name="adj2" fmla="val 9280779"/>
            </a:avLst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Arc 144"/>
          <p:cNvSpPr/>
          <p:nvPr/>
        </p:nvSpPr>
        <p:spPr>
          <a:xfrm>
            <a:off x="4876800" y="3320698"/>
            <a:ext cx="576064" cy="504056"/>
          </a:xfrm>
          <a:prstGeom prst="arc">
            <a:avLst>
              <a:gd name="adj1" fmla="val 3303580"/>
              <a:gd name="adj2" fmla="val 9280779"/>
            </a:avLst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Content Placeholder 2"/>
          <p:cNvSpPr txBox="1">
            <a:spLocks/>
          </p:cNvSpPr>
          <p:nvPr/>
        </p:nvSpPr>
        <p:spPr>
          <a:xfrm>
            <a:off x="216024" y="1196752"/>
            <a:ext cx="853244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ts val="1800"/>
              </a:lnSpc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a-DK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Meld</a:t>
            </a:r>
            <a:r>
              <a:rPr kumimoji="0" lang="da-D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da-DK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Bottom</a:t>
            </a:r>
            <a:r>
              <a:rPr lang="da-DK" sz="2400" dirty="0" smtClean="0"/>
              <a:t>-</a:t>
            </a:r>
            <a:r>
              <a:rPr kumimoji="0" lang="da-D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 </a:t>
            </a:r>
            <a:r>
              <a:rPr kumimoji="0" lang="da-DK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merge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da-DK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rightmost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paths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swap </a:t>
            </a:r>
            <a:r>
              <a:rPr kumimoji="0" lang="da-DK" sz="24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sibling</a:t>
            </a:r>
            <a:r>
              <a:rPr lang="da-DK" sz="2400" dirty="0" smtClean="0"/>
              <a:t>s </a:t>
            </a:r>
            <a:r>
              <a:rPr lang="da-DK" sz="2400" dirty="0" err="1" smtClean="0"/>
              <a:t>on</a:t>
            </a:r>
            <a:r>
              <a:rPr lang="da-DK" sz="2400" dirty="0" smtClean="0"/>
              <a:t> </a:t>
            </a:r>
            <a:r>
              <a:rPr lang="da-DK" sz="2400" dirty="0" err="1" smtClean="0"/>
              <a:t>merge</a:t>
            </a:r>
            <a:r>
              <a:rPr lang="da-DK" sz="2400" dirty="0" smtClean="0"/>
              <a:t> </a:t>
            </a:r>
            <a:r>
              <a:rPr lang="da-DK" sz="2400" dirty="0" err="1" smtClean="0"/>
              <a:t>path</a:t>
            </a:r>
            <a:endParaRPr kumimoji="0" lang="da-DK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150200" y="2097729"/>
            <a:ext cx="906277" cy="1712511"/>
            <a:chOff x="1485401" y="2636912"/>
            <a:chExt cx="906277" cy="1712511"/>
          </a:xfrm>
        </p:grpSpPr>
        <p:cxnSp>
          <p:nvCxnSpPr>
            <p:cNvPr id="67" name="Straight Connector 66"/>
            <p:cNvCxnSpPr>
              <a:stCxn id="65" idx="3"/>
              <a:endCxn id="88" idx="7"/>
            </p:cNvCxnSpPr>
            <p:nvPr/>
          </p:nvCxnSpPr>
          <p:spPr>
            <a:xfrm flipH="1">
              <a:off x="1485401" y="2882763"/>
              <a:ext cx="248460" cy="3003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flipH="1">
              <a:off x="1743606" y="3197295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flipH="1">
              <a:off x="1879238" y="3629343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flipH="1">
              <a:off x="2023254" y="4061391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1835696" y="2780928"/>
              <a:ext cx="411966" cy="12804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Oval 228"/>
            <p:cNvSpPr/>
            <p:nvPr/>
          </p:nvSpPr>
          <p:spPr>
            <a:xfrm>
              <a:off x="1951246" y="3485327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2103646" y="3917375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1823998" y="3053279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1691680" y="263691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Oval 68"/>
          <p:cNvSpPr/>
          <p:nvPr/>
        </p:nvSpPr>
        <p:spPr>
          <a:xfrm>
            <a:off x="4427984" y="1722008"/>
            <a:ext cx="288032" cy="288032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72" name="Group 251"/>
          <p:cNvGrpSpPr/>
          <p:nvPr/>
        </p:nvGrpSpPr>
        <p:grpSpPr>
          <a:xfrm>
            <a:off x="1547664" y="2586104"/>
            <a:ext cx="504056" cy="864096"/>
            <a:chOff x="2771800" y="3140968"/>
            <a:chExt cx="504056" cy="864096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2987824" y="3284984"/>
              <a:ext cx="144016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2771800" y="3284984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2924200" y="3717032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2843808" y="3140968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987824" y="3573016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8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832341" y="2601785"/>
            <a:ext cx="619606" cy="1280463"/>
            <a:chOff x="1619672" y="2636912"/>
            <a:chExt cx="619606" cy="1280463"/>
          </a:xfrm>
        </p:grpSpPr>
        <p:cxnSp>
          <p:nvCxnSpPr>
            <p:cNvPr id="80" name="Straight Connector 79"/>
            <p:cNvCxnSpPr/>
            <p:nvPr/>
          </p:nvCxnSpPr>
          <p:spPr>
            <a:xfrm flipH="1">
              <a:off x="1619672" y="2780928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1743606" y="3197295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1879238" y="3629343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835696" y="2780928"/>
              <a:ext cx="265345" cy="8413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/>
            <p:cNvSpPr/>
            <p:nvPr/>
          </p:nvSpPr>
          <p:spPr>
            <a:xfrm>
              <a:off x="1951246" y="3485327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1823998" y="3053279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6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1691680" y="263691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4" name="Rectangle 103"/>
          <p:cNvSpPr/>
          <p:nvPr/>
        </p:nvSpPr>
        <p:spPr>
          <a:xfrm rot="4260000">
            <a:off x="4045974" y="1812559"/>
            <a:ext cx="19483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  <a:buClr>
                <a:srgbClr val="C00000"/>
              </a:buClr>
              <a:tabLst>
                <a:tab pos="360363" algn="l"/>
              </a:tabLst>
            </a:pPr>
            <a:r>
              <a:rPr lang="da-DK" sz="1400" dirty="0" smtClean="0">
                <a:sym typeface="Symbol"/>
              </a:rPr>
              <a:t>not </a:t>
            </a:r>
            <a:r>
              <a:rPr lang="da-DK" sz="1400" dirty="0" err="1" smtClean="0">
                <a:sym typeface="Symbol"/>
              </a:rPr>
              <a:t>touched</a:t>
            </a:r>
            <a:endParaRPr lang="en-US" sz="1400" dirty="0" smtClean="0"/>
          </a:p>
        </p:txBody>
      </p:sp>
      <p:sp>
        <p:nvSpPr>
          <p:cNvPr id="106" name="Left Brace 105"/>
          <p:cNvSpPr/>
          <p:nvPr/>
        </p:nvSpPr>
        <p:spPr>
          <a:xfrm rot="9682487">
            <a:off x="4812954" y="1643873"/>
            <a:ext cx="108603" cy="72792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5" name="Rectangle 134"/>
          <p:cNvSpPr/>
          <p:nvPr/>
        </p:nvSpPr>
        <p:spPr>
          <a:xfrm rot="4260000">
            <a:off x="6595282" y="3007667"/>
            <a:ext cx="194835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  <a:buClr>
                <a:srgbClr val="C00000"/>
              </a:buClr>
              <a:tabLst>
                <a:tab pos="360363" algn="l"/>
              </a:tabLst>
            </a:pPr>
            <a:r>
              <a:rPr lang="da-DK" sz="1400" dirty="0" err="1" smtClean="0">
                <a:sym typeface="Symbol"/>
              </a:rPr>
              <a:t>previously</a:t>
            </a:r>
            <a:r>
              <a:rPr lang="da-DK" sz="1400" dirty="0" smtClean="0">
                <a:sym typeface="Symbol"/>
              </a:rPr>
              <a:t> </a:t>
            </a:r>
            <a:r>
              <a:rPr lang="da-DK" sz="1400" dirty="0" err="1" smtClean="0">
                <a:sym typeface="Symbol"/>
              </a:rPr>
              <a:t>minor</a:t>
            </a:r>
            <a:endParaRPr lang="en-US" sz="1400" dirty="0" smtClean="0"/>
          </a:p>
        </p:txBody>
      </p:sp>
      <p:grpSp>
        <p:nvGrpSpPr>
          <p:cNvPr id="234" name="Group 233"/>
          <p:cNvGrpSpPr/>
          <p:nvPr/>
        </p:nvGrpSpPr>
        <p:grpSpPr>
          <a:xfrm>
            <a:off x="6108333" y="1726417"/>
            <a:ext cx="1339686" cy="2155831"/>
            <a:chOff x="6108333" y="1726417"/>
            <a:chExt cx="1339686" cy="2155831"/>
          </a:xfrm>
        </p:grpSpPr>
        <p:cxnSp>
          <p:nvCxnSpPr>
            <p:cNvPr id="120" name="Straight Connector 119"/>
            <p:cNvCxnSpPr>
              <a:stCxn id="138" idx="3"/>
              <a:endCxn id="151" idx="7"/>
            </p:cNvCxnSpPr>
            <p:nvPr/>
          </p:nvCxnSpPr>
          <p:spPr>
            <a:xfrm flipH="1">
              <a:off x="6426192" y="1972268"/>
              <a:ext cx="216464" cy="22396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H="1">
              <a:off x="6672483" y="2302481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flipH="1">
              <a:off x="6816499" y="2734529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744491" y="1870433"/>
              <a:ext cx="559512" cy="17237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Oval 127"/>
            <p:cNvSpPr/>
            <p:nvPr/>
          </p:nvSpPr>
          <p:spPr>
            <a:xfrm>
              <a:off x="6888507" y="2590513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6752875" y="2158465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6600475" y="1726417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1" name="Straight Connector 140"/>
            <p:cNvCxnSpPr/>
            <p:nvPr/>
          </p:nvCxnSpPr>
          <p:spPr>
            <a:xfrm flipH="1">
              <a:off x="6108333" y="2298072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6232267" y="2714439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6367899" y="3146487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6324357" y="2298072"/>
              <a:ext cx="265345" cy="8413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Oval 148"/>
            <p:cNvSpPr/>
            <p:nvPr/>
          </p:nvSpPr>
          <p:spPr>
            <a:xfrm>
              <a:off x="6439907" y="3002471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11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6312659" y="2570423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6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>
            <a:xfrm>
              <a:off x="6180341" y="215405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>
            <a:xfrm flipH="1">
              <a:off x="6943963" y="3162168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flipH="1">
              <a:off x="7096363" y="3594216"/>
              <a:ext cx="216024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Oval 164"/>
            <p:cNvSpPr/>
            <p:nvPr/>
          </p:nvSpPr>
          <p:spPr>
            <a:xfrm>
              <a:off x="7015971" y="3018152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7159987" y="3450200"/>
              <a:ext cx="288032" cy="288032"/>
            </a:xfrm>
            <a:prstGeom prst="ellipse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dirty="0" smtClean="0">
                  <a:solidFill>
                    <a:schemeClr val="tx1"/>
                  </a:solidFill>
                </a:rPr>
                <a:t>8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8" name="Rectangle 207"/>
          <p:cNvSpPr/>
          <p:nvPr/>
        </p:nvSpPr>
        <p:spPr>
          <a:xfrm rot="4260000">
            <a:off x="1734636" y="3538377"/>
            <a:ext cx="724144" cy="264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300"/>
              </a:lnSpc>
              <a:buClr>
                <a:srgbClr val="C00000"/>
              </a:buClr>
              <a:tabLst>
                <a:tab pos="360363" algn="l"/>
              </a:tabLst>
            </a:pPr>
            <a:r>
              <a:rPr lang="da-DK" sz="1400" dirty="0" err="1" smtClean="0">
                <a:sym typeface="Symbol"/>
              </a:rPr>
              <a:t>minor</a:t>
            </a:r>
            <a:r>
              <a:rPr lang="da-DK" sz="1400" dirty="0" smtClean="0">
                <a:sym typeface="Symbol"/>
              </a:rPr>
              <a:t> </a:t>
            </a:r>
            <a:endParaRPr lang="en-US" sz="1400" dirty="0" smtClean="0"/>
          </a:p>
        </p:txBody>
      </p:sp>
      <p:sp>
        <p:nvSpPr>
          <p:cNvPr id="209" name="Rectangle 208"/>
          <p:cNvSpPr/>
          <p:nvPr/>
        </p:nvSpPr>
        <p:spPr>
          <a:xfrm rot="4260000">
            <a:off x="2218026" y="3035920"/>
            <a:ext cx="724144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300"/>
              </a:lnSpc>
              <a:buClr>
                <a:srgbClr val="C00000"/>
              </a:buClr>
              <a:tabLst>
                <a:tab pos="360363" algn="l"/>
              </a:tabLst>
            </a:pPr>
            <a:r>
              <a:rPr lang="da-DK" sz="1400" dirty="0" smtClean="0">
                <a:sym typeface="Symbol"/>
              </a:rPr>
              <a:t>major </a:t>
            </a:r>
            <a:endParaRPr lang="en-US" sz="1400" dirty="0" smtClean="0"/>
          </a:p>
        </p:txBody>
      </p:sp>
      <p:sp>
        <p:nvSpPr>
          <p:cNvPr id="214" name="Rectangle 213"/>
          <p:cNvSpPr/>
          <p:nvPr/>
        </p:nvSpPr>
        <p:spPr>
          <a:xfrm>
            <a:off x="252536" y="4293096"/>
            <a:ext cx="8639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tabLst>
                <a:tab pos="360363" algn="l"/>
              </a:tabLst>
            </a:pPr>
            <a:r>
              <a:rPr lang="en-US" sz="2000" b="1" dirty="0" smtClean="0">
                <a:solidFill>
                  <a:srgbClr val="C00000"/>
                </a:solidFill>
                <a:sym typeface="Symbol"/>
              </a:rPr>
              <a:t> = # heavy right</a:t>
            </a:r>
            <a:r>
              <a:rPr lang="en-US" sz="2000" dirty="0" smtClean="0">
                <a:sym typeface="Symbol"/>
              </a:rPr>
              <a:t> children in tree + 2 ∙</a:t>
            </a:r>
            <a:r>
              <a:rPr lang="en-US" sz="2000" b="1" dirty="0" smtClean="0">
                <a:solidFill>
                  <a:srgbClr val="00B050"/>
                </a:solidFill>
                <a:sym typeface="Symbol"/>
              </a:rPr>
              <a:t> # light children on minor &amp; major path</a:t>
            </a:r>
            <a:r>
              <a:rPr lang="en-US" sz="2000" dirty="0" smtClean="0">
                <a:sym typeface="Symbol"/>
              </a:rPr>
              <a:t> 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5473508" y="2060848"/>
            <a:ext cx="39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=</a:t>
            </a:r>
          </a:p>
        </p:txBody>
      </p:sp>
      <p:sp>
        <p:nvSpPr>
          <p:cNvPr id="235" name="Oval 234"/>
          <p:cNvSpPr/>
          <p:nvPr/>
        </p:nvSpPr>
        <p:spPr>
          <a:xfrm>
            <a:off x="266034" y="5718742"/>
            <a:ext cx="216024" cy="216024"/>
          </a:xfrm>
          <a:prstGeom prst="ellipse">
            <a:avLst/>
          </a:prstGeom>
          <a:solidFill>
            <a:srgbClr val="92D050"/>
          </a:solidFill>
          <a:ln w="1270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928620" y="5733256"/>
            <a:ext cx="216024" cy="216024"/>
          </a:xfrm>
          <a:prstGeom prst="ellipse">
            <a:avLst/>
          </a:prstGeom>
          <a:solidFill>
            <a:srgbClr val="92D050"/>
          </a:solidFill>
          <a:ln w="12700"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a-DK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 animBg="1"/>
      <p:bldP spid="200" grpId="0" animBg="1"/>
      <p:bldP spid="201" grpId="0" animBg="1"/>
      <p:bldP spid="199" grpId="0" animBg="1"/>
      <p:bldP spid="197" grpId="0" animBg="1"/>
      <p:bldP spid="196" grpId="0" animBg="1"/>
      <p:bldP spid="180" grpId="0" animBg="1"/>
      <p:bldP spid="248" grpId="0"/>
      <p:bldP spid="153" grpId="0"/>
      <p:bldP spid="256" grpId="0" animBg="1"/>
      <p:bldP spid="257" grpId="0"/>
      <p:bldP spid="144" grpId="0" animBg="1"/>
      <p:bldP spid="145" grpId="0" animBg="1"/>
      <p:bldP spid="146" grpId="0"/>
      <p:bldP spid="69" grpId="0" animBg="1"/>
      <p:bldP spid="104" grpId="0"/>
      <p:bldP spid="106" grpId="0" animBg="1"/>
      <p:bldP spid="135" grpId="0"/>
      <p:bldP spid="208" grpId="0"/>
      <p:bldP spid="209" grpId="0"/>
      <p:bldP spid="214" grpId="0"/>
      <p:bldP spid="215" grpId="0"/>
      <p:bldP spid="235" grpId="0" animBg="1"/>
      <p:bldP spid="2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504" y="664096"/>
            <a:ext cx="8784976" cy="388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buClr>
                <a:srgbClr val="C00000"/>
              </a:buClr>
              <a:tabLst>
                <a:tab pos="449263" algn="l"/>
              </a:tabLst>
            </a:pPr>
            <a:r>
              <a:rPr lang="en-US" sz="1600" dirty="0" smtClean="0"/>
              <a:t>[D.D. </a:t>
            </a:r>
            <a:r>
              <a:rPr lang="en-US" sz="1600" dirty="0" err="1" smtClean="0"/>
              <a:t>Sleator</a:t>
            </a:r>
            <a:r>
              <a:rPr lang="en-US" sz="1600" dirty="0" smtClean="0"/>
              <a:t>, R.E. </a:t>
            </a:r>
            <a:r>
              <a:rPr lang="en-US" sz="1600" dirty="0" err="1" smtClean="0"/>
              <a:t>Tarjan</a:t>
            </a:r>
            <a:r>
              <a:rPr lang="en-US" sz="1600" dirty="0" smtClean="0"/>
              <a:t>, </a:t>
            </a:r>
            <a:r>
              <a:rPr lang="en-US" sz="1600" i="1" dirty="0" smtClean="0"/>
              <a:t>Self-Adjusting Binary Search Trees</a:t>
            </a:r>
            <a:r>
              <a:rPr lang="en-US" sz="1600" dirty="0" smtClean="0"/>
              <a:t>, Journal of the ACM, 32(3): 652-686, 1985]</a:t>
            </a:r>
            <a:endParaRPr kumimoji="0" lang="da-DK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7504" y="-84402"/>
            <a:ext cx="30243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Splay</a:t>
            </a: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Trees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6024" y="980728"/>
            <a:ext cx="8927976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</a:t>
            </a:r>
            <a:r>
              <a:rPr kumimoji="0" lang="da-DK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search</a:t>
            </a:r>
            <a:r>
              <a:rPr kumimoji="0" lang="da-DK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tree</a:t>
            </a:r>
            <a:r>
              <a:rPr kumimoji="0" lang="da-DK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</a:t>
            </a:r>
            <a:r>
              <a:rPr kumimoji="0" lang="da-DK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da-DK" sz="2400" b="1" i="1" dirty="0" err="1" smtClean="0"/>
              <a:t>n</a:t>
            </a:r>
            <a:r>
              <a:rPr kumimoji="0" lang="da-DK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da-DK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da-DK" sz="2400" dirty="0" smtClean="0"/>
              <a:t>balance information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da-DK" sz="2400" b="1" dirty="0" err="1" smtClean="0">
                <a:solidFill>
                  <a:srgbClr val="C00000"/>
                </a:solidFill>
              </a:rPr>
              <a:t>splay</a:t>
            </a:r>
            <a:r>
              <a:rPr lang="da-DK" sz="2400" b="1" dirty="0" smtClean="0">
                <a:solidFill>
                  <a:srgbClr val="C00000"/>
                </a:solidFill>
              </a:rPr>
              <a:t>(</a:t>
            </a:r>
            <a:r>
              <a:rPr lang="da-DK" sz="2400" b="1" i="1" dirty="0" smtClean="0">
                <a:solidFill>
                  <a:srgbClr val="C00000"/>
                </a:solidFill>
              </a:rPr>
              <a:t>x</a:t>
            </a:r>
            <a:r>
              <a:rPr lang="da-DK" sz="2400" b="1" dirty="0" smtClean="0">
                <a:solidFill>
                  <a:srgbClr val="C00000"/>
                </a:solidFill>
              </a:rPr>
              <a:t>) </a:t>
            </a:r>
            <a:r>
              <a:rPr lang="da-DK" sz="2400" dirty="0" smtClean="0"/>
              <a:t>= </a:t>
            </a:r>
            <a:r>
              <a:rPr lang="da-DK" sz="2400" dirty="0" err="1" smtClean="0"/>
              <a:t>rotate</a:t>
            </a:r>
            <a:r>
              <a:rPr lang="da-DK" sz="2400" dirty="0" smtClean="0"/>
              <a:t> x to </a:t>
            </a:r>
            <a:r>
              <a:rPr lang="da-DK" sz="2400" dirty="0" err="1" smtClean="0"/>
              <a:t>root</a:t>
            </a:r>
            <a:r>
              <a:rPr lang="da-DK" sz="2400" dirty="0" smtClean="0"/>
              <a:t> (</a:t>
            </a:r>
            <a:r>
              <a:rPr lang="da-DK" sz="2400" dirty="0" err="1" smtClean="0"/>
              <a:t>zig/zag</a:t>
            </a:r>
            <a:r>
              <a:rPr lang="da-DK" sz="2400" dirty="0" smtClean="0"/>
              <a:t>, </a:t>
            </a:r>
            <a:r>
              <a:rPr lang="da-DK" sz="2400" dirty="0" err="1" smtClean="0"/>
              <a:t>zig-zig/zag-zag</a:t>
            </a:r>
            <a:r>
              <a:rPr lang="da-DK" sz="2400" dirty="0" smtClean="0"/>
              <a:t>, </a:t>
            </a:r>
            <a:r>
              <a:rPr lang="da-DK" sz="2400" dirty="0" err="1" smtClean="0"/>
              <a:t>zig-zag/zag-zig</a:t>
            </a:r>
            <a:r>
              <a:rPr lang="da-DK" sz="2400" dirty="0" smtClean="0"/>
              <a:t>)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da-DK" sz="2400" dirty="0" smtClean="0"/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da-DK" sz="2400" dirty="0" smtClean="0"/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da-DK" sz="2400" dirty="0" smtClean="0"/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da-DK" sz="2400" dirty="0" smtClean="0"/>
          </a:p>
          <a:p>
            <a:pPr marL="342900" indent="-342900">
              <a:buClr>
                <a:srgbClr val="C00000"/>
              </a:buClr>
            </a:pPr>
            <a:endParaRPr lang="da-DK" sz="2400" dirty="0" smtClean="0"/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da-DK" sz="2400" dirty="0" err="1" smtClean="0"/>
              <a:t>Search</a:t>
            </a:r>
            <a:r>
              <a:rPr lang="da-DK" sz="2400" dirty="0" smtClean="0"/>
              <a:t> </a:t>
            </a:r>
            <a:r>
              <a:rPr lang="da-DK" dirty="0" smtClean="0"/>
              <a:t>(</a:t>
            </a:r>
            <a:r>
              <a:rPr lang="da-DK" dirty="0" err="1" smtClean="0"/>
              <a:t>splay</a:t>
            </a:r>
            <a:r>
              <a:rPr lang="da-DK" dirty="0" smtClean="0"/>
              <a:t>)</a:t>
            </a:r>
            <a:r>
              <a:rPr lang="da-DK" sz="2400" dirty="0" smtClean="0"/>
              <a:t>, </a:t>
            </a:r>
            <a:r>
              <a:rPr lang="da-DK" sz="2400" dirty="0" err="1" smtClean="0"/>
              <a:t>Insert</a:t>
            </a:r>
            <a:r>
              <a:rPr lang="da-DK" sz="2400" dirty="0" smtClean="0"/>
              <a:t> </a:t>
            </a:r>
            <a:r>
              <a:rPr lang="da-DK" dirty="0" smtClean="0"/>
              <a:t>(</a:t>
            </a:r>
            <a:r>
              <a:rPr lang="da-DK" dirty="0" err="1" smtClean="0"/>
              <a:t>splay</a:t>
            </a:r>
            <a:r>
              <a:rPr lang="da-DK" dirty="0" smtClean="0"/>
              <a:t> </a:t>
            </a:r>
            <a:r>
              <a:rPr lang="da-DK" dirty="0" err="1" smtClean="0"/>
              <a:t>predecessor+new</a:t>
            </a:r>
            <a:r>
              <a:rPr lang="da-DK" dirty="0" smtClean="0"/>
              <a:t> </a:t>
            </a:r>
            <a:r>
              <a:rPr lang="da-DK" dirty="0" err="1" smtClean="0"/>
              <a:t>root</a:t>
            </a:r>
            <a:r>
              <a:rPr lang="da-DK" dirty="0" smtClean="0"/>
              <a:t>)</a:t>
            </a:r>
            <a:r>
              <a:rPr lang="da-DK" sz="2400" dirty="0" smtClean="0"/>
              <a:t>, </a:t>
            </a:r>
            <a:r>
              <a:rPr lang="da-DK" sz="2400" dirty="0" err="1" smtClean="0"/>
              <a:t>Delete</a:t>
            </a:r>
            <a:r>
              <a:rPr lang="da-DK" sz="2400" dirty="0" smtClean="0"/>
              <a:t> </a:t>
            </a:r>
            <a:r>
              <a:rPr lang="da-DK" dirty="0" smtClean="0"/>
              <a:t>(</a:t>
            </a:r>
            <a:r>
              <a:rPr lang="da-DK" dirty="0" err="1" smtClean="0"/>
              <a:t>splay+cut</a:t>
            </a:r>
            <a:r>
              <a:rPr lang="da-DK" dirty="0" smtClean="0"/>
              <a:t> </a:t>
            </a:r>
            <a:r>
              <a:rPr lang="da-DK" dirty="0" err="1" smtClean="0"/>
              <a:t>root+join</a:t>
            </a:r>
            <a:r>
              <a:rPr lang="da-DK" dirty="0" smtClean="0"/>
              <a:t>)</a:t>
            </a:r>
            <a:r>
              <a:rPr lang="da-DK" sz="2400" dirty="0" smtClean="0"/>
              <a:t>, </a:t>
            </a:r>
            <a:r>
              <a:rPr lang="da-DK" sz="2400" dirty="0" err="1" smtClean="0"/>
              <a:t>Join</a:t>
            </a:r>
            <a:r>
              <a:rPr lang="da-DK" sz="2400" dirty="0" smtClean="0"/>
              <a:t> </a:t>
            </a:r>
            <a:r>
              <a:rPr lang="da-DK" dirty="0" smtClean="0"/>
              <a:t>(</a:t>
            </a:r>
            <a:r>
              <a:rPr lang="da-DK" dirty="0" err="1" smtClean="0"/>
              <a:t>splay</a:t>
            </a:r>
            <a:r>
              <a:rPr lang="da-DK" dirty="0" smtClean="0"/>
              <a:t> max, link)</a:t>
            </a:r>
            <a:r>
              <a:rPr lang="da-DK" sz="2400" dirty="0" smtClean="0"/>
              <a:t>, Split </a:t>
            </a:r>
            <a:r>
              <a:rPr lang="da-DK" dirty="0" smtClean="0"/>
              <a:t>(</a:t>
            </a:r>
            <a:r>
              <a:rPr lang="da-DK" dirty="0" err="1" smtClean="0"/>
              <a:t>splay+unlink</a:t>
            </a:r>
            <a:r>
              <a:rPr lang="da-DK" dirty="0" smtClean="0"/>
              <a:t>)</a:t>
            </a:r>
            <a:endParaRPr lang="da-DK" sz="2400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-36512" y="1772816"/>
            <a:ext cx="9073008" cy="1800200"/>
            <a:chOff x="-36512" y="3356992"/>
            <a:chExt cx="9073008" cy="1800200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7956376" y="3861048"/>
              <a:ext cx="360040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6588224" y="4005064"/>
              <a:ext cx="288033" cy="432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4932040" y="3573016"/>
              <a:ext cx="288032" cy="432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3563888" y="3573016"/>
              <a:ext cx="288032" cy="432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3" idx="0"/>
            </p:cNvCxnSpPr>
            <p:nvPr/>
          </p:nvCxnSpPr>
          <p:spPr>
            <a:xfrm flipH="1" flipV="1">
              <a:off x="683568" y="3645024"/>
              <a:ext cx="252028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67544" y="3717032"/>
              <a:ext cx="288032" cy="432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Isosceles Triangle 16"/>
            <p:cNvSpPr/>
            <p:nvPr/>
          </p:nvSpPr>
          <p:spPr>
            <a:xfrm>
              <a:off x="467544" y="4365104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11560" y="357301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107504" y="4365104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23528" y="400506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Connector 20"/>
            <p:cNvCxnSpPr>
              <a:stCxn id="20" idx="3"/>
              <a:endCxn id="19" idx="0"/>
            </p:cNvCxnSpPr>
            <p:nvPr/>
          </p:nvCxnSpPr>
          <p:spPr>
            <a:xfrm flipH="1">
              <a:off x="287524" y="4250915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7" idx="0"/>
              <a:endCxn id="20" idx="5"/>
            </p:cNvCxnSpPr>
            <p:nvPr/>
          </p:nvCxnSpPr>
          <p:spPr>
            <a:xfrm flipH="1" flipV="1">
              <a:off x="569379" y="4250915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Isosceles Triangle 22"/>
            <p:cNvSpPr/>
            <p:nvPr/>
          </p:nvSpPr>
          <p:spPr>
            <a:xfrm>
              <a:off x="755576" y="393305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23"/>
            <p:cNvCxnSpPr>
              <a:stCxn id="32" idx="0"/>
            </p:cNvCxnSpPr>
            <p:nvPr/>
          </p:nvCxnSpPr>
          <p:spPr>
            <a:xfrm flipV="1">
              <a:off x="1655676" y="3645024"/>
              <a:ext cx="324036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 flipV="1">
              <a:off x="1835696" y="3717032"/>
              <a:ext cx="288032" cy="432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Isosceles Triangle 25"/>
            <p:cNvSpPr/>
            <p:nvPr/>
          </p:nvSpPr>
          <p:spPr>
            <a:xfrm>
              <a:off x="2123728" y="4365104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1691680" y="357301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28" name="Isosceles Triangle 27"/>
            <p:cNvSpPr/>
            <p:nvPr/>
          </p:nvSpPr>
          <p:spPr>
            <a:xfrm>
              <a:off x="1763688" y="4365104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1979712" y="400506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/>
            <p:cNvCxnSpPr>
              <a:stCxn id="29" idx="3"/>
              <a:endCxn id="28" idx="0"/>
            </p:cNvCxnSpPr>
            <p:nvPr/>
          </p:nvCxnSpPr>
          <p:spPr>
            <a:xfrm flipH="1">
              <a:off x="1943708" y="4250915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6" idx="0"/>
              <a:endCxn id="29" idx="5"/>
            </p:cNvCxnSpPr>
            <p:nvPr/>
          </p:nvCxnSpPr>
          <p:spPr>
            <a:xfrm flipH="1" flipV="1">
              <a:off x="2225563" y="4250915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Isosceles Triangle 31"/>
            <p:cNvSpPr/>
            <p:nvPr/>
          </p:nvSpPr>
          <p:spPr>
            <a:xfrm>
              <a:off x="1475656" y="393305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1043608" y="4005064"/>
              <a:ext cx="50405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971600" y="357301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>
                  <a:solidFill>
                    <a:srgbClr val="C00000"/>
                  </a:solidFill>
                </a:rPr>
                <a:t>zig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35" name="Straight Connector 34"/>
            <p:cNvCxnSpPr>
              <a:stCxn id="43" idx="0"/>
            </p:cNvCxnSpPr>
            <p:nvPr/>
          </p:nvCxnSpPr>
          <p:spPr>
            <a:xfrm flipH="1" flipV="1">
              <a:off x="3491880" y="3933056"/>
              <a:ext cx="252028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275856" y="4005064"/>
              <a:ext cx="288032" cy="432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Isosceles Triangle 36"/>
            <p:cNvSpPr/>
            <p:nvPr/>
          </p:nvSpPr>
          <p:spPr>
            <a:xfrm>
              <a:off x="3275856" y="465313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419872" y="386104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39" name="Isosceles Triangle 38"/>
            <p:cNvSpPr/>
            <p:nvPr/>
          </p:nvSpPr>
          <p:spPr>
            <a:xfrm>
              <a:off x="2915816" y="465313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131840" y="429309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Connector 40"/>
            <p:cNvCxnSpPr>
              <a:stCxn id="40" idx="3"/>
              <a:endCxn id="39" idx="0"/>
            </p:cNvCxnSpPr>
            <p:nvPr/>
          </p:nvCxnSpPr>
          <p:spPr>
            <a:xfrm flipH="1">
              <a:off x="3095836" y="4538947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7" idx="0"/>
              <a:endCxn id="40" idx="5"/>
            </p:cNvCxnSpPr>
            <p:nvPr/>
          </p:nvCxnSpPr>
          <p:spPr>
            <a:xfrm flipH="1" flipV="1">
              <a:off x="3377691" y="4538947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Isosceles Triangle 42"/>
            <p:cNvSpPr/>
            <p:nvPr/>
          </p:nvSpPr>
          <p:spPr>
            <a:xfrm>
              <a:off x="3563888" y="4221088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>
              <a:stCxn id="52" idx="0"/>
            </p:cNvCxnSpPr>
            <p:nvPr/>
          </p:nvCxnSpPr>
          <p:spPr>
            <a:xfrm flipV="1">
              <a:off x="5040052" y="4005064"/>
              <a:ext cx="180020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5220072" y="4005064"/>
              <a:ext cx="288032" cy="432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Isosceles Triangle 45"/>
            <p:cNvSpPr/>
            <p:nvPr/>
          </p:nvSpPr>
          <p:spPr>
            <a:xfrm>
              <a:off x="5508104" y="465313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D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5076056" y="386104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5148064" y="465313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5364088" y="429309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z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Connector 49"/>
            <p:cNvCxnSpPr>
              <a:stCxn id="49" idx="3"/>
              <a:endCxn id="48" idx="0"/>
            </p:cNvCxnSpPr>
            <p:nvPr/>
          </p:nvCxnSpPr>
          <p:spPr>
            <a:xfrm flipH="1">
              <a:off x="5328084" y="4538947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6" idx="0"/>
              <a:endCxn id="49" idx="5"/>
            </p:cNvCxnSpPr>
            <p:nvPr/>
          </p:nvCxnSpPr>
          <p:spPr>
            <a:xfrm flipH="1" flipV="1">
              <a:off x="5609939" y="4538947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Isosceles Triangle 51"/>
            <p:cNvSpPr/>
            <p:nvPr/>
          </p:nvSpPr>
          <p:spPr>
            <a:xfrm>
              <a:off x="4860032" y="429309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4139952" y="3861048"/>
              <a:ext cx="50405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3923928" y="3419708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>
                  <a:solidFill>
                    <a:srgbClr val="C00000"/>
                  </a:solidFill>
                </a:rPr>
                <a:t>zig-zig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55" name="Straight Connector 54"/>
            <p:cNvCxnSpPr>
              <a:stCxn id="58" idx="0"/>
            </p:cNvCxnSpPr>
            <p:nvPr/>
          </p:nvCxnSpPr>
          <p:spPr>
            <a:xfrm flipH="1" flipV="1">
              <a:off x="3779912" y="3573016"/>
              <a:ext cx="252028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3707904" y="342900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z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 flipH="1" flipV="1">
              <a:off x="3665723" y="4106899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Isosceles Triangle 57"/>
            <p:cNvSpPr/>
            <p:nvPr/>
          </p:nvSpPr>
          <p:spPr>
            <a:xfrm>
              <a:off x="3851920" y="3861048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D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59" name="Straight Connector 58"/>
            <p:cNvCxnSpPr>
              <a:stCxn id="61" idx="0"/>
            </p:cNvCxnSpPr>
            <p:nvPr/>
          </p:nvCxnSpPr>
          <p:spPr>
            <a:xfrm flipV="1">
              <a:off x="4752020" y="3573016"/>
              <a:ext cx="324036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4788024" y="342900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61" name="Isosceles Triangle 60"/>
            <p:cNvSpPr/>
            <p:nvPr/>
          </p:nvSpPr>
          <p:spPr>
            <a:xfrm>
              <a:off x="4572000" y="3861048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 flipH="1" flipV="1">
              <a:off x="8316416" y="3861048"/>
              <a:ext cx="72008" cy="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6588224" y="3573018"/>
              <a:ext cx="432048" cy="4320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71" idx="0"/>
            </p:cNvCxnSpPr>
            <p:nvPr/>
          </p:nvCxnSpPr>
          <p:spPr>
            <a:xfrm flipV="1">
              <a:off x="6408204" y="4005064"/>
              <a:ext cx="180020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Isosceles Triangle 64"/>
            <p:cNvSpPr/>
            <p:nvPr/>
          </p:nvSpPr>
          <p:spPr>
            <a:xfrm>
              <a:off x="6876256" y="465313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6444208" y="386104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67" name="Isosceles Triangle 66"/>
            <p:cNvSpPr/>
            <p:nvPr/>
          </p:nvSpPr>
          <p:spPr>
            <a:xfrm>
              <a:off x="6516216" y="465313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6732240" y="429309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Straight Connector 68"/>
            <p:cNvCxnSpPr>
              <a:stCxn id="68" idx="3"/>
              <a:endCxn id="67" idx="0"/>
            </p:cNvCxnSpPr>
            <p:nvPr/>
          </p:nvCxnSpPr>
          <p:spPr>
            <a:xfrm flipH="1">
              <a:off x="6696236" y="4538947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65" idx="0"/>
              <a:endCxn id="68" idx="5"/>
            </p:cNvCxnSpPr>
            <p:nvPr/>
          </p:nvCxnSpPr>
          <p:spPr>
            <a:xfrm flipH="1" flipV="1">
              <a:off x="6978091" y="4538947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Isosceles Triangle 70"/>
            <p:cNvSpPr/>
            <p:nvPr/>
          </p:nvSpPr>
          <p:spPr>
            <a:xfrm>
              <a:off x="6228184" y="429309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Straight Connector 71"/>
            <p:cNvCxnSpPr>
              <a:stCxn id="80" idx="0"/>
            </p:cNvCxnSpPr>
            <p:nvPr/>
          </p:nvCxnSpPr>
          <p:spPr>
            <a:xfrm flipH="1" flipV="1">
              <a:off x="7956376" y="4293096"/>
              <a:ext cx="18002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 flipV="1">
              <a:off x="8316416" y="3861048"/>
              <a:ext cx="360040" cy="432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Isosceles Triangle 73"/>
            <p:cNvSpPr/>
            <p:nvPr/>
          </p:nvSpPr>
          <p:spPr>
            <a:xfrm>
              <a:off x="8676456" y="450912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D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8172400" y="37170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76" name="Isosceles Triangle 75"/>
            <p:cNvSpPr/>
            <p:nvPr/>
          </p:nvSpPr>
          <p:spPr>
            <a:xfrm>
              <a:off x="8316416" y="450912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8532440" y="414908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z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78" name="Straight Connector 77"/>
            <p:cNvCxnSpPr>
              <a:stCxn id="77" idx="3"/>
              <a:endCxn id="76" idx="0"/>
            </p:cNvCxnSpPr>
            <p:nvPr/>
          </p:nvCxnSpPr>
          <p:spPr>
            <a:xfrm flipH="1">
              <a:off x="8496436" y="4394931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4" idx="0"/>
              <a:endCxn id="77" idx="5"/>
            </p:cNvCxnSpPr>
            <p:nvPr/>
          </p:nvCxnSpPr>
          <p:spPr>
            <a:xfrm flipH="1" flipV="1">
              <a:off x="8778291" y="4394931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Isosceles Triangle 79"/>
            <p:cNvSpPr/>
            <p:nvPr/>
          </p:nvSpPr>
          <p:spPr>
            <a:xfrm>
              <a:off x="7956376" y="450912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>
              <a:off x="7452320" y="3798332"/>
              <a:ext cx="50405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7236296" y="3356992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>
                  <a:solidFill>
                    <a:srgbClr val="C00000"/>
                  </a:solidFill>
                </a:rPr>
                <a:t>zig-zag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83" name="Straight Connector 82"/>
            <p:cNvCxnSpPr>
              <a:stCxn id="85" idx="0"/>
            </p:cNvCxnSpPr>
            <p:nvPr/>
          </p:nvCxnSpPr>
          <p:spPr>
            <a:xfrm flipH="1" flipV="1">
              <a:off x="7020272" y="3573016"/>
              <a:ext cx="252028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6876256" y="342900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z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85" name="Isosceles Triangle 84"/>
            <p:cNvSpPr/>
            <p:nvPr/>
          </p:nvSpPr>
          <p:spPr>
            <a:xfrm>
              <a:off x="7092280" y="3861048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D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86" name="Straight Connector 85"/>
            <p:cNvCxnSpPr>
              <a:stCxn id="88" idx="0"/>
            </p:cNvCxnSpPr>
            <p:nvPr/>
          </p:nvCxnSpPr>
          <p:spPr>
            <a:xfrm flipV="1">
              <a:off x="7776356" y="4293096"/>
              <a:ext cx="180020" cy="216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7812360" y="414908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88" name="Isosceles Triangle 87"/>
            <p:cNvSpPr/>
            <p:nvPr/>
          </p:nvSpPr>
          <p:spPr>
            <a:xfrm>
              <a:off x="7596336" y="450912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-36512" y="349171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dirty="0" err="1" smtClean="0"/>
                <a:t>root</a:t>
              </a:r>
              <a:endParaRPr lang="en-US" dirty="0"/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043608" y="4293096"/>
            <a:ext cx="1512168" cy="2520280"/>
            <a:chOff x="1043608" y="4293096"/>
            <a:chExt cx="1512168" cy="2520280"/>
          </a:xfrm>
        </p:grpSpPr>
        <p:cxnSp>
          <p:nvCxnSpPr>
            <p:cNvPr id="174" name="Straight Connector 173"/>
            <p:cNvCxnSpPr/>
            <p:nvPr/>
          </p:nvCxnSpPr>
          <p:spPr>
            <a:xfrm flipV="1">
              <a:off x="1403648" y="4797154"/>
              <a:ext cx="432048" cy="4320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H="1" flipV="1">
              <a:off x="1403648" y="5229200"/>
              <a:ext cx="288032" cy="432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endCxn id="200" idx="3"/>
            </p:cNvCxnSpPr>
            <p:nvPr/>
          </p:nvCxnSpPr>
          <p:spPr>
            <a:xfrm flipV="1">
              <a:off x="1835696" y="4538947"/>
              <a:ext cx="258205" cy="2582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>
              <a:stCxn id="196" idx="0"/>
            </p:cNvCxnSpPr>
            <p:nvPr/>
          </p:nvCxnSpPr>
          <p:spPr>
            <a:xfrm flipV="1">
              <a:off x="1511660" y="5661248"/>
              <a:ext cx="180020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H="1" flipV="1">
              <a:off x="1691680" y="5661248"/>
              <a:ext cx="288032" cy="4320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Isosceles Triangle 189"/>
            <p:cNvSpPr/>
            <p:nvPr/>
          </p:nvSpPr>
          <p:spPr>
            <a:xfrm>
              <a:off x="1979712" y="630932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D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91" name="Oval 190"/>
            <p:cNvSpPr/>
            <p:nvPr/>
          </p:nvSpPr>
          <p:spPr>
            <a:xfrm>
              <a:off x="1547664" y="55172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192" name="Isosceles Triangle 191"/>
            <p:cNvSpPr/>
            <p:nvPr/>
          </p:nvSpPr>
          <p:spPr>
            <a:xfrm>
              <a:off x="1619672" y="630932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93" name="Oval 192"/>
            <p:cNvSpPr/>
            <p:nvPr/>
          </p:nvSpPr>
          <p:spPr>
            <a:xfrm>
              <a:off x="1835696" y="594928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194" name="Straight Connector 193"/>
            <p:cNvCxnSpPr>
              <a:stCxn id="193" idx="3"/>
              <a:endCxn id="192" idx="0"/>
            </p:cNvCxnSpPr>
            <p:nvPr/>
          </p:nvCxnSpPr>
          <p:spPr>
            <a:xfrm flipH="1">
              <a:off x="1799692" y="6195131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190" idx="0"/>
              <a:endCxn id="193" idx="5"/>
            </p:cNvCxnSpPr>
            <p:nvPr/>
          </p:nvCxnSpPr>
          <p:spPr>
            <a:xfrm flipH="1" flipV="1">
              <a:off x="2081547" y="6195131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Isosceles Triangle 195"/>
            <p:cNvSpPr/>
            <p:nvPr/>
          </p:nvSpPr>
          <p:spPr>
            <a:xfrm>
              <a:off x="1331640" y="594928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99" name="Straight Connector 198"/>
            <p:cNvCxnSpPr>
              <a:stCxn id="202" idx="0"/>
            </p:cNvCxnSpPr>
            <p:nvPr/>
          </p:nvCxnSpPr>
          <p:spPr>
            <a:xfrm flipH="1" flipV="1">
              <a:off x="2123728" y="4437112"/>
              <a:ext cx="252028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0" name="Oval 199"/>
            <p:cNvSpPr/>
            <p:nvPr/>
          </p:nvSpPr>
          <p:spPr>
            <a:xfrm>
              <a:off x="2051720" y="429309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v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202" name="Isosceles Triangle 201"/>
            <p:cNvSpPr/>
            <p:nvPr/>
          </p:nvSpPr>
          <p:spPr>
            <a:xfrm>
              <a:off x="2195736" y="4725144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F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03" name="Straight Connector 202"/>
            <p:cNvCxnSpPr>
              <a:stCxn id="205" idx="0"/>
            </p:cNvCxnSpPr>
            <p:nvPr/>
          </p:nvCxnSpPr>
          <p:spPr>
            <a:xfrm flipV="1">
              <a:off x="1223628" y="5229200"/>
              <a:ext cx="180020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Oval 203"/>
            <p:cNvSpPr/>
            <p:nvPr/>
          </p:nvSpPr>
          <p:spPr>
            <a:xfrm>
              <a:off x="1259632" y="508518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z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205" name="Isosceles Triangle 204"/>
            <p:cNvSpPr/>
            <p:nvPr/>
          </p:nvSpPr>
          <p:spPr>
            <a:xfrm>
              <a:off x="1043608" y="5517232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14" name="Straight Connector 213"/>
            <p:cNvCxnSpPr>
              <a:stCxn id="216" idx="0"/>
            </p:cNvCxnSpPr>
            <p:nvPr/>
          </p:nvCxnSpPr>
          <p:spPr>
            <a:xfrm flipH="1" flipV="1">
              <a:off x="1835696" y="4797152"/>
              <a:ext cx="252028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Oval 214"/>
            <p:cNvSpPr/>
            <p:nvPr/>
          </p:nvSpPr>
          <p:spPr>
            <a:xfrm>
              <a:off x="1691680" y="465313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u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216" name="Isosceles Triangle 215"/>
            <p:cNvSpPr/>
            <p:nvPr/>
          </p:nvSpPr>
          <p:spPr>
            <a:xfrm>
              <a:off x="1907704" y="5085184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E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2771800" y="4509120"/>
            <a:ext cx="2736304" cy="1944216"/>
            <a:chOff x="2771800" y="4509120"/>
            <a:chExt cx="2736304" cy="1944216"/>
          </a:xfrm>
        </p:grpSpPr>
        <p:cxnSp>
          <p:nvCxnSpPr>
            <p:cNvPr id="173" name="Straight Connector 172"/>
            <p:cNvCxnSpPr/>
            <p:nvPr/>
          </p:nvCxnSpPr>
          <p:spPr>
            <a:xfrm flipH="1" flipV="1">
              <a:off x="4499992" y="4725144"/>
              <a:ext cx="360040" cy="5040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V="1">
              <a:off x="4139952" y="4725144"/>
              <a:ext cx="360040" cy="5040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flipH="1" flipV="1">
              <a:off x="4860032" y="5229200"/>
              <a:ext cx="288033" cy="432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V="1">
              <a:off x="3851920" y="5229200"/>
              <a:ext cx="288032" cy="5040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Isosceles Triangle 180"/>
            <p:cNvSpPr/>
            <p:nvPr/>
          </p:nvSpPr>
          <p:spPr>
            <a:xfrm>
              <a:off x="3851920" y="594928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82" name="Oval 181"/>
            <p:cNvSpPr/>
            <p:nvPr/>
          </p:nvSpPr>
          <p:spPr>
            <a:xfrm>
              <a:off x="4355976" y="458112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183" name="Isosceles Triangle 182"/>
            <p:cNvSpPr/>
            <p:nvPr/>
          </p:nvSpPr>
          <p:spPr>
            <a:xfrm>
              <a:off x="3491880" y="594928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3707904" y="558924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z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185" name="Straight Connector 184"/>
            <p:cNvCxnSpPr>
              <a:stCxn id="184" idx="3"/>
              <a:endCxn id="183" idx="0"/>
            </p:cNvCxnSpPr>
            <p:nvPr/>
          </p:nvCxnSpPr>
          <p:spPr>
            <a:xfrm flipH="1">
              <a:off x="3671900" y="5835091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81" idx="0"/>
              <a:endCxn id="184" idx="5"/>
            </p:cNvCxnSpPr>
            <p:nvPr/>
          </p:nvCxnSpPr>
          <p:spPr>
            <a:xfrm flipH="1" flipV="1">
              <a:off x="3953755" y="5835091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Isosceles Triangle 186"/>
            <p:cNvSpPr/>
            <p:nvPr/>
          </p:nvSpPr>
          <p:spPr>
            <a:xfrm>
              <a:off x="4139952" y="5517232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97" name="Straight Arrow Connector 196"/>
            <p:cNvCxnSpPr/>
            <p:nvPr/>
          </p:nvCxnSpPr>
          <p:spPr>
            <a:xfrm>
              <a:off x="2987824" y="5229200"/>
              <a:ext cx="50405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TextBox 197"/>
            <p:cNvSpPr txBox="1"/>
            <p:nvPr/>
          </p:nvSpPr>
          <p:spPr>
            <a:xfrm>
              <a:off x="2771800" y="4509120"/>
              <a:ext cx="936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 smtClean="0">
                  <a:solidFill>
                    <a:srgbClr val="C00000"/>
                  </a:solidFill>
                </a:rPr>
                <a:t>zag-zag</a:t>
              </a:r>
              <a:r>
                <a:rPr lang="da-DK" dirty="0" smtClean="0">
                  <a:solidFill>
                    <a:srgbClr val="C00000"/>
                  </a:solidFill>
                </a:rPr>
                <a:t/>
              </a:r>
              <a:br>
                <a:rPr lang="da-DK" dirty="0" smtClean="0">
                  <a:solidFill>
                    <a:srgbClr val="C00000"/>
                  </a:solidFill>
                </a:rPr>
              </a:br>
              <a:r>
                <a:rPr lang="da-DK" dirty="0" err="1" smtClean="0">
                  <a:solidFill>
                    <a:srgbClr val="C00000"/>
                  </a:solidFill>
                </a:rPr>
                <a:t>zig-zig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201" name="Straight Connector 200"/>
            <p:cNvCxnSpPr/>
            <p:nvPr/>
          </p:nvCxnSpPr>
          <p:spPr>
            <a:xfrm flipH="1" flipV="1">
              <a:off x="4139952" y="5229200"/>
              <a:ext cx="180021" cy="2880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>
              <a:stCxn id="213" idx="0"/>
            </p:cNvCxnSpPr>
            <p:nvPr/>
          </p:nvCxnSpPr>
          <p:spPr>
            <a:xfrm flipV="1">
              <a:off x="4680012" y="5229200"/>
              <a:ext cx="180020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Isosceles Triangle 206"/>
            <p:cNvSpPr/>
            <p:nvPr/>
          </p:nvSpPr>
          <p:spPr>
            <a:xfrm>
              <a:off x="5148064" y="5877272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F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08" name="Oval 207"/>
            <p:cNvSpPr/>
            <p:nvPr/>
          </p:nvSpPr>
          <p:spPr>
            <a:xfrm>
              <a:off x="4716016" y="508518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u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209" name="Isosceles Triangle 208"/>
            <p:cNvSpPr/>
            <p:nvPr/>
          </p:nvSpPr>
          <p:spPr>
            <a:xfrm>
              <a:off x="4788024" y="5877272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E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10" name="Oval 209"/>
            <p:cNvSpPr/>
            <p:nvPr/>
          </p:nvSpPr>
          <p:spPr>
            <a:xfrm>
              <a:off x="5004048" y="5517232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v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211" name="Straight Connector 210"/>
            <p:cNvCxnSpPr>
              <a:stCxn id="210" idx="3"/>
              <a:endCxn id="209" idx="0"/>
            </p:cNvCxnSpPr>
            <p:nvPr/>
          </p:nvCxnSpPr>
          <p:spPr>
            <a:xfrm flipH="1">
              <a:off x="4968044" y="5763083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>
              <a:stCxn id="207" idx="0"/>
              <a:endCxn id="210" idx="5"/>
            </p:cNvCxnSpPr>
            <p:nvPr/>
          </p:nvCxnSpPr>
          <p:spPr>
            <a:xfrm flipH="1" flipV="1">
              <a:off x="5249899" y="5763083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Isosceles Triangle 212"/>
            <p:cNvSpPr/>
            <p:nvPr/>
          </p:nvSpPr>
          <p:spPr>
            <a:xfrm>
              <a:off x="4499992" y="5517232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D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17" name="Oval 216"/>
            <p:cNvSpPr/>
            <p:nvPr/>
          </p:nvSpPr>
          <p:spPr>
            <a:xfrm>
              <a:off x="3995936" y="508518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5652120" y="4509120"/>
            <a:ext cx="2592288" cy="2304256"/>
            <a:chOff x="5652120" y="4509120"/>
            <a:chExt cx="2592288" cy="2304256"/>
          </a:xfrm>
        </p:grpSpPr>
        <p:cxnSp>
          <p:nvCxnSpPr>
            <p:cNvPr id="243" name="Straight Connector 242"/>
            <p:cNvCxnSpPr/>
            <p:nvPr/>
          </p:nvCxnSpPr>
          <p:spPr>
            <a:xfrm flipV="1">
              <a:off x="7020272" y="4653136"/>
              <a:ext cx="288032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flipH="1" flipV="1">
              <a:off x="7308304" y="4653136"/>
              <a:ext cx="288033" cy="432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flipV="1">
              <a:off x="6660232" y="5085184"/>
              <a:ext cx="360040" cy="5040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flipH="1" flipV="1">
              <a:off x="7596336" y="5085184"/>
              <a:ext cx="288033" cy="432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flipV="1">
              <a:off x="6372200" y="5589240"/>
              <a:ext cx="288032" cy="5040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Isosceles Triangle 222"/>
            <p:cNvSpPr/>
            <p:nvPr/>
          </p:nvSpPr>
          <p:spPr>
            <a:xfrm>
              <a:off x="6372200" y="630932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B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24" name="Oval 223"/>
            <p:cNvSpPr/>
            <p:nvPr/>
          </p:nvSpPr>
          <p:spPr>
            <a:xfrm>
              <a:off x="6876256" y="494116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x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225" name="Isosceles Triangle 224"/>
            <p:cNvSpPr/>
            <p:nvPr/>
          </p:nvSpPr>
          <p:spPr>
            <a:xfrm>
              <a:off x="6012160" y="6309320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A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26" name="Oval 225"/>
            <p:cNvSpPr/>
            <p:nvPr/>
          </p:nvSpPr>
          <p:spPr>
            <a:xfrm>
              <a:off x="6228184" y="5949280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z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227" name="Straight Connector 226"/>
            <p:cNvCxnSpPr>
              <a:stCxn id="226" idx="3"/>
              <a:endCxn id="225" idx="0"/>
            </p:cNvCxnSpPr>
            <p:nvPr/>
          </p:nvCxnSpPr>
          <p:spPr>
            <a:xfrm flipH="1">
              <a:off x="6192180" y="6195131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>
              <a:stCxn id="223" idx="0"/>
              <a:endCxn id="226" idx="5"/>
            </p:cNvCxnSpPr>
            <p:nvPr/>
          </p:nvCxnSpPr>
          <p:spPr>
            <a:xfrm flipH="1" flipV="1">
              <a:off x="6474035" y="6195131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Isosceles Triangle 228"/>
            <p:cNvSpPr/>
            <p:nvPr/>
          </p:nvSpPr>
          <p:spPr>
            <a:xfrm>
              <a:off x="6660232" y="5877272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C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30" name="Straight Connector 229"/>
            <p:cNvCxnSpPr/>
            <p:nvPr/>
          </p:nvCxnSpPr>
          <p:spPr>
            <a:xfrm flipH="1" flipV="1">
              <a:off x="6660232" y="5589240"/>
              <a:ext cx="180021" cy="2880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>
              <a:stCxn id="238" idx="0"/>
            </p:cNvCxnSpPr>
            <p:nvPr/>
          </p:nvCxnSpPr>
          <p:spPr>
            <a:xfrm flipV="1">
              <a:off x="7416316" y="5085184"/>
              <a:ext cx="180020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Isosceles Triangle 231"/>
            <p:cNvSpPr/>
            <p:nvPr/>
          </p:nvSpPr>
          <p:spPr>
            <a:xfrm>
              <a:off x="7884368" y="573325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F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33" name="Oval 232"/>
            <p:cNvSpPr/>
            <p:nvPr/>
          </p:nvSpPr>
          <p:spPr>
            <a:xfrm>
              <a:off x="7452320" y="4941168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u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234" name="Isosceles Triangle 233"/>
            <p:cNvSpPr/>
            <p:nvPr/>
          </p:nvSpPr>
          <p:spPr>
            <a:xfrm>
              <a:off x="7524328" y="573325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E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35" name="Oval 234"/>
            <p:cNvSpPr/>
            <p:nvPr/>
          </p:nvSpPr>
          <p:spPr>
            <a:xfrm>
              <a:off x="7740352" y="5373216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v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236" name="Straight Connector 235"/>
            <p:cNvCxnSpPr>
              <a:stCxn id="235" idx="3"/>
              <a:endCxn id="234" idx="0"/>
            </p:cNvCxnSpPr>
            <p:nvPr/>
          </p:nvCxnSpPr>
          <p:spPr>
            <a:xfrm flipH="1">
              <a:off x="7704348" y="5619067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0"/>
              <a:endCxn id="235" idx="5"/>
            </p:cNvCxnSpPr>
            <p:nvPr/>
          </p:nvCxnSpPr>
          <p:spPr>
            <a:xfrm flipH="1" flipV="1">
              <a:off x="7986203" y="5619067"/>
              <a:ext cx="78185" cy="114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Isosceles Triangle 237"/>
            <p:cNvSpPr/>
            <p:nvPr/>
          </p:nvSpPr>
          <p:spPr>
            <a:xfrm>
              <a:off x="7236296" y="5373216"/>
              <a:ext cx="360040" cy="504056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D</a:t>
              </a:r>
              <a:endParaRPr lang="da-DK" sz="14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6516216" y="5445224"/>
              <a:ext cx="288032" cy="288032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a-DK" sz="1400" i="1" dirty="0" smtClean="0">
                  <a:solidFill>
                    <a:schemeClr val="tx1"/>
                  </a:solidFill>
                </a:rPr>
                <a:t>y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  <p:sp>
          <p:nvSpPr>
            <p:cNvPr id="240" name="Oval 239"/>
            <p:cNvSpPr/>
            <p:nvPr/>
          </p:nvSpPr>
          <p:spPr>
            <a:xfrm>
              <a:off x="7164288" y="4509120"/>
              <a:ext cx="288032" cy="28803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400" i="1" dirty="0">
                <a:solidFill>
                  <a:schemeClr val="tx1"/>
                </a:solidFill>
              </a:endParaRPr>
            </a:p>
          </p:txBody>
        </p:sp>
        <p:cxnSp>
          <p:nvCxnSpPr>
            <p:cNvPr id="246" name="Straight Arrow Connector 245"/>
            <p:cNvCxnSpPr/>
            <p:nvPr/>
          </p:nvCxnSpPr>
          <p:spPr>
            <a:xfrm>
              <a:off x="5652120" y="5229200"/>
              <a:ext cx="504056" cy="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7" name="TextBox 246"/>
          <p:cNvSpPr txBox="1"/>
          <p:nvPr/>
        </p:nvSpPr>
        <p:spPr>
          <a:xfrm>
            <a:off x="5364088" y="47251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C00000"/>
                </a:solidFill>
              </a:rPr>
              <a:t>insert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0906-6E64-46D9-9D73-D39E9676222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504" y="664096"/>
            <a:ext cx="8784976" cy="388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buClr>
                <a:srgbClr val="C00000"/>
              </a:buClr>
              <a:tabLst>
                <a:tab pos="449263" algn="l"/>
              </a:tabLst>
            </a:pPr>
            <a:r>
              <a:rPr lang="en-US" sz="1600" dirty="0" smtClean="0"/>
              <a:t>[D.D. </a:t>
            </a:r>
            <a:r>
              <a:rPr lang="en-US" sz="1600" dirty="0" err="1" smtClean="0"/>
              <a:t>Sleator</a:t>
            </a:r>
            <a:r>
              <a:rPr lang="en-US" sz="1600" dirty="0" smtClean="0"/>
              <a:t>, R.E. </a:t>
            </a:r>
            <a:r>
              <a:rPr lang="en-US" sz="1600" dirty="0" err="1" smtClean="0"/>
              <a:t>Tarjan</a:t>
            </a:r>
            <a:r>
              <a:rPr lang="en-US" sz="1600" dirty="0" smtClean="0"/>
              <a:t>, </a:t>
            </a:r>
            <a:r>
              <a:rPr lang="en-US" sz="1600" i="1" dirty="0" smtClean="0"/>
              <a:t>Self-Adjusting Binary Search Trees</a:t>
            </a:r>
            <a:r>
              <a:rPr lang="en-US" sz="1600" dirty="0" smtClean="0"/>
              <a:t>, Journal of the ACM, 32(3): 652-686, 1985]</a:t>
            </a:r>
            <a:endParaRPr kumimoji="0" lang="da-DK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7504" y="-84402"/>
            <a:ext cx="30243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Splay</a:t>
            </a:r>
            <a:r>
              <a:rPr kumimoji="0" lang="da-DK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a-DK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Trees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6024" y="980728"/>
            <a:ext cx="8927976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da-DK" sz="2400" dirty="0" smtClean="0"/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da-DK" sz="2400" dirty="0" smtClean="0">
              <a:sym typeface="Symbol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da-DK" sz="2400" dirty="0" smtClean="0">
                <a:sym typeface="Symbol"/>
              </a:rPr>
              <a:t>The </a:t>
            </a:r>
            <a:r>
              <a:rPr lang="da-DK" sz="2400" dirty="0" err="1" smtClean="0">
                <a:sym typeface="Symbol"/>
              </a:rPr>
              <a:t>access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bounds</a:t>
            </a:r>
            <a:r>
              <a:rPr lang="da-DK" sz="2400" dirty="0" smtClean="0">
                <a:sym typeface="Symbol"/>
              </a:rPr>
              <a:t> of </a:t>
            </a:r>
            <a:r>
              <a:rPr lang="da-DK" sz="2400" dirty="0" err="1" smtClean="0">
                <a:sym typeface="Symbol"/>
              </a:rPr>
              <a:t>splay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trees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are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amortized</a:t>
            </a:r>
            <a:endParaRPr lang="da-DK" sz="2400" dirty="0" smtClean="0">
              <a:sym typeface="Symbol"/>
            </a:endParaRPr>
          </a:p>
          <a:p>
            <a:pPr marL="342900" indent="-342900">
              <a:buClr>
                <a:srgbClr val="C00000"/>
              </a:buClr>
            </a:pPr>
            <a:r>
              <a:rPr lang="da-DK" sz="2400" dirty="0" smtClean="0">
                <a:sym typeface="Symbol"/>
              </a:rPr>
              <a:t>	</a:t>
            </a:r>
          </a:p>
          <a:p>
            <a:pPr marL="342900" indent="-342900">
              <a:buClr>
                <a:srgbClr val="C00000"/>
              </a:buClr>
            </a:pPr>
            <a:r>
              <a:rPr lang="da-DK" sz="2400" dirty="0" smtClean="0">
                <a:sym typeface="Symbol"/>
              </a:rPr>
              <a:t>	(1) O(log </a:t>
            </a:r>
            <a:r>
              <a:rPr lang="da-DK" sz="2400" i="1" dirty="0" smtClean="0">
                <a:sym typeface="Symbol"/>
              </a:rPr>
              <a:t>n</a:t>
            </a:r>
            <a:r>
              <a:rPr lang="da-DK" sz="2400" dirty="0" smtClean="0">
                <a:sym typeface="Symbol"/>
              </a:rPr>
              <a:t>) </a:t>
            </a:r>
          </a:p>
          <a:p>
            <a:pPr marL="342900" indent="-342900">
              <a:buClr>
                <a:srgbClr val="C00000"/>
              </a:buClr>
            </a:pPr>
            <a:r>
              <a:rPr lang="da-DK" sz="2400" dirty="0" smtClean="0">
                <a:sym typeface="Symbol"/>
              </a:rPr>
              <a:t>	(2) </a:t>
            </a:r>
            <a:r>
              <a:rPr lang="da-DK" sz="2400" dirty="0" err="1" smtClean="0">
                <a:sym typeface="Symbol"/>
              </a:rPr>
              <a:t>Static</a:t>
            </a:r>
            <a:r>
              <a:rPr lang="da-DK" sz="2400" dirty="0" smtClean="0">
                <a:sym typeface="Symbol"/>
              </a:rPr>
              <a:t> optimal</a:t>
            </a:r>
          </a:p>
          <a:p>
            <a:pPr marL="342900" indent="-342900">
              <a:buClr>
                <a:srgbClr val="C00000"/>
              </a:buClr>
            </a:pPr>
            <a:r>
              <a:rPr lang="da-DK" sz="2400" dirty="0" smtClean="0">
                <a:sym typeface="Symbol"/>
              </a:rPr>
              <a:t>	(3) </a:t>
            </a:r>
            <a:r>
              <a:rPr lang="da-DK" sz="2400" dirty="0" err="1" smtClean="0">
                <a:sym typeface="Symbol"/>
              </a:rPr>
              <a:t>Static</a:t>
            </a:r>
            <a:r>
              <a:rPr lang="da-DK" sz="2400" dirty="0" smtClean="0">
                <a:sym typeface="Symbol"/>
              </a:rPr>
              <a:t> finger optimal</a:t>
            </a:r>
          </a:p>
          <a:p>
            <a:pPr marL="342900" indent="-342900">
              <a:buClr>
                <a:srgbClr val="C00000"/>
              </a:buClr>
            </a:pPr>
            <a:r>
              <a:rPr lang="da-DK" sz="2400" dirty="0" smtClean="0">
                <a:sym typeface="Symbol"/>
              </a:rPr>
              <a:t>	(4) </a:t>
            </a:r>
            <a:r>
              <a:rPr lang="da-DK" sz="2400" dirty="0" err="1" smtClean="0">
                <a:sym typeface="Symbol"/>
              </a:rPr>
              <a:t>Working</a:t>
            </a:r>
            <a:r>
              <a:rPr lang="da-DK" sz="2400" dirty="0" smtClean="0">
                <a:sym typeface="Symbol"/>
              </a:rPr>
              <a:t> set optimal (</a:t>
            </a:r>
            <a:r>
              <a:rPr lang="da-DK" sz="2400" dirty="0" err="1" smtClean="0">
                <a:sym typeface="Symbol"/>
              </a:rPr>
              <a:t>proof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requires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dynamic</a:t>
            </a:r>
            <a:r>
              <a:rPr lang="da-DK" sz="2400" dirty="0" smtClean="0">
                <a:sym typeface="Symbol"/>
              </a:rPr>
              <a:t> </a:t>
            </a:r>
            <a:r>
              <a:rPr lang="da-DK" sz="2400" dirty="0" err="1" smtClean="0">
                <a:sym typeface="Symbol"/>
              </a:rPr>
              <a:t>change</a:t>
            </a:r>
            <a:r>
              <a:rPr lang="da-DK" sz="2400" dirty="0" smtClean="0">
                <a:sym typeface="Symbol"/>
              </a:rPr>
              <a:t> of </a:t>
            </a:r>
            <a:r>
              <a:rPr lang="da-DK" sz="2400" dirty="0" err="1" smtClean="0">
                <a:sym typeface="Symbol"/>
              </a:rPr>
              <a:t>weight</a:t>
            </a:r>
            <a:r>
              <a:rPr lang="da-DK" sz="2400" dirty="0" smtClean="0">
                <a:sym typeface="Symbol"/>
              </a:rPr>
              <a:t>)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endParaRPr lang="en-US" sz="2400" b="1" dirty="0" smtClean="0">
              <a:solidFill>
                <a:srgbClr val="C00000"/>
              </a:solidFill>
              <a:sym typeface="Symbol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C00000"/>
                </a:solidFill>
                <a:sym typeface="Symbol"/>
              </a:rPr>
              <a:t>Static optimality:      =       </a:t>
            </a:r>
            <a:r>
              <a:rPr lang="en-US" sz="2400" b="1" i="1" baseline="-25000" dirty="0" smtClean="0">
                <a:solidFill>
                  <a:srgbClr val="C00000"/>
                </a:solidFill>
                <a:sym typeface="Symbol"/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sym typeface="Symbol"/>
              </a:rPr>
              <a:t>  log |</a:t>
            </a:r>
            <a:r>
              <a:rPr lang="en-US" sz="2400" b="1" i="1" dirty="0" err="1" smtClean="0">
                <a:solidFill>
                  <a:srgbClr val="C00000"/>
                </a:solidFill>
                <a:sym typeface="Symbol"/>
              </a:rPr>
              <a:t>T</a:t>
            </a:r>
            <a:r>
              <a:rPr lang="en-US" sz="2400" b="1" i="1" baseline="-25000" dirty="0" err="1" smtClean="0">
                <a:solidFill>
                  <a:srgbClr val="C00000"/>
                </a:solidFill>
                <a:sym typeface="Symbol"/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sym typeface="Symbol"/>
              </a:rPr>
              <a:t>|</a:t>
            </a:r>
          </a:p>
          <a:p>
            <a:pPr marL="342900" indent="-342900">
              <a:buClr>
                <a:srgbClr val="C00000"/>
              </a:buClr>
            </a:pPr>
            <a:endParaRPr lang="da-DK" sz="24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3635896" y="4161274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sym typeface="Symbol"/>
              </a:rPr>
              <a:t>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9549</TotalTime>
  <Words>833</Words>
  <Application>Microsoft Office PowerPoint</Application>
  <PresentationFormat>On-screen Show (4:3)</PresentationFormat>
  <Paragraphs>315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Self-Adjusting Data Structures</vt:lpstr>
      <vt:lpstr>Self-Adjusting Data Structures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Data Structures</dc:title>
  <dc:creator>Gerth Stølting Brodal</dc:creator>
  <cp:lastModifiedBy>Gerth Stølting Brodal</cp:lastModifiedBy>
  <cp:revision>174</cp:revision>
  <dcterms:created xsi:type="dcterms:W3CDTF">2011-08-23T21:07:42Z</dcterms:created>
  <dcterms:modified xsi:type="dcterms:W3CDTF">2015-12-15T10:26:45Z</dcterms:modified>
</cp:coreProperties>
</file>