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81" r:id="rId3"/>
    <p:sldId id="282" r:id="rId4"/>
    <p:sldId id="286" r:id="rId5"/>
    <p:sldId id="287" r:id="rId6"/>
    <p:sldId id="288" r:id="rId7"/>
    <p:sldId id="283" r:id="rId8"/>
    <p:sldId id="284" r:id="rId9"/>
    <p:sldId id="285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68" autoAdjust="0"/>
  </p:normalViewPr>
  <p:slideViewPr>
    <p:cSldViewPr>
      <p:cViewPr varScale="1">
        <p:scale>
          <a:sx n="57" d="100"/>
          <a:sy n="5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ICALP 2013: Jan Bulánek, Michal Koucký, Michael Saks “On Randomized Online Labeling with Polynomially Many Labels” prove lower bound also holds for randomized algorithms with O(n^k)</a:t>
            </a:r>
            <a:r>
              <a:rPr lang="en-US" baseline="0" smtClean="0"/>
              <a:t> labels.</a:t>
            </a:r>
          </a:p>
          <a:p>
            <a:endParaRPr lang="en-US" baseline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ESA 2012: Martin Babka, Jan Bulánek, Vladimír Čunát, Michal Koucký, Michael Saks “On Online Labeling with Polynomially Many Labels” alternative (corrected?) lower bound proof for O(n^k) labels.</a:t>
            </a:r>
          </a:p>
          <a:p>
            <a:endParaRPr lang="en-US" baseline="0" smtClean="0"/>
          </a:p>
          <a:p>
            <a:r>
              <a:rPr lang="en-US" baseline="0" smtClean="0"/>
              <a:t>STOC 2012: Jan Bulánek, Michal Koucký, Michael Saks “Tight lower bounds for the online labeling problem” proove that </a:t>
            </a:r>
            <a:r>
              <a:rPr lang="da-DK" smtClean="0"/>
              <a:t>O(log(n)</a:t>
            </a:r>
            <a:r>
              <a:rPr lang="da-DK" baseline="30000" smtClean="0"/>
              <a:t>3</a:t>
            </a:r>
            <a:r>
              <a:rPr lang="da-DK" smtClean="0"/>
              <a:t>) is</a:t>
            </a:r>
            <a:r>
              <a:rPr lang="da-DK" baseline="0" smtClean="0"/>
              <a:t> optimal for the special case where array size has n, and n insertions are performed</a:t>
            </a:r>
            <a:endParaRPr lang="en-US" baseline="0" smtClean="0"/>
          </a:p>
          <a:p>
            <a:r>
              <a:rPr lang="en-US" baseline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Insertion: average label of neighbors,</a:t>
            </a:r>
            <a:r>
              <a:rPr lang="en-US" baseline="0" smtClean="0"/>
              <a:t> otherwise relabel</a:t>
            </a:r>
            <a:endParaRPr lang="en-US" smtClean="0"/>
          </a:p>
          <a:p>
            <a:r>
              <a:rPr lang="en-US" smtClean="0"/>
              <a:t>Proof for</a:t>
            </a:r>
            <a:r>
              <a:rPr lang="en-US" baseline="0" smtClean="0"/>
              <a:t> amortized complexity: 1 full page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Alternative: Amortized</a:t>
            </a:r>
            <a:r>
              <a:rPr lang="en-US" baseline="0" smtClean="0"/>
              <a:t> O(log n) top with n^O(1) labels, and only buckets of size O(log 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2051720" y="624834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gap</a:t>
            </a:r>
            <a:r>
              <a:rPr lang="da-DK" sz="1400" dirty="0" smtClean="0">
                <a:solidFill>
                  <a:srgbClr val="C00000"/>
                </a:solidFill>
              </a:rPr>
              <a:t> O(1)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0" y="285293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1486464" y="5423624"/>
          <a:ext cx="74060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G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>
            <a:endCxn id="40" idx="2"/>
          </p:cNvCxnSpPr>
          <p:nvPr/>
        </p:nvCxnSpPr>
        <p:spPr>
          <a:xfrm>
            <a:off x="1331640" y="957498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List Order Maintenance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356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65053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17498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84463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41552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316416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382489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349454" y="705470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5976664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</a:t>
            </a:r>
            <a:r>
              <a:rPr lang="da-DK" sz="2800" dirty="0" smtClean="0"/>
              <a:t>	</a:t>
            </a:r>
            <a:r>
              <a:rPr lang="da-DK" sz="2800" dirty="0" err="1" smtClean="0"/>
              <a:t>Insert</a:t>
            </a:r>
            <a:r>
              <a:rPr lang="da-DK" sz="2800" dirty="0" smtClean="0"/>
              <a:t> </a:t>
            </a:r>
            <a:r>
              <a:rPr lang="da-DK" sz="2800" i="1" dirty="0" smtClean="0"/>
              <a:t>y</a:t>
            </a:r>
            <a:r>
              <a:rPr lang="da-DK" sz="2800" dirty="0" smtClean="0"/>
              <a:t> </a:t>
            </a:r>
            <a:r>
              <a:rPr lang="da-DK" sz="2800" dirty="0" err="1" smtClean="0"/>
              <a:t>after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</a:p>
          <a:p>
            <a:pPr>
              <a:spcBef>
                <a:spcPts val="0"/>
              </a:spcBef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Order</a:t>
            </a:r>
            <a:r>
              <a:rPr lang="da-DK" sz="2800" b="1" dirty="0" smtClean="0">
                <a:solidFill>
                  <a:srgbClr val="C00000"/>
                </a:solidFill>
              </a:rPr>
              <a:t>(</a:t>
            </a:r>
            <a:r>
              <a:rPr lang="da-DK" sz="2800" b="1" i="1" dirty="0" err="1" smtClean="0">
                <a:solidFill>
                  <a:srgbClr val="C00000"/>
                </a:solidFill>
              </a:rPr>
              <a:t>x</a:t>
            </a:r>
            <a:r>
              <a:rPr lang="da-DK" sz="2800" b="1" dirty="0" err="1" smtClean="0">
                <a:solidFill>
                  <a:srgbClr val="C00000"/>
                </a:solidFill>
              </a:rPr>
              <a:t>,</a:t>
            </a:r>
            <a:r>
              <a:rPr lang="da-DK" sz="2800" b="1" i="1" dirty="0" err="1" smtClean="0">
                <a:solidFill>
                  <a:srgbClr val="C00000"/>
                </a:solidFill>
              </a:rPr>
              <a:t>y</a:t>
            </a:r>
            <a:r>
              <a:rPr lang="da-DK" sz="2800" b="1" dirty="0" smtClean="0">
                <a:solidFill>
                  <a:srgbClr val="C00000"/>
                </a:solidFill>
              </a:rPr>
              <a:t>)	</a:t>
            </a:r>
            <a:r>
              <a:rPr lang="da-DK" sz="2800" dirty="0" err="1" smtClean="0"/>
              <a:t>Returns</a:t>
            </a:r>
            <a:r>
              <a:rPr lang="da-DK" sz="2800" dirty="0" smtClean="0"/>
              <a:t> </a:t>
            </a:r>
            <a:r>
              <a:rPr lang="da-DK" sz="2800" dirty="0" err="1" smtClean="0"/>
              <a:t>if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  <a:r>
              <a:rPr lang="da-DK" sz="2800" dirty="0" smtClean="0"/>
              <a:t> is to the </a:t>
            </a:r>
            <a:r>
              <a:rPr lang="da-DK" sz="2800" dirty="0" err="1" smtClean="0"/>
              <a:t>left</a:t>
            </a:r>
            <a:r>
              <a:rPr lang="da-DK" sz="2800" dirty="0" smtClean="0"/>
              <a:t> of </a:t>
            </a:r>
            <a:r>
              <a:rPr lang="da-DK" sz="2800" i="1" dirty="0" smtClean="0"/>
              <a:t>y</a:t>
            </a:r>
          </a:p>
        </p:txBody>
      </p:sp>
      <p:sp>
        <p:nvSpPr>
          <p:cNvPr id="46" name="Oval 45"/>
          <p:cNvSpPr/>
          <p:nvPr/>
        </p:nvSpPr>
        <p:spPr>
          <a:xfrm>
            <a:off x="4499992" y="705470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I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3780309" y="135314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59832" y="142555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 smtClean="0">
                <a:solidFill>
                  <a:srgbClr val="C00000"/>
                </a:solidFill>
              </a:rPr>
              <a:t>(D,I)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5496" y="278092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331640" y="367594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8356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5053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617498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84463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41552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316416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382489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349454" y="342391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539552" y="4509120"/>
            <a:ext cx="417646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61" name="Oval 60"/>
          <p:cNvSpPr/>
          <p:nvPr/>
        </p:nvSpPr>
        <p:spPr>
          <a:xfrm>
            <a:off x="4499992" y="342391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18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751843" y="407158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650410" y="40859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672871" y="407608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571438" y="40904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84576" y="4149080"/>
            <a:ext cx="3563888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Each</a:t>
            </a:r>
            <a:r>
              <a:rPr lang="da-DK" sz="2400" dirty="0" smtClean="0"/>
              <a:t> node an </a:t>
            </a:r>
            <a:r>
              <a:rPr lang="da-DK" sz="2400" dirty="0" err="1" smtClean="0"/>
              <a:t>integer</a:t>
            </a:r>
            <a:r>
              <a:rPr lang="da-DK" sz="2400" dirty="0" smtClean="0"/>
              <a:t> label</a:t>
            </a:r>
            <a:br>
              <a:rPr lang="da-DK" sz="2400" dirty="0" smtClean="0"/>
            </a:br>
            <a:r>
              <a:rPr lang="da-DK" sz="2400" b="1" dirty="0" err="1" smtClean="0">
                <a:solidFill>
                  <a:srgbClr val="C00000"/>
                </a:solidFill>
              </a:rPr>
              <a:t>Relabel</a:t>
            </a:r>
            <a:r>
              <a:rPr lang="da-DK" sz="2400" dirty="0" smtClean="0"/>
              <a:t> nodes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35496" y="50131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Density Maintenance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0400" y="5746619"/>
            <a:ext cx="64807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File</a:t>
            </a:r>
            <a:endParaRPr lang="en-US" sz="24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539552" y="6381328"/>
            <a:ext cx="46805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postion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48064" y="6351711"/>
            <a:ext cx="36004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Shift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/>
              <a:t>elements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insertion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52120" y="1599183"/>
            <a:ext cx="266429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Build</a:t>
            </a:r>
            <a:r>
              <a:rPr lang="da-DK" sz="2400" dirty="0" smtClean="0"/>
              <a:t> data </a:t>
            </a:r>
            <a:r>
              <a:rPr lang="da-DK" sz="2400" dirty="0" err="1" smtClean="0"/>
              <a:t>structure</a:t>
            </a:r>
            <a:endParaRPr lang="en-US" sz="2400" dirty="0"/>
          </a:p>
        </p:txBody>
      </p:sp>
      <p:sp>
        <p:nvSpPr>
          <p:cNvPr id="75" name="Right Brace 74"/>
          <p:cNvSpPr/>
          <p:nvPr/>
        </p:nvSpPr>
        <p:spPr>
          <a:xfrm rot="5400000">
            <a:off x="2757286" y="5819778"/>
            <a:ext cx="72008" cy="79208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3" grpId="0" animBg="1"/>
      <p:bldP spid="45" grpId="0" uiExpand="1" build="p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 animBg="1"/>
      <p:bldP spid="63" grpId="0"/>
      <p:bldP spid="65" grpId="0"/>
      <p:bldP spid="66" grpId="0" animBg="1"/>
      <p:bldP spid="68" grpId="0"/>
      <p:bldP spid="70" grpId="0"/>
      <p:bldP spid="71" grpId="0"/>
      <p:bldP spid="72" grpId="0" animBg="1"/>
      <p:bldP spid="74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15616" y="548680"/>
            <a:ext cx="6984776" cy="2736304"/>
            <a:chOff x="971600" y="3573016"/>
            <a:chExt cx="5832649" cy="212882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15120" r="4320" b="71911"/>
            <a:stretch>
              <a:fillRect/>
            </a:stretch>
          </p:blipFill>
          <p:spPr bwMode="auto">
            <a:xfrm>
              <a:off x="971600" y="3573016"/>
              <a:ext cx="5760641" cy="53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37233" r="4320" b="50447"/>
            <a:stretch>
              <a:fillRect/>
            </a:stretch>
          </p:blipFill>
          <p:spPr bwMode="auto">
            <a:xfrm>
              <a:off x="1043607" y="4077072"/>
              <a:ext cx="5760641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55657" r="4320" b="37748"/>
            <a:stretch>
              <a:fillRect/>
            </a:stretch>
          </p:blipFill>
          <p:spPr bwMode="auto">
            <a:xfrm>
              <a:off x="1043608" y="4581128"/>
              <a:ext cx="5760641" cy="26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67921" r="4320" b="24666"/>
            <a:stretch>
              <a:fillRect/>
            </a:stretch>
          </p:blipFill>
          <p:spPr bwMode="auto">
            <a:xfrm>
              <a:off x="1043608" y="4853917"/>
              <a:ext cx="5760641" cy="30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678" t="80227" r="4320" b="6446"/>
            <a:stretch>
              <a:fillRect/>
            </a:stretch>
          </p:blipFill>
          <p:spPr bwMode="auto">
            <a:xfrm>
              <a:off x="971600" y="5156616"/>
              <a:ext cx="5760641" cy="545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/>
        </p:nvSpPr>
        <p:spPr>
          <a:xfrm>
            <a:off x="1403648" y="5769104"/>
            <a:ext cx="288032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30553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57458" y="4617104"/>
            <a:ext cx="288032" cy="151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84363" y="5733104"/>
            <a:ext cx="288032" cy="3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11268" y="4869104"/>
            <a:ext cx="288032" cy="12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38173" y="5913104"/>
            <a:ext cx="288032" cy="21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5078" y="5049104"/>
            <a:ext cx="288032" cy="10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91983" y="5589104"/>
            <a:ext cx="288032" cy="5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18888" y="4365104"/>
            <a:ext cx="288032" cy="176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45793" y="5985104"/>
            <a:ext cx="288032" cy="1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72698" y="5949104"/>
            <a:ext cx="288032" cy="1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9603" y="4941104"/>
            <a:ext cx="288032" cy="11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26508" y="4653104"/>
            <a:ext cx="288032" cy="147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53413" y="5697104"/>
            <a:ext cx="288032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80312" y="5193000"/>
            <a:ext cx="288032" cy="936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33164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75854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545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3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61235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4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926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6616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6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9307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7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1997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8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688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7378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10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00690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6027595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endParaRPr lang="en-US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660232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...</a:t>
            </a:r>
            <a:endParaRPr lang="da-DK" baseline="-250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815062" y="4077104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11268" y="4437112"/>
            <a:ext cx="28803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672698" y="5301208"/>
            <a:ext cx="288032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99603" y="4653168"/>
            <a:ext cx="288032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02338" y="44278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5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80112" y="53639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98313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12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16016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a</a:t>
            </a:r>
            <a:r>
              <a:rPr lang="da-DK" baseline="-25000" dirty="0" smtClean="0"/>
              <a:t>9</a:t>
            </a:r>
            <a:endParaRPr lang="en-US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4716016" y="3414486"/>
            <a:ext cx="504056" cy="273630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817052" y="6122324"/>
            <a:ext cx="288032" cy="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9" grpId="0"/>
      <p:bldP spid="50" grpId="0"/>
      <p:bldP spid="51" grpId="0"/>
      <p:bldP spid="52" grpId="0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2728084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</a:t>
            </a:r>
            <a:r>
              <a:rPr lang="en-US" sz="1400" i="1" dirty="0" smtClean="0"/>
              <a:t>Maintaining Order in a Linked List</a:t>
            </a:r>
            <a:r>
              <a:rPr lang="en-US" sz="1400" dirty="0" smtClean="0"/>
              <a:t>, ACM Conference on Theory of Computing, 122-127, 1982]</a:t>
            </a:r>
          </a:p>
          <a:p>
            <a:r>
              <a:rPr lang="en-US" sz="1400" dirty="0" smtClean="0"/>
              <a:t>[P. Dietz, J. </a:t>
            </a:r>
            <a:r>
              <a:rPr lang="en-US" sz="1400" dirty="0" err="1" smtClean="0"/>
              <a:t>Seiferas</a:t>
            </a:r>
            <a:r>
              <a:rPr lang="en-US" sz="1400" dirty="0" smtClean="0"/>
              <a:t>, J. Zhang: </a:t>
            </a:r>
            <a:r>
              <a:rPr lang="en-US" sz="1400" i="1" dirty="0" smtClean="0"/>
              <a:t>A Tight Lower Bound for On-line Monotonic List Labeling</a:t>
            </a:r>
            <a:r>
              <a:rPr lang="en-US" sz="1400" dirty="0" smtClean="0"/>
              <a:t>. Scandinavian Workshop on Algorithm Theory, 131-142, 1994]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0528" y="836712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r>
              <a:rPr lang="en-US" sz="1400" dirty="0" smtClean="0"/>
              <a:t>[A. </a:t>
            </a:r>
            <a:r>
              <a:rPr lang="en-US" sz="1400" dirty="0" err="1" smtClean="0"/>
              <a:t>Tsakalidis</a:t>
            </a:r>
            <a:r>
              <a:rPr lang="en-US" sz="1400" dirty="0" smtClean="0"/>
              <a:t>, </a:t>
            </a:r>
            <a:r>
              <a:rPr lang="en-US" sz="1400" i="1" dirty="0" smtClean="0"/>
              <a:t>Maintaining Order in a Generalized Linked List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 21: 101-112, 1984]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Order Maintenance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160963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Query and </a:t>
            </a:r>
            <a:r>
              <a:rPr lang="da-DK" sz="2800" dirty="0" err="1" smtClean="0">
                <a:solidFill>
                  <a:srgbClr val="C00000"/>
                </a:solidFill>
              </a:rPr>
              <a:t>Insert</a:t>
            </a:r>
            <a:r>
              <a:rPr lang="da-DK" sz="2800" dirty="0" smtClean="0">
                <a:solidFill>
                  <a:srgbClr val="C00000"/>
                </a:solidFill>
              </a:rPr>
              <a:t> O(1)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21328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List Labeling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9512" y="4005064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400" dirty="0" smtClean="0"/>
              <a:t>[D. Willard, </a:t>
            </a:r>
            <a:r>
              <a:rPr lang="en-US" sz="1400" i="1" dirty="0" smtClean="0"/>
              <a:t>Maintaining Dense Sequential Files in a Dynamic Environment</a:t>
            </a:r>
            <a:r>
              <a:rPr lang="en-US" sz="1400" dirty="0" smtClean="0"/>
              <a:t>, ACM Conference on Theory of Computing, 114-121, 1982]</a:t>
            </a:r>
          </a:p>
          <a:p>
            <a:r>
              <a:rPr lang="en-US" sz="1400" dirty="0" smtClean="0"/>
              <a:t>[P. Dietz, J. Zhang:</a:t>
            </a:r>
            <a:r>
              <a:rPr lang="en-US" sz="1400" i="1" dirty="0" smtClean="0"/>
              <a:t> Lower Bounds for Monotonic List Labeling</a:t>
            </a:r>
            <a:r>
              <a:rPr lang="en-US" sz="1400" dirty="0" smtClean="0"/>
              <a:t>. Scandinavian Workshop on Algorithm Theory, 173-180, 1990]</a:t>
            </a:r>
          </a:p>
          <a:p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44899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smtClean="0"/>
              <a:t>n</a:t>
            </a:r>
            <a:r>
              <a:rPr lang="da-DK" sz="2800" dirty="0" smtClean="0"/>
              <a:t>)	     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342900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Max label O(</a:t>
            </a:r>
            <a:r>
              <a:rPr lang="da-DK" sz="2800" i="1" dirty="0" err="1" smtClean="0"/>
              <a:t>n</a:t>
            </a:r>
            <a:r>
              <a:rPr lang="da-DK" sz="2800" i="1" baseline="30000" dirty="0" err="1" smtClean="0"/>
              <a:t>k</a:t>
            </a:r>
            <a:r>
              <a:rPr lang="da-DK" sz="2800" dirty="0" smtClean="0"/>
              <a:t>), </a:t>
            </a:r>
            <a:r>
              <a:rPr lang="da-DK" sz="2800" i="1" dirty="0" smtClean="0"/>
              <a:t>k</a:t>
            </a:r>
            <a:r>
              <a:rPr lang="da-DK" sz="2800" dirty="0" smtClean="0"/>
              <a:t>&gt;1+</a:t>
            </a:r>
            <a:r>
              <a:rPr lang="el-GR" sz="2800" dirty="0" smtClean="0"/>
              <a:t>ε</a:t>
            </a:r>
            <a:r>
              <a:rPr lang="da-DK" sz="2800" dirty="0" smtClean="0"/>
              <a:t> </a:t>
            </a:r>
            <a:r>
              <a:rPr lang="da-DK" sz="2800" dirty="0" smtClean="0"/>
              <a:t> 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</a:t>
            </a:r>
            <a:r>
              <a:rPr lang="da-DK" sz="2800" dirty="0" smtClean="0">
                <a:solidFill>
                  <a:srgbClr val="C00000"/>
                </a:solidFill>
              </a:rPr>
              <a:t>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relabelings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6816" y="517635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79512" y="5824428"/>
            <a:ext cx="8964488" cy="9169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1400" dirty="0" smtClean="0"/>
              <a:t>[G.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 </a:t>
            </a:r>
            <a:r>
              <a:rPr lang="en-US" sz="1400" dirty="0" err="1" smtClean="0"/>
              <a:t>Fagerberg</a:t>
            </a:r>
            <a:r>
              <a:rPr lang="en-US" sz="1400" dirty="0" smtClean="0"/>
              <a:t>, R. Jacob, </a:t>
            </a:r>
            <a:r>
              <a:rPr lang="en-US" sz="1400" i="1" dirty="0" smtClean="0"/>
              <a:t>Cache-Oblivious Search Trees via Binary Trees of Small Height, </a:t>
            </a:r>
            <a:r>
              <a:rPr lang="en-US" sz="1400" dirty="0" smtClean="0"/>
              <a:t>ACM-SIAM Symposium on Discrete Algorithms, pages 39-48, 2002]</a:t>
            </a:r>
          </a:p>
          <a:p>
            <a:r>
              <a:rPr lang="en-US" sz="1400" dirty="0" smtClean="0"/>
              <a:t>[J. Driscoll, N. </a:t>
            </a:r>
            <a:r>
              <a:rPr lang="en-US" sz="1400" dirty="0" err="1" smtClean="0"/>
              <a:t>Sarnak</a:t>
            </a:r>
            <a:r>
              <a:rPr lang="en-US" sz="1400" dirty="0" smtClean="0"/>
              <a:t>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Making Data Structures Persistent</a:t>
            </a:r>
            <a:r>
              <a:rPr lang="en-US" sz="1400" dirty="0" smtClean="0"/>
              <a:t>, Journal of Computer and System Sciences, 38(1), 86-124, 1989]</a:t>
            </a:r>
          </a:p>
        </p:txBody>
      </p:sp>
      <p:sp>
        <p:nvSpPr>
          <p:cNvPr id="28" name="Freeform 27"/>
          <p:cNvSpPr/>
          <p:nvPr/>
        </p:nvSpPr>
        <p:spPr>
          <a:xfrm>
            <a:off x="27296" y="980727"/>
            <a:ext cx="224224" cy="5365482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887" y="4121623"/>
            <a:ext cx="163774" cy="1869744"/>
          </a:xfrm>
          <a:custGeom>
            <a:avLst/>
            <a:gdLst>
              <a:gd name="connsiteX0" fmla="*/ 754743 w 754743"/>
              <a:gd name="connsiteY0" fmla="*/ 0 h 2496457"/>
              <a:gd name="connsiteX1" fmla="*/ 0 w 754743"/>
              <a:gd name="connsiteY1" fmla="*/ 566057 h 2496457"/>
              <a:gd name="connsiteX2" fmla="*/ 101600 w 754743"/>
              <a:gd name="connsiteY2" fmla="*/ 1828800 h 2496457"/>
              <a:gd name="connsiteX3" fmla="*/ 580572 w 754743"/>
              <a:gd name="connsiteY3" fmla="*/ 2496457 h 2496457"/>
              <a:gd name="connsiteX0" fmla="*/ 754743 w 754743"/>
              <a:gd name="connsiteY0" fmla="*/ 0 h 2508402"/>
              <a:gd name="connsiteX1" fmla="*/ 0 w 754743"/>
              <a:gd name="connsiteY1" fmla="*/ 566057 h 2508402"/>
              <a:gd name="connsiteX2" fmla="*/ 10975 w 754743"/>
              <a:gd name="connsiteY2" fmla="*/ 2508402 h 2508402"/>
              <a:gd name="connsiteX3" fmla="*/ 580572 w 754743"/>
              <a:gd name="connsiteY3" fmla="*/ 2496457 h 2508402"/>
              <a:gd name="connsiteX0" fmla="*/ 747426 w 747426"/>
              <a:gd name="connsiteY0" fmla="*/ 0 h 2508402"/>
              <a:gd name="connsiteX1" fmla="*/ 3658 w 747426"/>
              <a:gd name="connsiteY1" fmla="*/ 60129 h 2508402"/>
              <a:gd name="connsiteX2" fmla="*/ 3658 w 747426"/>
              <a:gd name="connsiteY2" fmla="*/ 2508402 h 2508402"/>
              <a:gd name="connsiteX3" fmla="*/ 573255 w 747426"/>
              <a:gd name="connsiteY3" fmla="*/ 2496457 h 2508402"/>
              <a:gd name="connsiteX0" fmla="*/ 723737 w 723737"/>
              <a:gd name="connsiteY0" fmla="*/ 0 h 2448273"/>
              <a:gd name="connsiteX1" fmla="*/ 3658 w 723737"/>
              <a:gd name="connsiteY1" fmla="*/ 0 h 2448273"/>
              <a:gd name="connsiteX2" fmla="*/ 3658 w 723737"/>
              <a:gd name="connsiteY2" fmla="*/ 2448273 h 2448273"/>
              <a:gd name="connsiteX3" fmla="*/ 573255 w 723737"/>
              <a:gd name="connsiteY3" fmla="*/ 2436328 h 2448273"/>
              <a:gd name="connsiteX0" fmla="*/ 723737 w 723737"/>
              <a:gd name="connsiteY0" fmla="*/ 0 h 4176464"/>
              <a:gd name="connsiteX1" fmla="*/ 3658 w 723737"/>
              <a:gd name="connsiteY1" fmla="*/ 0 h 4176464"/>
              <a:gd name="connsiteX2" fmla="*/ 3658 w 723737"/>
              <a:gd name="connsiteY2" fmla="*/ 2448273 h 4176464"/>
              <a:gd name="connsiteX3" fmla="*/ 544226 w 723737"/>
              <a:gd name="connsiteY3" fmla="*/ 4176464 h 4176464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720079 w 720079"/>
              <a:gd name="connsiteY0" fmla="*/ 0 h 4176463"/>
              <a:gd name="connsiteX1" fmla="*/ 0 w 720079"/>
              <a:gd name="connsiteY1" fmla="*/ 0 h 4176463"/>
              <a:gd name="connsiteX2" fmla="*/ 288032 w 720079"/>
              <a:gd name="connsiteY2" fmla="*/ 4176463 h 4176463"/>
              <a:gd name="connsiteX3" fmla="*/ 540568 w 720079"/>
              <a:gd name="connsiteY3" fmla="*/ 4176463 h 4176463"/>
              <a:gd name="connsiteX0" fmla="*/ 720079 w 720079"/>
              <a:gd name="connsiteY0" fmla="*/ 0 h 4176464"/>
              <a:gd name="connsiteX1" fmla="*/ 0 w 720079"/>
              <a:gd name="connsiteY1" fmla="*/ 0 h 4176464"/>
              <a:gd name="connsiteX2" fmla="*/ 288032 w 720079"/>
              <a:gd name="connsiteY2" fmla="*/ 4176463 h 4176464"/>
              <a:gd name="connsiteX3" fmla="*/ 540568 w 720079"/>
              <a:gd name="connsiteY3" fmla="*/ 4176464 h 4176464"/>
              <a:gd name="connsiteX0" fmla="*/ 540568 w 540568"/>
              <a:gd name="connsiteY0" fmla="*/ 0 h 4968553"/>
              <a:gd name="connsiteX1" fmla="*/ 0 w 540568"/>
              <a:gd name="connsiteY1" fmla="*/ 792089 h 4968553"/>
              <a:gd name="connsiteX2" fmla="*/ 288032 w 540568"/>
              <a:gd name="connsiteY2" fmla="*/ 4968552 h 4968553"/>
              <a:gd name="connsiteX3" fmla="*/ 540568 w 540568"/>
              <a:gd name="connsiteY3" fmla="*/ 4968553 h 4968553"/>
              <a:gd name="connsiteX0" fmla="*/ 324544 w 324544"/>
              <a:gd name="connsiteY0" fmla="*/ 0 h 4968553"/>
              <a:gd name="connsiteX1" fmla="*/ 0 w 324544"/>
              <a:gd name="connsiteY1" fmla="*/ 1 h 4968553"/>
              <a:gd name="connsiteX2" fmla="*/ 72008 w 324544"/>
              <a:gd name="connsiteY2" fmla="*/ 4968552 h 4968553"/>
              <a:gd name="connsiteX3" fmla="*/ 324544 w 324544"/>
              <a:gd name="connsiteY3" fmla="*/ 4968553 h 4968553"/>
              <a:gd name="connsiteX0" fmla="*/ 256194 w 256194"/>
              <a:gd name="connsiteY0" fmla="*/ 0 h 4968553"/>
              <a:gd name="connsiteX1" fmla="*/ 4674 w 256194"/>
              <a:gd name="connsiteY1" fmla="*/ 1 h 4968553"/>
              <a:gd name="connsiteX2" fmla="*/ 3658 w 256194"/>
              <a:gd name="connsiteY2" fmla="*/ 4968552 h 4968553"/>
              <a:gd name="connsiteX3" fmla="*/ 256194 w 256194"/>
              <a:gd name="connsiteY3" fmla="*/ 4968553 h 496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194" h="4968553">
                <a:moveTo>
                  <a:pt x="256194" y="0"/>
                </a:moveTo>
                <a:lnTo>
                  <a:pt x="4674" y="1"/>
                </a:lnTo>
                <a:cubicBezTo>
                  <a:pt x="8332" y="647449"/>
                  <a:pt x="0" y="4321104"/>
                  <a:pt x="3658" y="4968552"/>
                </a:cubicBezTo>
                <a:lnTo>
                  <a:pt x="256194" y="4968553"/>
                </a:ln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7" grpId="0"/>
      <p:bldP spid="7" grpId="0"/>
      <p:bldP spid="9" grpId="0"/>
      <p:bldP spid="11" grpId="0"/>
      <p:bldP spid="12" grpId="0"/>
      <p:bldP spid="13" grpId="0"/>
      <p:bldP spid="15" grpId="0"/>
      <p:bldP spid="16" grpId="0"/>
      <p:bldP spid="19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36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</a:t>
            </a:r>
            <a:r>
              <a:rPr kumimoji="0" lang="en-US" sz="3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Density Maintenance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5/8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4/4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232248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/>
              <a:t>Threshold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 = 1/(2log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 1-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∙</a:t>
            </a: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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</a:t>
            </a:r>
            <a:r>
              <a:rPr lang="da-DK" sz="2000" dirty="0" err="1" smtClean="0">
                <a:sym typeface="Symbol"/>
              </a:rPr>
              <a:t>amoritzed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 #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1 /  = O(log</a:t>
            </a:r>
            <a:r>
              <a:rPr lang="da-DK" sz="2000" baseline="30000" dirty="0" smtClean="0">
                <a:sym typeface="Symbol"/>
              </a:rPr>
              <a:t>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 rot="5400000">
            <a:off x="2912653" y="4050593"/>
            <a:ext cx="400690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0788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(6,K)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377991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05983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3/2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707904" y="4941168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423920" y="3861048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423920" y="415837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423920" y="4437112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7/8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87624" y="1364570"/>
            <a:ext cx="6984776" cy="5016758"/>
          </a:xfrm>
          <a:prstGeom prst="rect">
            <a:avLst/>
          </a:prstGeom>
          <a:solidFill>
            <a:srgbClr val="FFC000">
              <a:alpha val="89804"/>
            </a:srgb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  <a:sym typeface="Symbol"/>
              </a:rPr>
              <a:t>  </a:t>
            </a:r>
            <a:r>
              <a:rPr lang="da-DK" sz="4000" b="1" dirty="0" smtClean="0">
                <a:solidFill>
                  <a:srgbClr val="C00000"/>
                </a:solidFill>
              </a:rPr>
              <a:t>List </a:t>
            </a:r>
            <a:r>
              <a:rPr lang="da-DK" sz="4000" b="1" dirty="0" err="1" smtClean="0">
                <a:solidFill>
                  <a:srgbClr val="C00000"/>
                </a:solidFill>
              </a:rPr>
              <a:t>Order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Maintenance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Max label O(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da-DK" sz="4000" b="1" dirty="0" smtClean="0">
              <a:solidFill>
                <a:srgbClr val="C00000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err="1" smtClean="0">
                <a:solidFill>
                  <a:srgbClr val="C00000"/>
                </a:solidFill>
              </a:rPr>
              <a:t>Amortized</a:t>
            </a:r>
            <a:r>
              <a:rPr lang="da-DK" sz="4000" b="1" dirty="0" smtClean="0">
                <a:solidFill>
                  <a:srgbClr val="C00000"/>
                </a:solidFill>
              </a:rPr>
              <a:t> O(log</a:t>
            </a:r>
            <a:r>
              <a:rPr lang="da-DK" sz="4000" b="1" baseline="30000" dirty="0" smtClean="0">
                <a:solidFill>
                  <a:srgbClr val="C00000"/>
                </a:solidFill>
              </a:rPr>
              <a:t>2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i="1" dirty="0" smtClean="0">
                <a:solidFill>
                  <a:srgbClr val="C00000"/>
                </a:solidFill>
              </a:rPr>
              <a:t>n</a:t>
            </a:r>
            <a:r>
              <a:rPr lang="da-DK" sz="4000" b="1" dirty="0" smtClean="0">
                <a:solidFill>
                  <a:srgbClr val="C00000"/>
                </a:solidFill>
              </a:rPr>
              <a:t>) </a:t>
            </a:r>
            <a:r>
              <a:rPr lang="da-DK" sz="4000" b="1" dirty="0" err="1" smtClean="0">
                <a:solidFill>
                  <a:srgbClr val="C00000"/>
                </a:solidFill>
              </a:rPr>
              <a:t>relabelings</a:t>
            </a:r>
            <a:r>
              <a:rPr lang="da-DK" sz="4000" b="1" dirty="0" smtClean="0">
                <a:solidFill>
                  <a:srgbClr val="C00000"/>
                </a:solidFill>
              </a:rPr>
              <a:t> </a:t>
            </a:r>
            <a:r>
              <a:rPr lang="da-DK" sz="4000" b="1" dirty="0" smtClean="0">
                <a:solidFill>
                  <a:srgbClr val="C00000"/>
                </a:solidFill>
              </a:rPr>
              <a:t>/ </a:t>
            </a:r>
            <a:r>
              <a:rPr lang="da-DK" sz="4000" b="1" dirty="0" err="1" smtClean="0">
                <a:solidFill>
                  <a:srgbClr val="C00000"/>
                </a:solidFill>
              </a:rPr>
              <a:t>insertion</a:t>
            </a:r>
            <a:endParaRPr lang="da-DK" sz="4000" b="1" dirty="0" smtClean="0">
              <a:solidFill>
                <a:srgbClr val="C00000"/>
              </a:solidFill>
            </a:endParaRPr>
          </a:p>
          <a:p>
            <a:endParaRPr lang="da-DK" sz="4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46048" y="5434424"/>
          <a:ext cx="6970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35"/>
          <p:cNvGrpSpPr/>
          <p:nvPr/>
        </p:nvGrpSpPr>
        <p:grpSpPr>
          <a:xfrm>
            <a:off x="1521128" y="3994264"/>
            <a:ext cx="6593672" cy="1296144"/>
            <a:chOff x="1521128" y="3994264"/>
            <a:chExt cx="6593672" cy="1296144"/>
          </a:xfrm>
        </p:grpSpPr>
        <p:sp>
          <p:nvSpPr>
            <p:cNvPr id="7" name="Oval 6"/>
            <p:cNvSpPr/>
            <p:nvPr/>
          </p:nvSpPr>
          <p:spPr>
            <a:xfrm>
              <a:off x="152112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5590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4703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1014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802432" y="399426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74240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55089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" idx="0"/>
              <a:endCxn id="23" idx="5"/>
            </p:cNvCxnSpPr>
            <p:nvPr/>
          </p:nvCxnSpPr>
          <p:spPr>
            <a:xfrm rot="16200000" flipV="1">
              <a:off x="178691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39510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82988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62100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42487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0"/>
              <a:endCxn id="60" idx="5"/>
            </p:cNvCxnSpPr>
            <p:nvPr/>
          </p:nvCxnSpPr>
          <p:spPr>
            <a:xfrm rot="16200000" flipV="1">
              <a:off x="266089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23" idx="0"/>
              <a:endCxn id="47" idx="2"/>
            </p:cNvCxnSpPr>
            <p:nvPr/>
          </p:nvCxnSpPr>
          <p:spPr>
            <a:xfrm rot="5400000" flipH="1" flipV="1">
              <a:off x="186375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0" idx="1"/>
              <a:endCxn id="47" idx="5"/>
            </p:cNvCxnSpPr>
            <p:nvPr/>
          </p:nvCxnSpPr>
          <p:spPr>
            <a:xfrm rot="16200000" flipV="1">
              <a:off x="232619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327765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1243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50355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966670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30742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9" idx="0"/>
              <a:endCxn id="70" idx="5"/>
            </p:cNvCxnSpPr>
            <p:nvPr/>
          </p:nvCxnSpPr>
          <p:spPr>
            <a:xfrm rot="16200000" flipV="1">
              <a:off x="354344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5163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8640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377534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4181396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5" idx="0"/>
              <a:endCxn id="76" idx="5"/>
            </p:cNvCxnSpPr>
            <p:nvPr/>
          </p:nvCxnSpPr>
          <p:spPr>
            <a:xfrm rot="16200000" flipV="1">
              <a:off x="4417421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0" idx="0"/>
              <a:endCxn id="71" idx="2"/>
            </p:cNvCxnSpPr>
            <p:nvPr/>
          </p:nvCxnSpPr>
          <p:spPr>
            <a:xfrm rot="5400000" flipH="1" flipV="1">
              <a:off x="3620278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6" idx="1"/>
              <a:endCxn id="71" idx="5"/>
            </p:cNvCxnSpPr>
            <p:nvPr/>
          </p:nvCxnSpPr>
          <p:spPr>
            <a:xfrm rot="16200000" flipV="1">
              <a:off x="4082725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47" idx="7"/>
              <a:endCxn id="51" idx="1"/>
            </p:cNvCxnSpPr>
            <p:nvPr/>
          </p:nvCxnSpPr>
          <p:spPr>
            <a:xfrm rot="5400000" flipH="1" flipV="1">
              <a:off x="2541004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2"/>
              <a:endCxn id="51" idx="6"/>
            </p:cNvCxnSpPr>
            <p:nvPr/>
          </p:nvCxnSpPr>
          <p:spPr>
            <a:xfrm rot="10800000">
              <a:off x="3146248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497751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412290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5203416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666528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530624" y="4354304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 flipH="1" flipV="1">
              <a:off x="5007278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0"/>
              <a:endCxn id="87" idx="5"/>
            </p:cNvCxnSpPr>
            <p:nvPr/>
          </p:nvCxnSpPr>
          <p:spPr>
            <a:xfrm rot="16200000" flipV="1">
              <a:off x="5243303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585148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28626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07739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 flipH="1" flipV="1">
              <a:off x="588125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3" idx="0"/>
              <a:endCxn id="94" idx="5"/>
            </p:cNvCxnSpPr>
            <p:nvPr/>
          </p:nvCxnSpPr>
          <p:spPr>
            <a:xfrm rot="16200000" flipV="1">
              <a:off x="611727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0"/>
              <a:endCxn id="88" idx="2"/>
            </p:cNvCxnSpPr>
            <p:nvPr/>
          </p:nvCxnSpPr>
          <p:spPr>
            <a:xfrm rot="5400000" flipH="1" flipV="1">
              <a:off x="5320136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4" idx="1"/>
              <a:endCxn id="88" idx="5"/>
            </p:cNvCxnSpPr>
            <p:nvPr/>
          </p:nvCxnSpPr>
          <p:spPr>
            <a:xfrm rot="16200000" flipV="1">
              <a:off x="5782583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6734038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7168816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959942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423054" y="462868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6763804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0" idx="0"/>
              <a:endCxn id="101" idx="5"/>
            </p:cNvCxnSpPr>
            <p:nvPr/>
          </p:nvCxnSpPr>
          <p:spPr>
            <a:xfrm rot="16200000" flipV="1">
              <a:off x="6999829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7608014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8042792" y="5218400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7833918" y="4930368"/>
              <a:ext cx="72008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7637780" y="5011718"/>
              <a:ext cx="226569" cy="1867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106" idx="0"/>
              <a:endCxn id="107" idx="5"/>
            </p:cNvCxnSpPr>
            <p:nvPr/>
          </p:nvCxnSpPr>
          <p:spPr>
            <a:xfrm rot="16200000" flipV="1">
              <a:off x="7873805" y="5013408"/>
              <a:ext cx="226569" cy="18341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1" idx="0"/>
              <a:endCxn id="102" idx="2"/>
            </p:cNvCxnSpPr>
            <p:nvPr/>
          </p:nvCxnSpPr>
          <p:spPr>
            <a:xfrm rot="5400000" flipH="1" flipV="1">
              <a:off x="7076662" y="4583976"/>
              <a:ext cx="265676" cy="4271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7" idx="1"/>
              <a:endCxn id="102" idx="5"/>
            </p:cNvCxnSpPr>
            <p:nvPr/>
          </p:nvCxnSpPr>
          <p:spPr>
            <a:xfrm rot="16200000" flipV="1">
              <a:off x="7539109" y="4635559"/>
              <a:ext cx="250762" cy="35994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8" idx="7"/>
              <a:endCxn id="89" idx="1"/>
            </p:cNvCxnSpPr>
            <p:nvPr/>
          </p:nvCxnSpPr>
          <p:spPr>
            <a:xfrm rot="5400000" flipH="1" flipV="1">
              <a:off x="5997388" y="4095452"/>
              <a:ext cx="274384" cy="81317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2"/>
              <a:endCxn id="89" idx="6"/>
            </p:cNvCxnSpPr>
            <p:nvPr/>
          </p:nvCxnSpPr>
          <p:spPr>
            <a:xfrm rot="10800000">
              <a:off x="6602632" y="4390308"/>
              <a:ext cx="820422" cy="2743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1" idx="7"/>
              <a:endCxn id="49" idx="2"/>
            </p:cNvCxnSpPr>
            <p:nvPr/>
          </p:nvCxnSpPr>
          <p:spPr>
            <a:xfrm rot="5400000" flipH="1" flipV="1">
              <a:off x="3801777" y="3364195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9" idx="1"/>
              <a:endCxn id="49" idx="6"/>
            </p:cNvCxnSpPr>
            <p:nvPr/>
          </p:nvCxnSpPr>
          <p:spPr>
            <a:xfrm rot="16200000" flipV="1">
              <a:off x="5540515" y="3364194"/>
              <a:ext cx="334581" cy="166672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" name="Table 118"/>
          <p:cNvGraphicFramePr>
            <a:graphicFrameLocks noGrp="1"/>
          </p:cNvGraphicFramePr>
          <p:nvPr/>
        </p:nvGraphicFramePr>
        <p:xfrm>
          <a:off x="1346048" y="6298520"/>
          <a:ext cx="69703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  <a:gridCol w="435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0" name="TextBox 119"/>
          <p:cNvSpPr txBox="1"/>
          <p:nvPr/>
        </p:nvSpPr>
        <p:spPr>
          <a:xfrm>
            <a:off x="1279548" y="406627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chemeClr val="accent1"/>
                </a:solidFill>
              </a:rPr>
              <a:t>3/8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10344" y="434501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3960" y="3490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level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58016" y="3840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8016" y="41382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58016" y="44170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016" y="47863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58016" y="50743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37936" y="57944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before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37936" y="62892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after</a:t>
            </a:r>
            <a:endParaRPr lang="en-US" dirty="0"/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60432" cy="2520280"/>
          </a:xfrm>
        </p:spPr>
        <p:txBody>
          <a:bodyPr>
            <a:normAutofit lnSpcReduction="10000"/>
          </a:bodyPr>
          <a:lstStyle/>
          <a:p>
            <a:r>
              <a:rPr lang="da-DK" sz="2800" dirty="0" err="1" smtClean="0">
                <a:sym typeface="Symbol"/>
              </a:rPr>
              <a:t>Level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sz="2800" dirty="0" smtClean="0">
                <a:sym typeface="Symbol"/>
              </a:rPr>
              <a:t> node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overflows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if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density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&gt;</a:t>
            </a:r>
            <a:r>
              <a:rPr lang="da-DK" sz="28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(2/3)</a:t>
            </a:r>
            <a:r>
              <a:rPr lang="da-DK" sz="2800" b="1" i="1" baseline="30000" dirty="0" smtClean="0">
                <a:solidFill>
                  <a:srgbClr val="00B050"/>
                </a:solidFill>
                <a:sym typeface="Symbol"/>
              </a:rPr>
              <a:t>i</a:t>
            </a:r>
            <a:endParaRPr lang="da-DK" sz="2800" b="1" dirty="0" smtClean="0">
              <a:solidFill>
                <a:srgbClr val="00B050"/>
              </a:solidFill>
              <a:sym typeface="Symbol"/>
            </a:endParaRPr>
          </a:p>
          <a:p>
            <a:r>
              <a:rPr lang="da-DK" sz="2800" b="1" dirty="0" err="1" smtClean="0">
                <a:sym typeface="Symbol"/>
              </a:rPr>
              <a:t>Insert</a:t>
            </a:r>
            <a:r>
              <a:rPr lang="da-DK" sz="2800" b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redistribute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lowest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non-overflowing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ancestor</a:t>
            </a:r>
            <a:endParaRPr lang="da-DK" sz="2800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≤ log</a:t>
            </a:r>
            <a:r>
              <a:rPr lang="da-DK" sz="2000" b="1" baseline="-25000" dirty="0" smtClean="0">
                <a:solidFill>
                  <a:schemeClr val="accent1"/>
                </a:solidFill>
                <a:sym typeface="Symbol"/>
              </a:rPr>
              <a:t>4/3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    max label 2</a:t>
            </a:r>
            <a:r>
              <a:rPr lang="da-DK" sz="2000" baseline="30000" dirty="0" smtClean="0">
                <a:sym typeface="Symbol"/>
              </a:rPr>
              <a:t>log</a:t>
            </a:r>
            <a:r>
              <a:rPr lang="da-DK" sz="1700" baseline="18000" dirty="0" smtClean="0">
                <a:sym typeface="Symbol"/>
              </a:rPr>
              <a:t>4/3</a:t>
            </a:r>
            <a:r>
              <a:rPr lang="da-DK" sz="2000" baseline="30000" dirty="0" smtClean="0">
                <a:sym typeface="Symbol"/>
              </a:rPr>
              <a:t> </a:t>
            </a:r>
            <a:r>
              <a:rPr lang="da-DK" sz="2000" i="1" baseline="30000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 ≤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baseline="30000" dirty="0" smtClean="0">
                <a:sym typeface="Symbol"/>
              </a:rPr>
              <a:t>2.41</a:t>
            </a:r>
          </a:p>
          <a:p>
            <a:pPr>
              <a:buNone/>
            </a:pPr>
            <a:r>
              <a:rPr lang="da-DK" sz="2000" dirty="0" smtClean="0">
                <a:sym typeface="Symbol"/>
              </a:rPr>
              <a:t>	   a </a:t>
            </a:r>
            <a:r>
              <a:rPr lang="da-DK" sz="2000" dirty="0" err="1" smtClean="0">
                <a:sym typeface="Symbol"/>
              </a:rPr>
              <a:t>child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requires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1/2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fraction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insertions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before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next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overflow</a:t>
            </a:r>
            <a:endParaRPr lang="da-DK" sz="2000" dirty="0" smtClean="0">
              <a:sym typeface="Symbol"/>
            </a:endParaRPr>
          </a:p>
          <a:p>
            <a:pPr>
              <a:buNone/>
            </a:pPr>
            <a:r>
              <a:rPr lang="da-DK" sz="2000" dirty="0" smtClean="0">
                <a:sym typeface="Symbol"/>
              </a:rPr>
              <a:t>	</a:t>
            </a:r>
            <a:r>
              <a:rPr lang="da-DK" sz="2000" smtClean="0">
                <a:sym typeface="Symbol"/>
              </a:rPr>
              <a:t>   amortized </a:t>
            </a:r>
            <a:r>
              <a:rPr lang="da-DK" sz="2000" dirty="0" err="1" smtClean="0">
                <a:sym typeface="Symbol"/>
              </a:rPr>
              <a:t>insertion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cost</a:t>
            </a:r>
            <a:r>
              <a:rPr lang="da-DK" sz="2000" dirty="0" smtClean="0">
                <a:sym typeface="Symbol"/>
              </a:rPr>
              <a:t> =</a:t>
            </a:r>
            <a:r>
              <a:rPr lang="da-DK" sz="2000" b="1" dirty="0" smtClean="0">
                <a:solidFill>
                  <a:schemeClr val="accent1"/>
                </a:solidFill>
                <a:sym typeface="Symbol"/>
              </a:rPr>
              <a:t> #</a:t>
            </a:r>
            <a:r>
              <a:rPr lang="da-DK" sz="2000" b="1" dirty="0" err="1" smtClean="0">
                <a:solidFill>
                  <a:schemeClr val="accent1"/>
                </a:solidFill>
                <a:sym typeface="Symbol"/>
              </a:rPr>
              <a:t>levels</a:t>
            </a:r>
            <a:r>
              <a:rPr lang="da-DK" sz="2000" dirty="0" smtClean="0">
                <a:sym typeface="Symbol"/>
              </a:rPr>
              <a:t> ∙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3</a:t>
            </a:r>
            <a:r>
              <a:rPr lang="da-DK" sz="2000" dirty="0" smtClean="0">
                <a:sym typeface="Symbol"/>
              </a:rPr>
              <a:t> = O(log </a:t>
            </a:r>
            <a:r>
              <a:rPr lang="da-DK" sz="2000" i="1" dirty="0" smtClean="0">
                <a:sym typeface="Symbol"/>
              </a:rPr>
              <a:t>n</a:t>
            </a:r>
            <a:r>
              <a:rPr lang="da-DK" sz="2000" dirty="0" smtClean="0">
                <a:sym typeface="Symbol"/>
              </a:rPr>
              <a:t>)</a:t>
            </a:r>
          </a:p>
          <a:p>
            <a:r>
              <a:rPr lang="da-DK" sz="2800" b="1" dirty="0" smtClean="0">
                <a:solidFill>
                  <a:srgbClr val="00B050"/>
                </a:solidFill>
              </a:rPr>
              <a:t>2/3 </a:t>
            </a:r>
            <a:r>
              <a:rPr lang="da-DK" sz="2800" b="1" dirty="0" smtClean="0">
                <a:solidFill>
                  <a:srgbClr val="00B050"/>
                </a:solidFill>
                <a:sym typeface="Symbol"/>
              </a:rPr>
              <a:t> 1/2 +  </a:t>
            </a:r>
            <a:r>
              <a:rPr lang="da-DK" sz="2800" dirty="0" err="1" smtClean="0">
                <a:sym typeface="Symbol"/>
              </a:rPr>
              <a:t>implies</a:t>
            </a:r>
            <a:r>
              <a:rPr lang="da-DK" sz="2800" dirty="0" smtClean="0">
                <a:sym typeface="Symbol"/>
              </a:rPr>
              <a:t> max label </a:t>
            </a:r>
            <a:r>
              <a:rPr lang="da-DK" sz="2800" b="1" i="1" dirty="0" smtClean="0">
                <a:solidFill>
                  <a:srgbClr val="00B050"/>
                </a:solidFill>
                <a:sym typeface="Symbol"/>
              </a:rPr>
              <a:t>n</a:t>
            </a:r>
            <a:r>
              <a:rPr lang="da-DK" sz="2800" b="1" baseline="30000" dirty="0" smtClean="0">
                <a:solidFill>
                  <a:srgbClr val="00B050"/>
                </a:solidFill>
                <a:sym typeface="Symbol"/>
              </a:rPr>
              <a:t>1+O()</a:t>
            </a:r>
          </a:p>
          <a:p>
            <a:pPr>
              <a:buNone/>
            </a:pPr>
            <a:endParaRPr lang="en-US" sz="20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707904" y="3861048"/>
            <a:ext cx="936104" cy="1440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98176" y="3552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redistribute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716016" y="52691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b="1" dirty="0" smtClean="0">
                <a:solidFill>
                  <a:srgbClr val="C00000"/>
                </a:solidFill>
              </a:rPr>
              <a:t>(C,K)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4588042" y="5445224"/>
            <a:ext cx="216024" cy="18466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384442" y="464384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72000" y="4869160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2/1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24328" y="32849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redistribution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threshold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309386" y="386104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16/81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351350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8/27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394892" y="448531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4/9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23920" y="4806444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2/3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423920" y="5094476"/>
            <a:ext cx="54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38442" y="3573016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accent1"/>
                </a:solidFill>
              </a:rPr>
              <a:t>density</a:t>
            </a:r>
            <a:r>
              <a:rPr lang="da-DK" dirty="0" smtClean="0">
                <a:solidFill>
                  <a:schemeClr val="accent1"/>
                </a:solidFill>
              </a:rPr>
              <a:t> 3/16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2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5" grpId="0"/>
      <p:bldP spid="137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265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Amortized O(log </a:t>
            </a:r>
            <a:r>
              <a:rPr kumimoji="0" lang="en-US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List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Relabelings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45032" y="836712"/>
            <a:ext cx="939755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[P. Dietz, 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</a:t>
            </a:r>
            <a:r>
              <a:rPr lang="en-US" sz="1400" i="1" dirty="0" smtClean="0"/>
              <a:t>Two algorithms for maintaining order in a lis</a:t>
            </a:r>
            <a:r>
              <a:rPr lang="en-US" sz="1400" dirty="0" smtClean="0"/>
              <a:t>t,  ACM Conference on Theory of Computing, 365-372, 1987]</a:t>
            </a:r>
          </a:p>
          <a:p>
            <a:pPr algn="ctr"/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115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516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916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317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718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118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51920" y="1556792"/>
            <a:ext cx="504056" cy="216024"/>
          </a:xfrm>
          <a:prstGeom prst="ellipse">
            <a:avLst/>
          </a:prstGeom>
          <a:solidFill>
            <a:srgbClr val="FFFF99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919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9320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721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1216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5222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9228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3234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72400" y="1556792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283968" y="836712"/>
            <a:ext cx="216024" cy="208823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5400000">
            <a:off x="5076056" y="548680"/>
            <a:ext cx="216024" cy="367240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68978" y="188721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i       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12 - 8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2020" y="242088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solidFill>
                  <a:srgbClr val="C00000"/>
                </a:solidFill>
              </a:rPr>
              <a:t>2i        w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= 18 - 8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1760" y="3053278"/>
            <a:ext cx="4608512" cy="181588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   i = 1</a:t>
            </a:r>
          </a:p>
          <a:p>
            <a:r>
              <a:rPr lang="da-DK" sz="2800" b="1" dirty="0" smtClean="0"/>
              <a:t>   </a:t>
            </a:r>
            <a:r>
              <a:rPr lang="da-DK" sz="2800" b="1" dirty="0" err="1" smtClean="0"/>
              <a:t>while</a:t>
            </a:r>
            <a:r>
              <a:rPr lang="da-DK" sz="2800" b="1" dirty="0" smtClean="0"/>
              <a:t> </a:t>
            </a:r>
            <a:r>
              <a:rPr lang="da-DK" sz="2800" i="1" dirty="0" smtClean="0"/>
              <a:t>w</a:t>
            </a:r>
            <a:r>
              <a:rPr lang="da-DK" sz="2800" baseline="-25000" dirty="0" smtClean="0"/>
              <a:t>2</a:t>
            </a:r>
            <a:r>
              <a:rPr lang="da-DK" sz="2800" i="1" baseline="-25000" dirty="0" smtClean="0"/>
              <a:t>i</a:t>
            </a:r>
            <a:r>
              <a:rPr lang="da-DK" sz="2800" dirty="0" smtClean="0"/>
              <a:t> ≤ 4 ∙ </a:t>
            </a:r>
            <a:r>
              <a:rPr lang="da-DK" sz="2800" i="1" dirty="0" err="1" smtClean="0"/>
              <a:t>w</a:t>
            </a:r>
            <a:r>
              <a:rPr lang="da-DK" sz="2800" i="1" baseline="-25000" dirty="0" err="1" smtClean="0"/>
              <a:t>i</a:t>
            </a:r>
            <a:r>
              <a:rPr lang="da-DK" sz="2800" dirty="0" smtClean="0"/>
              <a:t> </a:t>
            </a:r>
            <a:r>
              <a:rPr lang="da-DK" sz="2800" b="1" dirty="0" smtClean="0"/>
              <a:t>do</a:t>
            </a:r>
          </a:p>
          <a:p>
            <a:r>
              <a:rPr lang="da-DK" sz="2800" dirty="0" smtClean="0"/>
              <a:t>       </a:t>
            </a:r>
            <a:r>
              <a:rPr lang="da-DK" sz="2800" i="1" dirty="0" smtClean="0"/>
              <a:t>i</a:t>
            </a:r>
            <a:r>
              <a:rPr lang="da-DK" sz="2800" dirty="0" smtClean="0"/>
              <a:t> = </a:t>
            </a:r>
            <a:r>
              <a:rPr lang="da-DK" sz="2800" i="1" dirty="0" smtClean="0"/>
              <a:t>i</a:t>
            </a:r>
            <a:r>
              <a:rPr lang="da-DK" sz="2800" dirty="0" smtClean="0"/>
              <a:t> +1</a:t>
            </a:r>
          </a:p>
          <a:p>
            <a:r>
              <a:rPr lang="da-DK" sz="2800" dirty="0" smtClean="0"/>
              <a:t>   </a:t>
            </a:r>
            <a:r>
              <a:rPr lang="da-DK" sz="2800" dirty="0" err="1" smtClean="0"/>
              <a:t>Relabel</a:t>
            </a:r>
            <a:r>
              <a:rPr lang="da-DK" sz="2800" dirty="0" smtClean="0"/>
              <a:t> </a:t>
            </a:r>
            <a:r>
              <a:rPr lang="da-DK" sz="2800" dirty="0" err="1" smtClean="0"/>
              <a:t>uniformly</a:t>
            </a:r>
            <a:r>
              <a:rPr lang="da-DK" sz="2800" dirty="0" smtClean="0"/>
              <a:t> ”2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area</a:t>
            </a:r>
            <a:r>
              <a:rPr lang="da-DK" sz="2800" dirty="0" smtClean="0"/>
              <a:t>”</a:t>
            </a:r>
            <a:endParaRPr lang="en-US" sz="2800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2051720" y="5128592"/>
            <a:ext cx="5688632" cy="182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relabels</a:t>
            </a:r>
            <a:r>
              <a:rPr lang="da-DK" dirty="0" smtClean="0"/>
              <a:t> to the </a:t>
            </a:r>
            <a:r>
              <a:rPr lang="da-DK" b="1" dirty="0" smtClean="0">
                <a:solidFill>
                  <a:srgbClr val="C00000"/>
                </a:solidFill>
              </a:rPr>
              <a:t>right</a:t>
            </a:r>
          </a:p>
          <a:p>
            <a:pPr>
              <a:spcBef>
                <a:spcPts val="0"/>
              </a:spcBef>
            </a:pPr>
            <a:r>
              <a:rPr lang="da-DK" smtClean="0"/>
              <a:t>Max label </a:t>
            </a:r>
            <a:r>
              <a:rPr lang="da-DK" b="1" i="1" smtClean="0">
                <a:solidFill>
                  <a:srgbClr val="C00000"/>
                </a:solidFill>
              </a:rPr>
              <a:t>M</a:t>
            </a:r>
            <a:r>
              <a:rPr lang="da-DK" b="1" smtClean="0">
                <a:solidFill>
                  <a:srgbClr val="C00000"/>
                </a:solidFill>
              </a:rPr>
              <a:t>=4</a:t>
            </a:r>
            <a:r>
              <a:rPr lang="da-DK" b="1" i="1" smtClean="0">
                <a:solidFill>
                  <a:srgbClr val="C00000"/>
                </a:solidFill>
              </a:rPr>
              <a:t>n</a:t>
            </a:r>
            <a:r>
              <a:rPr lang="da-DK" b="1" baseline="30000" smtClean="0">
                <a:solidFill>
                  <a:srgbClr val="C00000"/>
                </a:solidFill>
              </a:rPr>
              <a:t>2</a:t>
            </a:r>
            <a:endParaRPr lang="da-DK" b="1" baseline="3000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 err="1" smtClean="0"/>
              <a:t>Requires</a:t>
            </a:r>
            <a:r>
              <a:rPr lang="da-DK" dirty="0" smtClean="0"/>
              <a:t> labels </a:t>
            </a:r>
            <a:r>
              <a:rPr lang="da-DK" b="1" smtClean="0">
                <a:solidFill>
                  <a:srgbClr val="C00000"/>
                </a:solidFill>
              </a:rPr>
              <a:t>mod </a:t>
            </a:r>
            <a:r>
              <a:rPr lang="da-DK" b="1" i="1" smtClean="0">
                <a:solidFill>
                  <a:srgbClr val="C00000"/>
                </a:solidFill>
              </a:rPr>
              <a:t>M</a:t>
            </a:r>
            <a:r>
              <a:rPr lang="da-DK" b="1">
                <a:solidFill>
                  <a:srgbClr val="C00000"/>
                </a:solidFill>
              </a:rPr>
              <a:t>+</a:t>
            </a:r>
            <a:r>
              <a:rPr lang="da-DK" b="1" smtClean="0">
                <a:solidFill>
                  <a:srgbClr val="C00000"/>
                </a:solidFill>
              </a:rPr>
              <a:t>1</a:t>
            </a:r>
            <a:endParaRPr lang="da-DK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0" y="2492896"/>
            <a:ext cx="9144000" cy="2232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260648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Monotonic List Labeling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O(log </a:t>
            </a:r>
            <a:r>
              <a:rPr lang="en-US" sz="3600" b="1" i="1" dirty="0" smtClean="0">
                <a:latin typeface="+mj-lt"/>
                <a:ea typeface="+mj-ea"/>
                <a:cs typeface="+mj-cs"/>
              </a:rPr>
              <a:t>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easy insertions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115616" y="3315902"/>
            <a:ext cx="6984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6754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43450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01474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368439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56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19950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64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8100392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256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66465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133430" y="3063874"/>
            <a:ext cx="648072" cy="50405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192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-20470" y="4149080"/>
            <a:ext cx="91440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a-DK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Label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</a:t>
            </a:r>
            <a:r>
              <a:rPr lang="da-DK" sz="2800" dirty="0" err="1" smtClean="0"/>
              <a:t>left</a:t>
            </a:r>
            <a:r>
              <a:rPr lang="da-DK" sz="2800" dirty="0" smtClean="0"/>
              <a:t> + right)/2</a:t>
            </a:r>
          </a:p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1620838" algn="l"/>
              </a:tabLst>
            </a:pP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ym typeface="Symbol"/>
              </a:rPr>
              <a:t>  </a:t>
            </a:r>
            <a:r>
              <a:rPr lang="da-DK" sz="2800" dirty="0" err="1" smtClean="0">
                <a:sym typeface="Symbol"/>
              </a:rPr>
              <a:t>Can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perform</a:t>
            </a:r>
            <a:r>
              <a:rPr lang="da-DK" sz="2800" dirty="0" smtClean="0">
                <a:sym typeface="Symbol"/>
              </a:rPr>
              <a:t> log </a:t>
            </a:r>
            <a:r>
              <a:rPr lang="da-DK" sz="2800" i="1" dirty="0" smtClean="0">
                <a:sym typeface="Symbol"/>
              </a:rPr>
              <a:t>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insertions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without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relabeling</a:t>
            </a:r>
            <a:endParaRPr kumimoji="0" lang="da-DK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283968" y="3063874"/>
            <a:ext cx="648072" cy="504056"/>
          </a:xfrm>
          <a:prstGeom prst="ellipse">
            <a:avLst/>
          </a:prstGeom>
          <a:solidFill>
            <a:srgbClr val="FFFF99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60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3535819" y="371154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34386" y="372589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rot="5400000" flipH="1" flipV="1">
            <a:off x="4456847" y="3716046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355414" y="37303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y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8164016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539552" y="2564904"/>
            <a:ext cx="5124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620838" algn="l"/>
              </a:tabLst>
              <a:defRPr/>
            </a:pPr>
            <a:r>
              <a:rPr kumimoji="0" lang="da-DK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041215"/>
            <a:ext cx="1080120" cy="123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91"/>
          <p:cNvSpPr txBox="1"/>
          <p:nvPr/>
        </p:nvSpPr>
        <p:spPr>
          <a:xfrm>
            <a:off x="237006" y="3674052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</a:rPr>
              <a:t>the list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5191606" y="2737948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1403648" y="2737386"/>
            <a:ext cx="3744416" cy="126767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b="1" dirty="0" err="1" smtClean="0"/>
              <a:t>Amortized</a:t>
            </a:r>
            <a:r>
              <a:rPr lang="da-DK" sz="3900" b="1" dirty="0" smtClean="0"/>
              <a:t> O(1) List </a:t>
            </a:r>
            <a:r>
              <a:rPr lang="da-DK" sz="3900" b="1" dirty="0" err="1" smtClean="0"/>
              <a:t>Order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Maintenance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23528" y="1412776"/>
            <a:ext cx="7848872" cy="129614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5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635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036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437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837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238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38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039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40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40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6418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18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0424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19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4430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21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884368" y="2780928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99792" y="17728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/>
              <a:t>Amortized O(log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) </a:t>
            </a:r>
            <a:br>
              <a:rPr lang="en-US" sz="2400" b="1" dirty="0" smtClean="0"/>
            </a:br>
            <a:r>
              <a:rPr lang="en-US" sz="2400" b="1" dirty="0" smtClean="0"/>
              <a:t>Density Maintenance</a:t>
            </a:r>
          </a:p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226774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7565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1571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55776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16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28" idx="7"/>
            <a:endCxn id="25" idx="3"/>
          </p:cNvCxnSpPr>
          <p:nvPr/>
        </p:nvCxnSpPr>
        <p:spPr>
          <a:xfrm rot="5400000" flipH="1" flipV="1">
            <a:off x="1948076" y="3427191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0"/>
            <a:endCxn id="25" idx="4"/>
          </p:cNvCxnSpPr>
          <p:nvPr/>
        </p:nvCxnSpPr>
        <p:spPr>
          <a:xfrm rot="5400000" flipH="1" flipV="1">
            <a:off x="2249742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0"/>
            <a:endCxn id="25" idx="5"/>
          </p:cNvCxnSpPr>
          <p:nvPr/>
        </p:nvCxnSpPr>
        <p:spPr>
          <a:xfrm rot="16200000" flipV="1">
            <a:off x="2593060" y="3574295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79912" y="3284984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3194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72000" y="3789040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12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5" idx="0"/>
            <a:endCxn id="44" idx="3"/>
          </p:cNvCxnSpPr>
          <p:nvPr/>
        </p:nvCxnSpPr>
        <p:spPr>
          <a:xfrm rot="5400000" flipH="1" flipV="1">
            <a:off x="3638984" y="3574296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0"/>
            <a:endCxn id="44" idx="4"/>
          </p:cNvCxnSpPr>
          <p:nvPr/>
        </p:nvCxnSpPr>
        <p:spPr>
          <a:xfrm rot="16200000" flipV="1">
            <a:off x="4013938" y="3519010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0"/>
            <a:endCxn id="44" idx="5"/>
          </p:cNvCxnSpPr>
          <p:nvPr/>
        </p:nvCxnSpPr>
        <p:spPr>
          <a:xfrm rot="16200000" flipV="1">
            <a:off x="4357256" y="3322267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5" idx="0"/>
            <a:endCxn id="13" idx="3"/>
          </p:cNvCxnSpPr>
          <p:nvPr/>
        </p:nvCxnSpPr>
        <p:spPr>
          <a:xfrm rot="5400000" flipH="1" flipV="1">
            <a:off x="2648874" y="2836214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" idx="0"/>
            <a:endCxn id="13" idx="4"/>
          </p:cNvCxnSpPr>
          <p:nvPr/>
        </p:nvCxnSpPr>
        <p:spPr>
          <a:xfrm rot="5400000" flipH="1" flipV="1">
            <a:off x="3113838" y="3122966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4" idx="0"/>
            <a:endCxn id="13" idx="5"/>
          </p:cNvCxnSpPr>
          <p:nvPr/>
        </p:nvCxnSpPr>
        <p:spPr>
          <a:xfrm rot="16200000" flipV="1">
            <a:off x="3583170" y="2836213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055702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73224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526361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580367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343734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6" idx="7"/>
            <a:endCxn id="64" idx="3"/>
          </p:cNvCxnSpPr>
          <p:nvPr/>
        </p:nvCxnSpPr>
        <p:spPr>
          <a:xfrm rot="5400000" flipH="1" flipV="1">
            <a:off x="5736034" y="3427753"/>
            <a:ext cx="351304" cy="43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0"/>
            <a:endCxn id="64" idx="4"/>
          </p:cNvCxnSpPr>
          <p:nvPr/>
        </p:nvCxnSpPr>
        <p:spPr>
          <a:xfrm rot="5400000" flipH="1" flipV="1">
            <a:off x="6037700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0"/>
            <a:endCxn id="64" idx="5"/>
          </p:cNvCxnSpPr>
          <p:nvPr/>
        </p:nvCxnSpPr>
        <p:spPr>
          <a:xfrm rot="16200000" flipV="1">
            <a:off x="6381018" y="3574857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567870" y="3285546"/>
            <a:ext cx="504056" cy="216024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27983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1989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359958" y="3789602"/>
            <a:ext cx="504056" cy="216024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50" dirty="0" smtClean="0">
                <a:solidFill>
                  <a:schemeClr val="tx1"/>
                </a:solidFill>
              </a:rPr>
              <a:t>14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3" idx="0"/>
            <a:endCxn id="72" idx="3"/>
          </p:cNvCxnSpPr>
          <p:nvPr/>
        </p:nvCxnSpPr>
        <p:spPr>
          <a:xfrm rot="5400000" flipH="1" flipV="1">
            <a:off x="7426942" y="3574858"/>
            <a:ext cx="319668" cy="109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  <a:endCxn id="72" idx="4"/>
          </p:cNvCxnSpPr>
          <p:nvPr/>
        </p:nvCxnSpPr>
        <p:spPr>
          <a:xfrm rot="16200000" flipV="1">
            <a:off x="7801896" y="3519572"/>
            <a:ext cx="288032" cy="252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5" idx="0"/>
            <a:endCxn id="72" idx="5"/>
          </p:cNvCxnSpPr>
          <p:nvPr/>
        </p:nvCxnSpPr>
        <p:spPr>
          <a:xfrm rot="16200000" flipV="1">
            <a:off x="8145214" y="3322829"/>
            <a:ext cx="319668" cy="613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4" idx="0"/>
          </p:cNvCxnSpPr>
          <p:nvPr/>
        </p:nvCxnSpPr>
        <p:spPr>
          <a:xfrm rot="5400000" flipH="1" flipV="1">
            <a:off x="6436832" y="2836776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5" idx="0"/>
          </p:cNvCxnSpPr>
          <p:nvPr/>
        </p:nvCxnSpPr>
        <p:spPr>
          <a:xfrm rot="5400000" flipH="1" flipV="1">
            <a:off x="6858254" y="3123528"/>
            <a:ext cx="288032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0"/>
          </p:cNvCxnSpPr>
          <p:nvPr/>
        </p:nvCxnSpPr>
        <p:spPr>
          <a:xfrm rot="16200000" flipV="1">
            <a:off x="7371128" y="2836775"/>
            <a:ext cx="319668" cy="5778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3132634" y="4148286"/>
            <a:ext cx="288032" cy="158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1600" y="421179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two-level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bucket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[log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..2log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] and </a:t>
            </a:r>
            <a:r>
              <a:rPr lang="da-DK" dirty="0" err="1" smtClean="0">
                <a:solidFill>
                  <a:srgbClr val="C00000"/>
                </a:solidFill>
              </a:rPr>
              <a:t>keys</a:t>
            </a:r>
            <a:r>
              <a:rPr lang="da-DK" dirty="0" smtClean="0">
                <a:solidFill>
                  <a:srgbClr val="C00000"/>
                </a:solidFill>
              </a:rPr>
              <a:t> [0..n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1836490" y="1916038"/>
            <a:ext cx="216024" cy="735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9512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top-tree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size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/log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dirty="0" smtClean="0">
                <a:solidFill>
                  <a:srgbClr val="C00000"/>
                </a:solidFill>
              </a:rPr>
              <a:t> 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955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43608" y="3861048"/>
            <a:ext cx="370012" cy="0"/>
          </a:xfrm>
          <a:prstGeom prst="straightConnector1">
            <a:avLst/>
          </a:prstGeom>
          <a:ln>
            <a:solidFill>
              <a:srgbClr val="FFC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ontent Placeholder 2"/>
          <p:cNvSpPr>
            <a:spLocks noGrp="1"/>
          </p:cNvSpPr>
          <p:nvPr>
            <p:ph idx="1"/>
          </p:nvPr>
        </p:nvSpPr>
        <p:spPr>
          <a:xfrm>
            <a:off x="323528" y="4869160"/>
            <a:ext cx="8507288" cy="20162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Insertion</a:t>
            </a:r>
            <a:r>
              <a:rPr lang="da-DK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create</a:t>
            </a:r>
            <a:r>
              <a:rPr lang="da-DK" dirty="0" smtClean="0"/>
              <a:t> and label new </a:t>
            </a:r>
            <a:r>
              <a:rPr lang="da-DK" b="1" dirty="0" err="1" smtClean="0">
                <a:solidFill>
                  <a:srgbClr val="FFC000"/>
                </a:solidFill>
              </a:rPr>
              <a:t>leaf</a:t>
            </a:r>
            <a:r>
              <a:rPr lang="da-DK" b="1" dirty="0" smtClean="0">
                <a:solidFill>
                  <a:srgbClr val="FFC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split nodes of </a:t>
            </a:r>
            <a:r>
              <a:rPr lang="da-DK" dirty="0" err="1" smtClean="0"/>
              <a:t>degree</a:t>
            </a:r>
            <a:r>
              <a:rPr lang="da-DK" dirty="0" smtClean="0"/>
              <a:t> &gt; 2log </a:t>
            </a:r>
            <a:r>
              <a:rPr lang="da-DK" i="1" dirty="0" smtClean="0"/>
              <a:t>n </a:t>
            </a:r>
            <a:r>
              <a:rPr lang="da-DK" dirty="0" smtClean="0"/>
              <a:t>and </a:t>
            </a:r>
            <a:r>
              <a:rPr lang="da-DK" dirty="0" err="1" smtClean="0"/>
              <a:t>relabel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gap</a:t>
            </a:r>
            <a:r>
              <a:rPr lang="da-DK" dirty="0" smtClean="0"/>
              <a:t> n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insert</a:t>
            </a:r>
            <a:r>
              <a:rPr lang="da-DK" dirty="0" smtClean="0"/>
              <a:t> in top </a:t>
            </a:r>
            <a:r>
              <a:rPr lang="da-DK" dirty="0" err="1" smtClean="0"/>
              <a:t>tree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11560" y="476672"/>
            <a:ext cx="1800200" cy="86409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5268">
            <a:off x="3360986" y="1275754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r>
              <a:rPr lang="da-DK" sz="2400" b="1" dirty="0" smtClean="0">
                <a:solidFill>
                  <a:srgbClr val="0070C0"/>
                </a:solidFill>
              </a:rPr>
              <a:t> [</a:t>
            </a:r>
            <a:r>
              <a:rPr lang="da-DK" sz="2400" b="1" dirty="0" err="1" smtClean="0">
                <a:solidFill>
                  <a:srgbClr val="0070C0"/>
                </a:solidFill>
              </a:rPr>
              <a:t>Willard</a:t>
            </a:r>
            <a:r>
              <a:rPr lang="da-DK" sz="2400" b="1" dirty="0" smtClean="0">
                <a:solidFill>
                  <a:srgbClr val="0070C0"/>
                </a:solidFill>
              </a:rPr>
              <a:t> 1982]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131840" y="1916832"/>
            <a:ext cx="1224136" cy="21602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21413740">
            <a:off x="206117" y="5230570"/>
            <a:ext cx="8506086" cy="1569660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insertion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into</a:t>
            </a:r>
            <a:r>
              <a:rPr lang="da-DK" sz="2400" b="1" dirty="0" smtClean="0">
                <a:solidFill>
                  <a:srgbClr val="0070C0"/>
                </a:solidFill>
              </a:rPr>
              <a:t> top </a:t>
            </a:r>
            <a:r>
              <a:rPr lang="da-DK" sz="2400" b="1" dirty="0" err="1" smtClean="0">
                <a:solidFill>
                  <a:srgbClr val="0070C0"/>
                </a:solidFill>
              </a:rPr>
              <a:t>tree</a:t>
            </a:r>
            <a:endParaRPr lang="da-DK" sz="2400" b="1" dirty="0" smtClean="0">
              <a:solidFill>
                <a:srgbClr val="0070C0"/>
              </a:solidFill>
            </a:endParaRP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incremental</a:t>
            </a:r>
            <a:r>
              <a:rPr lang="da-DK" sz="2400" b="1" dirty="0" smtClean="0">
                <a:solidFill>
                  <a:srgbClr val="0070C0"/>
                </a:solidFill>
              </a:rPr>
              <a:t> splitting of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> nodes</a:t>
            </a:r>
          </a:p>
          <a:p>
            <a:r>
              <a:rPr lang="da-DK" sz="2400" b="1" dirty="0" smtClean="0">
                <a:solidFill>
                  <a:srgbClr val="0070C0"/>
                </a:solidFill>
              </a:rPr>
              <a:t>		+ </a:t>
            </a:r>
            <a:r>
              <a:rPr lang="da-DK" sz="2400" b="1" dirty="0" err="1" smtClean="0">
                <a:solidFill>
                  <a:srgbClr val="0070C0"/>
                </a:solidFill>
              </a:rPr>
              <a:t>every</a:t>
            </a:r>
            <a:r>
              <a:rPr lang="da-DK" sz="2400" b="1" dirty="0" smtClean="0">
                <a:solidFill>
                  <a:srgbClr val="0070C0"/>
                </a:solidFill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</a:rPr>
              <a:t>2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</a:rPr>
              <a:t>)’</a:t>
            </a:r>
            <a:r>
              <a:rPr lang="da-DK" sz="2400" b="1" dirty="0" err="1" smtClean="0">
                <a:solidFill>
                  <a:srgbClr val="0070C0"/>
                </a:solidFill>
              </a:rPr>
              <a:t>th</a:t>
            </a:r>
            <a:r>
              <a:rPr lang="da-DK" sz="2400" b="1" dirty="0" smtClean="0">
                <a:solidFill>
                  <a:srgbClr val="0070C0"/>
                </a:solidFill>
              </a:rPr>
              <a:t> operation split </a:t>
            </a:r>
            <a:r>
              <a:rPr lang="da-DK" sz="2400" b="1" dirty="0" err="1" smtClean="0">
                <a:solidFill>
                  <a:srgbClr val="0070C0"/>
                </a:solidFill>
              </a:rPr>
              <a:t>largest</a:t>
            </a:r>
            <a:r>
              <a:rPr lang="da-DK" sz="2400" b="1" dirty="0" smtClean="0">
                <a:solidFill>
                  <a:srgbClr val="0070C0"/>
                </a:solidFill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</a:rPr>
              <a:t/>
            </a:r>
            <a:br>
              <a:rPr lang="da-DK" sz="2400" b="1" dirty="0" smtClean="0">
                <a:solidFill>
                  <a:srgbClr val="0070C0"/>
                </a:solidFill>
              </a:rPr>
            </a:br>
            <a:r>
              <a:rPr lang="da-DK" sz="2400" b="1" dirty="0" smtClean="0">
                <a:solidFill>
                  <a:srgbClr val="0070C0"/>
                </a:solidFill>
              </a:rPr>
              <a:t>		  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largest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bucket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dirty="0" err="1" smtClean="0">
                <a:solidFill>
                  <a:srgbClr val="0070C0"/>
                </a:solidFill>
                <a:sym typeface="Symbol"/>
              </a:rPr>
              <a:t>size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O(log</a:t>
            </a:r>
            <a:r>
              <a:rPr lang="da-DK" sz="2400" b="1" baseline="30000" dirty="0" smtClean="0">
                <a:solidFill>
                  <a:srgbClr val="0070C0"/>
                </a:solidFill>
                <a:sym typeface="Symbol"/>
              </a:rPr>
              <a:t>3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 </a:t>
            </a:r>
            <a:r>
              <a:rPr lang="da-DK" sz="2400" b="1" i="1" dirty="0" smtClean="0">
                <a:solidFill>
                  <a:srgbClr val="0070C0"/>
                </a:solidFill>
                <a:sym typeface="Symbol"/>
              </a:rPr>
              <a:t>n</a:t>
            </a:r>
            <a:r>
              <a:rPr lang="da-DK" sz="2400" b="1" dirty="0" smtClean="0">
                <a:solidFill>
                  <a:srgbClr val="0070C0"/>
                </a:solidFill>
                <a:sym typeface="Symbol"/>
              </a:rPr>
              <a:t>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1000628" y="4321562"/>
            <a:ext cx="432048" cy="14401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1035268">
            <a:off x="624682" y="3652018"/>
            <a:ext cx="3646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three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21039250">
            <a:off x="676441" y="227559"/>
            <a:ext cx="185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0070C0"/>
                </a:solidFill>
              </a:rPr>
              <a:t>Worst-case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1078</Words>
  <Application>Microsoft Office PowerPoint</Application>
  <PresentationFormat>On-screen Show (4:3)</PresentationFormat>
  <Paragraphs>426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List Order Maintenance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Amortized O(1) List Order Maintenance</vt:lpstr>
      <vt:lpstr>Amortized O(1) List Order Maintenance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42</cp:revision>
  <dcterms:created xsi:type="dcterms:W3CDTF">2011-08-23T21:07:42Z</dcterms:created>
  <dcterms:modified xsi:type="dcterms:W3CDTF">2013-11-05T13:24:13Z</dcterms:modified>
</cp:coreProperties>
</file>