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70" r:id="rId3"/>
    <p:sldId id="271" r:id="rId4"/>
    <p:sldId id="269" r:id="rId5"/>
    <p:sldId id="274" r:id="rId6"/>
    <p:sldId id="273" r:id="rId7"/>
    <p:sldId id="275" r:id="rId8"/>
    <p:sldId id="277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88833" autoAdjust="0"/>
  </p:normalViewPr>
  <p:slideViewPr>
    <p:cSldViewPr>
      <p:cViewPr varScale="1">
        <p:scale>
          <a:sx n="69" d="100"/>
          <a:sy n="69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5EA8B-928E-43A3-9791-1EE46FEBD131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E160F-2E5C-4E3C-A95C-812909532F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b="1" dirty="0" err="1" smtClean="0"/>
              <a:t>Question</a:t>
            </a:r>
            <a:r>
              <a:rPr lang="da-DK" dirty="0" smtClean="0"/>
              <a:t>: 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implementations</a:t>
            </a:r>
            <a:r>
              <a:rPr lang="da-DK" baseline="0" dirty="0" smtClean="0"/>
              <a:t> do </a:t>
            </a:r>
            <a:r>
              <a:rPr lang="da-DK" baseline="0" dirty="0" err="1" smtClean="0"/>
              <a:t>you</a:t>
            </a:r>
            <a:r>
              <a:rPr lang="da-DK" baseline="0" dirty="0" smtClean="0"/>
              <a:t> </a:t>
            </a:r>
            <a:r>
              <a:rPr lang="da-DK" baseline="0" dirty="0" err="1" smtClean="0"/>
              <a:t>know</a:t>
            </a:r>
            <a:r>
              <a:rPr lang="da-DK" baseline="0" dirty="0" smtClean="0"/>
              <a:t> (</a:t>
            </a:r>
            <a:r>
              <a:rPr lang="da-DK" baseline="0" dirty="0" err="1" smtClean="0"/>
              <a:t>search</a:t>
            </a:r>
            <a:r>
              <a:rPr lang="da-DK" baseline="0" dirty="0" smtClean="0"/>
              <a:t> </a:t>
            </a:r>
            <a:r>
              <a:rPr lang="da-DK" baseline="0" dirty="0" err="1" smtClean="0"/>
              <a:t>tree</a:t>
            </a:r>
            <a:r>
              <a:rPr lang="da-DK" baseline="0" dirty="0" smtClean="0"/>
              <a:t>, </a:t>
            </a:r>
            <a:r>
              <a:rPr lang="da-DK" baseline="0" dirty="0" err="1" smtClean="0"/>
              <a:t>unordered</a:t>
            </a:r>
            <a:r>
              <a:rPr lang="da-DK" baseline="0" dirty="0" smtClean="0"/>
              <a:t> list,  </a:t>
            </a:r>
            <a:r>
              <a:rPr lang="da-DK" baseline="0" dirty="0" err="1" smtClean="0"/>
              <a:t>binary</a:t>
            </a:r>
            <a:r>
              <a:rPr lang="da-DK" baseline="0" dirty="0" smtClean="0"/>
              <a:t> </a:t>
            </a:r>
            <a:r>
              <a:rPr lang="da-DK" baseline="0" dirty="0" err="1" smtClean="0"/>
              <a:t>heaps</a:t>
            </a:r>
            <a:r>
              <a:rPr lang="da-DK" baseline="0" dirty="0" smtClean="0"/>
              <a:t>) – </a:t>
            </a:r>
            <a:r>
              <a:rPr lang="da-DK" baseline="0" dirty="0" err="1" smtClean="0"/>
              <a:t>what</a:t>
            </a:r>
            <a:r>
              <a:rPr lang="da-DK" baseline="0" dirty="0" smtClean="0"/>
              <a:t> </a:t>
            </a:r>
            <a:r>
              <a:rPr lang="da-DK" baseline="0" dirty="0" err="1" smtClean="0"/>
              <a:t>will</a:t>
            </a:r>
            <a:r>
              <a:rPr lang="da-DK" baseline="0" dirty="0" smtClean="0"/>
              <a:t> the time </a:t>
            </a:r>
            <a:r>
              <a:rPr lang="da-DK" baseline="0" dirty="0" err="1" smtClean="0"/>
              <a:t>be</a:t>
            </a:r>
            <a:r>
              <a:rPr lang="da-DK" baseline="0" dirty="0" smtClean="0"/>
              <a:t> for </a:t>
            </a:r>
            <a:r>
              <a:rPr lang="da-DK" baseline="0" dirty="0" err="1" smtClean="0"/>
              <a:t>these</a:t>
            </a:r>
            <a:r>
              <a:rPr lang="da-DK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b="1" dirty="0" err="1" smtClean="0"/>
              <a:t>Question</a:t>
            </a:r>
            <a:r>
              <a:rPr lang="da-DK" dirty="0" smtClean="0"/>
              <a:t>: 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implementations</a:t>
            </a:r>
            <a:r>
              <a:rPr lang="da-DK" baseline="0" dirty="0" smtClean="0"/>
              <a:t> do </a:t>
            </a:r>
            <a:r>
              <a:rPr lang="da-DK" baseline="0" dirty="0" err="1" smtClean="0"/>
              <a:t>you</a:t>
            </a:r>
            <a:r>
              <a:rPr lang="da-DK" baseline="0" dirty="0" smtClean="0"/>
              <a:t> </a:t>
            </a:r>
            <a:r>
              <a:rPr lang="da-DK" baseline="0" dirty="0" err="1" smtClean="0"/>
              <a:t>know</a:t>
            </a:r>
            <a:r>
              <a:rPr lang="da-DK" baseline="0" dirty="0" smtClean="0"/>
              <a:t> (</a:t>
            </a:r>
            <a:r>
              <a:rPr lang="da-DK" baseline="0" dirty="0" err="1" smtClean="0"/>
              <a:t>search</a:t>
            </a:r>
            <a:r>
              <a:rPr lang="da-DK" baseline="0" dirty="0" smtClean="0"/>
              <a:t> </a:t>
            </a:r>
            <a:r>
              <a:rPr lang="da-DK" baseline="0" dirty="0" err="1" smtClean="0"/>
              <a:t>tree</a:t>
            </a:r>
            <a:r>
              <a:rPr lang="da-DK" baseline="0" dirty="0" smtClean="0"/>
              <a:t>, </a:t>
            </a:r>
            <a:r>
              <a:rPr lang="da-DK" baseline="0" dirty="0" err="1" smtClean="0"/>
              <a:t>unordered</a:t>
            </a:r>
            <a:r>
              <a:rPr lang="da-DK" baseline="0" dirty="0" smtClean="0"/>
              <a:t> list,  </a:t>
            </a:r>
            <a:r>
              <a:rPr lang="da-DK" baseline="0" dirty="0" err="1" smtClean="0"/>
              <a:t>binary</a:t>
            </a:r>
            <a:r>
              <a:rPr lang="da-DK" baseline="0" dirty="0" smtClean="0"/>
              <a:t> </a:t>
            </a:r>
            <a:r>
              <a:rPr lang="da-DK" baseline="0" dirty="0" err="1" smtClean="0"/>
              <a:t>heaps</a:t>
            </a:r>
            <a:r>
              <a:rPr lang="da-DK" baseline="0" dirty="0" smtClean="0"/>
              <a:t>) – </a:t>
            </a:r>
            <a:r>
              <a:rPr lang="da-DK" baseline="0" dirty="0" err="1" smtClean="0"/>
              <a:t>what</a:t>
            </a:r>
            <a:r>
              <a:rPr lang="da-DK" baseline="0" dirty="0" smtClean="0"/>
              <a:t> </a:t>
            </a:r>
            <a:r>
              <a:rPr lang="da-DK" baseline="0" dirty="0" err="1" smtClean="0"/>
              <a:t>will</a:t>
            </a:r>
            <a:r>
              <a:rPr lang="da-DK" baseline="0" dirty="0" smtClean="0"/>
              <a:t> the time </a:t>
            </a:r>
            <a:r>
              <a:rPr lang="da-DK" baseline="0" dirty="0" err="1" smtClean="0"/>
              <a:t>be</a:t>
            </a:r>
            <a:r>
              <a:rPr lang="da-DK" baseline="0" dirty="0" smtClean="0"/>
              <a:t> for </a:t>
            </a:r>
            <a:r>
              <a:rPr lang="da-DK" baseline="0" dirty="0" err="1" smtClean="0"/>
              <a:t>these</a:t>
            </a:r>
            <a:r>
              <a:rPr lang="da-DK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worst-case</a:t>
            </a:r>
            <a:endParaRPr lang="en-US" dirty="0" smtClean="0"/>
          </a:p>
          <a:p>
            <a:r>
              <a:rPr lang="da-DK" b="1" dirty="0" err="1" smtClean="0"/>
              <a:t>Question</a:t>
            </a:r>
            <a:r>
              <a:rPr lang="da-DK" b="1" baseline="0" dirty="0" smtClean="0"/>
              <a:t> </a:t>
            </a:r>
            <a:r>
              <a:rPr lang="da-DK" baseline="0" dirty="0" err="1" smtClean="0"/>
              <a:t>why</a:t>
            </a:r>
            <a:r>
              <a:rPr lang="da-DK" baseline="0" dirty="0" smtClean="0"/>
              <a:t>?</a:t>
            </a:r>
            <a:endParaRPr lang="da-D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0A94-079D-4517-997E-9FB13ECC65A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 smtClean="0"/>
              <a:t>Priority</a:t>
            </a:r>
            <a:r>
              <a:rPr lang="da-DK" b="1" dirty="0" smtClean="0"/>
              <a:t> </a:t>
            </a:r>
            <a:r>
              <a:rPr lang="da-DK" b="1" dirty="0" err="1" smtClean="0"/>
              <a:t>Queues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8147248" cy="4525963"/>
          </a:xfrm>
        </p:spPr>
        <p:txBody>
          <a:bodyPr>
            <a:normAutofit lnSpcReduction="10000"/>
          </a:bodyPr>
          <a:lstStyle/>
          <a:p>
            <a:pPr>
              <a:tabLst>
                <a:tab pos="3140075" algn="l"/>
              </a:tabLst>
            </a:pPr>
            <a:r>
              <a:rPr lang="da-DK" dirty="0" err="1" smtClean="0"/>
              <a:t>MakeQueue</a:t>
            </a:r>
            <a:r>
              <a:rPr lang="da-DK" dirty="0" smtClean="0"/>
              <a:t>	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create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new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empty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queue</a:t>
            </a:r>
            <a:endParaRPr lang="da-DK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tabLst>
                <a:tab pos="3140075" algn="l"/>
              </a:tabLst>
            </a:pPr>
            <a:r>
              <a:rPr lang="da-DK" dirty="0" err="1" smtClean="0"/>
              <a:t>Insert</a:t>
            </a:r>
            <a:r>
              <a:rPr lang="da-DK" dirty="0" smtClean="0"/>
              <a:t>(</a:t>
            </a:r>
            <a:r>
              <a:rPr lang="da-DK" i="1" dirty="0" err="1" smtClean="0"/>
              <a:t>Q</a:t>
            </a:r>
            <a:r>
              <a:rPr lang="da-DK" dirty="0" err="1" smtClean="0"/>
              <a:t>,</a:t>
            </a:r>
            <a:r>
              <a:rPr lang="da-DK" i="1" dirty="0" err="1" smtClean="0"/>
              <a:t>k</a:t>
            </a:r>
            <a:r>
              <a:rPr lang="da-DK" dirty="0" err="1" smtClean="0"/>
              <a:t>,</a:t>
            </a:r>
            <a:r>
              <a:rPr lang="da-DK" i="1" dirty="0" err="1" smtClean="0"/>
              <a:t>p</a:t>
            </a:r>
            <a:r>
              <a:rPr lang="da-DK" dirty="0" smtClean="0"/>
              <a:t>)	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insert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key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i="1" dirty="0" smtClean="0">
                <a:solidFill>
                  <a:schemeClr val="bg1">
                    <a:lumMod val="85000"/>
                  </a:schemeClr>
                </a:solidFill>
              </a:rPr>
              <a:t>k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with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priority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i="1" dirty="0" smtClean="0">
                <a:solidFill>
                  <a:schemeClr val="bg1">
                    <a:lumMod val="85000"/>
                  </a:schemeClr>
                </a:solidFill>
              </a:rPr>
              <a:t>p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>
              <a:tabLst>
                <a:tab pos="3140075" algn="l"/>
              </a:tabLst>
            </a:pPr>
            <a:r>
              <a:rPr lang="da-DK" dirty="0" err="1" smtClean="0"/>
              <a:t>Delete</a:t>
            </a:r>
            <a:r>
              <a:rPr lang="da-DK" dirty="0" smtClean="0"/>
              <a:t>(</a:t>
            </a:r>
            <a:r>
              <a:rPr lang="da-DK" dirty="0" err="1" smtClean="0"/>
              <a:t>Q,</a:t>
            </a:r>
            <a:r>
              <a:rPr lang="da-DK" i="1" dirty="0" err="1" smtClean="0"/>
              <a:t>k</a:t>
            </a:r>
            <a:r>
              <a:rPr lang="da-DK" dirty="0" smtClean="0"/>
              <a:t>)	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delete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key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i="1" dirty="0" smtClean="0">
                <a:solidFill>
                  <a:schemeClr val="bg1">
                    <a:lumMod val="85000"/>
                  </a:schemeClr>
                </a:solidFill>
              </a:rPr>
              <a:t>k 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(given a pointer)</a:t>
            </a:r>
          </a:p>
          <a:p>
            <a:pPr>
              <a:tabLst>
                <a:tab pos="3140075" algn="l"/>
              </a:tabLst>
            </a:pPr>
            <a:r>
              <a:rPr lang="da-DK" dirty="0" err="1" smtClean="0"/>
              <a:t>DeleteMin</a:t>
            </a:r>
            <a:r>
              <a:rPr lang="da-DK" dirty="0" smtClean="0"/>
              <a:t>(Q)	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delete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key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with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min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priority</a:t>
            </a:r>
            <a:endParaRPr lang="da-DK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tabLst>
                <a:tab pos="3140075" algn="l"/>
              </a:tabLst>
            </a:pPr>
            <a:r>
              <a:rPr lang="da-DK" dirty="0" smtClean="0"/>
              <a:t>Meld(</a:t>
            </a:r>
            <a:r>
              <a:rPr lang="da-DK" i="1" dirty="0" smtClean="0"/>
              <a:t>Q</a:t>
            </a:r>
            <a:r>
              <a:rPr lang="da-DK" baseline="-25000" dirty="0" smtClean="0"/>
              <a:t>1</a:t>
            </a:r>
            <a:r>
              <a:rPr lang="da-DK" dirty="0" smtClean="0"/>
              <a:t>,</a:t>
            </a:r>
            <a:r>
              <a:rPr lang="da-DK" i="1" dirty="0" smtClean="0"/>
              <a:t>Q</a:t>
            </a:r>
            <a:r>
              <a:rPr lang="da-DK" baseline="-25000" dirty="0" smtClean="0"/>
              <a:t>2</a:t>
            </a:r>
            <a:r>
              <a:rPr lang="da-DK" dirty="0" smtClean="0"/>
              <a:t>)	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merge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two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sets</a:t>
            </a:r>
          </a:p>
          <a:p>
            <a:pPr>
              <a:tabLst>
                <a:tab pos="3140075" algn="l"/>
              </a:tabLst>
            </a:pPr>
            <a:r>
              <a:rPr lang="da-DK" dirty="0" err="1" smtClean="0"/>
              <a:t>Empty</a:t>
            </a:r>
            <a:r>
              <a:rPr lang="da-DK" dirty="0" smtClean="0"/>
              <a:t>(</a:t>
            </a:r>
            <a:r>
              <a:rPr lang="da-DK" i="1" dirty="0" smtClean="0"/>
              <a:t>Q</a:t>
            </a:r>
            <a:r>
              <a:rPr lang="da-DK" dirty="0" smtClean="0"/>
              <a:t>)	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returns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if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empty</a:t>
            </a:r>
            <a:endParaRPr lang="da-DK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tabLst>
                <a:tab pos="3140075" algn="l"/>
              </a:tabLst>
            </a:pPr>
            <a:r>
              <a:rPr lang="da-DK" dirty="0" err="1" smtClean="0"/>
              <a:t>Size</a:t>
            </a:r>
            <a:r>
              <a:rPr lang="da-DK" dirty="0" smtClean="0"/>
              <a:t>(</a:t>
            </a:r>
            <a:r>
              <a:rPr lang="da-DK" i="1" dirty="0" smtClean="0"/>
              <a:t>Q</a:t>
            </a:r>
            <a:r>
              <a:rPr lang="da-DK" dirty="0" smtClean="0"/>
              <a:t>)	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returns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#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keys</a:t>
            </a:r>
            <a:endParaRPr lang="da-DK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tabLst>
                <a:tab pos="3140075" algn="l"/>
              </a:tabLst>
            </a:pPr>
            <a:r>
              <a:rPr lang="da-DK" dirty="0" err="1" smtClean="0"/>
              <a:t>FindMin</a:t>
            </a:r>
            <a:r>
              <a:rPr lang="da-DK" dirty="0" smtClean="0"/>
              <a:t>(</a:t>
            </a:r>
            <a:r>
              <a:rPr lang="da-DK" i="1" dirty="0" smtClean="0"/>
              <a:t>Q</a:t>
            </a:r>
            <a:r>
              <a:rPr lang="da-DK" dirty="0" smtClean="0"/>
              <a:t>)	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returns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key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with</a:t>
            </a:r>
            <a:r>
              <a:rPr lang="da-DK" dirty="0" smtClean="0">
                <a:solidFill>
                  <a:schemeClr val="bg1">
                    <a:lumMod val="85000"/>
                  </a:schemeClr>
                </a:solidFill>
              </a:rPr>
              <a:t> min </a:t>
            </a:r>
            <a:r>
              <a:rPr lang="da-DK" dirty="0" err="1" smtClean="0">
                <a:solidFill>
                  <a:schemeClr val="bg1">
                    <a:lumMod val="85000"/>
                  </a:schemeClr>
                </a:solidFill>
              </a:rPr>
              <a:t>priority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a-DK" b="1" dirty="0" err="1" smtClean="0"/>
              <a:t>Implemenation</a:t>
            </a:r>
            <a:r>
              <a:rPr lang="da-DK" b="1" dirty="0" smtClean="0"/>
              <a:t> of </a:t>
            </a:r>
            <a:br>
              <a:rPr lang="da-DK" b="1" dirty="0" smtClean="0"/>
            </a:br>
            <a:r>
              <a:rPr lang="da-DK" b="1" dirty="0" err="1" smtClean="0"/>
              <a:t>Fibonacci</a:t>
            </a:r>
            <a:r>
              <a:rPr lang="da-DK" b="1" dirty="0" smtClean="0"/>
              <a:t> </a:t>
            </a:r>
            <a:r>
              <a:rPr lang="da-DK" b="1" dirty="0" err="1" smtClean="0"/>
              <a:t>Heap</a:t>
            </a:r>
            <a:r>
              <a:rPr lang="da-DK" b="1" dirty="0" smtClean="0"/>
              <a:t> Operations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28800"/>
            <a:ext cx="9144000" cy="5229201"/>
          </a:xfrm>
        </p:spPr>
        <p:txBody>
          <a:bodyPr>
            <a:normAutofit fontScale="85000" lnSpcReduction="20000"/>
          </a:bodyPr>
          <a:lstStyle/>
          <a:p>
            <a:pPr>
              <a:buNone/>
              <a:tabLst>
                <a:tab pos="2235200" algn="l"/>
              </a:tabLst>
            </a:pPr>
            <a:r>
              <a:rPr lang="da-DK" b="1" dirty="0" err="1" smtClean="0">
                <a:solidFill>
                  <a:srgbClr val="C00000"/>
                </a:solidFill>
              </a:rPr>
              <a:t>FindMin</a:t>
            </a:r>
            <a:r>
              <a:rPr lang="da-DK" dirty="0" smtClean="0"/>
              <a:t> 	</a:t>
            </a:r>
            <a:r>
              <a:rPr lang="da-DK" dirty="0" err="1" smtClean="0"/>
              <a:t>Maintain</a:t>
            </a:r>
            <a:r>
              <a:rPr lang="da-DK" dirty="0" smtClean="0"/>
              <a:t> pointer to min </a:t>
            </a:r>
            <a:r>
              <a:rPr lang="da-DK" dirty="0" err="1" smtClean="0"/>
              <a:t>root</a:t>
            </a:r>
            <a:endParaRPr lang="da-DK" dirty="0" smtClean="0"/>
          </a:p>
          <a:p>
            <a:pPr>
              <a:buNone/>
              <a:tabLst>
                <a:tab pos="2235200" algn="l"/>
              </a:tabLst>
            </a:pPr>
            <a:r>
              <a:rPr lang="da-DK" b="1" dirty="0" err="1" smtClean="0">
                <a:solidFill>
                  <a:srgbClr val="C00000"/>
                </a:solidFill>
              </a:rPr>
              <a:t>Insert</a:t>
            </a:r>
            <a:r>
              <a:rPr lang="da-DK" dirty="0" smtClean="0"/>
              <a:t>	</a:t>
            </a:r>
            <a:r>
              <a:rPr lang="da-DK" dirty="0" err="1" smtClean="0"/>
              <a:t>Create</a:t>
            </a:r>
            <a:r>
              <a:rPr lang="da-DK" dirty="0" smtClean="0"/>
              <a:t> new </a:t>
            </a:r>
            <a:r>
              <a:rPr lang="da-DK" dirty="0" err="1" smtClean="0"/>
              <a:t>tree</a:t>
            </a:r>
            <a:r>
              <a:rPr lang="da-DK" dirty="0" smtClean="0"/>
              <a:t> = new rank 0 node </a:t>
            </a:r>
            <a:r>
              <a:rPr lang="da-DK" b="1" baseline="30000" dirty="0" smtClean="0">
                <a:solidFill>
                  <a:srgbClr val="00B050"/>
                </a:solidFill>
              </a:rPr>
              <a:t>+1</a:t>
            </a:r>
          </a:p>
          <a:p>
            <a:pPr>
              <a:buNone/>
              <a:tabLst>
                <a:tab pos="2235200" algn="l"/>
              </a:tabLst>
            </a:pPr>
            <a:r>
              <a:rPr lang="da-DK" b="1" dirty="0" err="1" smtClean="0">
                <a:solidFill>
                  <a:srgbClr val="C00000"/>
                </a:solidFill>
              </a:rPr>
              <a:t>Join</a:t>
            </a:r>
            <a:r>
              <a:rPr lang="da-DK" dirty="0" smtClean="0"/>
              <a:t>	</a:t>
            </a:r>
            <a:r>
              <a:rPr lang="da-DK" dirty="0" err="1" smtClean="0"/>
              <a:t>Concatenate</a:t>
            </a:r>
            <a:r>
              <a:rPr lang="da-DK" dirty="0" smtClean="0"/>
              <a:t> </a:t>
            </a:r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forests</a:t>
            </a:r>
            <a:r>
              <a:rPr lang="da-DK" b="1" baseline="30000" dirty="0" smtClean="0">
                <a:solidFill>
                  <a:srgbClr val="00B050"/>
                </a:solidFill>
              </a:rPr>
              <a:t> </a:t>
            </a:r>
            <a:r>
              <a:rPr lang="da-DK" b="1" baseline="30000" dirty="0" err="1" smtClean="0">
                <a:solidFill>
                  <a:srgbClr val="00B050"/>
                </a:solidFill>
              </a:rPr>
              <a:t>unchanged</a:t>
            </a:r>
            <a:endParaRPr lang="da-DK" dirty="0" smtClean="0"/>
          </a:p>
          <a:p>
            <a:pPr>
              <a:buNone/>
              <a:tabLst>
                <a:tab pos="2235200" algn="l"/>
              </a:tabLst>
            </a:pPr>
            <a:r>
              <a:rPr lang="da-DK" b="1" dirty="0" err="1" smtClean="0">
                <a:solidFill>
                  <a:srgbClr val="C00000"/>
                </a:solidFill>
              </a:rPr>
              <a:t>Delete</a:t>
            </a:r>
            <a:r>
              <a:rPr lang="da-DK" b="1" dirty="0" smtClean="0">
                <a:solidFill>
                  <a:srgbClr val="C00000"/>
                </a:solidFill>
              </a:rPr>
              <a:t> </a:t>
            </a:r>
            <a:r>
              <a:rPr lang="da-DK" dirty="0" smtClean="0"/>
              <a:t>	</a:t>
            </a:r>
            <a:r>
              <a:rPr lang="da-DK" dirty="0" err="1" smtClean="0"/>
              <a:t>DecreaseKey</a:t>
            </a:r>
            <a:r>
              <a:rPr lang="da-DK" dirty="0" smtClean="0"/>
              <a:t> -∞ + </a:t>
            </a:r>
            <a:r>
              <a:rPr lang="da-DK" dirty="0" err="1" smtClean="0"/>
              <a:t>DeleteMin</a:t>
            </a:r>
            <a:endParaRPr lang="da-DK" dirty="0" smtClean="0"/>
          </a:p>
          <a:p>
            <a:pPr>
              <a:buNone/>
              <a:tabLst>
                <a:tab pos="2235200" algn="l"/>
              </a:tabLst>
            </a:pPr>
            <a:r>
              <a:rPr lang="da-DK" b="1" dirty="0" err="1" smtClean="0">
                <a:solidFill>
                  <a:srgbClr val="C00000"/>
                </a:solidFill>
              </a:rPr>
              <a:t>DeleteMin</a:t>
            </a:r>
            <a:r>
              <a:rPr lang="da-DK" b="1" dirty="0" smtClean="0">
                <a:solidFill>
                  <a:srgbClr val="C00000"/>
                </a:solidFill>
              </a:rPr>
              <a:t> </a:t>
            </a:r>
            <a:r>
              <a:rPr lang="da-DK" dirty="0" smtClean="0"/>
              <a:t>	</a:t>
            </a:r>
            <a:r>
              <a:rPr lang="da-DK" dirty="0" err="1" smtClean="0"/>
              <a:t>Remove</a:t>
            </a:r>
            <a:r>
              <a:rPr lang="da-DK" dirty="0" smtClean="0"/>
              <a:t> min </a:t>
            </a:r>
            <a:r>
              <a:rPr lang="da-DK" dirty="0" err="1" smtClean="0"/>
              <a:t>root</a:t>
            </a:r>
            <a:r>
              <a:rPr lang="da-DK" dirty="0" smtClean="0"/>
              <a:t> </a:t>
            </a:r>
            <a:r>
              <a:rPr lang="da-DK" b="1" baseline="30000" dirty="0" smtClean="0">
                <a:solidFill>
                  <a:srgbClr val="00B050"/>
                </a:solidFill>
              </a:rPr>
              <a:t>-1 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	+ </a:t>
            </a:r>
            <a:r>
              <a:rPr lang="da-DK" dirty="0" err="1" smtClean="0"/>
              <a:t>add</a:t>
            </a:r>
            <a:r>
              <a:rPr lang="da-DK" dirty="0" smtClean="0"/>
              <a:t> </a:t>
            </a:r>
            <a:r>
              <a:rPr lang="da-DK" dirty="0" err="1" smtClean="0"/>
              <a:t>children</a:t>
            </a:r>
            <a:r>
              <a:rPr lang="da-DK" dirty="0" smtClean="0"/>
              <a:t> to </a:t>
            </a:r>
            <a:r>
              <a:rPr lang="da-DK" dirty="0" err="1" smtClean="0"/>
              <a:t>forest</a:t>
            </a:r>
            <a:r>
              <a:rPr lang="da-DK" dirty="0" smtClean="0"/>
              <a:t> </a:t>
            </a:r>
            <a:r>
              <a:rPr lang="da-DK" b="1" baseline="30000" dirty="0" smtClean="0">
                <a:solidFill>
                  <a:srgbClr val="00B050"/>
                </a:solidFill>
              </a:rPr>
              <a:t>+O(log </a:t>
            </a:r>
            <a:r>
              <a:rPr lang="da-DK" b="1" i="1" baseline="30000" dirty="0" smtClean="0">
                <a:solidFill>
                  <a:srgbClr val="00B050"/>
                </a:solidFill>
              </a:rPr>
              <a:t>n</a:t>
            </a:r>
            <a:r>
              <a:rPr lang="da-DK" b="1" baseline="30000" dirty="0" smtClean="0">
                <a:solidFill>
                  <a:srgbClr val="00B050"/>
                </a:solidFill>
              </a:rPr>
              <a:t> )</a:t>
            </a:r>
            <a:r>
              <a:rPr lang="da-DK" dirty="0" smtClean="0"/>
              <a:t>	</a:t>
            </a:r>
            <a:br>
              <a:rPr lang="da-DK" dirty="0" smtClean="0"/>
            </a:br>
            <a:r>
              <a:rPr lang="da-DK" dirty="0" smtClean="0"/>
              <a:t>	+ </a:t>
            </a:r>
            <a:r>
              <a:rPr lang="da-DK" dirty="0" err="1" smtClean="0"/>
              <a:t>bucketsort</a:t>
            </a:r>
            <a:r>
              <a:rPr lang="da-DK" dirty="0" smtClean="0"/>
              <a:t> </a:t>
            </a:r>
            <a:r>
              <a:rPr lang="da-DK" dirty="0" err="1" smtClean="0"/>
              <a:t>roots</a:t>
            </a:r>
            <a:r>
              <a:rPr lang="da-DK" dirty="0" smtClean="0"/>
              <a:t> by rank</a:t>
            </a:r>
            <a:r>
              <a:rPr lang="da-DK" b="1" baseline="30000" dirty="0" smtClean="0">
                <a:solidFill>
                  <a:srgbClr val="00B050"/>
                </a:solidFill>
              </a:rPr>
              <a:t> </a:t>
            </a:r>
            <a:r>
              <a:rPr lang="da-DK" b="1" baseline="30000" dirty="0" err="1" smtClean="0">
                <a:solidFill>
                  <a:srgbClr val="00B050"/>
                </a:solidFill>
              </a:rPr>
              <a:t>only</a:t>
            </a:r>
            <a:r>
              <a:rPr lang="da-DK" b="1" baseline="30000" dirty="0" smtClean="0">
                <a:solidFill>
                  <a:srgbClr val="00B050"/>
                </a:solidFill>
              </a:rPr>
              <a:t> O(log </a:t>
            </a:r>
            <a:r>
              <a:rPr lang="da-DK" b="1" i="1" baseline="30000" dirty="0" smtClean="0">
                <a:solidFill>
                  <a:srgbClr val="00B050"/>
                </a:solidFill>
              </a:rPr>
              <a:t>n </a:t>
            </a:r>
            <a:r>
              <a:rPr lang="da-DK" b="1" baseline="30000" dirty="0" smtClean="0">
                <a:solidFill>
                  <a:srgbClr val="00B050"/>
                </a:solidFill>
              </a:rPr>
              <a:t>) not </a:t>
            </a:r>
            <a:r>
              <a:rPr lang="da-DK" b="1" baseline="30000" dirty="0" err="1" smtClean="0">
                <a:solidFill>
                  <a:srgbClr val="00B050"/>
                </a:solidFill>
              </a:rPr>
              <a:t>linked</a:t>
            </a:r>
            <a:r>
              <a:rPr lang="da-DK" b="1" baseline="30000" dirty="0" smtClean="0">
                <a:solidFill>
                  <a:srgbClr val="00B050"/>
                </a:solidFill>
              </a:rPr>
              <a:t> </a:t>
            </a:r>
            <a:r>
              <a:rPr lang="da-DK" b="1" baseline="30000" dirty="0" err="1" smtClean="0">
                <a:solidFill>
                  <a:srgbClr val="00B050"/>
                </a:solidFill>
              </a:rPr>
              <a:t>below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	+ link </a:t>
            </a:r>
            <a:r>
              <a:rPr lang="da-DK" dirty="0" err="1" smtClean="0"/>
              <a:t>while</a:t>
            </a:r>
            <a:r>
              <a:rPr lang="da-DK" dirty="0" smtClean="0"/>
              <a:t> </a:t>
            </a:r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roots</a:t>
            </a:r>
            <a:r>
              <a:rPr lang="da-DK" dirty="0" smtClean="0"/>
              <a:t> </a:t>
            </a:r>
            <a:r>
              <a:rPr lang="da-DK" dirty="0" err="1" smtClean="0"/>
              <a:t>equal</a:t>
            </a:r>
            <a:r>
              <a:rPr lang="da-DK" dirty="0" smtClean="0"/>
              <a:t> rank</a:t>
            </a:r>
            <a:r>
              <a:rPr lang="da-DK" b="1" baseline="30000" dirty="0" smtClean="0">
                <a:solidFill>
                  <a:srgbClr val="00B050"/>
                </a:solidFill>
              </a:rPr>
              <a:t> -1 </a:t>
            </a:r>
            <a:r>
              <a:rPr lang="da-DK" b="1" baseline="30000" dirty="0" err="1" smtClean="0">
                <a:solidFill>
                  <a:srgbClr val="00B050"/>
                </a:solidFill>
              </a:rPr>
              <a:t>each</a:t>
            </a:r>
            <a:endParaRPr lang="da-DK" b="1" dirty="0" smtClean="0">
              <a:solidFill>
                <a:srgbClr val="00B050"/>
              </a:solidFill>
            </a:endParaRPr>
          </a:p>
          <a:p>
            <a:pPr>
              <a:buNone/>
              <a:tabLst>
                <a:tab pos="2235200" algn="l"/>
              </a:tabLst>
            </a:pPr>
            <a:r>
              <a:rPr lang="da-DK" b="1" dirty="0" err="1" smtClean="0">
                <a:solidFill>
                  <a:srgbClr val="C00000"/>
                </a:solidFill>
              </a:rPr>
              <a:t>DecreaseKey</a:t>
            </a:r>
            <a:r>
              <a:rPr lang="da-DK" dirty="0" smtClean="0"/>
              <a:t>	</a:t>
            </a:r>
            <a:r>
              <a:rPr lang="da-DK" dirty="0" err="1" smtClean="0"/>
              <a:t>Update</a:t>
            </a:r>
            <a:r>
              <a:rPr lang="da-DK" dirty="0" smtClean="0"/>
              <a:t> </a:t>
            </a:r>
            <a:r>
              <a:rPr lang="da-DK" dirty="0" err="1" smtClean="0"/>
              <a:t>priority</a:t>
            </a:r>
            <a:r>
              <a:rPr lang="da-DK" dirty="0" smtClean="0"/>
              <a:t> + cut </a:t>
            </a:r>
            <a:r>
              <a:rPr lang="da-DK" dirty="0" err="1" smtClean="0"/>
              <a:t>edge</a:t>
            </a:r>
            <a:r>
              <a:rPr lang="da-DK" dirty="0" smtClean="0"/>
              <a:t> to </a:t>
            </a:r>
            <a:r>
              <a:rPr lang="da-DK" dirty="0" err="1" smtClean="0"/>
              <a:t>parent</a:t>
            </a:r>
            <a:r>
              <a:rPr lang="da-DK" b="1" baseline="30000" dirty="0" smtClean="0">
                <a:solidFill>
                  <a:srgbClr val="00B050"/>
                </a:solidFill>
              </a:rPr>
              <a:t> +3 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	+ </a:t>
            </a:r>
            <a:r>
              <a:rPr lang="da-DK" dirty="0" err="1" smtClean="0"/>
              <a:t>if</a:t>
            </a:r>
            <a:r>
              <a:rPr lang="da-DK" dirty="0" smtClean="0"/>
              <a:t> </a:t>
            </a:r>
            <a:r>
              <a:rPr lang="da-DK" dirty="0" err="1" smtClean="0"/>
              <a:t>parent</a:t>
            </a:r>
            <a:r>
              <a:rPr lang="da-DK" dirty="0" smtClean="0"/>
              <a:t> </a:t>
            </a:r>
            <a:r>
              <a:rPr lang="da-DK" dirty="0" err="1" smtClean="0"/>
              <a:t>now</a:t>
            </a:r>
            <a:r>
              <a:rPr lang="da-DK" dirty="0" smtClean="0"/>
              <a:t> has </a:t>
            </a:r>
            <a:r>
              <a:rPr lang="da-DK" i="1" dirty="0" smtClean="0"/>
              <a:t>r</a:t>
            </a:r>
            <a:r>
              <a:rPr lang="da-DK" dirty="0" smtClean="0"/>
              <a:t> – 2 </a:t>
            </a:r>
            <a:r>
              <a:rPr lang="da-DK" dirty="0" err="1" smtClean="0"/>
              <a:t>children</a:t>
            </a:r>
            <a:r>
              <a:rPr lang="da-DK" dirty="0" smtClean="0"/>
              <a:t>, 	</a:t>
            </a:r>
            <a:br>
              <a:rPr lang="da-DK" dirty="0" smtClean="0"/>
            </a:br>
            <a:r>
              <a:rPr lang="da-DK" dirty="0" smtClean="0"/>
              <a:t>	</a:t>
            </a:r>
            <a:r>
              <a:rPr lang="da-DK" dirty="0" err="1" smtClean="0"/>
              <a:t>recursively</a:t>
            </a:r>
            <a:r>
              <a:rPr lang="da-DK" dirty="0" smtClean="0"/>
              <a:t> cut </a:t>
            </a:r>
            <a:r>
              <a:rPr lang="da-DK" dirty="0" err="1" smtClean="0"/>
              <a:t>parent</a:t>
            </a:r>
            <a:r>
              <a:rPr lang="da-DK" dirty="0" smtClean="0"/>
              <a:t> </a:t>
            </a:r>
            <a:r>
              <a:rPr lang="da-DK" dirty="0" err="1" smtClean="0"/>
              <a:t>edges</a:t>
            </a:r>
            <a:r>
              <a:rPr lang="da-DK" b="1" baseline="30000" dirty="0" smtClean="0">
                <a:solidFill>
                  <a:srgbClr val="00B050"/>
                </a:solidFill>
              </a:rPr>
              <a:t> -1 </a:t>
            </a:r>
            <a:r>
              <a:rPr lang="da-DK" b="1" baseline="30000" dirty="0" err="1" smtClean="0">
                <a:solidFill>
                  <a:srgbClr val="00B050"/>
                </a:solidFill>
              </a:rPr>
              <a:t>each</a:t>
            </a:r>
            <a:r>
              <a:rPr lang="da-DK" b="1" baseline="30000" dirty="0" smtClean="0">
                <a:solidFill>
                  <a:srgbClr val="00B050"/>
                </a:solidFill>
              </a:rPr>
              <a:t>, +1 final cut</a:t>
            </a:r>
            <a:endParaRPr lang="da-DK" b="1" dirty="0" smtClean="0">
              <a:solidFill>
                <a:srgbClr val="00B050"/>
              </a:solidFill>
            </a:endParaRPr>
          </a:p>
          <a:p>
            <a:pPr>
              <a:buNone/>
              <a:tabLst>
                <a:tab pos="2235200" algn="l"/>
              </a:tabLst>
            </a:pPr>
            <a:endParaRPr lang="da-DK" b="1" dirty="0" smtClean="0">
              <a:solidFill>
                <a:srgbClr val="00B050"/>
              </a:solidFill>
            </a:endParaRPr>
          </a:p>
          <a:p>
            <a:pPr algn="ctr">
              <a:buNone/>
              <a:tabLst>
                <a:tab pos="2235200" algn="l"/>
              </a:tabLst>
            </a:pPr>
            <a:r>
              <a:rPr lang="da-DK" b="1" dirty="0" smtClean="0">
                <a:solidFill>
                  <a:srgbClr val="00B050"/>
                </a:solidFill>
              </a:rPr>
              <a:t>* </a:t>
            </a:r>
            <a:r>
              <a:rPr lang="da-DK" dirty="0" smtClean="0"/>
              <a:t>= potential </a:t>
            </a:r>
            <a:r>
              <a:rPr lang="da-DK" dirty="0" err="1" smtClean="0"/>
              <a:t>change</a:t>
            </a:r>
            <a:endParaRPr lang="da-DK" dirty="0" smtClean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a-DK" b="1" dirty="0" err="1" smtClean="0"/>
              <a:t>Worst-Case</a:t>
            </a:r>
            <a:r>
              <a:rPr lang="da-DK" b="1" dirty="0" smtClean="0"/>
              <a:t> Operations </a:t>
            </a:r>
            <a:br>
              <a:rPr lang="da-DK" b="1" dirty="0" smtClean="0"/>
            </a:br>
            <a:r>
              <a:rPr lang="da-DK" sz="3600" dirty="0" smtClean="0"/>
              <a:t>(</a:t>
            </a:r>
            <a:r>
              <a:rPr lang="da-DK" sz="3600" dirty="0" err="1" smtClean="0"/>
              <a:t>without</a:t>
            </a:r>
            <a:r>
              <a:rPr lang="da-DK" sz="3600" dirty="0" smtClean="0"/>
              <a:t> </a:t>
            </a:r>
            <a:r>
              <a:rPr lang="da-DK" sz="3600" dirty="0" err="1" smtClean="0"/>
              <a:t>Join</a:t>
            </a:r>
            <a:r>
              <a:rPr lang="da-DK" sz="3600" dirty="0" smtClean="0"/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348880"/>
            <a:ext cx="8892480" cy="4525963"/>
          </a:xfrm>
        </p:spPr>
        <p:txBody>
          <a:bodyPr/>
          <a:lstStyle/>
          <a:p>
            <a:pPr>
              <a:buNone/>
            </a:pPr>
            <a:r>
              <a:rPr lang="da-DK" b="1" dirty="0" err="1" smtClean="0"/>
              <a:t>Basic</a:t>
            </a:r>
            <a:r>
              <a:rPr lang="da-DK" b="1" dirty="0" smtClean="0"/>
              <a:t> </a:t>
            </a:r>
            <a:r>
              <a:rPr lang="da-DK" b="1" dirty="0" err="1" smtClean="0"/>
              <a:t>ideas</a:t>
            </a:r>
            <a:endParaRPr lang="da-DK" b="1" dirty="0" smtClean="0"/>
          </a:p>
          <a:p>
            <a:r>
              <a:rPr lang="da-DK" dirty="0" err="1" smtClean="0"/>
              <a:t>Require</a:t>
            </a:r>
            <a:r>
              <a:rPr lang="da-DK" dirty="0" smtClean="0"/>
              <a:t>  ≤ </a:t>
            </a:r>
            <a:r>
              <a:rPr lang="da-DK" dirty="0" err="1" smtClean="0"/>
              <a:t>max-rank</a:t>
            </a:r>
            <a:r>
              <a:rPr lang="da-DK" dirty="0" smtClean="0"/>
              <a:t> + 1 </a:t>
            </a:r>
            <a:r>
              <a:rPr lang="da-DK" b="1" dirty="0" err="1" smtClean="0">
                <a:solidFill>
                  <a:srgbClr val="C00000"/>
                </a:solidFill>
              </a:rPr>
              <a:t>trees</a:t>
            </a:r>
            <a:r>
              <a:rPr lang="da-DK" dirty="0" smtClean="0"/>
              <a:t> in </a:t>
            </a:r>
            <a:r>
              <a:rPr lang="da-DK" dirty="0" err="1" smtClean="0"/>
              <a:t>forest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(otherwise </a:t>
            </a:r>
            <a:r>
              <a:rPr lang="en-US" dirty="0" smtClean="0">
                <a:sym typeface="Symbol"/>
              </a:rPr>
              <a:t>rank r where two trees can be linked</a:t>
            </a:r>
            <a:r>
              <a:rPr lang="da-DK" dirty="0" smtClean="0">
                <a:sym typeface="Symbol"/>
              </a:rPr>
              <a:t>)</a:t>
            </a:r>
          </a:p>
          <a:p>
            <a:r>
              <a:rPr lang="da-DK" dirty="0" err="1" smtClean="0"/>
              <a:t>Replace</a:t>
            </a:r>
            <a:r>
              <a:rPr lang="da-DK" dirty="0" smtClean="0"/>
              <a:t> </a:t>
            </a:r>
            <a:r>
              <a:rPr lang="da-DK" dirty="0" err="1" smtClean="0"/>
              <a:t>cutting</a:t>
            </a:r>
            <a:r>
              <a:rPr lang="da-DK" dirty="0" smtClean="0"/>
              <a:t> in </a:t>
            </a:r>
            <a:r>
              <a:rPr lang="da-DK" dirty="0" err="1" smtClean="0"/>
              <a:t>F-trees</a:t>
            </a:r>
            <a:r>
              <a:rPr lang="da-DK" dirty="0" smtClean="0"/>
              <a:t> by </a:t>
            </a:r>
            <a:r>
              <a:rPr lang="da-DK" dirty="0" err="1" smtClean="0"/>
              <a:t>having</a:t>
            </a:r>
            <a:r>
              <a:rPr lang="da-DK" dirty="0" smtClean="0"/>
              <a:t> O(log n) nodes </a:t>
            </a:r>
            <a:r>
              <a:rPr lang="da-DK" b="1" dirty="0" smtClean="0">
                <a:solidFill>
                  <a:srgbClr val="C00000"/>
                </a:solidFill>
              </a:rPr>
              <a:t>violating </a:t>
            </a:r>
            <a:r>
              <a:rPr lang="da-DK" b="1" dirty="0" err="1" smtClean="0">
                <a:solidFill>
                  <a:srgbClr val="C00000"/>
                </a:solidFill>
              </a:rPr>
              <a:t>heap</a:t>
            </a:r>
            <a:r>
              <a:rPr lang="da-DK" b="1" dirty="0" smtClean="0">
                <a:solidFill>
                  <a:srgbClr val="C00000"/>
                </a:solidFill>
              </a:rPr>
              <a:t> </a:t>
            </a:r>
            <a:r>
              <a:rPr lang="da-DK" b="1" dirty="0" err="1" smtClean="0">
                <a:solidFill>
                  <a:srgbClr val="C00000"/>
                </a:solidFill>
              </a:rPr>
              <a:t>order</a:t>
            </a:r>
            <a:endParaRPr lang="da-DK" b="1" dirty="0" smtClean="0">
              <a:solidFill>
                <a:srgbClr val="C00000"/>
              </a:solidFill>
            </a:endParaRPr>
          </a:p>
          <a:p>
            <a:r>
              <a:rPr lang="da-DK" b="1" dirty="0" smtClean="0">
                <a:solidFill>
                  <a:srgbClr val="C00000"/>
                </a:solidFill>
                <a:sym typeface="Symbol"/>
              </a:rPr>
              <a:t>Transformation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replacing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two</a:t>
            </a:r>
            <a:r>
              <a:rPr lang="da-DK" dirty="0" smtClean="0">
                <a:sym typeface="Symbol"/>
              </a:rPr>
              <a:t> rank </a:t>
            </a:r>
            <a:r>
              <a:rPr lang="da-DK" i="1" dirty="0" smtClean="0">
                <a:sym typeface="Symbol"/>
              </a:rPr>
              <a:t>r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violations</a:t>
            </a:r>
            <a:r>
              <a:rPr lang="da-DK" dirty="0" smtClean="0">
                <a:sym typeface="Symbol"/>
              </a:rPr>
              <a:t> by </a:t>
            </a:r>
            <a:r>
              <a:rPr lang="da-DK" dirty="0" err="1" smtClean="0">
                <a:sym typeface="Symbol"/>
              </a:rPr>
              <a:t>one</a:t>
            </a:r>
            <a:r>
              <a:rPr lang="da-DK" dirty="0" smtClean="0">
                <a:sym typeface="Symbol"/>
              </a:rPr>
              <a:t> rank </a:t>
            </a:r>
            <a:r>
              <a:rPr lang="da-DK" i="1" dirty="0" smtClean="0">
                <a:sym typeface="Symbol"/>
              </a:rPr>
              <a:t>r</a:t>
            </a:r>
            <a:r>
              <a:rPr lang="da-DK" dirty="0" smtClean="0">
                <a:sym typeface="Symbol"/>
              </a:rPr>
              <a:t>+1 </a:t>
            </a:r>
            <a:r>
              <a:rPr lang="da-DK" dirty="0" err="1" smtClean="0">
                <a:sym typeface="Symbol"/>
              </a:rPr>
              <a:t>violation</a:t>
            </a:r>
            <a:endParaRPr lang="en-US" dirty="0" smtClean="0">
              <a:sym typeface="Symbol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-36512" y="1312169"/>
            <a:ext cx="9396536" cy="6766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0" algn="ctr">
              <a:spcBef>
                <a:spcPct val="20000"/>
              </a:spcBef>
              <a:buClr>
                <a:srgbClr val="C00000"/>
              </a:buClr>
            </a:pPr>
            <a:r>
              <a:rPr lang="en-US" sz="1400" dirty="0" smtClean="0"/>
              <a:t>[Driscoll, </a:t>
            </a:r>
            <a:r>
              <a:rPr lang="en-US" sz="1400" dirty="0" err="1" smtClean="0"/>
              <a:t>Gabow</a:t>
            </a:r>
            <a:r>
              <a:rPr lang="en-US" sz="1400" dirty="0" smtClean="0"/>
              <a:t>, </a:t>
            </a:r>
            <a:r>
              <a:rPr lang="en-US" sz="1400" dirty="0" err="1" smtClean="0"/>
              <a:t>Shrairman</a:t>
            </a:r>
            <a:r>
              <a:rPr lang="en-US" sz="1400" dirty="0" smtClean="0"/>
              <a:t>, </a:t>
            </a:r>
            <a:r>
              <a:rPr lang="en-US" sz="1400" dirty="0" err="1" smtClean="0"/>
              <a:t>Tarjan</a:t>
            </a:r>
            <a:r>
              <a:rPr lang="en-US" sz="1400" dirty="0" smtClean="0"/>
              <a:t>, </a:t>
            </a:r>
            <a:r>
              <a:rPr lang="en-US" sz="1400" i="1" dirty="0" smtClean="0"/>
              <a:t>Relaxed Heaps: An Alternative to Fibonacci Heaps  with Applications to Parallel Computation, </a:t>
            </a:r>
          </a:p>
          <a:p>
            <a:pPr lvl="0" algn="ctr">
              <a:spcBef>
                <a:spcPct val="20000"/>
              </a:spcBef>
              <a:buClr>
                <a:srgbClr val="C00000"/>
              </a:buClr>
            </a:pPr>
            <a:r>
              <a:rPr lang="en-US" sz="1400" dirty="0" smtClean="0"/>
              <a:t>Communications of </a:t>
            </a:r>
            <a:r>
              <a:rPr lang="en-US" sz="1400" dirty="0"/>
              <a:t>the </a:t>
            </a:r>
            <a:r>
              <a:rPr lang="en-US" sz="1400" dirty="0" smtClean="0"/>
              <a:t>ACM, </a:t>
            </a:r>
            <a:r>
              <a:rPr lang="en-US" sz="1400" dirty="0"/>
              <a:t>Volume </a:t>
            </a:r>
            <a:r>
              <a:rPr lang="en-US" sz="1400" dirty="0" smtClean="0"/>
              <a:t>34(3), 596-615, 1987] 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 smtClean="0"/>
              <a:t>Priority</a:t>
            </a:r>
            <a:r>
              <a:rPr lang="da-DK" b="1" dirty="0" smtClean="0"/>
              <a:t> </a:t>
            </a:r>
            <a:r>
              <a:rPr lang="da-DK" b="1" dirty="0" err="1" smtClean="0"/>
              <a:t>Queues</a:t>
            </a:r>
            <a:r>
              <a:rPr lang="da-DK" b="1" dirty="0" smtClean="0"/>
              <a:t> – Ideal Times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780928"/>
            <a:ext cx="8496944" cy="1296144"/>
          </a:xfrm>
          <a:ln w="38100">
            <a:solidFill>
              <a:srgbClr val="C00000"/>
            </a:solidFill>
          </a:ln>
        </p:spPr>
        <p:txBody>
          <a:bodyPr>
            <a:normAutofit fontScale="92500"/>
          </a:bodyPr>
          <a:lstStyle/>
          <a:p>
            <a:pPr algn="ctr">
              <a:buNone/>
              <a:tabLst>
                <a:tab pos="3140075" algn="l"/>
              </a:tabLst>
            </a:pPr>
            <a:r>
              <a:rPr lang="da-DK" dirty="0" err="1" smtClean="0"/>
              <a:t>MakeQueue</a:t>
            </a:r>
            <a:r>
              <a:rPr lang="da-DK" dirty="0" smtClean="0"/>
              <a:t>, </a:t>
            </a:r>
            <a:r>
              <a:rPr lang="da-DK" dirty="0" smtClean="0">
                <a:solidFill>
                  <a:srgbClr val="C00000"/>
                </a:solidFill>
              </a:rPr>
              <a:t>Meld</a:t>
            </a:r>
            <a:r>
              <a:rPr lang="da-DK" dirty="0" smtClean="0"/>
              <a:t>, </a:t>
            </a:r>
            <a:r>
              <a:rPr lang="da-DK" dirty="0" err="1" smtClean="0">
                <a:solidFill>
                  <a:srgbClr val="C00000"/>
                </a:solidFill>
              </a:rPr>
              <a:t>Insert</a:t>
            </a:r>
            <a:r>
              <a:rPr lang="da-DK" dirty="0" smtClean="0"/>
              <a:t>, </a:t>
            </a:r>
            <a:r>
              <a:rPr lang="da-DK" dirty="0" err="1" smtClean="0"/>
              <a:t>Empty</a:t>
            </a:r>
            <a:r>
              <a:rPr lang="da-DK" dirty="0" smtClean="0"/>
              <a:t>,  </a:t>
            </a:r>
            <a:r>
              <a:rPr lang="da-DK" dirty="0" err="1" smtClean="0"/>
              <a:t>Size</a:t>
            </a:r>
            <a:r>
              <a:rPr lang="da-DK" dirty="0" smtClean="0"/>
              <a:t>, </a:t>
            </a:r>
            <a:r>
              <a:rPr lang="da-DK" dirty="0" err="1" smtClean="0"/>
              <a:t>FindMin</a:t>
            </a:r>
            <a:r>
              <a:rPr lang="da-DK" dirty="0" smtClean="0"/>
              <a:t>: </a:t>
            </a:r>
            <a:r>
              <a:rPr lang="da-DK" i="1" dirty="0" smtClean="0"/>
              <a:t>O</a:t>
            </a:r>
            <a:r>
              <a:rPr lang="da-DK" dirty="0" smtClean="0"/>
              <a:t>(1)</a:t>
            </a:r>
            <a:endParaRPr lang="da-DK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>
              <a:buNone/>
              <a:tabLst>
                <a:tab pos="3140075" algn="l"/>
              </a:tabLst>
            </a:pPr>
            <a:r>
              <a:rPr lang="da-DK" dirty="0" err="1" smtClean="0"/>
              <a:t>Delete</a:t>
            </a:r>
            <a:r>
              <a:rPr lang="da-DK" dirty="0" smtClean="0"/>
              <a:t> , </a:t>
            </a:r>
            <a:r>
              <a:rPr lang="da-DK" dirty="0" err="1" smtClean="0"/>
              <a:t>DeleteMin</a:t>
            </a:r>
            <a:r>
              <a:rPr lang="da-DK" dirty="0" smtClean="0"/>
              <a:t>: </a:t>
            </a:r>
            <a:r>
              <a:rPr lang="da-DK" i="1" dirty="0" smtClean="0"/>
              <a:t>O</a:t>
            </a:r>
            <a:r>
              <a:rPr lang="da-DK" dirty="0" smtClean="0"/>
              <a:t>(log </a:t>
            </a:r>
            <a:r>
              <a:rPr lang="da-DK" i="1" dirty="0" smtClean="0"/>
              <a:t>n</a:t>
            </a:r>
            <a:r>
              <a:rPr lang="da-DK" dirty="0" smtClean="0"/>
              <a:t>)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4509120"/>
            <a:ext cx="8496944" cy="1296144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3140075" algn="l"/>
              </a:tabLst>
              <a:defRPr/>
            </a:pPr>
            <a:r>
              <a:rPr kumimoji="0" lang="da-DK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Thm</a:t>
            </a:r>
            <a:endParaRPr kumimoji="0" lang="da-DK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3140075" algn="l"/>
              </a:tabLst>
              <a:defRPr/>
            </a:pPr>
            <a:r>
              <a:rPr lang="da-DK" sz="3200" baseline="30000" dirty="0" smtClean="0"/>
              <a:t>1)</a:t>
            </a:r>
            <a:r>
              <a:rPr lang="da-DK" sz="3200" dirty="0" smtClean="0"/>
              <a:t> Meld </a:t>
            </a:r>
            <a:r>
              <a:rPr lang="da-DK" sz="3200" i="1" dirty="0" smtClean="0"/>
              <a:t>O</a:t>
            </a:r>
            <a:r>
              <a:rPr lang="da-DK" sz="3200" dirty="0" smtClean="0"/>
              <a:t>(</a:t>
            </a:r>
            <a:r>
              <a:rPr lang="da-DK" sz="3200" i="1" dirty="0" smtClean="0"/>
              <a:t>n</a:t>
            </a:r>
            <a:r>
              <a:rPr lang="da-DK" sz="3200" baseline="30000" dirty="0" smtClean="0"/>
              <a:t>1-</a:t>
            </a:r>
            <a:r>
              <a:rPr lang="el-GR" sz="3200" baseline="30000" dirty="0" smtClean="0"/>
              <a:t>ε</a:t>
            </a:r>
            <a:r>
              <a:rPr lang="da-DK" sz="3200" dirty="0" smtClean="0"/>
              <a:t>)   </a:t>
            </a:r>
            <a:r>
              <a:rPr lang="da-DK" sz="3200" dirty="0" smtClean="0">
                <a:sym typeface="Symbol"/>
              </a:rPr>
              <a:t>   </a:t>
            </a:r>
            <a:r>
              <a:rPr lang="da-DK" sz="3200" dirty="0" err="1" smtClean="0">
                <a:sym typeface="Symbol"/>
              </a:rPr>
              <a:t>DeleteMin</a:t>
            </a:r>
            <a:r>
              <a:rPr lang="da-DK" sz="3200" dirty="0" smtClean="0">
                <a:sym typeface="Symbol"/>
              </a:rPr>
              <a:t> </a:t>
            </a:r>
            <a:r>
              <a:rPr lang="el-GR" sz="3200" dirty="0" smtClean="0">
                <a:sym typeface="Symbol"/>
              </a:rPr>
              <a:t>Ω</a:t>
            </a:r>
            <a:r>
              <a:rPr lang="da-DK" sz="3200" dirty="0" smtClean="0">
                <a:sym typeface="Symbol"/>
              </a:rPr>
              <a:t>(log </a:t>
            </a:r>
            <a:r>
              <a:rPr lang="da-DK" sz="3200" i="1" dirty="0" smtClean="0">
                <a:sym typeface="Symbol"/>
              </a:rPr>
              <a:t>n</a:t>
            </a:r>
            <a:r>
              <a:rPr lang="da-DK" sz="3200" dirty="0" smtClean="0">
                <a:sym typeface="Symbol"/>
              </a:rPr>
              <a:t>)</a:t>
            </a:r>
          </a:p>
          <a:p>
            <a:pPr marL="342900" lvl="0" indent="-342900" algn="ctr">
              <a:spcBef>
                <a:spcPct val="20000"/>
              </a:spcBef>
              <a:buClr>
                <a:srgbClr val="C00000"/>
              </a:buClr>
              <a:tabLst>
                <a:tab pos="3140075" algn="l"/>
              </a:tabLst>
            </a:pPr>
            <a:r>
              <a:rPr lang="da-DK" sz="3200" baseline="30000" dirty="0"/>
              <a:t>2</a:t>
            </a:r>
            <a:r>
              <a:rPr lang="da-DK" sz="3200" baseline="30000" dirty="0" smtClean="0"/>
              <a:t>) </a:t>
            </a:r>
            <a:r>
              <a:rPr lang="da-DK" sz="3200" dirty="0" err="1" smtClean="0">
                <a:sym typeface="Symbol"/>
              </a:rPr>
              <a:t>Insert</a:t>
            </a:r>
            <a:r>
              <a:rPr lang="da-DK" sz="3200" dirty="0" smtClean="0">
                <a:sym typeface="Symbol"/>
              </a:rPr>
              <a:t>, </a:t>
            </a:r>
            <a:r>
              <a:rPr lang="da-DK" sz="3200" dirty="0" err="1" smtClean="0">
                <a:sym typeface="Symbol"/>
              </a:rPr>
              <a:t>Delete</a:t>
            </a:r>
            <a:r>
              <a:rPr lang="da-DK" sz="3200" dirty="0" smtClean="0">
                <a:sym typeface="Symbol"/>
              </a:rPr>
              <a:t> </a:t>
            </a:r>
            <a:r>
              <a:rPr lang="da-DK" sz="3200" i="1" dirty="0" smtClean="0">
                <a:sym typeface="Symbol"/>
              </a:rPr>
              <a:t>O</a:t>
            </a:r>
            <a:r>
              <a:rPr lang="da-DK" sz="3200" dirty="0" smtClean="0">
                <a:sym typeface="Symbol"/>
              </a:rPr>
              <a:t>(</a:t>
            </a:r>
            <a:r>
              <a:rPr lang="da-DK" sz="3200" i="1" dirty="0" smtClean="0">
                <a:sym typeface="Symbol"/>
              </a:rPr>
              <a:t>t</a:t>
            </a:r>
            <a:r>
              <a:rPr lang="da-DK" sz="3200" dirty="0" smtClean="0">
                <a:sym typeface="Symbol"/>
              </a:rPr>
              <a:t>)      </a:t>
            </a:r>
            <a:r>
              <a:rPr lang="da-DK" sz="3200" dirty="0" err="1" smtClean="0">
                <a:sym typeface="Symbol"/>
              </a:rPr>
              <a:t>FindMin</a:t>
            </a:r>
            <a:r>
              <a:rPr lang="da-DK" sz="3200" dirty="0" smtClean="0">
                <a:sym typeface="Symbol"/>
              </a:rPr>
              <a:t> </a:t>
            </a:r>
            <a:r>
              <a:rPr lang="el-GR" sz="3200" dirty="0" smtClean="0">
                <a:sym typeface="Symbol"/>
              </a:rPr>
              <a:t>Ω</a:t>
            </a:r>
            <a:r>
              <a:rPr lang="da-DK" sz="3200" dirty="0" smtClean="0">
                <a:sym typeface="Symbol"/>
              </a:rPr>
              <a:t>(</a:t>
            </a:r>
            <a:r>
              <a:rPr lang="da-DK" sz="3200" i="1" dirty="0" smtClean="0">
                <a:sym typeface="Symbol"/>
              </a:rPr>
              <a:t>n</a:t>
            </a:r>
            <a:r>
              <a:rPr lang="da-DK" sz="3200" dirty="0" smtClean="0">
                <a:sym typeface="Symbol"/>
              </a:rPr>
              <a:t>/2</a:t>
            </a:r>
            <a:r>
              <a:rPr lang="da-DK" sz="3200" i="1" baseline="30000" dirty="0" smtClean="0">
                <a:sym typeface="Symbol"/>
              </a:rPr>
              <a:t>O</a:t>
            </a:r>
            <a:r>
              <a:rPr lang="da-DK" sz="3200" baseline="30000" dirty="0" smtClean="0">
                <a:sym typeface="Symbol"/>
              </a:rPr>
              <a:t>(</a:t>
            </a:r>
            <a:r>
              <a:rPr lang="da-DK" sz="3200" i="1" baseline="30000" dirty="0" smtClean="0">
                <a:sym typeface="Symbol"/>
              </a:rPr>
              <a:t>t</a:t>
            </a:r>
            <a:r>
              <a:rPr lang="da-DK" sz="3200" baseline="30000" dirty="0" smtClean="0">
                <a:sym typeface="Symbol"/>
              </a:rPr>
              <a:t>)</a:t>
            </a:r>
            <a:r>
              <a:rPr lang="da-DK" sz="3200" dirty="0" smtClean="0">
                <a:sym typeface="Symbol"/>
              </a:rPr>
              <a:t>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3140075" algn="l"/>
              </a:tabLst>
              <a:defRPr/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87727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buAutoNum type="arabicParenR"/>
            </a:pPr>
            <a:r>
              <a:rPr lang="da-DK" sz="1200" dirty="0" err="1" smtClean="0"/>
              <a:t>Follows</a:t>
            </a:r>
            <a:r>
              <a:rPr lang="da-DK" sz="1200" dirty="0" smtClean="0"/>
              <a:t> from </a:t>
            </a:r>
            <a:r>
              <a:rPr lang="el-GR" sz="1200" dirty="0" smtClean="0"/>
              <a:t>Ω</a:t>
            </a:r>
            <a:r>
              <a:rPr lang="da-DK" sz="1200" dirty="0" smtClean="0"/>
              <a:t>(</a:t>
            </a:r>
            <a:r>
              <a:rPr lang="da-DK" sz="1200" i="1" dirty="0" err="1" smtClean="0"/>
              <a:t>n</a:t>
            </a:r>
            <a:r>
              <a:rPr lang="da-DK" sz="1200" dirty="0" err="1" smtClean="0"/>
              <a:t>∙log</a:t>
            </a:r>
            <a:r>
              <a:rPr lang="da-DK" sz="1200" dirty="0" smtClean="0"/>
              <a:t> </a:t>
            </a:r>
            <a:r>
              <a:rPr lang="da-DK" sz="1200" i="1" dirty="0"/>
              <a:t>n</a:t>
            </a:r>
            <a:r>
              <a:rPr lang="da-DK" sz="1200" dirty="0" smtClean="0"/>
              <a:t>) </a:t>
            </a:r>
            <a:r>
              <a:rPr lang="da-DK" sz="1200" dirty="0" err="1" smtClean="0"/>
              <a:t>sorting</a:t>
            </a:r>
            <a:r>
              <a:rPr lang="da-DK" sz="1200" dirty="0" smtClean="0"/>
              <a:t> </a:t>
            </a:r>
            <a:r>
              <a:rPr lang="da-DK" sz="1200" dirty="0" err="1" smtClean="0"/>
              <a:t>lower</a:t>
            </a:r>
            <a:r>
              <a:rPr lang="da-DK" sz="1200" dirty="0" smtClean="0"/>
              <a:t> </a:t>
            </a:r>
            <a:r>
              <a:rPr lang="da-DK" sz="1200" dirty="0" err="1" smtClean="0"/>
              <a:t>bound</a:t>
            </a:r>
            <a:endParaRPr lang="en-US" sz="1200" dirty="0" smtClean="0"/>
          </a:p>
          <a:p>
            <a:pPr marL="268288" indent="-268288"/>
            <a:r>
              <a:rPr lang="en-US" sz="1200" dirty="0" smtClean="0"/>
              <a:t>2) 	[G.S. </a:t>
            </a:r>
            <a:r>
              <a:rPr lang="en-US" sz="1200" dirty="0" err="1" smtClean="0"/>
              <a:t>Brodal</a:t>
            </a:r>
            <a:r>
              <a:rPr lang="en-US" sz="1200" dirty="0" smtClean="0"/>
              <a:t>, S. </a:t>
            </a:r>
            <a:r>
              <a:rPr lang="en-US" sz="1200" dirty="0" err="1" smtClean="0"/>
              <a:t>Chaudhuri</a:t>
            </a:r>
            <a:r>
              <a:rPr lang="en-US" sz="1200" dirty="0" smtClean="0"/>
              <a:t>, J. </a:t>
            </a:r>
            <a:r>
              <a:rPr lang="en-US" sz="1200" dirty="0" err="1" smtClean="0"/>
              <a:t>Radhakrishnan,</a:t>
            </a:r>
            <a:r>
              <a:rPr lang="en-US" sz="1200" i="1" dirty="0" err="1" smtClean="0"/>
              <a:t>The</a:t>
            </a:r>
            <a:r>
              <a:rPr lang="en-US" sz="1200" i="1" dirty="0" smtClean="0"/>
              <a:t> Randomized Complexity of Maintaining the Minimum. </a:t>
            </a:r>
            <a:r>
              <a:rPr lang="en-US" sz="1200" dirty="0" smtClean="0"/>
              <a:t>In Proc. 5th Scandinavian Workshop on Algorithm Theory, volume 1097 of Lecture Notes in Computer Science, pages 4-15. Springer </a:t>
            </a:r>
            <a:r>
              <a:rPr lang="en-US" sz="1200" dirty="0" err="1" smtClean="0"/>
              <a:t>Verlag</a:t>
            </a:r>
            <a:r>
              <a:rPr lang="en-US" sz="1200" dirty="0" smtClean="0"/>
              <a:t>, Berlin, 1996]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8096" y="764704"/>
            <a:ext cx="8229600" cy="1143000"/>
          </a:xfrm>
        </p:spPr>
        <p:txBody>
          <a:bodyPr/>
          <a:lstStyle/>
          <a:p>
            <a:r>
              <a:rPr lang="da-DK" b="1" dirty="0" smtClean="0"/>
              <a:t>Binomial </a:t>
            </a:r>
            <a:r>
              <a:rPr lang="da-DK" b="1" dirty="0" err="1" smtClean="0"/>
              <a:t>Queues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888" y="2719461"/>
            <a:ext cx="8229600" cy="4525963"/>
          </a:xfrm>
        </p:spPr>
        <p:txBody>
          <a:bodyPr/>
          <a:lstStyle/>
          <a:p>
            <a:r>
              <a:rPr lang="da-DK" dirty="0" smtClean="0"/>
              <a:t>Binomial </a:t>
            </a:r>
            <a:r>
              <a:rPr lang="da-DK" b="1" dirty="0" err="1" smtClean="0"/>
              <a:t>tree</a:t>
            </a:r>
            <a:r>
              <a:rPr lang="da-DK" b="1" dirty="0" smtClean="0"/>
              <a:t> </a:t>
            </a:r>
          </a:p>
          <a:p>
            <a:pPr lvl="1"/>
            <a:r>
              <a:rPr lang="da-DK" dirty="0" err="1" smtClean="0"/>
              <a:t>each</a:t>
            </a:r>
            <a:r>
              <a:rPr lang="da-DK" dirty="0" smtClean="0"/>
              <a:t> node stores a (</a:t>
            </a:r>
            <a:r>
              <a:rPr lang="da-DK" i="1" dirty="0" err="1" smtClean="0"/>
              <a:t>k</a:t>
            </a:r>
            <a:r>
              <a:rPr lang="da-DK" dirty="0" err="1" smtClean="0"/>
              <a:t>,</a:t>
            </a:r>
            <a:r>
              <a:rPr lang="da-DK" i="1" dirty="0" err="1" smtClean="0"/>
              <a:t>p</a:t>
            </a:r>
            <a:r>
              <a:rPr lang="da-DK" dirty="0" smtClean="0"/>
              <a:t>) and </a:t>
            </a:r>
            <a:r>
              <a:rPr lang="da-DK" dirty="0" err="1" smtClean="0"/>
              <a:t>satisfies</a:t>
            </a:r>
            <a:r>
              <a:rPr lang="da-DK" dirty="0" smtClean="0"/>
              <a:t> </a:t>
            </a:r>
            <a:r>
              <a:rPr lang="da-DK" b="1" dirty="0" err="1" smtClean="0">
                <a:solidFill>
                  <a:srgbClr val="C00000"/>
                </a:solidFill>
              </a:rPr>
              <a:t>heap</a:t>
            </a:r>
            <a:r>
              <a:rPr lang="da-DK" b="1" dirty="0" smtClean="0">
                <a:solidFill>
                  <a:srgbClr val="C00000"/>
                </a:solidFill>
              </a:rPr>
              <a:t> </a:t>
            </a:r>
            <a:r>
              <a:rPr lang="da-DK" b="1" dirty="0" err="1" smtClean="0">
                <a:solidFill>
                  <a:srgbClr val="C00000"/>
                </a:solidFill>
              </a:rPr>
              <a:t>order</a:t>
            </a:r>
            <a:r>
              <a:rPr lang="da-DK" b="1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</a:t>
            </a:r>
            <a:r>
              <a:rPr lang="da-DK" dirty="0" err="1" smtClean="0"/>
              <a:t>respect</a:t>
            </a:r>
            <a:r>
              <a:rPr lang="da-DK" dirty="0" smtClean="0"/>
              <a:t> to </a:t>
            </a:r>
            <a:r>
              <a:rPr lang="da-DK" dirty="0" err="1" smtClean="0"/>
              <a:t>priorities</a:t>
            </a:r>
            <a:endParaRPr lang="en-US" dirty="0" smtClean="0"/>
          </a:p>
          <a:p>
            <a:pPr lvl="1"/>
            <a:r>
              <a:rPr lang="da-DK" dirty="0" smtClean="0"/>
              <a:t>all nodes have a </a:t>
            </a:r>
            <a:r>
              <a:rPr lang="da-DK" b="1" dirty="0" smtClean="0">
                <a:solidFill>
                  <a:srgbClr val="C00000"/>
                </a:solidFill>
              </a:rPr>
              <a:t>rank</a:t>
            </a:r>
            <a:r>
              <a:rPr lang="da-DK" dirty="0" smtClean="0"/>
              <a:t> </a:t>
            </a:r>
            <a:r>
              <a:rPr lang="da-DK" i="1" dirty="0" smtClean="0"/>
              <a:t>r </a:t>
            </a:r>
            <a:r>
              <a:rPr lang="da-DK" dirty="0" smtClean="0"/>
              <a:t>(</a:t>
            </a:r>
            <a:r>
              <a:rPr lang="da-DK" dirty="0" err="1" smtClean="0"/>
              <a:t>leaf</a:t>
            </a:r>
            <a:r>
              <a:rPr lang="da-DK" dirty="0" smtClean="0"/>
              <a:t> = rank 0, a rank </a:t>
            </a:r>
            <a:r>
              <a:rPr lang="da-DK" i="1" dirty="0" smtClean="0"/>
              <a:t>r</a:t>
            </a:r>
            <a:r>
              <a:rPr lang="da-DK" dirty="0" smtClean="0"/>
              <a:t> node has </a:t>
            </a:r>
            <a:r>
              <a:rPr lang="da-DK" dirty="0" err="1" smtClean="0"/>
              <a:t>exactly</a:t>
            </a:r>
            <a:r>
              <a:rPr lang="da-DK" dirty="0" smtClean="0"/>
              <a:t> </a:t>
            </a:r>
            <a:r>
              <a:rPr lang="da-DK" dirty="0" err="1" smtClean="0"/>
              <a:t>one</a:t>
            </a:r>
            <a:r>
              <a:rPr lang="da-DK" dirty="0" smtClean="0"/>
              <a:t> </a:t>
            </a:r>
            <a:r>
              <a:rPr lang="da-DK" dirty="0" err="1" smtClean="0"/>
              <a:t>child</a:t>
            </a:r>
            <a:r>
              <a:rPr lang="da-DK" dirty="0" smtClean="0"/>
              <a:t> of </a:t>
            </a:r>
            <a:r>
              <a:rPr lang="da-DK" dirty="0" err="1" smtClean="0"/>
              <a:t>each</a:t>
            </a:r>
            <a:r>
              <a:rPr lang="da-DK" dirty="0" smtClean="0"/>
              <a:t> of the </a:t>
            </a:r>
            <a:r>
              <a:rPr lang="da-DK" dirty="0" err="1" smtClean="0"/>
              <a:t>ranks</a:t>
            </a:r>
            <a:r>
              <a:rPr lang="da-DK" dirty="0" smtClean="0"/>
              <a:t> 0..</a:t>
            </a:r>
            <a:r>
              <a:rPr lang="da-DK" i="1" dirty="0" smtClean="0"/>
              <a:t>r</a:t>
            </a:r>
            <a:r>
              <a:rPr lang="da-DK" dirty="0" smtClean="0"/>
              <a:t>-1)</a:t>
            </a:r>
            <a:endParaRPr lang="da-DK" dirty="0"/>
          </a:p>
          <a:p>
            <a:r>
              <a:rPr lang="da-DK" dirty="0" smtClean="0"/>
              <a:t>Binomial </a:t>
            </a:r>
            <a:r>
              <a:rPr lang="da-DK" b="1" dirty="0" err="1" smtClean="0"/>
              <a:t>queue</a:t>
            </a:r>
            <a:endParaRPr lang="da-DK" b="1" dirty="0" smtClean="0"/>
          </a:p>
          <a:p>
            <a:pPr lvl="1"/>
            <a:r>
              <a:rPr lang="da-DK" dirty="0" err="1" smtClean="0"/>
              <a:t>forest</a:t>
            </a:r>
            <a:r>
              <a:rPr lang="da-DK" dirty="0" smtClean="0"/>
              <a:t> of binomial </a:t>
            </a:r>
            <a:r>
              <a:rPr lang="da-DK" dirty="0" err="1" smtClean="0"/>
              <a:t>trees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</a:t>
            </a:r>
            <a:r>
              <a:rPr lang="da-DK" dirty="0" err="1" smtClean="0"/>
              <a:t>roots</a:t>
            </a:r>
            <a:r>
              <a:rPr lang="da-DK" dirty="0" smtClean="0"/>
              <a:t> </a:t>
            </a:r>
            <a:r>
              <a:rPr lang="da-DK" dirty="0" err="1" smtClean="0"/>
              <a:t>stored</a:t>
            </a:r>
            <a:r>
              <a:rPr lang="da-DK" dirty="0" smtClean="0"/>
              <a:t> in a list </a:t>
            </a:r>
            <a:r>
              <a:rPr lang="da-DK" dirty="0" err="1" smtClean="0"/>
              <a:t>with</a:t>
            </a:r>
            <a:r>
              <a:rPr lang="da-DK" dirty="0" smtClean="0"/>
              <a:t> </a:t>
            </a:r>
            <a:r>
              <a:rPr lang="da-DK" dirty="0" err="1" smtClean="0"/>
              <a:t>strictly</a:t>
            </a:r>
            <a:r>
              <a:rPr lang="da-DK" dirty="0" smtClean="0"/>
              <a:t> </a:t>
            </a:r>
            <a:r>
              <a:rPr lang="da-DK" dirty="0" err="1" smtClean="0"/>
              <a:t>increasing</a:t>
            </a:r>
            <a:r>
              <a:rPr lang="da-DK" dirty="0" smtClean="0"/>
              <a:t> </a:t>
            </a:r>
            <a:r>
              <a:rPr lang="da-DK" dirty="0" err="1" smtClean="0"/>
              <a:t>root</a:t>
            </a:r>
            <a:r>
              <a:rPr lang="da-DK" dirty="0" smtClean="0"/>
              <a:t> </a:t>
            </a:r>
            <a:r>
              <a:rPr lang="da-DK" dirty="0" err="1" smtClean="0"/>
              <a:t>ranks</a:t>
            </a:r>
            <a:endParaRPr lang="da-DK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7704" y="1744217"/>
            <a:ext cx="8712968" cy="676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buClr>
                <a:srgbClr val="C00000"/>
              </a:buClr>
            </a:pPr>
            <a:r>
              <a:rPr lang="en-US" sz="1400" dirty="0" smtClean="0"/>
              <a:t>[Jean </a:t>
            </a:r>
            <a:r>
              <a:rPr lang="en-US" sz="1400" dirty="0" err="1"/>
              <a:t>Vuillemin</a:t>
            </a:r>
            <a:r>
              <a:rPr lang="en-US" sz="1400" dirty="0"/>
              <a:t>, </a:t>
            </a:r>
            <a:r>
              <a:rPr lang="en-US" sz="1400" i="1" dirty="0"/>
              <a:t>A data structure for manipulating priority queues, </a:t>
            </a:r>
            <a:endParaRPr lang="en-US" sz="1400" i="1" dirty="0" smtClean="0"/>
          </a:p>
          <a:p>
            <a:pPr lvl="0" algn="ctr">
              <a:spcBef>
                <a:spcPct val="20000"/>
              </a:spcBef>
              <a:buClr>
                <a:srgbClr val="C00000"/>
              </a:buClr>
            </a:pPr>
            <a:r>
              <a:rPr lang="en-US" sz="1400" dirty="0" smtClean="0"/>
              <a:t>Communications </a:t>
            </a:r>
            <a:r>
              <a:rPr lang="en-US" sz="1400" dirty="0"/>
              <a:t>of the ACM archive, Volume 21(4), 309-315, </a:t>
            </a:r>
            <a:r>
              <a:rPr lang="en-US" sz="1400" dirty="0" smtClean="0"/>
              <a:t>1978] 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 flipH="1" flipV="1">
            <a:off x="2915816" y="918012"/>
            <a:ext cx="7200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2123728" y="918012"/>
            <a:ext cx="7200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1403648" y="1638092"/>
            <a:ext cx="7200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683568" y="1638092"/>
            <a:ext cx="7200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-36512" y="2358172"/>
            <a:ext cx="7200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323528" y="1278052"/>
            <a:ext cx="720080" cy="72008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1763688" y="557972"/>
            <a:ext cx="720080" cy="72008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043608" y="557972"/>
            <a:ext cx="1440160" cy="72008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059832" y="106202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59832" y="34194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779912" y="34194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C00000"/>
                </a:solidFill>
              </a:rPr>
              <a:t>9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267744" y="106202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67744" y="34194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547664" y="178210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547664" y="106202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827584" y="178210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27584" y="106202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07504" y="250218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7504" y="1782108"/>
            <a:ext cx="432048" cy="432048"/>
          </a:xfrm>
          <a:prstGeom prst="ellipse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6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39952" y="116632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428256" y="125924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15616" y="846004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36168" y="125924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3528" y="1494076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16088" y="980728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19872" y="908720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27784" y="918012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835696" y="1566084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124000" y="1556792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23528" y="2214156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0</a:t>
            </a:r>
            <a:endParaRPr lang="en-US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da-DK" b="1" dirty="0" smtClean="0"/>
              <a:t>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2276872"/>
            <a:ext cx="8568952" cy="1224136"/>
          </a:xfrm>
          <a:ln w="57150">
            <a:solidFill>
              <a:srgbClr val="C00000"/>
            </a:solidFill>
          </a:ln>
        </p:spPr>
        <p:txBody>
          <a:bodyPr/>
          <a:lstStyle/>
          <a:p>
            <a:pPr algn="ctr">
              <a:buNone/>
            </a:pPr>
            <a:r>
              <a:rPr lang="da-DK" dirty="0" err="1" smtClean="0"/>
              <a:t>Implement</a:t>
            </a:r>
            <a:r>
              <a:rPr lang="da-DK" dirty="0" smtClean="0"/>
              <a:t> binomial </a:t>
            </a:r>
            <a:r>
              <a:rPr lang="da-DK" dirty="0" err="1" smtClean="0"/>
              <a:t>queue</a:t>
            </a:r>
            <a:r>
              <a:rPr lang="da-DK" dirty="0" smtClean="0"/>
              <a:t> operations to </a:t>
            </a:r>
            <a:r>
              <a:rPr lang="da-DK" dirty="0" err="1" smtClean="0"/>
              <a:t>achieve</a:t>
            </a:r>
            <a:r>
              <a:rPr lang="da-DK" dirty="0" smtClean="0"/>
              <a:t> the ideal times in the </a:t>
            </a:r>
            <a:r>
              <a:rPr lang="da-DK" b="1" dirty="0" err="1" smtClean="0">
                <a:solidFill>
                  <a:srgbClr val="C00000"/>
                </a:solidFill>
              </a:rPr>
              <a:t>amortized</a:t>
            </a:r>
            <a:r>
              <a:rPr lang="da-DK" dirty="0" smtClean="0"/>
              <a:t> </a:t>
            </a:r>
            <a:r>
              <a:rPr lang="da-DK" dirty="0" err="1" smtClean="0"/>
              <a:t>sense</a:t>
            </a:r>
            <a:r>
              <a:rPr lang="da-DK" dirty="0" smtClean="0"/>
              <a:t> </a:t>
            </a:r>
            <a:endParaRPr lang="da-DK" i="1" baseline="-25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27584" y="3567787"/>
            <a:ext cx="77768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/>
              <a:t>Hints	</a:t>
            </a:r>
            <a:endParaRPr lang="da-DK" sz="2800" b="1" dirty="0" smtClean="0"/>
          </a:p>
          <a:p>
            <a:pPr marL="782638" indent="-514350">
              <a:buAutoNum type="arabicParenR"/>
            </a:pPr>
            <a:r>
              <a:rPr lang="da-DK" sz="2800" dirty="0" err="1" smtClean="0"/>
              <a:t>Two</a:t>
            </a:r>
            <a:r>
              <a:rPr lang="da-DK" sz="2800" dirty="0" smtClean="0"/>
              <a:t> rank </a:t>
            </a:r>
            <a:r>
              <a:rPr lang="da-DK" sz="2800" i="1" dirty="0" smtClean="0"/>
              <a:t>i</a:t>
            </a:r>
            <a:r>
              <a:rPr lang="da-DK" sz="2800" dirty="0" smtClean="0"/>
              <a:t> </a:t>
            </a:r>
            <a:r>
              <a:rPr lang="da-DK" sz="2800" dirty="0" err="1" smtClean="0"/>
              <a:t>trees</a:t>
            </a:r>
            <a:r>
              <a:rPr lang="da-DK" sz="2800" dirty="0" smtClean="0"/>
              <a:t> </a:t>
            </a:r>
            <a:r>
              <a:rPr lang="da-DK" sz="2800" dirty="0" err="1" smtClean="0"/>
              <a:t>can</a:t>
            </a:r>
            <a:r>
              <a:rPr lang="da-DK" sz="2800" dirty="0" smtClean="0"/>
              <a:t> </a:t>
            </a:r>
            <a:r>
              <a:rPr lang="da-DK" sz="2800" dirty="0" err="1" smtClean="0"/>
              <a:t>be</a:t>
            </a:r>
            <a:r>
              <a:rPr lang="da-DK" sz="2800" dirty="0" smtClean="0"/>
              <a:t> </a:t>
            </a:r>
            <a:r>
              <a:rPr lang="da-DK" sz="2800" dirty="0" err="1" smtClean="0"/>
              <a:t>linked</a:t>
            </a:r>
            <a:r>
              <a:rPr lang="da-DK" sz="2800" dirty="0" smtClean="0"/>
              <a:t> to </a:t>
            </a:r>
            <a:r>
              <a:rPr lang="da-DK" sz="2800" dirty="0" err="1" smtClean="0"/>
              <a:t>create</a:t>
            </a:r>
            <a:r>
              <a:rPr lang="da-DK" sz="2800" dirty="0" smtClean="0"/>
              <a:t> a rank </a:t>
            </a:r>
            <a:r>
              <a:rPr lang="da-DK" sz="2800" i="1" dirty="0" smtClean="0"/>
              <a:t>i</a:t>
            </a:r>
            <a:r>
              <a:rPr lang="da-DK" sz="2800" dirty="0" smtClean="0"/>
              <a:t>+1 </a:t>
            </a:r>
            <a:r>
              <a:rPr lang="da-DK" sz="2800" dirty="0" err="1" smtClean="0"/>
              <a:t>tree</a:t>
            </a:r>
            <a:r>
              <a:rPr lang="da-DK" sz="2800" dirty="0" smtClean="0"/>
              <a:t> in </a:t>
            </a:r>
            <a:r>
              <a:rPr lang="da-DK" sz="2800" i="1" dirty="0" smtClean="0"/>
              <a:t>O</a:t>
            </a:r>
            <a:r>
              <a:rPr lang="da-DK" sz="2800" dirty="0" smtClean="0"/>
              <a:t>(1) time</a:t>
            </a:r>
          </a:p>
          <a:p>
            <a:pPr marL="782638" indent="-514350">
              <a:buAutoNum type="arabicParenR"/>
            </a:pPr>
            <a:endParaRPr lang="da-DK" sz="2800" dirty="0"/>
          </a:p>
          <a:p>
            <a:pPr marL="782638" indent="-514350">
              <a:buAutoNum type="arabicParenR"/>
            </a:pPr>
            <a:endParaRPr lang="da-DK" sz="2800" dirty="0" smtClean="0"/>
          </a:p>
          <a:p>
            <a:pPr marL="782638" indent="-514350">
              <a:buAutoNum type="arabicParenR"/>
            </a:pPr>
            <a:endParaRPr lang="da-DK" sz="2800" dirty="0" smtClean="0"/>
          </a:p>
          <a:p>
            <a:pPr marL="782638" indent="-514350">
              <a:buFontTx/>
              <a:buAutoNum type="arabicParenR"/>
            </a:pPr>
            <a:r>
              <a:rPr lang="da-DK" sz="2800" dirty="0" smtClean="0"/>
              <a:t>Potential </a:t>
            </a:r>
            <a:r>
              <a:rPr lang="el-GR" sz="2800" dirty="0" smtClean="0"/>
              <a:t>Φ</a:t>
            </a:r>
            <a:r>
              <a:rPr lang="da-DK" sz="2800" dirty="0" smtClean="0"/>
              <a:t> = max rank + #</a:t>
            </a:r>
            <a:r>
              <a:rPr lang="da-DK" sz="2800" dirty="0" err="1" smtClean="0"/>
              <a:t>roots</a:t>
            </a:r>
            <a:endParaRPr lang="da-DK" sz="2800" dirty="0" smtClean="0"/>
          </a:p>
        </p:txBody>
      </p:sp>
      <p:grpSp>
        <p:nvGrpSpPr>
          <p:cNvPr id="28" name="Group 27"/>
          <p:cNvGrpSpPr/>
          <p:nvPr/>
        </p:nvGrpSpPr>
        <p:grpSpPr>
          <a:xfrm>
            <a:off x="2483768" y="4869160"/>
            <a:ext cx="4608512" cy="1224136"/>
            <a:chOff x="2483768" y="4869160"/>
            <a:chExt cx="4608512" cy="1224136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5480992" y="5229200"/>
              <a:ext cx="792088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2483768" y="5157192"/>
              <a:ext cx="720080" cy="792088"/>
              <a:chOff x="5148064" y="3861048"/>
              <a:chExt cx="720080" cy="792088"/>
            </a:xfrm>
          </p:grpSpPr>
          <p:sp>
            <p:nvSpPr>
              <p:cNvPr id="6" name="Isosceles Triangle 5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i="1" dirty="0" smtClean="0">
                    <a:solidFill>
                      <a:schemeClr val="tx1"/>
                    </a:solidFill>
                  </a:rPr>
                  <a:t>x</a:t>
                </a:r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275856" y="5157192"/>
              <a:ext cx="720080" cy="792088"/>
              <a:chOff x="5148064" y="3861048"/>
              <a:chExt cx="720080" cy="792088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i="1" dirty="0" smtClean="0">
                    <a:solidFill>
                      <a:schemeClr val="tx1"/>
                    </a:solidFill>
                  </a:rPr>
                  <a:t>y</a:t>
                </a:r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120952" y="5301208"/>
              <a:ext cx="720080" cy="792088"/>
              <a:chOff x="5148064" y="3861048"/>
              <a:chExt cx="720080" cy="792088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i="1" dirty="0" smtClean="0">
                    <a:solidFill>
                      <a:schemeClr val="tx1"/>
                    </a:solidFill>
                  </a:rPr>
                  <a:t>x</a:t>
                </a:r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5841032" y="5085184"/>
              <a:ext cx="720080" cy="792088"/>
              <a:chOff x="5148064" y="3861048"/>
              <a:chExt cx="720080" cy="792088"/>
            </a:xfrm>
          </p:grpSpPr>
          <p:sp>
            <p:nvSpPr>
              <p:cNvPr id="16" name="Isosceles Triangle 15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i="1" dirty="0" smtClean="0">
                    <a:solidFill>
                      <a:schemeClr val="tx1"/>
                    </a:solidFill>
                  </a:rPr>
                  <a:t>y</a:t>
                </a:r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2915816" y="4941168"/>
              <a:ext cx="279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07904" y="4941168"/>
              <a:ext cx="279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561384" y="5013176"/>
              <a:ext cx="279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73080" y="4869160"/>
              <a:ext cx="8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r</a:t>
              </a:r>
              <a:r>
                <a:rPr lang="da-DK" dirty="0" smtClean="0"/>
                <a:t>+1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067944" y="5373216"/>
              <a:ext cx="1152128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851920" y="4946971"/>
              <a:ext cx="15121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smtClean="0">
                  <a:solidFill>
                    <a:srgbClr val="C00000"/>
                  </a:solidFill>
                </a:rPr>
                <a:t>link</a:t>
              </a:r>
            </a:p>
            <a:p>
              <a:pPr algn="ctr"/>
              <a:r>
                <a:rPr lang="da-DK" sz="2400" i="1" dirty="0" smtClean="0">
                  <a:solidFill>
                    <a:srgbClr val="C00000"/>
                  </a:solidFill>
                </a:rPr>
                <a:t>x </a:t>
              </a:r>
              <a:r>
                <a:rPr lang="da-DK" sz="2400" dirty="0" smtClean="0">
                  <a:solidFill>
                    <a:srgbClr val="C00000"/>
                  </a:solidFill>
                </a:rPr>
                <a:t>≥ </a:t>
              </a:r>
              <a:r>
                <a:rPr lang="da-DK" sz="2400" i="1" dirty="0" smtClean="0">
                  <a:solidFill>
                    <a:srgbClr val="C00000"/>
                  </a:solidFill>
                </a:rPr>
                <a:t>y</a:t>
              </a:r>
              <a:endParaRPr lang="en-US" sz="2400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a-DK" b="1" dirty="0" err="1" smtClean="0"/>
              <a:t>Dijkstra’s</a:t>
            </a:r>
            <a:r>
              <a:rPr lang="da-DK" b="1" dirty="0" smtClean="0"/>
              <a:t> </a:t>
            </a:r>
            <a:r>
              <a:rPr lang="da-DK" b="1" dirty="0" err="1" smtClean="0"/>
              <a:t>Algorithm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3600" dirty="0" smtClean="0"/>
              <a:t>(Single </a:t>
            </a:r>
            <a:r>
              <a:rPr lang="da-DK" sz="3600" dirty="0" err="1" smtClean="0"/>
              <a:t>source</a:t>
            </a:r>
            <a:r>
              <a:rPr lang="da-DK" sz="3600" dirty="0" smtClean="0"/>
              <a:t> </a:t>
            </a:r>
            <a:r>
              <a:rPr lang="da-DK" sz="3600" dirty="0" err="1" smtClean="0"/>
              <a:t>shortest</a:t>
            </a:r>
            <a:r>
              <a:rPr lang="da-DK" sz="3600" dirty="0" smtClean="0"/>
              <a:t> </a:t>
            </a:r>
            <a:r>
              <a:rPr lang="da-DK" sz="3600" dirty="0" err="1" smtClean="0"/>
              <a:t>path</a:t>
            </a:r>
            <a:r>
              <a:rPr lang="da-DK" sz="3600" dirty="0" smtClean="0"/>
              <a:t> problem)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79208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da-DK" b="1" i="1" dirty="0" smtClean="0">
                <a:solidFill>
                  <a:srgbClr val="00B050"/>
                </a:solidFill>
              </a:rPr>
              <a:t>n</a:t>
            </a:r>
            <a:r>
              <a:rPr lang="da-DK" dirty="0" smtClean="0"/>
              <a:t> x </a:t>
            </a:r>
            <a:r>
              <a:rPr lang="da-DK" b="1" dirty="0" err="1" smtClean="0">
                <a:solidFill>
                  <a:srgbClr val="00B050"/>
                </a:solidFill>
              </a:rPr>
              <a:t>Insert</a:t>
            </a:r>
            <a:r>
              <a:rPr lang="da-DK" dirty="0" smtClean="0"/>
              <a:t>  +  </a:t>
            </a:r>
            <a:r>
              <a:rPr lang="da-DK" b="1" i="1" dirty="0" smtClean="0">
                <a:solidFill>
                  <a:srgbClr val="00B050"/>
                </a:solidFill>
              </a:rPr>
              <a:t>n</a:t>
            </a:r>
            <a:r>
              <a:rPr lang="da-DK" dirty="0" smtClean="0"/>
              <a:t> x </a:t>
            </a:r>
            <a:r>
              <a:rPr lang="da-DK" b="1" dirty="0" err="1" smtClean="0">
                <a:solidFill>
                  <a:srgbClr val="00B050"/>
                </a:solidFill>
              </a:rPr>
              <a:t>DeleteMin</a:t>
            </a:r>
            <a:r>
              <a:rPr lang="da-DK" b="1" dirty="0" smtClean="0">
                <a:solidFill>
                  <a:srgbClr val="00B050"/>
                </a:solidFill>
              </a:rPr>
              <a:t>  </a:t>
            </a:r>
            <a:r>
              <a:rPr lang="da-DK" dirty="0" smtClean="0"/>
              <a:t>+  </a:t>
            </a:r>
            <a:r>
              <a:rPr lang="da-DK" b="1" i="1" dirty="0" smtClean="0">
                <a:solidFill>
                  <a:srgbClr val="C00000"/>
                </a:solidFill>
              </a:rPr>
              <a:t>m</a:t>
            </a:r>
            <a:r>
              <a:rPr lang="da-DK" dirty="0" smtClean="0"/>
              <a:t> x </a:t>
            </a:r>
            <a:r>
              <a:rPr lang="da-DK" b="1" dirty="0" err="1" smtClean="0">
                <a:solidFill>
                  <a:srgbClr val="C00000"/>
                </a:solidFill>
              </a:rPr>
              <a:t>DecreaseKey</a:t>
            </a:r>
            <a:endParaRPr lang="da-DK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da-DK" dirty="0" err="1" smtClean="0"/>
              <a:t>Binary</a:t>
            </a:r>
            <a:r>
              <a:rPr lang="da-DK" dirty="0" smtClean="0"/>
              <a:t> </a:t>
            </a:r>
            <a:r>
              <a:rPr lang="da-DK" dirty="0" err="1" smtClean="0"/>
              <a:t>heaps</a:t>
            </a:r>
            <a:r>
              <a:rPr lang="da-DK" dirty="0" smtClean="0"/>
              <a:t> / Binomial </a:t>
            </a:r>
            <a:r>
              <a:rPr lang="da-DK" dirty="0" err="1" smtClean="0"/>
              <a:t>queues</a:t>
            </a:r>
            <a:r>
              <a:rPr lang="da-DK" dirty="0" smtClean="0"/>
              <a:t> :  O((</a:t>
            </a:r>
            <a:r>
              <a:rPr lang="da-DK" b="1" i="1" dirty="0" smtClean="0">
                <a:solidFill>
                  <a:srgbClr val="00B050"/>
                </a:solidFill>
              </a:rPr>
              <a:t>n </a:t>
            </a:r>
            <a:r>
              <a:rPr lang="da-DK" dirty="0" smtClean="0"/>
              <a:t>+ </a:t>
            </a:r>
            <a:r>
              <a:rPr lang="da-DK" b="1" i="1" dirty="0" smtClean="0">
                <a:solidFill>
                  <a:srgbClr val="C00000"/>
                </a:solidFill>
              </a:rPr>
              <a:t>m</a:t>
            </a:r>
            <a:r>
              <a:rPr lang="da-DK" dirty="0" smtClean="0"/>
              <a:t>)</a:t>
            </a:r>
            <a:r>
              <a:rPr lang="da-DK" dirty="0" err="1" smtClean="0"/>
              <a:t>∙log</a:t>
            </a:r>
            <a:r>
              <a:rPr lang="da-DK" dirty="0" smtClean="0"/>
              <a:t> </a:t>
            </a:r>
            <a:r>
              <a:rPr lang="da-DK" i="1" dirty="0" smtClean="0"/>
              <a:t>n</a:t>
            </a:r>
            <a:r>
              <a:rPr lang="da-DK" dirty="0" smtClean="0"/>
              <a:t>)</a:t>
            </a:r>
          </a:p>
          <a:p>
            <a:pPr>
              <a:buNone/>
            </a:pPr>
            <a:endParaRPr lang="da-DK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1556792"/>
            <a:ext cx="6264696" cy="40934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da-DK" sz="2400" b="1" dirty="0" err="1" smtClean="0"/>
              <a:t>Algorithm</a:t>
            </a:r>
            <a:r>
              <a:rPr lang="da-DK" sz="2400" dirty="0" smtClean="0"/>
              <a:t> </a:t>
            </a:r>
            <a:r>
              <a:rPr lang="da-DK" sz="2400" dirty="0" err="1" smtClean="0"/>
              <a:t>Dijkstra</a:t>
            </a:r>
            <a:r>
              <a:rPr lang="da-DK" sz="2400" dirty="0" smtClean="0"/>
              <a:t>(</a:t>
            </a:r>
            <a:r>
              <a:rPr lang="da-DK" sz="2400" i="1" dirty="0" smtClean="0"/>
              <a:t>V</a:t>
            </a:r>
            <a:r>
              <a:rPr lang="da-DK" sz="2400" dirty="0" smtClean="0"/>
              <a:t>, </a:t>
            </a:r>
            <a:r>
              <a:rPr lang="da-DK" sz="2400" i="1" dirty="0" smtClean="0"/>
              <a:t>E</a:t>
            </a:r>
            <a:r>
              <a:rPr lang="da-DK" sz="2400" dirty="0" smtClean="0"/>
              <a:t>, </a:t>
            </a:r>
            <a:r>
              <a:rPr lang="da-DK" sz="2400" i="1" dirty="0" smtClean="0"/>
              <a:t>w</a:t>
            </a:r>
            <a:r>
              <a:rPr lang="da-DK" sz="2400" dirty="0" smtClean="0"/>
              <a:t>, </a:t>
            </a:r>
            <a:r>
              <a:rPr lang="da-DK" sz="2400" i="1" dirty="0" smtClean="0"/>
              <a:t>s</a:t>
            </a:r>
            <a:r>
              <a:rPr lang="da-DK" sz="2400" dirty="0" smtClean="0"/>
              <a:t>)</a:t>
            </a:r>
          </a:p>
          <a:p>
            <a:pPr>
              <a:lnSpc>
                <a:spcPts val="2400"/>
              </a:lnSpc>
            </a:pPr>
            <a:r>
              <a:rPr lang="da-DK" sz="2400" dirty="0" smtClean="0"/>
              <a:t>    </a:t>
            </a:r>
            <a:r>
              <a:rPr lang="da-DK" sz="2400" i="1" dirty="0" smtClean="0"/>
              <a:t>Q</a:t>
            </a:r>
            <a:r>
              <a:rPr lang="da-DK" sz="2400" dirty="0" smtClean="0"/>
              <a:t> := </a:t>
            </a:r>
            <a:r>
              <a:rPr lang="da-DK" sz="2400" dirty="0" err="1" smtClean="0"/>
              <a:t>MakeQueue</a:t>
            </a:r>
            <a:endParaRPr lang="da-DK" sz="2400" dirty="0" smtClean="0"/>
          </a:p>
          <a:p>
            <a:pPr>
              <a:lnSpc>
                <a:spcPts val="2400"/>
              </a:lnSpc>
            </a:pPr>
            <a:r>
              <a:rPr lang="da-DK" sz="2400" dirty="0" smtClean="0">
                <a:sym typeface="Symbol"/>
              </a:rPr>
              <a:t>    </a:t>
            </a:r>
            <a:r>
              <a:rPr lang="da-DK" sz="2400" dirty="0" err="1" smtClean="0">
                <a:sym typeface="Symbol"/>
              </a:rPr>
              <a:t>dist</a:t>
            </a:r>
            <a:r>
              <a:rPr lang="da-DK" sz="2400" dirty="0" smtClean="0">
                <a:sym typeface="Symbol"/>
              </a:rPr>
              <a:t>[</a:t>
            </a:r>
            <a:r>
              <a:rPr lang="da-DK" sz="2400" i="1" dirty="0" smtClean="0">
                <a:sym typeface="Symbol"/>
              </a:rPr>
              <a:t>s</a:t>
            </a:r>
            <a:r>
              <a:rPr lang="da-DK" sz="2400" dirty="0" smtClean="0">
                <a:sym typeface="Symbol"/>
              </a:rPr>
              <a:t>] := 0</a:t>
            </a:r>
          </a:p>
          <a:p>
            <a:pPr>
              <a:lnSpc>
                <a:spcPts val="2400"/>
              </a:lnSpc>
            </a:pPr>
            <a:r>
              <a:rPr lang="da-DK" sz="2400" dirty="0" smtClean="0">
                <a:sym typeface="Symbol"/>
              </a:rPr>
              <a:t>    </a:t>
            </a:r>
            <a:r>
              <a:rPr lang="da-DK" sz="2400" b="1" dirty="0" err="1" smtClean="0">
                <a:solidFill>
                  <a:srgbClr val="00B050"/>
                </a:solidFill>
                <a:sym typeface="Symbol"/>
              </a:rPr>
              <a:t>Insert</a:t>
            </a:r>
            <a:r>
              <a:rPr lang="da-DK" sz="2400" dirty="0" smtClean="0">
                <a:sym typeface="Symbol"/>
              </a:rPr>
              <a:t>(</a:t>
            </a:r>
            <a:r>
              <a:rPr lang="da-DK" sz="2400" i="1" dirty="0" smtClean="0">
                <a:sym typeface="Symbol"/>
              </a:rPr>
              <a:t>Q</a:t>
            </a:r>
            <a:r>
              <a:rPr lang="da-DK" sz="2400" dirty="0" smtClean="0">
                <a:sym typeface="Symbol"/>
              </a:rPr>
              <a:t>, </a:t>
            </a:r>
            <a:r>
              <a:rPr lang="da-DK" sz="2400" i="1" dirty="0" smtClean="0">
                <a:sym typeface="Symbol"/>
              </a:rPr>
              <a:t>s</a:t>
            </a:r>
            <a:r>
              <a:rPr lang="da-DK" sz="2400" dirty="0" smtClean="0">
                <a:sym typeface="Symbol"/>
              </a:rPr>
              <a:t>, 0)</a:t>
            </a:r>
          </a:p>
          <a:p>
            <a:pPr>
              <a:lnSpc>
                <a:spcPts val="2400"/>
              </a:lnSpc>
            </a:pPr>
            <a:r>
              <a:rPr lang="da-DK" sz="2400" dirty="0" smtClean="0"/>
              <a:t>    </a:t>
            </a:r>
            <a:r>
              <a:rPr lang="da-DK" sz="2400" b="1" dirty="0" smtClean="0"/>
              <a:t>for</a:t>
            </a:r>
            <a:r>
              <a:rPr lang="da-DK" sz="2400" dirty="0" smtClean="0"/>
              <a:t> </a:t>
            </a:r>
            <a:r>
              <a:rPr lang="da-DK" sz="2400" i="1" dirty="0" err="1" smtClean="0"/>
              <a:t>v</a:t>
            </a:r>
            <a:r>
              <a:rPr lang="da-DK" sz="2400" dirty="0" err="1" smtClean="0">
                <a:sym typeface="Symbol"/>
              </a:rPr>
              <a:t>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i="1" dirty="0" smtClean="0">
                <a:sym typeface="Symbol"/>
              </a:rPr>
              <a:t>V</a:t>
            </a:r>
            <a:r>
              <a:rPr lang="da-DK" sz="2400" dirty="0" smtClean="0">
                <a:sym typeface="Symbol"/>
              </a:rPr>
              <a:t> \ { </a:t>
            </a:r>
            <a:r>
              <a:rPr lang="da-DK" sz="2400" i="1" dirty="0" smtClean="0">
                <a:sym typeface="Symbol"/>
              </a:rPr>
              <a:t>s</a:t>
            </a:r>
            <a:r>
              <a:rPr lang="da-DK" sz="2400" dirty="0" smtClean="0">
                <a:sym typeface="Symbol"/>
              </a:rPr>
              <a:t> } </a:t>
            </a:r>
            <a:r>
              <a:rPr lang="da-DK" sz="2400" b="1" dirty="0" smtClean="0">
                <a:sym typeface="Symbol"/>
              </a:rPr>
              <a:t>do </a:t>
            </a:r>
          </a:p>
          <a:p>
            <a:pPr>
              <a:lnSpc>
                <a:spcPts val="2400"/>
              </a:lnSpc>
            </a:pPr>
            <a:r>
              <a:rPr lang="da-DK" sz="2400" dirty="0" smtClean="0">
                <a:sym typeface="Symbol"/>
              </a:rPr>
              <a:t>         </a:t>
            </a:r>
            <a:r>
              <a:rPr lang="da-DK" sz="2400" dirty="0" err="1" smtClean="0">
                <a:sym typeface="Symbol"/>
              </a:rPr>
              <a:t>dist</a:t>
            </a:r>
            <a:r>
              <a:rPr lang="da-DK" sz="2400" dirty="0" smtClean="0">
                <a:sym typeface="Symbol"/>
              </a:rPr>
              <a:t>[</a:t>
            </a:r>
            <a:r>
              <a:rPr lang="da-DK" sz="2400" i="1" dirty="0" smtClean="0">
                <a:sym typeface="Symbol"/>
              </a:rPr>
              <a:t>v</a:t>
            </a:r>
            <a:r>
              <a:rPr lang="da-DK" sz="2400" dirty="0" smtClean="0">
                <a:sym typeface="Symbol"/>
              </a:rPr>
              <a:t>] := +∞</a:t>
            </a:r>
          </a:p>
          <a:p>
            <a:pPr>
              <a:lnSpc>
                <a:spcPts val="2400"/>
              </a:lnSpc>
            </a:pPr>
            <a:r>
              <a:rPr lang="da-DK" sz="2400" b="1" dirty="0" smtClean="0">
                <a:solidFill>
                  <a:srgbClr val="00B050"/>
                </a:solidFill>
                <a:sym typeface="Symbol"/>
              </a:rPr>
              <a:t>         </a:t>
            </a:r>
            <a:r>
              <a:rPr lang="da-DK" sz="2400" b="1" dirty="0" err="1" smtClean="0">
                <a:solidFill>
                  <a:srgbClr val="00B050"/>
                </a:solidFill>
                <a:sym typeface="Symbol"/>
              </a:rPr>
              <a:t>Insert</a:t>
            </a:r>
            <a:r>
              <a:rPr lang="da-DK" sz="2400" dirty="0" smtClean="0">
                <a:sym typeface="Symbol"/>
              </a:rPr>
              <a:t>(</a:t>
            </a:r>
            <a:r>
              <a:rPr lang="da-DK" sz="2400" i="1" dirty="0" smtClean="0">
                <a:sym typeface="Symbol"/>
              </a:rPr>
              <a:t>Q</a:t>
            </a:r>
            <a:r>
              <a:rPr lang="da-DK" sz="2400" dirty="0" smtClean="0">
                <a:sym typeface="Symbol"/>
              </a:rPr>
              <a:t>, </a:t>
            </a:r>
            <a:r>
              <a:rPr lang="da-DK" sz="2400" i="1" dirty="0" smtClean="0">
                <a:sym typeface="Symbol"/>
              </a:rPr>
              <a:t>v</a:t>
            </a:r>
            <a:r>
              <a:rPr lang="da-DK" sz="2400" dirty="0" smtClean="0">
                <a:sym typeface="Symbol"/>
              </a:rPr>
              <a:t>, +∞)</a:t>
            </a:r>
          </a:p>
          <a:p>
            <a:pPr>
              <a:lnSpc>
                <a:spcPts val="2400"/>
              </a:lnSpc>
            </a:pPr>
            <a:r>
              <a:rPr lang="da-DK" sz="2400" dirty="0" smtClean="0">
                <a:sym typeface="Symbol"/>
              </a:rPr>
              <a:t>    </a:t>
            </a:r>
            <a:r>
              <a:rPr lang="da-DK" sz="2400" b="1" dirty="0" err="1" smtClean="0">
                <a:sym typeface="Symbol"/>
              </a:rPr>
              <a:t>while</a:t>
            </a:r>
            <a:r>
              <a:rPr lang="da-DK" sz="2400" b="1" dirty="0" smtClean="0">
                <a:sym typeface="Symbol"/>
              </a:rPr>
              <a:t> </a:t>
            </a:r>
            <a:r>
              <a:rPr lang="da-DK" sz="2400" i="1" dirty="0" smtClean="0">
                <a:sym typeface="Symbol"/>
              </a:rPr>
              <a:t>Q</a:t>
            </a:r>
            <a:r>
              <a:rPr lang="da-DK" sz="2400" dirty="0" smtClean="0">
                <a:sym typeface="Symbol"/>
              </a:rPr>
              <a:t> ≠ </a:t>
            </a:r>
            <a:r>
              <a:rPr lang="da-DK" sz="2400" b="1" dirty="0" smtClean="0">
                <a:sym typeface="Symbol"/>
              </a:rPr>
              <a:t>do</a:t>
            </a:r>
          </a:p>
          <a:p>
            <a:pPr>
              <a:lnSpc>
                <a:spcPts val="2400"/>
              </a:lnSpc>
            </a:pPr>
            <a:r>
              <a:rPr lang="da-DK" sz="2400" dirty="0" smtClean="0">
                <a:sym typeface="Symbol"/>
              </a:rPr>
              <a:t>        </a:t>
            </a:r>
            <a:r>
              <a:rPr lang="da-DK" sz="2400" i="1" dirty="0" smtClean="0">
                <a:sym typeface="Symbol"/>
              </a:rPr>
              <a:t>v</a:t>
            </a:r>
            <a:r>
              <a:rPr lang="da-DK" sz="2400" dirty="0" smtClean="0">
                <a:sym typeface="Symbol"/>
              </a:rPr>
              <a:t> := </a:t>
            </a:r>
            <a:r>
              <a:rPr lang="da-DK" sz="2400" b="1" dirty="0" err="1" smtClean="0">
                <a:solidFill>
                  <a:srgbClr val="00B050"/>
                </a:solidFill>
                <a:sym typeface="Symbol"/>
              </a:rPr>
              <a:t>DeleteMin</a:t>
            </a:r>
            <a:r>
              <a:rPr lang="da-DK" sz="2400" dirty="0" smtClean="0">
                <a:sym typeface="Symbol"/>
              </a:rPr>
              <a:t>(</a:t>
            </a:r>
            <a:r>
              <a:rPr lang="da-DK" sz="2400" i="1" dirty="0" smtClean="0">
                <a:sym typeface="Symbol"/>
              </a:rPr>
              <a:t>Q</a:t>
            </a:r>
            <a:r>
              <a:rPr lang="da-DK" sz="2400" dirty="0" smtClean="0">
                <a:sym typeface="Symbol"/>
              </a:rPr>
              <a:t>)</a:t>
            </a:r>
          </a:p>
          <a:p>
            <a:pPr>
              <a:lnSpc>
                <a:spcPts val="2400"/>
              </a:lnSpc>
            </a:pPr>
            <a:r>
              <a:rPr lang="da-DK" sz="2400" dirty="0" smtClean="0">
                <a:sym typeface="Symbol"/>
              </a:rPr>
              <a:t>        </a:t>
            </a:r>
            <a:r>
              <a:rPr lang="da-DK" sz="2400" b="1" dirty="0" err="1" smtClean="0">
                <a:sym typeface="Symbol"/>
              </a:rPr>
              <a:t>foreach</a:t>
            </a:r>
            <a:r>
              <a:rPr lang="da-DK" sz="2400" b="1" dirty="0" smtClean="0">
                <a:sym typeface="Symbol"/>
              </a:rPr>
              <a:t> </a:t>
            </a:r>
            <a:r>
              <a:rPr lang="da-DK" sz="2400" i="1" dirty="0" smtClean="0">
                <a:sym typeface="Symbol"/>
              </a:rPr>
              <a:t>u</a:t>
            </a:r>
            <a:r>
              <a:rPr lang="da-DK" sz="2400" dirty="0" smtClean="0">
                <a:sym typeface="Symbol"/>
              </a:rPr>
              <a:t> : (</a:t>
            </a:r>
            <a:r>
              <a:rPr lang="da-DK" sz="2400" i="1" dirty="0" smtClean="0">
                <a:sym typeface="Symbol"/>
              </a:rPr>
              <a:t>v</a:t>
            </a:r>
            <a:r>
              <a:rPr lang="da-DK" sz="2400" dirty="0" smtClean="0">
                <a:sym typeface="Symbol"/>
              </a:rPr>
              <a:t>, </a:t>
            </a:r>
            <a:r>
              <a:rPr lang="da-DK" sz="2400" i="1" dirty="0" smtClean="0">
                <a:sym typeface="Symbol"/>
              </a:rPr>
              <a:t>u</a:t>
            </a:r>
            <a:r>
              <a:rPr lang="da-DK" sz="2400" dirty="0" smtClean="0">
                <a:sym typeface="Symbol"/>
              </a:rPr>
              <a:t>)  </a:t>
            </a:r>
            <a:r>
              <a:rPr lang="da-DK" sz="2400" i="1" dirty="0" smtClean="0">
                <a:sym typeface="Symbol"/>
              </a:rPr>
              <a:t>E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b="1" dirty="0" smtClean="0">
                <a:sym typeface="Symbol"/>
              </a:rPr>
              <a:t>do</a:t>
            </a:r>
          </a:p>
          <a:p>
            <a:pPr>
              <a:lnSpc>
                <a:spcPts val="2400"/>
              </a:lnSpc>
            </a:pPr>
            <a:r>
              <a:rPr lang="da-DK" sz="2400" dirty="0" smtClean="0">
                <a:sym typeface="Symbol"/>
              </a:rPr>
              <a:t>              </a:t>
            </a:r>
            <a:r>
              <a:rPr lang="da-DK" sz="2400" b="1" dirty="0" err="1" smtClean="0">
                <a:sym typeface="Symbol"/>
              </a:rPr>
              <a:t>if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i="1" dirty="0" smtClean="0">
                <a:sym typeface="Symbol"/>
              </a:rPr>
              <a:t>u</a:t>
            </a:r>
            <a:r>
              <a:rPr lang="da-DK" sz="2400" dirty="0" smtClean="0">
                <a:sym typeface="Symbol"/>
              </a:rPr>
              <a:t>  </a:t>
            </a:r>
            <a:r>
              <a:rPr lang="da-DK" sz="2400" i="1" dirty="0" smtClean="0">
                <a:sym typeface="Symbol"/>
              </a:rPr>
              <a:t>Q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b="1" dirty="0" smtClean="0">
                <a:sym typeface="Symbol"/>
              </a:rPr>
              <a:t>and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dist</a:t>
            </a:r>
            <a:r>
              <a:rPr lang="da-DK" sz="2400" dirty="0" smtClean="0">
                <a:sym typeface="Symbol"/>
              </a:rPr>
              <a:t>[</a:t>
            </a:r>
            <a:r>
              <a:rPr lang="da-DK" sz="2400" i="1" dirty="0" smtClean="0">
                <a:sym typeface="Symbol"/>
              </a:rPr>
              <a:t>v</a:t>
            </a:r>
            <a:r>
              <a:rPr lang="da-DK" sz="2400" dirty="0" smtClean="0">
                <a:sym typeface="Symbol"/>
              </a:rPr>
              <a:t>]+</a:t>
            </a:r>
            <a:r>
              <a:rPr lang="da-DK" sz="2400" i="1" dirty="0" smtClean="0">
                <a:sym typeface="Symbol"/>
              </a:rPr>
              <a:t>w</a:t>
            </a:r>
            <a:r>
              <a:rPr lang="da-DK" sz="2400" dirty="0" smtClean="0">
                <a:sym typeface="Symbol"/>
              </a:rPr>
              <a:t>(</a:t>
            </a:r>
            <a:r>
              <a:rPr lang="da-DK" sz="2400" i="1" dirty="0" smtClean="0">
                <a:sym typeface="Symbol"/>
              </a:rPr>
              <a:t>v</a:t>
            </a:r>
            <a:r>
              <a:rPr lang="da-DK" sz="2400" dirty="0" smtClean="0">
                <a:sym typeface="Symbol"/>
              </a:rPr>
              <a:t>, </a:t>
            </a:r>
            <a:r>
              <a:rPr lang="da-DK" sz="2400" i="1" dirty="0" smtClean="0">
                <a:sym typeface="Symbol"/>
              </a:rPr>
              <a:t>u</a:t>
            </a:r>
            <a:r>
              <a:rPr lang="da-DK" sz="2400" dirty="0" smtClean="0">
                <a:sym typeface="Symbol"/>
              </a:rPr>
              <a:t>) &lt; </a:t>
            </a:r>
            <a:r>
              <a:rPr lang="da-DK" sz="2400" dirty="0" err="1" smtClean="0">
                <a:sym typeface="Symbol"/>
              </a:rPr>
              <a:t>dist</a:t>
            </a:r>
            <a:r>
              <a:rPr lang="da-DK" sz="2400" dirty="0" smtClean="0">
                <a:sym typeface="Symbol"/>
              </a:rPr>
              <a:t>[</a:t>
            </a:r>
            <a:r>
              <a:rPr lang="da-DK" sz="2400" i="1" dirty="0" smtClean="0">
                <a:sym typeface="Symbol"/>
              </a:rPr>
              <a:t>u</a:t>
            </a:r>
            <a:r>
              <a:rPr lang="da-DK" sz="2400" dirty="0" smtClean="0">
                <a:sym typeface="Symbol"/>
              </a:rPr>
              <a:t>] </a:t>
            </a:r>
            <a:r>
              <a:rPr lang="da-DK" sz="2400" b="1" dirty="0" err="1" smtClean="0">
                <a:sym typeface="Symbol"/>
              </a:rPr>
              <a:t>then</a:t>
            </a:r>
            <a:endParaRPr lang="da-DK" sz="2400" b="1" dirty="0" smtClean="0">
              <a:sym typeface="Symbol"/>
            </a:endParaRPr>
          </a:p>
          <a:p>
            <a:pPr>
              <a:lnSpc>
                <a:spcPts val="2400"/>
              </a:lnSpc>
            </a:pPr>
            <a:r>
              <a:rPr lang="da-DK" sz="2400" dirty="0" smtClean="0">
                <a:sym typeface="Symbol"/>
              </a:rPr>
              <a:t>                   </a:t>
            </a:r>
            <a:r>
              <a:rPr lang="da-DK" sz="2400" dirty="0" err="1" smtClean="0">
                <a:sym typeface="Symbol"/>
              </a:rPr>
              <a:t>dist</a:t>
            </a:r>
            <a:r>
              <a:rPr lang="da-DK" sz="2400" dirty="0" smtClean="0">
                <a:sym typeface="Symbol"/>
              </a:rPr>
              <a:t>[</a:t>
            </a:r>
            <a:r>
              <a:rPr lang="da-DK" sz="2400" i="1" dirty="0" smtClean="0">
                <a:sym typeface="Symbol"/>
              </a:rPr>
              <a:t>u</a:t>
            </a:r>
            <a:r>
              <a:rPr lang="da-DK" sz="2400" dirty="0" smtClean="0">
                <a:sym typeface="Symbol"/>
              </a:rPr>
              <a:t>] := </a:t>
            </a:r>
            <a:r>
              <a:rPr lang="da-DK" sz="2400" dirty="0" err="1" smtClean="0">
                <a:sym typeface="Symbol"/>
              </a:rPr>
              <a:t>dist</a:t>
            </a:r>
            <a:r>
              <a:rPr lang="da-DK" sz="2400" dirty="0" smtClean="0">
                <a:sym typeface="Symbol"/>
              </a:rPr>
              <a:t>[v]+</a:t>
            </a:r>
            <a:r>
              <a:rPr lang="da-DK" sz="2400" i="1" dirty="0" smtClean="0">
                <a:sym typeface="Symbol"/>
              </a:rPr>
              <a:t>w</a:t>
            </a:r>
            <a:r>
              <a:rPr lang="da-DK" sz="2400" dirty="0" smtClean="0">
                <a:sym typeface="Symbol"/>
              </a:rPr>
              <a:t>(</a:t>
            </a:r>
            <a:r>
              <a:rPr lang="da-DK" sz="2400" i="1" dirty="0" smtClean="0">
                <a:sym typeface="Symbol"/>
              </a:rPr>
              <a:t>v</a:t>
            </a:r>
            <a:r>
              <a:rPr lang="da-DK" sz="2400" dirty="0" smtClean="0">
                <a:sym typeface="Symbol"/>
              </a:rPr>
              <a:t>, </a:t>
            </a:r>
            <a:r>
              <a:rPr lang="da-DK" sz="2400" i="1" dirty="0" smtClean="0">
                <a:sym typeface="Symbol"/>
              </a:rPr>
              <a:t>u</a:t>
            </a:r>
            <a:r>
              <a:rPr lang="da-DK" sz="2400" dirty="0" smtClean="0">
                <a:sym typeface="Symbol"/>
              </a:rPr>
              <a:t>)</a:t>
            </a:r>
            <a:endParaRPr lang="en-US" sz="2400" dirty="0" smtClean="0">
              <a:sym typeface="Symbol"/>
            </a:endParaRPr>
          </a:p>
          <a:p>
            <a:pPr>
              <a:lnSpc>
                <a:spcPts val="2400"/>
              </a:lnSpc>
            </a:pPr>
            <a:r>
              <a:rPr lang="da-DK" sz="2400" dirty="0" smtClean="0">
                <a:sym typeface="Symbol"/>
              </a:rPr>
              <a:t>                   </a:t>
            </a:r>
            <a:r>
              <a:rPr lang="da-DK" sz="2400" b="1" dirty="0" err="1" smtClean="0">
                <a:solidFill>
                  <a:srgbClr val="C00000"/>
                </a:solidFill>
                <a:sym typeface="Symbol"/>
              </a:rPr>
              <a:t>DecreaseKey</a:t>
            </a:r>
            <a:r>
              <a:rPr lang="da-DK" sz="2400" dirty="0" smtClean="0">
                <a:sym typeface="Symbol"/>
              </a:rPr>
              <a:t>(</a:t>
            </a:r>
            <a:r>
              <a:rPr lang="da-DK" sz="2400" i="1" dirty="0" smtClean="0">
                <a:sym typeface="Symbol"/>
              </a:rPr>
              <a:t>u</a:t>
            </a:r>
            <a:r>
              <a:rPr lang="da-DK" sz="2400" dirty="0" smtClean="0">
                <a:sym typeface="Symbol"/>
              </a:rPr>
              <a:t>, </a:t>
            </a:r>
            <a:r>
              <a:rPr lang="da-DK" sz="2400" dirty="0" err="1" smtClean="0">
                <a:sym typeface="Symbol"/>
              </a:rPr>
              <a:t>dist</a:t>
            </a:r>
            <a:r>
              <a:rPr lang="da-DK" sz="2400" dirty="0" smtClean="0">
                <a:sym typeface="Symbol"/>
              </a:rPr>
              <a:t>[</a:t>
            </a:r>
            <a:r>
              <a:rPr lang="da-DK" sz="2400" i="1" dirty="0" smtClean="0">
                <a:sym typeface="Symbol"/>
              </a:rPr>
              <a:t>u</a:t>
            </a:r>
            <a:r>
              <a:rPr lang="da-DK" sz="2400" dirty="0" smtClean="0">
                <a:sym typeface="Symbol"/>
              </a:rPr>
              <a:t>])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 smtClean="0"/>
              <a:t>Priority</a:t>
            </a:r>
            <a:r>
              <a:rPr lang="da-DK" b="1" dirty="0" smtClean="0"/>
              <a:t> </a:t>
            </a:r>
            <a:r>
              <a:rPr lang="da-DK" b="1" dirty="0" err="1" smtClean="0"/>
              <a:t>Bounds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62704" y="6444044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Empty</a:t>
            </a:r>
            <a:r>
              <a:rPr lang="da-DK" dirty="0" smtClean="0"/>
              <a:t>, </a:t>
            </a:r>
            <a:r>
              <a:rPr lang="da-DK" dirty="0" err="1" smtClean="0"/>
              <a:t>FindMin</a:t>
            </a:r>
            <a:r>
              <a:rPr lang="da-DK" dirty="0" smtClean="0"/>
              <a:t>, </a:t>
            </a:r>
            <a:r>
              <a:rPr lang="da-DK" dirty="0" err="1" smtClean="0"/>
              <a:t>Size</a:t>
            </a:r>
            <a:r>
              <a:rPr lang="da-DK" dirty="0" smtClean="0"/>
              <a:t>, </a:t>
            </a:r>
            <a:r>
              <a:rPr lang="da-DK" dirty="0" err="1" smtClean="0"/>
              <a:t>MakeQueue</a:t>
            </a:r>
            <a:r>
              <a:rPr lang="da-DK" dirty="0" smtClean="0"/>
              <a:t> – O(1) </a:t>
            </a:r>
            <a:r>
              <a:rPr lang="da-DK" dirty="0" err="1" smtClean="0"/>
              <a:t>worst-case</a:t>
            </a:r>
            <a:r>
              <a:rPr lang="da-DK" dirty="0" smtClean="0"/>
              <a:t> time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486916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 smtClean="0">
                <a:solidFill>
                  <a:srgbClr val="C00000"/>
                </a:solidFill>
              </a:rPr>
              <a:t>Amortized</a:t>
            </a:r>
            <a:r>
              <a:rPr lang="da-DK" b="1" dirty="0" smtClean="0"/>
              <a:t>	</a:t>
            </a:r>
            <a:r>
              <a:rPr lang="da-DK" b="1" dirty="0" err="1" smtClean="0">
                <a:solidFill>
                  <a:srgbClr val="00B050"/>
                </a:solidFill>
              </a:rPr>
              <a:t>Worst-case</a:t>
            </a:r>
            <a:endParaRPr lang="en-US" b="1" dirty="0">
              <a:solidFill>
                <a:srgbClr val="00B05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506720" y="2708920"/>
            <a:ext cx="6062320" cy="3186936"/>
            <a:chOff x="1506720" y="2705152"/>
            <a:chExt cx="6062320" cy="3186936"/>
          </a:xfrm>
        </p:grpSpPr>
        <p:sp>
          <p:nvSpPr>
            <p:cNvPr id="7" name="Rectangle 6"/>
            <p:cNvSpPr/>
            <p:nvPr/>
          </p:nvSpPr>
          <p:spPr>
            <a:xfrm>
              <a:off x="3879216" y="2705152"/>
              <a:ext cx="1196840" cy="21640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06720" y="5153424"/>
              <a:ext cx="606232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ym typeface="Symbol"/>
                </a:rPr>
                <a:t></a:t>
              </a:r>
            </a:p>
            <a:p>
              <a:pPr algn="ctr"/>
              <a:r>
                <a:rPr lang="da-DK" sz="2400" b="1" dirty="0" err="1" smtClean="0">
                  <a:sym typeface="Symbol"/>
                </a:rPr>
                <a:t>Dijkstra’s</a:t>
              </a:r>
              <a:r>
                <a:rPr lang="da-DK" sz="2400" b="1" dirty="0" smtClean="0">
                  <a:sym typeface="Symbol"/>
                </a:rPr>
                <a:t> </a:t>
              </a:r>
              <a:r>
                <a:rPr lang="da-DK" sz="2400" b="1" dirty="0" err="1" smtClean="0">
                  <a:sym typeface="Symbol"/>
                </a:rPr>
                <a:t>Algorithm</a:t>
              </a:r>
              <a:r>
                <a:rPr lang="da-DK" sz="2400" b="1" dirty="0" smtClean="0">
                  <a:sym typeface="Symbol"/>
                </a:rPr>
                <a:t> O(</a:t>
              </a:r>
              <a:r>
                <a:rPr lang="da-DK" sz="2400" b="1" i="1" dirty="0" smtClean="0">
                  <a:sym typeface="Symbol"/>
                </a:rPr>
                <a:t>m </a:t>
              </a:r>
              <a:r>
                <a:rPr lang="da-DK" sz="2400" b="1" dirty="0" smtClean="0">
                  <a:sym typeface="Symbol"/>
                </a:rPr>
                <a:t>+ </a:t>
              </a:r>
              <a:r>
                <a:rPr lang="da-DK" sz="2400" b="1" i="1" dirty="0" err="1" smtClean="0">
                  <a:sym typeface="Symbol"/>
                </a:rPr>
                <a:t>n</a:t>
              </a:r>
              <a:r>
                <a:rPr lang="da-DK" sz="2400" b="1" dirty="0" err="1" smtClean="0">
                  <a:sym typeface="Symbol"/>
                </a:rPr>
                <a:t>∙log</a:t>
              </a:r>
              <a:r>
                <a:rPr lang="da-DK" sz="2400" b="1" dirty="0" smtClean="0">
                  <a:sym typeface="Symbol"/>
                </a:rPr>
                <a:t> </a:t>
              </a:r>
              <a:r>
                <a:rPr lang="da-DK" sz="2400" b="1" i="1" dirty="0" smtClean="0">
                  <a:sym typeface="Symbol"/>
                </a:rPr>
                <a:t>n</a:t>
              </a:r>
              <a:r>
                <a:rPr lang="da-DK" sz="2400" b="1" dirty="0" smtClean="0">
                  <a:sym typeface="Symbol"/>
                </a:rPr>
                <a:t>)</a:t>
              </a:r>
            </a:p>
          </p:txBody>
        </p:sp>
      </p:grp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1533" y="1268760"/>
          <a:ext cx="9062467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3563"/>
                <a:gridCol w="1531430"/>
                <a:gridCol w="2163890"/>
                <a:gridCol w="2271712"/>
                <a:gridCol w="1261872"/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/>
                        <a:t>Binomial</a:t>
                      </a:r>
                      <a:br>
                        <a:rPr lang="da-DK" sz="2400" b="1" dirty="0" smtClean="0"/>
                      </a:br>
                      <a:r>
                        <a:rPr lang="da-DK" sz="2400" b="1" dirty="0" err="1" smtClean="0"/>
                        <a:t>Queues</a:t>
                      </a:r>
                      <a:endParaRPr lang="da-DK" sz="2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 smtClean="0"/>
                        <a:t>[</a:t>
                      </a:r>
                      <a:r>
                        <a:rPr lang="da-DK" sz="1800" b="0" dirty="0" err="1" smtClean="0"/>
                        <a:t>Vuillemin</a:t>
                      </a:r>
                      <a:r>
                        <a:rPr lang="da-DK" sz="1800" b="0" dirty="0" smtClean="0"/>
                        <a:t> 78]</a:t>
                      </a:r>
                      <a:endParaRPr lang="en-US" sz="1800" b="0" dirty="0" smtClean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err="1" smtClean="0"/>
                        <a:t>Fibonacci</a:t>
                      </a:r>
                      <a:endParaRPr lang="da-DK" sz="2400" b="1" dirty="0" smtClean="0"/>
                    </a:p>
                    <a:p>
                      <a:pPr algn="ctr"/>
                      <a:r>
                        <a:rPr lang="da-DK" sz="2400" b="1" dirty="0" err="1" smtClean="0"/>
                        <a:t>Heaps</a:t>
                      </a:r>
                      <a:endParaRPr lang="da-DK" sz="2400" b="1" dirty="0" smtClean="0"/>
                    </a:p>
                    <a:p>
                      <a:pPr algn="ctr"/>
                      <a:r>
                        <a:rPr lang="da-DK" sz="1800" b="0" dirty="0" smtClean="0"/>
                        <a:t>[</a:t>
                      </a:r>
                      <a:r>
                        <a:rPr lang="da-DK" sz="1800" b="0" dirty="0" err="1" smtClean="0"/>
                        <a:t>Fredman</a:t>
                      </a:r>
                      <a:r>
                        <a:rPr lang="da-DK" sz="1800" b="0" dirty="0" smtClean="0"/>
                        <a:t>, </a:t>
                      </a:r>
                      <a:r>
                        <a:rPr lang="da-DK" sz="1800" b="0" dirty="0" err="1" smtClean="0"/>
                        <a:t>Tarjan</a:t>
                      </a:r>
                      <a:r>
                        <a:rPr lang="da-DK" sz="1800" b="0" dirty="0" smtClean="0"/>
                        <a:t> 84]</a:t>
                      </a:r>
                      <a:endParaRPr lang="en-US" sz="1800" b="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err="1" smtClean="0"/>
                        <a:t>Run-Relaxed</a:t>
                      </a:r>
                      <a:endParaRPr lang="da-DK" sz="2400" b="1" dirty="0" smtClean="0"/>
                    </a:p>
                    <a:p>
                      <a:pPr algn="ctr"/>
                      <a:r>
                        <a:rPr lang="da-DK" sz="2400" b="1" dirty="0" err="1" smtClean="0"/>
                        <a:t>Heaps</a:t>
                      </a:r>
                      <a:endParaRPr lang="da-DK" sz="2400" b="1" dirty="0" smtClean="0"/>
                    </a:p>
                    <a:p>
                      <a:pPr algn="ctr"/>
                      <a:r>
                        <a:rPr lang="da-DK" sz="1800" b="0" dirty="0" smtClean="0"/>
                        <a:t>[</a:t>
                      </a:r>
                      <a:r>
                        <a:rPr lang="da-DK" sz="1800" b="0" dirty="0" err="1" smtClean="0"/>
                        <a:t>Driscoll</a:t>
                      </a:r>
                      <a:r>
                        <a:rPr lang="da-DK" sz="1800" b="0" dirty="0" smtClean="0"/>
                        <a:t>, </a:t>
                      </a:r>
                      <a:r>
                        <a:rPr lang="da-DK" sz="1800" b="0" dirty="0" err="1" smtClean="0"/>
                        <a:t>Gabow</a:t>
                      </a:r>
                      <a:r>
                        <a:rPr lang="da-DK" sz="1800" b="0" dirty="0" smtClean="0"/>
                        <a:t>,</a:t>
                      </a:r>
                      <a:br>
                        <a:rPr lang="da-DK" sz="1800" b="0" dirty="0" smtClean="0"/>
                      </a:br>
                      <a:r>
                        <a:rPr lang="da-DK" sz="1800" b="0" dirty="0" smtClean="0"/>
                        <a:t> </a:t>
                      </a:r>
                      <a:r>
                        <a:rPr lang="da-DK" sz="1800" b="0" dirty="0" err="1" smtClean="0"/>
                        <a:t>Shrairman</a:t>
                      </a:r>
                      <a:r>
                        <a:rPr lang="da-DK" sz="1800" b="0" dirty="0" smtClean="0"/>
                        <a:t>, </a:t>
                      </a:r>
                      <a:r>
                        <a:rPr lang="da-DK" sz="1800" b="0" dirty="0" err="1" smtClean="0"/>
                        <a:t>Tarjan</a:t>
                      </a:r>
                      <a:r>
                        <a:rPr lang="da-DK" sz="1800" b="0" baseline="0" dirty="0" smtClean="0"/>
                        <a:t> 88]</a:t>
                      </a:r>
                      <a:endParaRPr lang="en-US" sz="1800" b="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 smtClean="0"/>
                        <a:t>[Brodal</a:t>
                      </a:r>
                      <a:r>
                        <a:rPr lang="da-DK" sz="1800" b="0" baseline="0" dirty="0" smtClean="0"/>
                        <a:t> </a:t>
                      </a:r>
                      <a:r>
                        <a:rPr lang="da-DK" sz="1800" b="0" dirty="0" smtClean="0"/>
                        <a:t>96]</a:t>
                      </a:r>
                      <a:endParaRPr lang="en-US" sz="1800" b="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 smtClean="0"/>
                        <a:t>Insert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smtClean="0"/>
                        <a:t>Meld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/>
                        <a:t>-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 smtClean="0"/>
                        <a:t>Delete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00B050"/>
                          </a:solidFill>
                        </a:rPr>
                        <a:t>log </a:t>
                      </a:r>
                      <a:r>
                        <a:rPr lang="da-DK" sz="2400" b="1" i="1" dirty="0" smtClean="0">
                          <a:solidFill>
                            <a:srgbClr val="00B050"/>
                          </a:solidFill>
                        </a:rPr>
                        <a:t>n</a:t>
                      </a:r>
                      <a:endParaRPr lang="en-US" sz="2400" b="1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smtClean="0">
                          <a:solidFill>
                            <a:srgbClr val="C00000"/>
                          </a:solidFill>
                        </a:rPr>
                        <a:t>log </a:t>
                      </a:r>
                      <a:r>
                        <a:rPr lang="da-DK" sz="2400" b="1" i="1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00B050"/>
                          </a:solidFill>
                        </a:rPr>
                        <a:t>log </a:t>
                      </a:r>
                      <a:r>
                        <a:rPr lang="da-DK" sz="2400" b="1" i="1" dirty="0" smtClean="0">
                          <a:solidFill>
                            <a:srgbClr val="00B050"/>
                          </a:solidFill>
                        </a:rPr>
                        <a:t>n</a:t>
                      </a:r>
                      <a:endParaRPr lang="en-US" sz="2400" b="1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smtClean="0">
                          <a:solidFill>
                            <a:srgbClr val="00B050"/>
                          </a:solidFill>
                        </a:rPr>
                        <a:t>log </a:t>
                      </a:r>
                      <a:r>
                        <a:rPr lang="da-DK" sz="2400" b="1" i="1" smtClean="0">
                          <a:solidFill>
                            <a:srgbClr val="00B050"/>
                          </a:solidFill>
                        </a:rPr>
                        <a:t>n</a:t>
                      </a:r>
                      <a:endParaRPr lang="en-US" sz="2400" b="1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 smtClean="0"/>
                        <a:t>Delete</a:t>
                      </a:r>
                      <a:r>
                        <a:rPr lang="da-DK" sz="2400" baseline="0" dirty="0" err="1" smtClean="0"/>
                        <a:t>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rgbClr val="00B050"/>
                          </a:solidFill>
                        </a:rPr>
                        <a:t>log </a:t>
                      </a:r>
                      <a:r>
                        <a:rPr lang="da-DK" sz="2400" b="1" i="1" dirty="0" smtClean="0">
                          <a:solidFill>
                            <a:srgbClr val="00B050"/>
                          </a:solidFill>
                        </a:rPr>
                        <a:t>n</a:t>
                      </a:r>
                      <a:endParaRPr lang="en-US" sz="2400" b="1" i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rgbClr val="C00000"/>
                          </a:solidFill>
                        </a:rPr>
                        <a:t>log </a:t>
                      </a:r>
                      <a:r>
                        <a:rPr lang="da-DK" sz="2400" b="1" i="1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400" b="1" i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smtClean="0">
                          <a:solidFill>
                            <a:srgbClr val="00B050"/>
                          </a:solidFill>
                        </a:rPr>
                        <a:t>log </a:t>
                      </a:r>
                      <a:r>
                        <a:rPr lang="da-DK" sz="2400" b="1" i="1" smtClean="0">
                          <a:solidFill>
                            <a:srgbClr val="00B050"/>
                          </a:solidFill>
                        </a:rPr>
                        <a:t>n</a:t>
                      </a:r>
                      <a:endParaRPr lang="en-US" sz="2400" b="1" i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rgbClr val="00B050"/>
                          </a:solidFill>
                        </a:rPr>
                        <a:t>log </a:t>
                      </a:r>
                      <a:r>
                        <a:rPr lang="da-DK" sz="2400" b="1" i="1" dirty="0" smtClean="0">
                          <a:solidFill>
                            <a:srgbClr val="00B050"/>
                          </a:solidFill>
                        </a:rPr>
                        <a:t>n</a:t>
                      </a:r>
                      <a:endParaRPr lang="en-US" sz="2400" b="1" i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 smtClean="0"/>
                        <a:t>DecreaseKey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rgbClr val="00B050"/>
                          </a:solidFill>
                        </a:rPr>
                        <a:t>log </a:t>
                      </a:r>
                      <a:r>
                        <a:rPr lang="da-DK" sz="2400" b="1" i="1" dirty="0" smtClean="0">
                          <a:solidFill>
                            <a:srgbClr val="00B050"/>
                          </a:solidFill>
                        </a:rPr>
                        <a:t>n</a:t>
                      </a:r>
                      <a:endParaRPr lang="en-US" sz="2400" b="1" i="1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32624" y="5847655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sym typeface="Symbol"/>
              </a:rPr>
              <a:t>(and Minimum </a:t>
            </a:r>
            <a:r>
              <a:rPr lang="da-DK" sz="2400" b="1" dirty="0" err="1" smtClean="0">
                <a:sym typeface="Symbol"/>
              </a:rPr>
              <a:t>Spanning</a:t>
            </a:r>
            <a:r>
              <a:rPr lang="da-DK" sz="2400" b="1" dirty="0" smtClean="0">
                <a:sym typeface="Symbol"/>
              </a:rPr>
              <a:t> </a:t>
            </a:r>
            <a:r>
              <a:rPr lang="da-DK" sz="2400" b="1" dirty="0" err="1" smtClean="0">
                <a:sym typeface="Symbol"/>
              </a:rPr>
              <a:t>Tree</a:t>
            </a:r>
            <a:r>
              <a:rPr lang="da-DK" sz="2400" b="1" dirty="0" smtClean="0">
                <a:sym typeface="Symbol"/>
              </a:rPr>
              <a:t> O(</a:t>
            </a:r>
            <a:r>
              <a:rPr lang="da-DK" sz="2400" b="1" i="1" dirty="0" err="1" smtClean="0">
                <a:sym typeface="Symbol"/>
              </a:rPr>
              <a:t>m</a:t>
            </a:r>
            <a:r>
              <a:rPr lang="da-DK" sz="2400" b="1" dirty="0" err="1" smtClean="0">
                <a:sym typeface="Symbol"/>
              </a:rPr>
              <a:t>∙log</a:t>
            </a:r>
            <a:r>
              <a:rPr lang="da-DK" sz="2400" b="1" dirty="0" smtClean="0">
                <a:sym typeface="Symbol"/>
              </a:rPr>
              <a:t>* </a:t>
            </a:r>
            <a:r>
              <a:rPr lang="da-DK" sz="2400" b="1" i="1" dirty="0" smtClean="0">
                <a:sym typeface="Symbol"/>
              </a:rPr>
              <a:t>n</a:t>
            </a:r>
            <a:r>
              <a:rPr lang="da-DK" sz="2400" b="1" dirty="0" smtClean="0">
                <a:sym typeface="Symbol"/>
              </a:rPr>
              <a:t>))</a:t>
            </a:r>
            <a:endParaRPr lang="en-US" sz="2400" b="1" dirty="0" smtClean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8033"/>
            <a:ext cx="6732240" cy="1143000"/>
          </a:xfrm>
        </p:spPr>
        <p:txBody>
          <a:bodyPr/>
          <a:lstStyle/>
          <a:p>
            <a:r>
              <a:rPr lang="da-DK" b="1" dirty="0" err="1" smtClean="0"/>
              <a:t>Fibonacci</a:t>
            </a:r>
            <a:r>
              <a:rPr lang="da-DK" b="1" dirty="0" smtClean="0"/>
              <a:t> </a:t>
            </a:r>
            <a:r>
              <a:rPr lang="da-DK" b="1" dirty="0" err="1" smtClean="0"/>
              <a:t>Heaps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431429"/>
            <a:ext cx="9144000" cy="4813995"/>
          </a:xfrm>
        </p:spPr>
        <p:txBody>
          <a:bodyPr>
            <a:normAutofit/>
          </a:bodyPr>
          <a:lstStyle/>
          <a:p>
            <a:r>
              <a:rPr lang="da-DK" dirty="0" err="1" smtClean="0"/>
              <a:t>F-tree</a:t>
            </a:r>
            <a:endParaRPr lang="da-DK" b="1" dirty="0" smtClean="0"/>
          </a:p>
          <a:p>
            <a:pPr lvl="1"/>
            <a:r>
              <a:rPr lang="da-DK" b="1" dirty="0" err="1" smtClean="0">
                <a:solidFill>
                  <a:srgbClr val="C00000"/>
                </a:solidFill>
              </a:rPr>
              <a:t>heap</a:t>
            </a:r>
            <a:r>
              <a:rPr lang="da-DK" b="1" dirty="0" smtClean="0">
                <a:solidFill>
                  <a:srgbClr val="C00000"/>
                </a:solidFill>
              </a:rPr>
              <a:t> </a:t>
            </a:r>
            <a:r>
              <a:rPr lang="da-DK" b="1" dirty="0" err="1" smtClean="0">
                <a:solidFill>
                  <a:srgbClr val="C00000"/>
                </a:solidFill>
              </a:rPr>
              <a:t>order</a:t>
            </a:r>
            <a:r>
              <a:rPr lang="da-DK" b="1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</a:t>
            </a:r>
            <a:r>
              <a:rPr lang="da-DK" dirty="0" err="1" smtClean="0"/>
              <a:t>respect</a:t>
            </a:r>
            <a:r>
              <a:rPr lang="da-DK" dirty="0" smtClean="0"/>
              <a:t> to </a:t>
            </a:r>
            <a:r>
              <a:rPr lang="da-DK" dirty="0" err="1" smtClean="0"/>
              <a:t>priorities</a:t>
            </a:r>
            <a:endParaRPr lang="en-US" dirty="0" smtClean="0"/>
          </a:p>
          <a:p>
            <a:pPr lvl="1"/>
            <a:r>
              <a:rPr lang="da-DK" dirty="0" smtClean="0"/>
              <a:t>all nodes have a </a:t>
            </a:r>
            <a:r>
              <a:rPr lang="da-DK" b="1" dirty="0" smtClean="0">
                <a:solidFill>
                  <a:srgbClr val="C00000"/>
                </a:solidFill>
              </a:rPr>
              <a:t>rank</a:t>
            </a:r>
            <a:r>
              <a:rPr lang="da-DK" dirty="0" smtClean="0"/>
              <a:t> </a:t>
            </a:r>
            <a:r>
              <a:rPr lang="da-DK" i="1" dirty="0" smtClean="0"/>
              <a:t>r</a:t>
            </a:r>
            <a:r>
              <a:rPr lang="da-DK" dirty="0" smtClean="0"/>
              <a:t> </a:t>
            </a:r>
            <a:r>
              <a:rPr lang="da-DK" dirty="0" smtClean="0">
                <a:sym typeface="Symbol"/>
              </a:rPr>
              <a:t> {</a:t>
            </a:r>
            <a:r>
              <a:rPr lang="da-DK" dirty="0" err="1" smtClean="0"/>
              <a:t>degree</a:t>
            </a:r>
            <a:r>
              <a:rPr lang="da-DK" dirty="0" smtClean="0"/>
              <a:t>, </a:t>
            </a:r>
            <a:r>
              <a:rPr lang="da-DK" dirty="0" err="1" smtClean="0"/>
              <a:t>degree</a:t>
            </a:r>
            <a:r>
              <a:rPr lang="da-DK" dirty="0" smtClean="0"/>
              <a:t> + 1}</a:t>
            </a:r>
          </a:p>
          <a:p>
            <a:pPr lvl="1">
              <a:buNone/>
            </a:pPr>
            <a:r>
              <a:rPr lang="da-DK" dirty="0" smtClean="0"/>
              <a:t>	(</a:t>
            </a:r>
            <a:r>
              <a:rPr lang="da-DK" i="1" dirty="0" smtClean="0"/>
              <a:t>r </a:t>
            </a:r>
            <a:r>
              <a:rPr lang="da-DK" dirty="0" smtClean="0"/>
              <a:t>= </a:t>
            </a:r>
            <a:r>
              <a:rPr lang="da-DK" dirty="0" err="1" smtClean="0"/>
              <a:t>degree</a:t>
            </a:r>
            <a:r>
              <a:rPr lang="da-DK" dirty="0" smtClean="0"/>
              <a:t> + 1 </a:t>
            </a:r>
            <a:r>
              <a:rPr lang="da-DK" dirty="0" smtClean="0">
                <a:sym typeface="Symbol"/>
              </a:rPr>
              <a:t> </a:t>
            </a:r>
            <a:r>
              <a:rPr lang="da-DK" dirty="0" smtClean="0"/>
              <a:t>node is </a:t>
            </a:r>
            <a:r>
              <a:rPr lang="da-DK" b="1" dirty="0" smtClean="0">
                <a:solidFill>
                  <a:srgbClr val="C00000"/>
                </a:solidFill>
              </a:rPr>
              <a:t>marked</a:t>
            </a:r>
            <a:r>
              <a:rPr lang="da-DK" dirty="0" smtClean="0"/>
              <a:t> as </a:t>
            </a:r>
            <a:r>
              <a:rPr lang="da-DK" dirty="0" err="1" smtClean="0"/>
              <a:t>having</a:t>
            </a:r>
            <a:r>
              <a:rPr lang="da-DK" dirty="0" smtClean="0"/>
              <a:t> lost a </a:t>
            </a:r>
            <a:r>
              <a:rPr lang="da-DK" dirty="0" err="1" smtClean="0"/>
              <a:t>child</a:t>
            </a:r>
            <a:r>
              <a:rPr lang="da-DK" dirty="0" smtClean="0"/>
              <a:t>)</a:t>
            </a:r>
          </a:p>
          <a:p>
            <a:pPr lvl="1"/>
            <a:r>
              <a:rPr lang="da-DK" dirty="0" smtClean="0"/>
              <a:t>The </a:t>
            </a:r>
            <a:r>
              <a:rPr lang="da-DK" b="1" i="1" dirty="0" err="1" smtClean="0">
                <a:solidFill>
                  <a:srgbClr val="C00000"/>
                </a:solidFill>
              </a:rPr>
              <a:t>i</a:t>
            </a:r>
            <a:r>
              <a:rPr lang="da-DK" b="1" dirty="0" err="1" smtClean="0">
                <a:solidFill>
                  <a:srgbClr val="C00000"/>
                </a:solidFill>
              </a:rPr>
              <a:t>’th</a:t>
            </a:r>
            <a:r>
              <a:rPr lang="da-DK" b="1" dirty="0" smtClean="0">
                <a:solidFill>
                  <a:srgbClr val="C00000"/>
                </a:solidFill>
              </a:rPr>
              <a:t> </a:t>
            </a:r>
            <a:r>
              <a:rPr lang="da-DK" b="1" dirty="0" err="1" smtClean="0">
                <a:solidFill>
                  <a:srgbClr val="C00000"/>
                </a:solidFill>
              </a:rPr>
              <a:t>child</a:t>
            </a:r>
            <a:r>
              <a:rPr lang="da-DK" b="1" dirty="0" smtClean="0">
                <a:solidFill>
                  <a:srgbClr val="C00000"/>
                </a:solidFill>
              </a:rPr>
              <a:t> </a:t>
            </a:r>
            <a:r>
              <a:rPr lang="da-DK" dirty="0" smtClean="0"/>
              <a:t>of a node from the right has </a:t>
            </a:r>
            <a:r>
              <a:rPr lang="da-DK" b="1" dirty="0" smtClean="0">
                <a:solidFill>
                  <a:srgbClr val="C00000"/>
                </a:solidFill>
              </a:rPr>
              <a:t>rank</a:t>
            </a:r>
            <a:r>
              <a:rPr lang="da-DK" dirty="0" smtClean="0"/>
              <a:t> </a:t>
            </a:r>
            <a:r>
              <a:rPr lang="da-DK" b="1" dirty="0" smtClean="0">
                <a:solidFill>
                  <a:srgbClr val="C00000"/>
                </a:solidFill>
              </a:rPr>
              <a:t>≥</a:t>
            </a:r>
            <a:r>
              <a:rPr lang="da-DK" dirty="0" smtClean="0"/>
              <a:t> </a:t>
            </a:r>
            <a:r>
              <a:rPr lang="da-DK" b="1" i="1" dirty="0" smtClean="0">
                <a:solidFill>
                  <a:srgbClr val="C00000"/>
                </a:solidFill>
              </a:rPr>
              <a:t>i</a:t>
            </a:r>
            <a:r>
              <a:rPr lang="da-DK" b="1" dirty="0" smtClean="0">
                <a:solidFill>
                  <a:srgbClr val="C00000"/>
                </a:solidFill>
              </a:rPr>
              <a:t> - 1</a:t>
            </a:r>
            <a:endParaRPr lang="da-DK" dirty="0" smtClean="0"/>
          </a:p>
          <a:p>
            <a:r>
              <a:rPr lang="da-DK" dirty="0" err="1" smtClean="0"/>
              <a:t>Fibonacci</a:t>
            </a:r>
            <a:r>
              <a:rPr lang="da-DK" dirty="0" smtClean="0"/>
              <a:t> </a:t>
            </a:r>
            <a:r>
              <a:rPr lang="da-DK" dirty="0" err="1" smtClean="0"/>
              <a:t>Heap</a:t>
            </a:r>
            <a:endParaRPr lang="da-DK" b="1" dirty="0" smtClean="0"/>
          </a:p>
          <a:p>
            <a:pPr lvl="1"/>
            <a:r>
              <a:rPr lang="da-DK" dirty="0" err="1" smtClean="0"/>
              <a:t>forest</a:t>
            </a:r>
            <a:r>
              <a:rPr lang="da-DK" dirty="0" smtClean="0"/>
              <a:t> (list) of </a:t>
            </a:r>
            <a:r>
              <a:rPr lang="da-DK" dirty="0" err="1" smtClean="0"/>
              <a:t>F-trees</a:t>
            </a:r>
            <a:r>
              <a:rPr lang="da-DK" dirty="0" smtClean="0"/>
              <a:t> (</a:t>
            </a:r>
            <a:r>
              <a:rPr lang="da-DK" dirty="0" err="1" smtClean="0"/>
              <a:t>trees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have </a:t>
            </a:r>
            <a:r>
              <a:rPr lang="da-DK" dirty="0" err="1" smtClean="0"/>
              <a:t>equal</a:t>
            </a:r>
            <a:r>
              <a:rPr lang="da-DK" dirty="0" smtClean="0"/>
              <a:t> rank)</a:t>
            </a:r>
            <a:r>
              <a:rPr lang="da-DK" i="1" dirty="0" smtClean="0"/>
              <a:t>	</a:t>
            </a:r>
            <a:endParaRPr lang="da-DK" b="1" dirty="0" smtClean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980728"/>
            <a:ext cx="6732240" cy="676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buClr>
                <a:srgbClr val="C00000"/>
              </a:buClr>
            </a:pPr>
            <a:r>
              <a:rPr lang="en-US" sz="1400" dirty="0" smtClean="0"/>
              <a:t>[</a:t>
            </a:r>
            <a:r>
              <a:rPr lang="en-US" sz="1400" dirty="0" err="1" smtClean="0"/>
              <a:t>Fredman</a:t>
            </a:r>
            <a:r>
              <a:rPr lang="en-US" sz="1400" dirty="0" smtClean="0"/>
              <a:t>, </a:t>
            </a:r>
            <a:r>
              <a:rPr lang="en-US" sz="1400" dirty="0" err="1" smtClean="0"/>
              <a:t>Tarjan</a:t>
            </a:r>
            <a:r>
              <a:rPr lang="en-US" sz="1400" dirty="0" smtClean="0"/>
              <a:t>, </a:t>
            </a:r>
            <a:r>
              <a:rPr lang="en-US" sz="1400" i="1" dirty="0" smtClean="0"/>
              <a:t>Fibonacci Heaps and Their Use in Improved Network Algorithms, </a:t>
            </a:r>
          </a:p>
          <a:p>
            <a:pPr lvl="0" algn="ctr">
              <a:spcBef>
                <a:spcPct val="20000"/>
              </a:spcBef>
              <a:buClr>
                <a:srgbClr val="C00000"/>
              </a:buClr>
            </a:pPr>
            <a:r>
              <a:rPr lang="en-US" sz="1400" dirty="0" smtClean="0"/>
              <a:t>Journal of </a:t>
            </a:r>
            <a:r>
              <a:rPr lang="en-US" sz="1400" dirty="0"/>
              <a:t>the </a:t>
            </a:r>
            <a:r>
              <a:rPr lang="en-US" sz="1400" dirty="0" smtClean="0"/>
              <a:t>ACM, </a:t>
            </a:r>
            <a:r>
              <a:rPr lang="en-US" sz="1400" dirty="0"/>
              <a:t>Volume </a:t>
            </a:r>
            <a:r>
              <a:rPr lang="en-US" sz="1400" dirty="0" smtClean="0"/>
              <a:t>34(3), 596-615, 1987] 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804248" y="404664"/>
            <a:ext cx="2016224" cy="2808312"/>
            <a:chOff x="899592" y="125924"/>
            <a:chExt cx="2016224" cy="2808312"/>
          </a:xfrm>
        </p:grpSpPr>
        <p:cxnSp>
          <p:nvCxnSpPr>
            <p:cNvPr id="38" name="Straight Connector 37"/>
            <p:cNvCxnSpPr/>
            <p:nvPr/>
          </p:nvCxnSpPr>
          <p:spPr>
            <a:xfrm rot="5400000" flipH="1" flipV="1">
              <a:off x="2123728" y="918012"/>
              <a:ext cx="7200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1475656" y="1638092"/>
              <a:ext cx="7200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 flipH="1" flipV="1">
              <a:off x="755576" y="2358172"/>
              <a:ext cx="7200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H="1" flipV="1">
              <a:off x="1115616" y="1278052"/>
              <a:ext cx="720080" cy="720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 flipH="1" flipV="1">
              <a:off x="1804338" y="589330"/>
              <a:ext cx="710788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2267744" y="1062028"/>
              <a:ext cx="432048" cy="43204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rgbClr val="C00000"/>
                  </a:solidFill>
                </a:rPr>
                <a:t>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2267744" y="341948"/>
              <a:ext cx="432048" cy="432048"/>
            </a:xfrm>
            <a:prstGeom prst="ellipse">
              <a:avLst/>
            </a:prstGeom>
            <a:solidFill>
              <a:srgbClr val="FFFF00"/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1619672" y="1782108"/>
              <a:ext cx="432048" cy="43204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rgbClr val="C00000"/>
                  </a:solidFill>
                </a:rPr>
                <a:t>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1619672" y="1062028"/>
              <a:ext cx="432048" cy="432048"/>
            </a:xfrm>
            <a:prstGeom prst="ellipse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rgbClr val="C00000"/>
                  </a:solidFill>
                </a:rPr>
                <a:t>4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899592" y="2502188"/>
              <a:ext cx="432048" cy="43204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rgbClr val="C00000"/>
                  </a:solidFill>
                </a:rPr>
                <a:t>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899592" y="1782108"/>
              <a:ext cx="432048" cy="43204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rgbClr val="C00000"/>
                  </a:solidFill>
                </a:rPr>
                <a:t>6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988096" y="971436"/>
              <a:ext cx="2796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2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636168" y="125924"/>
              <a:ext cx="2796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3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115616" y="1494076"/>
              <a:ext cx="2796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1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627784" y="971436"/>
              <a:ext cx="2796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0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16088" y="1556792"/>
              <a:ext cx="2796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0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15616" y="2214156"/>
              <a:ext cx="2796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0</a:t>
              </a:r>
              <a:endParaRPr lang="en-US" dirty="0"/>
            </a:p>
          </p:txBody>
        </p:sp>
      </p:grp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251520" y="3284984"/>
            <a:ext cx="86409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err="1" smtClean="0"/>
              <a:t>Proof</a:t>
            </a:r>
            <a:r>
              <a:rPr lang="da-DK" sz="3200" b="1" dirty="0" smtClean="0"/>
              <a:t>    </a:t>
            </a:r>
            <a:r>
              <a:rPr lang="da-DK" sz="3200" dirty="0" smtClean="0"/>
              <a:t>A rank </a:t>
            </a:r>
            <a:r>
              <a:rPr lang="da-DK" sz="3200" i="1" dirty="0" smtClean="0"/>
              <a:t>r</a:t>
            </a:r>
            <a:r>
              <a:rPr lang="da-DK" sz="3200" dirty="0" smtClean="0"/>
              <a:t> node has at </a:t>
            </a:r>
            <a:r>
              <a:rPr lang="da-DK" sz="3200" dirty="0" err="1" smtClean="0"/>
              <a:t>least</a:t>
            </a:r>
            <a:r>
              <a:rPr lang="da-DK" sz="3200" dirty="0" smtClean="0"/>
              <a:t> 2 </a:t>
            </a:r>
            <a:r>
              <a:rPr lang="da-DK" sz="3200" dirty="0" err="1" smtClean="0"/>
              <a:t>children</a:t>
            </a:r>
            <a:r>
              <a:rPr lang="da-DK" sz="3200" dirty="0" smtClean="0"/>
              <a:t> of rank ≥ </a:t>
            </a:r>
            <a:r>
              <a:rPr lang="da-DK" sz="3200" i="1" dirty="0" smtClean="0"/>
              <a:t>r</a:t>
            </a:r>
            <a:r>
              <a:rPr lang="da-DK" sz="3200" dirty="0" smtClean="0"/>
              <a:t> – 3. By </a:t>
            </a:r>
            <a:r>
              <a:rPr lang="da-DK" sz="3200" dirty="0" err="1" smtClean="0"/>
              <a:t>induction</a:t>
            </a:r>
            <a:r>
              <a:rPr lang="da-DK" sz="3200" dirty="0" smtClean="0"/>
              <a:t> </a:t>
            </a:r>
            <a:r>
              <a:rPr lang="da-DK" sz="3200" dirty="0" err="1" smtClean="0"/>
              <a:t>subtree</a:t>
            </a:r>
            <a:r>
              <a:rPr lang="da-DK" sz="3200" dirty="0" smtClean="0"/>
              <a:t> </a:t>
            </a:r>
            <a:r>
              <a:rPr lang="da-DK" sz="3200" dirty="0" err="1" smtClean="0"/>
              <a:t>size</a:t>
            </a:r>
            <a:r>
              <a:rPr lang="da-DK" sz="3200" dirty="0" smtClean="0"/>
              <a:t> is at </a:t>
            </a:r>
            <a:r>
              <a:rPr lang="da-DK" sz="3200" dirty="0" err="1" smtClean="0"/>
              <a:t>least</a:t>
            </a:r>
            <a:r>
              <a:rPr lang="da-DK" sz="3200" dirty="0" smtClean="0"/>
              <a:t> 2└</a:t>
            </a:r>
            <a:r>
              <a:rPr lang="da-DK" sz="3200" baseline="30000" dirty="0" smtClean="0"/>
              <a:t>r/3</a:t>
            </a:r>
            <a:r>
              <a:rPr lang="da-DK" sz="3200" dirty="0" smtClean="0"/>
              <a:t>┘</a:t>
            </a:r>
            <a:r>
              <a:rPr lang="da-DK" sz="3200" b="1" dirty="0" smtClean="0"/>
              <a:t>  </a:t>
            </a:r>
            <a:r>
              <a:rPr lang="da-DK" sz="3200" dirty="0" smtClean="0"/>
              <a:t>□</a:t>
            </a:r>
          </a:p>
          <a:p>
            <a:endParaRPr lang="da-DK" sz="3200" dirty="0" smtClean="0"/>
          </a:p>
          <a:p>
            <a:r>
              <a:rPr lang="da-DK" sz="3200" dirty="0" smtClean="0"/>
              <a:t>(  in </a:t>
            </a:r>
            <a:r>
              <a:rPr lang="da-DK" sz="3200" dirty="0" err="1" smtClean="0"/>
              <a:t>fact</a:t>
            </a:r>
            <a:r>
              <a:rPr lang="da-DK" sz="3200" dirty="0" smtClean="0"/>
              <a:t> the </a:t>
            </a:r>
            <a:r>
              <a:rPr lang="da-DK" sz="3200" dirty="0" err="1" smtClean="0"/>
              <a:t>size</a:t>
            </a:r>
            <a:r>
              <a:rPr lang="da-DK" sz="3200" dirty="0" smtClean="0"/>
              <a:t> is at </a:t>
            </a:r>
            <a:r>
              <a:rPr lang="da-DK" sz="3200" dirty="0" err="1" smtClean="0"/>
              <a:t>least</a:t>
            </a:r>
            <a:r>
              <a:rPr lang="da-DK" sz="3200" dirty="0" smtClean="0"/>
              <a:t> </a:t>
            </a:r>
            <a:r>
              <a:rPr lang="da-DK" sz="3200" dirty="0" err="1" smtClean="0">
                <a:sym typeface="Symbol"/>
              </a:rPr>
              <a:t></a:t>
            </a:r>
            <a:r>
              <a:rPr lang="da-DK" sz="3200" i="1" baseline="30000" dirty="0" err="1" smtClean="0">
                <a:sym typeface="Symbol"/>
              </a:rPr>
              <a:t>r</a:t>
            </a:r>
            <a:r>
              <a:rPr lang="da-DK" sz="3200" dirty="0" smtClean="0"/>
              <a:t> , </a:t>
            </a:r>
            <a:r>
              <a:rPr lang="da-DK" sz="3200" dirty="0" err="1" smtClean="0"/>
              <a:t>where</a:t>
            </a:r>
            <a:r>
              <a:rPr lang="da-DK" sz="3200" dirty="0" smtClean="0"/>
              <a:t> </a:t>
            </a:r>
            <a:r>
              <a:rPr lang="da-DK" sz="3200" dirty="0" smtClean="0">
                <a:sym typeface="Symbol"/>
              </a:rPr>
              <a:t>=(1+5)/2  </a:t>
            </a:r>
            <a:r>
              <a:rPr lang="da-DK" sz="3200" dirty="0" smtClean="0"/>
              <a:t>)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da-DK" b="1" dirty="0" err="1" smtClean="0"/>
              <a:t>Fibonnaci</a:t>
            </a:r>
            <a:r>
              <a:rPr lang="da-DK" b="1" dirty="0" smtClean="0"/>
              <a:t> </a:t>
            </a:r>
            <a:r>
              <a:rPr lang="da-DK" b="1" dirty="0" err="1" smtClean="0"/>
              <a:t>Heap</a:t>
            </a:r>
            <a:r>
              <a:rPr lang="da-DK" b="1" dirty="0" smtClean="0"/>
              <a:t> Property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51520" y="1844824"/>
            <a:ext cx="8640960" cy="5847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 err="1" smtClean="0"/>
              <a:t>Thm</a:t>
            </a:r>
            <a:r>
              <a:rPr lang="da-DK" sz="3200" dirty="0" smtClean="0"/>
              <a:t>   Max rank of a node in an </a:t>
            </a:r>
            <a:r>
              <a:rPr lang="da-DK" sz="3200" dirty="0" err="1" smtClean="0"/>
              <a:t>F-tree</a:t>
            </a:r>
            <a:r>
              <a:rPr lang="da-DK" sz="3200" dirty="0" smtClean="0"/>
              <a:t> is O(log </a:t>
            </a:r>
            <a:r>
              <a:rPr lang="da-DK" sz="3200" i="1" dirty="0" smtClean="0"/>
              <a:t>n</a:t>
            </a:r>
            <a:r>
              <a:rPr lang="da-DK" sz="3200" dirty="0" smtClean="0"/>
              <a:t>)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2132856"/>
            <a:ext cx="856895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/>
              <a:t>Hints	</a:t>
            </a:r>
            <a:endParaRPr lang="da-DK" sz="2800" b="1" dirty="0" smtClean="0"/>
          </a:p>
          <a:p>
            <a:pPr marL="782638" indent="-514350">
              <a:buAutoNum type="arabicParenR"/>
            </a:pPr>
            <a:r>
              <a:rPr lang="da-DK" sz="2800" dirty="0" err="1" smtClean="0"/>
              <a:t>Two</a:t>
            </a:r>
            <a:r>
              <a:rPr lang="da-DK" sz="2800" dirty="0" smtClean="0"/>
              <a:t> rank </a:t>
            </a:r>
            <a:r>
              <a:rPr lang="da-DK" sz="2800" i="1" dirty="0" smtClean="0"/>
              <a:t>i</a:t>
            </a:r>
            <a:r>
              <a:rPr lang="da-DK" sz="2800" dirty="0" smtClean="0"/>
              <a:t> </a:t>
            </a:r>
            <a:r>
              <a:rPr lang="da-DK" sz="2800" dirty="0" err="1" smtClean="0"/>
              <a:t>trees</a:t>
            </a:r>
            <a:r>
              <a:rPr lang="da-DK" sz="2800" dirty="0" smtClean="0"/>
              <a:t> </a:t>
            </a:r>
            <a:r>
              <a:rPr lang="da-DK" sz="2800" dirty="0" err="1" smtClean="0"/>
              <a:t>can</a:t>
            </a:r>
            <a:r>
              <a:rPr lang="da-DK" sz="2800" dirty="0" smtClean="0"/>
              <a:t> </a:t>
            </a:r>
            <a:r>
              <a:rPr lang="da-DK" sz="2800" dirty="0" err="1" smtClean="0"/>
              <a:t>be</a:t>
            </a:r>
            <a:r>
              <a:rPr lang="da-DK" sz="2800" dirty="0" smtClean="0"/>
              <a:t> </a:t>
            </a:r>
            <a:r>
              <a:rPr lang="da-DK" sz="2800" dirty="0" err="1" smtClean="0"/>
              <a:t>linked</a:t>
            </a:r>
            <a:r>
              <a:rPr lang="da-DK" sz="2800" dirty="0" smtClean="0"/>
              <a:t> to </a:t>
            </a:r>
            <a:r>
              <a:rPr lang="da-DK" sz="2800" dirty="0" err="1" smtClean="0"/>
              <a:t>create</a:t>
            </a:r>
            <a:r>
              <a:rPr lang="da-DK" sz="2800" dirty="0" smtClean="0"/>
              <a:t> a rank</a:t>
            </a:r>
            <a:br>
              <a:rPr lang="da-DK" sz="2800" dirty="0" smtClean="0"/>
            </a:br>
            <a:r>
              <a:rPr lang="da-DK" sz="2800" dirty="0" smtClean="0"/>
              <a:t> </a:t>
            </a:r>
            <a:r>
              <a:rPr lang="da-DK" sz="2800" i="1" dirty="0" smtClean="0"/>
              <a:t>i</a:t>
            </a:r>
            <a:r>
              <a:rPr lang="da-DK" sz="2800" dirty="0" smtClean="0"/>
              <a:t>+1 </a:t>
            </a:r>
            <a:r>
              <a:rPr lang="da-DK" sz="2800" dirty="0" err="1" smtClean="0"/>
              <a:t>tree</a:t>
            </a:r>
            <a:r>
              <a:rPr lang="da-DK" sz="2800" dirty="0" smtClean="0"/>
              <a:t> in </a:t>
            </a:r>
            <a:r>
              <a:rPr lang="da-DK" sz="2800" i="1" dirty="0" smtClean="0"/>
              <a:t>O</a:t>
            </a:r>
            <a:r>
              <a:rPr lang="da-DK" sz="2800" dirty="0" smtClean="0"/>
              <a:t>(1) time</a:t>
            </a:r>
          </a:p>
          <a:p>
            <a:pPr marL="782638" indent="-514350">
              <a:spcAft>
                <a:spcPts val="1200"/>
              </a:spcAft>
              <a:buAutoNum type="arabicParenR"/>
            </a:pPr>
            <a:endParaRPr lang="da-DK" sz="2800" dirty="0"/>
          </a:p>
          <a:p>
            <a:pPr marL="782638" indent="-514350">
              <a:buFontTx/>
              <a:buAutoNum type="arabicParenR"/>
            </a:pPr>
            <a:r>
              <a:rPr lang="da-DK" sz="2800" dirty="0" err="1" smtClean="0"/>
              <a:t>Eliminating</a:t>
            </a:r>
            <a:r>
              <a:rPr lang="da-DK" sz="2800" dirty="0" smtClean="0"/>
              <a:t> nodes violating  </a:t>
            </a:r>
            <a:r>
              <a:rPr lang="da-DK" sz="2800" dirty="0" err="1" smtClean="0"/>
              <a:t>order</a:t>
            </a:r>
            <a:r>
              <a:rPr lang="da-DK" sz="2800" dirty="0" smtClean="0"/>
              <a:t> </a:t>
            </a:r>
            <a:r>
              <a:rPr lang="da-DK" sz="2800" dirty="0" err="1" smtClean="0"/>
              <a:t>or</a:t>
            </a:r>
            <a:r>
              <a:rPr lang="da-DK" sz="2800" dirty="0" smtClean="0"/>
              <a:t> nodes </a:t>
            </a:r>
            <a:r>
              <a:rPr lang="da-DK" sz="2800" dirty="0" err="1" smtClean="0"/>
              <a:t>having</a:t>
            </a:r>
            <a:r>
              <a:rPr lang="da-DK" sz="2800" dirty="0" smtClean="0"/>
              <a:t> lost </a:t>
            </a:r>
            <a:r>
              <a:rPr lang="da-DK" sz="2800" dirty="0" err="1" smtClean="0"/>
              <a:t>two</a:t>
            </a:r>
            <a:r>
              <a:rPr lang="da-DK" sz="2800" dirty="0" smtClean="0"/>
              <a:t> </a:t>
            </a:r>
            <a:r>
              <a:rPr lang="da-DK" sz="2800" dirty="0" err="1" smtClean="0"/>
              <a:t>children</a:t>
            </a:r>
            <a:endParaRPr lang="da-DK" sz="2800" dirty="0" smtClean="0"/>
          </a:p>
          <a:p>
            <a:pPr marL="782638" indent="-514350">
              <a:buFontTx/>
              <a:buAutoNum type="arabicParenR"/>
            </a:pPr>
            <a:endParaRPr lang="da-DK" sz="2800" dirty="0" smtClean="0"/>
          </a:p>
          <a:p>
            <a:pPr marL="782638" indent="-514350">
              <a:buFontTx/>
              <a:buAutoNum type="arabicParenR"/>
            </a:pPr>
            <a:endParaRPr lang="da-DK" sz="2800" dirty="0" smtClean="0"/>
          </a:p>
          <a:p>
            <a:pPr marL="782638" indent="-514350">
              <a:buFontTx/>
              <a:buAutoNum type="arabicParenR"/>
            </a:pPr>
            <a:endParaRPr lang="da-DK" sz="2800" dirty="0" smtClean="0"/>
          </a:p>
          <a:p>
            <a:pPr marL="782638" indent="-514350">
              <a:spcBef>
                <a:spcPts val="1200"/>
              </a:spcBef>
              <a:spcAft>
                <a:spcPts val="1200"/>
              </a:spcAft>
              <a:buFontTx/>
              <a:buAutoNum type="arabicParenR"/>
            </a:pPr>
            <a:r>
              <a:rPr lang="da-DK" sz="2800" dirty="0" smtClean="0"/>
              <a:t>Potential </a:t>
            </a:r>
            <a:r>
              <a:rPr lang="el-GR" sz="2800" dirty="0" smtClean="0"/>
              <a:t>Φ</a:t>
            </a:r>
            <a:r>
              <a:rPr lang="da-DK" sz="2800" dirty="0" smtClean="0"/>
              <a:t> = 2∙marks + #</a:t>
            </a:r>
            <a:r>
              <a:rPr lang="da-DK" sz="2800" dirty="0" err="1" smtClean="0"/>
              <a:t>roots</a:t>
            </a:r>
            <a:endParaRPr lang="da-DK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da-DK" b="1" dirty="0" smtClean="0"/>
              <a:t>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10" y="908720"/>
            <a:ext cx="8854978" cy="1152128"/>
          </a:xfrm>
          <a:ln w="57150">
            <a:solidFill>
              <a:srgbClr val="C00000"/>
            </a:solidFill>
          </a:ln>
        </p:spPr>
        <p:txBody>
          <a:bodyPr anchor="ctr">
            <a:noAutofit/>
          </a:bodyPr>
          <a:lstStyle/>
          <a:p>
            <a:pPr algn="ctr">
              <a:buNone/>
            </a:pPr>
            <a:r>
              <a:rPr lang="da-DK" sz="2800" dirty="0" err="1" smtClean="0"/>
              <a:t>Implement</a:t>
            </a:r>
            <a:r>
              <a:rPr lang="da-DK" sz="2800" dirty="0" smtClean="0"/>
              <a:t> </a:t>
            </a:r>
            <a:r>
              <a:rPr lang="da-DK" sz="2800" dirty="0" err="1" smtClean="0"/>
              <a:t>Fibonacci</a:t>
            </a:r>
            <a:r>
              <a:rPr lang="da-DK" sz="2800" dirty="0" smtClean="0"/>
              <a:t> </a:t>
            </a:r>
            <a:r>
              <a:rPr lang="da-DK" sz="2800" dirty="0" err="1" smtClean="0"/>
              <a:t>Heap</a:t>
            </a:r>
            <a:r>
              <a:rPr lang="da-DK" sz="2800" dirty="0" smtClean="0"/>
              <a:t> operations </a:t>
            </a:r>
            <a:r>
              <a:rPr lang="da-DK" sz="2800" dirty="0" err="1" smtClean="0"/>
              <a:t>with</a:t>
            </a:r>
            <a:r>
              <a:rPr lang="da-DK" sz="2800" dirty="0" smtClean="0"/>
              <a:t> </a:t>
            </a:r>
            <a:r>
              <a:rPr lang="da-DK" sz="2800" b="1" dirty="0" err="1" smtClean="0">
                <a:solidFill>
                  <a:srgbClr val="C00000"/>
                </a:solidFill>
              </a:rPr>
              <a:t>amortized</a:t>
            </a:r>
            <a:r>
              <a:rPr lang="da-DK" sz="2800" dirty="0" smtClean="0"/>
              <a:t> O(1) time for all operations, </a:t>
            </a:r>
            <a:r>
              <a:rPr lang="da-DK" sz="2800" dirty="0" err="1" smtClean="0"/>
              <a:t>except</a:t>
            </a:r>
            <a:r>
              <a:rPr lang="da-DK" sz="2800" dirty="0" smtClean="0"/>
              <a:t> O(log </a:t>
            </a:r>
            <a:r>
              <a:rPr lang="da-DK" sz="2800" i="1" dirty="0" smtClean="0"/>
              <a:t>n</a:t>
            </a:r>
            <a:r>
              <a:rPr lang="da-DK" sz="2800" dirty="0" smtClean="0"/>
              <a:t>) for </a:t>
            </a:r>
            <a:r>
              <a:rPr lang="da-DK" sz="2800" dirty="0" err="1" smtClean="0"/>
              <a:t>deletions</a:t>
            </a:r>
            <a:endParaRPr lang="da-DK" sz="2800" i="1" baseline="-25000" dirty="0" smtClean="0"/>
          </a:p>
        </p:txBody>
      </p:sp>
      <p:grpSp>
        <p:nvGrpSpPr>
          <p:cNvPr id="4" name="Group 27"/>
          <p:cNvGrpSpPr/>
          <p:nvPr/>
        </p:nvGrpSpPr>
        <p:grpSpPr>
          <a:xfrm>
            <a:off x="4572000" y="2895916"/>
            <a:ext cx="4608512" cy="1224136"/>
            <a:chOff x="2483768" y="4869160"/>
            <a:chExt cx="4608512" cy="1224136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5480992" y="5229200"/>
              <a:ext cx="792088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2483768" y="5157192"/>
              <a:ext cx="720080" cy="792088"/>
              <a:chOff x="5148064" y="3861048"/>
              <a:chExt cx="720080" cy="792088"/>
            </a:xfrm>
          </p:grpSpPr>
          <p:sp>
            <p:nvSpPr>
              <p:cNvPr id="6" name="Isosceles Triangle 5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i="1" dirty="0" smtClean="0">
                    <a:solidFill>
                      <a:schemeClr val="tx1"/>
                    </a:solidFill>
                  </a:rPr>
                  <a:t>x</a:t>
                </a:r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275856" y="5157192"/>
              <a:ext cx="720080" cy="792088"/>
              <a:chOff x="5148064" y="3861048"/>
              <a:chExt cx="720080" cy="792088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i="1" dirty="0" smtClean="0">
                    <a:solidFill>
                      <a:schemeClr val="tx1"/>
                    </a:solidFill>
                  </a:rPr>
                  <a:t>y</a:t>
                </a:r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120952" y="5301208"/>
              <a:ext cx="720080" cy="792088"/>
              <a:chOff x="5148064" y="3861048"/>
              <a:chExt cx="720080" cy="792088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i="1" dirty="0" smtClean="0">
                    <a:solidFill>
                      <a:schemeClr val="tx1"/>
                    </a:solidFill>
                  </a:rPr>
                  <a:t>x</a:t>
                </a:r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5841032" y="5085184"/>
              <a:ext cx="720080" cy="792088"/>
              <a:chOff x="5148064" y="3861048"/>
              <a:chExt cx="720080" cy="792088"/>
            </a:xfrm>
          </p:grpSpPr>
          <p:sp>
            <p:nvSpPr>
              <p:cNvPr id="16" name="Isosceles Triangle 15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i="1" dirty="0" smtClean="0">
                    <a:solidFill>
                      <a:schemeClr val="tx1"/>
                    </a:solidFill>
                  </a:rPr>
                  <a:t>y</a:t>
                </a:r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2915816" y="4941168"/>
              <a:ext cx="279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07904" y="4941168"/>
              <a:ext cx="279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561384" y="5013176"/>
              <a:ext cx="279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73080" y="4869160"/>
              <a:ext cx="8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r</a:t>
              </a:r>
              <a:r>
                <a:rPr lang="da-DK" dirty="0" smtClean="0"/>
                <a:t>+1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067944" y="5373216"/>
              <a:ext cx="1152128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851920" y="4946971"/>
              <a:ext cx="15121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smtClean="0">
                  <a:solidFill>
                    <a:srgbClr val="C00000"/>
                  </a:solidFill>
                </a:rPr>
                <a:t>link</a:t>
              </a:r>
            </a:p>
            <a:p>
              <a:pPr algn="ctr"/>
              <a:r>
                <a:rPr lang="da-DK" sz="2400" i="1" dirty="0" smtClean="0">
                  <a:solidFill>
                    <a:srgbClr val="C00000"/>
                  </a:solidFill>
                </a:rPr>
                <a:t>x </a:t>
              </a:r>
              <a:r>
                <a:rPr lang="da-DK" sz="2400" dirty="0" smtClean="0">
                  <a:solidFill>
                    <a:srgbClr val="C00000"/>
                  </a:solidFill>
                </a:rPr>
                <a:t>≥ </a:t>
              </a:r>
              <a:r>
                <a:rPr lang="da-DK" sz="2400" i="1" dirty="0" smtClean="0">
                  <a:solidFill>
                    <a:srgbClr val="C00000"/>
                  </a:solidFill>
                </a:rPr>
                <a:t>y</a:t>
              </a:r>
              <a:endParaRPr lang="en-US" sz="2400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763688" y="4509120"/>
            <a:ext cx="7056784" cy="1872208"/>
            <a:chOff x="1403648" y="4509120"/>
            <a:chExt cx="7056784" cy="1872208"/>
          </a:xfrm>
        </p:grpSpPr>
        <p:sp>
          <p:nvSpPr>
            <p:cNvPr id="58" name="Isosceles Triangle 57"/>
            <p:cNvSpPr/>
            <p:nvPr/>
          </p:nvSpPr>
          <p:spPr>
            <a:xfrm>
              <a:off x="6732240" y="4509120"/>
              <a:ext cx="1728192" cy="1872208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Isosceles Triangle 46"/>
            <p:cNvSpPr/>
            <p:nvPr/>
          </p:nvSpPr>
          <p:spPr>
            <a:xfrm>
              <a:off x="2915816" y="4509120"/>
              <a:ext cx="1728192" cy="1872208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 rot="5400000">
              <a:off x="3491881" y="5085185"/>
              <a:ext cx="288032" cy="2880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endCxn id="53" idx="3"/>
            </p:cNvCxnSpPr>
            <p:nvPr/>
          </p:nvCxnSpPr>
          <p:spPr>
            <a:xfrm rot="16200000" flipH="1">
              <a:off x="3611379" y="5253717"/>
              <a:ext cx="400690" cy="636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707904" y="5157192"/>
              <a:ext cx="432048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3347864" y="5229200"/>
              <a:ext cx="576064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oup 51"/>
            <p:cNvGrpSpPr/>
            <p:nvPr/>
          </p:nvGrpSpPr>
          <p:grpSpPr>
            <a:xfrm>
              <a:off x="3131840" y="5517232"/>
              <a:ext cx="720080" cy="792088"/>
              <a:chOff x="5148064" y="3861048"/>
              <a:chExt cx="720080" cy="792088"/>
            </a:xfrm>
          </p:grpSpPr>
          <p:sp>
            <p:nvSpPr>
              <p:cNvPr id="70" name="Isosceles Triangle 5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6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i="1" dirty="0" smtClean="0">
                    <a:solidFill>
                      <a:schemeClr val="tx1"/>
                    </a:solidFill>
                  </a:rPr>
                  <a:t>x</a:t>
                </a:r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3563888" y="5301208"/>
              <a:ext cx="279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r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4716016" y="5733256"/>
              <a:ext cx="1152128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4499992" y="5307011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b="1" dirty="0" smtClean="0">
                  <a:solidFill>
                    <a:srgbClr val="C00000"/>
                  </a:solidFill>
                </a:rPr>
                <a:t>cut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403648" y="5330236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 smtClean="0"/>
                <a:t>degree</a:t>
              </a:r>
              <a:r>
                <a:rPr lang="da-DK" dirty="0" smtClean="0"/>
                <a:t>(x) </a:t>
              </a:r>
              <a:r>
                <a:rPr lang="da-DK" i="1" dirty="0" smtClean="0"/>
                <a:t>= d </a:t>
              </a:r>
              <a:r>
                <a:rPr lang="da-DK" dirty="0" smtClean="0"/>
                <a:t>≤</a:t>
              </a:r>
              <a:r>
                <a:rPr lang="da-DK" i="1" dirty="0" smtClean="0"/>
                <a:t> r</a:t>
              </a:r>
              <a:r>
                <a:rPr lang="da-DK" dirty="0" smtClean="0"/>
                <a:t>-2</a:t>
              </a:r>
              <a:r>
                <a:rPr lang="da-DK" i="1" dirty="0" smtClean="0"/>
                <a:t> </a:t>
              </a:r>
            </a:p>
          </p:txBody>
        </p:sp>
        <p:sp>
          <p:nvSpPr>
            <p:cNvPr id="57" name="Oval 56"/>
            <p:cNvSpPr/>
            <p:nvPr/>
          </p:nvSpPr>
          <p:spPr>
            <a:xfrm>
              <a:off x="3635896" y="4941168"/>
              <a:ext cx="288032" cy="28803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i="1" dirty="0" smtClean="0">
                  <a:solidFill>
                    <a:schemeClr val="tx1"/>
                  </a:solidFill>
                </a:rPr>
                <a:t>y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rot="5400000">
              <a:off x="7308305" y="5085185"/>
              <a:ext cx="288032" cy="2880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7427803" y="5253717"/>
              <a:ext cx="400690" cy="636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7524328" y="5157192"/>
              <a:ext cx="432048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7"/>
            <p:cNvGrpSpPr/>
            <p:nvPr/>
          </p:nvGrpSpPr>
          <p:grpSpPr>
            <a:xfrm>
              <a:off x="6948264" y="5517232"/>
              <a:ext cx="720080" cy="792088"/>
              <a:chOff x="5148064" y="3861048"/>
              <a:chExt cx="720080" cy="792088"/>
            </a:xfrm>
          </p:grpSpPr>
          <p:sp>
            <p:nvSpPr>
              <p:cNvPr id="68" name="Isosceles Triangle 5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4" name="Group 7"/>
            <p:cNvGrpSpPr/>
            <p:nvPr/>
          </p:nvGrpSpPr>
          <p:grpSpPr>
            <a:xfrm>
              <a:off x="5868144" y="5301208"/>
              <a:ext cx="720080" cy="792088"/>
              <a:chOff x="5148064" y="3861048"/>
              <a:chExt cx="720080" cy="792088"/>
            </a:xfrm>
          </p:grpSpPr>
          <p:sp>
            <p:nvSpPr>
              <p:cNvPr id="66" name="Isosceles Triangle 5"/>
              <p:cNvSpPr/>
              <p:nvPr/>
            </p:nvSpPr>
            <p:spPr>
              <a:xfrm>
                <a:off x="5148064" y="4005064"/>
                <a:ext cx="720080" cy="648072"/>
              </a:xfrm>
              <a:prstGeom prst="triangl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"/>
              <p:cNvSpPr/>
              <p:nvPr/>
            </p:nvSpPr>
            <p:spPr>
              <a:xfrm>
                <a:off x="5364088" y="386104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i="1" dirty="0" smtClean="0">
                    <a:solidFill>
                      <a:schemeClr val="tx1"/>
                    </a:solidFill>
                  </a:rPr>
                  <a:t>x</a:t>
                </a:r>
                <a:endParaRPr lang="en-US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6300192" y="5013176"/>
              <a:ext cx="279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d</a:t>
              </a:r>
            </a:p>
          </p:txBody>
        </p:sp>
        <p:cxnSp>
          <p:nvCxnSpPr>
            <p:cNvPr id="75" name="Straight Connector 74"/>
            <p:cNvCxnSpPr/>
            <p:nvPr/>
          </p:nvCxnSpPr>
          <p:spPr>
            <a:xfrm rot="5400000" flipH="1" flipV="1">
              <a:off x="7164288" y="5229200"/>
              <a:ext cx="576064" cy="288032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62"/>
            <p:cNvSpPr/>
            <p:nvPr/>
          </p:nvSpPr>
          <p:spPr>
            <a:xfrm>
              <a:off x="7452320" y="4941168"/>
              <a:ext cx="288032" cy="28803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i="1" dirty="0" smtClean="0">
                  <a:solidFill>
                    <a:schemeClr val="tx1"/>
                  </a:solidFill>
                </a:rPr>
                <a:t>y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72" name="Slide Number Placeholder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722</Words>
  <Application>Microsoft Office PowerPoint</Application>
  <PresentationFormat>On-screen Show (4:3)</PresentationFormat>
  <Paragraphs>211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Priority Queues</vt:lpstr>
      <vt:lpstr>Priority Queues – Ideal Times</vt:lpstr>
      <vt:lpstr>Binomial Queues</vt:lpstr>
      <vt:lpstr>Problem</vt:lpstr>
      <vt:lpstr>Dijkstra’s Algorithm (Single source shortest path problem)</vt:lpstr>
      <vt:lpstr>Priority Bounds</vt:lpstr>
      <vt:lpstr>Fibonacci Heaps</vt:lpstr>
      <vt:lpstr>Fibonnaci Heap Property</vt:lpstr>
      <vt:lpstr>Problem</vt:lpstr>
      <vt:lpstr>Implemenation of  Fibonacci Heap Operations</vt:lpstr>
      <vt:lpstr>Worst-Case Operations  (without Join)</vt:lpstr>
    </vt:vector>
  </TitlesOfParts>
  <Company>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Data Structures</dc:title>
  <dc:creator>Gerth Stølting Brodal</dc:creator>
  <cp:lastModifiedBy>Gerth Stølting Brodal</cp:lastModifiedBy>
  <cp:revision>13</cp:revision>
  <dcterms:created xsi:type="dcterms:W3CDTF">2011-08-23T21:07:42Z</dcterms:created>
  <dcterms:modified xsi:type="dcterms:W3CDTF">2011-09-02T21:46:42Z</dcterms:modified>
</cp:coreProperties>
</file>