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98" r:id="rId2"/>
    <p:sldMasterId id="2147483826" r:id="rId3"/>
    <p:sldMasterId id="2147483812" r:id="rId4"/>
    <p:sldMasterId id="2147483824" r:id="rId5"/>
  </p:sldMasterIdLst>
  <p:notesMasterIdLst>
    <p:notesMasterId r:id="rId30"/>
  </p:notesMasterIdLst>
  <p:handoutMasterIdLst>
    <p:handoutMasterId r:id="rId31"/>
  </p:handoutMasterIdLst>
  <p:sldIdLst>
    <p:sldId id="371" r:id="rId6"/>
    <p:sldId id="372" r:id="rId7"/>
    <p:sldId id="382" r:id="rId8"/>
    <p:sldId id="395" r:id="rId9"/>
    <p:sldId id="384" r:id="rId10"/>
    <p:sldId id="385" r:id="rId11"/>
    <p:sldId id="387" r:id="rId12"/>
    <p:sldId id="389" r:id="rId13"/>
    <p:sldId id="397" r:id="rId14"/>
    <p:sldId id="381" r:id="rId15"/>
    <p:sldId id="374" r:id="rId16"/>
    <p:sldId id="373" r:id="rId17"/>
    <p:sldId id="375" r:id="rId18"/>
    <p:sldId id="376" r:id="rId19"/>
    <p:sldId id="379" r:id="rId20"/>
    <p:sldId id="377" r:id="rId21"/>
    <p:sldId id="380" r:id="rId22"/>
    <p:sldId id="378" r:id="rId23"/>
    <p:sldId id="390" r:id="rId24"/>
    <p:sldId id="392" r:id="rId25"/>
    <p:sldId id="394" r:id="rId26"/>
    <p:sldId id="393" r:id="rId27"/>
    <p:sldId id="396" r:id="rId28"/>
    <p:sldId id="352" r:id="rId29"/>
  </p:sldIdLst>
  <p:sldSz cx="9144000" cy="5143500" type="screen16x9"/>
  <p:notesSz cx="6797675" cy="9926638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6">
          <p15:clr>
            <a:srgbClr val="A4A3A4"/>
          </p15:clr>
        </p15:guide>
        <p15:guide id="2" orient="horz" pos="3150">
          <p15:clr>
            <a:srgbClr val="A4A3A4"/>
          </p15:clr>
        </p15:guide>
        <p15:guide id="3" orient="horz" pos="2875">
          <p15:clr>
            <a:srgbClr val="A4A3A4"/>
          </p15:clr>
        </p15:guide>
        <p15:guide id="4" orient="horz" pos="3127">
          <p15:clr>
            <a:srgbClr val="A4A3A4"/>
          </p15:clr>
        </p15:guide>
        <p15:guide id="5" pos="2180">
          <p15:clr>
            <a:srgbClr val="A4A3A4"/>
          </p15:clr>
        </p15:guide>
        <p15:guide id="6" pos="2165">
          <p15:clr>
            <a:srgbClr val="A4A3A4"/>
          </p15:clr>
        </p15:guide>
        <p15:guide id="7" pos="2156">
          <p15:clr>
            <a:srgbClr val="A4A3A4"/>
          </p15:clr>
        </p15:guide>
        <p15:guide id="8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10"/>
    <a:srgbClr val="001135"/>
    <a:srgbClr val="EDF2F5"/>
    <a:srgbClr val="98A2AE"/>
    <a:srgbClr val="4D5766"/>
    <a:srgbClr val="BEC8D2"/>
    <a:srgbClr val="FFFFFF"/>
    <a:srgbClr val="273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2" autoAdjust="0"/>
    <p:restoredTop sz="99263" autoAdjust="0"/>
  </p:normalViewPr>
  <p:slideViewPr>
    <p:cSldViewPr snapToGrid="0">
      <p:cViewPr>
        <p:scale>
          <a:sx n="92" d="100"/>
          <a:sy n="92" d="100"/>
        </p:scale>
        <p:origin x="-37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4506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>
        <p:guide orient="horz" pos="2896"/>
        <p:guide orient="horz" pos="3150"/>
        <p:guide orient="horz" pos="2875"/>
        <p:guide orient="horz" pos="3127"/>
        <p:guide pos="2180"/>
        <p:guide pos="2165"/>
        <p:guide pos="215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localhost\Users\kennedy\Documents\Bell%20Labs\Research\circuits\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Total non-XOR gates in circuits per Round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9817255391112998E-2"/>
          <c:y val="0.15159466862642201"/>
          <c:w val="0.89110085111679205"/>
          <c:h val="0.773898339396610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Sheet1!$A$41:$F$41</c:f>
              <c:strCache>
                <c:ptCount val="6"/>
                <c:pt idx="0">
                  <c:v>Input (32)</c:v>
                </c:pt>
                <c:pt idx="1">
                  <c:v>Round 1 (16)</c:v>
                </c:pt>
                <c:pt idx="2">
                  <c:v>Round 2 (8)</c:v>
                </c:pt>
                <c:pt idx="3">
                  <c:v>Round 3 (4)</c:v>
                </c:pt>
                <c:pt idx="4">
                  <c:v>Round 4 (2)</c:v>
                </c:pt>
                <c:pt idx="5">
                  <c:v>Output (1)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25400">
                <a:solidFill>
                  <a:schemeClr val="tx2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Sheet1!$A$41:$F$41</c:f>
              <c:strCache>
                <c:ptCount val="6"/>
                <c:pt idx="0">
                  <c:v>Input (32)</c:v>
                </c:pt>
                <c:pt idx="1">
                  <c:v>Round 1 (16)</c:v>
                </c:pt>
                <c:pt idx="2">
                  <c:v>Round 2 (8)</c:v>
                </c:pt>
                <c:pt idx="3">
                  <c:v>Round 3 (4)</c:v>
                </c:pt>
                <c:pt idx="4">
                  <c:v>Round 4 (2)</c:v>
                </c:pt>
                <c:pt idx="5">
                  <c:v>Output (1)</c:v>
                </c:pt>
              </c:strCache>
            </c:strRef>
          </c:cat>
          <c:val>
            <c:numRef>
              <c:f>Sheet1!$A$33:$F$33</c:f>
              <c:numCache>
                <c:formatCode>General</c:formatCode>
                <c:ptCount val="6"/>
                <c:pt idx="0">
                  <c:v>20543</c:v>
                </c:pt>
                <c:pt idx="1">
                  <c:v>14848</c:v>
                </c:pt>
                <c:pt idx="2">
                  <c:v>13257</c:v>
                </c:pt>
                <c:pt idx="3">
                  <c:v>9182</c:v>
                </c:pt>
                <c:pt idx="4">
                  <c:v>6106</c:v>
                </c:pt>
                <c:pt idx="5">
                  <c:v>3303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187840"/>
        <c:axId val="219289472"/>
      </c:lineChart>
      <c:catAx>
        <c:axId val="2191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289472"/>
        <c:crosses val="autoZero"/>
        <c:auto val="1"/>
        <c:lblAlgn val="ctr"/>
        <c:lblOffset val="100"/>
        <c:noMultiLvlLbl val="0"/>
      </c:catAx>
      <c:valAx>
        <c:axId val="21928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187840"/>
        <c:crosses val="autoZero"/>
        <c:crossBetween val="between"/>
        <c:majorUnit val="2000"/>
        <c:minorUnit val="1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solidFill>
        <a:schemeClr val="accent2">
          <a:shade val="95000"/>
          <a:satMod val="105000"/>
        </a:schemeClr>
      </a:solidFill>
    </a:ln>
    <a:effectLst>
      <a:outerShdw blurRad="76200" dir="18900000" sy="23000" kx="-1200000" algn="bl" rotWithShape="0">
        <a:prstClr val="black">
          <a:alpha val="2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3D6EAE-EEB4-F34D-962D-6BF749429C05}" type="datetimeFigureOut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268" tIns="45635" rIns="91268" bIns="456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112D55F5-F145-7348-962E-A952264F5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5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22A1EB-B343-B84C-994A-7998E95CAD41}" type="datetimeFigureOut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8" tIns="45635" rIns="91268" bIns="4563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268" tIns="45635" rIns="91268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268" tIns="45635" rIns="91268" bIns="456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17860A31-8137-3E46-BDC1-165C7AAC6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866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60A31-8137-3E46-BDC1-165C7AAC6B0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7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60A31-8137-3E46-BDC1-165C7AAC6B0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08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60A31-8137-3E46-BDC1-165C7AAC6B0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78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60A31-8137-3E46-BDC1-165C7AAC6B0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32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60A31-8137-3E46-BDC1-165C7AAC6B0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60A31-8137-3E46-BDC1-165C7AAC6B0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40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60A31-8137-3E46-BDC1-165C7AAC6B0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45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93155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280988"/>
            <a:ext cx="10795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3"/>
          </p:nvPr>
        </p:nvSpPr>
        <p:spPr>
          <a:xfrm>
            <a:off x="417600" y="3059999"/>
            <a:ext cx="8308800" cy="15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30400" indent="-22860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78186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280988"/>
            <a:ext cx="10795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7200" y="900000"/>
            <a:ext cx="83592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3"/>
          </p:nvPr>
        </p:nvSpPr>
        <p:spPr>
          <a:xfrm>
            <a:off x="417600" y="3059999"/>
            <a:ext cx="8308800" cy="1576800"/>
          </a:xfrm>
        </p:spPr>
        <p:txBody>
          <a:bodyPr/>
          <a:lstStyle>
            <a:lvl1pPr marL="0" indent="0">
              <a:buNone/>
              <a:defRPr sz="1800"/>
            </a:lvl1pPr>
            <a:lvl2pPr marL="230400" indent="-22860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20101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925" y="4805363"/>
            <a:ext cx="688975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18070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925" y="4805363"/>
            <a:ext cx="688975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599" y="280799"/>
            <a:ext cx="8308800" cy="4359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42549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925" y="4805363"/>
            <a:ext cx="688975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05068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813" y="2430463"/>
            <a:ext cx="17414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53722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hite cover Nokia Blu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433388" y="4816475"/>
            <a:ext cx="144462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 eaLnBrk="1" hangingPunct="1">
              <a:defRPr/>
            </a:pPr>
            <a:fld id="{DD670649-6335-9E4B-B410-63CAD2F7B8F4}" type="slidenum">
              <a:rPr lang="en-GB" altLang="en-US" sz="800" smtClean="0">
                <a:solidFill>
                  <a:schemeClr val="tx2"/>
                </a:solidFill>
                <a:latin typeface="Nokia Pure Text Light" charset="0"/>
              </a:rPr>
              <a:pPr defTabSz="914400" eaLnBrk="1" hangingPunct="1">
                <a:defRPr/>
              </a:pPr>
              <a:t>‹#›</a:t>
            </a:fld>
            <a:endParaRPr lang="en-GB" altLang="en-US" sz="1000" smtClean="0">
              <a:solidFill>
                <a:schemeClr val="tx2"/>
              </a:solidFill>
              <a:latin typeface="Nokia Pure Text Light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657225" y="4816475"/>
            <a:ext cx="1800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/>
            <a:r>
              <a:rPr lang="en-GB" altLang="en-US" sz="800">
                <a:solidFill>
                  <a:schemeClr val="tx2"/>
                </a:solidFill>
                <a:latin typeface="Nokia Pure Text Light" charset="0"/>
              </a:rPr>
              <a:t>© Nokia 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7200" y="900000"/>
            <a:ext cx="83088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1"/>
          </p:nvPr>
        </p:nvSpPr>
        <p:spPr>
          <a:xfrm>
            <a:off x="417600" y="3060000"/>
            <a:ext cx="8308800" cy="1576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230400" indent="-230400"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76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cover Nokia Blu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433388" y="4816475"/>
            <a:ext cx="144462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 eaLnBrk="1" hangingPunct="1">
              <a:defRPr/>
            </a:pPr>
            <a:fld id="{2842B827-F1FB-A94E-BB96-F60DDDDC73BE}" type="slidenum">
              <a:rPr lang="en-GB" altLang="en-US" sz="800" smtClean="0">
                <a:solidFill>
                  <a:schemeClr val="tx2"/>
                </a:solidFill>
                <a:latin typeface="Nokia Pure Text Light" charset="0"/>
              </a:rPr>
              <a:pPr defTabSz="914400" eaLnBrk="1" hangingPunct="1">
                <a:defRPr/>
              </a:pPr>
              <a:t>‹#›</a:t>
            </a:fld>
            <a:endParaRPr lang="en-GB" altLang="en-US" sz="1000" smtClean="0">
              <a:solidFill>
                <a:schemeClr val="tx2"/>
              </a:solidFill>
              <a:latin typeface="Nokia Pure Text Light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657225" y="4816475"/>
            <a:ext cx="1800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/>
            <a:r>
              <a:rPr lang="en-GB" altLang="en-US" sz="800">
                <a:solidFill>
                  <a:schemeClr val="tx2"/>
                </a:solidFill>
                <a:latin typeface="Nokia Pure Text Light" charset="0"/>
              </a:rPr>
              <a:t>© Nokia 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7200" y="900000"/>
            <a:ext cx="83088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1"/>
          </p:nvPr>
        </p:nvSpPr>
        <p:spPr>
          <a:xfrm>
            <a:off x="417600" y="3060000"/>
            <a:ext cx="8308800" cy="1576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230400" indent="-230400"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43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956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2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41775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94736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83780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80058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44770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53809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72610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61767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988"/>
            <a:ext cx="83089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0" y="4816475"/>
            <a:ext cx="144463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 eaLnBrk="1" hangingPunct="1">
              <a:defRPr/>
            </a:pPr>
            <a:fld id="{61255F5A-B94C-A04E-8CE6-80CD90009229}" type="slidenum">
              <a:rPr lang="en-GB" altLang="en-US" sz="800" smtClean="0">
                <a:solidFill>
                  <a:schemeClr val="tx2"/>
                </a:solidFill>
                <a:latin typeface="Nokia Pure Text Light" charset="0"/>
              </a:rPr>
              <a:pPr defTabSz="914400" eaLnBrk="1" hangingPunct="1">
                <a:defRPr/>
              </a:pPr>
              <a:t>‹#›</a:t>
            </a:fld>
            <a:endParaRPr lang="en-GB" altLang="en-US" sz="1000" smtClean="0">
              <a:solidFill>
                <a:schemeClr val="tx2"/>
              </a:solidFill>
              <a:latin typeface="Nokia Pure Text Light" charset="0"/>
            </a:endParaRPr>
          </a:p>
        </p:txBody>
      </p:sp>
      <p:sp>
        <p:nvSpPr>
          <p:cNvPr id="1028" name="TextBox 37"/>
          <p:cNvSpPr txBox="1">
            <a:spLocks noChangeArrowheads="1"/>
          </p:cNvSpPr>
          <p:nvPr/>
        </p:nvSpPr>
        <p:spPr bwMode="auto">
          <a:xfrm>
            <a:off x="657225" y="4816475"/>
            <a:ext cx="1800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/>
            <a:r>
              <a:rPr lang="en-GB" altLang="en-US" sz="800">
                <a:solidFill>
                  <a:schemeClr val="tx2"/>
                </a:solidFill>
                <a:latin typeface="Nokia Pure Text Light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hangingPunct="1">
              <a:defRPr sz="800">
                <a:solidFill>
                  <a:schemeClr val="tx2"/>
                </a:solidFill>
                <a:latin typeface="+mn-lt"/>
                <a:ea typeface="ヒラギノ角ゴ Pro W3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  <p:pic>
        <p:nvPicPr>
          <p:cNvPr id="1030" name="Picture 2"/>
          <p:cNvPicPr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925" y="4805363"/>
            <a:ext cx="690563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9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5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 charset="0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 charset="0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988"/>
            <a:ext cx="83089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79500"/>
            <a:ext cx="830897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475"/>
            <a:ext cx="144462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 eaLnBrk="1" hangingPunct="1">
              <a:defRPr/>
            </a:pPr>
            <a:fld id="{51DABC3A-7316-6E44-B068-F73B087BDF15}" type="slidenum">
              <a:rPr lang="en-GB" altLang="en-US" sz="800" smtClean="0">
                <a:solidFill>
                  <a:schemeClr val="bg1"/>
                </a:solidFill>
                <a:latin typeface="Nokia Pure Text Light" charset="0"/>
              </a:rPr>
              <a:pPr defTabSz="914400" eaLnBrk="1" hangingPunct="1">
                <a:defRPr/>
              </a:pPr>
              <a:t>‹#›</a:t>
            </a:fld>
            <a:endParaRPr lang="en-GB" altLang="en-US" sz="1000" smtClean="0">
              <a:solidFill>
                <a:schemeClr val="bg1"/>
              </a:solidFill>
              <a:latin typeface="Nokia Pure Text Light" charset="0"/>
            </a:endParaRPr>
          </a:p>
        </p:txBody>
      </p:sp>
      <p:sp>
        <p:nvSpPr>
          <p:cNvPr id="12293" name="TextBox 15"/>
          <p:cNvSpPr txBox="1">
            <a:spLocks noChangeArrowheads="1"/>
          </p:cNvSpPr>
          <p:nvPr/>
        </p:nvSpPr>
        <p:spPr bwMode="auto">
          <a:xfrm>
            <a:off x="657225" y="4816475"/>
            <a:ext cx="1800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/>
            <a:r>
              <a:rPr lang="en-GB" altLang="en-US" sz="800">
                <a:solidFill>
                  <a:schemeClr val="bg1"/>
                </a:solidFill>
                <a:latin typeface="Nokia Pure Text Light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hangingPunct="1">
              <a:defRPr sz="800">
                <a:solidFill>
                  <a:schemeClr val="bg1"/>
                </a:solidFill>
                <a:latin typeface="+mn-lt"/>
                <a:ea typeface="ヒラギノ角ゴ Pro W3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79500"/>
            <a:ext cx="830897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475"/>
            <a:ext cx="144462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 eaLnBrk="1" hangingPunct="1">
              <a:defRPr/>
            </a:pPr>
            <a:fld id="{9F52C73F-77CD-484A-BB0C-54FECF98DBE7}" type="slidenum">
              <a:rPr lang="en-GB" altLang="en-US" sz="800" smtClean="0">
                <a:solidFill>
                  <a:schemeClr val="bg1"/>
                </a:solidFill>
                <a:latin typeface="Nokia Pure Text Light" charset="0"/>
              </a:rPr>
              <a:pPr defTabSz="914400" eaLnBrk="1" hangingPunct="1">
                <a:defRPr/>
              </a:pPr>
              <a:t>‹#›</a:t>
            </a:fld>
            <a:endParaRPr lang="en-GB" altLang="en-US" sz="1000" smtClean="0">
              <a:solidFill>
                <a:schemeClr val="bg1"/>
              </a:solidFill>
              <a:latin typeface="Nokia Pure Text Light" charset="0"/>
            </a:endParaRPr>
          </a:p>
        </p:txBody>
      </p:sp>
      <p:sp>
        <p:nvSpPr>
          <p:cNvPr id="20484" name="TextBox 15"/>
          <p:cNvSpPr txBox="1">
            <a:spLocks noChangeArrowheads="1"/>
          </p:cNvSpPr>
          <p:nvPr/>
        </p:nvSpPr>
        <p:spPr bwMode="auto">
          <a:xfrm>
            <a:off x="657225" y="4816475"/>
            <a:ext cx="1800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/>
            <a:r>
              <a:rPr lang="en-GB" altLang="en-US" sz="800">
                <a:solidFill>
                  <a:schemeClr val="bg1"/>
                </a:solidFill>
                <a:latin typeface="Nokia Pure Text Light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hangingPunct="1">
              <a:defRPr sz="800">
                <a:solidFill>
                  <a:schemeClr val="bg1"/>
                </a:solidFill>
                <a:latin typeface="+mn-lt"/>
                <a:ea typeface="ヒラギノ角ゴ Pro W3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&lt;Change information classification in footer&gt;</a:t>
            </a:r>
          </a:p>
        </p:txBody>
      </p:sp>
      <p:pic>
        <p:nvPicPr>
          <p:cNvPr id="20486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280988"/>
            <a:ext cx="10795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813" y="2430463"/>
            <a:ext cx="17414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430463"/>
            <a:ext cx="17414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7.emf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5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3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30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9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60.png"/><Relationship Id="rId18" Type="http://schemas.openxmlformats.org/officeDocument/2006/relationships/image" Target="../media/image310.png"/><Relationship Id="rId3" Type="http://schemas.openxmlformats.org/officeDocument/2006/relationships/image" Target="../media/image420.png"/><Relationship Id="rId21" Type="http://schemas.openxmlformats.org/officeDocument/2006/relationships/image" Target="../media/image340.png"/><Relationship Id="rId7" Type="http://schemas.openxmlformats.org/officeDocument/2006/relationships/image" Target="../media/image46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0.png"/><Relationship Id="rId20" Type="http://schemas.openxmlformats.org/officeDocument/2006/relationships/image" Target="../media/image3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280.png"/><Relationship Id="rId10" Type="http://schemas.openxmlformats.org/officeDocument/2006/relationships/image" Target="../media/image49.png"/><Relationship Id="rId19" Type="http://schemas.openxmlformats.org/officeDocument/2006/relationships/image" Target="../media/image32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6713" y="900113"/>
            <a:ext cx="8359775" cy="1979612"/>
          </a:xfrm>
        </p:spPr>
        <p:txBody>
          <a:bodyPr/>
          <a:lstStyle/>
          <a:p>
            <a:r>
              <a:rPr lang="en-US" altLang="en-US" sz="4000" dirty="0" smtClean="0">
                <a:latin typeface="Nokia Pure Headline Ultra Light" charset="0"/>
                <a:ea typeface="ヒラギノ角ゴ Pro W3" charset="-128"/>
                <a:cs typeface="ヒラギノ角ゴ Pro W3" charset="-128"/>
              </a:rPr>
              <a:t>Overlaying Circuit </a:t>
            </a:r>
            <a:r>
              <a:rPr lang="en-US" altLang="en-US" sz="4000" dirty="0" smtClean="0">
                <a:latin typeface="Nokia Pure Headline Ultra Light" charset="0"/>
                <a:ea typeface="ヒラギノ角ゴ Pro W3" charset="-128"/>
                <a:cs typeface="ヒラギノ角ゴ Pro W3" charset="-128"/>
              </a:rPr>
              <a:t>Clauses</a:t>
            </a:r>
          </a:p>
          <a:p>
            <a:r>
              <a:rPr lang="en-US" altLang="en-US" sz="4000" dirty="0" smtClean="0">
                <a:latin typeface="Nokia Pure Headline Ultra Light" charset="0"/>
                <a:ea typeface="ヒラギノ角ゴ Pro W3" charset="-128"/>
                <a:cs typeface="ヒラギノ角ゴ Pro W3" charset="-128"/>
              </a:rPr>
              <a:t>for Secure Computation</a:t>
            </a:r>
            <a:endParaRPr lang="en-US" altLang="en-US" sz="4000" dirty="0" smtClean="0">
              <a:latin typeface="Nokia Pure Headline Ultra Light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6626" name="Text Placeholder 3"/>
          <p:cNvSpPr>
            <a:spLocks noGrp="1"/>
          </p:cNvSpPr>
          <p:nvPr>
            <p:ph sz="quarter" idx="13"/>
          </p:nvPr>
        </p:nvSpPr>
        <p:spPr>
          <a:xfrm>
            <a:off x="417513" y="2956790"/>
            <a:ext cx="8308975" cy="1576388"/>
          </a:xfrm>
        </p:spPr>
        <p:txBody>
          <a:bodyPr/>
          <a:lstStyle/>
          <a:p>
            <a:r>
              <a:rPr lang="en-US" altLang="en-US" dirty="0" smtClean="0">
                <a:ea typeface="ヒラギノ角ゴ Pro W3" charset="-128"/>
                <a:cs typeface="ヒラギノ角ゴ Pro W3" charset="-128"/>
              </a:rPr>
              <a:t>Sean Kennedy</a:t>
            </a:r>
          </a:p>
          <a:p>
            <a:r>
              <a:rPr lang="en-US" altLang="en-US" dirty="0" smtClean="0">
                <a:ea typeface="ヒラギノ角ゴ Pro W3" charset="-128"/>
                <a:cs typeface="ヒラギノ角ゴ Pro W3" charset="-128"/>
              </a:rPr>
              <a:t>Vladimir Kolesnikov</a:t>
            </a:r>
          </a:p>
          <a:p>
            <a:r>
              <a:rPr lang="en-US" altLang="en-US" dirty="0" smtClean="0">
                <a:ea typeface="ヒラギノ角ゴ Pro W3" charset="-128"/>
                <a:cs typeface="ヒラギノ角ゴ Pro W3" charset="-128"/>
              </a:rPr>
              <a:t>Gordon Wilfong</a:t>
            </a:r>
          </a:p>
          <a:p>
            <a:endParaRPr lang="en-US" altLang="en-US" dirty="0">
              <a:ea typeface="ヒラギノ角ゴ Pro W3" charset="-128"/>
              <a:cs typeface="ヒラギノ角ゴ Pro W3" charset="-128"/>
            </a:endParaRPr>
          </a:p>
          <a:p>
            <a:r>
              <a:rPr lang="en-US" altLang="en-US" b="1" dirty="0" smtClean="0">
                <a:ea typeface="ヒラギノ角ゴ Pro W3" charset="-128"/>
                <a:cs typeface="ヒラギノ角ゴ Pro W3" charset="-128"/>
              </a:rPr>
              <a:t>Bell Labs</a:t>
            </a:r>
            <a:endParaRPr lang="en-US" altLang="en-US" b="1" dirty="0"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779816" cy="309600"/>
          </a:xfrm>
        </p:spPr>
        <p:txBody>
          <a:bodyPr/>
          <a:lstStyle/>
          <a:p>
            <a:r>
              <a:rPr lang="en-US" dirty="0" smtClean="0"/>
              <a:t>From circuits to weighted directed </a:t>
            </a:r>
            <a:r>
              <a:rPr lang="en-US" dirty="0"/>
              <a:t>a</a:t>
            </a:r>
            <a:r>
              <a:rPr lang="en-US" dirty="0" smtClean="0"/>
              <a:t>cyclic </a:t>
            </a:r>
            <a:r>
              <a:rPr lang="en-US" dirty="0"/>
              <a:t>g</a:t>
            </a:r>
            <a:r>
              <a:rPr lang="en-US" dirty="0" smtClean="0"/>
              <a:t>raphs (DAGs)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04" y="1423685"/>
            <a:ext cx="3598904" cy="1917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4523" y="624422"/>
            <a:ext cx="1280461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2-bit Adder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2557" y="3784557"/>
                <a:ext cx="3944395" cy="391628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marR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tabLst/>
                </a:pPr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Total Cost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latin typeface="Cambria Math"/>
                            <a:ea typeface="Nokia Pure Text" panose="020B0503020202020204" pitchFamily="34" charset="0"/>
                            <a:cs typeface="Nokia Pure Headline Light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𝑜𝑛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𝑋𝑂𝑅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𝐺𝑎𝑡𝑒𝑠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|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𝑇𝑟𝑢𝑡h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𝑇𝑎𝑏𝑙𝑒𝑠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|</m:t>
                        </m:r>
                      </m:e>
                    </m:nary>
                  </m:oMath>
                </a14:m>
                <a:endParaRPr lang="en-US" sz="16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7" y="3784557"/>
                <a:ext cx="3944395" cy="391628"/>
              </a:xfrm>
              <a:prstGeom prst="rect">
                <a:avLst/>
              </a:prstGeom>
              <a:blipFill rotWithShape="0">
                <a:blip r:embed="rId4"/>
                <a:stretch>
                  <a:fillRect l="-1391" t="-87500" b="-14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70730" y="3711845"/>
                <a:ext cx="3282419" cy="43837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marR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tabLst/>
                </a:pPr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Total Cost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latin typeface="Cambria Math"/>
                            <a:ea typeface="Nokia Pure Text" panose="020B0503020202020204" pitchFamily="34" charset="0"/>
                            <a:cs typeface="Nokia Pure Headline Light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∈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𝑉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𝐷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)</m:t>
                        </m:r>
                      </m:sub>
                      <m:sup/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𝑖𝑛</m:t>
                            </m:r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−</m:t>
                            </m:r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𝑑𝑒𝑔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)</m:t>
                        </m:r>
                      </m:e>
                    </m:nary>
                  </m:oMath>
                </a14:m>
                <a:endParaRPr lang="en-US" sz="16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30" y="3711845"/>
                <a:ext cx="3282419" cy="438372"/>
              </a:xfrm>
              <a:prstGeom prst="rect">
                <a:avLst/>
              </a:prstGeom>
              <a:blipFill rotWithShape="0">
                <a:blip r:embed="rId5"/>
                <a:stretch>
                  <a:fillRect l="-1673" t="-75000" b="-1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55982" y="919581"/>
            <a:ext cx="312119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b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</a:t>
            </a:r>
            <a:endParaRPr lang="en-US" b="1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5297884" y="1341986"/>
            <a:ext cx="3163669" cy="1775203"/>
            <a:chOff x="7439966" y="-677087"/>
            <a:chExt cx="3163669" cy="1775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447601" y="-148523"/>
                  <a:ext cx="375662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601" y="-148523"/>
                  <a:ext cx="375662" cy="36085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/>
            <p:nvPr/>
          </p:nvSpPr>
          <p:spPr>
            <a:xfrm rot="5400000">
              <a:off x="8968255" y="-76560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8442969" y="-339155"/>
              <a:ext cx="1647403" cy="6914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 rot="5400000">
              <a:off x="8316971" y="-405849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4"/>
            </p:cNvCxnSpPr>
            <p:nvPr/>
          </p:nvCxnSpPr>
          <p:spPr>
            <a:xfrm>
              <a:off x="7754252" y="-345544"/>
              <a:ext cx="562719" cy="2695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739600" y="-17316"/>
              <a:ext cx="573727" cy="5366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 rot="5400000">
              <a:off x="7707440" y="-79171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5400000">
              <a:off x="7707440" y="-404872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8963710" y="435760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56" idx="0"/>
              <a:endCxn id="15" idx="4"/>
            </p:cNvCxnSpPr>
            <p:nvPr/>
          </p:nvCxnSpPr>
          <p:spPr>
            <a:xfrm>
              <a:off x="8453305" y="-17699"/>
              <a:ext cx="514950" cy="4139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2" idx="7"/>
              <a:endCxn id="40" idx="3"/>
            </p:cNvCxnSpPr>
            <p:nvPr/>
          </p:nvCxnSpPr>
          <p:spPr>
            <a:xfrm>
              <a:off x="9071257" y="543307"/>
              <a:ext cx="541676" cy="238534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1" idx="0"/>
              <a:endCxn id="40" idx="4"/>
            </p:cNvCxnSpPr>
            <p:nvPr/>
          </p:nvCxnSpPr>
          <p:spPr>
            <a:xfrm>
              <a:off x="8489592" y="818554"/>
              <a:ext cx="1104889" cy="7835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rot="5400000">
              <a:off x="10093915" y="755554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65" idx="0"/>
              <a:endCxn id="22" idx="4"/>
            </p:cNvCxnSpPr>
            <p:nvPr/>
          </p:nvCxnSpPr>
          <p:spPr>
            <a:xfrm flipV="1">
              <a:off x="8490951" y="498760"/>
              <a:ext cx="472759" cy="1144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7"/>
              <a:endCxn id="56" idx="3"/>
            </p:cNvCxnSpPr>
            <p:nvPr/>
          </p:nvCxnSpPr>
          <p:spPr>
            <a:xfrm>
              <a:off x="7814987" y="-297325"/>
              <a:ext cx="530771" cy="235078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476709" y="285114"/>
                  <a:ext cx="375661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709" y="285114"/>
                  <a:ext cx="375661" cy="36085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481864" y="537435"/>
                  <a:ext cx="375661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1864" y="537435"/>
                  <a:ext cx="375661" cy="36085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296500" y="-677087"/>
                  <a:ext cx="248909" cy="360850"/>
                </a:xfrm>
                <a:prstGeom prst="rect">
                  <a:avLst/>
                </a:prstGeom>
                <a:no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500" y="-677087"/>
                  <a:ext cx="248909" cy="36085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344680" y="-315003"/>
                  <a:ext cx="300554" cy="360850"/>
                </a:xfrm>
                <a:prstGeom prst="rect">
                  <a:avLst/>
                </a:prstGeom>
                <a:no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680" y="-315003"/>
                  <a:ext cx="300554" cy="36085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237426" y="148748"/>
                  <a:ext cx="375661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7426" y="148748"/>
                  <a:ext cx="375661" cy="36085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321978" y="504727"/>
                  <a:ext cx="375661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978" y="504727"/>
                  <a:ext cx="375661" cy="36085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967042" y="-316082"/>
                  <a:ext cx="372456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7042" y="-316082"/>
                  <a:ext cx="372456" cy="3608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>
              <a:stCxn id="56" idx="7"/>
              <a:endCxn id="22" idx="3"/>
            </p:cNvCxnSpPr>
            <p:nvPr/>
          </p:nvCxnSpPr>
          <p:spPr>
            <a:xfrm>
              <a:off x="8434853" y="26848"/>
              <a:ext cx="547309" cy="427364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 rot="5400000">
              <a:off x="9594481" y="763389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15" idx="0"/>
              <a:endCxn id="77" idx="4"/>
            </p:cNvCxnSpPr>
            <p:nvPr/>
          </p:nvCxnSpPr>
          <p:spPr>
            <a:xfrm flipV="1">
              <a:off x="9094254" y="-19992"/>
              <a:ext cx="999547" cy="6432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8968255" y="194357"/>
                  <a:ext cx="446835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255" y="194357"/>
                  <a:ext cx="446835" cy="3608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7439966" y="-541868"/>
                  <a:ext cx="371494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9966" y="-541868"/>
                  <a:ext cx="371494" cy="36085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/>
            <p:cNvSpPr/>
            <p:nvPr/>
          </p:nvSpPr>
          <p:spPr>
            <a:xfrm rot="5400000">
              <a:off x="8327306" y="-80699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20" idx="1"/>
              <a:endCxn id="17" idx="5"/>
            </p:cNvCxnSpPr>
            <p:nvPr/>
          </p:nvCxnSpPr>
          <p:spPr>
            <a:xfrm flipV="1">
              <a:off x="7814987" y="-298302"/>
              <a:ext cx="520436" cy="237583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65" idx="1"/>
              <a:endCxn id="15" idx="5"/>
            </p:cNvCxnSpPr>
            <p:nvPr/>
          </p:nvCxnSpPr>
          <p:spPr>
            <a:xfrm flipV="1">
              <a:off x="8472499" y="30987"/>
              <a:ext cx="514208" cy="424369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 rot="5400000">
              <a:off x="8364952" y="436904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7790539" y="490709"/>
              <a:ext cx="562719" cy="2695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775887" y="818937"/>
              <a:ext cx="573727" cy="5366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 rot="5400000">
              <a:off x="7743727" y="757082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7743727" y="431381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7851274" y="538928"/>
              <a:ext cx="530771" cy="235078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 rot="5400000">
              <a:off x="8363593" y="755554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7851274" y="537951"/>
              <a:ext cx="520436" cy="237583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 rot="5400000">
              <a:off x="10093801" y="-82992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10093802" y="-385475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9617895" y="420991"/>
                  <a:ext cx="446835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7895" y="420991"/>
                  <a:ext cx="446835" cy="36085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Arrow Connector 101"/>
            <p:cNvCxnSpPr>
              <a:stCxn id="40" idx="0"/>
              <a:endCxn id="29" idx="4"/>
            </p:cNvCxnSpPr>
            <p:nvPr/>
          </p:nvCxnSpPr>
          <p:spPr>
            <a:xfrm flipV="1">
              <a:off x="9720480" y="818554"/>
              <a:ext cx="373435" cy="7835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10146112" y="-541868"/>
                  <a:ext cx="446835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6112" y="-541868"/>
                  <a:ext cx="446835" cy="36085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0146112" y="-219063"/>
                  <a:ext cx="446835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6112" y="-219063"/>
                  <a:ext cx="446835" cy="36085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0156800" y="601416"/>
                  <a:ext cx="446835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6800" y="601416"/>
                  <a:ext cx="446835" cy="36085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/>
            <p:cNvSpPr txBox="1"/>
            <p:nvPr/>
          </p:nvSpPr>
          <p:spPr>
            <a:xfrm>
              <a:off x="7635432" y="-630452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228449" y="-54977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1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897648" y="493937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1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5167" y="798821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1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9498352" y="798820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1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647999" y="-280260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672794" y="206606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673474" y="532091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184838" y="-580931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414684" y="422361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994293" y="763389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980880" y="-382730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985609" y="-53019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919061" y="-32277"/>
              <a:ext cx="20952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4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/>
          <a:p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2982" y="386876"/>
            <a:ext cx="312119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b="1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</a:t>
            </a:r>
            <a:endParaRPr lang="en-US" b="1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04259" y="386876"/>
                <a:ext cx="449831" cy="422405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marR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tabLst/>
                </a:pPr>
                <a:r>
                  <a:rPr lang="en-US" b="1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D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Nokia Pure Text" panose="020B0503020202020204" pitchFamily="34" charset="0"/>
                        <a:cs typeface="Nokia Pure Headline Light"/>
                      </a:rPr>
                      <m:t>′</m:t>
                    </m:r>
                  </m:oMath>
                </a14:m>
                <a:endParaRPr lang="en-US" b="1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259" y="386876"/>
                <a:ext cx="449831" cy="422405"/>
              </a:xfrm>
              <a:prstGeom prst="rect">
                <a:avLst/>
              </a:prstGeom>
              <a:blipFill rotWithShape="1">
                <a:blip r:embed="rId2"/>
                <a:stretch>
                  <a:fillRect l="-16216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9367" y="2783364"/>
                <a:ext cx="8437033" cy="190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∀</m:t>
                    </m:r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≠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𝐷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), 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∩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=∅</m:t>
                    </m:r>
                  </m:oMath>
                </a14:m>
                <a:r>
                  <a:rPr lang="en-US" sz="1600" dirty="0" smtClean="0">
                    <a:solidFill>
                      <a:schemeClr val="tx2"/>
                    </a:solidFill>
                  </a:rPr>
                  <a:t>,   </a:t>
                </a:r>
              </a:p>
              <a:p>
                <a:pPr lvl="1"/>
                <a:r>
                  <a:rPr lang="en-US" sz="1200" dirty="0" smtClean="0">
                    <a:solidFill>
                      <a:schemeClr val="tx2"/>
                    </a:solidFill>
                  </a:rPr>
                  <a:t>(out-</a:t>
                </a:r>
                <a:r>
                  <a:rPr lang="en-US" sz="1200" dirty="0" err="1" smtClean="0">
                    <a:solidFill>
                      <a:schemeClr val="tx2"/>
                    </a:solidFill>
                  </a:rPr>
                  <a:t>arborescences</a:t>
                </a:r>
                <a:r>
                  <a:rPr lang="en-US" sz="1200" dirty="0" smtClean="0">
                    <a:solidFill>
                      <a:schemeClr val="tx2"/>
                    </a:solidFill>
                  </a:rPr>
                  <a:t> don’t intersect)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∀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𝑢𝑣</m:t>
                    </m:r>
                    <m:r>
                      <a:rPr lang="en-US" sz="1600" i="1">
                        <a:solidFill>
                          <a:schemeClr val="tx2"/>
                        </a:solidFill>
                        <a:latin typeface="Cambria Math" charset="0"/>
                      </a:rPr>
                      <m:t>∈,</m:t>
                    </m:r>
                    <m:r>
                      <a:rPr lang="en-US" sz="1600" i="1">
                        <a:solidFill>
                          <a:schemeClr val="tx2"/>
                        </a:solidFill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 ∃ 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.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. 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𝑢𝑣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chemeClr val="tx2"/>
                    </a:solidFill>
                  </a:rPr>
                  <a:t> starts at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tx2"/>
                    </a:solidFill>
                  </a:rPr>
                  <a:t>and ends at the source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tx2"/>
                        </a:solidFill>
                        <a:latin typeface="Cambria Math" charset="0"/>
                      </a:rPr>
                      <m:t>f</m:t>
                    </m:r>
                    <m:r>
                      <a:rPr lang="en-US" sz="16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), </m:t>
                    </m:r>
                  </m:oMath>
                </a14:m>
                <a:endParaRPr lang="en-US" sz="1600" b="0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sz="1200" b="0" dirty="0" smtClean="0">
                    <a:solidFill>
                      <a:schemeClr val="tx2"/>
                    </a:solidFill>
                  </a:rPr>
                  <a:t>(flow preserving)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∀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1600" i="1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𝐷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′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2"/>
                    </a:solidFill>
                  </a:rPr>
                  <a:t>, where v is the source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lvl="1"/>
                <a:r>
                  <a:rPr lang="en-US" sz="1200" dirty="0" smtClean="0">
                    <a:solidFill>
                      <a:schemeClr val="tx2"/>
                    </a:solidFill>
                  </a:rPr>
                  <a:t>(cost preserving)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67" y="2783364"/>
                <a:ext cx="8437033" cy="1908215"/>
              </a:xfrm>
              <a:prstGeom prst="rect">
                <a:avLst/>
              </a:prstGeom>
              <a:blipFill rotWithShape="0">
                <a:blip r:embed="rId5"/>
                <a:stretch>
                  <a:fillRect l="-289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89367" y="889847"/>
            <a:ext cx="4605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An </a:t>
            </a:r>
            <a:r>
              <a:rPr lang="en-US" sz="1600" i="1" dirty="0" smtClean="0">
                <a:solidFill>
                  <a:schemeClr val="tx2"/>
                </a:solidFill>
              </a:rPr>
              <a:t>embedding</a:t>
            </a:r>
            <a:r>
              <a:rPr lang="en-US" sz="1600" dirty="0" smtClean="0">
                <a:solidFill>
                  <a:schemeClr val="tx2"/>
                </a:solidFill>
              </a:rPr>
              <a:t> of </a:t>
            </a:r>
            <a:r>
              <a:rPr lang="en-US" sz="1600" i="1" dirty="0" smtClean="0">
                <a:solidFill>
                  <a:schemeClr val="tx2"/>
                </a:solidFill>
              </a:rPr>
              <a:t>D</a:t>
            </a:r>
            <a:r>
              <a:rPr lang="en-US" sz="1600" dirty="0" smtClean="0">
                <a:solidFill>
                  <a:schemeClr val="tx2"/>
                </a:solidFill>
              </a:rPr>
              <a:t> into </a:t>
            </a:r>
            <a:r>
              <a:rPr lang="en-US" sz="1600" i="1" dirty="0" smtClean="0">
                <a:solidFill>
                  <a:schemeClr val="tx2"/>
                </a:solidFill>
              </a:rPr>
              <a:t>D'</a:t>
            </a:r>
            <a:r>
              <a:rPr lang="en-US" sz="1600" dirty="0" smtClean="0">
                <a:solidFill>
                  <a:schemeClr val="tx2"/>
                </a:solidFill>
              </a:rPr>
              <a:t> is a mapping </a:t>
            </a:r>
            <a:r>
              <a:rPr lang="en-US" sz="1600" i="1" dirty="0" smtClean="0">
                <a:solidFill>
                  <a:schemeClr val="tx2"/>
                </a:solidFill>
              </a:rPr>
              <a:t>f:</a:t>
            </a:r>
          </a:p>
          <a:p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dirty="0" smtClean="0">
                <a:solidFill>
                  <a:schemeClr val="tx2"/>
                </a:solidFill>
              </a:rPr>
              <a:t> </a:t>
            </a:r>
            <a:r>
              <a:rPr lang="en-US" sz="1600" i="1" dirty="0" smtClean="0">
                <a:solidFill>
                  <a:schemeClr val="tx2"/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chemeClr val="tx2"/>
                </a:solidFill>
              </a:rPr>
              <a:t> from </a:t>
            </a:r>
            <a:r>
              <a:rPr lang="en-US" sz="1600" i="1" dirty="0" smtClean="0">
                <a:solidFill>
                  <a:schemeClr val="tx2"/>
                </a:solidFill>
              </a:rPr>
              <a:t>nodes</a:t>
            </a:r>
            <a:r>
              <a:rPr lang="en-US" sz="1600" dirty="0" smtClean="0">
                <a:solidFill>
                  <a:schemeClr val="tx2"/>
                </a:solidFill>
              </a:rPr>
              <a:t> of </a:t>
            </a:r>
            <a:r>
              <a:rPr lang="en-US" sz="1600" i="1" dirty="0" smtClean="0">
                <a:solidFill>
                  <a:schemeClr val="tx2"/>
                </a:solidFill>
              </a:rPr>
              <a:t>D</a:t>
            </a:r>
            <a:r>
              <a:rPr lang="en-US" sz="1600" dirty="0" smtClean="0">
                <a:solidFill>
                  <a:schemeClr val="tx2"/>
                </a:solidFill>
              </a:rPr>
              <a:t> to out-</a:t>
            </a:r>
            <a:r>
              <a:rPr lang="en-US" sz="1600" dirty="0" err="1" smtClean="0">
                <a:solidFill>
                  <a:schemeClr val="tx2"/>
                </a:solidFill>
              </a:rPr>
              <a:t>arborescences</a:t>
            </a:r>
            <a:r>
              <a:rPr lang="en-US" sz="1600" dirty="0" smtClean="0">
                <a:solidFill>
                  <a:schemeClr val="tx2"/>
                </a:solidFill>
              </a:rPr>
              <a:t> of </a:t>
            </a:r>
            <a:r>
              <a:rPr lang="en-US" sz="1600" i="1" dirty="0">
                <a:solidFill>
                  <a:schemeClr val="tx2"/>
                </a:solidFill>
              </a:rPr>
              <a:t>D</a:t>
            </a:r>
            <a:r>
              <a:rPr lang="en-US" sz="1600" i="1" dirty="0" smtClean="0">
                <a:solidFill>
                  <a:schemeClr val="tx2"/>
                </a:solidFill>
              </a:rPr>
              <a:t>',</a:t>
            </a:r>
            <a:r>
              <a:rPr lang="en-US" sz="1600" dirty="0" smtClean="0">
                <a:solidFill>
                  <a:schemeClr val="tx2"/>
                </a:solidFill>
              </a:rPr>
              <a:t>    </a:t>
            </a:r>
          </a:p>
          <a:p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 </a:t>
            </a:r>
            <a:r>
              <a:rPr lang="en-US" sz="1600" dirty="0" smtClean="0">
                <a:solidFill>
                  <a:schemeClr val="tx2"/>
                </a:solidFill>
              </a:rPr>
              <a:t>from directed-edges of </a:t>
            </a:r>
            <a:r>
              <a:rPr lang="en-US" sz="1600" i="1" dirty="0" smtClean="0">
                <a:solidFill>
                  <a:schemeClr val="tx2"/>
                </a:solidFill>
              </a:rPr>
              <a:t>D </a:t>
            </a:r>
            <a:r>
              <a:rPr lang="en-US" sz="1600" dirty="0" smtClean="0">
                <a:solidFill>
                  <a:schemeClr val="tx2"/>
                </a:solidFill>
              </a:rPr>
              <a:t>to directed-edges of </a:t>
            </a:r>
            <a:r>
              <a:rPr lang="en-US" sz="1600" i="1" dirty="0" smtClean="0">
                <a:solidFill>
                  <a:schemeClr val="tx2"/>
                </a:solidFill>
              </a:rPr>
              <a:t>D’</a:t>
            </a:r>
          </a:p>
          <a:p>
            <a:r>
              <a:rPr lang="en-US" sz="1600" i="1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satisfying:</a:t>
            </a: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75377" y="809281"/>
            <a:ext cx="1585049" cy="2491684"/>
            <a:chOff x="8851099" y="1297954"/>
            <a:chExt cx="1585049" cy="2491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253900" y="3424711"/>
                  <a:ext cx="375662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3900" y="3424711"/>
                  <a:ext cx="375662" cy="3608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/>
            <p:cNvSpPr/>
            <p:nvPr/>
          </p:nvSpPr>
          <p:spPr>
            <a:xfrm>
              <a:off x="9167319" y="2146314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230319" y="2272313"/>
              <a:ext cx="0" cy="525285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9167319" y="2797597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9064285" y="2923596"/>
              <a:ext cx="166034" cy="562720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9230319" y="2923596"/>
              <a:ext cx="162194" cy="577372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9330658" y="3407129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004957" y="3407129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9929794" y="2146314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9981994" y="2272313"/>
              <a:ext cx="10800" cy="525286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9929794" y="2797597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9826760" y="2901769"/>
              <a:ext cx="155234" cy="584546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9981994" y="2901769"/>
              <a:ext cx="172994" cy="599197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0093133" y="3407129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9767432" y="3407129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929794" y="1583087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9981994" y="1687260"/>
              <a:ext cx="10800" cy="459054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9274866" y="2253861"/>
              <a:ext cx="673380" cy="562188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660602" y="3419806"/>
                  <a:ext cx="375661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0602" y="3419806"/>
                  <a:ext cx="375661" cy="36085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0060487" y="3419806"/>
                  <a:ext cx="375661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0487" y="3419806"/>
                  <a:ext cx="375661" cy="36085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9219478" y="2710424"/>
                  <a:ext cx="375661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9478" y="2710424"/>
                  <a:ext cx="375661" cy="36085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9999230" y="2692733"/>
                  <a:ext cx="375661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9230" y="2692733"/>
                  <a:ext cx="375661" cy="36085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9235808" y="2001445"/>
                  <a:ext cx="375661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5808" y="2001445"/>
                  <a:ext cx="375661" cy="36085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0009278" y="1999770"/>
                  <a:ext cx="375661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9278" y="1999770"/>
                  <a:ext cx="375661" cy="36085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43278" y="1297954"/>
                  <a:ext cx="372456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278" y="1297954"/>
                  <a:ext cx="372456" cy="36085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>
            <a:xfrm flipH="1" flipV="1">
              <a:off x="9274866" y="2253861"/>
              <a:ext cx="673380" cy="562188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9167319" y="1602593"/>
              <a:ext cx="125999" cy="1259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76200" dir="4620000" sx="86000" sy="86000" algn="tl" rotWithShape="0">
                <a:prstClr val="black">
                  <a:alpha val="4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 flipV="1">
              <a:off x="9228693" y="1711885"/>
              <a:ext cx="1626" cy="434429"/>
            </a:xfrm>
            <a:prstGeom prst="straightConnector1">
              <a:avLst/>
            </a:prstGeom>
            <a:ln w="9525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933161" y="1304742"/>
                  <a:ext cx="446835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3161" y="1304742"/>
                  <a:ext cx="446835" cy="3608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9258616" y="1552017"/>
              <a:ext cx="173803" cy="29929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005252" y="1570432"/>
              <a:ext cx="173803" cy="29929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95733" y="1943937"/>
              <a:ext cx="173803" cy="29929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027196" y="1954675"/>
              <a:ext cx="173803" cy="29929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dirty="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735308" y="2707010"/>
              <a:ext cx="173803" cy="29929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1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27904" y="2573863"/>
              <a:ext cx="173803" cy="29929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055522" y="3228702"/>
              <a:ext cx="173803" cy="29929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87405" y="3210090"/>
              <a:ext cx="173803" cy="29929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821656" y="3217752"/>
              <a:ext cx="173803" cy="29929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137228" y="3201671"/>
              <a:ext cx="173803" cy="29929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smtClean="0">
                  <a:solidFill>
                    <a:schemeClr val="accent4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0</a:t>
              </a:r>
              <a:endPara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851099" y="3428788"/>
                  <a:ext cx="371494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1099" y="3428788"/>
                  <a:ext cx="371494" cy="3608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301724" y="3025176"/>
                <a:ext cx="525639" cy="314683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𝑓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(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)</m:t>
                      </m:r>
                    </m:oMath>
                  </m:oMathPara>
                </a14:m>
                <a:endParaRPr lang="en-US" sz="11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724" y="3025176"/>
                <a:ext cx="525639" cy="31468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/>
          <p:nvPr/>
        </p:nvSpPr>
        <p:spPr>
          <a:xfrm>
            <a:off x="7262496" y="1889899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57" name="Straight Arrow Connector 56"/>
          <p:cNvCxnSpPr>
            <a:stCxn id="58" idx="0"/>
            <a:endCxn id="56" idx="4"/>
          </p:cNvCxnSpPr>
          <p:nvPr/>
        </p:nvCxnSpPr>
        <p:spPr>
          <a:xfrm flipH="1" flipV="1">
            <a:off x="7325496" y="2015898"/>
            <a:ext cx="1" cy="285517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262497" y="230141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7159463" y="2427414"/>
            <a:ext cx="166034" cy="562720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7325497" y="2427414"/>
            <a:ext cx="162194" cy="577372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25836" y="2910947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100135" y="2910947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8024972" y="165013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64" name="Straight Arrow Connector 63"/>
          <p:cNvCxnSpPr>
            <a:stCxn id="139" idx="0"/>
          </p:cNvCxnSpPr>
          <p:nvPr/>
        </p:nvCxnSpPr>
        <p:spPr>
          <a:xfrm flipH="1" flipV="1">
            <a:off x="8087973" y="1776132"/>
            <a:ext cx="124869" cy="272889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8016878" y="243331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66" name="Straight Arrow Connector 65"/>
          <p:cNvCxnSpPr>
            <a:stCxn id="69" idx="0"/>
            <a:endCxn id="65" idx="4"/>
          </p:cNvCxnSpPr>
          <p:nvPr/>
        </p:nvCxnSpPr>
        <p:spPr>
          <a:xfrm flipV="1">
            <a:off x="7925610" y="2559311"/>
            <a:ext cx="154268" cy="35163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8" idx="1"/>
            <a:endCxn id="65" idx="4"/>
          </p:cNvCxnSpPr>
          <p:nvPr/>
        </p:nvCxnSpPr>
        <p:spPr>
          <a:xfrm flipH="1" flipV="1">
            <a:off x="8079878" y="2559311"/>
            <a:ext cx="126885" cy="370088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188311" y="2910947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862610" y="2910947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024972" y="108690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8077172" y="1191078"/>
            <a:ext cx="10800" cy="459054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7370044" y="1757679"/>
            <a:ext cx="673380" cy="562188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789787" y="3029222"/>
                <a:ext cx="525639" cy="314683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𝑓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(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3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)</m:t>
                      </m:r>
                    </m:oMath>
                  </m:oMathPara>
                </a14:m>
                <a:endParaRPr lang="en-US" sz="11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787" y="3029222"/>
                <a:ext cx="525639" cy="31468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227527" y="3029222"/>
                <a:ext cx="525639" cy="314683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𝑓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(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4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)</m:t>
                      </m:r>
                    </m:oMath>
                  </m:oMathPara>
                </a14:m>
                <a:endParaRPr lang="en-US" sz="11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527" y="3029222"/>
                <a:ext cx="525639" cy="31468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665905" y="2211142"/>
                <a:ext cx="539972" cy="314683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𝑓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(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5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)</m:t>
                      </m:r>
                    </m:oMath>
                  </m:oMathPara>
                </a14:m>
                <a:endParaRPr lang="en-US" sz="11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05" y="2211142"/>
                <a:ext cx="539972" cy="31468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294152" y="2144703"/>
                <a:ext cx="525639" cy="314683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𝑓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(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6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)</m:t>
                      </m:r>
                    </m:oMath>
                  </m:oMathPara>
                </a14:m>
                <a:endParaRPr lang="en-US" sz="11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152" y="2144703"/>
                <a:ext cx="525639" cy="31468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676645" y="1487903"/>
                <a:ext cx="525639" cy="314683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𝑓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(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7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)</m:t>
                      </m:r>
                    </m:oMath>
                  </m:oMathPara>
                </a14:m>
                <a:endParaRPr lang="en-US" sz="11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45" y="1487903"/>
                <a:ext cx="525639" cy="31468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229316" y="1583916"/>
                <a:ext cx="525639" cy="314683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𝑓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(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8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)</m:t>
                      </m:r>
                    </m:oMath>
                  </m:oMathPara>
                </a14:m>
                <a:endParaRPr lang="en-US" sz="11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316" y="1583916"/>
                <a:ext cx="525639" cy="31468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175403" y="570228"/>
                <a:ext cx="522433" cy="314683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𝑓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(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9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)</m:t>
                      </m:r>
                    </m:oMath>
                  </m:oMathPara>
                </a14:m>
                <a:endParaRPr lang="en-US" sz="11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03" y="570228"/>
                <a:ext cx="522433" cy="31468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stCxn id="140" idx="1"/>
            <a:endCxn id="56" idx="5"/>
          </p:cNvCxnSpPr>
          <p:nvPr/>
        </p:nvCxnSpPr>
        <p:spPr>
          <a:xfrm flipH="1" flipV="1">
            <a:off x="7370043" y="1997446"/>
            <a:ext cx="452342" cy="109249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262497" y="93675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82" name="Straight Arrow Connector 81"/>
          <p:cNvCxnSpPr>
            <a:stCxn id="117" idx="0"/>
          </p:cNvCxnSpPr>
          <p:nvPr/>
        </p:nvCxnSpPr>
        <p:spPr>
          <a:xfrm flipH="1" flipV="1">
            <a:off x="7323872" y="1046047"/>
            <a:ext cx="1624" cy="20077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361462" y="690298"/>
                <a:ext cx="581680" cy="314683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𝑓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(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10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)</m:t>
                      </m:r>
                    </m:oMath>
                  </m:oMathPara>
                </a14:m>
                <a:endParaRPr lang="en-US" sz="11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462" y="690298"/>
                <a:ext cx="581680" cy="31468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7353794" y="886177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0</a:t>
            </a:r>
            <a:endParaRPr lang="en-US" sz="1000" dirty="0" smtClean="0">
              <a:solidFill>
                <a:schemeClr val="accent4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529802" y="993378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0</a:t>
            </a:r>
            <a:endParaRPr lang="en-US" sz="1000" dirty="0" smtClean="0">
              <a:solidFill>
                <a:schemeClr val="accent4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85774" y="1411796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122374" y="1458493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854684" y="2337013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  <a:endParaRPr lang="en-US" sz="1000" dirty="0" smtClean="0">
              <a:solidFill>
                <a:schemeClr val="accent4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95338" y="2172608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0</a:t>
            </a:r>
            <a:endParaRPr lang="en-US" sz="1000" dirty="0" smtClean="0">
              <a:solidFill>
                <a:schemeClr val="accent4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23064" y="2634476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0</a:t>
            </a:r>
            <a:endParaRPr lang="en-US" sz="1000" dirty="0" smtClean="0">
              <a:solidFill>
                <a:schemeClr val="accent4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84944" y="2666363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0</a:t>
            </a:r>
            <a:endParaRPr lang="en-US" sz="1000" dirty="0" smtClean="0">
              <a:solidFill>
                <a:schemeClr val="accent4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916834" y="2721570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32406" y="2705489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0</a:t>
            </a:r>
            <a:endParaRPr lang="en-US" sz="1000" dirty="0" smtClean="0">
              <a:solidFill>
                <a:schemeClr val="accent4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759748" y="3019398"/>
                <a:ext cx="522368" cy="314683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𝑓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(</m:t>
                          </m:r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)</m:t>
                      </m:r>
                    </m:oMath>
                  </m:oMathPara>
                </a14:m>
                <a:endParaRPr lang="en-US" sz="11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748" y="3019398"/>
                <a:ext cx="522368" cy="31468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7159463" y="875334"/>
            <a:ext cx="368134" cy="300034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accent4"/>
              </a:solidFill>
            </a:endParaRPr>
          </a:p>
        </p:txBody>
      </p:sp>
      <p:cxnSp>
        <p:nvCxnSpPr>
          <p:cNvPr id="95" name="Straight Arrow Connector 94"/>
          <p:cNvCxnSpPr>
            <a:stCxn id="63" idx="7"/>
          </p:cNvCxnSpPr>
          <p:nvPr/>
        </p:nvCxnSpPr>
        <p:spPr>
          <a:xfrm flipV="1">
            <a:off x="8132519" y="1205042"/>
            <a:ext cx="343900" cy="463542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8464923" y="1094414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8361462" y="996494"/>
            <a:ext cx="368134" cy="300034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accent4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265052" y="1560964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11" name="Straight Arrow Connector 110"/>
          <p:cNvCxnSpPr>
            <a:stCxn id="56" idx="0"/>
            <a:endCxn id="110" idx="4"/>
          </p:cNvCxnSpPr>
          <p:nvPr/>
        </p:nvCxnSpPr>
        <p:spPr>
          <a:xfrm flipV="1">
            <a:off x="7325496" y="1686963"/>
            <a:ext cx="2556" cy="20293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7262496" y="124682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7322940" y="1371547"/>
            <a:ext cx="5490" cy="204211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7125728" y="1682383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dirty="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125923" y="1202699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0</a:t>
            </a:r>
            <a:endParaRPr lang="en-US" sz="1000" dirty="0" smtClean="0">
              <a:solidFill>
                <a:schemeClr val="accent4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114902" y="1218641"/>
            <a:ext cx="368134" cy="947108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accent4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912480" y="1610848"/>
            <a:ext cx="368134" cy="300034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accent4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114449" y="2220569"/>
            <a:ext cx="368134" cy="300034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accent4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005305" y="2857887"/>
            <a:ext cx="323033" cy="238457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accent4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340755" y="2846429"/>
            <a:ext cx="323033" cy="238457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accent4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736544" y="2900169"/>
            <a:ext cx="323033" cy="238457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accent4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8098608" y="2888326"/>
            <a:ext cx="323033" cy="238457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accent4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8149842" y="2049021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803933" y="208824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50" name="Straight Arrow Connector 149"/>
          <p:cNvCxnSpPr>
            <a:stCxn id="65" idx="0"/>
            <a:endCxn id="139" idx="4"/>
          </p:cNvCxnSpPr>
          <p:nvPr/>
        </p:nvCxnSpPr>
        <p:spPr>
          <a:xfrm flipV="1">
            <a:off x="8079878" y="2175020"/>
            <a:ext cx="132964" cy="258292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65" idx="0"/>
            <a:endCxn id="140" idx="5"/>
          </p:cNvCxnSpPr>
          <p:nvPr/>
        </p:nvCxnSpPr>
        <p:spPr>
          <a:xfrm flipH="1" flipV="1">
            <a:off x="7911480" y="2195790"/>
            <a:ext cx="168398" cy="237522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7756166" y="1967178"/>
            <a:ext cx="591439" cy="638809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accent4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848481" y="1944462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  <a:endParaRPr lang="en-US" sz="1000" dirty="0" smtClean="0">
              <a:solidFill>
                <a:schemeClr val="accent4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208234" y="1898614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  <a:endParaRPr lang="en-US" sz="1000" dirty="0" smtClean="0">
              <a:solidFill>
                <a:schemeClr val="accent4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084687" y="935037"/>
            <a:ext cx="173803" cy="299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smtClean="0">
                <a:solidFill>
                  <a:schemeClr val="accent4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  <a:endParaRPr lang="en-US" sz="1000" dirty="0" smtClean="0">
              <a:solidFill>
                <a:schemeClr val="accent4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04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reeform 145"/>
          <p:cNvSpPr/>
          <p:nvPr/>
        </p:nvSpPr>
        <p:spPr>
          <a:xfrm>
            <a:off x="1019908" y="1670538"/>
            <a:ext cx="1055077" cy="1283677"/>
          </a:xfrm>
          <a:custGeom>
            <a:avLst/>
            <a:gdLst>
              <a:gd name="connsiteX0" fmla="*/ 246184 w 1055077"/>
              <a:gd name="connsiteY0" fmla="*/ 228600 h 1283677"/>
              <a:gd name="connsiteX1" fmla="*/ 826477 w 1055077"/>
              <a:gd name="connsiteY1" fmla="*/ 0 h 1283677"/>
              <a:gd name="connsiteX2" fmla="*/ 914400 w 1055077"/>
              <a:gd name="connsiteY2" fmla="*/ 298939 h 1283677"/>
              <a:gd name="connsiteX3" fmla="*/ 1055077 w 1055077"/>
              <a:gd name="connsiteY3" fmla="*/ 1125416 h 1283677"/>
              <a:gd name="connsiteX4" fmla="*/ 984738 w 1055077"/>
              <a:gd name="connsiteY4" fmla="*/ 1283677 h 1283677"/>
              <a:gd name="connsiteX5" fmla="*/ 0 w 1055077"/>
              <a:gd name="connsiteY5" fmla="*/ 1283677 h 1283677"/>
              <a:gd name="connsiteX6" fmla="*/ 70338 w 1055077"/>
              <a:gd name="connsiteY6" fmla="*/ 879231 h 1283677"/>
              <a:gd name="connsiteX7" fmla="*/ 246184 w 1055077"/>
              <a:gd name="connsiteY7" fmla="*/ 228600 h 12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5077" h="1283677">
                <a:moveTo>
                  <a:pt x="246184" y="228600"/>
                </a:moveTo>
                <a:lnTo>
                  <a:pt x="826477" y="0"/>
                </a:lnTo>
                <a:lnTo>
                  <a:pt x="914400" y="298939"/>
                </a:lnTo>
                <a:lnTo>
                  <a:pt x="1055077" y="1125416"/>
                </a:lnTo>
                <a:lnTo>
                  <a:pt x="984738" y="1283677"/>
                </a:lnTo>
                <a:lnTo>
                  <a:pt x="0" y="1283677"/>
                </a:lnTo>
                <a:lnTo>
                  <a:pt x="70338" y="879231"/>
                </a:lnTo>
                <a:lnTo>
                  <a:pt x="246184" y="2286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2022231" y="2110154"/>
            <a:ext cx="791307" cy="1371600"/>
          </a:xfrm>
          <a:custGeom>
            <a:avLst/>
            <a:gdLst>
              <a:gd name="connsiteX0" fmla="*/ 457200 w 791307"/>
              <a:gd name="connsiteY0" fmla="*/ 0 h 1371600"/>
              <a:gd name="connsiteX1" fmla="*/ 791307 w 791307"/>
              <a:gd name="connsiteY1" fmla="*/ 527538 h 1371600"/>
              <a:gd name="connsiteX2" fmla="*/ 703384 w 791307"/>
              <a:gd name="connsiteY2" fmla="*/ 1107831 h 1371600"/>
              <a:gd name="connsiteX3" fmla="*/ 545123 w 791307"/>
              <a:gd name="connsiteY3" fmla="*/ 1371600 h 1371600"/>
              <a:gd name="connsiteX4" fmla="*/ 0 w 791307"/>
              <a:gd name="connsiteY4" fmla="*/ 1371600 h 1371600"/>
              <a:gd name="connsiteX5" fmla="*/ 105507 w 791307"/>
              <a:gd name="connsiteY5" fmla="*/ 861646 h 1371600"/>
              <a:gd name="connsiteX6" fmla="*/ 246184 w 791307"/>
              <a:gd name="connsiteY6" fmla="*/ 263769 h 1371600"/>
              <a:gd name="connsiteX7" fmla="*/ 263769 w 791307"/>
              <a:gd name="connsiteY7" fmla="*/ 0 h 1371600"/>
              <a:gd name="connsiteX8" fmla="*/ 457200 w 791307"/>
              <a:gd name="connsiteY8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307" h="1371600">
                <a:moveTo>
                  <a:pt x="457200" y="0"/>
                </a:moveTo>
                <a:lnTo>
                  <a:pt x="791307" y="527538"/>
                </a:lnTo>
                <a:lnTo>
                  <a:pt x="703384" y="1107831"/>
                </a:lnTo>
                <a:lnTo>
                  <a:pt x="545123" y="1371600"/>
                </a:lnTo>
                <a:lnTo>
                  <a:pt x="0" y="1371600"/>
                </a:lnTo>
                <a:lnTo>
                  <a:pt x="105507" y="861646"/>
                </a:lnTo>
                <a:lnTo>
                  <a:pt x="246184" y="263769"/>
                </a:lnTo>
                <a:lnTo>
                  <a:pt x="263769" y="0"/>
                </a:lnTo>
                <a:lnTo>
                  <a:pt x="45720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easy case: formulas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062823" y="1079509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>
            <a:stCxn id="13" idx="0"/>
            <a:endCxn id="2" idx="4"/>
          </p:cNvCxnSpPr>
          <p:nvPr/>
        </p:nvCxnSpPr>
        <p:spPr>
          <a:xfrm flipV="1">
            <a:off x="1115023" y="1183681"/>
            <a:ext cx="0" cy="332277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62823" y="1515958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>
            <a:stCxn id="20" idx="0"/>
            <a:endCxn id="13" idx="4"/>
          </p:cNvCxnSpPr>
          <p:nvPr/>
        </p:nvCxnSpPr>
        <p:spPr>
          <a:xfrm flipH="1" flipV="1">
            <a:off x="1115023" y="1620130"/>
            <a:ext cx="393908" cy="278066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456731" y="1898196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>
            <a:stCxn id="28" idx="0"/>
          </p:cNvCxnSpPr>
          <p:nvPr/>
        </p:nvCxnSpPr>
        <p:spPr>
          <a:xfrm flipV="1">
            <a:off x="1345591" y="2002370"/>
            <a:ext cx="154460" cy="316765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4" idx="0"/>
            <a:endCxn id="20" idx="4"/>
          </p:cNvCxnSpPr>
          <p:nvPr/>
        </p:nvCxnSpPr>
        <p:spPr>
          <a:xfrm flipH="1" flipV="1">
            <a:off x="1508931" y="2002368"/>
            <a:ext cx="276028" cy="316767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732759" y="2319135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620845" y="2423308"/>
            <a:ext cx="155234" cy="317625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784959" y="2423308"/>
            <a:ext cx="164114" cy="304408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293391" y="2319135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181477" y="2423308"/>
            <a:ext cx="155234" cy="317625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345591" y="2423307"/>
            <a:ext cx="164114" cy="332277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6" idx="0"/>
            <a:endCxn id="13" idx="4"/>
          </p:cNvCxnSpPr>
          <p:nvPr/>
        </p:nvCxnSpPr>
        <p:spPr>
          <a:xfrm flipV="1">
            <a:off x="863537" y="1620130"/>
            <a:ext cx="251486" cy="264849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11337" y="1884979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47" name="Straight Arrow Connector 46"/>
          <p:cNvCxnSpPr>
            <a:stCxn id="52" idx="0"/>
            <a:endCxn id="46" idx="3"/>
          </p:cNvCxnSpPr>
          <p:nvPr/>
        </p:nvCxnSpPr>
        <p:spPr>
          <a:xfrm flipV="1">
            <a:off x="694983" y="1973895"/>
            <a:ext cx="131643" cy="316768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6" idx="4"/>
          </p:cNvCxnSpPr>
          <p:nvPr/>
        </p:nvCxnSpPr>
        <p:spPr>
          <a:xfrm flipH="1" flipV="1">
            <a:off x="863537" y="1989151"/>
            <a:ext cx="35172" cy="316768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46509" y="2305918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42783" y="2290663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1896873" y="2723352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1569032" y="2723352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1447851" y="2723352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22150" y="2723352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184518" y="1092726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98" name="Straight Arrow Connector 97"/>
          <p:cNvCxnSpPr>
            <a:stCxn id="108" idx="0"/>
            <a:endCxn id="97" idx="4"/>
          </p:cNvCxnSpPr>
          <p:nvPr/>
        </p:nvCxnSpPr>
        <p:spPr>
          <a:xfrm flipV="1">
            <a:off x="3236718" y="1196898"/>
            <a:ext cx="0" cy="332277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3184518" y="1529175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00" name="Straight Arrow Connector 99"/>
          <p:cNvCxnSpPr>
            <a:stCxn id="115" idx="0"/>
            <a:endCxn id="108" idx="4"/>
          </p:cNvCxnSpPr>
          <p:nvPr/>
        </p:nvCxnSpPr>
        <p:spPr>
          <a:xfrm flipH="1" flipV="1">
            <a:off x="3236718" y="1633347"/>
            <a:ext cx="393908" cy="278066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578426" y="1911413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02" name="Straight Arrow Connector 101"/>
          <p:cNvCxnSpPr>
            <a:stCxn id="123" idx="0"/>
          </p:cNvCxnSpPr>
          <p:nvPr/>
        </p:nvCxnSpPr>
        <p:spPr>
          <a:xfrm flipV="1">
            <a:off x="3467286" y="2015587"/>
            <a:ext cx="154460" cy="316765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9" idx="0"/>
            <a:endCxn id="115" idx="4"/>
          </p:cNvCxnSpPr>
          <p:nvPr/>
        </p:nvCxnSpPr>
        <p:spPr>
          <a:xfrm flipH="1" flipV="1">
            <a:off x="3630626" y="2015585"/>
            <a:ext cx="276028" cy="316767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3854454" y="2332352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415086" y="2332352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3303172" y="2436525"/>
            <a:ext cx="155234" cy="317625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3467286" y="2436524"/>
            <a:ext cx="164114" cy="332277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8" idx="4"/>
          </p:cNvCxnSpPr>
          <p:nvPr/>
        </p:nvCxnSpPr>
        <p:spPr>
          <a:xfrm flipV="1">
            <a:off x="2744376" y="1633347"/>
            <a:ext cx="492342" cy="264849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2692176" y="1898196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flipV="1">
            <a:off x="2581036" y="2002370"/>
            <a:ext cx="154460" cy="316765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2744376" y="2002368"/>
            <a:ext cx="276028" cy="316767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2968204" y="2319135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2856290" y="2423308"/>
            <a:ext cx="155234" cy="317625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 flipV="1">
            <a:off x="3020404" y="2423307"/>
            <a:ext cx="164114" cy="332277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2528836" y="2319135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2416922" y="2423308"/>
            <a:ext cx="155234" cy="317625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2581036" y="2423307"/>
            <a:ext cx="164114" cy="332277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3569546" y="2736569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3243845" y="2736569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3117072" y="2736569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2789231" y="2736569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668050" y="2736569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342349" y="2736569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2230680" y="2836377"/>
            <a:ext cx="155234" cy="317625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2394794" y="2836376"/>
            <a:ext cx="164114" cy="332277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2497054" y="3136421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171353" y="3136421"/>
            <a:ext cx="104400" cy="1041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4340546" y="166049"/>
                <a:ext cx="4780536" cy="2607619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marL="285750" marR="0" indent="-2857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buFont typeface="Arial" charset="0"/>
                  <a:buChar char="•"/>
                  <a:tabLst/>
                </a:pPr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Closely related to tree </a:t>
                </a:r>
                <a:r>
                  <a:rPr lang="en-US" sz="1600" dirty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i</a:t>
                </a:r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somorphism</a:t>
                </a:r>
              </a:p>
              <a:p>
                <a:pPr marL="285750" marR="0" indent="-2857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buFont typeface="Arial" charset="0"/>
                  <a:buChar char="•"/>
                  <a:tabLst/>
                </a:pPr>
                <a:endParaRPr lang="en-US" sz="1600" dirty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  <a:p>
                <a:pPr marL="285750" marR="0" indent="-2857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buFont typeface="Arial" charset="0"/>
                  <a:buChar char="•"/>
                  <a:tabLst/>
                </a:pPr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Straightforward dynamic </a:t>
                </a:r>
                <a:r>
                  <a:rPr lang="en-US" sz="1600" dirty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p</a:t>
                </a:r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rogramming approach:</a:t>
                </a:r>
              </a:p>
              <a:p>
                <a:pPr marL="285750" marR="0" indent="-2857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buFont typeface="Arial" charset="0"/>
                  <a:buChar char="•"/>
                  <a:tabLst/>
                </a:pPr>
                <a:endParaRPr lang="en-US" sz="1600" dirty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  <a:p>
                <a:pPr marL="742950" lvl="1" indent="-285750" eaLnBrk="1" hangingPunct="1">
                  <a:spcBef>
                    <a:spcPts val="0"/>
                  </a:spcBef>
                  <a:buClr>
                    <a:srgbClr val="001135"/>
                  </a:buClr>
                  <a:buFont typeface="Arial" charset="0"/>
                  <a:buChar char="•"/>
                </a:pPr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𝑣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𝑉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/>
                            <a:ea typeface="Nokia Pure Text" panose="020B0503020202020204" pitchFamily="34" charset="0"/>
                            <a:cs typeface="Nokia Pure Headline Ligh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 &amp; 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𝑤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𝑉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/>
                            <a:ea typeface="Nokia Pure Text" panose="020B0503020202020204" pitchFamily="34" charset="0"/>
                            <a:cs typeface="Nokia Pure Headline Ligh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Nokia Pure Text" panose="020B0503020202020204" pitchFamily="34" charset="0"/>
                                <a:cs typeface="Nokia Pure Headline Light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b="0" i="0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, </m:t>
                    </m:r>
                  </m:oMath>
                </a14:m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find best embedding of </a:t>
                </a:r>
                <a:r>
                  <a:rPr lang="en-US" sz="1600" dirty="0" err="1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subtree</a:t>
                </a:r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 rooted at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𝑣</m:t>
                    </m:r>
                  </m:oMath>
                </a14:m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 into </a:t>
                </a:r>
                <a:r>
                  <a:rPr lang="en-US" sz="1600" dirty="0" err="1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subtree</a:t>
                </a:r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 rooted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𝑤</m:t>
                    </m:r>
                  </m:oMath>
                </a14:m>
                <a:r>
                  <a:rPr lang="en-US" sz="16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, and vise versa.</a:t>
                </a:r>
              </a:p>
              <a:p>
                <a:pPr marL="742950" lvl="1" indent="-285750" eaLnBrk="1" hangingPunct="1">
                  <a:spcBef>
                    <a:spcPts val="0"/>
                  </a:spcBef>
                  <a:buClr>
                    <a:srgbClr val="001135"/>
                  </a:buClr>
                  <a:buFont typeface="Arial" charset="0"/>
                  <a:buChar char="•"/>
                </a:pPr>
                <a:endParaRPr lang="en-US" sz="16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  <a:p>
                <a:pPr marL="1200150" lvl="2" indent="-285750" eaLnBrk="1" hangingPunct="1">
                  <a:spcBef>
                    <a:spcPts val="0"/>
                  </a:spcBef>
                  <a:buClr>
                    <a:srgbClr val="001135"/>
                  </a:buClr>
                  <a:buFont typeface="Arial" charset="0"/>
                  <a:buChar char="•"/>
                </a:pPr>
                <a:endParaRPr lang="en-US" sz="1600" dirty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  <a:p>
                <a:pPr marL="1200150" lvl="2" indent="-285750" eaLnBrk="1" hangingPunct="1">
                  <a:spcBef>
                    <a:spcPts val="0"/>
                  </a:spcBef>
                  <a:buClr>
                    <a:srgbClr val="001135"/>
                  </a:buClr>
                  <a:buFont typeface="Arial" charset="0"/>
                  <a:buChar char="•"/>
                </a:pPr>
                <a:endParaRPr lang="en-US" sz="16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546" y="166049"/>
                <a:ext cx="4780536" cy="2607619"/>
              </a:xfrm>
              <a:prstGeom prst="rect">
                <a:avLst/>
              </a:prstGeom>
              <a:blipFill rotWithShape="1">
                <a:blip r:embed="rId2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137"/>
          <p:cNvSpPr txBox="1"/>
          <p:nvPr/>
        </p:nvSpPr>
        <p:spPr>
          <a:xfrm>
            <a:off x="936625" y="3212598"/>
            <a:ext cx="389063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</a:t>
            </a:r>
            <a:r>
              <a:rPr lang="en-US" b="1" baseline="-250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  <a:endParaRPr lang="en-US" b="1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809183" y="3212599"/>
            <a:ext cx="389063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</a:t>
            </a:r>
            <a:r>
              <a:rPr lang="en-US" b="1" baseline="-250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2</a:t>
            </a:r>
            <a:endParaRPr lang="en-US" b="1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1603251" y="1633347"/>
                <a:ext cx="293332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𝑣</m:t>
                      </m:r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51" y="1633347"/>
                <a:ext cx="293332" cy="3608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2211334" y="2088177"/>
                <a:ext cx="328598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/>
                          </a:solidFill>
                          <a:latin typeface="Cambria Math" charset="0"/>
                          <a:ea typeface="Nokia Pure Text" panose="020B0503020202020204" pitchFamily="34" charset="0"/>
                          <a:cs typeface="Nokia Pure Headline Light"/>
                        </a:rPr>
                        <m:t>𝑤</m:t>
                      </m:r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34" y="2088177"/>
                <a:ext cx="328598" cy="3608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Group 183"/>
          <p:cNvGrpSpPr/>
          <p:nvPr/>
        </p:nvGrpSpPr>
        <p:grpSpPr>
          <a:xfrm>
            <a:off x="5603527" y="2185269"/>
            <a:ext cx="1756653" cy="1966767"/>
            <a:chOff x="4352689" y="2980586"/>
            <a:chExt cx="1055077" cy="1378577"/>
          </a:xfrm>
        </p:grpSpPr>
        <p:sp>
          <p:nvSpPr>
            <p:cNvPr id="147" name="Freeform 146"/>
            <p:cNvSpPr/>
            <p:nvPr/>
          </p:nvSpPr>
          <p:spPr>
            <a:xfrm>
              <a:off x="4352689" y="2987563"/>
              <a:ext cx="1055077" cy="1283677"/>
            </a:xfrm>
            <a:custGeom>
              <a:avLst/>
              <a:gdLst>
                <a:gd name="connsiteX0" fmla="*/ 246184 w 1055077"/>
                <a:gd name="connsiteY0" fmla="*/ 228600 h 1283677"/>
                <a:gd name="connsiteX1" fmla="*/ 826477 w 1055077"/>
                <a:gd name="connsiteY1" fmla="*/ 0 h 1283677"/>
                <a:gd name="connsiteX2" fmla="*/ 914400 w 1055077"/>
                <a:gd name="connsiteY2" fmla="*/ 298939 h 1283677"/>
                <a:gd name="connsiteX3" fmla="*/ 1055077 w 1055077"/>
                <a:gd name="connsiteY3" fmla="*/ 1125416 h 1283677"/>
                <a:gd name="connsiteX4" fmla="*/ 984738 w 1055077"/>
                <a:gd name="connsiteY4" fmla="*/ 1283677 h 1283677"/>
                <a:gd name="connsiteX5" fmla="*/ 0 w 1055077"/>
                <a:gd name="connsiteY5" fmla="*/ 1283677 h 1283677"/>
                <a:gd name="connsiteX6" fmla="*/ 70338 w 1055077"/>
                <a:gd name="connsiteY6" fmla="*/ 879231 h 1283677"/>
                <a:gd name="connsiteX7" fmla="*/ 246184 w 1055077"/>
                <a:gd name="connsiteY7" fmla="*/ 228600 h 128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5077" h="1283677">
                  <a:moveTo>
                    <a:pt x="246184" y="228600"/>
                  </a:moveTo>
                  <a:lnTo>
                    <a:pt x="826477" y="0"/>
                  </a:lnTo>
                  <a:lnTo>
                    <a:pt x="914400" y="298939"/>
                  </a:lnTo>
                  <a:lnTo>
                    <a:pt x="1055077" y="1125416"/>
                  </a:lnTo>
                  <a:lnTo>
                    <a:pt x="984738" y="1283677"/>
                  </a:lnTo>
                  <a:lnTo>
                    <a:pt x="0" y="1283677"/>
                  </a:lnTo>
                  <a:lnTo>
                    <a:pt x="70338" y="879231"/>
                  </a:lnTo>
                  <a:lnTo>
                    <a:pt x="246184" y="228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375675" y="2987563"/>
              <a:ext cx="853689" cy="1371600"/>
            </a:xfrm>
            <a:custGeom>
              <a:avLst/>
              <a:gdLst>
                <a:gd name="connsiteX0" fmla="*/ 457200 w 791307"/>
                <a:gd name="connsiteY0" fmla="*/ 0 h 1371600"/>
                <a:gd name="connsiteX1" fmla="*/ 791307 w 791307"/>
                <a:gd name="connsiteY1" fmla="*/ 527538 h 1371600"/>
                <a:gd name="connsiteX2" fmla="*/ 703384 w 791307"/>
                <a:gd name="connsiteY2" fmla="*/ 1107831 h 1371600"/>
                <a:gd name="connsiteX3" fmla="*/ 545123 w 791307"/>
                <a:gd name="connsiteY3" fmla="*/ 1371600 h 1371600"/>
                <a:gd name="connsiteX4" fmla="*/ 0 w 791307"/>
                <a:gd name="connsiteY4" fmla="*/ 1371600 h 1371600"/>
                <a:gd name="connsiteX5" fmla="*/ 105507 w 791307"/>
                <a:gd name="connsiteY5" fmla="*/ 861646 h 1371600"/>
                <a:gd name="connsiteX6" fmla="*/ 246184 w 791307"/>
                <a:gd name="connsiteY6" fmla="*/ 263769 h 1371600"/>
                <a:gd name="connsiteX7" fmla="*/ 263769 w 791307"/>
                <a:gd name="connsiteY7" fmla="*/ 0 h 1371600"/>
                <a:gd name="connsiteX8" fmla="*/ 457200 w 791307"/>
                <a:gd name="connsiteY8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307" h="1371600">
                  <a:moveTo>
                    <a:pt x="457200" y="0"/>
                  </a:moveTo>
                  <a:lnTo>
                    <a:pt x="791307" y="527538"/>
                  </a:lnTo>
                  <a:lnTo>
                    <a:pt x="703384" y="1107831"/>
                  </a:lnTo>
                  <a:lnTo>
                    <a:pt x="545123" y="1371600"/>
                  </a:lnTo>
                  <a:lnTo>
                    <a:pt x="0" y="1371600"/>
                  </a:lnTo>
                  <a:lnTo>
                    <a:pt x="105507" y="861646"/>
                  </a:lnTo>
                  <a:lnTo>
                    <a:pt x="246184" y="263769"/>
                  </a:lnTo>
                  <a:lnTo>
                    <a:pt x="263769" y="0"/>
                  </a:lnTo>
                  <a:lnTo>
                    <a:pt x="457200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4789512" y="3215221"/>
              <a:ext cx="104400" cy="1041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flipV="1">
              <a:off x="4678372" y="3319395"/>
              <a:ext cx="154460" cy="316765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H="1" flipV="1">
              <a:off x="4841712" y="3319393"/>
              <a:ext cx="276028" cy="316767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5065540" y="3636160"/>
              <a:ext cx="104400" cy="1041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flipV="1">
              <a:off x="4953626" y="3740333"/>
              <a:ext cx="155234" cy="317625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H="1" flipV="1">
              <a:off x="5117740" y="3740333"/>
              <a:ext cx="164114" cy="304408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4626172" y="3636160"/>
              <a:ext cx="104400" cy="1041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 flipV="1">
              <a:off x="4514258" y="3740333"/>
              <a:ext cx="155234" cy="317625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H="1" flipV="1">
              <a:off x="4678372" y="3740332"/>
              <a:ext cx="164114" cy="332277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5229654" y="4040377"/>
              <a:ext cx="104400" cy="1041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901813" y="4040377"/>
              <a:ext cx="104400" cy="1041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4780632" y="4040377"/>
              <a:ext cx="104400" cy="1041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4454931" y="4040377"/>
              <a:ext cx="104400" cy="1041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/>
                <p:cNvSpPr txBox="1"/>
                <p:nvPr/>
              </p:nvSpPr>
              <p:spPr>
                <a:xfrm>
                  <a:off x="4967913" y="3020546"/>
                  <a:ext cx="293332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𝑣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163" name="TextBox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7913" y="3020546"/>
                  <a:ext cx="293332" cy="36085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602994" y="2980586"/>
                  <a:ext cx="328598" cy="360850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eaLnBrk="1" hangingPunct="1">
                    <a:spcBef>
                      <a:spcPts val="0"/>
                    </a:spcBef>
                    <a:buClr>
                      <a:srgbClr val="00113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Nokia Pure Text" panose="020B0503020202020204" pitchFamily="34" charset="0"/>
                            <a:cs typeface="Nokia Pure Headline Light"/>
                          </a:rPr>
                          <m:t>𝑤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endParaRPr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994" y="2980586"/>
                  <a:ext cx="328598" cy="36085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7" name="Elbow Connector 186"/>
          <p:cNvCxnSpPr>
            <a:endCxn id="177" idx="1"/>
          </p:cNvCxnSpPr>
          <p:nvPr/>
        </p:nvCxnSpPr>
        <p:spPr>
          <a:xfrm>
            <a:off x="4060021" y="2242279"/>
            <a:ext cx="1960252" cy="200396"/>
          </a:xfrm>
          <a:prstGeom prst="bentConnector3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>
            <a:off x="1456731" y="2954215"/>
            <a:ext cx="4206164" cy="349329"/>
          </a:xfrm>
          <a:prstGeom prst="bentConnector3">
            <a:avLst>
              <a:gd name="adj1" fmla="val 4849"/>
            </a:avLst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400037" y="4152608"/>
            <a:ext cx="8721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BX10" charset="0"/>
              </a:rPr>
              <a:t>Theorem: </a:t>
            </a:r>
            <a:r>
              <a:rPr lang="en-US" dirty="0" smtClean="0">
                <a:latin typeface="CMTI10" charset="0"/>
              </a:rPr>
              <a:t>There </a:t>
            </a:r>
            <a:r>
              <a:rPr lang="en-US" dirty="0">
                <a:latin typeface="CMTI10" charset="0"/>
              </a:rPr>
              <a:t>exists an </a:t>
            </a:r>
            <a:r>
              <a:rPr lang="en-US" dirty="0">
                <a:latin typeface="CMMI10" charset="0"/>
              </a:rPr>
              <a:t>O</a:t>
            </a:r>
            <a:r>
              <a:rPr lang="en-US" dirty="0" smtClean="0">
                <a:latin typeface="CMR10" charset="0"/>
              </a:rPr>
              <a:t>(</a:t>
            </a:r>
            <a:r>
              <a:rPr lang="en-US" dirty="0" smtClean="0">
                <a:latin typeface="CMSY10" charset="0"/>
              </a:rPr>
              <a:t>|</a:t>
            </a:r>
            <a:r>
              <a:rPr lang="en-US" dirty="0">
                <a:latin typeface="CMMI10" charset="0"/>
              </a:rPr>
              <a:t>D</a:t>
            </a:r>
            <a:r>
              <a:rPr lang="en-US" sz="800" dirty="0" smtClean="0">
                <a:latin typeface="CMR7" charset="0"/>
              </a:rPr>
              <a:t>1</a:t>
            </a:r>
            <a:r>
              <a:rPr lang="en-US" dirty="0" smtClean="0">
                <a:latin typeface="CMSY10" charset="0"/>
              </a:rPr>
              <a:t>||</a:t>
            </a:r>
            <a:r>
              <a:rPr lang="en-US" dirty="0">
                <a:latin typeface="CMMI10" charset="0"/>
              </a:rPr>
              <a:t>D</a:t>
            </a:r>
            <a:r>
              <a:rPr lang="en-US" sz="800" dirty="0" smtClean="0">
                <a:latin typeface="CMR7" charset="0"/>
              </a:rPr>
              <a:t>2</a:t>
            </a:r>
            <a:r>
              <a:rPr lang="en-US" dirty="0">
                <a:latin typeface="CMSY10" charset="0"/>
              </a:rPr>
              <a:t>|</a:t>
            </a:r>
            <a:r>
              <a:rPr lang="en-US" dirty="0">
                <a:latin typeface="CMR10" charset="0"/>
              </a:rPr>
              <a:t>) </a:t>
            </a:r>
            <a:r>
              <a:rPr lang="en-US" dirty="0" smtClean="0">
                <a:latin typeface="CMTI10" charset="0"/>
              </a:rPr>
              <a:t>algorithm </a:t>
            </a:r>
            <a:r>
              <a:rPr lang="en-US" dirty="0">
                <a:latin typeface="CMTI10" charset="0"/>
              </a:rPr>
              <a:t>to determine an </a:t>
            </a:r>
            <a:r>
              <a:rPr lang="en-US" dirty="0" smtClean="0">
                <a:latin typeface="CMTI10" charset="0"/>
              </a:rPr>
              <a:t>optimal circuit </a:t>
            </a:r>
            <a:r>
              <a:rPr lang="en-US" dirty="0">
                <a:latin typeface="CMMI10" charset="0"/>
              </a:rPr>
              <a:t>D</a:t>
            </a:r>
            <a:r>
              <a:rPr lang="en-US" dirty="0" smtClean="0">
                <a:latin typeface="CMMI10" charset="0"/>
              </a:rPr>
              <a:t> </a:t>
            </a:r>
            <a:r>
              <a:rPr lang="en-US" dirty="0">
                <a:latin typeface="CMTI10" charset="0"/>
              </a:rPr>
              <a:t>embedding both </a:t>
            </a:r>
            <a:r>
              <a:rPr lang="en-US" dirty="0" smtClean="0">
                <a:latin typeface="CMMI10" charset="0"/>
              </a:rPr>
              <a:t>D</a:t>
            </a:r>
            <a:r>
              <a:rPr lang="en-US" sz="800" dirty="0" smtClean="0">
                <a:latin typeface="CMR7" charset="0"/>
              </a:rPr>
              <a:t>1 </a:t>
            </a:r>
            <a:r>
              <a:rPr lang="en-US" dirty="0">
                <a:latin typeface="CMTI10" charset="0"/>
              </a:rPr>
              <a:t>and </a:t>
            </a:r>
            <a:r>
              <a:rPr lang="en-US" dirty="0" smtClean="0">
                <a:latin typeface="CMMI10" charset="0"/>
              </a:rPr>
              <a:t>D</a:t>
            </a:r>
            <a:r>
              <a:rPr lang="en-US" sz="800" dirty="0" smtClean="0">
                <a:latin typeface="CMR7" charset="0"/>
              </a:rPr>
              <a:t>2</a:t>
            </a:r>
            <a:r>
              <a:rPr lang="en-US" dirty="0">
                <a:latin typeface="CMTI10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>
          <a:xfrm>
            <a:off x="117878" y="1035252"/>
            <a:ext cx="1981459" cy="336950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42723" y="1014608"/>
            <a:ext cx="1866879" cy="336950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51" name="Freeform 250"/>
          <p:cNvSpPr/>
          <p:nvPr/>
        </p:nvSpPr>
        <p:spPr>
          <a:xfrm>
            <a:off x="497434" y="1697126"/>
            <a:ext cx="526694" cy="1002183"/>
          </a:xfrm>
          <a:custGeom>
            <a:avLst/>
            <a:gdLst>
              <a:gd name="connsiteX0" fmla="*/ 0 w 526694"/>
              <a:gd name="connsiteY0" fmla="*/ 0 h 1002183"/>
              <a:gd name="connsiteX1" fmla="*/ 380390 w 526694"/>
              <a:gd name="connsiteY1" fmla="*/ 14631 h 1002183"/>
              <a:gd name="connsiteX2" fmla="*/ 526694 w 526694"/>
              <a:gd name="connsiteY2" fmla="*/ 980237 h 1002183"/>
              <a:gd name="connsiteX3" fmla="*/ 14630 w 526694"/>
              <a:gd name="connsiteY3" fmla="*/ 1002183 h 1002183"/>
              <a:gd name="connsiteX4" fmla="*/ 0 w 526694"/>
              <a:gd name="connsiteY4" fmla="*/ 0 h 10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694" h="1002183">
                <a:moveTo>
                  <a:pt x="0" y="0"/>
                </a:moveTo>
                <a:lnTo>
                  <a:pt x="380390" y="14631"/>
                </a:lnTo>
                <a:lnTo>
                  <a:pt x="526694" y="980237"/>
                </a:lnTo>
                <a:lnTo>
                  <a:pt x="14630" y="100218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52" name="Freeform 251"/>
          <p:cNvSpPr/>
          <p:nvPr/>
        </p:nvSpPr>
        <p:spPr>
          <a:xfrm>
            <a:off x="241402" y="1682496"/>
            <a:ext cx="1645920" cy="2377440"/>
          </a:xfrm>
          <a:custGeom>
            <a:avLst/>
            <a:gdLst>
              <a:gd name="connsiteX0" fmla="*/ 1009497 w 1645920"/>
              <a:gd name="connsiteY0" fmla="*/ 0 h 2377440"/>
              <a:gd name="connsiteX1" fmla="*/ 1623974 w 1645920"/>
              <a:gd name="connsiteY1" fmla="*/ 7315 h 2377440"/>
              <a:gd name="connsiteX2" fmla="*/ 1645920 w 1645920"/>
              <a:gd name="connsiteY2" fmla="*/ 2377440 h 2377440"/>
              <a:gd name="connsiteX3" fmla="*/ 0 w 1645920"/>
              <a:gd name="connsiteY3" fmla="*/ 2377440 h 2377440"/>
              <a:gd name="connsiteX4" fmla="*/ 270662 w 1645920"/>
              <a:gd name="connsiteY4" fmla="*/ 1375258 h 2377440"/>
              <a:gd name="connsiteX5" fmla="*/ 921715 w 1645920"/>
              <a:gd name="connsiteY5" fmla="*/ 994867 h 2377440"/>
              <a:gd name="connsiteX6" fmla="*/ 1009497 w 1645920"/>
              <a:gd name="connsiteY6" fmla="*/ 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920" h="2377440">
                <a:moveTo>
                  <a:pt x="1009497" y="0"/>
                </a:moveTo>
                <a:lnTo>
                  <a:pt x="1623974" y="7315"/>
                </a:lnTo>
                <a:lnTo>
                  <a:pt x="1645920" y="2377440"/>
                </a:lnTo>
                <a:lnTo>
                  <a:pt x="0" y="2377440"/>
                </a:lnTo>
                <a:lnTo>
                  <a:pt x="270662" y="1375258"/>
                </a:lnTo>
                <a:lnTo>
                  <a:pt x="921715" y="994867"/>
                </a:lnTo>
                <a:lnTo>
                  <a:pt x="100949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50" name="Freeform 249"/>
          <p:cNvSpPr/>
          <p:nvPr/>
        </p:nvSpPr>
        <p:spPr>
          <a:xfrm>
            <a:off x="3208348" y="1645646"/>
            <a:ext cx="785449" cy="2387342"/>
          </a:xfrm>
          <a:custGeom>
            <a:avLst/>
            <a:gdLst>
              <a:gd name="connsiteX0" fmla="*/ 241402 w 811987"/>
              <a:gd name="connsiteY0" fmla="*/ 0 h 2384756"/>
              <a:gd name="connsiteX1" fmla="*/ 621792 w 811987"/>
              <a:gd name="connsiteY1" fmla="*/ 0 h 2384756"/>
              <a:gd name="connsiteX2" fmla="*/ 811987 w 811987"/>
              <a:gd name="connsiteY2" fmla="*/ 2377440 h 2384756"/>
              <a:gd name="connsiteX3" fmla="*/ 0 w 811987"/>
              <a:gd name="connsiteY3" fmla="*/ 2384756 h 2384756"/>
              <a:gd name="connsiteX4" fmla="*/ 241402 w 811987"/>
              <a:gd name="connsiteY4" fmla="*/ 0 h 23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87" h="2384756">
                <a:moveTo>
                  <a:pt x="241402" y="0"/>
                </a:moveTo>
                <a:lnTo>
                  <a:pt x="621792" y="0"/>
                </a:lnTo>
                <a:lnTo>
                  <a:pt x="811987" y="2377440"/>
                </a:lnTo>
                <a:lnTo>
                  <a:pt x="0" y="2384756"/>
                </a:lnTo>
                <a:lnTo>
                  <a:pt x="2414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49" name="Freeform 248"/>
          <p:cNvSpPr/>
          <p:nvPr/>
        </p:nvSpPr>
        <p:spPr>
          <a:xfrm>
            <a:off x="2369951" y="1649420"/>
            <a:ext cx="811987" cy="2384756"/>
          </a:xfrm>
          <a:custGeom>
            <a:avLst/>
            <a:gdLst>
              <a:gd name="connsiteX0" fmla="*/ 241402 w 811987"/>
              <a:gd name="connsiteY0" fmla="*/ 0 h 2384756"/>
              <a:gd name="connsiteX1" fmla="*/ 621792 w 811987"/>
              <a:gd name="connsiteY1" fmla="*/ 0 h 2384756"/>
              <a:gd name="connsiteX2" fmla="*/ 811987 w 811987"/>
              <a:gd name="connsiteY2" fmla="*/ 2377440 h 2384756"/>
              <a:gd name="connsiteX3" fmla="*/ 0 w 811987"/>
              <a:gd name="connsiteY3" fmla="*/ 2384756 h 2384756"/>
              <a:gd name="connsiteX4" fmla="*/ 241402 w 811987"/>
              <a:gd name="connsiteY4" fmla="*/ 0 h 23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87" h="2384756">
                <a:moveTo>
                  <a:pt x="241402" y="0"/>
                </a:moveTo>
                <a:lnTo>
                  <a:pt x="621792" y="0"/>
                </a:lnTo>
                <a:lnTo>
                  <a:pt x="811987" y="2377440"/>
                </a:lnTo>
                <a:lnTo>
                  <a:pt x="0" y="2384756"/>
                </a:lnTo>
                <a:lnTo>
                  <a:pt x="2414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Case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045356" y="1227015"/>
            <a:ext cx="389063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</a:t>
            </a:r>
            <a:r>
              <a:rPr lang="en-US" b="1" baseline="-250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  <a:endParaRPr lang="en-US" b="1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14107" y="1227780"/>
            <a:ext cx="389063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</a:t>
            </a:r>
            <a:r>
              <a:rPr lang="en-US" b="1" baseline="-250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2</a:t>
            </a:r>
            <a:endParaRPr lang="en-US" b="1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2832976" y="3693354"/>
                <a:ext cx="367518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976" y="3693354"/>
                <a:ext cx="367518" cy="3608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/>
          <p:cNvSpPr/>
          <p:nvPr/>
        </p:nvSpPr>
        <p:spPr>
          <a:xfrm>
            <a:off x="2746395" y="187369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88" name="Straight Arrow Connector 187"/>
          <p:cNvCxnSpPr>
            <a:stCxn id="190" idx="0"/>
            <a:endCxn id="186" idx="4"/>
          </p:cNvCxnSpPr>
          <p:nvPr/>
        </p:nvCxnSpPr>
        <p:spPr>
          <a:xfrm flipV="1">
            <a:off x="2809395" y="1999691"/>
            <a:ext cx="0" cy="1066549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2746395" y="3066240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91" name="Straight Arrow Connector 190"/>
          <p:cNvCxnSpPr>
            <a:endCxn id="190" idx="4"/>
          </p:cNvCxnSpPr>
          <p:nvPr/>
        </p:nvCxnSpPr>
        <p:spPr>
          <a:xfrm flipV="1">
            <a:off x="2643361" y="3192239"/>
            <a:ext cx="166034" cy="562720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endCxn id="190" idx="4"/>
          </p:cNvCxnSpPr>
          <p:nvPr/>
        </p:nvCxnSpPr>
        <p:spPr>
          <a:xfrm flipH="1" flipV="1">
            <a:off x="2809395" y="3192239"/>
            <a:ext cx="162194" cy="577372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2909734" y="367577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584033" y="367577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3508870" y="2414957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97" name="Straight Arrow Connector 196"/>
          <p:cNvCxnSpPr>
            <a:endCxn id="196" idx="4"/>
          </p:cNvCxnSpPr>
          <p:nvPr/>
        </p:nvCxnSpPr>
        <p:spPr>
          <a:xfrm flipV="1">
            <a:off x="3561070" y="2540956"/>
            <a:ext cx="10800" cy="52528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3508870" y="3066240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99" name="Straight Arrow Connector 198"/>
          <p:cNvCxnSpPr/>
          <p:nvPr/>
        </p:nvCxnSpPr>
        <p:spPr>
          <a:xfrm flipV="1">
            <a:off x="3405836" y="3170412"/>
            <a:ext cx="155234" cy="58454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 flipV="1">
            <a:off x="3561070" y="3170412"/>
            <a:ext cx="172994" cy="599197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3672209" y="367577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3346508" y="367577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3508870" y="1851730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04" name="Straight Arrow Connector 203"/>
          <p:cNvCxnSpPr>
            <a:stCxn id="196" idx="0"/>
          </p:cNvCxnSpPr>
          <p:nvPr/>
        </p:nvCxnSpPr>
        <p:spPr>
          <a:xfrm flipH="1" flipV="1">
            <a:off x="3561070" y="1955903"/>
            <a:ext cx="10800" cy="459054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90" idx="7"/>
            <a:endCxn id="196" idx="3"/>
          </p:cNvCxnSpPr>
          <p:nvPr/>
        </p:nvCxnSpPr>
        <p:spPr>
          <a:xfrm flipV="1">
            <a:off x="2853942" y="2522504"/>
            <a:ext cx="673380" cy="562188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3239678" y="3688449"/>
                <a:ext cx="367518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78" y="3688449"/>
                <a:ext cx="367518" cy="3608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3680843" y="3688449"/>
                <a:ext cx="367518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843" y="3688449"/>
                <a:ext cx="367518" cy="3608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2401744" y="3688449"/>
                <a:ext cx="363350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44" y="3688449"/>
                <a:ext cx="363350" cy="3608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2798554" y="2979067"/>
                <a:ext cx="367518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554" y="2979067"/>
                <a:ext cx="367518" cy="3608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3578306" y="2961376"/>
                <a:ext cx="367518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6" y="2961376"/>
                <a:ext cx="367518" cy="3608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3561070" y="2321619"/>
                <a:ext cx="367518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070" y="2321619"/>
                <a:ext cx="367518" cy="3608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>
              <a:xfrm>
                <a:off x="2768348" y="1618833"/>
                <a:ext cx="367518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48" y="1618833"/>
                <a:ext cx="367518" cy="3608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3531925" y="1618833"/>
                <a:ext cx="364312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925" y="1618833"/>
                <a:ext cx="364312" cy="3608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" name="TextBox 213"/>
          <p:cNvSpPr txBox="1"/>
          <p:nvPr/>
        </p:nvSpPr>
        <p:spPr>
          <a:xfrm>
            <a:off x="4109602" y="433714"/>
            <a:ext cx="4780536" cy="38387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L="342900" marR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buFont typeface="+mj-lt"/>
              <a:buAutoNum type="arabicPeriod"/>
              <a:tabLst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Find spanning forest rooted at each </a:t>
            </a:r>
            <a:r>
              <a:rPr lang="en-US" sz="1600" i="1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output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 node.</a:t>
            </a:r>
          </a:p>
          <a:p>
            <a:pPr marL="342900" marR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buFont typeface="+mj-lt"/>
              <a:buAutoNum type="arabicPeriod"/>
              <a:tabLst/>
            </a:pP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L="342900" marR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buFont typeface="+mj-lt"/>
              <a:buAutoNum type="arabicPeriod"/>
              <a:tabLst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For each pair of trees apply 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formula algorithm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.</a:t>
            </a:r>
          </a:p>
          <a:p>
            <a:pPr marL="342900" marR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buFont typeface="+mj-lt"/>
              <a:buAutoNum type="arabicPeriod"/>
              <a:tabLst/>
            </a:pP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L="800100" lvl="1" indent="-342900" eaLnBrk="1" hangingPunct="1">
              <a:spcBef>
                <a:spcPts val="0"/>
              </a:spcBef>
              <a:buClr>
                <a:srgbClr val="001135"/>
              </a:buClr>
              <a:buFont typeface="Arial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Determine pairwise embedding cost</a:t>
            </a:r>
          </a:p>
          <a:p>
            <a:pPr marL="800100" lvl="1" indent="-342900" eaLnBrk="1" hangingPunct="1">
              <a:spcBef>
                <a:spcPts val="0"/>
              </a:spcBef>
              <a:buClr>
                <a:srgbClr val="001135"/>
              </a:buClr>
              <a:buFont typeface="Arial" charset="0"/>
              <a:buChar char="•"/>
            </a:pP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001135"/>
              </a:buClr>
              <a:buFont typeface="+mj-lt"/>
              <a:buAutoNum type="arabicPeriod"/>
            </a:pPr>
            <a:endParaRPr lang="en-US" sz="16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001135"/>
              </a:buClr>
              <a:buFont typeface="+mj-lt"/>
              <a:buAutoNum type="arabicPeriod"/>
            </a:pP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001135"/>
              </a:buClr>
              <a:buFont typeface="+mj-lt"/>
              <a:buAutoNum type="arabicPeriod"/>
            </a:pPr>
            <a:endParaRPr lang="en-US" sz="16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001135"/>
              </a:buClr>
              <a:buFont typeface="+mj-lt"/>
              <a:buAutoNum type="arabicPeriod"/>
            </a:pP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001135"/>
              </a:buClr>
              <a:buFont typeface="+mj-lt"/>
              <a:buAutoNum type="arabicPeriod"/>
            </a:pPr>
            <a:endParaRPr lang="en-US" sz="16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001135"/>
              </a:buClr>
              <a:buFont typeface="+mj-lt"/>
              <a:buAutoNum type="arabicPeriod"/>
            </a:pP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001135"/>
              </a:buClr>
              <a:buFont typeface="+mj-lt"/>
              <a:buAutoNum type="arabicPeriod"/>
            </a:pPr>
            <a:endParaRPr lang="en-US" sz="16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001135"/>
              </a:buClr>
              <a:buFont typeface="+mj-lt"/>
              <a:buAutoNum type="arabicPeriod"/>
            </a:pPr>
            <a:endParaRPr lang="en-US" sz="16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001135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Min cost perfect matching determines best pairing.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703635" y="3724749"/>
                <a:ext cx="375662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35" y="3724749"/>
                <a:ext cx="375662" cy="36085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" name="Oval 216"/>
          <p:cNvSpPr/>
          <p:nvPr/>
        </p:nvSpPr>
        <p:spPr>
          <a:xfrm>
            <a:off x="617054" y="244635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18" name="Straight Arrow Connector 217"/>
          <p:cNvCxnSpPr>
            <a:endCxn id="217" idx="4"/>
          </p:cNvCxnSpPr>
          <p:nvPr/>
        </p:nvCxnSpPr>
        <p:spPr>
          <a:xfrm flipV="1">
            <a:off x="680054" y="2572351"/>
            <a:ext cx="0" cy="525285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Oval 218"/>
          <p:cNvSpPr/>
          <p:nvPr/>
        </p:nvSpPr>
        <p:spPr>
          <a:xfrm>
            <a:off x="617054" y="309763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20" name="Straight Arrow Connector 219"/>
          <p:cNvCxnSpPr/>
          <p:nvPr/>
        </p:nvCxnSpPr>
        <p:spPr>
          <a:xfrm flipV="1">
            <a:off x="514020" y="3223634"/>
            <a:ext cx="166034" cy="562720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H="1" flipV="1">
            <a:off x="680054" y="3223634"/>
            <a:ext cx="162194" cy="577372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Oval 221"/>
          <p:cNvSpPr/>
          <p:nvPr/>
        </p:nvSpPr>
        <p:spPr>
          <a:xfrm>
            <a:off x="780393" y="3707167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454692" y="3707167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1379529" y="244635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25" name="Straight Arrow Connector 224"/>
          <p:cNvCxnSpPr/>
          <p:nvPr/>
        </p:nvCxnSpPr>
        <p:spPr>
          <a:xfrm flipV="1">
            <a:off x="1431729" y="2572351"/>
            <a:ext cx="10800" cy="52528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1379529" y="309763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27" name="Straight Arrow Connector 226"/>
          <p:cNvCxnSpPr/>
          <p:nvPr/>
        </p:nvCxnSpPr>
        <p:spPr>
          <a:xfrm flipV="1">
            <a:off x="1276495" y="3201807"/>
            <a:ext cx="155234" cy="58454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H="1" flipV="1">
            <a:off x="1431729" y="3201807"/>
            <a:ext cx="172994" cy="599197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1542868" y="3707167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1217167" y="3707167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1379529" y="188312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flipH="1" flipV="1">
            <a:off x="1431729" y="1987298"/>
            <a:ext cx="10800" cy="459054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724601" y="2553899"/>
            <a:ext cx="673380" cy="562188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1110337" y="3719844"/>
                <a:ext cx="375661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37" y="3719844"/>
                <a:ext cx="375661" cy="36085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1510222" y="3719844"/>
                <a:ext cx="375661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22" y="3719844"/>
                <a:ext cx="375661" cy="36085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/>
              <p:cNvSpPr txBox="1"/>
              <p:nvPr/>
            </p:nvSpPr>
            <p:spPr>
              <a:xfrm>
                <a:off x="272403" y="3719844"/>
                <a:ext cx="371494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36" name="TextBox 2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03" y="3719844"/>
                <a:ext cx="371494" cy="36085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>
                <a:off x="669213" y="3010462"/>
                <a:ext cx="375661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13" y="3010462"/>
                <a:ext cx="375661" cy="36085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/>
              <p:cNvSpPr txBox="1"/>
              <p:nvPr/>
            </p:nvSpPr>
            <p:spPr>
              <a:xfrm>
                <a:off x="1448965" y="2992771"/>
                <a:ext cx="375661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38" name="TextBox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65" y="2992771"/>
                <a:ext cx="375661" cy="36085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685543" y="2301483"/>
                <a:ext cx="375661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43" y="2301483"/>
                <a:ext cx="375661" cy="36085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/>
              <p:cNvSpPr txBox="1"/>
              <p:nvPr/>
            </p:nvSpPr>
            <p:spPr>
              <a:xfrm>
                <a:off x="1459013" y="2299808"/>
                <a:ext cx="375661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40" name="TextBox 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013" y="2299808"/>
                <a:ext cx="375661" cy="36085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/>
              <p:cNvSpPr txBox="1"/>
              <p:nvPr/>
            </p:nvSpPr>
            <p:spPr>
              <a:xfrm>
                <a:off x="493013" y="1597992"/>
                <a:ext cx="372456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41" name="TextBox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13" y="1597992"/>
                <a:ext cx="372456" cy="36085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2" name="Straight Arrow Connector 241"/>
          <p:cNvCxnSpPr>
            <a:stCxn id="226" idx="1"/>
            <a:endCxn id="217" idx="5"/>
          </p:cNvCxnSpPr>
          <p:nvPr/>
        </p:nvCxnSpPr>
        <p:spPr>
          <a:xfrm flipH="1" flipV="1">
            <a:off x="724601" y="2553899"/>
            <a:ext cx="673380" cy="562188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617054" y="1902631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44" name="Straight Arrow Connector 243"/>
          <p:cNvCxnSpPr>
            <a:stCxn id="217" idx="0"/>
          </p:cNvCxnSpPr>
          <p:nvPr/>
        </p:nvCxnSpPr>
        <p:spPr>
          <a:xfrm flipH="1" flipV="1">
            <a:off x="678428" y="2011923"/>
            <a:ext cx="1626" cy="434429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1382896" y="1604780"/>
                <a:ext cx="446835" cy="36085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rgbClr val="0011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Nokia Pure Text" panose="020B0503020202020204" pitchFamily="34" charset="0"/>
                              <a:cs typeface="Nokia Pure Headline Light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Nokia Pure Text" panose="020B0503020202020204" pitchFamily="34" charset="0"/>
                              <a:cs typeface="Nokia Pure Headline Light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896" y="1604780"/>
                <a:ext cx="446835" cy="36085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Freeform 252"/>
          <p:cNvSpPr/>
          <p:nvPr/>
        </p:nvSpPr>
        <p:spPr>
          <a:xfrm>
            <a:off x="5506549" y="2451202"/>
            <a:ext cx="183848" cy="268801"/>
          </a:xfrm>
          <a:custGeom>
            <a:avLst/>
            <a:gdLst>
              <a:gd name="connsiteX0" fmla="*/ 0 w 526694"/>
              <a:gd name="connsiteY0" fmla="*/ 0 h 1002183"/>
              <a:gd name="connsiteX1" fmla="*/ 380390 w 526694"/>
              <a:gd name="connsiteY1" fmla="*/ 14631 h 1002183"/>
              <a:gd name="connsiteX2" fmla="*/ 526694 w 526694"/>
              <a:gd name="connsiteY2" fmla="*/ 980237 h 1002183"/>
              <a:gd name="connsiteX3" fmla="*/ 14630 w 526694"/>
              <a:gd name="connsiteY3" fmla="*/ 1002183 h 1002183"/>
              <a:gd name="connsiteX4" fmla="*/ 0 w 526694"/>
              <a:gd name="connsiteY4" fmla="*/ 0 h 10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694" h="1002183">
                <a:moveTo>
                  <a:pt x="0" y="0"/>
                </a:moveTo>
                <a:lnTo>
                  <a:pt x="380390" y="14631"/>
                </a:lnTo>
                <a:lnTo>
                  <a:pt x="526694" y="980237"/>
                </a:lnTo>
                <a:lnTo>
                  <a:pt x="14630" y="100218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54" name="Freeform 253"/>
          <p:cNvSpPr/>
          <p:nvPr/>
        </p:nvSpPr>
        <p:spPr>
          <a:xfrm>
            <a:off x="5185841" y="2990819"/>
            <a:ext cx="574524" cy="637667"/>
          </a:xfrm>
          <a:custGeom>
            <a:avLst/>
            <a:gdLst>
              <a:gd name="connsiteX0" fmla="*/ 1009497 w 1645920"/>
              <a:gd name="connsiteY0" fmla="*/ 0 h 2377440"/>
              <a:gd name="connsiteX1" fmla="*/ 1623974 w 1645920"/>
              <a:gd name="connsiteY1" fmla="*/ 7315 h 2377440"/>
              <a:gd name="connsiteX2" fmla="*/ 1645920 w 1645920"/>
              <a:gd name="connsiteY2" fmla="*/ 2377440 h 2377440"/>
              <a:gd name="connsiteX3" fmla="*/ 0 w 1645920"/>
              <a:gd name="connsiteY3" fmla="*/ 2377440 h 2377440"/>
              <a:gd name="connsiteX4" fmla="*/ 270662 w 1645920"/>
              <a:gd name="connsiteY4" fmla="*/ 1375258 h 2377440"/>
              <a:gd name="connsiteX5" fmla="*/ 921715 w 1645920"/>
              <a:gd name="connsiteY5" fmla="*/ 994867 h 2377440"/>
              <a:gd name="connsiteX6" fmla="*/ 1009497 w 1645920"/>
              <a:gd name="connsiteY6" fmla="*/ 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920" h="2377440">
                <a:moveTo>
                  <a:pt x="1009497" y="0"/>
                </a:moveTo>
                <a:lnTo>
                  <a:pt x="1623974" y="7315"/>
                </a:lnTo>
                <a:lnTo>
                  <a:pt x="1645920" y="2377440"/>
                </a:lnTo>
                <a:lnTo>
                  <a:pt x="0" y="2377440"/>
                </a:lnTo>
                <a:lnTo>
                  <a:pt x="270662" y="1375258"/>
                </a:lnTo>
                <a:lnTo>
                  <a:pt x="921715" y="994867"/>
                </a:lnTo>
                <a:lnTo>
                  <a:pt x="100949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55" name="Freeform 254"/>
          <p:cNvSpPr/>
          <p:nvPr/>
        </p:nvSpPr>
        <p:spPr>
          <a:xfrm>
            <a:off x="7416696" y="2355358"/>
            <a:ext cx="274168" cy="640323"/>
          </a:xfrm>
          <a:custGeom>
            <a:avLst/>
            <a:gdLst>
              <a:gd name="connsiteX0" fmla="*/ 241402 w 811987"/>
              <a:gd name="connsiteY0" fmla="*/ 0 h 2384756"/>
              <a:gd name="connsiteX1" fmla="*/ 621792 w 811987"/>
              <a:gd name="connsiteY1" fmla="*/ 0 h 2384756"/>
              <a:gd name="connsiteX2" fmla="*/ 811987 w 811987"/>
              <a:gd name="connsiteY2" fmla="*/ 2377440 h 2384756"/>
              <a:gd name="connsiteX3" fmla="*/ 0 w 811987"/>
              <a:gd name="connsiteY3" fmla="*/ 2384756 h 2384756"/>
              <a:gd name="connsiteX4" fmla="*/ 241402 w 811987"/>
              <a:gd name="connsiteY4" fmla="*/ 0 h 23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87" h="2384756">
                <a:moveTo>
                  <a:pt x="241402" y="0"/>
                </a:moveTo>
                <a:lnTo>
                  <a:pt x="621792" y="0"/>
                </a:lnTo>
                <a:lnTo>
                  <a:pt x="811987" y="2377440"/>
                </a:lnTo>
                <a:lnTo>
                  <a:pt x="0" y="2384756"/>
                </a:lnTo>
                <a:lnTo>
                  <a:pt x="2414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56" name="Freeform 255"/>
          <p:cNvSpPr/>
          <p:nvPr/>
        </p:nvSpPr>
        <p:spPr>
          <a:xfrm>
            <a:off x="7407432" y="3246536"/>
            <a:ext cx="283432" cy="639629"/>
          </a:xfrm>
          <a:custGeom>
            <a:avLst/>
            <a:gdLst>
              <a:gd name="connsiteX0" fmla="*/ 241402 w 811987"/>
              <a:gd name="connsiteY0" fmla="*/ 0 h 2384756"/>
              <a:gd name="connsiteX1" fmla="*/ 621792 w 811987"/>
              <a:gd name="connsiteY1" fmla="*/ 0 h 2384756"/>
              <a:gd name="connsiteX2" fmla="*/ 811987 w 811987"/>
              <a:gd name="connsiteY2" fmla="*/ 2377440 h 2384756"/>
              <a:gd name="connsiteX3" fmla="*/ 0 w 811987"/>
              <a:gd name="connsiteY3" fmla="*/ 2384756 h 2384756"/>
              <a:gd name="connsiteX4" fmla="*/ 241402 w 811987"/>
              <a:gd name="connsiteY4" fmla="*/ 0 h 23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87" h="2384756">
                <a:moveTo>
                  <a:pt x="241402" y="0"/>
                </a:moveTo>
                <a:lnTo>
                  <a:pt x="621792" y="0"/>
                </a:lnTo>
                <a:lnTo>
                  <a:pt x="811987" y="2377440"/>
                </a:lnTo>
                <a:lnTo>
                  <a:pt x="0" y="2384756"/>
                </a:lnTo>
                <a:lnTo>
                  <a:pt x="2414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690397" y="2572351"/>
            <a:ext cx="1717035" cy="21668"/>
          </a:xfrm>
          <a:prstGeom prst="line">
            <a:avLst/>
          </a:prstGeom>
          <a:ln w="254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5718426" y="2594019"/>
            <a:ext cx="1689006" cy="972331"/>
          </a:xfrm>
          <a:prstGeom prst="line">
            <a:avLst/>
          </a:prstGeom>
          <a:ln w="254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5836185" y="2615687"/>
            <a:ext cx="1546962" cy="690343"/>
          </a:xfrm>
          <a:prstGeom prst="line">
            <a:avLst/>
          </a:prstGeom>
          <a:ln w="254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5807821" y="3327698"/>
            <a:ext cx="1562088" cy="311153"/>
          </a:xfrm>
          <a:prstGeom prst="line">
            <a:avLst/>
          </a:prstGeom>
          <a:ln w="254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47901" y="2245343"/>
            <a:ext cx="378909" cy="360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2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6447901" y="3483274"/>
            <a:ext cx="378909" cy="360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3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5921357" y="2867392"/>
            <a:ext cx="526544" cy="360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3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6777456" y="2945180"/>
            <a:ext cx="339665" cy="360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79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reeform 248"/>
          <p:cNvSpPr/>
          <p:nvPr/>
        </p:nvSpPr>
        <p:spPr>
          <a:xfrm>
            <a:off x="792696" y="1361881"/>
            <a:ext cx="1111265" cy="2358323"/>
          </a:xfrm>
          <a:custGeom>
            <a:avLst/>
            <a:gdLst>
              <a:gd name="connsiteX0" fmla="*/ 241402 w 811987"/>
              <a:gd name="connsiteY0" fmla="*/ 0 h 2384756"/>
              <a:gd name="connsiteX1" fmla="*/ 621792 w 811987"/>
              <a:gd name="connsiteY1" fmla="*/ 0 h 2384756"/>
              <a:gd name="connsiteX2" fmla="*/ 811987 w 811987"/>
              <a:gd name="connsiteY2" fmla="*/ 2377440 h 2384756"/>
              <a:gd name="connsiteX3" fmla="*/ 0 w 811987"/>
              <a:gd name="connsiteY3" fmla="*/ 2384756 h 2384756"/>
              <a:gd name="connsiteX4" fmla="*/ 241402 w 811987"/>
              <a:gd name="connsiteY4" fmla="*/ 0 h 23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87" h="2384756">
                <a:moveTo>
                  <a:pt x="241402" y="0"/>
                </a:moveTo>
                <a:lnTo>
                  <a:pt x="621792" y="0"/>
                </a:lnTo>
                <a:lnTo>
                  <a:pt x="811987" y="2377440"/>
                </a:lnTo>
                <a:lnTo>
                  <a:pt x="0" y="2384756"/>
                </a:lnTo>
                <a:lnTo>
                  <a:pt x="2414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51" name="Freeform 250"/>
          <p:cNvSpPr/>
          <p:nvPr/>
        </p:nvSpPr>
        <p:spPr>
          <a:xfrm>
            <a:off x="944176" y="1456155"/>
            <a:ext cx="534543" cy="2197568"/>
          </a:xfrm>
          <a:custGeom>
            <a:avLst/>
            <a:gdLst>
              <a:gd name="connsiteX0" fmla="*/ 0 w 526694"/>
              <a:gd name="connsiteY0" fmla="*/ 0 h 1002183"/>
              <a:gd name="connsiteX1" fmla="*/ 380390 w 526694"/>
              <a:gd name="connsiteY1" fmla="*/ 14631 h 1002183"/>
              <a:gd name="connsiteX2" fmla="*/ 526694 w 526694"/>
              <a:gd name="connsiteY2" fmla="*/ 980237 h 1002183"/>
              <a:gd name="connsiteX3" fmla="*/ 14630 w 526694"/>
              <a:gd name="connsiteY3" fmla="*/ 1002183 h 1002183"/>
              <a:gd name="connsiteX4" fmla="*/ 0 w 526694"/>
              <a:gd name="connsiteY4" fmla="*/ 0 h 10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694" h="1002183">
                <a:moveTo>
                  <a:pt x="0" y="0"/>
                </a:moveTo>
                <a:lnTo>
                  <a:pt x="380390" y="14631"/>
                </a:lnTo>
                <a:lnTo>
                  <a:pt x="526694" y="980237"/>
                </a:lnTo>
                <a:lnTo>
                  <a:pt x="14630" y="100218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52" name="Freeform 251"/>
          <p:cNvSpPr/>
          <p:nvPr/>
        </p:nvSpPr>
        <p:spPr>
          <a:xfrm>
            <a:off x="2476467" y="1839216"/>
            <a:ext cx="1645920" cy="3057526"/>
          </a:xfrm>
          <a:custGeom>
            <a:avLst/>
            <a:gdLst>
              <a:gd name="connsiteX0" fmla="*/ 1009497 w 1645920"/>
              <a:gd name="connsiteY0" fmla="*/ 0 h 2377440"/>
              <a:gd name="connsiteX1" fmla="*/ 1623974 w 1645920"/>
              <a:gd name="connsiteY1" fmla="*/ 7315 h 2377440"/>
              <a:gd name="connsiteX2" fmla="*/ 1645920 w 1645920"/>
              <a:gd name="connsiteY2" fmla="*/ 2377440 h 2377440"/>
              <a:gd name="connsiteX3" fmla="*/ 0 w 1645920"/>
              <a:gd name="connsiteY3" fmla="*/ 2377440 h 2377440"/>
              <a:gd name="connsiteX4" fmla="*/ 270662 w 1645920"/>
              <a:gd name="connsiteY4" fmla="*/ 1375258 h 2377440"/>
              <a:gd name="connsiteX5" fmla="*/ 921715 w 1645920"/>
              <a:gd name="connsiteY5" fmla="*/ 994867 h 2377440"/>
              <a:gd name="connsiteX6" fmla="*/ 1009497 w 1645920"/>
              <a:gd name="connsiteY6" fmla="*/ 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920" h="2377440">
                <a:moveTo>
                  <a:pt x="1009497" y="0"/>
                </a:moveTo>
                <a:lnTo>
                  <a:pt x="1623974" y="7315"/>
                </a:lnTo>
                <a:lnTo>
                  <a:pt x="1645920" y="2377440"/>
                </a:lnTo>
                <a:lnTo>
                  <a:pt x="0" y="2377440"/>
                </a:lnTo>
                <a:lnTo>
                  <a:pt x="270662" y="1375258"/>
                </a:lnTo>
                <a:lnTo>
                  <a:pt x="921715" y="994867"/>
                </a:lnTo>
                <a:lnTo>
                  <a:pt x="100949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50" name="Freeform 249"/>
          <p:cNvSpPr/>
          <p:nvPr/>
        </p:nvSpPr>
        <p:spPr>
          <a:xfrm>
            <a:off x="3341159" y="1908752"/>
            <a:ext cx="752549" cy="2987990"/>
          </a:xfrm>
          <a:custGeom>
            <a:avLst/>
            <a:gdLst>
              <a:gd name="connsiteX0" fmla="*/ 241402 w 811987"/>
              <a:gd name="connsiteY0" fmla="*/ 0 h 2384756"/>
              <a:gd name="connsiteX1" fmla="*/ 621792 w 811987"/>
              <a:gd name="connsiteY1" fmla="*/ 0 h 2384756"/>
              <a:gd name="connsiteX2" fmla="*/ 811987 w 811987"/>
              <a:gd name="connsiteY2" fmla="*/ 2377440 h 2384756"/>
              <a:gd name="connsiteX3" fmla="*/ 0 w 811987"/>
              <a:gd name="connsiteY3" fmla="*/ 2384756 h 2384756"/>
              <a:gd name="connsiteX4" fmla="*/ 241402 w 811987"/>
              <a:gd name="connsiteY4" fmla="*/ 0 h 23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87" h="2384756">
                <a:moveTo>
                  <a:pt x="241402" y="0"/>
                </a:moveTo>
                <a:lnTo>
                  <a:pt x="621792" y="0"/>
                </a:lnTo>
                <a:lnTo>
                  <a:pt x="811987" y="2377440"/>
                </a:lnTo>
                <a:lnTo>
                  <a:pt x="0" y="2384756"/>
                </a:lnTo>
                <a:lnTo>
                  <a:pt x="2414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Case continued</a:t>
            </a:r>
            <a:endParaRPr lang="en-US" dirty="0"/>
          </a:p>
        </p:txBody>
      </p:sp>
      <p:sp>
        <p:nvSpPr>
          <p:cNvPr id="186" name="Oval 185"/>
          <p:cNvSpPr/>
          <p:nvPr/>
        </p:nvSpPr>
        <p:spPr>
          <a:xfrm>
            <a:off x="1169140" y="158615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88" name="Straight Arrow Connector 187"/>
          <p:cNvCxnSpPr>
            <a:stCxn id="190" idx="0"/>
            <a:endCxn id="186" idx="4"/>
          </p:cNvCxnSpPr>
          <p:nvPr/>
        </p:nvCxnSpPr>
        <p:spPr>
          <a:xfrm flipV="1">
            <a:off x="1232140" y="1712152"/>
            <a:ext cx="0" cy="1066549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1169140" y="2778701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91" name="Straight Arrow Connector 190"/>
          <p:cNvCxnSpPr>
            <a:endCxn id="190" idx="4"/>
          </p:cNvCxnSpPr>
          <p:nvPr/>
        </p:nvCxnSpPr>
        <p:spPr>
          <a:xfrm flipV="1">
            <a:off x="1066106" y="2904700"/>
            <a:ext cx="166034" cy="562720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93" idx="1"/>
            <a:endCxn id="190" idx="4"/>
          </p:cNvCxnSpPr>
          <p:nvPr/>
        </p:nvCxnSpPr>
        <p:spPr>
          <a:xfrm flipH="1" flipV="1">
            <a:off x="1232140" y="2904700"/>
            <a:ext cx="424428" cy="379387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1638116" y="326563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1006778" y="338823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05" name="Straight Arrow Connector 204"/>
          <p:cNvCxnSpPr>
            <a:stCxn id="190" idx="7"/>
            <a:endCxn id="231" idx="2"/>
          </p:cNvCxnSpPr>
          <p:nvPr/>
        </p:nvCxnSpPr>
        <p:spPr>
          <a:xfrm flipV="1">
            <a:off x="1276687" y="2782931"/>
            <a:ext cx="2337907" cy="14222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219" idx="2"/>
            <a:endCxn id="195" idx="5"/>
          </p:cNvCxnSpPr>
          <p:nvPr/>
        </p:nvCxnSpPr>
        <p:spPr>
          <a:xfrm flipH="1" flipV="1">
            <a:off x="1114325" y="3495780"/>
            <a:ext cx="1737794" cy="501661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Oval 218"/>
          <p:cNvSpPr/>
          <p:nvPr/>
        </p:nvSpPr>
        <p:spPr>
          <a:xfrm>
            <a:off x="2852119" y="3934441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20" name="Straight Arrow Connector 219"/>
          <p:cNvCxnSpPr/>
          <p:nvPr/>
        </p:nvCxnSpPr>
        <p:spPr>
          <a:xfrm flipV="1">
            <a:off x="2749085" y="4060440"/>
            <a:ext cx="166034" cy="562720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H="1" flipV="1">
            <a:off x="2915119" y="4060440"/>
            <a:ext cx="162194" cy="577372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Oval 221"/>
          <p:cNvSpPr/>
          <p:nvPr/>
        </p:nvSpPr>
        <p:spPr>
          <a:xfrm>
            <a:off x="3015458" y="454397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689757" y="454397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3614594" y="3283158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25" name="Straight Arrow Connector 224"/>
          <p:cNvCxnSpPr/>
          <p:nvPr/>
        </p:nvCxnSpPr>
        <p:spPr>
          <a:xfrm flipV="1">
            <a:off x="3666794" y="3409157"/>
            <a:ext cx="10800" cy="52528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3614594" y="3934441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27" name="Straight Arrow Connector 226"/>
          <p:cNvCxnSpPr/>
          <p:nvPr/>
        </p:nvCxnSpPr>
        <p:spPr>
          <a:xfrm flipV="1">
            <a:off x="3511560" y="4038613"/>
            <a:ext cx="155234" cy="58454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H="1" flipV="1">
            <a:off x="3666794" y="4038613"/>
            <a:ext cx="172994" cy="599197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3777933" y="454397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3452232" y="454397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3614594" y="2719931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flipH="1" flipV="1">
            <a:off x="3666794" y="2824104"/>
            <a:ext cx="10800" cy="459054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2959666" y="3390705"/>
            <a:ext cx="673380" cy="562188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226" idx="1"/>
            <a:endCxn id="195" idx="6"/>
          </p:cNvCxnSpPr>
          <p:nvPr/>
        </p:nvCxnSpPr>
        <p:spPr>
          <a:xfrm flipH="1" flipV="1">
            <a:off x="1132777" y="3451233"/>
            <a:ext cx="2500269" cy="501660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itle 3"/>
          <p:cNvSpPr txBox="1">
            <a:spLocks/>
          </p:cNvSpPr>
          <p:nvPr/>
        </p:nvSpPr>
        <p:spPr bwMode="auto">
          <a:xfrm>
            <a:off x="417600" y="595711"/>
            <a:ext cx="8308800" cy="3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tx1"/>
                </a:solidFill>
                <a:latin typeface="+mj-lt"/>
                <a:ea typeface="Nokia Pure Headline Ultra Light" panose="020B0204020202020204" pitchFamily="34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Combine the </a:t>
            </a:r>
            <a:r>
              <a:rPr lang="en-US" dirty="0" err="1" smtClean="0">
                <a:solidFill>
                  <a:schemeClr val="tx2"/>
                </a:solidFill>
              </a:rPr>
              <a:t>embeddings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3698220" y="204023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96" name="Straight Arrow Connector 95"/>
          <p:cNvCxnSpPr>
            <a:stCxn id="231" idx="0"/>
          </p:cNvCxnSpPr>
          <p:nvPr/>
        </p:nvCxnSpPr>
        <p:spPr>
          <a:xfrm flipV="1">
            <a:off x="3677594" y="2144406"/>
            <a:ext cx="72826" cy="575525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itle 3"/>
          <p:cNvSpPr txBox="1">
            <a:spLocks/>
          </p:cNvSpPr>
          <p:nvPr/>
        </p:nvSpPr>
        <p:spPr bwMode="auto">
          <a:xfrm>
            <a:off x="4716872" y="319136"/>
            <a:ext cx="4161008" cy="291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tx1"/>
                </a:solidFill>
                <a:latin typeface="+mj-lt"/>
                <a:ea typeface="Nokia Pure Headline Ultra Light" panose="020B0204020202020204" pitchFamily="34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Possible </a:t>
            </a:r>
            <a:r>
              <a:rPr lang="en-US" dirty="0">
                <a:solidFill>
                  <a:schemeClr val="tx2"/>
                </a:solidFill>
              </a:rPr>
              <a:t>complications </a:t>
            </a:r>
            <a:r>
              <a:rPr lang="en-US" dirty="0" smtClean="0">
                <a:solidFill>
                  <a:schemeClr val="tx2"/>
                </a:solidFill>
              </a:rPr>
              <a:t>when adding back “ignored</a:t>
            </a:r>
            <a:r>
              <a:rPr lang="en-US" dirty="0">
                <a:solidFill>
                  <a:schemeClr val="tx2"/>
                </a:solidFill>
              </a:rPr>
              <a:t>” </a:t>
            </a:r>
            <a:r>
              <a:rPr lang="en-US" dirty="0" smtClean="0">
                <a:solidFill>
                  <a:schemeClr val="tx2"/>
                </a:solidFill>
              </a:rPr>
              <a:t>edges: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Keeping fan-in at most two.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Cycles.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00450" y="2489709"/>
            <a:ext cx="368134" cy="1147912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accent4"/>
              </a:solidFill>
            </a:endParaRPr>
          </a:p>
        </p:txBody>
      </p:sp>
      <p:cxnSp>
        <p:nvCxnSpPr>
          <p:cNvPr id="3" name="Elbow Connector 2"/>
          <p:cNvCxnSpPr/>
          <p:nvPr/>
        </p:nvCxnSpPr>
        <p:spPr>
          <a:xfrm rot="10800000" flipV="1">
            <a:off x="3868585" y="1586152"/>
            <a:ext cx="1267087" cy="1031787"/>
          </a:xfrm>
          <a:prstGeom prst="bentConnector3">
            <a:avLst/>
          </a:prstGeom>
          <a:ln w="63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499655" y="1172094"/>
            <a:ext cx="1375258" cy="23761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2378043" y="1172095"/>
            <a:ext cx="1375259" cy="23761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5332" y="1328242"/>
            <a:ext cx="228947" cy="20808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433432" y="1328242"/>
            <a:ext cx="228947" cy="208088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2566225" y="1328242"/>
            <a:ext cx="228947" cy="20808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3294325" y="1328242"/>
            <a:ext cx="228947" cy="20808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cycles</a:t>
            </a:r>
            <a:endParaRPr lang="en-US" dirty="0"/>
          </a:p>
        </p:txBody>
      </p:sp>
      <p:sp>
        <p:nvSpPr>
          <p:cNvPr id="78" name="Title 3"/>
          <p:cNvSpPr txBox="1">
            <a:spLocks/>
          </p:cNvSpPr>
          <p:nvPr/>
        </p:nvSpPr>
        <p:spPr bwMode="auto">
          <a:xfrm>
            <a:off x="417600" y="595711"/>
            <a:ext cx="8308800" cy="3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tx1"/>
                </a:solidFill>
                <a:latin typeface="+mj-lt"/>
                <a:ea typeface="Nokia Pure Headline Ultra Light" panose="020B0204020202020204" pitchFamily="34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okia Pure Headline Light" pitchFamily="34" charset="0"/>
                <a:ea typeface="Nokia Pure Headline Ultra Light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3820" y="189563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96820" y="2021634"/>
            <a:ext cx="0" cy="525285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33820" y="2546918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796820" y="2672917"/>
            <a:ext cx="5489" cy="562719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52722" y="3189659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496295" y="189563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548495" y="2021634"/>
            <a:ext cx="10800" cy="52528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496295" y="2546918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548495" y="2651090"/>
            <a:ext cx="0" cy="542971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500370" y="3189658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496295" y="1332408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1548495" y="1436581"/>
            <a:ext cx="10800" cy="459054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99654" y="2493182"/>
            <a:ext cx="23517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b</a:t>
            </a:r>
          </a:p>
        </p:txBody>
      </p:sp>
      <p:cxnSp>
        <p:nvCxnSpPr>
          <p:cNvPr id="63" name="Straight Arrow Connector 62"/>
          <p:cNvCxnSpPr>
            <a:stCxn id="46" idx="1"/>
            <a:endCxn id="41" idx="6"/>
          </p:cNvCxnSpPr>
          <p:nvPr/>
        </p:nvCxnSpPr>
        <p:spPr>
          <a:xfrm flipH="1">
            <a:off x="859819" y="1914087"/>
            <a:ext cx="654928" cy="695831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33820" y="1351914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795194" y="1461206"/>
            <a:ext cx="1626" cy="434429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99654" y="1714610"/>
            <a:ext cx="225556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a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39738" y="1686634"/>
            <a:ext cx="225556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39738" y="2485966"/>
            <a:ext cx="23517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</a:t>
            </a:r>
          </a:p>
        </p:txBody>
      </p:sp>
      <p:sp>
        <p:nvSpPr>
          <p:cNvPr id="85" name="Oval 84"/>
          <p:cNvSpPr/>
          <p:nvPr/>
        </p:nvSpPr>
        <p:spPr>
          <a:xfrm>
            <a:off x="2612210" y="1891469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2675210" y="2017468"/>
            <a:ext cx="0" cy="525285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2612210" y="254275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2675210" y="2668751"/>
            <a:ext cx="5489" cy="562719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2631112" y="318549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3374685" y="1891469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3426885" y="2017468"/>
            <a:ext cx="10800" cy="52528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374685" y="254275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3426885" y="2646924"/>
            <a:ext cx="0" cy="542971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378760" y="318549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374685" y="132824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H="1" flipV="1">
            <a:off x="3426885" y="1432415"/>
            <a:ext cx="10800" cy="459054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378044" y="2489016"/>
            <a:ext cx="23517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2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cxnSp>
        <p:nvCxnSpPr>
          <p:cNvPr id="100" name="Straight Arrow Connector 99"/>
          <p:cNvCxnSpPr>
            <a:stCxn id="85" idx="5"/>
            <a:endCxn id="92" idx="2"/>
          </p:cNvCxnSpPr>
          <p:nvPr/>
        </p:nvCxnSpPr>
        <p:spPr>
          <a:xfrm>
            <a:off x="2719757" y="1999016"/>
            <a:ext cx="654928" cy="60673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2612210" y="1347748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H="1" flipV="1">
            <a:off x="2673584" y="1457040"/>
            <a:ext cx="1626" cy="434429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378044" y="1710444"/>
            <a:ext cx="23517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518128" y="1682468"/>
            <a:ext cx="23517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518128" y="2481800"/>
            <a:ext cx="23517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4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1927112" y="2226459"/>
            <a:ext cx="407504" cy="377687"/>
          </a:xfrm>
          <a:prstGeom prst="mathPl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3859841" y="2238460"/>
            <a:ext cx="392614" cy="410506"/>
          </a:xfrm>
          <a:prstGeom prst="mathEqual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593159" y="189563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4656159" y="2021634"/>
            <a:ext cx="0" cy="525285"/>
          </a:xfrm>
          <a:prstGeom prst="straightConnector1">
            <a:avLst/>
          </a:prstGeom>
          <a:ln w="28575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593159" y="2546918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flipH="1" flipV="1">
            <a:off x="4656159" y="2672917"/>
            <a:ext cx="5489" cy="562719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4612061" y="3189659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5355634" y="189563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flipV="1">
            <a:off x="5407834" y="2021634"/>
            <a:ext cx="10800" cy="525286"/>
          </a:xfrm>
          <a:prstGeom prst="straightConnector1">
            <a:avLst/>
          </a:prstGeom>
          <a:ln w="28575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5355634" y="2546918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5407834" y="2651090"/>
            <a:ext cx="0" cy="542971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359709" y="3189658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5355634" y="1332408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flipH="1" flipV="1">
            <a:off x="5407834" y="1436581"/>
            <a:ext cx="10800" cy="459054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258701" y="2526695"/>
            <a:ext cx="425932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b=2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H="1">
            <a:off x="4719158" y="1914087"/>
            <a:ext cx="654928" cy="695831"/>
          </a:xfrm>
          <a:prstGeom prst="straightConnector1">
            <a:avLst/>
          </a:prstGeom>
          <a:ln w="28575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4593159" y="1351914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flipH="1" flipV="1">
            <a:off x="4654533" y="1461206"/>
            <a:ext cx="1626" cy="434429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239845" y="1725463"/>
            <a:ext cx="41631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a=1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499077" y="1686634"/>
            <a:ext cx="41631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c=3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499077" y="2485966"/>
            <a:ext cx="425932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d=4</a:t>
            </a:r>
          </a:p>
        </p:txBody>
      </p:sp>
      <p:cxnSp>
        <p:nvCxnSpPr>
          <p:cNvPr id="137" name="Straight Arrow Connector 136"/>
          <p:cNvCxnSpPr>
            <a:stCxn id="118" idx="5"/>
            <a:endCxn id="125" idx="1"/>
          </p:cNvCxnSpPr>
          <p:nvPr/>
        </p:nvCxnSpPr>
        <p:spPr>
          <a:xfrm>
            <a:off x="4700706" y="2003182"/>
            <a:ext cx="673380" cy="562188"/>
          </a:xfrm>
          <a:prstGeom prst="straightConnector1">
            <a:avLst/>
          </a:prstGeom>
          <a:ln w="28575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triped Right Arrow 15"/>
          <p:cNvSpPr/>
          <p:nvPr/>
        </p:nvSpPr>
        <p:spPr>
          <a:xfrm>
            <a:off x="5968417" y="2252157"/>
            <a:ext cx="616226" cy="402897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7343247" y="2082023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83" name="Straight Arrow Connector 182"/>
          <p:cNvCxnSpPr/>
          <p:nvPr/>
        </p:nvCxnSpPr>
        <p:spPr>
          <a:xfrm flipV="1">
            <a:off x="7394780" y="2198130"/>
            <a:ext cx="0" cy="525285"/>
          </a:xfrm>
          <a:prstGeom prst="straightConnector1">
            <a:avLst/>
          </a:prstGeom>
          <a:ln w="12700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7343247" y="2703537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85" name="Straight Arrow Connector 184"/>
          <p:cNvCxnSpPr>
            <a:endCxn id="184" idx="4"/>
          </p:cNvCxnSpPr>
          <p:nvPr/>
        </p:nvCxnSpPr>
        <p:spPr>
          <a:xfrm flipV="1">
            <a:off x="7314560" y="2829536"/>
            <a:ext cx="91687" cy="551368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7264972" y="3334926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8008545" y="2040902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94" name="Straight Arrow Connector 193"/>
          <p:cNvCxnSpPr/>
          <p:nvPr/>
        </p:nvCxnSpPr>
        <p:spPr>
          <a:xfrm flipV="1">
            <a:off x="8060745" y="2186779"/>
            <a:ext cx="10800" cy="525286"/>
          </a:xfrm>
          <a:prstGeom prst="straightConnector1">
            <a:avLst/>
          </a:prstGeom>
          <a:ln w="12700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>
            <a:off x="8008545" y="269218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197" name="Straight Arrow Connector 196"/>
          <p:cNvCxnSpPr/>
          <p:nvPr/>
        </p:nvCxnSpPr>
        <p:spPr>
          <a:xfrm flipV="1">
            <a:off x="8060745" y="2796357"/>
            <a:ext cx="0" cy="542971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8012620" y="333492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8008545" y="1477675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 flipH="1" flipV="1">
            <a:off x="8060745" y="1581848"/>
            <a:ext cx="10800" cy="459054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6802694" y="2594460"/>
            <a:ext cx="23517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b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cxnSp>
        <p:nvCxnSpPr>
          <p:cNvPr id="202" name="Straight Arrow Connector 201"/>
          <p:cNvCxnSpPr/>
          <p:nvPr/>
        </p:nvCxnSpPr>
        <p:spPr>
          <a:xfrm flipH="1">
            <a:off x="7135614" y="2168327"/>
            <a:ext cx="891383" cy="591992"/>
          </a:xfrm>
          <a:prstGeom prst="straightConnector1">
            <a:avLst/>
          </a:prstGeom>
          <a:ln w="12700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7246070" y="1497181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04" name="Straight Arrow Connector 203"/>
          <p:cNvCxnSpPr>
            <a:stCxn id="210" idx="0"/>
          </p:cNvCxnSpPr>
          <p:nvPr/>
        </p:nvCxnSpPr>
        <p:spPr>
          <a:xfrm flipV="1">
            <a:off x="7072615" y="1606474"/>
            <a:ext cx="234829" cy="419684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7446981" y="1941045"/>
            <a:ext cx="23517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151988" y="1831901"/>
            <a:ext cx="41631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c=3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8151988" y="2631233"/>
            <a:ext cx="425932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d=4</a:t>
            </a:r>
          </a:p>
        </p:txBody>
      </p:sp>
      <p:cxnSp>
        <p:nvCxnSpPr>
          <p:cNvPr id="209" name="Straight Arrow Connector 208"/>
          <p:cNvCxnSpPr/>
          <p:nvPr/>
        </p:nvCxnSpPr>
        <p:spPr>
          <a:xfrm>
            <a:off x="7450794" y="2209448"/>
            <a:ext cx="576203" cy="521067"/>
          </a:xfrm>
          <a:prstGeom prst="straightConnector1">
            <a:avLst/>
          </a:prstGeom>
          <a:ln w="12700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Oval 209"/>
          <p:cNvSpPr/>
          <p:nvPr/>
        </p:nvSpPr>
        <p:spPr>
          <a:xfrm>
            <a:off x="7009615" y="2026158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cxnSp>
        <p:nvCxnSpPr>
          <p:cNvPr id="211" name="Straight Arrow Connector 210"/>
          <p:cNvCxnSpPr/>
          <p:nvPr/>
        </p:nvCxnSpPr>
        <p:spPr>
          <a:xfrm flipV="1">
            <a:off x="7072615" y="2172035"/>
            <a:ext cx="0" cy="525285"/>
          </a:xfrm>
          <a:prstGeom prst="straightConnector1">
            <a:avLst/>
          </a:prstGeom>
          <a:ln w="12700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>
          <a:xfrm>
            <a:off x="7009615" y="2677441"/>
            <a:ext cx="125999" cy="12599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4620000" sx="86000" sy="86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7432738" y="2574468"/>
            <a:ext cx="23517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2</a:t>
            </a:r>
          </a:p>
        </p:txBody>
      </p:sp>
      <p:cxnSp>
        <p:nvCxnSpPr>
          <p:cNvPr id="214" name="Straight Arrow Connector 213"/>
          <p:cNvCxnSpPr>
            <a:stCxn id="187" idx="0"/>
            <a:endCxn id="212" idx="4"/>
          </p:cNvCxnSpPr>
          <p:nvPr/>
        </p:nvCxnSpPr>
        <p:spPr>
          <a:xfrm flipH="1" flipV="1">
            <a:off x="7072615" y="2803440"/>
            <a:ext cx="255357" cy="531486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182" idx="0"/>
            <a:endCxn id="203" idx="5"/>
          </p:cNvCxnSpPr>
          <p:nvPr/>
        </p:nvCxnSpPr>
        <p:spPr>
          <a:xfrm flipH="1" flipV="1">
            <a:off x="7353617" y="1604728"/>
            <a:ext cx="52630" cy="477295"/>
          </a:xfrm>
          <a:prstGeom prst="straightConnector1">
            <a:avLst/>
          </a:prstGeom>
          <a:ln w="9525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6783027" y="1884409"/>
            <a:ext cx="225556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828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1" y="0"/>
            <a:ext cx="61453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7931" y="684826"/>
                <a:ext cx="8568138" cy="1713528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marR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tabLst/>
                </a:pPr>
                <a:r>
                  <a:rPr lang="en-US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1: For all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charset="0"/>
                        <a:ea typeface="Nokia Pure Text" panose="020B0503020202020204" pitchFamily="34" charset="0"/>
                        <a:cs typeface="Nokia Pure Headline Light"/>
                      </a:rPr>
                      <m:t> </m:t>
                    </m:r>
                    <m:d>
                      <m:dPr>
                        <m:ctrlPr>
                          <a:rPr lang="is-IS" i="1" smtClean="0">
                            <a:solidFill>
                              <a:schemeClr val="tx2"/>
                            </a:solidFill>
                            <a:latin typeface="Cambria Math"/>
                            <a:ea typeface="Nokia Pure Text" panose="020B0503020202020204" pitchFamily="34" charset="0"/>
                            <a:cs typeface="Nokia Pure Headline Light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Nokia Pure Text" panose="020B0503020202020204" pitchFamily="34" charset="0"/>
                                <a:cs typeface="Nokia Pure Headline Light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  <a:ea typeface="Nokia Pure Text" panose="020B0503020202020204" pitchFamily="34" charset="0"/>
                                  <a:cs typeface="Nokia Pure Headline Light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  <a:ea typeface="Nokia Pure Text" panose="020B0503020202020204" pitchFamily="34" charset="0"/>
                                  <a:cs typeface="Nokia Pure Headline Light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  <a:ea typeface="Nokia Pure Text" panose="020B0503020202020204" pitchFamily="34" charset="0"/>
                                  <a:cs typeface="Nokia Pure Headline Light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 pairs of circuits, choose lowest cost container circuit over 100 random trials.</a:t>
                </a:r>
              </a:p>
              <a:p>
                <a:pPr marR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tabLst/>
                </a:pPr>
                <a:endParaRPr lang="en-US" dirty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  <a:p>
                <a:pPr marR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tabLst/>
                </a:pPr>
                <a:r>
                  <a:rPr lang="en-US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2: Determine 16 container circuits of minimum total size which include all 32 circuits.</a:t>
                </a:r>
              </a:p>
              <a:p>
                <a:pPr marR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tabLst/>
                </a:pPr>
                <a:endParaRPr lang="en-US" dirty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endParaRPr>
              </a:p>
              <a:p>
                <a:pPr marR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1135"/>
                  </a:buClr>
                  <a:buSzTx/>
                  <a:tabLst/>
                </a:pPr>
                <a:r>
                  <a:rPr lang="en-US" dirty="0" smtClean="0">
                    <a:solidFill>
                      <a:schemeClr val="tx2"/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3: Repeat.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31" y="684826"/>
                <a:ext cx="8568138" cy="1713528"/>
              </a:xfrm>
              <a:prstGeom prst="rect">
                <a:avLst/>
              </a:prstGeom>
              <a:blipFill rotWithShape="1">
                <a:blip r:embed="rId3"/>
                <a:stretch>
                  <a:fillRect l="-782" b="-3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67" t="23801" r="18240" b="20207"/>
          <a:stretch/>
        </p:blipFill>
        <p:spPr>
          <a:xfrm>
            <a:off x="3158836" y="2221528"/>
            <a:ext cx="4257382" cy="2640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4619" y="3119241"/>
            <a:ext cx="1777263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b="1" dirty="0" smtClean="0">
                <a:latin typeface="+mn-lt"/>
                <a:ea typeface="Nokia Pure Text" panose="020B0503020202020204" pitchFamily="34" charset="0"/>
                <a:cs typeface="Nokia Pure Headline Light"/>
              </a:rPr>
              <a:t>Best pairings </a:t>
            </a:r>
            <a:r>
              <a:rPr lang="en-US" b="1" dirty="0" smtClean="0">
                <a:latin typeface="+mn-lt"/>
                <a:ea typeface="Nokia Pure Text" panose="020B0503020202020204" pitchFamily="34" charset="0"/>
                <a:cs typeface="Nokia Pure Headline Light"/>
                <a:sym typeface="Wingdings"/>
              </a:rPr>
              <a:t></a:t>
            </a:r>
            <a:endParaRPr lang="en-US" b="1" dirty="0" smtClean="0"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5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Results.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990222"/>
              </p:ext>
            </p:extLst>
          </p:nvPr>
        </p:nvGraphicFramePr>
        <p:xfrm>
          <a:off x="1770744" y="740229"/>
          <a:ext cx="5849256" cy="352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25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General GC with </a:t>
            </a:r>
            <a:r>
              <a:rPr lang="en-US" dirty="0" smtClean="0">
                <a:latin typeface="Courier" pitchFamily="49" charset="0"/>
              </a:rPr>
              <a:t>switch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49140" y="760887"/>
            <a:ext cx="6454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Programming of D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set of garbled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Generator G cannot directly program D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  <a:r>
              <a:rPr lang="en-US" sz="2400" dirty="0" smtClean="0">
                <a:solidFill>
                  <a:schemeClr val="tx2"/>
                </a:solidFill>
              </a:rPr>
              <a:t> as selection c is private variable.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G prepares k </a:t>
            </a:r>
            <a:r>
              <a:rPr lang="en-US" sz="2400" dirty="0" err="1" smtClean="0">
                <a:solidFill>
                  <a:schemeClr val="tx2"/>
                </a:solidFill>
              </a:rPr>
              <a:t>programmings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and send via natural OT variant.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140" y="4010891"/>
            <a:ext cx="8208818" cy="8840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2400" dirty="0">
                <a:solidFill>
                  <a:schemeClr val="tx2"/>
                </a:solidFill>
              </a:rPr>
              <a:t>N</a:t>
            </a:r>
            <a:r>
              <a:rPr lang="en-US" sz="2400" dirty="0" smtClean="0">
                <a:solidFill>
                  <a:schemeClr val="tx2"/>
                </a:solidFill>
              </a:rPr>
              <a:t>eed </a:t>
            </a:r>
            <a:r>
              <a:rPr lang="en-US" sz="2400" dirty="0">
                <a:solidFill>
                  <a:schemeClr val="tx2"/>
                </a:solidFill>
              </a:rPr>
              <a:t>to send k </a:t>
            </a:r>
            <a:r>
              <a:rPr lang="en-US" sz="2400" dirty="0" err="1">
                <a:solidFill>
                  <a:schemeClr val="tx2"/>
                </a:solidFill>
              </a:rPr>
              <a:t>programmings</a:t>
            </a:r>
            <a:r>
              <a:rPr lang="en-US" sz="2400" dirty="0">
                <a:solidFill>
                  <a:schemeClr val="tx2"/>
                </a:solidFill>
              </a:rPr>
              <a:t> under the hood of </a:t>
            </a:r>
            <a:r>
              <a:rPr lang="en-US" sz="2400" dirty="0" smtClean="0">
                <a:solidFill>
                  <a:schemeClr val="tx2"/>
                </a:solidFill>
              </a:rPr>
              <a:t>OT</a:t>
            </a:r>
            <a:endParaRPr lang="en-US" sz="2400" dirty="0">
              <a:solidFill>
                <a:schemeClr val="tx2"/>
              </a:solidFill>
            </a:endParaRP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endParaRPr lang="en-US" sz="2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6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49140" y="889846"/>
            <a:ext cx="6454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Boolean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Motivation for overlaying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 heuristic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GC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General GC with </a:t>
            </a:r>
            <a:r>
              <a:rPr lang="en-US" dirty="0" smtClean="0">
                <a:latin typeface="Courier" pitchFamily="49" charset="0"/>
              </a:rPr>
              <a:t>switch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49140" y="760887"/>
            <a:ext cx="64543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Idea: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Programming string is a string of gate functions (symbols, e.g. AND, OR).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G secret-shares k programming strings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For each gate: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1 out of 5 OT of gate tables, where OT selection is based on secret sharing of programming symbol for the gate.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General GC with </a:t>
            </a:r>
            <a:r>
              <a:rPr lang="en-US" dirty="0" smtClean="0">
                <a:latin typeface="Courier" pitchFamily="49" charset="0"/>
              </a:rPr>
              <a:t>switch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49140" y="760887"/>
            <a:ext cx="7077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ourier" pitchFamily="49" charset="0"/>
              </a:rPr>
              <a:t>switch</a:t>
            </a:r>
            <a:r>
              <a:rPr lang="en-US" sz="2400" dirty="0" smtClean="0">
                <a:solidFill>
                  <a:schemeClr val="tx2"/>
                </a:solidFill>
              </a:rPr>
              <a:t> can be nested cheaply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Only need to adjust secret sharing of the programming strings.  Not trivial, but not </a:t>
            </a:r>
            <a:r>
              <a:rPr lang="en-US" sz="2400" smtClean="0">
                <a:solidFill>
                  <a:schemeClr val="tx2"/>
                </a:solidFill>
              </a:rPr>
              <a:t>hard either.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Gate OT costs remain same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General GC with </a:t>
            </a:r>
            <a:r>
              <a:rPr lang="en-US" dirty="0" smtClean="0">
                <a:latin typeface="Courier" pitchFamily="49" charset="0"/>
              </a:rPr>
              <a:t>switch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49140" y="760887"/>
            <a:ext cx="6454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Approx</a:t>
            </a:r>
            <a:r>
              <a:rPr lang="en-US" sz="2400" dirty="0">
                <a:solidFill>
                  <a:schemeClr val="tx2"/>
                </a:solidFill>
              </a:rPr>
              <a:t> 13x overhead compared to [ZRE15].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Expect to break even at 64 </a:t>
            </a:r>
            <a:r>
              <a:rPr lang="en-US" sz="2400" dirty="0" smtClean="0">
                <a:solidFill>
                  <a:schemeClr val="tx2"/>
                </a:solidFill>
              </a:rPr>
              <a:t>circuits based on empirical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Sooner with optimizations (lots of room to follow up) or with more aligned input circuits.</a:t>
            </a: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GMW with </a:t>
            </a:r>
            <a:r>
              <a:rPr lang="en-US" dirty="0" smtClean="0">
                <a:latin typeface="Courier" pitchFamily="49" charset="0"/>
              </a:rPr>
              <a:t>switch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49140" y="760887"/>
            <a:ext cx="75349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Natural combination of GMW and this talk.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Unlike GC, don’t need to do OT of 1-out of-5 gate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Just do 1-out-of-5*4 OT of 1-bit secrets via [KK13] with sending extra 16 bits per gate as compared to standard GMW and 1-out of 4 OT  (plus need OT of programming strings).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Overlay improvement =&gt; SFE improvement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877272"/>
            <a:ext cx="1727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5600" y="2756949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</a:rPr>
              <a:t>Bell Labs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Boolean circuits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49140" y="889846"/>
            <a:ext cx="64543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Two-party SFE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Given function 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Generate bool circuit C computing 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Run Yao or GMW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Boolean circuits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49140" y="889846"/>
            <a:ext cx="71609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Circuit representation is inefficient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Random access (lots of work)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Unroll loops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Duplicate </a:t>
            </a:r>
            <a:r>
              <a:rPr lang="en-US" sz="2400" dirty="0" smtClean="0">
                <a:solidFill>
                  <a:schemeClr val="tx2"/>
                </a:solidFill>
                <a:latin typeface="Courier" pitchFamily="49" charset="0"/>
              </a:rPr>
              <a:t>if/switch</a:t>
            </a:r>
            <a:r>
              <a:rPr lang="en-US" sz="2400" dirty="0" smtClean="0">
                <a:solidFill>
                  <a:schemeClr val="tx2"/>
                </a:solidFill>
              </a:rPr>
              <a:t> clauses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s</a:t>
            </a:r>
            <a:r>
              <a:rPr lang="en-US" dirty="0" smtClean="0"/>
              <a:t>emi-private function evaluation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9140" y="889846"/>
            <a:ext cx="8272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F(</a:t>
            </a:r>
            <a:r>
              <a:rPr lang="en-US" sz="2000" dirty="0" err="1">
                <a:solidFill>
                  <a:schemeClr val="tx2"/>
                </a:solidFill>
              </a:rPr>
              <a:t>c</a:t>
            </a:r>
            <a:r>
              <a:rPr lang="en-US" sz="2000" dirty="0" err="1" smtClean="0">
                <a:solidFill>
                  <a:schemeClr val="tx2"/>
                </a:solidFill>
              </a:rPr>
              <a:t>,x,y</a:t>
            </a:r>
            <a:r>
              <a:rPr lang="en-US" sz="2000" dirty="0" smtClean="0">
                <a:solidFill>
                  <a:schemeClr val="tx2"/>
                </a:solidFill>
              </a:rPr>
              <a:t>) = f</a:t>
            </a:r>
            <a:r>
              <a:rPr lang="en-US" sz="2000" baseline="-25000" dirty="0">
                <a:solidFill>
                  <a:schemeClr val="tx2"/>
                </a:solidFill>
              </a:rPr>
              <a:t>c</a:t>
            </a:r>
            <a:r>
              <a:rPr lang="en-US" sz="2000" dirty="0" smtClean="0">
                <a:solidFill>
                  <a:schemeClr val="tx2"/>
                </a:solidFill>
              </a:rPr>
              <a:t>(y), where			f</a:t>
            </a:r>
            <a:r>
              <a:rPr lang="en-US" sz="2000" baseline="-25000" dirty="0" smtClean="0">
                <a:solidFill>
                  <a:schemeClr val="tx2"/>
                </a:solidFill>
              </a:rPr>
              <a:t>1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x,y</a:t>
            </a:r>
            <a:r>
              <a:rPr lang="en-US" sz="2000" dirty="0" smtClean="0">
                <a:solidFill>
                  <a:schemeClr val="tx2"/>
                </a:solidFill>
              </a:rPr>
              <a:t>)  = y/2&lt;x&lt;y</a:t>
            </a:r>
          </a:p>
          <a:p>
            <a:pPr lvl="7"/>
            <a:r>
              <a:rPr lang="en-US" sz="2000" dirty="0" smtClean="0">
                <a:solidFill>
                  <a:schemeClr val="tx2"/>
                </a:solidFill>
              </a:rPr>
              <a:t>	f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x,y</a:t>
            </a:r>
            <a:r>
              <a:rPr lang="en-US" sz="2000" dirty="0" smtClean="0">
                <a:solidFill>
                  <a:schemeClr val="tx2"/>
                </a:solidFill>
              </a:rPr>
              <a:t>)  = </a:t>
            </a:r>
            <a:r>
              <a:rPr lang="en-US" sz="2000" dirty="0" err="1" smtClean="0">
                <a:solidFill>
                  <a:schemeClr val="tx2"/>
                </a:solidFill>
              </a:rPr>
              <a:t>xy</a:t>
            </a:r>
            <a:r>
              <a:rPr lang="en-US" sz="2000" dirty="0" smtClean="0">
                <a:solidFill>
                  <a:schemeClr val="tx2"/>
                </a:solidFill>
              </a:rPr>
              <a:t> &gt; 9000</a:t>
            </a:r>
          </a:p>
          <a:p>
            <a:pPr lvl="7"/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f</a:t>
            </a:r>
            <a:r>
              <a:rPr lang="en-US" sz="2000" baseline="-25000" dirty="0" smtClean="0">
                <a:solidFill>
                  <a:schemeClr val="tx2"/>
                </a:solidFill>
              </a:rPr>
              <a:t>3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x,y</a:t>
            </a:r>
            <a:r>
              <a:rPr lang="en-US" sz="2000" dirty="0" smtClean="0">
                <a:solidFill>
                  <a:schemeClr val="tx2"/>
                </a:solidFill>
              </a:rPr>
              <a:t>)  = Ham(</a:t>
            </a:r>
            <a:r>
              <a:rPr lang="en-US" sz="2000" dirty="0" err="1" smtClean="0">
                <a:solidFill>
                  <a:schemeClr val="tx2"/>
                </a:solidFill>
              </a:rPr>
              <a:t>x,y</a:t>
            </a:r>
            <a:r>
              <a:rPr lang="en-US" sz="2000" dirty="0" smtClean="0">
                <a:solidFill>
                  <a:schemeClr val="tx2"/>
                </a:solidFill>
              </a:rPr>
              <a:t>) &lt; 30</a:t>
            </a:r>
          </a:p>
          <a:p>
            <a:pPr lvl="7"/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…</a:t>
            </a:r>
          </a:p>
          <a:p>
            <a:pPr lvl="7"/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f</a:t>
            </a:r>
            <a:r>
              <a:rPr lang="en-US" sz="2000" baseline="-25000" dirty="0" smtClean="0">
                <a:solidFill>
                  <a:schemeClr val="tx2"/>
                </a:solidFill>
              </a:rPr>
              <a:t>30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x,y</a:t>
            </a:r>
            <a:r>
              <a:rPr lang="en-US" sz="2000" dirty="0" smtClean="0">
                <a:solidFill>
                  <a:schemeClr val="tx2"/>
                </a:solidFill>
              </a:rPr>
              <a:t>) = x</a:t>
            </a:r>
            <a:r>
              <a:rPr lang="en-US" sz="2000" baseline="30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+y</a:t>
            </a:r>
            <a:r>
              <a:rPr lang="en-US" sz="2000" baseline="30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&lt;9000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Why: private </a:t>
            </a:r>
            <a:r>
              <a:rPr lang="en-US" sz="2000" smtClean="0">
                <a:solidFill>
                  <a:schemeClr val="tx2"/>
                </a:solidFill>
              </a:rPr>
              <a:t>policy selection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5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">
                                          <p:cBhvr>
                                            <p:cTn id="6" dur="5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75000" y="7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1.97531E-6 L 0.20121 -0.09969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52" y="-5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5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75000" y="7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1.97531E-6 L 0.20121 -0.09969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52" y="-5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s</a:t>
            </a:r>
            <a:r>
              <a:rPr lang="en-US" dirty="0" smtClean="0"/>
              <a:t>emi-private function evaluation</a:t>
            </a: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3512128" y="4073237"/>
            <a:ext cx="623454" cy="457200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chemeClr val="bg1"/>
                </a:solidFill>
              </a:rPr>
              <a:t>Sel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H="1" flipV="1">
            <a:off x="1589810" y="3782291"/>
            <a:ext cx="1922318" cy="519546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62" idx="0"/>
          </p:cNvCxnSpPr>
          <p:nvPr/>
        </p:nvCxnSpPr>
        <p:spPr>
          <a:xfrm flipH="1" flipV="1">
            <a:off x="1475641" y="3278333"/>
            <a:ext cx="2127790" cy="861859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0"/>
            <a:endCxn id="59" idx="0"/>
          </p:cNvCxnSpPr>
          <p:nvPr/>
        </p:nvCxnSpPr>
        <p:spPr>
          <a:xfrm flipH="1" flipV="1">
            <a:off x="2618421" y="3278332"/>
            <a:ext cx="1205434" cy="794905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7"/>
          </p:cNvCxnSpPr>
          <p:nvPr/>
        </p:nvCxnSpPr>
        <p:spPr>
          <a:xfrm flipV="1">
            <a:off x="4044279" y="3262745"/>
            <a:ext cx="1047266" cy="877447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</p:cNvCxnSpPr>
          <p:nvPr/>
        </p:nvCxnSpPr>
        <p:spPr>
          <a:xfrm flipV="1">
            <a:off x="3823855" y="3262746"/>
            <a:ext cx="114300" cy="810491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</p:cNvCxnSpPr>
          <p:nvPr/>
        </p:nvCxnSpPr>
        <p:spPr>
          <a:xfrm flipV="1">
            <a:off x="4135582" y="3387437"/>
            <a:ext cx="2119745" cy="91440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</p:cNvCxnSpPr>
          <p:nvPr/>
        </p:nvCxnSpPr>
        <p:spPr>
          <a:xfrm>
            <a:off x="3823855" y="4530437"/>
            <a:ext cx="0" cy="290945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47623" y="3782291"/>
            <a:ext cx="23517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</a:t>
            </a:r>
          </a:p>
        </p:txBody>
      </p:sp>
      <p:sp>
        <p:nvSpPr>
          <p:cNvPr id="57" name="Isosceles Triangle 56"/>
          <p:cNvSpPr/>
          <p:nvPr/>
        </p:nvSpPr>
        <p:spPr>
          <a:xfrm rot="10800000">
            <a:off x="3366653" y="1333815"/>
            <a:ext cx="1143001" cy="193270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0800000">
            <a:off x="2285824" y="1979468"/>
            <a:ext cx="665194" cy="129886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62" name="Isosceles Triangle 61"/>
          <p:cNvSpPr/>
          <p:nvPr/>
        </p:nvSpPr>
        <p:spPr>
          <a:xfrm rot="10800000">
            <a:off x="1059961" y="1870364"/>
            <a:ext cx="831361" cy="140796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63" name="Isosceles Triangle 62"/>
          <p:cNvSpPr/>
          <p:nvPr/>
        </p:nvSpPr>
        <p:spPr>
          <a:xfrm rot="10800000">
            <a:off x="5922730" y="2088573"/>
            <a:ext cx="665194" cy="129886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70504" y="1977661"/>
            <a:ext cx="610277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>
                <a:solidFill>
                  <a:schemeClr val="tx2"/>
                </a:solidFill>
              </a:rPr>
              <a:t>f</a:t>
            </a:r>
            <a:r>
              <a:rPr lang="en-US" sz="1400" baseline="-25000" dirty="0">
                <a:solidFill>
                  <a:schemeClr val="tx2"/>
                </a:solidFill>
              </a:rPr>
              <a:t>1</a:t>
            </a:r>
            <a:r>
              <a:rPr lang="en-US" sz="1400" dirty="0">
                <a:solidFill>
                  <a:schemeClr val="tx2"/>
                </a:solidFill>
              </a:rPr>
              <a:t>(</a:t>
            </a:r>
            <a:r>
              <a:rPr lang="en-US" sz="1400" dirty="0" err="1">
                <a:solidFill>
                  <a:schemeClr val="tx2"/>
                </a:solidFill>
              </a:rPr>
              <a:t>x,y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33016" y="2030638"/>
            <a:ext cx="610277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</a:rPr>
              <a:t>f</a:t>
            </a:r>
            <a:r>
              <a:rPr lang="en-US" sz="1400" baseline="-25000" dirty="0">
                <a:solidFill>
                  <a:schemeClr val="tx2"/>
                </a:solidFill>
              </a:rPr>
              <a:t>3</a:t>
            </a:r>
            <a:r>
              <a:rPr lang="en-US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</a:rPr>
              <a:t>x,y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13281" y="1999149"/>
            <a:ext cx="610277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</a:rPr>
              <a:t>f</a:t>
            </a:r>
            <a:r>
              <a:rPr lang="en-US" sz="1400" baseline="-25000" dirty="0">
                <a:solidFill>
                  <a:schemeClr val="tx2"/>
                </a:solidFill>
              </a:rPr>
              <a:t>2</a:t>
            </a:r>
            <a:r>
              <a:rPr lang="en-US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</a:rPr>
              <a:t>x,y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22730" y="2119745"/>
            <a:ext cx="677603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1135"/>
              </a:buClr>
            </a:pPr>
            <a:r>
              <a:rPr lang="en-US" sz="1400" dirty="0" smtClean="0">
                <a:solidFill>
                  <a:schemeClr val="tx2"/>
                </a:solidFill>
              </a:rPr>
              <a:t>f</a:t>
            </a:r>
            <a:r>
              <a:rPr lang="en-US" sz="1400" baseline="-25000" dirty="0" smtClean="0">
                <a:solidFill>
                  <a:schemeClr val="tx2"/>
                </a:solidFill>
              </a:rPr>
              <a:t>30</a:t>
            </a:r>
            <a:r>
              <a:rPr lang="en-US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</a:rPr>
              <a:t>x,y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46073" y="2857500"/>
            <a:ext cx="324943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…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418607" y="670532"/>
            <a:ext cx="53596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F(</a:t>
            </a:r>
            <a:r>
              <a:rPr lang="en-US" sz="1400" dirty="0" err="1">
                <a:solidFill>
                  <a:schemeClr val="tx2"/>
                </a:solidFill>
              </a:rPr>
              <a:t>c</a:t>
            </a:r>
            <a:r>
              <a:rPr lang="en-US" sz="1400" dirty="0" err="1" smtClean="0">
                <a:solidFill>
                  <a:schemeClr val="tx2"/>
                </a:solidFill>
              </a:rPr>
              <a:t>,x,y</a:t>
            </a:r>
            <a:r>
              <a:rPr lang="en-US" sz="1400" dirty="0" smtClean="0">
                <a:solidFill>
                  <a:schemeClr val="tx2"/>
                </a:solidFill>
              </a:rPr>
              <a:t>) = f</a:t>
            </a:r>
            <a:r>
              <a:rPr lang="en-US" sz="1400" baseline="-25000" dirty="0">
                <a:solidFill>
                  <a:schemeClr val="tx2"/>
                </a:solidFill>
              </a:rPr>
              <a:t>c</a:t>
            </a:r>
            <a:r>
              <a:rPr lang="en-US" sz="1400" dirty="0" smtClean="0">
                <a:solidFill>
                  <a:schemeClr val="tx2"/>
                </a:solidFill>
              </a:rPr>
              <a:t>(y), where		f</a:t>
            </a:r>
            <a:r>
              <a:rPr lang="en-US" sz="1400" baseline="-25000" dirty="0" smtClean="0">
                <a:solidFill>
                  <a:schemeClr val="tx2"/>
                </a:solidFill>
              </a:rPr>
              <a:t>1</a:t>
            </a:r>
            <a:r>
              <a:rPr lang="en-US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</a:rPr>
              <a:t>x,y</a:t>
            </a:r>
            <a:r>
              <a:rPr lang="en-US" sz="1400" dirty="0" smtClean="0">
                <a:solidFill>
                  <a:schemeClr val="tx2"/>
                </a:solidFill>
              </a:rPr>
              <a:t>)  = y/2&lt;x&lt;y</a:t>
            </a:r>
          </a:p>
          <a:p>
            <a:pPr lvl="6"/>
            <a:r>
              <a:rPr lang="en-US" sz="1400" dirty="0" smtClean="0">
                <a:solidFill>
                  <a:schemeClr val="tx2"/>
                </a:solidFill>
              </a:rPr>
              <a:t>f</a:t>
            </a:r>
            <a:r>
              <a:rPr lang="en-US" sz="1400" baseline="-25000" dirty="0" smtClean="0">
                <a:solidFill>
                  <a:schemeClr val="tx2"/>
                </a:solidFill>
              </a:rPr>
              <a:t>2</a:t>
            </a:r>
            <a:r>
              <a:rPr lang="en-US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</a:rPr>
              <a:t>x,y</a:t>
            </a:r>
            <a:r>
              <a:rPr lang="en-US" sz="1400" dirty="0" smtClean="0">
                <a:solidFill>
                  <a:schemeClr val="tx2"/>
                </a:solidFill>
              </a:rPr>
              <a:t>)  = </a:t>
            </a:r>
            <a:r>
              <a:rPr lang="en-US" sz="1400" dirty="0" err="1" smtClean="0">
                <a:solidFill>
                  <a:schemeClr val="tx2"/>
                </a:solidFill>
              </a:rPr>
              <a:t>xy</a:t>
            </a:r>
            <a:r>
              <a:rPr lang="en-US" sz="1400" dirty="0" smtClean="0">
                <a:solidFill>
                  <a:schemeClr val="tx2"/>
                </a:solidFill>
              </a:rPr>
              <a:t> &gt; 9000</a:t>
            </a:r>
          </a:p>
          <a:p>
            <a:pPr lvl="6"/>
            <a:r>
              <a:rPr lang="en-US" sz="1400" dirty="0" smtClean="0">
                <a:solidFill>
                  <a:schemeClr val="tx2"/>
                </a:solidFill>
              </a:rPr>
              <a:t>f</a:t>
            </a:r>
            <a:r>
              <a:rPr lang="en-US" sz="1400" baseline="-25000" dirty="0" smtClean="0">
                <a:solidFill>
                  <a:schemeClr val="tx2"/>
                </a:solidFill>
              </a:rPr>
              <a:t>3</a:t>
            </a:r>
            <a:r>
              <a:rPr lang="en-US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</a:rPr>
              <a:t>x,y</a:t>
            </a:r>
            <a:r>
              <a:rPr lang="en-US" sz="1400" dirty="0" smtClean="0">
                <a:solidFill>
                  <a:schemeClr val="tx2"/>
                </a:solidFill>
              </a:rPr>
              <a:t>)  = Ham(</a:t>
            </a:r>
            <a:r>
              <a:rPr lang="en-US" sz="1400" dirty="0" err="1" smtClean="0">
                <a:solidFill>
                  <a:schemeClr val="tx2"/>
                </a:solidFill>
              </a:rPr>
              <a:t>x,y</a:t>
            </a:r>
            <a:r>
              <a:rPr lang="en-US" sz="1400" dirty="0" smtClean="0">
                <a:solidFill>
                  <a:schemeClr val="tx2"/>
                </a:solidFill>
              </a:rPr>
              <a:t>) &lt; 30</a:t>
            </a:r>
          </a:p>
          <a:p>
            <a:pPr lvl="6"/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en-US" sz="1400" dirty="0" smtClean="0">
                <a:solidFill>
                  <a:schemeClr val="tx2"/>
                </a:solidFill>
              </a:rPr>
              <a:t>…</a:t>
            </a:r>
          </a:p>
          <a:p>
            <a:pPr lvl="6"/>
            <a:r>
              <a:rPr lang="en-US" sz="1400" dirty="0" smtClean="0">
                <a:solidFill>
                  <a:schemeClr val="tx2"/>
                </a:solidFill>
              </a:rPr>
              <a:t>f</a:t>
            </a:r>
            <a:r>
              <a:rPr lang="en-US" sz="1400" baseline="-25000" dirty="0" smtClean="0">
                <a:solidFill>
                  <a:schemeClr val="tx2"/>
                </a:solidFill>
              </a:rPr>
              <a:t>30</a:t>
            </a:r>
            <a:r>
              <a:rPr lang="en-US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</a:rPr>
              <a:t>x,y</a:t>
            </a:r>
            <a:r>
              <a:rPr lang="en-US" sz="1400" dirty="0" smtClean="0">
                <a:solidFill>
                  <a:schemeClr val="tx2"/>
                </a:solidFill>
              </a:rPr>
              <a:t>) = x</a:t>
            </a:r>
            <a:r>
              <a:rPr lang="en-US" sz="1400" baseline="30000" dirty="0" smtClean="0">
                <a:solidFill>
                  <a:schemeClr val="tx2"/>
                </a:solidFill>
              </a:rPr>
              <a:t>2</a:t>
            </a:r>
            <a:r>
              <a:rPr lang="en-US" sz="1400" dirty="0" smtClean="0">
                <a:solidFill>
                  <a:schemeClr val="tx2"/>
                </a:solidFill>
              </a:rPr>
              <a:t>+y</a:t>
            </a:r>
            <a:r>
              <a:rPr lang="en-US" sz="1400" baseline="30000" dirty="0" smtClean="0">
                <a:solidFill>
                  <a:schemeClr val="tx2"/>
                </a:solidFill>
              </a:rPr>
              <a:t>2</a:t>
            </a:r>
            <a:r>
              <a:rPr lang="en-US" sz="1400" dirty="0" smtClean="0">
                <a:solidFill>
                  <a:schemeClr val="tx2"/>
                </a:solidFill>
              </a:rPr>
              <a:t>&lt;9000</a:t>
            </a: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Semi-private function evaluation via circuit overlay</a:t>
            </a: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3512128" y="4073237"/>
            <a:ext cx="623454" cy="457200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chemeClr val="bg1"/>
                </a:solidFill>
              </a:rPr>
              <a:t>Sel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H="1" flipV="1">
            <a:off x="1589810" y="3782291"/>
            <a:ext cx="1922318" cy="519546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62" idx="0"/>
          </p:cNvCxnSpPr>
          <p:nvPr/>
        </p:nvCxnSpPr>
        <p:spPr>
          <a:xfrm flipH="1" flipV="1">
            <a:off x="1475641" y="3278333"/>
            <a:ext cx="2127790" cy="861859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0"/>
            <a:endCxn id="59" idx="0"/>
          </p:cNvCxnSpPr>
          <p:nvPr/>
        </p:nvCxnSpPr>
        <p:spPr>
          <a:xfrm flipH="1" flipV="1">
            <a:off x="2618421" y="3278332"/>
            <a:ext cx="1205434" cy="794905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7"/>
          </p:cNvCxnSpPr>
          <p:nvPr/>
        </p:nvCxnSpPr>
        <p:spPr>
          <a:xfrm flipV="1">
            <a:off x="4044279" y="3262745"/>
            <a:ext cx="1047266" cy="877447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</p:cNvCxnSpPr>
          <p:nvPr/>
        </p:nvCxnSpPr>
        <p:spPr>
          <a:xfrm flipV="1">
            <a:off x="3823855" y="3262746"/>
            <a:ext cx="114300" cy="810491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</p:cNvCxnSpPr>
          <p:nvPr/>
        </p:nvCxnSpPr>
        <p:spPr>
          <a:xfrm flipV="1">
            <a:off x="4135582" y="3387437"/>
            <a:ext cx="2119745" cy="91440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</p:cNvCxnSpPr>
          <p:nvPr/>
        </p:nvCxnSpPr>
        <p:spPr>
          <a:xfrm>
            <a:off x="3823855" y="4530437"/>
            <a:ext cx="0" cy="290945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47623" y="3782291"/>
            <a:ext cx="235174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</a:t>
            </a:r>
          </a:p>
        </p:txBody>
      </p:sp>
      <p:sp>
        <p:nvSpPr>
          <p:cNvPr id="57" name="Isosceles Triangle 56"/>
          <p:cNvSpPr/>
          <p:nvPr/>
        </p:nvSpPr>
        <p:spPr>
          <a:xfrm rot="10800000">
            <a:off x="3366653" y="1333815"/>
            <a:ext cx="1143001" cy="193270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0800000">
            <a:off x="2285824" y="1979468"/>
            <a:ext cx="665194" cy="129886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62" name="Isosceles Triangle 61"/>
          <p:cNvSpPr/>
          <p:nvPr/>
        </p:nvSpPr>
        <p:spPr>
          <a:xfrm rot="10800000">
            <a:off x="1059961" y="1870364"/>
            <a:ext cx="831361" cy="140796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63" name="Isosceles Triangle 62"/>
          <p:cNvSpPr/>
          <p:nvPr/>
        </p:nvSpPr>
        <p:spPr>
          <a:xfrm rot="10800000">
            <a:off x="5922730" y="2088573"/>
            <a:ext cx="665194" cy="129886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46073" y="2857500"/>
            <a:ext cx="324943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…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60891" y="2142650"/>
            <a:ext cx="485852" cy="676433"/>
            <a:chOff x="6060891" y="2142650"/>
            <a:chExt cx="485852" cy="676433"/>
          </a:xfrm>
        </p:grpSpPr>
        <p:sp>
          <p:nvSpPr>
            <p:cNvPr id="72" name="Flowchart: Connector 71"/>
            <p:cNvSpPr/>
            <p:nvPr/>
          </p:nvSpPr>
          <p:spPr>
            <a:xfrm>
              <a:off x="6144019" y="2709979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cxnSp>
          <p:nvCxnSpPr>
            <p:cNvPr id="73" name="Straight Connector 72"/>
            <p:cNvCxnSpPr>
              <a:endCxn id="72" idx="7"/>
            </p:cNvCxnSpPr>
            <p:nvPr/>
          </p:nvCxnSpPr>
          <p:spPr>
            <a:xfrm flipH="1">
              <a:off x="6250449" y="2481379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72" idx="1"/>
            </p:cNvCxnSpPr>
            <p:nvPr/>
          </p:nvCxnSpPr>
          <p:spPr>
            <a:xfrm>
              <a:off x="6060891" y="2481379"/>
              <a:ext cx="101389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lowchart: Connector 75"/>
            <p:cNvSpPr/>
            <p:nvPr/>
          </p:nvSpPr>
          <p:spPr>
            <a:xfrm>
              <a:off x="6314680" y="2371250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cxnSp>
          <p:nvCxnSpPr>
            <p:cNvPr id="77" name="Straight Connector 76"/>
            <p:cNvCxnSpPr>
              <a:endCxn id="76" idx="7"/>
            </p:cNvCxnSpPr>
            <p:nvPr/>
          </p:nvCxnSpPr>
          <p:spPr>
            <a:xfrm flipH="1">
              <a:off x="6421110" y="2142650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76" idx="1"/>
            </p:cNvCxnSpPr>
            <p:nvPr/>
          </p:nvCxnSpPr>
          <p:spPr>
            <a:xfrm>
              <a:off x="6231552" y="2142650"/>
              <a:ext cx="101389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409430" y="1977102"/>
            <a:ext cx="541588" cy="730985"/>
            <a:chOff x="2409430" y="1977102"/>
            <a:chExt cx="541588" cy="730985"/>
          </a:xfrm>
        </p:grpSpPr>
        <p:sp>
          <p:nvSpPr>
            <p:cNvPr id="79" name="Flowchart: Connector 78"/>
            <p:cNvSpPr/>
            <p:nvPr/>
          </p:nvSpPr>
          <p:spPr>
            <a:xfrm>
              <a:off x="2548294" y="2598983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2589856" y="1977102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2409430" y="2260254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cxnSp>
          <p:nvCxnSpPr>
            <p:cNvPr id="82" name="Straight Connector 81"/>
            <p:cNvCxnSpPr>
              <a:endCxn id="79" idx="7"/>
            </p:cNvCxnSpPr>
            <p:nvPr/>
          </p:nvCxnSpPr>
          <p:spPr>
            <a:xfrm flipH="1">
              <a:off x="2654724" y="2370383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endCxn id="79" idx="1"/>
            </p:cNvCxnSpPr>
            <p:nvPr/>
          </p:nvCxnSpPr>
          <p:spPr>
            <a:xfrm>
              <a:off x="2465166" y="2370383"/>
              <a:ext cx="101389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2515860" y="2031654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lowchart: Connector 84"/>
            <p:cNvSpPr/>
            <p:nvPr/>
          </p:nvSpPr>
          <p:spPr>
            <a:xfrm>
              <a:off x="2718955" y="2260254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cxnSp>
          <p:nvCxnSpPr>
            <p:cNvPr id="86" name="Straight Connector 85"/>
            <p:cNvCxnSpPr>
              <a:endCxn id="85" idx="7"/>
            </p:cNvCxnSpPr>
            <p:nvPr/>
          </p:nvCxnSpPr>
          <p:spPr>
            <a:xfrm flipH="1">
              <a:off x="2825385" y="2031654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85" idx="1"/>
            </p:cNvCxnSpPr>
            <p:nvPr/>
          </p:nvCxnSpPr>
          <p:spPr>
            <a:xfrm>
              <a:off x="2635827" y="2031654"/>
              <a:ext cx="101389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222510" y="1893704"/>
            <a:ext cx="568980" cy="976588"/>
            <a:chOff x="1222510" y="1893704"/>
            <a:chExt cx="568980" cy="976588"/>
          </a:xfrm>
        </p:grpSpPr>
        <p:sp>
          <p:nvSpPr>
            <p:cNvPr id="100" name="Flowchart: Connector 99"/>
            <p:cNvSpPr/>
            <p:nvPr/>
          </p:nvSpPr>
          <p:spPr>
            <a:xfrm>
              <a:off x="1388766" y="2761188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1" name="Flowchart: Connector 100"/>
            <p:cNvSpPr/>
            <p:nvPr/>
          </p:nvSpPr>
          <p:spPr>
            <a:xfrm>
              <a:off x="1430328" y="2139307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2" name="Flowchart: Connector 101"/>
            <p:cNvSpPr/>
            <p:nvPr/>
          </p:nvSpPr>
          <p:spPr>
            <a:xfrm>
              <a:off x="1249902" y="2422459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1393171" y="1910707"/>
              <a:ext cx="83128" cy="22860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222510" y="2209837"/>
              <a:ext cx="83128" cy="22860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endCxn id="100" idx="7"/>
            </p:cNvCxnSpPr>
            <p:nvPr/>
          </p:nvCxnSpPr>
          <p:spPr>
            <a:xfrm flipH="1">
              <a:off x="1495196" y="2532588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endCxn id="100" idx="1"/>
            </p:cNvCxnSpPr>
            <p:nvPr/>
          </p:nvCxnSpPr>
          <p:spPr>
            <a:xfrm>
              <a:off x="1305638" y="2532588"/>
              <a:ext cx="101389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1526993" y="1893704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1356332" y="2193859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lowchart: Connector 108"/>
            <p:cNvSpPr/>
            <p:nvPr/>
          </p:nvSpPr>
          <p:spPr>
            <a:xfrm>
              <a:off x="1559427" y="2422459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cxnSp>
          <p:nvCxnSpPr>
            <p:cNvPr id="110" name="Straight Connector 109"/>
            <p:cNvCxnSpPr>
              <a:endCxn id="109" idx="7"/>
            </p:cNvCxnSpPr>
            <p:nvPr/>
          </p:nvCxnSpPr>
          <p:spPr>
            <a:xfrm flipH="1">
              <a:off x="1665857" y="2193859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109" idx="1"/>
            </p:cNvCxnSpPr>
            <p:nvPr/>
          </p:nvCxnSpPr>
          <p:spPr>
            <a:xfrm>
              <a:off x="1476299" y="2193859"/>
              <a:ext cx="101389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692235" y="1425369"/>
            <a:ext cx="579370" cy="1322634"/>
            <a:chOff x="3692235" y="1425369"/>
            <a:chExt cx="579370" cy="1322634"/>
          </a:xfrm>
        </p:grpSpPr>
        <p:sp>
          <p:nvSpPr>
            <p:cNvPr id="112" name="Flowchart: Connector 111"/>
            <p:cNvSpPr/>
            <p:nvPr/>
          </p:nvSpPr>
          <p:spPr>
            <a:xfrm>
              <a:off x="3858491" y="2638899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3" name="Flowchart: Connector 112"/>
            <p:cNvSpPr/>
            <p:nvPr/>
          </p:nvSpPr>
          <p:spPr>
            <a:xfrm>
              <a:off x="3900053" y="2017018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4066780" y="1679314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3719627" y="2300170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3796145" y="1716863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039223" y="1464017"/>
              <a:ext cx="83128" cy="22860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740408" y="1488263"/>
              <a:ext cx="83128" cy="22860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862896" y="1788418"/>
              <a:ext cx="83128" cy="22860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692235" y="2087548"/>
              <a:ext cx="83128" cy="22860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endCxn id="112" idx="7"/>
            </p:cNvCxnSpPr>
            <p:nvPr/>
          </p:nvCxnSpPr>
          <p:spPr>
            <a:xfrm flipH="1">
              <a:off x="3964921" y="2410299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endCxn id="112" idx="1"/>
            </p:cNvCxnSpPr>
            <p:nvPr/>
          </p:nvCxnSpPr>
          <p:spPr>
            <a:xfrm>
              <a:off x="3775363" y="2410299"/>
              <a:ext cx="101389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3844318" y="1488263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145972" y="1425369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3996718" y="1771415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3826057" y="2071570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Flowchart: Connector 126"/>
            <p:cNvSpPr/>
            <p:nvPr/>
          </p:nvSpPr>
          <p:spPr>
            <a:xfrm>
              <a:off x="4029152" y="2300170"/>
              <a:ext cx="124691" cy="1091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cxnSp>
          <p:nvCxnSpPr>
            <p:cNvPr id="128" name="Straight Connector 127"/>
            <p:cNvCxnSpPr>
              <a:endCxn id="127" idx="7"/>
            </p:cNvCxnSpPr>
            <p:nvPr/>
          </p:nvCxnSpPr>
          <p:spPr>
            <a:xfrm flipH="1">
              <a:off x="4135582" y="2071570"/>
              <a:ext cx="125633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endCxn id="127" idx="1"/>
            </p:cNvCxnSpPr>
            <p:nvPr/>
          </p:nvCxnSpPr>
          <p:spPr>
            <a:xfrm>
              <a:off x="3946024" y="2071570"/>
              <a:ext cx="101389" cy="244578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6444548" y="2654877"/>
            <a:ext cx="2148730" cy="1222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GC Generator will program the gates according to its input choice c.  Any of C</a:t>
            </a:r>
            <a:r>
              <a:rPr lang="en-US" sz="1400" baseline="-250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…C</a:t>
            </a:r>
            <a:r>
              <a:rPr lang="en-US" sz="1400" baseline="-250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30</a:t>
            </a: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 is programmable in D</a:t>
            </a:r>
            <a:r>
              <a:rPr lang="en-US" sz="1400" baseline="-250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0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6332" y="1547658"/>
            <a:ext cx="342576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</a:t>
            </a:r>
            <a:r>
              <a:rPr lang="en-US" sz="1400" baseline="-250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1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471775" y="1590990"/>
            <a:ext cx="342576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</a:t>
            </a:r>
            <a:r>
              <a:rPr lang="en-US" sz="1400" baseline="-250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2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724203" y="951913"/>
            <a:ext cx="342576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</a:t>
            </a:r>
            <a:r>
              <a:rPr lang="en-US" sz="1400" baseline="-250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3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051143" y="1645542"/>
            <a:ext cx="409902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</a:t>
            </a:r>
            <a:r>
              <a:rPr lang="en-US" sz="1400" baseline="-250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30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61324" y="962304"/>
            <a:ext cx="342576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</a:t>
            </a:r>
            <a:r>
              <a:rPr lang="en-US" sz="1400" baseline="-250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0</a:t>
            </a:r>
            <a:endParaRPr lang="en-US" sz="1400" dirty="0" smtClean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1143" y="771488"/>
            <a:ext cx="3038827" cy="57629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In GC gate function is hidden and </a:t>
            </a: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4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</a:t>
            </a:r>
            <a:r>
              <a:rPr lang="en-US" sz="1400" dirty="0" smtClean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an be set by Generator to anything.</a:t>
            </a:r>
          </a:p>
        </p:txBody>
      </p:sp>
    </p:spTree>
    <p:extLst>
      <p:ext uri="{BB962C8B-B14F-4D97-AF65-F5344CB8AC3E}">
        <p14:creationId xmlns:p14="http://schemas.microsoft.com/office/powerpoint/2010/main" val="381577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5000" de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6914E-6 L -0.24896 -0.012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25000" de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3457E-6 L 0.14428 -0.000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25000" de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26597 -0.0290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/>
      <p:bldP spid="59" grpId="0" animBg="1"/>
      <p:bldP spid="62" grpId="0" animBg="1"/>
      <p:bldP spid="63" grpId="0" animBg="1"/>
      <p:bldP spid="70" grpId="0"/>
      <p:bldP spid="55" grpId="0"/>
      <p:bldP spid="58" grpId="0"/>
      <p:bldP spid="130" grpId="0"/>
      <p:bldP spid="133" grpId="0"/>
      <p:bldP spid="134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Embed how?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49140" y="889846"/>
                <a:ext cx="770124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Theorem: finding optimal embedding is NP-hard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Naïve evaluation of all C</a:t>
                </a:r>
                <a:r>
                  <a:rPr lang="en-US" sz="2400" baseline="-25000" dirty="0" smtClean="0">
                    <a:solidFill>
                      <a:schemeClr val="tx2"/>
                    </a:solidFill>
                  </a:rPr>
                  <a:t>1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…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</a:t>
                </a:r>
                <a:r>
                  <a:rPr lang="en-US" sz="2400" baseline="-25000" dirty="0" err="1">
                    <a:solidFill>
                      <a:schemeClr val="tx2"/>
                    </a:solidFill>
                  </a:rPr>
                  <a:t>k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works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Universal circuit works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Too expensive for smaller switches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≈10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is max circuit size)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Hand-designs [PSS09]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Doable only for trivial circuit combinations</a:t>
                </a:r>
              </a:p>
              <a:p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40" y="889846"/>
                <a:ext cx="7701242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1029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9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00" y="279249"/>
            <a:ext cx="6143971" cy="309600"/>
          </a:xfrm>
        </p:spPr>
        <p:txBody>
          <a:bodyPr/>
          <a:lstStyle/>
          <a:p>
            <a:r>
              <a:rPr lang="en-US" dirty="0" smtClean="0"/>
              <a:t>Embed how?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49140" y="889846"/>
            <a:ext cx="7701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Exploit common topologies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Can insert no-op/pass through nodes, edges as needed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BU-BL-NDS workshop 16Feb2016[1]" id="{A12BD7BA-33B5-9640-907F-8386E85D978A}" vid="{E90EDBDD-DF09-C348-B3BA-268AA3C8C746}"/>
    </a:ext>
  </a:extLst>
</a:theme>
</file>

<file path=ppt/theme/theme2.xml><?xml version="1.0" encoding="utf-8"?>
<a:theme xmlns:a="http://schemas.openxmlformats.org/drawingml/2006/main" name="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BU-BL-NDS workshop 16Feb2016[1]" id="{A12BD7BA-33B5-9640-907F-8386E85D978A}" vid="{882C1717-F7D9-AE4B-B7C2-715A5587AC4C}"/>
    </a:ext>
  </a:extLst>
</a:theme>
</file>

<file path=ppt/theme/theme3.xml><?xml version="1.0" encoding="utf-8"?>
<a:theme xmlns:a="http://schemas.openxmlformats.org/drawingml/2006/main" name="2_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BU-BL-NDS workshop 16Feb2016[1]" id="{A12BD7BA-33B5-9640-907F-8386E85D978A}" vid="{0750DE10-1CF6-8E4A-828E-88D908BB6A15}"/>
    </a:ext>
  </a:extLst>
</a:theme>
</file>

<file path=ppt/theme/theme4.xml><?xml version="1.0" encoding="utf-8"?>
<a:theme xmlns:a="http://schemas.openxmlformats.org/drawingml/2006/main" name="5. Final Slide Blu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ABU-BL-NDS workshop 16Feb2016[1]" id="{A12BD7BA-33B5-9640-907F-8386E85D978A}" vid="{25364D9C-B998-934D-992F-3EF2202F43C3}"/>
    </a:ext>
  </a:extLst>
</a:theme>
</file>

<file path=ppt/theme/theme5.xml><?xml version="1.0" encoding="utf-8"?>
<a:theme xmlns:a="http://schemas.openxmlformats.org/drawingml/2006/main" name="6_Final Slide Whit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ABU-BL-NDS workshop 16Feb2016[1]" id="{A12BD7BA-33B5-9640-907F-8386E85D978A}" vid="{2CF74785-C55E-1247-A2A0-5EE506CB525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Nokia</Template>
  <TotalTime>0</TotalTime>
  <Words>1186</Words>
  <Application>Microsoft Office PowerPoint</Application>
  <PresentationFormat>On-screen Show (16:9)</PresentationFormat>
  <Paragraphs>299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Nokia_Pure_PPT_CORP_V2</vt:lpstr>
      <vt:lpstr>Nokia Master Blue Background</vt:lpstr>
      <vt:lpstr>2_Nokia Master Blue Background</vt:lpstr>
      <vt:lpstr>5. Final Slide Blue</vt:lpstr>
      <vt:lpstr>6_Final Slide White</vt:lpstr>
      <vt:lpstr>PowerPoint Presentation</vt:lpstr>
      <vt:lpstr>Outline</vt:lpstr>
      <vt:lpstr>Boolean circuits</vt:lpstr>
      <vt:lpstr>Boolean circuits</vt:lpstr>
      <vt:lpstr>Example: semi-private function evaluation</vt:lpstr>
      <vt:lpstr>Example: semi-private function evaluation</vt:lpstr>
      <vt:lpstr>Semi-private function evaluation via circuit overlay</vt:lpstr>
      <vt:lpstr>Embed how?</vt:lpstr>
      <vt:lpstr>Embed how?</vt:lpstr>
      <vt:lpstr>From circuits to weighted directed acyclic graphs (DAGs)</vt:lpstr>
      <vt:lpstr>Embeddings</vt:lpstr>
      <vt:lpstr>The easy case: formulas</vt:lpstr>
      <vt:lpstr>General Case</vt:lpstr>
      <vt:lpstr>General Case continued</vt:lpstr>
      <vt:lpstr>Fixing cycles</vt:lpstr>
      <vt:lpstr>Empirical  Results</vt:lpstr>
      <vt:lpstr>Empirical Results</vt:lpstr>
      <vt:lpstr>Empirical Results.</vt:lpstr>
      <vt:lpstr>General GC with switch</vt:lpstr>
      <vt:lpstr>General GC with switch</vt:lpstr>
      <vt:lpstr>General GC with switch</vt:lpstr>
      <vt:lpstr>General GC with switch</vt:lpstr>
      <vt:lpstr>GMW with switch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2016-05-26T15:32:21Z</dcterms:created>
  <dcterms:modified xsi:type="dcterms:W3CDTF">2016-06-02T11:32:24Z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