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6"/>
  </p:notesMasterIdLst>
  <p:sldIdLst>
    <p:sldId id="256" r:id="rId2"/>
    <p:sldId id="276" r:id="rId3"/>
    <p:sldId id="278" r:id="rId4"/>
    <p:sldId id="280" r:id="rId5"/>
    <p:sldId id="336" r:id="rId6"/>
    <p:sldId id="275" r:id="rId7"/>
    <p:sldId id="337" r:id="rId8"/>
    <p:sldId id="338" r:id="rId9"/>
    <p:sldId id="290" r:id="rId10"/>
    <p:sldId id="339" r:id="rId11"/>
    <p:sldId id="291" r:id="rId12"/>
    <p:sldId id="292" r:id="rId13"/>
    <p:sldId id="293" r:id="rId14"/>
    <p:sldId id="294" r:id="rId15"/>
    <p:sldId id="295" r:id="rId16"/>
    <p:sldId id="296" r:id="rId17"/>
    <p:sldId id="298" r:id="rId18"/>
    <p:sldId id="302" r:id="rId19"/>
    <p:sldId id="301" r:id="rId20"/>
    <p:sldId id="297" r:id="rId21"/>
    <p:sldId id="303" r:id="rId22"/>
    <p:sldId id="300" r:id="rId23"/>
    <p:sldId id="305" r:id="rId24"/>
    <p:sldId id="306" r:id="rId25"/>
    <p:sldId id="307" r:id="rId26"/>
    <p:sldId id="304" r:id="rId27"/>
    <p:sldId id="308" r:id="rId28"/>
    <p:sldId id="309" r:id="rId29"/>
    <p:sldId id="311" r:id="rId30"/>
    <p:sldId id="282" r:id="rId31"/>
    <p:sldId id="313" r:id="rId32"/>
    <p:sldId id="312" r:id="rId33"/>
    <p:sldId id="350" r:id="rId34"/>
    <p:sldId id="351" r:id="rId35"/>
    <p:sldId id="343" r:id="rId36"/>
    <p:sldId id="314" r:id="rId37"/>
    <p:sldId id="341" r:id="rId38"/>
    <p:sldId id="342" r:id="rId39"/>
    <p:sldId id="345" r:id="rId40"/>
    <p:sldId id="346" r:id="rId41"/>
    <p:sldId id="347" r:id="rId42"/>
    <p:sldId id="344" r:id="rId43"/>
    <p:sldId id="340" r:id="rId44"/>
    <p:sldId id="285" r:id="rId45"/>
    <p:sldId id="287" r:id="rId46"/>
    <p:sldId id="317" r:id="rId47"/>
    <p:sldId id="318" r:id="rId48"/>
    <p:sldId id="273" r:id="rId49"/>
    <p:sldId id="352" r:id="rId50"/>
    <p:sldId id="354" r:id="rId51"/>
    <p:sldId id="355" r:id="rId52"/>
    <p:sldId id="348" r:id="rId53"/>
    <p:sldId id="321" r:id="rId54"/>
    <p:sldId id="274" r:id="rId55"/>
    <p:sldId id="320" r:id="rId56"/>
    <p:sldId id="267" r:id="rId57"/>
    <p:sldId id="270" r:id="rId58"/>
    <p:sldId id="269" r:id="rId59"/>
    <p:sldId id="271" r:id="rId60"/>
    <p:sldId id="272" r:id="rId61"/>
    <p:sldId id="322" r:id="rId62"/>
    <p:sldId id="315" r:id="rId63"/>
    <p:sldId id="357" r:id="rId64"/>
    <p:sldId id="356" r:id="rId65"/>
    <p:sldId id="259" r:id="rId66"/>
    <p:sldId id="334" r:id="rId67"/>
    <p:sldId id="353" r:id="rId68"/>
    <p:sldId id="326" r:id="rId69"/>
    <p:sldId id="324" r:id="rId70"/>
    <p:sldId id="327" r:id="rId71"/>
    <p:sldId id="329" r:id="rId72"/>
    <p:sldId id="330" r:id="rId73"/>
    <p:sldId id="331" r:id="rId74"/>
    <p:sldId id="323" r:id="rId75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CBD8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1904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theme" Target="theme/theme1.xml"/><Relationship Id="rId81" Type="http://schemas.openxmlformats.org/officeDocument/2006/relationships/tableStyles" Target="tableStyles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notesMaster" Target="notesMasters/notesMaster1.xml"/><Relationship Id="rId77" Type="http://schemas.openxmlformats.org/officeDocument/2006/relationships/printerSettings" Target="printerSettings/printerSettings1.bin"/><Relationship Id="rId78" Type="http://schemas.openxmlformats.org/officeDocument/2006/relationships/presProps" Target="presProps.xml"/><Relationship Id="rId79" Type="http://schemas.openxmlformats.org/officeDocument/2006/relationships/viewProps" Target="viewProp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98F7E6-D11E-4DE3-8B81-0FD50CD0E170}" type="datetimeFigureOut">
              <a:rPr lang="da-DK" smtClean="0"/>
              <a:t>04/06/12</a:t>
            </a:fld>
            <a:endParaRPr lang="da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710D6E-4664-447A-BAF9-BFED1E04F44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71782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10D6E-4664-447A-BAF9-BFED1E04F44B}" type="slidenum">
              <a:rPr lang="da-DK" smtClean="0"/>
              <a:t>16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80782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10D6E-4664-447A-BAF9-BFED1E04F44B}" type="slidenum">
              <a:rPr lang="da-DK" smtClean="0"/>
              <a:t>18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807826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10D6E-4664-447A-BAF9-BFED1E04F44B}" type="slidenum">
              <a:rPr lang="da-DK" smtClean="0"/>
              <a:t>19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80782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F35AE-1168-48FB-9047-70D68783B432}" type="datetimeFigureOut">
              <a:rPr lang="en-US" smtClean="0"/>
              <a:t>04/06/12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8B8C6-D0A4-4356-A903-468273D56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413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F35AE-1168-48FB-9047-70D68783B432}" type="datetimeFigureOut">
              <a:rPr lang="en-US" smtClean="0"/>
              <a:t>04/06/12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8B8C6-D0A4-4356-A903-468273D56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453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F35AE-1168-48FB-9047-70D68783B432}" type="datetimeFigureOut">
              <a:rPr lang="en-US" smtClean="0"/>
              <a:t>04/06/12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8B8C6-D0A4-4356-A903-468273D56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102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F35AE-1168-48FB-9047-70D68783B432}" type="datetimeFigureOut">
              <a:rPr lang="en-US" smtClean="0"/>
              <a:t>04/06/12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8B8C6-D0A4-4356-A903-468273D56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157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F35AE-1168-48FB-9047-70D68783B432}" type="datetimeFigureOut">
              <a:rPr lang="en-US" smtClean="0"/>
              <a:t>04/06/12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8B8C6-D0A4-4356-A903-468273D56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886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F35AE-1168-48FB-9047-70D68783B432}" type="datetimeFigureOut">
              <a:rPr lang="en-US" smtClean="0"/>
              <a:t>04/06/12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8B8C6-D0A4-4356-A903-468273D56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479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F35AE-1168-48FB-9047-70D68783B432}" type="datetimeFigureOut">
              <a:rPr lang="en-US" smtClean="0"/>
              <a:t>04/06/12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8B8C6-D0A4-4356-A903-468273D56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058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F35AE-1168-48FB-9047-70D68783B432}" type="datetimeFigureOut">
              <a:rPr lang="en-US" smtClean="0"/>
              <a:t>04/06/12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8B8C6-D0A4-4356-A903-468273D56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357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F35AE-1168-48FB-9047-70D68783B432}" type="datetimeFigureOut">
              <a:rPr lang="en-US" smtClean="0"/>
              <a:t>04/06/12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8B8C6-D0A4-4356-A903-468273D56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016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F35AE-1168-48FB-9047-70D68783B432}" type="datetimeFigureOut">
              <a:rPr lang="en-US" smtClean="0"/>
              <a:t>04/06/12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8B8C6-D0A4-4356-A903-468273D56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656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F35AE-1168-48FB-9047-70D68783B432}" type="datetimeFigureOut">
              <a:rPr lang="en-US" smtClean="0"/>
              <a:t>04/06/12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8B8C6-D0A4-4356-A903-468273D56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596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F35AE-1168-48FB-9047-70D68783B432}" type="datetimeFigureOut">
              <a:rPr lang="en-US" smtClean="0"/>
              <a:t>04/06/12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98B8C6-D0A4-4356-A903-468273D56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696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Secure Multiparty Computation</a:t>
            </a:r>
            <a:br>
              <a:rPr lang="en-US" dirty="0" smtClean="0"/>
            </a:br>
            <a:r>
              <a:rPr lang="en-US" sz="3300" dirty="0"/>
              <a:t>s</a:t>
            </a:r>
            <a:r>
              <a:rPr lang="en-US" sz="3300" dirty="0" smtClean="0"/>
              <a:t>elected definitional notions</a:t>
            </a:r>
            <a:endParaRPr lang="en-US" sz="33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Jesper Buus Nielsen</a:t>
            </a:r>
          </a:p>
          <a:p>
            <a:r>
              <a:rPr lang="en-US" dirty="0" smtClean="0"/>
              <a:t>Aarhus </a:t>
            </a:r>
          </a:p>
          <a:p>
            <a:r>
              <a:rPr lang="en-US" dirty="0" smtClean="0"/>
              <a:t>June 4, 2012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532440" y="6516052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1/74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566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…learns nothing extra to…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Let us agree that: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3200" dirty="0" smtClean="0"/>
              <a:t>A random variable W contains no knowledge extra to V if there exists a PPT randomized function S such that W</a:t>
            </a:r>
            <a:r>
              <a:rPr lang="en-US" sz="3200" dirty="0">
                <a:sym typeface="Symbol"/>
              </a:rPr>
              <a:t>=</a:t>
            </a:r>
            <a:r>
              <a:rPr lang="en-US" sz="3200" dirty="0" smtClean="0"/>
              <a:t>S(V) 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3200" dirty="0"/>
              <a:t>A random variable W contains no knowledge extra to V if </a:t>
            </a:r>
            <a:r>
              <a:rPr lang="en-US" sz="3200" dirty="0" smtClean="0"/>
              <a:t>W</a:t>
            </a:r>
            <a:r>
              <a:rPr lang="en-US" sz="3200" dirty="0" smtClean="0">
                <a:sym typeface="Symbol"/>
              </a:rPr>
              <a:t></a:t>
            </a:r>
            <a:r>
              <a:rPr lang="en-US" sz="3200" dirty="0" smtClean="0"/>
              <a:t>V, where </a:t>
            </a:r>
            <a:r>
              <a:rPr lang="en-US" sz="3200" dirty="0">
                <a:sym typeface="Symbol"/>
              </a:rPr>
              <a:t></a:t>
            </a:r>
            <a:r>
              <a:rPr lang="en-US" sz="3200" dirty="0" smtClean="0"/>
              <a:t> denotes computational </a:t>
            </a:r>
            <a:r>
              <a:rPr lang="en-US" sz="3200" dirty="0" err="1" smtClean="0"/>
              <a:t>indistinguishability</a:t>
            </a:r>
            <a:r>
              <a:rPr lang="en-US" sz="3200" dirty="0" smtClean="0"/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56273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…learns nothing extra to…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Then we also agree that:</a:t>
            </a:r>
          </a:p>
          <a:p>
            <a:pPr lvl="1"/>
            <a:r>
              <a:rPr lang="en-US" sz="3200" dirty="0" smtClean="0"/>
              <a:t>A random variable W contains no knowledge extra to V if there exists a PPT randomized function S such that W</a:t>
            </a:r>
            <a:r>
              <a:rPr lang="en-US" sz="3200" dirty="0" smtClean="0">
                <a:sym typeface="Symbol"/>
              </a:rPr>
              <a:t></a:t>
            </a:r>
            <a:r>
              <a:rPr lang="en-US" sz="3200" dirty="0" smtClean="0"/>
              <a:t>S(V)</a:t>
            </a:r>
          </a:p>
          <a:p>
            <a:r>
              <a:rPr lang="en-US" dirty="0" smtClean="0"/>
              <a:t>We say that we </a:t>
            </a:r>
            <a:r>
              <a:rPr lang="en-US" b="1" dirty="0" smtClean="0"/>
              <a:t>simulate</a:t>
            </a:r>
            <a:r>
              <a:rPr lang="en-US" dirty="0" smtClean="0"/>
              <a:t> W given V</a:t>
            </a:r>
          </a:p>
        </p:txBody>
      </p:sp>
    </p:spTree>
    <p:extLst>
      <p:ext uri="{BB962C8B-B14F-4D97-AF65-F5344CB8AC3E}">
        <p14:creationId xmlns:p14="http://schemas.microsoft.com/office/powerpoint/2010/main" val="3392042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Simulating our Protocol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b="1" dirty="0" smtClean="0"/>
              <a:t>Actual leakage</a:t>
            </a:r>
            <a:r>
              <a:rPr lang="en-US" dirty="0" smtClean="0"/>
              <a:t>: (</a:t>
            </a:r>
            <a:r>
              <a:rPr lang="en-US" dirty="0" err="1" smtClean="0"/>
              <a:t>pk</a:t>
            </a:r>
            <a:r>
              <a:rPr lang="en-US" dirty="0" smtClean="0"/>
              <a:t>,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pk</a:t>
            </a:r>
            <a:r>
              <a:rPr lang="en-US" dirty="0" smtClean="0"/>
              <a:t>(m)), for (</a:t>
            </a:r>
            <a:r>
              <a:rPr lang="en-US" dirty="0" err="1" smtClean="0"/>
              <a:t>pk,sk</a:t>
            </a:r>
            <a:r>
              <a:rPr lang="en-US" dirty="0" smtClean="0"/>
              <a:t>)</a:t>
            </a:r>
            <a:r>
              <a:rPr lang="en-US" dirty="0" smtClean="0">
                <a:sym typeface="Symbol"/>
              </a:rPr>
              <a:t></a:t>
            </a:r>
            <a:r>
              <a:rPr lang="en-US" dirty="0" smtClean="0"/>
              <a:t>G</a:t>
            </a:r>
          </a:p>
          <a:p>
            <a:r>
              <a:rPr lang="en-US" b="1" dirty="0" smtClean="0"/>
              <a:t>Tolerated leakage</a:t>
            </a:r>
            <a:r>
              <a:rPr lang="en-US" dirty="0" smtClean="0"/>
              <a:t>: </a:t>
            </a:r>
            <a:r>
              <a:rPr lang="en-US" dirty="0" smtClean="0">
                <a:sym typeface="Symbol"/>
              </a:rPr>
              <a:t></a:t>
            </a:r>
            <a:endParaRPr lang="en-US" dirty="0" smtClean="0"/>
          </a:p>
          <a:p>
            <a:r>
              <a:rPr lang="en-US" b="1" dirty="0" smtClean="0"/>
              <a:t>Simulator</a:t>
            </a:r>
            <a:r>
              <a:rPr lang="en-US" dirty="0" smtClean="0"/>
              <a:t>: S(</a:t>
            </a:r>
            <a:r>
              <a:rPr lang="en-US" dirty="0">
                <a:sym typeface="Symbol"/>
              </a:rPr>
              <a:t></a:t>
            </a:r>
            <a:r>
              <a:rPr lang="en-US" dirty="0" smtClean="0"/>
              <a:t>) = (</a:t>
            </a:r>
            <a:r>
              <a:rPr lang="en-US" dirty="0" err="1"/>
              <a:t>pk</a:t>
            </a:r>
            <a:r>
              <a:rPr lang="en-US" dirty="0"/>
              <a:t>,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pk</a:t>
            </a:r>
            <a:r>
              <a:rPr lang="en-US" dirty="0" smtClean="0"/>
              <a:t>(0)), </a:t>
            </a:r>
            <a:r>
              <a:rPr lang="en-US" dirty="0"/>
              <a:t>for (</a:t>
            </a:r>
            <a:r>
              <a:rPr lang="en-US" dirty="0" err="1"/>
              <a:t>pk,sk</a:t>
            </a:r>
            <a:r>
              <a:rPr lang="en-US" dirty="0"/>
              <a:t>)</a:t>
            </a:r>
            <a:r>
              <a:rPr lang="en-US" dirty="0">
                <a:sym typeface="Symbol"/>
              </a:rPr>
              <a:t></a:t>
            </a:r>
            <a:r>
              <a:rPr lang="en-US" dirty="0" smtClean="0"/>
              <a:t>G</a:t>
            </a:r>
          </a:p>
          <a:p>
            <a:r>
              <a:rPr lang="en-US" dirty="0" smtClean="0"/>
              <a:t>Works when (G,E,D) is IND-CPA and m</a:t>
            </a:r>
            <a:r>
              <a:rPr lang="en-US" dirty="0" smtClean="0">
                <a:sym typeface="Symbol"/>
              </a:rPr>
              <a:t></a:t>
            </a:r>
            <a:r>
              <a:rPr lang="en-US" dirty="0" smtClean="0"/>
              <a:t>{0,1}</a:t>
            </a:r>
          </a:p>
        </p:txBody>
      </p:sp>
    </p:spTree>
    <p:extLst>
      <p:ext uri="{BB962C8B-B14F-4D97-AF65-F5344CB8AC3E}">
        <p14:creationId xmlns:p14="http://schemas.microsoft.com/office/powerpoint/2010/main" val="1317943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Arrow Connector 6"/>
          <p:cNvCxnSpPr/>
          <p:nvPr/>
        </p:nvCxnSpPr>
        <p:spPr>
          <a:xfrm>
            <a:off x="1979712" y="4869160"/>
            <a:ext cx="18002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667047" y="4581128"/>
            <a:ext cx="1440160" cy="144016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</a:t>
            </a:r>
            <a:r>
              <a:rPr lang="en-US" sz="2400" baseline="-25000" dirty="0" smtClean="0">
                <a:solidFill>
                  <a:schemeClr val="tx1"/>
                </a:solidFill>
              </a:rPr>
              <a:t>1</a:t>
            </a:r>
          </a:p>
          <a:p>
            <a:pPr algn="ctr"/>
            <a:endParaRPr lang="en-US" sz="2400" baseline="-25000" dirty="0">
              <a:solidFill>
                <a:schemeClr val="tx1"/>
              </a:solidFill>
            </a:endParaRPr>
          </a:p>
          <a:p>
            <a:pPr algn="ctr"/>
            <a:endParaRPr lang="en-US" sz="2400" baseline="-25000" dirty="0" smtClean="0">
              <a:solidFill>
                <a:schemeClr val="tx1"/>
              </a:solidFill>
            </a:endParaRPr>
          </a:p>
          <a:p>
            <a:pPr algn="ctr"/>
            <a:endParaRPr lang="en-US" sz="2400" baseline="-25000" dirty="0">
              <a:solidFill>
                <a:schemeClr val="tx1"/>
              </a:solidFill>
            </a:endParaRPr>
          </a:p>
          <a:p>
            <a:pPr algn="ctr"/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Now for unbounded length messages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779912" y="4581128"/>
            <a:ext cx="1440160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Au.Co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1979712" y="5733256"/>
            <a:ext cx="18002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4499992" y="2708920"/>
            <a:ext cx="0" cy="187220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Snip Same Side Corner Rectangle 35"/>
          <p:cNvSpPr/>
          <p:nvPr/>
        </p:nvSpPr>
        <p:spPr>
          <a:xfrm flipV="1">
            <a:off x="3923928" y="4581128"/>
            <a:ext cx="1152128" cy="215201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Snip Same Side Corner Rectangle 40"/>
          <p:cNvSpPr/>
          <p:nvPr/>
        </p:nvSpPr>
        <p:spPr>
          <a:xfrm rot="16200000" flipV="1">
            <a:off x="3311449" y="5193607"/>
            <a:ext cx="1152128" cy="215201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Snip Same Side Corner Rectangle 41"/>
          <p:cNvSpPr/>
          <p:nvPr/>
        </p:nvSpPr>
        <p:spPr>
          <a:xfrm rot="5400000" flipV="1">
            <a:off x="4536407" y="5193608"/>
            <a:ext cx="1152128" cy="215201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3707904" y="508518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1</a:t>
            </a:r>
            <a:endParaRPr lang="en-US" b="1" dirty="0" smtClean="0"/>
          </a:p>
        </p:txBody>
      </p:sp>
      <p:sp>
        <p:nvSpPr>
          <p:cNvPr id="44" name="TextBox 43"/>
          <p:cNvSpPr txBox="1"/>
          <p:nvPr/>
        </p:nvSpPr>
        <p:spPr>
          <a:xfrm>
            <a:off x="4932040" y="508518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2</a:t>
            </a:r>
            <a:endParaRPr lang="en-US" b="1" dirty="0" smtClean="0"/>
          </a:p>
        </p:txBody>
      </p:sp>
      <p:cxnSp>
        <p:nvCxnSpPr>
          <p:cNvPr id="57" name="Straight Arrow Connector 56"/>
          <p:cNvCxnSpPr/>
          <p:nvPr/>
        </p:nvCxnSpPr>
        <p:spPr>
          <a:xfrm>
            <a:off x="307007" y="4869160"/>
            <a:ext cx="50405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H="1">
            <a:off x="307007" y="5733256"/>
            <a:ext cx="50405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Oval 73"/>
          <p:cNvSpPr/>
          <p:nvPr/>
        </p:nvSpPr>
        <p:spPr>
          <a:xfrm>
            <a:off x="7092280" y="4581128"/>
            <a:ext cx="1440160" cy="144016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</a:t>
            </a:r>
            <a:r>
              <a:rPr lang="en-US" sz="2400" baseline="-25000" dirty="0" smtClean="0">
                <a:solidFill>
                  <a:schemeClr val="tx1"/>
                </a:solidFill>
              </a:rPr>
              <a:t>2</a:t>
            </a:r>
          </a:p>
          <a:p>
            <a:pPr algn="ctr"/>
            <a:endParaRPr lang="en-US" sz="2400" baseline="-25000" dirty="0">
              <a:solidFill>
                <a:schemeClr val="tx1"/>
              </a:solidFill>
            </a:endParaRPr>
          </a:p>
          <a:p>
            <a:pPr algn="ctr"/>
            <a:endParaRPr lang="en-US" sz="2400" baseline="-25000" dirty="0" smtClean="0">
              <a:solidFill>
                <a:schemeClr val="tx1"/>
              </a:solidFill>
            </a:endParaRPr>
          </a:p>
          <a:p>
            <a:pPr algn="ctr"/>
            <a:endParaRPr lang="en-US" sz="2400" baseline="-25000" dirty="0">
              <a:solidFill>
                <a:schemeClr val="tx1"/>
              </a:solidFill>
            </a:endParaRPr>
          </a:p>
          <a:p>
            <a:pPr algn="ctr"/>
            <a:endParaRPr lang="en-US" sz="2400" dirty="0"/>
          </a:p>
        </p:txBody>
      </p:sp>
      <p:cxnSp>
        <p:nvCxnSpPr>
          <p:cNvPr id="75" name="Straight Arrow Connector 74"/>
          <p:cNvCxnSpPr/>
          <p:nvPr/>
        </p:nvCxnSpPr>
        <p:spPr>
          <a:xfrm>
            <a:off x="8388424" y="4869160"/>
            <a:ext cx="50405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flipH="1">
            <a:off x="8388424" y="5733256"/>
            <a:ext cx="50405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5220072" y="4869160"/>
            <a:ext cx="201622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H="1">
            <a:off x="5220072" y="5733256"/>
            <a:ext cx="201622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79512" y="4499828"/>
            <a:ext cx="1412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 dirty="0" smtClean="0"/>
              <a:t>m</a:t>
            </a:r>
            <a:r>
              <a:rPr lang="da-DK" sz="2000" b="1" dirty="0" smtClean="0">
                <a:sym typeface="Symbol"/>
              </a:rPr>
              <a:t>{0,1}*</a:t>
            </a:r>
            <a:endParaRPr lang="da-DK" sz="2000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4572000" y="292494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”</a:t>
            </a:r>
            <a:r>
              <a:rPr lang="da-DK" dirty="0" err="1" smtClean="0"/>
              <a:t>hello</a:t>
            </a:r>
            <a:r>
              <a:rPr lang="da-DK" dirty="0" smtClean="0"/>
              <a:t>”</a:t>
            </a:r>
            <a:endParaRPr lang="da-DK" dirty="0"/>
          </a:p>
        </p:txBody>
      </p:sp>
      <p:sp>
        <p:nvSpPr>
          <p:cNvPr id="65" name="TextBox 64"/>
          <p:cNvSpPr txBox="1"/>
          <p:nvPr/>
        </p:nvSpPr>
        <p:spPr>
          <a:xfrm>
            <a:off x="2843808" y="450912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”</a:t>
            </a:r>
            <a:r>
              <a:rPr lang="da-DK" dirty="0" err="1" smtClean="0"/>
              <a:t>hello</a:t>
            </a:r>
            <a:r>
              <a:rPr lang="da-DK" dirty="0" smtClean="0"/>
              <a:t>”</a:t>
            </a:r>
            <a:endParaRPr lang="da-DK" dirty="0"/>
          </a:p>
        </p:txBody>
      </p:sp>
      <p:sp>
        <p:nvSpPr>
          <p:cNvPr id="66" name="TextBox 65"/>
          <p:cNvSpPr txBox="1"/>
          <p:nvPr/>
        </p:nvSpPr>
        <p:spPr>
          <a:xfrm>
            <a:off x="6228184" y="449982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”</a:t>
            </a:r>
            <a:r>
              <a:rPr lang="da-DK" dirty="0" err="1" smtClean="0"/>
              <a:t>hello</a:t>
            </a:r>
            <a:r>
              <a:rPr lang="da-DK" dirty="0" smtClean="0"/>
              <a:t>”</a:t>
            </a:r>
            <a:endParaRPr lang="da-DK" dirty="0"/>
          </a:p>
        </p:txBody>
      </p:sp>
      <p:sp>
        <p:nvSpPr>
          <p:cNvPr id="67" name="TextBox 66"/>
          <p:cNvSpPr txBox="1"/>
          <p:nvPr/>
        </p:nvSpPr>
        <p:spPr>
          <a:xfrm>
            <a:off x="7164288" y="494116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(</a:t>
            </a:r>
            <a:r>
              <a:rPr lang="da-DK" dirty="0" err="1" smtClean="0"/>
              <a:t>pk,sk</a:t>
            </a:r>
            <a:r>
              <a:rPr lang="da-DK" dirty="0" smtClean="0"/>
              <a:t>)</a:t>
            </a:r>
            <a:r>
              <a:rPr lang="da-DK" dirty="0">
                <a:sym typeface="Symbol"/>
              </a:rPr>
              <a:t> </a:t>
            </a:r>
            <a:r>
              <a:rPr lang="da-DK" dirty="0" smtClean="0">
                <a:sym typeface="Symbol"/>
              </a:rPr>
              <a:t>G</a:t>
            </a:r>
            <a:endParaRPr lang="da-DK" dirty="0"/>
          </a:p>
        </p:txBody>
      </p:sp>
      <p:sp>
        <p:nvSpPr>
          <p:cNvPr id="68" name="TextBox 67"/>
          <p:cNvSpPr txBox="1"/>
          <p:nvPr/>
        </p:nvSpPr>
        <p:spPr>
          <a:xfrm>
            <a:off x="6048164" y="5363924"/>
            <a:ext cx="468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 smtClean="0"/>
              <a:t>pk</a:t>
            </a:r>
            <a:endParaRPr lang="da-DK" dirty="0"/>
          </a:p>
        </p:txBody>
      </p:sp>
      <p:sp>
        <p:nvSpPr>
          <p:cNvPr id="69" name="TextBox 68"/>
          <p:cNvSpPr txBox="1"/>
          <p:nvPr/>
        </p:nvSpPr>
        <p:spPr>
          <a:xfrm>
            <a:off x="755576" y="5075892"/>
            <a:ext cx="1384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C</a:t>
            </a:r>
            <a:r>
              <a:rPr lang="da-DK" dirty="0" smtClean="0">
                <a:sym typeface="Symbol"/>
              </a:rPr>
              <a:t></a:t>
            </a:r>
            <a:r>
              <a:rPr lang="da-DK" dirty="0" err="1" smtClean="0"/>
              <a:t>E</a:t>
            </a:r>
            <a:r>
              <a:rPr lang="da-DK" b="1" baseline="-25000" dirty="0" err="1" smtClean="0"/>
              <a:t>pk</a:t>
            </a:r>
            <a:r>
              <a:rPr lang="da-DK" dirty="0" smtClean="0"/>
              <a:t>(m)</a:t>
            </a:r>
            <a:endParaRPr lang="da-DK" dirty="0"/>
          </a:p>
        </p:txBody>
      </p:sp>
      <p:sp>
        <p:nvSpPr>
          <p:cNvPr id="70" name="TextBox 69"/>
          <p:cNvSpPr txBox="1"/>
          <p:nvPr/>
        </p:nvSpPr>
        <p:spPr>
          <a:xfrm>
            <a:off x="2267744" y="4509120"/>
            <a:ext cx="468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C</a:t>
            </a:r>
            <a:endParaRPr lang="da-DK" dirty="0"/>
          </a:p>
        </p:txBody>
      </p:sp>
      <p:sp>
        <p:nvSpPr>
          <p:cNvPr id="85" name="TextBox 84"/>
          <p:cNvSpPr txBox="1"/>
          <p:nvPr/>
        </p:nvSpPr>
        <p:spPr>
          <a:xfrm>
            <a:off x="4680012" y="3995772"/>
            <a:ext cx="468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C</a:t>
            </a:r>
            <a:endParaRPr lang="da-DK" dirty="0"/>
          </a:p>
        </p:txBody>
      </p:sp>
      <p:sp>
        <p:nvSpPr>
          <p:cNvPr id="86" name="TextBox 85"/>
          <p:cNvSpPr txBox="1"/>
          <p:nvPr/>
        </p:nvSpPr>
        <p:spPr>
          <a:xfrm>
            <a:off x="4644008" y="3419708"/>
            <a:ext cx="468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 smtClean="0"/>
              <a:t>pk</a:t>
            </a:r>
            <a:endParaRPr lang="da-DK" dirty="0"/>
          </a:p>
        </p:txBody>
      </p:sp>
      <p:sp>
        <p:nvSpPr>
          <p:cNvPr id="87" name="TextBox 86"/>
          <p:cNvSpPr txBox="1"/>
          <p:nvPr/>
        </p:nvSpPr>
        <p:spPr>
          <a:xfrm>
            <a:off x="5688124" y="4499828"/>
            <a:ext cx="468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C</a:t>
            </a:r>
            <a:endParaRPr lang="da-DK" dirty="0"/>
          </a:p>
        </p:txBody>
      </p:sp>
      <p:sp>
        <p:nvSpPr>
          <p:cNvPr id="88" name="TextBox 87"/>
          <p:cNvSpPr txBox="1"/>
          <p:nvPr/>
        </p:nvSpPr>
        <p:spPr>
          <a:xfrm>
            <a:off x="7164288" y="5363924"/>
            <a:ext cx="1384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m’</a:t>
            </a:r>
            <a:r>
              <a:rPr lang="da-DK" dirty="0" smtClean="0">
                <a:sym typeface="Symbol"/>
              </a:rPr>
              <a:t> </a:t>
            </a:r>
            <a:r>
              <a:rPr lang="da-DK" dirty="0" err="1" smtClean="0"/>
              <a:t>E</a:t>
            </a:r>
            <a:r>
              <a:rPr lang="da-DK" b="1" baseline="-25000" dirty="0" err="1" smtClean="0"/>
              <a:t>pk</a:t>
            </a:r>
            <a:r>
              <a:rPr lang="da-DK" dirty="0" smtClean="0"/>
              <a:t>(C)</a:t>
            </a:r>
            <a:endParaRPr lang="da-DK" dirty="0"/>
          </a:p>
        </p:txBody>
      </p:sp>
      <p:sp>
        <p:nvSpPr>
          <p:cNvPr id="89" name="TextBox 88"/>
          <p:cNvSpPr txBox="1"/>
          <p:nvPr/>
        </p:nvSpPr>
        <p:spPr>
          <a:xfrm>
            <a:off x="8460432" y="4499828"/>
            <a:ext cx="468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m’</a:t>
            </a:r>
            <a:endParaRPr lang="da-DK" dirty="0"/>
          </a:p>
        </p:txBody>
      </p:sp>
      <p:sp>
        <p:nvSpPr>
          <p:cNvPr id="90" name="TextBox 89"/>
          <p:cNvSpPr txBox="1"/>
          <p:nvPr/>
        </p:nvSpPr>
        <p:spPr>
          <a:xfrm>
            <a:off x="2699792" y="5363924"/>
            <a:ext cx="468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 smtClean="0"/>
              <a:t>pk</a:t>
            </a:r>
            <a:endParaRPr lang="da-DK" dirty="0"/>
          </a:p>
        </p:txBody>
      </p:sp>
      <p:sp>
        <p:nvSpPr>
          <p:cNvPr id="34" name="TextBox 33"/>
          <p:cNvSpPr txBox="1"/>
          <p:nvPr/>
        </p:nvSpPr>
        <p:spPr>
          <a:xfrm>
            <a:off x="4090143" y="4499828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special</a:t>
            </a:r>
          </a:p>
        </p:txBody>
      </p:sp>
    </p:spTree>
    <p:extLst>
      <p:ext uri="{BB962C8B-B14F-4D97-AF65-F5344CB8AC3E}">
        <p14:creationId xmlns:p14="http://schemas.microsoft.com/office/powerpoint/2010/main" val="3972995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Private?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b="1" dirty="0" smtClean="0"/>
              <a:t>Actual leakage</a:t>
            </a:r>
            <a:r>
              <a:rPr lang="en-US" dirty="0" smtClean="0"/>
              <a:t>: (</a:t>
            </a:r>
            <a:r>
              <a:rPr lang="en-US" dirty="0" err="1" smtClean="0"/>
              <a:t>pk</a:t>
            </a:r>
            <a:r>
              <a:rPr lang="en-US" dirty="0" smtClean="0"/>
              <a:t>,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pk</a:t>
            </a:r>
            <a:r>
              <a:rPr lang="en-US" dirty="0" smtClean="0"/>
              <a:t>(m)) for (</a:t>
            </a:r>
            <a:r>
              <a:rPr lang="en-US" dirty="0" err="1" smtClean="0"/>
              <a:t>pk,sk</a:t>
            </a:r>
            <a:r>
              <a:rPr lang="en-US" dirty="0" smtClean="0"/>
              <a:t>)</a:t>
            </a:r>
            <a:r>
              <a:rPr lang="en-US" dirty="0" smtClean="0">
                <a:sym typeface="Symbol"/>
              </a:rPr>
              <a:t></a:t>
            </a:r>
            <a:r>
              <a:rPr lang="en-US" dirty="0" smtClean="0"/>
              <a:t>G</a:t>
            </a:r>
          </a:p>
          <a:p>
            <a:r>
              <a:rPr lang="en-US" b="1" dirty="0" smtClean="0"/>
              <a:t>Tolerated leakage</a:t>
            </a:r>
            <a:r>
              <a:rPr lang="en-US" dirty="0" smtClean="0"/>
              <a:t>: </a:t>
            </a:r>
            <a:r>
              <a:rPr lang="en-US" dirty="0">
                <a:sym typeface="Symbol"/>
              </a:rPr>
              <a:t></a:t>
            </a:r>
            <a:endParaRPr lang="en-US" dirty="0" smtClean="0"/>
          </a:p>
          <a:p>
            <a:r>
              <a:rPr lang="en-US" dirty="0" smtClean="0"/>
              <a:t>We cannot simulate </a:t>
            </a:r>
            <a:r>
              <a:rPr lang="en-US" dirty="0"/>
              <a:t>(</a:t>
            </a:r>
            <a:r>
              <a:rPr lang="en-US" dirty="0" err="1"/>
              <a:t>pk</a:t>
            </a:r>
            <a:r>
              <a:rPr lang="en-US" dirty="0"/>
              <a:t>, </a:t>
            </a:r>
            <a:r>
              <a:rPr lang="en-US" dirty="0" err="1"/>
              <a:t>E</a:t>
            </a:r>
            <a:r>
              <a:rPr lang="en-US" baseline="-25000" dirty="0" err="1"/>
              <a:t>pk</a:t>
            </a:r>
            <a:r>
              <a:rPr lang="en-US" dirty="0"/>
              <a:t>(m</a:t>
            </a:r>
            <a:r>
              <a:rPr lang="en-US" dirty="0" smtClean="0"/>
              <a:t>)) from </a:t>
            </a:r>
            <a:r>
              <a:rPr lang="en-US" dirty="0" smtClean="0">
                <a:sym typeface="Symbol"/>
              </a:rPr>
              <a:t>, as </a:t>
            </a:r>
            <a:r>
              <a:rPr lang="en-US" dirty="0" err="1"/>
              <a:t>E</a:t>
            </a:r>
            <a:r>
              <a:rPr lang="en-US" baseline="-25000" dirty="0" err="1"/>
              <a:t>pk</a:t>
            </a:r>
            <a:r>
              <a:rPr lang="en-US" dirty="0"/>
              <a:t>(m</a:t>
            </a:r>
            <a:r>
              <a:rPr lang="en-US" dirty="0" smtClean="0"/>
              <a:t>) </a:t>
            </a:r>
            <a:r>
              <a:rPr lang="en-US" dirty="0" smtClean="0">
                <a:sym typeface="Symbol"/>
              </a:rPr>
              <a:t>leaks knowledge on the length of m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00332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Tolerated Extra Leakage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The solution is a framework for specifying what extra leakage we tolerate</a:t>
            </a:r>
          </a:p>
          <a:p>
            <a:r>
              <a:rPr lang="en-US" dirty="0" smtClean="0"/>
              <a:t>Formally we specify a communication resource which leaks exactly the information that we tolerate</a:t>
            </a:r>
          </a:p>
          <a:p>
            <a:r>
              <a:rPr lang="en-US" dirty="0" smtClean="0"/>
              <a:t>When a communication resource is used to model intended behavior we call it an </a:t>
            </a:r>
            <a:r>
              <a:rPr lang="en-US" b="1" dirty="0" smtClean="0"/>
              <a:t>ideal functionality</a:t>
            </a:r>
          </a:p>
        </p:txBody>
      </p:sp>
    </p:spTree>
    <p:extLst>
      <p:ext uri="{BB962C8B-B14F-4D97-AF65-F5344CB8AC3E}">
        <p14:creationId xmlns:p14="http://schemas.microsoft.com/office/powerpoint/2010/main" val="965012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Ideal Functionality for </a:t>
            </a:r>
            <a:br>
              <a:rPr lang="en-US" dirty="0" smtClean="0"/>
            </a:br>
            <a:r>
              <a:rPr lang="en-US" dirty="0" smtClean="0"/>
              <a:t>Secure Communication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779912" y="4581128"/>
            <a:ext cx="1440160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Sec.Co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4499992" y="3933056"/>
            <a:ext cx="0" cy="64807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Snip Same Side Corner Rectangle 35"/>
          <p:cNvSpPr/>
          <p:nvPr/>
        </p:nvSpPr>
        <p:spPr>
          <a:xfrm flipV="1">
            <a:off x="3923928" y="4581128"/>
            <a:ext cx="1152128" cy="215201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Snip Same Side Corner Rectangle 40"/>
          <p:cNvSpPr/>
          <p:nvPr/>
        </p:nvSpPr>
        <p:spPr>
          <a:xfrm rot="16200000" flipV="1">
            <a:off x="3311449" y="5193607"/>
            <a:ext cx="1152128" cy="215201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Snip Same Side Corner Rectangle 41"/>
          <p:cNvSpPr/>
          <p:nvPr/>
        </p:nvSpPr>
        <p:spPr>
          <a:xfrm rot="5400000" flipV="1">
            <a:off x="4536407" y="5193608"/>
            <a:ext cx="1152128" cy="215201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3707904" y="508518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1</a:t>
            </a:r>
            <a:endParaRPr lang="en-US" b="1" dirty="0" smtClean="0"/>
          </a:p>
        </p:txBody>
      </p:sp>
      <p:sp>
        <p:nvSpPr>
          <p:cNvPr id="44" name="TextBox 43"/>
          <p:cNvSpPr txBox="1"/>
          <p:nvPr/>
        </p:nvSpPr>
        <p:spPr>
          <a:xfrm>
            <a:off x="4932040" y="508518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2</a:t>
            </a:r>
            <a:endParaRPr lang="en-US" b="1" dirty="0" smtClean="0"/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3347864" y="4869160"/>
            <a:ext cx="43204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3347864" y="5733256"/>
            <a:ext cx="43204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5220072" y="4869160"/>
            <a:ext cx="43204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5220072" y="5733256"/>
            <a:ext cx="43204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411760" y="458112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m</a:t>
            </a:r>
            <a:r>
              <a:rPr lang="da-DK" dirty="0" smtClean="0">
                <a:sym typeface="Symbol"/>
              </a:rPr>
              <a:t>{0,1}*</a:t>
            </a:r>
            <a:endParaRPr lang="da-DK" dirty="0"/>
          </a:p>
        </p:txBody>
      </p:sp>
      <p:sp>
        <p:nvSpPr>
          <p:cNvPr id="45" name="TextBox 44"/>
          <p:cNvSpPr txBox="1"/>
          <p:nvPr/>
        </p:nvSpPr>
        <p:spPr>
          <a:xfrm>
            <a:off x="4572000" y="406778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|m|</a:t>
            </a:r>
            <a:endParaRPr lang="da-DK" dirty="0"/>
          </a:p>
        </p:txBody>
      </p:sp>
      <p:sp>
        <p:nvSpPr>
          <p:cNvPr id="46" name="TextBox 45"/>
          <p:cNvSpPr txBox="1"/>
          <p:nvPr/>
        </p:nvSpPr>
        <p:spPr>
          <a:xfrm>
            <a:off x="5652120" y="457183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m</a:t>
            </a:r>
            <a:endParaRPr lang="da-DK" dirty="0"/>
          </a:p>
        </p:txBody>
      </p:sp>
      <p:sp>
        <p:nvSpPr>
          <p:cNvPr id="17" name="TextBox 16"/>
          <p:cNvSpPr txBox="1"/>
          <p:nvPr/>
        </p:nvSpPr>
        <p:spPr>
          <a:xfrm>
            <a:off x="4090143" y="4499828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special</a:t>
            </a:r>
          </a:p>
        </p:txBody>
      </p:sp>
    </p:spTree>
    <p:extLst>
      <p:ext uri="{BB962C8B-B14F-4D97-AF65-F5344CB8AC3E}">
        <p14:creationId xmlns:p14="http://schemas.microsoft.com/office/powerpoint/2010/main" val="2156837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5" grpId="0"/>
      <p:bldP spid="4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Tolerated Influence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Besides tolerated leakage, ideal functionalities are also used to model tolerate influence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675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Ideal Functionality for </a:t>
            </a:r>
            <a:br>
              <a:rPr lang="en-US" dirty="0" smtClean="0"/>
            </a:br>
            <a:r>
              <a:rPr lang="en-US" dirty="0" smtClean="0"/>
              <a:t>Secure Communication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779912" y="4581128"/>
            <a:ext cx="1440160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Sec.Co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4067944" y="4005064"/>
            <a:ext cx="0" cy="57606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Snip Same Side Corner Rectangle 35"/>
          <p:cNvSpPr/>
          <p:nvPr/>
        </p:nvSpPr>
        <p:spPr>
          <a:xfrm flipV="1">
            <a:off x="3923928" y="4581128"/>
            <a:ext cx="1152128" cy="215201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Snip Same Side Corner Rectangle 40"/>
          <p:cNvSpPr/>
          <p:nvPr/>
        </p:nvSpPr>
        <p:spPr>
          <a:xfrm rot="16200000" flipV="1">
            <a:off x="3311449" y="5193607"/>
            <a:ext cx="1152128" cy="215201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Snip Same Side Corner Rectangle 41"/>
          <p:cNvSpPr/>
          <p:nvPr/>
        </p:nvSpPr>
        <p:spPr>
          <a:xfrm rot="5400000" flipV="1">
            <a:off x="4536407" y="5193608"/>
            <a:ext cx="1152128" cy="215201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3707904" y="508518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1</a:t>
            </a:r>
            <a:endParaRPr lang="en-US" b="1" dirty="0" smtClean="0"/>
          </a:p>
        </p:txBody>
      </p:sp>
      <p:sp>
        <p:nvSpPr>
          <p:cNvPr id="44" name="TextBox 43"/>
          <p:cNvSpPr txBox="1"/>
          <p:nvPr/>
        </p:nvSpPr>
        <p:spPr>
          <a:xfrm>
            <a:off x="4932040" y="508518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2</a:t>
            </a:r>
            <a:endParaRPr lang="en-US" b="1" dirty="0" smtClean="0"/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3347864" y="4869160"/>
            <a:ext cx="43204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3347864" y="5733256"/>
            <a:ext cx="43204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5220072" y="4869160"/>
            <a:ext cx="43204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5220072" y="5733256"/>
            <a:ext cx="43204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411760" y="458112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m</a:t>
            </a:r>
            <a:r>
              <a:rPr lang="da-DK" dirty="0" smtClean="0">
                <a:sym typeface="Symbol"/>
              </a:rPr>
              <a:t>{0,1}*</a:t>
            </a:r>
            <a:endParaRPr lang="da-DK" dirty="0"/>
          </a:p>
        </p:txBody>
      </p:sp>
      <p:sp>
        <p:nvSpPr>
          <p:cNvPr id="45" name="TextBox 44"/>
          <p:cNvSpPr txBox="1"/>
          <p:nvPr/>
        </p:nvSpPr>
        <p:spPr>
          <a:xfrm>
            <a:off x="4067944" y="406778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|m|</a:t>
            </a:r>
            <a:endParaRPr lang="da-DK" dirty="0"/>
          </a:p>
        </p:txBody>
      </p:sp>
      <p:sp>
        <p:nvSpPr>
          <p:cNvPr id="46" name="TextBox 45"/>
          <p:cNvSpPr txBox="1"/>
          <p:nvPr/>
        </p:nvSpPr>
        <p:spPr>
          <a:xfrm>
            <a:off x="5652120" y="457183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m</a:t>
            </a:r>
            <a:endParaRPr lang="da-DK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4932040" y="4005064"/>
            <a:ext cx="9531" cy="57606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004048" y="407707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”deliver”</a:t>
            </a:r>
            <a:endParaRPr lang="da-DK" dirty="0"/>
          </a:p>
        </p:txBody>
      </p:sp>
      <p:sp>
        <p:nvSpPr>
          <p:cNvPr id="19" name="Rounded Rectangular Callout 18"/>
          <p:cNvSpPr/>
          <p:nvPr/>
        </p:nvSpPr>
        <p:spPr>
          <a:xfrm>
            <a:off x="5272198" y="1628800"/>
            <a:ext cx="3278244" cy="1718900"/>
          </a:xfrm>
          <a:prstGeom prst="wedgeRoundRectCallout">
            <a:avLst>
              <a:gd name="adj1" fmla="val -58579"/>
              <a:gd name="adj2" fmla="val 8086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Special port which</a:t>
            </a:r>
          </a:p>
          <a:p>
            <a:pPr algn="ctr"/>
            <a:r>
              <a:rPr lang="en-US" sz="2400" dirty="0" smtClean="0"/>
              <a:t>models allowed influence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4090143" y="4499828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special</a:t>
            </a:r>
          </a:p>
        </p:txBody>
      </p:sp>
    </p:spTree>
    <p:extLst>
      <p:ext uri="{BB962C8B-B14F-4D97-AF65-F5344CB8AC3E}">
        <p14:creationId xmlns:p14="http://schemas.microsoft.com/office/powerpoint/2010/main" val="2990782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5" grpId="0"/>
      <p:bldP spid="46" grpId="0"/>
      <p:bldP spid="22" grpId="0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Ideal Functionality for </a:t>
            </a:r>
            <a:br>
              <a:rPr lang="en-US" dirty="0" smtClean="0"/>
            </a:br>
            <a:r>
              <a:rPr lang="en-US" dirty="0" smtClean="0"/>
              <a:t>Authenticated Communication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779912" y="4581128"/>
            <a:ext cx="1440160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Au.Co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4067944" y="4005064"/>
            <a:ext cx="0" cy="57606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Snip Same Side Corner Rectangle 35"/>
          <p:cNvSpPr/>
          <p:nvPr/>
        </p:nvSpPr>
        <p:spPr>
          <a:xfrm flipV="1">
            <a:off x="3923928" y="4581128"/>
            <a:ext cx="1152128" cy="215201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Snip Same Side Corner Rectangle 40"/>
          <p:cNvSpPr/>
          <p:nvPr/>
        </p:nvSpPr>
        <p:spPr>
          <a:xfrm rot="16200000" flipV="1">
            <a:off x="3311449" y="5193607"/>
            <a:ext cx="1152128" cy="215201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Snip Same Side Corner Rectangle 41"/>
          <p:cNvSpPr/>
          <p:nvPr/>
        </p:nvSpPr>
        <p:spPr>
          <a:xfrm rot="5400000" flipV="1">
            <a:off x="4536407" y="5193608"/>
            <a:ext cx="1152128" cy="215201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3707904" y="508518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1</a:t>
            </a:r>
            <a:endParaRPr lang="en-US" b="1" dirty="0" smtClean="0"/>
          </a:p>
        </p:txBody>
      </p:sp>
      <p:sp>
        <p:nvSpPr>
          <p:cNvPr id="44" name="TextBox 43"/>
          <p:cNvSpPr txBox="1"/>
          <p:nvPr/>
        </p:nvSpPr>
        <p:spPr>
          <a:xfrm>
            <a:off x="4932040" y="508518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2</a:t>
            </a:r>
            <a:endParaRPr lang="en-US" b="1" dirty="0" smtClean="0"/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3347864" y="4869160"/>
            <a:ext cx="43204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3347864" y="5733256"/>
            <a:ext cx="43204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5220072" y="4869160"/>
            <a:ext cx="43204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5220072" y="5733256"/>
            <a:ext cx="43204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411760" y="458112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m</a:t>
            </a:r>
            <a:r>
              <a:rPr lang="da-DK" dirty="0" smtClean="0">
                <a:sym typeface="Symbol"/>
              </a:rPr>
              <a:t>{0,1}*</a:t>
            </a:r>
            <a:endParaRPr lang="da-DK" dirty="0"/>
          </a:p>
        </p:txBody>
      </p:sp>
      <p:sp>
        <p:nvSpPr>
          <p:cNvPr id="45" name="TextBox 44"/>
          <p:cNvSpPr txBox="1"/>
          <p:nvPr/>
        </p:nvSpPr>
        <p:spPr>
          <a:xfrm>
            <a:off x="4067944" y="406778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m</a:t>
            </a:r>
            <a:endParaRPr lang="da-DK" dirty="0"/>
          </a:p>
        </p:txBody>
      </p:sp>
      <p:sp>
        <p:nvSpPr>
          <p:cNvPr id="46" name="TextBox 45"/>
          <p:cNvSpPr txBox="1"/>
          <p:nvPr/>
        </p:nvSpPr>
        <p:spPr>
          <a:xfrm>
            <a:off x="5652120" y="457183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m</a:t>
            </a:r>
            <a:endParaRPr lang="da-DK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4932040" y="4005064"/>
            <a:ext cx="9531" cy="57606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004048" y="407707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”deliver”</a:t>
            </a:r>
            <a:endParaRPr lang="da-DK" dirty="0"/>
          </a:p>
        </p:txBody>
      </p:sp>
      <p:sp>
        <p:nvSpPr>
          <p:cNvPr id="24" name="TextBox 23"/>
          <p:cNvSpPr txBox="1"/>
          <p:nvPr/>
        </p:nvSpPr>
        <p:spPr>
          <a:xfrm>
            <a:off x="4090143" y="4499828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special</a:t>
            </a:r>
          </a:p>
        </p:txBody>
      </p:sp>
    </p:spTree>
    <p:extLst>
      <p:ext uri="{BB962C8B-B14F-4D97-AF65-F5344CB8AC3E}">
        <p14:creationId xmlns:p14="http://schemas.microsoft.com/office/powerpoint/2010/main" val="216825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5" grpId="0"/>
      <p:bldP spid="46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Functional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Set of n parties, </a:t>
            </a:r>
            <a:r>
              <a:rPr lang="da-DK" dirty="0" smtClean="0"/>
              <a:t>ℙ</a:t>
            </a:r>
            <a:r>
              <a:rPr lang="en-US" dirty="0" smtClean="0"/>
              <a:t> = {</a:t>
            </a:r>
            <a:r>
              <a:rPr lang="en-US" dirty="0" smtClean="0">
                <a:sym typeface="Symbol"/>
              </a:rPr>
              <a:t></a:t>
            </a:r>
            <a:r>
              <a:rPr lang="en-US" dirty="0" smtClean="0"/>
              <a:t>P</a:t>
            </a:r>
            <a:r>
              <a:rPr lang="en-US" baseline="-25000" dirty="0" smtClean="0"/>
              <a:t>1</a:t>
            </a:r>
            <a:r>
              <a:rPr lang="en-US" dirty="0" smtClean="0"/>
              <a:t>, …,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n</a:t>
            </a:r>
            <a:r>
              <a:rPr lang="en-US" dirty="0" smtClean="0"/>
              <a:t> } </a:t>
            </a:r>
          </a:p>
          <a:p>
            <a:r>
              <a:rPr lang="en-US" dirty="0">
                <a:sym typeface="Symbol"/>
              </a:rPr>
              <a:t>A protocol  = (P</a:t>
            </a:r>
            <a:r>
              <a:rPr lang="en-US" baseline="-25000" dirty="0">
                <a:sym typeface="Symbol"/>
              </a:rPr>
              <a:t>1</a:t>
            </a:r>
            <a:r>
              <a:rPr lang="en-US" dirty="0">
                <a:sym typeface="Symbol"/>
              </a:rPr>
              <a:t>, …, </a:t>
            </a:r>
            <a:r>
              <a:rPr lang="en-US" dirty="0" err="1">
                <a:sym typeface="Symbol"/>
              </a:rPr>
              <a:t>P</a:t>
            </a:r>
            <a:r>
              <a:rPr lang="en-US" baseline="-25000" dirty="0" err="1">
                <a:sym typeface="Symbol"/>
              </a:rPr>
              <a:t>n</a:t>
            </a:r>
            <a:r>
              <a:rPr lang="en-US" dirty="0">
                <a:sym typeface="Symbol"/>
              </a:rPr>
              <a:t>) for some communication resource R</a:t>
            </a:r>
            <a:endParaRPr lang="en-US" dirty="0" smtClean="0"/>
          </a:p>
          <a:p>
            <a:r>
              <a:rPr lang="en-US" dirty="0" smtClean="0"/>
              <a:t>Party P</a:t>
            </a:r>
            <a:r>
              <a:rPr lang="en-US" baseline="-25000" dirty="0" smtClean="0"/>
              <a:t>i</a:t>
            </a:r>
            <a:r>
              <a:rPr lang="en-US" dirty="0" smtClean="0"/>
              <a:t> has input x</a:t>
            </a:r>
            <a:r>
              <a:rPr lang="en-US" baseline="-25000" dirty="0" smtClean="0"/>
              <a:t>i</a:t>
            </a:r>
            <a:r>
              <a:rPr lang="en-US" dirty="0" smtClean="0">
                <a:sym typeface="Symbol"/>
              </a:rPr>
              <a:t></a:t>
            </a:r>
            <a:r>
              <a:rPr lang="en-US" dirty="0" smtClean="0"/>
              <a:t>{0,1}*</a:t>
            </a:r>
          </a:p>
          <a:p>
            <a:r>
              <a:rPr lang="en-US" dirty="0" smtClean="0"/>
              <a:t>The parties agree on a (randomized) function</a:t>
            </a:r>
            <a:br>
              <a:rPr lang="en-US" dirty="0" smtClean="0"/>
            </a:br>
            <a:r>
              <a:rPr lang="en-US" dirty="0" smtClean="0"/>
              <a:t>		f: ({0,1}*)</a:t>
            </a:r>
            <a:r>
              <a:rPr lang="en-US" baseline="30000" dirty="0" smtClean="0"/>
              <a:t>n</a:t>
            </a:r>
            <a:r>
              <a:rPr lang="en-US" dirty="0" smtClean="0">
                <a:sym typeface="Symbol"/>
              </a:rPr>
              <a:t> </a:t>
            </a:r>
            <a:r>
              <a:rPr lang="en-US" dirty="0" smtClean="0"/>
              <a:t> ({0,1}*)</a:t>
            </a:r>
            <a:r>
              <a:rPr lang="en-US" baseline="30000" dirty="0" smtClean="0"/>
              <a:t>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	(x</a:t>
            </a:r>
            <a:r>
              <a:rPr lang="en-US" baseline="-25000" dirty="0" smtClean="0"/>
              <a:t>1</a:t>
            </a:r>
            <a:r>
              <a:rPr lang="en-US" dirty="0" smtClean="0"/>
              <a:t>, …, </a:t>
            </a:r>
            <a:r>
              <a:rPr lang="en-US" dirty="0" err="1" smtClean="0"/>
              <a:t>x</a:t>
            </a:r>
            <a:r>
              <a:rPr lang="en-US" baseline="-25000" dirty="0" err="1" smtClean="0"/>
              <a:t>n</a:t>
            </a:r>
            <a:r>
              <a:rPr lang="en-US" dirty="0" smtClean="0"/>
              <a:t>) </a:t>
            </a:r>
            <a:r>
              <a:rPr lang="en-US" dirty="0" smtClean="0">
                <a:sym typeface="Symbol"/>
              </a:rPr>
              <a:t></a:t>
            </a:r>
            <a:r>
              <a:rPr lang="en-US" dirty="0" smtClean="0">
                <a:latin typeface="Palace Script MT"/>
                <a:sym typeface="Symbol"/>
              </a:rPr>
              <a:t> </a:t>
            </a:r>
            <a:r>
              <a:rPr lang="en-US" dirty="0" smtClean="0"/>
              <a:t>(y</a:t>
            </a:r>
            <a:r>
              <a:rPr lang="en-US" baseline="-25000" dirty="0" smtClean="0"/>
              <a:t>1</a:t>
            </a:r>
            <a:r>
              <a:rPr lang="en-US" dirty="0" smtClean="0"/>
              <a:t>, …, </a:t>
            </a:r>
            <a:r>
              <a:rPr lang="en-US" dirty="0" err="1" smtClean="0"/>
              <a:t>y</a:t>
            </a:r>
            <a:r>
              <a:rPr lang="en-US" baseline="-25000" dirty="0" err="1" smtClean="0"/>
              <a:t>n</a:t>
            </a:r>
            <a:r>
              <a:rPr lang="en-US" dirty="0" smtClean="0"/>
              <a:t>)</a:t>
            </a:r>
          </a:p>
          <a:p>
            <a:r>
              <a:rPr lang="en-US" dirty="0" smtClean="0"/>
              <a:t>Party P</a:t>
            </a:r>
            <a:r>
              <a:rPr lang="en-US" baseline="-25000" dirty="0" smtClean="0"/>
              <a:t>i</a:t>
            </a:r>
            <a:r>
              <a:rPr lang="en-US" dirty="0" smtClean="0"/>
              <a:t> should learn </a:t>
            </a:r>
            <a:r>
              <a:rPr lang="en-US" dirty="0" err="1" smtClean="0"/>
              <a:t>y</a:t>
            </a:r>
            <a:r>
              <a:rPr lang="en-US" baseline="-25000" dirty="0" err="1" smtClean="0"/>
              <a:t>i</a:t>
            </a:r>
            <a:r>
              <a:rPr lang="en-US" dirty="0" smtClean="0">
                <a:sym typeface="Symbol"/>
              </a:rPr>
              <a:t></a:t>
            </a:r>
            <a:r>
              <a:rPr lang="en-US" dirty="0" smtClean="0"/>
              <a:t>{0,1}*</a:t>
            </a:r>
          </a:p>
          <a:p>
            <a:endParaRPr lang="en-US" dirty="0" smtClean="0">
              <a:sym typeface="Symbol"/>
            </a:endParaRPr>
          </a:p>
        </p:txBody>
      </p:sp>
      <p:sp>
        <p:nvSpPr>
          <p:cNvPr id="4" name="AutoShape 2" descr="data:image/jpeg;base64,/9j/4AAQSkZJRgABAQAAAQABAAD/2wCEAAkGBg0SEA0NDw0ODgwODQ8PDw0MERAQEA0NExAVFBQREhIXJyYqGCUkJRISHzAsLycpLiwtFR8xODwqOCgrOCkBCQoKDgwNGQ0MFSkYEhgpKSkpKSkpKSkpKSkpKSkpKSkpKSkpKSkpKSkpKSkpKSkpKSkpKSkpKSkpKSkpKSkpKf/AABEIAMUA/wMBIgACEQEDEQH/xAAcAAABBAMBAAAAAAAAAAAAAAAAAgMEBwEGCAX/xABOEAABAwIBBQkIDgkEAwAAAAAAAQIDBAURBgcSVNETFiExU3SSk5QXNUFVcYGz0ggUIzNDRFFSYXJzsbLCFSIlJjQ2kaG0GCQywUJigv/EABQBAQAAAAAAAAAAAAAAAAAAAAD/xAAUEQEAAAAAAAAAAAAAAAAAAAAA/9oADAMBAAIRAxEAPwC8QArOo9kBZWPfG6Ou0mOc1cIY8MWrguH6/wBAFmAVh/qHsfJ13Ux+uKZ7ISyL/wCFd1MfrgWaNzzsYx8j3I2NjXPe5eJrGpiqr/RSv48+lndxMrOqZ6wm6Z1rZUU1TTsSpa6anmiaro24I58atRVwd9IGyMyulcjXttFzcxyI5rtGjZpNVMUXRfKip5FRF+XArvNu6sprllDO+2VsiT1f/CL2rpxK6SSZEfpSImOjKziVycZsNHfklY2VMcHJwI7DFGt/VRP7D36TA2Whym05Y4JaKspHS6SROqmwaEr2tVysa6J78FwRzsFwxRq4cR7RWNZlXDBPRum3Tc4ZnVGEbUdx01RAqImKcOMrF8jVPRkz02lvGyr80TPWA30Ct5M/VmbxsrfNEz1hhfZDWP5ld1MfrgWeBWsef+yu4mVvnhj9YlR57rQ7iZWeeJnrAbdd722BYmJDPUTzK7c4KVrHSOaxEV71V6tRqJi3hVU4XInGpoWde51NTaayFtrr4sNykdJN7T0Gsjla9yroSuXiavEiirhnApKmopXwbsipFPAu6Ma3358C44oq8GETk/8ApCclzAfyQvNVBQW+mfaLi58NJBG50ftFWuc2NEVW4zIuHmQ2q0XZlQxz2skieyR0UsM7UbJDK3BVa5EVU4laqKiqio5FTjNO/SRCsucuhg9tLMlQr56lJf1GNXDCnhiXFdLwrE5fOgFmAV9JnvtDeNlZ5omesRZPZAWVvGyt80MfrgWWBWCeyGsfzK7qY/XJEefizO4mVvniZ6wFjngzZVrpyNht9dVMikdE6enbTJEsrFwe1qyyMVdFcWquGGKKngPAjzz2p3Eyr88TPWPNtGUUcqTbmrtzSpqZE00RPf6qaZODFfA9qL9KAeRdXVj8p7fcEtlajI6N67ivtXdXNYyWNzm4SaOGMzONyLx8BYjsr1bg6a23CnhRzUfPK2ldHEiqiaT9zkcqJwpiuC4JwrwIp4X6TPOv96a2nma5VRs0boV0Uxw02rgqp9Coi+YC0ANEkzy2pvGyr80bPWIsmfazt42VnmiZ6wFigVi72QtkTg0K7qY/XMf6h7Hydd1MfrgWeBXtkz4WiqqIKOFlZu1RI2NiyRMRqOX5VRy4FhACnP8AmssNLUyXTd4I5dGtdo7o1HYIquxw/odAKUjmX99u3PV+94G69z216lT9BBTM31r1Kn6CGxoKaB40WQdt1ODoIS48irenxSHooevGPtA1ybIimVcWI6NPmxuVrfLgI3jQ/Pl6amzmcANfhyLokTB8LZV+dL+u7+qiJMh7cvxSHoIbEIcBqkuQVs1ODoIRlze2vUqfoIbZIMAa/FkBbNTg6CE2LIW3J8Ug6CHrxkmMDxt5lBgqJTRNX5WtwVPIqcRG3jQcpN0zZ0M4Aaw3IaDHhfKqeFFevD9HASXZGW9eOlh6KHvYGFA1mXIW2r8Ug6CEKXIC2L8Sg6CG2yEaQDV25vrXqVP0EJUOQVt1ODoIe2hIjA8iPIi3J8Uh6KBPkVSLhoR7kvywroY+X5T32igNY3jQ8pN0x2nyJpU/5tWX5EmVXInkQ2PAwBr8mRNuX4pD0UIkuQdt1ODoIbS4YkA1J+b616lT9BBK5vrXqVP0ENnUSoFN3e0wU+UNhjgiZExZWuVI0RqKumqY/wBi+EKTyq/mSw/aN9IpdiAClJZmU91u3PP+3l2qUnmb99uvPP8At4FsIKaJQU0CTGPtGIx9oCgAAMKIcLUQ4CPIMD8gwA5GSYyNGSYwHUMmEMgBhTJhQGZCNISZCNIAlB+MYQfjAkNFoIaLQAAAAQ4YkH3DEgEdRKilEqBVOVKfvHYftG+kUupClsqP5jsX2jPSKXSgApSmZ1Pdbrzv1y6ylcz6e63TnSfmAtZBTRKCmgSYx9oxGPtAUAABhRDhaiHAR5BgfkGAHIyTGRoyTGA6hkwhkAMKZMKAzIRpCTIRpAEoPxjCD8YEhotBDRaAAAACHDEg+4YkAjqJUUolQKrymT94rH9dnpVLoQpjKVP3isn12elUudAApfNB79dOdJ+YugpjNEnu1z5yn5gLTQU0SgpoEmMfaMRj7QFAAAYUQ4WohwEeQYH5BgByMkxkaMkxgOoZMIZADCmTCgMyEaQkyEaQBKD8Ywg/GBIaLQQ0WgAAAAhwxIPuGJAI6iVFKJUCrspP5hsv12elUuUpvKNP3hs314/SqXIAFM5pE92ufOG/mLmKazTe/XLnDfzAWigpolBTQJMY+0YjH2gKAAAwohwtRDgI8gwPyDADkZJjI0ZJjAdQyYQyAGFMmFAZkI0hJkI0gCUH4xhB+MCQ0WghotAAAABDhiQfcMSAR1EqKUSoFYZRJ+8Fn+vH6ZS4yncof5gtH1o/TKXEAFOZqE92uX27PzFxlO5qvfrj9uz7nAWcgpolBTQJMY+0YjH2gKAAAwohwtRDgI8gwPyDADkZJjI0ZJjAdQyYQyAGFMmFAZkI0hJkI0gCUH4xhB+MCQ0WghotAAAABDhiQfcMSAR1EqKUSoFZ5QJ+37R9aL0ylwFQX7v/AGn60Xp1LfACns1nv1x+2Z9zi4Sn813v1w+1j+5wFmIKaJQU0CTGPtGIx9oCgAAMKIcLUQ4CPIMD8gwA5GSYyNGSYwHUMmEMgBhTJhQGZCNISZCNIAlB+MYQfjAkNFoIaLQAAAAQ4YkH3DEgEdRKilEqBWt97/Wr60Xp1LeKivnf61/Wi9OW6AFQ5sPfrh9pH9zi3ios2Xv9f9pF9zgLJQU0SgpoEmMfaMRj7QFAAAYUQ4WIcBHkGB+QYAcjJMZGjJMYDqGTCGQAwpkwoDMhGkJMhGkASg/GR0JEYEhotBDRQGQAwAlwxIPuGJAI6iVFKJUCuL339tnlh9OW2VLeu/tt8sP+QW0AFNZA3CKKauWSRjMXx4abkbjgjscMfKXKUrlTmcubVfNQzU1Wiqq7jUMSGXj4Gteqq13nVoG/b6qLWYesZtFMyqotZh6xm052q7feonujktUzXtXBU9qyOTyo5EVF8yjO53fxZN2SbYB0zFlPR6xD1jNpKZlHSL8PF02nJ1Xd6yJ25y07YpERF0JYnMciLxLguBLgfdHta9lvlexyYteymlc1yL4UVE4QOrG3ymX4aPptFLeKflo+k05V0Lv4tn7LNsDRu/i2fss2wDqZ1/pU+Hi6bRiTKWk5eLptOX9C7+LZ+yzbA0Lv4sn7LNsA6Wlyoo9Yh6xm0jrlVRazD1jNpzjud38WTdkm2Bud38WTdkm2AdJxZU0esQ9YzaS48pqTWIum05h3O7+LJuyTbA0Lv4sn7LNsA6mblDSr8PF02jjb1TL8NH0mnKFTPc42LJJQSRRtw0pJKaVjW4qiJi5U4OFUTzkHfJP8yLoAdeuvVMnw0fTaNPyipU+Hi6bTkffJP8yLoHoxrdXIjm26VzXIitc2lmVHNVMUVFw4QOnpMpqPWIumzaRZMqaPWIesZtObdzu/iybss2wNzu/iybsk2wDo5uVVFrMPWM2kmLKij1iHrGbTmjc7v4sm7JNsDc7v4sm7JNsA6hjylpOXi6bR9t+pV+Hj6bTlfQu/iyfss2wNC7+LZ+yzbAOq/wBMU/LR9Joh19pk+Gj6bTljRu/i2fss2wxoXfxbP2WbYB1E/KSk5eLptIsuVFHrEPWM2nMk8l0Y10j7fJGxqYufJTSta1PlVVTgI9Fcq2ZVbDS7s5qYqkML3q1PlVG44AdNOyqotZh6xm0SuVVFrMPWM2nOW53fxZN2SbYS7ZZr7USJFDapVevhfA6Jjfpc9+CN86gWdW1kct6tz43te3ShTFio5Md34sU8pcBU+Q+aauhlgrKypp43xSMkSmpY1fpaK46L5VVMPMi+UtgCmMoM4mUVFj7bpViYi4bslOj4V8krMU/vieF3fa7lIupOg3NRUVFTFF4FRfCh5u9i3ahR9nh2AUd3fa7lIupDu/V3KRdSXjvXt2oUfZ4dgb17dqFH2eHYBy/lLlXT11Q6rqmufO5jGK6PFjdFqYJ+qhsloz1VNNBBSwvY2GCNscaPi0nIxqYJivhIGeqhiju8scUUcUaU9OqMiY1jUVWriuCF0Zu8nqF9qtj30VK97qOJXPfBE5zl0eNVVOECse79XcpF1Id36u5SLqS8d69u1Cj7PDsDevbtQo+zw7AKO7v1dykXUh3fq7lIupLx3r27UKPs8OwN69u1Cj7PDsAo7u/V3KRdSHd+ruUi6kvHevbtQo+zw7A3r27UKPs8OwCju79XcpF1Id36u5SLqS8d69u1Cj7PDsDevbtQo+zw7AOfcoM8E1bTS0VS5rqebQ02xx6Dl0JGvTB3g4WoaZu1t5OXpOOg879hoo7NXyRUlNHI32tovjhiY5uNXCi4ORODgVU85zXofQB6O7W3k5ek432iz5VcUUUEb40jhjZGxFhxVGMajURV8PAiFYKz6DrPJfJugdQ0DnUNI5zqKmVznQQqrlWFqqqrhwgVF3fq7lIupDu/V3KRdSXjvXt2oUfZ4dgb17dqFH2eHYBR3d+ruUi6kO79XcpF1JeO9e3ahR9nh2BvXt2oUfZ4dgFHd36u5SLqQ7v1dykXUl4717dqFH2eHYG9e3ahR9nh2AUd3fq7lIupDu/V3KRdSXjvXt2oUfZ4dgb17dqFH2eHYBQN5zz1FVTzUk7mOgnYrJGsi0XK1fkd4Dxck8uo7c+WWjRWPlYjHrKiyIrUdimCLxF45zMn6FlouckdHSskbTOVr2QRNc1cU4UVE4CtPY/22CWrr2zQRTNbSsVEmjY9GruuGKI5FwAz3fq7lIupDu+13KRdSXjvXt2oUfZ4dgb17dqFH2eHYBR3d9ruUi6k2SwZbZT1qI6mpMYlTFJpYGwxKn/q+RU0vNiWdHk3QNVHNoaRrmqio5sESKip4UVE4D0gAAAAAAA5pz4p+2p+b034FLwzad57VzKH8JSWe1P21Pzel/ApdubTvPauZQ/hA2YAAAAAAAAAAAADSc8/eS4eWl/zITmHROn883eSv8tL/mQnMmiA0reM6/yT/gLdzGl9Aw5FVvGdd5J/wFu5jS+gYB6oAAAAAAAAAAAAGqZ0+8105q78SFX+x2T/AHtw5nH6YtDOn3munNXfiQrD2PKf724czj9MBfQAAAAAAAAAAAAHN2etP2zPzel/ApdebTvPauZQ/hMgBsoAAAAAAAAAAAAGlZ5O8tf5aX/MhOaMAAAVDrfJP+At3MaX0DAAD1QAAAAAAAAAAAANUzp95rpzV34kKy9j4n+9r+Zx+mMgBe4AAAAA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63889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Arrow Connector 6"/>
          <p:cNvCxnSpPr/>
          <p:nvPr/>
        </p:nvCxnSpPr>
        <p:spPr>
          <a:xfrm>
            <a:off x="2051720" y="1566084"/>
            <a:ext cx="151216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755576" y="1278052"/>
            <a:ext cx="1440160" cy="144016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</a:t>
            </a:r>
            <a:r>
              <a:rPr lang="en-US" sz="2400" baseline="-25000" dirty="0" smtClean="0">
                <a:solidFill>
                  <a:schemeClr val="tx1"/>
                </a:solidFill>
              </a:rPr>
              <a:t>1</a:t>
            </a:r>
          </a:p>
          <a:p>
            <a:pPr algn="ctr"/>
            <a:endParaRPr lang="en-US" sz="2400" baseline="-25000" dirty="0">
              <a:solidFill>
                <a:schemeClr val="tx1"/>
              </a:solidFill>
            </a:endParaRPr>
          </a:p>
          <a:p>
            <a:pPr algn="ctr"/>
            <a:endParaRPr lang="en-US" sz="2400" baseline="-25000" dirty="0" smtClean="0">
              <a:solidFill>
                <a:schemeClr val="tx1"/>
              </a:solidFill>
            </a:endParaRPr>
          </a:p>
          <a:p>
            <a:pPr algn="ctr"/>
            <a:endParaRPr lang="en-US" sz="2400" baseline="-25000" dirty="0">
              <a:solidFill>
                <a:schemeClr val="tx1"/>
              </a:solidFill>
            </a:endParaRPr>
          </a:p>
          <a:p>
            <a:pPr algn="ctr"/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3563888" y="1278052"/>
            <a:ext cx="1440160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R=</a:t>
            </a:r>
            <a:r>
              <a:rPr lang="en-US" dirty="0" err="1" smtClean="0">
                <a:solidFill>
                  <a:schemeClr val="tx1"/>
                </a:solidFill>
              </a:rPr>
              <a:t>Au.Co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2051720" y="2430180"/>
            <a:ext cx="151216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3851920" y="341948"/>
            <a:ext cx="0" cy="93610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Snip Same Side Corner Rectangle 35"/>
          <p:cNvSpPr/>
          <p:nvPr/>
        </p:nvSpPr>
        <p:spPr>
          <a:xfrm flipV="1">
            <a:off x="3707904" y="1278052"/>
            <a:ext cx="1152128" cy="215201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Snip Same Side Corner Rectangle 40"/>
          <p:cNvSpPr/>
          <p:nvPr/>
        </p:nvSpPr>
        <p:spPr>
          <a:xfrm rot="16200000" flipV="1">
            <a:off x="3095425" y="1890531"/>
            <a:ext cx="1152128" cy="215201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Snip Same Side Corner Rectangle 41"/>
          <p:cNvSpPr/>
          <p:nvPr/>
        </p:nvSpPr>
        <p:spPr>
          <a:xfrm rot="5400000" flipV="1">
            <a:off x="4320383" y="1890532"/>
            <a:ext cx="1152128" cy="215201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3491880" y="178210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1</a:t>
            </a:r>
            <a:endParaRPr lang="en-US" b="1" dirty="0" smtClean="0"/>
          </a:p>
        </p:txBody>
      </p:sp>
      <p:sp>
        <p:nvSpPr>
          <p:cNvPr id="44" name="TextBox 43"/>
          <p:cNvSpPr txBox="1"/>
          <p:nvPr/>
        </p:nvSpPr>
        <p:spPr>
          <a:xfrm>
            <a:off x="4716016" y="178210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2</a:t>
            </a:r>
            <a:endParaRPr lang="en-US" b="1" dirty="0" smtClean="0"/>
          </a:p>
        </p:txBody>
      </p:sp>
      <p:cxnSp>
        <p:nvCxnSpPr>
          <p:cNvPr id="57" name="Straight Arrow Connector 56"/>
          <p:cNvCxnSpPr>
            <a:stCxn id="99" idx="1"/>
          </p:cNvCxnSpPr>
          <p:nvPr/>
        </p:nvCxnSpPr>
        <p:spPr>
          <a:xfrm>
            <a:off x="251520" y="1556792"/>
            <a:ext cx="648072" cy="929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H="1">
            <a:off x="395536" y="2430180"/>
            <a:ext cx="50405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Oval 73"/>
          <p:cNvSpPr/>
          <p:nvPr/>
        </p:nvSpPr>
        <p:spPr>
          <a:xfrm>
            <a:off x="6516216" y="1278052"/>
            <a:ext cx="1440160" cy="144016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</a:t>
            </a:r>
            <a:r>
              <a:rPr lang="en-US" sz="2400" baseline="-25000" dirty="0" smtClean="0">
                <a:solidFill>
                  <a:schemeClr val="tx1"/>
                </a:solidFill>
              </a:rPr>
              <a:t>2</a:t>
            </a:r>
          </a:p>
          <a:p>
            <a:pPr algn="ctr"/>
            <a:endParaRPr lang="en-US" sz="2400" baseline="-25000" dirty="0">
              <a:solidFill>
                <a:schemeClr val="tx1"/>
              </a:solidFill>
            </a:endParaRPr>
          </a:p>
          <a:p>
            <a:pPr algn="ctr"/>
            <a:endParaRPr lang="en-US" sz="2400" baseline="-25000" dirty="0" smtClean="0">
              <a:solidFill>
                <a:schemeClr val="tx1"/>
              </a:solidFill>
            </a:endParaRPr>
          </a:p>
          <a:p>
            <a:pPr algn="ctr"/>
            <a:endParaRPr lang="en-US" sz="2400" baseline="-25000" dirty="0">
              <a:solidFill>
                <a:schemeClr val="tx1"/>
              </a:solidFill>
            </a:endParaRPr>
          </a:p>
          <a:p>
            <a:pPr algn="ctr"/>
            <a:endParaRPr lang="en-US" sz="2400" dirty="0"/>
          </a:p>
        </p:txBody>
      </p:sp>
      <p:cxnSp>
        <p:nvCxnSpPr>
          <p:cNvPr id="75" name="Straight Arrow Connector 74"/>
          <p:cNvCxnSpPr/>
          <p:nvPr/>
        </p:nvCxnSpPr>
        <p:spPr>
          <a:xfrm>
            <a:off x="7812360" y="1566084"/>
            <a:ext cx="504056" cy="929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flipH="1">
            <a:off x="7812360" y="2430180"/>
            <a:ext cx="50405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5004048" y="1566084"/>
            <a:ext cx="165618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H="1">
            <a:off x="5004048" y="2430180"/>
            <a:ext cx="165618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51520" y="119675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m</a:t>
            </a:r>
            <a:r>
              <a:rPr lang="da-DK" dirty="0" smtClean="0">
                <a:sym typeface="Symbol"/>
              </a:rPr>
              <a:t>{0,1}*</a:t>
            </a:r>
            <a:endParaRPr lang="da-DK" dirty="0"/>
          </a:p>
        </p:txBody>
      </p:sp>
      <p:sp>
        <p:nvSpPr>
          <p:cNvPr id="61" name="TextBox 60"/>
          <p:cNvSpPr txBox="1"/>
          <p:nvPr/>
        </p:nvSpPr>
        <p:spPr>
          <a:xfrm>
            <a:off x="3851920" y="33265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”</a:t>
            </a:r>
            <a:r>
              <a:rPr lang="da-DK" dirty="0" err="1" smtClean="0"/>
              <a:t>hello</a:t>
            </a:r>
            <a:r>
              <a:rPr lang="da-DK" dirty="0" smtClean="0"/>
              <a:t>”</a:t>
            </a:r>
            <a:endParaRPr lang="da-DK" dirty="0"/>
          </a:p>
        </p:txBody>
      </p:sp>
      <p:sp>
        <p:nvSpPr>
          <p:cNvPr id="65" name="TextBox 64"/>
          <p:cNvSpPr txBox="1"/>
          <p:nvPr/>
        </p:nvSpPr>
        <p:spPr>
          <a:xfrm>
            <a:off x="2627784" y="120604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”</a:t>
            </a:r>
            <a:r>
              <a:rPr lang="da-DK" dirty="0" err="1" smtClean="0"/>
              <a:t>hello</a:t>
            </a:r>
            <a:r>
              <a:rPr lang="da-DK" dirty="0" smtClean="0"/>
              <a:t>”</a:t>
            </a:r>
            <a:endParaRPr lang="da-DK" dirty="0"/>
          </a:p>
        </p:txBody>
      </p:sp>
      <p:sp>
        <p:nvSpPr>
          <p:cNvPr id="66" name="TextBox 65"/>
          <p:cNvSpPr txBox="1"/>
          <p:nvPr/>
        </p:nvSpPr>
        <p:spPr>
          <a:xfrm>
            <a:off x="5796136" y="119675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”</a:t>
            </a:r>
            <a:r>
              <a:rPr lang="da-DK" dirty="0" err="1" smtClean="0"/>
              <a:t>hello</a:t>
            </a:r>
            <a:r>
              <a:rPr lang="da-DK" dirty="0" smtClean="0"/>
              <a:t>”</a:t>
            </a:r>
            <a:endParaRPr lang="da-DK" dirty="0"/>
          </a:p>
        </p:txBody>
      </p:sp>
      <p:sp>
        <p:nvSpPr>
          <p:cNvPr id="67" name="TextBox 66"/>
          <p:cNvSpPr txBox="1"/>
          <p:nvPr/>
        </p:nvSpPr>
        <p:spPr>
          <a:xfrm>
            <a:off x="6588224" y="163809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(</a:t>
            </a:r>
            <a:r>
              <a:rPr lang="da-DK" dirty="0" err="1" smtClean="0"/>
              <a:t>pk,sk</a:t>
            </a:r>
            <a:r>
              <a:rPr lang="da-DK" dirty="0" smtClean="0"/>
              <a:t>)</a:t>
            </a:r>
            <a:r>
              <a:rPr lang="da-DK" dirty="0">
                <a:sym typeface="Symbol"/>
              </a:rPr>
              <a:t> </a:t>
            </a:r>
            <a:r>
              <a:rPr lang="da-DK" dirty="0" smtClean="0">
                <a:sym typeface="Symbol"/>
              </a:rPr>
              <a:t>G</a:t>
            </a:r>
            <a:endParaRPr lang="da-DK" dirty="0"/>
          </a:p>
        </p:txBody>
      </p:sp>
      <p:sp>
        <p:nvSpPr>
          <p:cNvPr id="68" name="TextBox 67"/>
          <p:cNvSpPr txBox="1"/>
          <p:nvPr/>
        </p:nvSpPr>
        <p:spPr>
          <a:xfrm>
            <a:off x="5832140" y="2060848"/>
            <a:ext cx="468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 smtClean="0"/>
              <a:t>pk</a:t>
            </a:r>
            <a:endParaRPr lang="da-DK" dirty="0"/>
          </a:p>
        </p:txBody>
      </p:sp>
      <p:sp>
        <p:nvSpPr>
          <p:cNvPr id="69" name="TextBox 68"/>
          <p:cNvSpPr txBox="1"/>
          <p:nvPr/>
        </p:nvSpPr>
        <p:spPr>
          <a:xfrm>
            <a:off x="844105" y="1772816"/>
            <a:ext cx="1384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C</a:t>
            </a:r>
            <a:r>
              <a:rPr lang="da-DK" dirty="0" smtClean="0">
                <a:sym typeface="Symbol"/>
              </a:rPr>
              <a:t></a:t>
            </a:r>
            <a:r>
              <a:rPr lang="da-DK" dirty="0" err="1" smtClean="0"/>
              <a:t>E</a:t>
            </a:r>
            <a:r>
              <a:rPr lang="da-DK" b="1" baseline="-25000" dirty="0" err="1" smtClean="0"/>
              <a:t>pk</a:t>
            </a:r>
            <a:r>
              <a:rPr lang="da-DK" dirty="0" smtClean="0"/>
              <a:t>(m)</a:t>
            </a:r>
            <a:endParaRPr lang="da-DK" dirty="0"/>
          </a:p>
        </p:txBody>
      </p:sp>
      <p:sp>
        <p:nvSpPr>
          <p:cNvPr id="70" name="TextBox 69"/>
          <p:cNvSpPr txBox="1"/>
          <p:nvPr/>
        </p:nvSpPr>
        <p:spPr>
          <a:xfrm>
            <a:off x="2051720" y="1206044"/>
            <a:ext cx="468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C</a:t>
            </a:r>
            <a:endParaRPr lang="da-DK" dirty="0"/>
          </a:p>
        </p:txBody>
      </p:sp>
      <p:sp>
        <p:nvSpPr>
          <p:cNvPr id="85" name="TextBox 84"/>
          <p:cNvSpPr txBox="1"/>
          <p:nvPr/>
        </p:nvSpPr>
        <p:spPr>
          <a:xfrm>
            <a:off x="3923928" y="908720"/>
            <a:ext cx="468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C</a:t>
            </a:r>
            <a:endParaRPr lang="da-DK" dirty="0"/>
          </a:p>
        </p:txBody>
      </p:sp>
      <p:sp>
        <p:nvSpPr>
          <p:cNvPr id="86" name="TextBox 85"/>
          <p:cNvSpPr txBox="1"/>
          <p:nvPr/>
        </p:nvSpPr>
        <p:spPr>
          <a:xfrm>
            <a:off x="3923928" y="620688"/>
            <a:ext cx="468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 smtClean="0"/>
              <a:t>pk</a:t>
            </a:r>
            <a:endParaRPr lang="da-DK" dirty="0"/>
          </a:p>
        </p:txBody>
      </p:sp>
      <p:sp>
        <p:nvSpPr>
          <p:cNvPr id="87" name="TextBox 86"/>
          <p:cNvSpPr txBox="1"/>
          <p:nvPr/>
        </p:nvSpPr>
        <p:spPr>
          <a:xfrm>
            <a:off x="5472100" y="1196752"/>
            <a:ext cx="468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C</a:t>
            </a:r>
            <a:endParaRPr lang="da-DK" dirty="0"/>
          </a:p>
        </p:txBody>
      </p:sp>
      <p:sp>
        <p:nvSpPr>
          <p:cNvPr id="88" name="TextBox 87"/>
          <p:cNvSpPr txBox="1"/>
          <p:nvPr/>
        </p:nvSpPr>
        <p:spPr>
          <a:xfrm>
            <a:off x="6588224" y="2060848"/>
            <a:ext cx="1384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m’</a:t>
            </a:r>
            <a:r>
              <a:rPr lang="da-DK" dirty="0" smtClean="0">
                <a:sym typeface="Symbol"/>
              </a:rPr>
              <a:t> </a:t>
            </a:r>
            <a:r>
              <a:rPr lang="da-DK" dirty="0" err="1" smtClean="0"/>
              <a:t>E</a:t>
            </a:r>
            <a:r>
              <a:rPr lang="da-DK" b="1" baseline="-25000" dirty="0" err="1" smtClean="0"/>
              <a:t>pk</a:t>
            </a:r>
            <a:r>
              <a:rPr lang="da-DK" dirty="0" smtClean="0"/>
              <a:t>(C)</a:t>
            </a:r>
            <a:endParaRPr lang="da-DK" dirty="0"/>
          </a:p>
        </p:txBody>
      </p:sp>
      <p:sp>
        <p:nvSpPr>
          <p:cNvPr id="89" name="TextBox 88"/>
          <p:cNvSpPr txBox="1"/>
          <p:nvPr/>
        </p:nvSpPr>
        <p:spPr>
          <a:xfrm>
            <a:off x="7812360" y="1155842"/>
            <a:ext cx="468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m’</a:t>
            </a:r>
            <a:endParaRPr lang="da-DK" dirty="0"/>
          </a:p>
        </p:txBody>
      </p:sp>
      <p:sp>
        <p:nvSpPr>
          <p:cNvPr id="90" name="TextBox 89"/>
          <p:cNvSpPr txBox="1"/>
          <p:nvPr/>
        </p:nvSpPr>
        <p:spPr>
          <a:xfrm>
            <a:off x="2483768" y="2060848"/>
            <a:ext cx="468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 smtClean="0"/>
              <a:t>pk</a:t>
            </a:r>
            <a:endParaRPr lang="da-DK" dirty="0"/>
          </a:p>
        </p:txBody>
      </p:sp>
      <p:sp>
        <p:nvSpPr>
          <p:cNvPr id="37" name="Rectangle 36"/>
          <p:cNvSpPr/>
          <p:nvPr/>
        </p:nvSpPr>
        <p:spPr>
          <a:xfrm>
            <a:off x="3563888" y="5157192"/>
            <a:ext cx="1440160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F=</a:t>
            </a:r>
            <a:r>
              <a:rPr lang="en-US" dirty="0" err="1" smtClean="0">
                <a:solidFill>
                  <a:schemeClr val="tx1"/>
                </a:solidFill>
              </a:rPr>
              <a:t>Sec.Co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flipH="1" flipV="1">
            <a:off x="3851920" y="4715852"/>
            <a:ext cx="9941" cy="44134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Snip Same Side Corner Rectangle 38"/>
          <p:cNvSpPr/>
          <p:nvPr/>
        </p:nvSpPr>
        <p:spPr>
          <a:xfrm flipV="1">
            <a:off x="3707904" y="5157192"/>
            <a:ext cx="1152128" cy="215201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Snip Same Side Corner Rectangle 39"/>
          <p:cNvSpPr/>
          <p:nvPr/>
        </p:nvSpPr>
        <p:spPr>
          <a:xfrm rot="16200000" flipV="1">
            <a:off x="3095425" y="5769671"/>
            <a:ext cx="1152128" cy="215201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Snip Same Side Corner Rectangle 44"/>
          <p:cNvSpPr/>
          <p:nvPr/>
        </p:nvSpPr>
        <p:spPr>
          <a:xfrm rot="5400000" flipV="1">
            <a:off x="4320383" y="5769672"/>
            <a:ext cx="1152128" cy="215201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3491880" y="566124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1</a:t>
            </a:r>
            <a:endParaRPr lang="en-US" b="1" dirty="0" smtClean="0"/>
          </a:p>
        </p:txBody>
      </p:sp>
      <p:sp>
        <p:nvSpPr>
          <p:cNvPr id="47" name="TextBox 46"/>
          <p:cNvSpPr txBox="1"/>
          <p:nvPr/>
        </p:nvSpPr>
        <p:spPr>
          <a:xfrm>
            <a:off x="4716016" y="566124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2</a:t>
            </a:r>
            <a:endParaRPr lang="en-US" b="1" dirty="0" smtClean="0"/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395536" y="5445061"/>
            <a:ext cx="3168352" cy="16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>
            <a:off x="395536" y="6309320"/>
            <a:ext cx="3168352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5004048" y="5445224"/>
            <a:ext cx="327636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>
            <a:off x="5004048" y="6309320"/>
            <a:ext cx="331236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2195736" y="537321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m</a:t>
            </a:r>
            <a:r>
              <a:rPr lang="da-DK" dirty="0" smtClean="0">
                <a:sym typeface="Symbol"/>
              </a:rPr>
              <a:t>{0,1}*</a:t>
            </a:r>
            <a:endParaRPr lang="da-DK" dirty="0"/>
          </a:p>
        </p:txBody>
      </p:sp>
      <p:sp>
        <p:nvSpPr>
          <p:cNvPr id="53" name="TextBox 52"/>
          <p:cNvSpPr txBox="1"/>
          <p:nvPr/>
        </p:nvSpPr>
        <p:spPr>
          <a:xfrm>
            <a:off x="3851920" y="4787860"/>
            <a:ext cx="577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|m|</a:t>
            </a:r>
            <a:endParaRPr lang="da-DK" dirty="0"/>
          </a:p>
        </p:txBody>
      </p:sp>
      <p:sp>
        <p:nvSpPr>
          <p:cNvPr id="54" name="Trapezoid 53"/>
          <p:cNvSpPr/>
          <p:nvPr/>
        </p:nvSpPr>
        <p:spPr>
          <a:xfrm flipV="1">
            <a:off x="2483768" y="4005064"/>
            <a:ext cx="3600400" cy="710788"/>
          </a:xfrm>
          <a:prstGeom prst="trapezoid">
            <a:avLst>
              <a:gd name="adj" fmla="val 183359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55" name="Straight Arrow Connector 54"/>
          <p:cNvCxnSpPr/>
          <p:nvPr/>
        </p:nvCxnSpPr>
        <p:spPr>
          <a:xfrm flipH="1" flipV="1">
            <a:off x="3832038" y="3131676"/>
            <a:ext cx="19882" cy="8733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3923928" y="3635732"/>
            <a:ext cx="468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C’</a:t>
            </a:r>
            <a:endParaRPr lang="da-DK" dirty="0"/>
          </a:p>
        </p:txBody>
      </p:sp>
      <p:sp>
        <p:nvSpPr>
          <p:cNvPr id="59" name="TextBox 58"/>
          <p:cNvSpPr txBox="1"/>
          <p:nvPr/>
        </p:nvSpPr>
        <p:spPr>
          <a:xfrm>
            <a:off x="3923928" y="3347700"/>
            <a:ext cx="468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 smtClean="0"/>
              <a:t>pk</a:t>
            </a:r>
            <a:endParaRPr lang="da-DK" dirty="0"/>
          </a:p>
        </p:txBody>
      </p:sp>
      <p:sp>
        <p:nvSpPr>
          <p:cNvPr id="60" name="TextBox 59"/>
          <p:cNvSpPr txBox="1"/>
          <p:nvPr/>
        </p:nvSpPr>
        <p:spPr>
          <a:xfrm>
            <a:off x="3851920" y="306896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”</a:t>
            </a:r>
            <a:r>
              <a:rPr lang="da-DK" dirty="0" err="1" smtClean="0"/>
              <a:t>hello</a:t>
            </a:r>
            <a:r>
              <a:rPr lang="da-DK" dirty="0" smtClean="0"/>
              <a:t>”</a:t>
            </a:r>
            <a:endParaRPr lang="da-DK" dirty="0"/>
          </a:p>
        </p:txBody>
      </p:sp>
      <p:sp>
        <p:nvSpPr>
          <p:cNvPr id="62" name="TextBox 61"/>
          <p:cNvSpPr txBox="1"/>
          <p:nvPr/>
        </p:nvSpPr>
        <p:spPr>
          <a:xfrm>
            <a:off x="3707904" y="399577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(</a:t>
            </a:r>
            <a:r>
              <a:rPr lang="da-DK" dirty="0" err="1" smtClean="0"/>
              <a:t>pk,sk</a:t>
            </a:r>
            <a:r>
              <a:rPr lang="da-DK" dirty="0" smtClean="0"/>
              <a:t>)</a:t>
            </a:r>
            <a:r>
              <a:rPr lang="da-DK" dirty="0">
                <a:sym typeface="Symbol"/>
              </a:rPr>
              <a:t> </a:t>
            </a:r>
            <a:r>
              <a:rPr lang="da-DK" dirty="0" smtClean="0">
                <a:sym typeface="Symbol"/>
              </a:rPr>
              <a:t>G</a:t>
            </a:r>
            <a:endParaRPr lang="da-DK" dirty="0"/>
          </a:p>
        </p:txBody>
      </p:sp>
      <p:sp>
        <p:nvSpPr>
          <p:cNvPr id="63" name="TextBox 62"/>
          <p:cNvSpPr txBox="1"/>
          <p:nvPr/>
        </p:nvSpPr>
        <p:spPr>
          <a:xfrm>
            <a:off x="3491880" y="4293096"/>
            <a:ext cx="1969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C’</a:t>
            </a:r>
            <a:r>
              <a:rPr lang="da-DK" dirty="0" smtClean="0">
                <a:sym typeface="Symbol"/>
              </a:rPr>
              <a:t> </a:t>
            </a:r>
            <a:r>
              <a:rPr lang="da-DK" dirty="0" err="1" smtClean="0"/>
              <a:t>E</a:t>
            </a:r>
            <a:r>
              <a:rPr lang="da-DK" b="1" baseline="-25000" dirty="0" err="1" smtClean="0"/>
              <a:t>pk</a:t>
            </a:r>
            <a:r>
              <a:rPr lang="da-DK" dirty="0" smtClean="0"/>
              <a:t>(0</a:t>
            </a:r>
            <a:r>
              <a:rPr lang="da-DK" b="1" baseline="30000" dirty="0" smtClean="0"/>
              <a:t>|m|</a:t>
            </a:r>
            <a:r>
              <a:rPr lang="da-DK" dirty="0" smtClean="0"/>
              <a:t>)</a:t>
            </a:r>
            <a:endParaRPr lang="da-DK" dirty="0"/>
          </a:p>
        </p:txBody>
      </p:sp>
      <p:sp>
        <p:nvSpPr>
          <p:cNvPr id="64" name="TextBox 63"/>
          <p:cNvSpPr txBox="1"/>
          <p:nvPr/>
        </p:nvSpPr>
        <p:spPr>
          <a:xfrm>
            <a:off x="5202070" y="5075729"/>
            <a:ext cx="468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m</a:t>
            </a:r>
            <a:endParaRPr lang="da-DK" dirty="0"/>
          </a:p>
        </p:txBody>
      </p:sp>
      <p:cxnSp>
        <p:nvCxnSpPr>
          <p:cNvPr id="72" name="Straight Arrow Connector 71"/>
          <p:cNvCxnSpPr/>
          <p:nvPr/>
        </p:nvCxnSpPr>
        <p:spPr>
          <a:xfrm>
            <a:off x="4644008" y="3068960"/>
            <a:ext cx="0" cy="93610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4644008" y="332656"/>
            <a:ext cx="0" cy="93610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4644008" y="404664"/>
            <a:ext cx="1026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”deliver”</a:t>
            </a:r>
            <a:endParaRPr lang="da-DK" dirty="0"/>
          </a:p>
        </p:txBody>
      </p:sp>
      <p:sp>
        <p:nvSpPr>
          <p:cNvPr id="80" name="TextBox 79"/>
          <p:cNvSpPr txBox="1"/>
          <p:nvPr/>
        </p:nvSpPr>
        <p:spPr>
          <a:xfrm>
            <a:off x="4644008" y="692696"/>
            <a:ext cx="1026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”deliver”</a:t>
            </a:r>
            <a:endParaRPr lang="da-DK" dirty="0"/>
          </a:p>
        </p:txBody>
      </p:sp>
      <p:sp>
        <p:nvSpPr>
          <p:cNvPr id="81" name="TextBox 80"/>
          <p:cNvSpPr txBox="1"/>
          <p:nvPr/>
        </p:nvSpPr>
        <p:spPr>
          <a:xfrm>
            <a:off x="4644008" y="980728"/>
            <a:ext cx="1026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”deliver”</a:t>
            </a:r>
            <a:endParaRPr lang="da-DK" dirty="0"/>
          </a:p>
        </p:txBody>
      </p:sp>
      <p:sp>
        <p:nvSpPr>
          <p:cNvPr id="93" name="TextBox 92"/>
          <p:cNvSpPr txBox="1"/>
          <p:nvPr/>
        </p:nvSpPr>
        <p:spPr>
          <a:xfrm>
            <a:off x="4644008" y="3131676"/>
            <a:ext cx="1026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”deliver”</a:t>
            </a:r>
            <a:endParaRPr lang="da-DK" dirty="0"/>
          </a:p>
        </p:txBody>
      </p:sp>
      <p:sp>
        <p:nvSpPr>
          <p:cNvPr id="94" name="TextBox 93"/>
          <p:cNvSpPr txBox="1"/>
          <p:nvPr/>
        </p:nvSpPr>
        <p:spPr>
          <a:xfrm>
            <a:off x="4644008" y="3419708"/>
            <a:ext cx="1026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”deliver”</a:t>
            </a:r>
            <a:endParaRPr lang="da-DK" dirty="0"/>
          </a:p>
        </p:txBody>
      </p:sp>
      <p:sp>
        <p:nvSpPr>
          <p:cNvPr id="95" name="TextBox 94"/>
          <p:cNvSpPr txBox="1"/>
          <p:nvPr/>
        </p:nvSpPr>
        <p:spPr>
          <a:xfrm>
            <a:off x="4644008" y="3707740"/>
            <a:ext cx="1026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”deliver”</a:t>
            </a:r>
            <a:endParaRPr lang="da-DK" dirty="0"/>
          </a:p>
        </p:txBody>
      </p:sp>
      <p:sp>
        <p:nvSpPr>
          <p:cNvPr id="96" name="TextBox 95"/>
          <p:cNvSpPr txBox="1"/>
          <p:nvPr/>
        </p:nvSpPr>
        <p:spPr>
          <a:xfrm>
            <a:off x="4626006" y="4725144"/>
            <a:ext cx="1026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”deliver”</a:t>
            </a:r>
            <a:endParaRPr lang="da-DK" dirty="0"/>
          </a:p>
        </p:txBody>
      </p:sp>
      <p:cxnSp>
        <p:nvCxnSpPr>
          <p:cNvPr id="97" name="Straight Arrow Connector 96"/>
          <p:cNvCxnSpPr/>
          <p:nvPr/>
        </p:nvCxnSpPr>
        <p:spPr>
          <a:xfrm>
            <a:off x="4644008" y="4725144"/>
            <a:ext cx="0" cy="43204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Frame 98"/>
          <p:cNvSpPr/>
          <p:nvPr/>
        </p:nvSpPr>
        <p:spPr>
          <a:xfrm>
            <a:off x="251520" y="188640"/>
            <a:ext cx="8208912" cy="2736304"/>
          </a:xfrm>
          <a:prstGeom prst="frame">
            <a:avLst>
              <a:gd name="adj1" fmla="val 35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0" name="Frame 99"/>
          <p:cNvSpPr/>
          <p:nvPr/>
        </p:nvSpPr>
        <p:spPr>
          <a:xfrm>
            <a:off x="251520" y="2996952"/>
            <a:ext cx="8208912" cy="3816424"/>
          </a:xfrm>
          <a:prstGeom prst="frame">
            <a:avLst>
              <a:gd name="adj1" fmla="val 35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07" name="Straight Arrow Connector 106"/>
          <p:cNvCxnSpPr/>
          <p:nvPr/>
        </p:nvCxnSpPr>
        <p:spPr>
          <a:xfrm>
            <a:off x="8460432" y="2708920"/>
            <a:ext cx="216024" cy="0"/>
          </a:xfrm>
          <a:prstGeom prst="straightConnector1">
            <a:avLst/>
          </a:prstGeom>
          <a:ln w="38100"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>
            <a:off x="8460432" y="6597352"/>
            <a:ext cx="216024" cy="0"/>
          </a:xfrm>
          <a:prstGeom prst="straightConnector1">
            <a:avLst/>
          </a:prstGeom>
          <a:ln w="38100"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 rot="2921944">
            <a:off x="8408824" y="248279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g</a:t>
            </a:r>
            <a:r>
              <a:rPr lang="da-DK" dirty="0" smtClean="0">
                <a:sym typeface="Symbol"/>
              </a:rPr>
              <a:t></a:t>
            </a:r>
            <a:r>
              <a:rPr lang="da-DK" dirty="0">
                <a:sym typeface="Symbol"/>
              </a:rPr>
              <a:t>{0,1}</a:t>
            </a:r>
            <a:endParaRPr lang="da-DK" dirty="0"/>
          </a:p>
        </p:txBody>
      </p:sp>
      <p:sp>
        <p:nvSpPr>
          <p:cNvPr id="111" name="TextBox 110"/>
          <p:cNvSpPr txBox="1"/>
          <p:nvPr/>
        </p:nvSpPr>
        <p:spPr>
          <a:xfrm rot="2921944">
            <a:off x="8408824" y="622721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g</a:t>
            </a:r>
            <a:r>
              <a:rPr lang="da-DK" dirty="0" smtClean="0">
                <a:sym typeface="Symbol"/>
              </a:rPr>
              <a:t></a:t>
            </a:r>
            <a:r>
              <a:rPr lang="da-DK" dirty="0">
                <a:sym typeface="Symbol"/>
              </a:rPr>
              <a:t>{0,1}</a:t>
            </a:r>
            <a:endParaRPr lang="da-DK" dirty="0"/>
          </a:p>
        </p:txBody>
      </p:sp>
      <p:sp>
        <p:nvSpPr>
          <p:cNvPr id="112" name="TextBox 111"/>
          <p:cNvSpPr txBox="1"/>
          <p:nvPr/>
        </p:nvSpPr>
        <p:spPr>
          <a:xfrm>
            <a:off x="2950126" y="3933056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dirty="0" smtClean="0"/>
              <a:t>S</a:t>
            </a:r>
            <a:endParaRPr lang="da-DK" dirty="0"/>
          </a:p>
        </p:txBody>
      </p:sp>
      <p:sp>
        <p:nvSpPr>
          <p:cNvPr id="113" name="Rounded Rectangular Callout 112"/>
          <p:cNvSpPr/>
          <p:nvPr/>
        </p:nvSpPr>
        <p:spPr>
          <a:xfrm>
            <a:off x="87622" y="4507639"/>
            <a:ext cx="2862504" cy="2233729"/>
          </a:xfrm>
          <a:prstGeom prst="wedgeRoundRectCallout">
            <a:avLst>
              <a:gd name="adj1" fmla="val 62279"/>
              <a:gd name="adj2" fmla="val -4594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Simulates actual leakage given tolerated leakage and actual influence using tolerate influence</a:t>
            </a:r>
            <a:endParaRPr lang="en-US" sz="2400" dirty="0"/>
          </a:p>
        </p:txBody>
      </p:sp>
      <p:sp>
        <p:nvSpPr>
          <p:cNvPr id="114" name="TextBox 113"/>
          <p:cNvSpPr txBox="1"/>
          <p:nvPr/>
        </p:nvSpPr>
        <p:spPr>
          <a:xfrm rot="5400000">
            <a:off x="8454656" y="3722809"/>
            <a:ext cx="86113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9600" dirty="0" smtClean="0">
                <a:sym typeface="Symbol"/>
              </a:rPr>
              <a:t></a:t>
            </a:r>
            <a:endParaRPr lang="da-DK" sz="4400" dirty="0"/>
          </a:p>
        </p:txBody>
      </p:sp>
      <p:sp>
        <p:nvSpPr>
          <p:cNvPr id="115" name="TextBox 114"/>
          <p:cNvSpPr txBox="1"/>
          <p:nvPr/>
        </p:nvSpPr>
        <p:spPr>
          <a:xfrm>
            <a:off x="3874119" y="5075892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special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3874119" y="1187460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special</a:t>
            </a:r>
          </a:p>
        </p:txBody>
      </p:sp>
      <p:sp>
        <p:nvSpPr>
          <p:cNvPr id="2" name="Rectangle 1"/>
          <p:cNvSpPr/>
          <p:nvPr/>
        </p:nvSpPr>
        <p:spPr>
          <a:xfrm>
            <a:off x="251520" y="179348"/>
            <a:ext cx="1833242" cy="4413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Environment Z</a:t>
            </a:r>
            <a:endParaRPr lang="da-DK" dirty="0"/>
          </a:p>
        </p:txBody>
      </p:sp>
      <p:sp>
        <p:nvSpPr>
          <p:cNvPr id="82" name="Rectangle 81"/>
          <p:cNvSpPr/>
          <p:nvPr/>
        </p:nvSpPr>
        <p:spPr>
          <a:xfrm>
            <a:off x="251520" y="2996952"/>
            <a:ext cx="1833242" cy="4413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Environment Z</a:t>
            </a:r>
            <a:endParaRPr lang="da-DK" dirty="0"/>
          </a:p>
        </p:txBody>
      </p:sp>
      <p:sp>
        <p:nvSpPr>
          <p:cNvPr id="84" name="Rounded Rectangular Callout 83"/>
          <p:cNvSpPr/>
          <p:nvPr/>
        </p:nvSpPr>
        <p:spPr>
          <a:xfrm>
            <a:off x="2195736" y="2924944"/>
            <a:ext cx="4249851" cy="1836204"/>
          </a:xfrm>
          <a:prstGeom prst="wedgeRoundRectCallout">
            <a:avLst>
              <a:gd name="adj1" fmla="val 96900"/>
              <a:gd name="adj2" fmla="val 3328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| </a:t>
            </a:r>
            <a:r>
              <a:rPr lang="en-US" sz="2400" dirty="0" err="1" smtClean="0"/>
              <a:t>Pr</a:t>
            </a:r>
            <a:r>
              <a:rPr lang="en-US" sz="2400" dirty="0" smtClean="0"/>
              <a:t>[Z</a:t>
            </a:r>
            <a:r>
              <a:rPr lang="en-US" sz="2400" dirty="0">
                <a:sym typeface="Symbol"/>
              </a:rPr>
              <a:t></a:t>
            </a:r>
            <a:r>
              <a:rPr lang="en-US" sz="2400" dirty="0" smtClean="0">
                <a:sym typeface="Symbol"/>
              </a:rPr>
              <a:t>R=1</a:t>
            </a:r>
            <a:r>
              <a:rPr lang="en-US" sz="2400" dirty="0" smtClean="0"/>
              <a:t>]-</a:t>
            </a:r>
            <a:r>
              <a:rPr lang="en-US" sz="2400" dirty="0" err="1" smtClean="0"/>
              <a:t>Pr</a:t>
            </a:r>
            <a:r>
              <a:rPr lang="en-US" sz="2400" dirty="0" smtClean="0"/>
              <a:t>[Z</a:t>
            </a:r>
            <a:r>
              <a:rPr lang="en-US" sz="2400" dirty="0">
                <a:sym typeface="Symbol"/>
              </a:rPr>
              <a:t>SF</a:t>
            </a:r>
            <a:r>
              <a:rPr lang="en-US" sz="2400" dirty="0" smtClean="0"/>
              <a:t>] |</a:t>
            </a:r>
          </a:p>
          <a:p>
            <a:pPr algn="ctr"/>
            <a:r>
              <a:rPr lang="en-US" sz="2400" dirty="0" smtClean="0"/>
              <a:t>negligible in the security parameter</a:t>
            </a:r>
            <a:endParaRPr lang="en-US" sz="2400" dirty="0"/>
          </a:p>
        </p:txBody>
      </p:sp>
      <p:sp>
        <p:nvSpPr>
          <p:cNvPr id="83" name="Rounded Rectangular Callout 82"/>
          <p:cNvSpPr/>
          <p:nvPr/>
        </p:nvSpPr>
        <p:spPr>
          <a:xfrm>
            <a:off x="3814536" y="3635732"/>
            <a:ext cx="4249851" cy="2106816"/>
          </a:xfrm>
          <a:prstGeom prst="wedgeRoundRectCallout">
            <a:avLst>
              <a:gd name="adj1" fmla="val -87623"/>
              <a:gd name="adj2" fmla="val -5210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Gets to play with either systems and must guess which one it is playing with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44769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1" grpId="0"/>
      <p:bldP spid="65" grpId="0"/>
      <p:bldP spid="66" grpId="0"/>
      <p:bldP spid="67" grpId="0"/>
      <p:bldP spid="68" grpId="0"/>
      <p:bldP spid="69" grpId="0"/>
      <p:bldP spid="70" grpId="0"/>
      <p:bldP spid="85" grpId="0"/>
      <p:bldP spid="86" grpId="0"/>
      <p:bldP spid="87" grpId="0"/>
      <p:bldP spid="88" grpId="0"/>
      <p:bldP spid="89" grpId="0"/>
      <p:bldP spid="90" grpId="0"/>
      <p:bldP spid="52" grpId="0"/>
      <p:bldP spid="53" grpId="0"/>
      <p:bldP spid="56" grpId="0"/>
      <p:bldP spid="59" grpId="0"/>
      <p:bldP spid="60" grpId="0"/>
      <p:bldP spid="62" grpId="0"/>
      <p:bldP spid="63" grpId="0"/>
      <p:bldP spid="64" grpId="0"/>
      <p:bldP spid="79" grpId="0"/>
      <p:bldP spid="80" grpId="0"/>
      <p:bldP spid="81" grpId="0"/>
      <p:bldP spid="93" grpId="0"/>
      <p:bldP spid="94" grpId="0"/>
      <p:bldP spid="95" grpId="0"/>
      <p:bldP spid="96" grpId="0"/>
      <p:bldP spid="99" grpId="0" animBg="1"/>
      <p:bldP spid="100" grpId="0" animBg="1"/>
      <p:bldP spid="109" grpId="0"/>
      <p:bldP spid="111" grpId="0"/>
      <p:bldP spid="113" grpId="0" animBg="1"/>
      <p:bldP spid="114" grpId="0"/>
      <p:bldP spid="2" grpId="0" animBg="1"/>
      <p:bldP spid="82" grpId="0" animBg="1"/>
      <p:bldP spid="84" grpId="0" animBg="1"/>
      <p:bldP spid="84" grpId="1" animBg="1"/>
      <p:bldP spid="83" grpId="0" animBg="1"/>
      <p:bldP spid="83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xplosion 2 3"/>
          <p:cNvSpPr/>
          <p:nvPr/>
        </p:nvSpPr>
        <p:spPr>
          <a:xfrm rot="249362">
            <a:off x="93067" y="-57311"/>
            <a:ext cx="9180512" cy="1944216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Securely Implementing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b="1" dirty="0" smtClean="0"/>
              <a:t>Computational: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We say that a protocol </a:t>
            </a:r>
            <a:r>
              <a:rPr lang="en-US" dirty="0" smtClean="0">
                <a:sym typeface="Symbol"/>
              </a:rPr>
              <a:t></a:t>
            </a:r>
            <a:r>
              <a:rPr lang="en-US" dirty="0" smtClean="0"/>
              <a:t> = (P</a:t>
            </a:r>
            <a:r>
              <a:rPr lang="en-US" baseline="-25000" dirty="0" smtClean="0"/>
              <a:t>1</a:t>
            </a:r>
            <a:r>
              <a:rPr lang="en-US" dirty="0" smtClean="0"/>
              <a:t>, …,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n</a:t>
            </a:r>
            <a:r>
              <a:rPr lang="en-US" dirty="0" smtClean="0"/>
              <a:t>) using communication resource R </a:t>
            </a:r>
            <a:r>
              <a:rPr lang="en-US" b="1" dirty="0" smtClean="0"/>
              <a:t>securely implements</a:t>
            </a:r>
            <a:r>
              <a:rPr lang="en-US" dirty="0" smtClean="0"/>
              <a:t> the ideal functionality F if</a:t>
            </a:r>
            <a:r>
              <a:rPr lang="en-US" dirty="0"/>
              <a:t>	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dirty="0" smtClean="0">
                <a:sym typeface="Symbol"/>
              </a:rPr>
              <a:t> S</a:t>
            </a:r>
            <a:r>
              <a:rPr lang="en-US" dirty="0" smtClean="0"/>
              <a:t>PPT </a:t>
            </a:r>
            <a:r>
              <a:rPr lang="en-US" dirty="0">
                <a:sym typeface="Symbol"/>
              </a:rPr>
              <a:t> ZPPT</a:t>
            </a:r>
            <a:r>
              <a:rPr lang="en-US" dirty="0" smtClean="0"/>
              <a:t> ( Z</a:t>
            </a:r>
            <a:r>
              <a:rPr lang="en-US" dirty="0" smtClean="0">
                <a:sym typeface="Symbol"/>
              </a:rPr>
              <a:t>R  </a:t>
            </a:r>
            <a:r>
              <a:rPr lang="en-US" dirty="0"/>
              <a:t>Z</a:t>
            </a:r>
            <a:r>
              <a:rPr lang="en-US" dirty="0" smtClean="0">
                <a:sym typeface="Symbol"/>
              </a:rPr>
              <a:t>SF )  </a:t>
            </a:r>
          </a:p>
          <a:p>
            <a:endParaRPr lang="en-US" dirty="0">
              <a:sym typeface="Symbol"/>
            </a:endParaRPr>
          </a:p>
          <a:p>
            <a:r>
              <a:rPr lang="en-US" b="1" dirty="0" smtClean="0">
                <a:sym typeface="Symbol"/>
              </a:rPr>
              <a:t>Information theoretic:</a:t>
            </a:r>
            <a:r>
              <a:rPr lang="en-US" dirty="0" smtClean="0">
                <a:sym typeface="Symbol"/>
              </a:rPr>
              <a:t/>
            </a:r>
            <a:br>
              <a:rPr lang="en-US" dirty="0" smtClean="0">
                <a:sym typeface="Symbol"/>
              </a:rPr>
            </a:br>
            <a:r>
              <a:rPr lang="en-US" dirty="0"/>
              <a:t>	</a:t>
            </a:r>
            <a:r>
              <a:rPr lang="en-US" dirty="0">
                <a:sym typeface="Symbol"/>
              </a:rPr>
              <a:t> S</a:t>
            </a:r>
            <a:r>
              <a:rPr lang="en-US" dirty="0"/>
              <a:t>PPT </a:t>
            </a:r>
            <a:r>
              <a:rPr lang="en-US" dirty="0">
                <a:sym typeface="Symbol"/>
              </a:rPr>
              <a:t> </a:t>
            </a:r>
            <a:r>
              <a:rPr lang="en-US" dirty="0" smtClean="0">
                <a:sym typeface="Symbol"/>
              </a:rPr>
              <a:t>Z</a:t>
            </a:r>
            <a:r>
              <a:rPr lang="en-US" dirty="0" smtClean="0"/>
              <a:t> </a:t>
            </a:r>
            <a:r>
              <a:rPr lang="en-US" dirty="0"/>
              <a:t>( Z</a:t>
            </a:r>
            <a:r>
              <a:rPr lang="en-US" dirty="0">
                <a:sym typeface="Symbol"/>
              </a:rPr>
              <a:t>R  </a:t>
            </a:r>
            <a:r>
              <a:rPr lang="en-US" dirty="0"/>
              <a:t>Z</a:t>
            </a:r>
            <a:r>
              <a:rPr lang="en-US" dirty="0">
                <a:sym typeface="Symbol"/>
              </a:rPr>
              <a:t>SF )  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3" name="Rounded Rectangular Callout 2"/>
          <p:cNvSpPr/>
          <p:nvPr/>
        </p:nvSpPr>
        <p:spPr>
          <a:xfrm>
            <a:off x="3923928" y="5777880"/>
            <a:ext cx="3672408" cy="1080120"/>
          </a:xfrm>
          <a:prstGeom prst="wedgeRoundRectCallout">
            <a:avLst>
              <a:gd name="adj1" fmla="val -101558"/>
              <a:gd name="adj2" fmla="val -5612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Or I.T. security does not imply computational security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59654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xplosion 2 3"/>
          <p:cNvSpPr/>
          <p:nvPr/>
        </p:nvSpPr>
        <p:spPr>
          <a:xfrm rot="249362">
            <a:off x="93067" y="-57311"/>
            <a:ext cx="9180512" cy="1944216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Passive vs. Active Corruption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783357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We now extend the simulation paradigm to consider parties deviating from the protocol, so-called </a:t>
            </a:r>
            <a:r>
              <a:rPr lang="en-US" b="1" dirty="0" smtClean="0"/>
              <a:t>corrupted parties</a:t>
            </a:r>
          </a:p>
          <a:p>
            <a:r>
              <a:rPr lang="en-US" b="1" dirty="0" smtClean="0"/>
              <a:t>Monolithic adversary</a:t>
            </a:r>
            <a:r>
              <a:rPr lang="en-US" dirty="0" smtClean="0"/>
              <a:t>: We typically consider the set of corrupted parties as controlled by </a:t>
            </a:r>
            <a:r>
              <a:rPr lang="en-US" b="1" dirty="0" smtClean="0"/>
              <a:t>one central adversary</a:t>
            </a:r>
          </a:p>
          <a:p>
            <a:pPr lvl="1"/>
            <a:r>
              <a:rPr lang="en-US" dirty="0" smtClean="0"/>
              <a:t>Models collusion, which is in some sense worst-case</a:t>
            </a:r>
          </a:p>
          <a:p>
            <a:r>
              <a:rPr lang="en-US" b="1" dirty="0" smtClean="0"/>
              <a:t>Passive corrupted</a:t>
            </a:r>
            <a:r>
              <a:rPr lang="en-US" dirty="0" smtClean="0"/>
              <a:t> parties follow the protocol but pool their views to try to learn extra information about the inputs and outputs of the honest parties</a:t>
            </a:r>
          </a:p>
          <a:p>
            <a:r>
              <a:rPr lang="en-US" b="1" dirty="0" smtClean="0"/>
              <a:t>Active corrupted</a:t>
            </a:r>
            <a:r>
              <a:rPr lang="en-US" dirty="0" smtClean="0"/>
              <a:t> parties deviate from the protocol to </a:t>
            </a:r>
            <a:r>
              <a:rPr lang="en-US" dirty="0"/>
              <a:t>try to learn extra information about the inputs and outputs of the honest </a:t>
            </a:r>
            <a:r>
              <a:rPr lang="en-US" dirty="0" smtClean="0"/>
              <a:t>parties or to give incorrect outputs, or induce unfairness, or …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05782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Passive Corruption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b="1" dirty="0" smtClean="0"/>
              <a:t>Tolerated leakage:</a:t>
            </a:r>
            <a:r>
              <a:rPr lang="en-US" dirty="0" smtClean="0"/>
              <a:t> The </a:t>
            </a:r>
            <a:r>
              <a:rPr lang="en-US" dirty="0"/>
              <a:t>inputs and outputs of the corrupted </a:t>
            </a:r>
            <a:r>
              <a:rPr lang="en-US" dirty="0" smtClean="0"/>
              <a:t>parties</a:t>
            </a:r>
          </a:p>
          <a:p>
            <a:r>
              <a:rPr lang="en-US" b="1" dirty="0" smtClean="0"/>
              <a:t>Actual leakage: </a:t>
            </a:r>
            <a:r>
              <a:rPr lang="en-US" dirty="0" smtClean="0"/>
              <a:t>The entire internal state of the corrupted party</a:t>
            </a:r>
          </a:p>
        </p:txBody>
      </p:sp>
    </p:spTree>
    <p:extLst>
      <p:ext uri="{BB962C8B-B14F-4D97-AF65-F5344CB8AC3E}">
        <p14:creationId xmlns:p14="http://schemas.microsoft.com/office/powerpoint/2010/main" val="1944600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Passive Corruption, Actual Leakage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499992" y="4221088"/>
            <a:ext cx="43204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3203848" y="3933056"/>
            <a:ext cx="1440160" cy="144016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</a:t>
            </a:r>
            <a:r>
              <a:rPr lang="en-US" sz="2400" baseline="-25000" dirty="0" smtClean="0">
                <a:solidFill>
                  <a:schemeClr val="tx1"/>
                </a:solidFill>
              </a:rPr>
              <a:t>i</a:t>
            </a:r>
          </a:p>
          <a:p>
            <a:pPr algn="ctr"/>
            <a:endParaRPr lang="en-US" sz="2400" baseline="-25000" dirty="0">
              <a:solidFill>
                <a:schemeClr val="tx1"/>
              </a:solidFill>
            </a:endParaRPr>
          </a:p>
          <a:p>
            <a:pPr algn="ctr"/>
            <a:endParaRPr lang="en-US" sz="2400" baseline="-25000" dirty="0" smtClean="0">
              <a:solidFill>
                <a:schemeClr val="tx1"/>
              </a:solidFill>
            </a:endParaRPr>
          </a:p>
          <a:p>
            <a:pPr algn="ctr"/>
            <a:endParaRPr lang="en-US" sz="2400" baseline="-25000" dirty="0">
              <a:solidFill>
                <a:schemeClr val="tx1"/>
              </a:solidFill>
            </a:endParaRPr>
          </a:p>
          <a:p>
            <a:pPr algn="ctr"/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4932040" y="3933056"/>
            <a:ext cx="1440160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4499992" y="5085184"/>
            <a:ext cx="43204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5220072" y="3573016"/>
            <a:ext cx="0" cy="36004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084168" y="3573016"/>
            <a:ext cx="0" cy="36004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nip Same Side Corner Rectangle 11"/>
          <p:cNvSpPr/>
          <p:nvPr/>
        </p:nvSpPr>
        <p:spPr>
          <a:xfrm flipV="1">
            <a:off x="5076056" y="3933056"/>
            <a:ext cx="1152128" cy="215201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220072" y="3851756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special</a:t>
            </a:r>
          </a:p>
        </p:txBody>
      </p:sp>
      <p:sp>
        <p:nvSpPr>
          <p:cNvPr id="14" name="Snip Same Side Corner Rectangle 13"/>
          <p:cNvSpPr/>
          <p:nvPr/>
        </p:nvSpPr>
        <p:spPr>
          <a:xfrm rot="16200000" flipV="1">
            <a:off x="4463577" y="4545535"/>
            <a:ext cx="1152128" cy="215201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Snip Same Side Corner Rectangle 14"/>
          <p:cNvSpPr/>
          <p:nvPr/>
        </p:nvSpPr>
        <p:spPr>
          <a:xfrm rot="5400000" flipV="1">
            <a:off x="5688535" y="4545536"/>
            <a:ext cx="1152128" cy="215201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932040" y="4437112"/>
            <a:ext cx="2600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i</a:t>
            </a:r>
            <a:endParaRPr lang="en-US" b="1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6156176" y="4437112"/>
            <a:ext cx="263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j</a:t>
            </a:r>
            <a:endParaRPr lang="en-US" b="1" dirty="0" smtClean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843808" y="4221088"/>
            <a:ext cx="50405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2843808" y="5085184"/>
            <a:ext cx="50405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3491880" y="3573016"/>
            <a:ext cx="0" cy="50405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355976" y="3573016"/>
            <a:ext cx="0" cy="50405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828876" y="3203684"/>
            <a:ext cx="1054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”passive”</a:t>
            </a:r>
            <a:endParaRPr lang="da-DK" dirty="0"/>
          </a:p>
        </p:txBody>
      </p:sp>
      <p:sp>
        <p:nvSpPr>
          <p:cNvPr id="25" name="TextBox 24"/>
          <p:cNvSpPr txBox="1"/>
          <p:nvPr/>
        </p:nvSpPr>
        <p:spPr>
          <a:xfrm>
            <a:off x="2847788" y="3923764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x</a:t>
            </a:r>
            <a:endParaRPr lang="da-DK" dirty="0"/>
          </a:p>
        </p:txBody>
      </p:sp>
      <p:sp>
        <p:nvSpPr>
          <p:cNvPr id="26" name="TextBox 25"/>
          <p:cNvSpPr txBox="1"/>
          <p:nvPr/>
        </p:nvSpPr>
        <p:spPr>
          <a:xfrm>
            <a:off x="2843808" y="4715852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y</a:t>
            </a:r>
            <a:endParaRPr lang="da-DK" dirty="0"/>
          </a:p>
        </p:txBody>
      </p:sp>
      <p:sp>
        <p:nvSpPr>
          <p:cNvPr id="27" name="TextBox 26"/>
          <p:cNvSpPr txBox="1"/>
          <p:nvPr/>
        </p:nvSpPr>
        <p:spPr>
          <a:xfrm>
            <a:off x="4571170" y="3923764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X</a:t>
            </a:r>
            <a:endParaRPr lang="da-DK" dirty="0"/>
          </a:p>
        </p:txBody>
      </p:sp>
      <p:sp>
        <p:nvSpPr>
          <p:cNvPr id="28" name="TextBox 27"/>
          <p:cNvSpPr txBox="1"/>
          <p:nvPr/>
        </p:nvSpPr>
        <p:spPr>
          <a:xfrm>
            <a:off x="4572000" y="4787860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Y</a:t>
            </a:r>
            <a:endParaRPr lang="da-DK" dirty="0"/>
          </a:p>
        </p:txBody>
      </p:sp>
      <p:sp>
        <p:nvSpPr>
          <p:cNvPr id="29" name="TextBox 28"/>
          <p:cNvSpPr txBox="1"/>
          <p:nvPr/>
        </p:nvSpPr>
        <p:spPr>
          <a:xfrm>
            <a:off x="3131840" y="4499828"/>
            <a:ext cx="1581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 smtClean="0"/>
              <a:t>Randomness</a:t>
            </a:r>
            <a:r>
              <a:rPr lang="da-DK" dirty="0" smtClean="0"/>
              <a:t>: r</a:t>
            </a:r>
            <a:endParaRPr lang="da-DK" dirty="0"/>
          </a:p>
        </p:txBody>
      </p:sp>
      <p:sp>
        <p:nvSpPr>
          <p:cNvPr id="30" name="TextBox 29"/>
          <p:cNvSpPr txBox="1"/>
          <p:nvPr/>
        </p:nvSpPr>
        <p:spPr>
          <a:xfrm>
            <a:off x="2699792" y="3275692"/>
            <a:ext cx="1098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x, y, X, Y, r</a:t>
            </a:r>
            <a:endParaRPr lang="da-DK" dirty="0"/>
          </a:p>
        </p:txBody>
      </p:sp>
      <p:cxnSp>
        <p:nvCxnSpPr>
          <p:cNvPr id="31" name="Straight Arrow Connector 30"/>
          <p:cNvCxnSpPr/>
          <p:nvPr/>
        </p:nvCxnSpPr>
        <p:spPr>
          <a:xfrm flipH="1" flipV="1">
            <a:off x="3491880" y="4077071"/>
            <a:ext cx="1008112" cy="1008113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3347864" y="4010181"/>
            <a:ext cx="77125" cy="21090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3347864" y="4148257"/>
            <a:ext cx="144016" cy="93692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 flipV="1">
            <a:off x="3563888" y="4040656"/>
            <a:ext cx="936104" cy="18043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6372200" y="4221088"/>
            <a:ext cx="43204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6372200" y="5085184"/>
            <a:ext cx="43204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9963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Passive Corruption, Tolerate Leakage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419872" y="3654316"/>
            <a:ext cx="43204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3851920" y="3366284"/>
            <a:ext cx="1440160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419872" y="4518412"/>
            <a:ext cx="43204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139952" y="3006244"/>
            <a:ext cx="0" cy="36004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004048" y="3006244"/>
            <a:ext cx="0" cy="36004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nip Same Side Corner Rectangle 11"/>
          <p:cNvSpPr/>
          <p:nvPr/>
        </p:nvSpPr>
        <p:spPr>
          <a:xfrm flipV="1">
            <a:off x="3995936" y="3366284"/>
            <a:ext cx="1152128" cy="215201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139952" y="3284984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special</a:t>
            </a:r>
          </a:p>
        </p:txBody>
      </p:sp>
      <p:sp>
        <p:nvSpPr>
          <p:cNvPr id="14" name="Snip Same Side Corner Rectangle 13"/>
          <p:cNvSpPr/>
          <p:nvPr/>
        </p:nvSpPr>
        <p:spPr>
          <a:xfrm rot="16200000" flipV="1">
            <a:off x="3383457" y="3978763"/>
            <a:ext cx="1152128" cy="215201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Snip Same Side Corner Rectangle 14"/>
          <p:cNvSpPr/>
          <p:nvPr/>
        </p:nvSpPr>
        <p:spPr>
          <a:xfrm rot="5400000" flipV="1">
            <a:off x="4608415" y="3978764"/>
            <a:ext cx="1152128" cy="215201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851920" y="3870340"/>
            <a:ext cx="2600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i</a:t>
            </a:r>
            <a:endParaRPr lang="en-US" b="1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5076056" y="3870340"/>
            <a:ext cx="263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j</a:t>
            </a:r>
            <a:endParaRPr lang="en-US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453905" y="2636912"/>
            <a:ext cx="1336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(”passive”, i)</a:t>
            </a:r>
            <a:endParaRPr lang="da-DK" dirty="0"/>
          </a:p>
        </p:txBody>
      </p:sp>
      <p:sp>
        <p:nvSpPr>
          <p:cNvPr id="27" name="TextBox 26"/>
          <p:cNvSpPr txBox="1"/>
          <p:nvPr/>
        </p:nvSpPr>
        <p:spPr>
          <a:xfrm>
            <a:off x="3491050" y="3356992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x</a:t>
            </a:r>
            <a:endParaRPr lang="da-DK" dirty="0"/>
          </a:p>
        </p:txBody>
      </p:sp>
      <p:sp>
        <p:nvSpPr>
          <p:cNvPr id="28" name="TextBox 27"/>
          <p:cNvSpPr txBox="1"/>
          <p:nvPr/>
        </p:nvSpPr>
        <p:spPr>
          <a:xfrm>
            <a:off x="3491880" y="4221088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y</a:t>
            </a:r>
            <a:endParaRPr lang="da-DK" dirty="0"/>
          </a:p>
        </p:txBody>
      </p:sp>
      <p:sp>
        <p:nvSpPr>
          <p:cNvPr id="31" name="TextBox 30"/>
          <p:cNvSpPr txBox="1"/>
          <p:nvPr/>
        </p:nvSpPr>
        <p:spPr>
          <a:xfrm>
            <a:off x="3779912" y="2636912"/>
            <a:ext cx="498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x, y</a:t>
            </a:r>
            <a:endParaRPr lang="da-DK" dirty="0"/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3851920" y="3366284"/>
            <a:ext cx="288032" cy="28803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endCxn id="13" idx="1"/>
          </p:cNvCxnSpPr>
          <p:nvPr/>
        </p:nvCxnSpPr>
        <p:spPr>
          <a:xfrm flipV="1">
            <a:off x="3851920" y="3469650"/>
            <a:ext cx="288032" cy="103947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292080" y="3645024"/>
            <a:ext cx="43204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5292080" y="4509120"/>
            <a:ext cx="43204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9089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 Corruption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b="1" dirty="0" smtClean="0"/>
              <a:t>Tolerated influence</a:t>
            </a:r>
            <a:r>
              <a:rPr lang="en-US" dirty="0" smtClean="0"/>
              <a:t>: To substitute the inputs and outputs of the corrupted parties</a:t>
            </a:r>
            <a:endParaRPr lang="en-US" dirty="0"/>
          </a:p>
          <a:p>
            <a:r>
              <a:rPr lang="en-US" b="1" dirty="0" smtClean="0"/>
              <a:t>Actual influence:</a:t>
            </a:r>
            <a:r>
              <a:rPr lang="en-US" dirty="0" smtClean="0"/>
              <a:t> Also includes the ability to send wrong messages on behalf of the corrupted party, </a:t>
            </a:r>
          </a:p>
          <a:p>
            <a:pPr lvl="1"/>
            <a:r>
              <a:rPr lang="en-US" dirty="0" smtClean="0"/>
              <a:t>I.e., give wrong inputs to the communication resource and give wrong outputs</a:t>
            </a:r>
          </a:p>
        </p:txBody>
      </p:sp>
    </p:spTree>
    <p:extLst>
      <p:ext uri="{BB962C8B-B14F-4D97-AF65-F5344CB8AC3E}">
        <p14:creationId xmlns:p14="http://schemas.microsoft.com/office/powerpoint/2010/main" val="4031762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 Corruption, Actual Influence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499992" y="4221088"/>
            <a:ext cx="43204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3203848" y="3933056"/>
            <a:ext cx="1440160" cy="144016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</a:t>
            </a:r>
            <a:r>
              <a:rPr lang="en-US" sz="2400" baseline="-25000" dirty="0" smtClean="0">
                <a:solidFill>
                  <a:schemeClr val="tx1"/>
                </a:solidFill>
              </a:rPr>
              <a:t>i</a:t>
            </a:r>
          </a:p>
          <a:p>
            <a:pPr algn="ctr"/>
            <a:endParaRPr lang="en-US" sz="2400" baseline="-25000" dirty="0">
              <a:solidFill>
                <a:schemeClr val="tx1"/>
              </a:solidFill>
            </a:endParaRPr>
          </a:p>
          <a:p>
            <a:pPr algn="ctr"/>
            <a:endParaRPr lang="en-US" sz="2400" baseline="-25000" dirty="0" smtClean="0">
              <a:solidFill>
                <a:schemeClr val="tx1"/>
              </a:solidFill>
            </a:endParaRPr>
          </a:p>
          <a:p>
            <a:pPr algn="ctr"/>
            <a:endParaRPr lang="en-US" sz="2400" baseline="-25000" dirty="0">
              <a:solidFill>
                <a:schemeClr val="tx1"/>
              </a:solidFill>
            </a:endParaRPr>
          </a:p>
          <a:p>
            <a:pPr algn="ctr"/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4932040" y="3933056"/>
            <a:ext cx="1440160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4499992" y="5085184"/>
            <a:ext cx="43204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5220072" y="3573016"/>
            <a:ext cx="0" cy="36004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084168" y="3573016"/>
            <a:ext cx="0" cy="36004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nip Same Side Corner Rectangle 11"/>
          <p:cNvSpPr/>
          <p:nvPr/>
        </p:nvSpPr>
        <p:spPr>
          <a:xfrm flipV="1">
            <a:off x="5076056" y="3933056"/>
            <a:ext cx="1152128" cy="215201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220072" y="3851756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special</a:t>
            </a:r>
          </a:p>
        </p:txBody>
      </p:sp>
      <p:sp>
        <p:nvSpPr>
          <p:cNvPr id="14" name="Snip Same Side Corner Rectangle 13"/>
          <p:cNvSpPr/>
          <p:nvPr/>
        </p:nvSpPr>
        <p:spPr>
          <a:xfrm rot="16200000" flipV="1">
            <a:off x="4463577" y="4545535"/>
            <a:ext cx="1152128" cy="215201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Snip Same Side Corner Rectangle 14"/>
          <p:cNvSpPr/>
          <p:nvPr/>
        </p:nvSpPr>
        <p:spPr>
          <a:xfrm rot="5400000" flipV="1">
            <a:off x="5688535" y="4545536"/>
            <a:ext cx="1152128" cy="215201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932040" y="4437112"/>
            <a:ext cx="2600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i</a:t>
            </a:r>
            <a:endParaRPr lang="en-US" b="1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6156176" y="4437112"/>
            <a:ext cx="263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j</a:t>
            </a:r>
            <a:endParaRPr lang="en-US" b="1" dirty="0" smtClean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843808" y="4221088"/>
            <a:ext cx="50405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2843808" y="5085184"/>
            <a:ext cx="50405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3491880" y="3573016"/>
            <a:ext cx="0" cy="50405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355976" y="3573016"/>
            <a:ext cx="0" cy="50405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828876" y="3203684"/>
            <a:ext cx="915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”</a:t>
            </a:r>
            <a:r>
              <a:rPr lang="da-DK" dirty="0" err="1" smtClean="0"/>
              <a:t>active</a:t>
            </a:r>
            <a:r>
              <a:rPr lang="da-DK" dirty="0" smtClean="0"/>
              <a:t>”</a:t>
            </a:r>
            <a:endParaRPr lang="da-DK" dirty="0"/>
          </a:p>
        </p:txBody>
      </p:sp>
      <p:sp>
        <p:nvSpPr>
          <p:cNvPr id="25" name="TextBox 24"/>
          <p:cNvSpPr txBox="1"/>
          <p:nvPr/>
        </p:nvSpPr>
        <p:spPr>
          <a:xfrm>
            <a:off x="2847788" y="3923764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x</a:t>
            </a:r>
            <a:endParaRPr lang="da-DK" dirty="0"/>
          </a:p>
        </p:txBody>
      </p:sp>
      <p:sp>
        <p:nvSpPr>
          <p:cNvPr id="26" name="TextBox 25"/>
          <p:cNvSpPr txBox="1"/>
          <p:nvPr/>
        </p:nvSpPr>
        <p:spPr>
          <a:xfrm>
            <a:off x="2843808" y="4715852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y</a:t>
            </a:r>
            <a:endParaRPr lang="da-DK" dirty="0"/>
          </a:p>
        </p:txBody>
      </p:sp>
      <p:sp>
        <p:nvSpPr>
          <p:cNvPr id="27" name="TextBox 26"/>
          <p:cNvSpPr txBox="1"/>
          <p:nvPr/>
        </p:nvSpPr>
        <p:spPr>
          <a:xfrm>
            <a:off x="4571170" y="3923764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X</a:t>
            </a:r>
            <a:endParaRPr lang="da-DK" dirty="0"/>
          </a:p>
        </p:txBody>
      </p:sp>
      <p:sp>
        <p:nvSpPr>
          <p:cNvPr id="28" name="TextBox 27"/>
          <p:cNvSpPr txBox="1"/>
          <p:nvPr/>
        </p:nvSpPr>
        <p:spPr>
          <a:xfrm>
            <a:off x="4572000" y="4787860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Y</a:t>
            </a:r>
            <a:endParaRPr lang="da-DK" dirty="0"/>
          </a:p>
        </p:txBody>
      </p:sp>
      <p:cxnSp>
        <p:nvCxnSpPr>
          <p:cNvPr id="48" name="Straight Arrow Connector 47"/>
          <p:cNvCxnSpPr/>
          <p:nvPr/>
        </p:nvCxnSpPr>
        <p:spPr>
          <a:xfrm flipH="1">
            <a:off x="3347864" y="4030172"/>
            <a:ext cx="1008112" cy="105501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4355976" y="4030172"/>
            <a:ext cx="144016" cy="26292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2486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Active Corruption, Tolerated Influence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419872" y="3654316"/>
            <a:ext cx="43204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3851920" y="3366284"/>
            <a:ext cx="1440160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419872" y="4518412"/>
            <a:ext cx="43204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139952" y="3006244"/>
            <a:ext cx="0" cy="36004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004048" y="3006244"/>
            <a:ext cx="0" cy="36004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nip Same Side Corner Rectangle 11"/>
          <p:cNvSpPr/>
          <p:nvPr/>
        </p:nvSpPr>
        <p:spPr>
          <a:xfrm flipV="1">
            <a:off x="3995936" y="3366284"/>
            <a:ext cx="1152128" cy="215201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139952" y="3284984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special</a:t>
            </a:r>
          </a:p>
        </p:txBody>
      </p:sp>
      <p:sp>
        <p:nvSpPr>
          <p:cNvPr id="14" name="Snip Same Side Corner Rectangle 13"/>
          <p:cNvSpPr/>
          <p:nvPr/>
        </p:nvSpPr>
        <p:spPr>
          <a:xfrm rot="16200000" flipV="1">
            <a:off x="3383457" y="3978763"/>
            <a:ext cx="1152128" cy="215201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Snip Same Side Corner Rectangle 14"/>
          <p:cNvSpPr/>
          <p:nvPr/>
        </p:nvSpPr>
        <p:spPr>
          <a:xfrm rot="5400000" flipV="1">
            <a:off x="4608415" y="3978764"/>
            <a:ext cx="1152128" cy="215201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851920" y="3870340"/>
            <a:ext cx="2600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i</a:t>
            </a:r>
            <a:endParaRPr lang="en-US" b="1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5076056" y="3870340"/>
            <a:ext cx="263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j</a:t>
            </a:r>
            <a:endParaRPr lang="en-US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453905" y="2636912"/>
            <a:ext cx="1198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(”</a:t>
            </a:r>
            <a:r>
              <a:rPr lang="da-DK" dirty="0" err="1" smtClean="0"/>
              <a:t>active</a:t>
            </a:r>
            <a:r>
              <a:rPr lang="da-DK" dirty="0" smtClean="0"/>
              <a:t>”, i)</a:t>
            </a:r>
            <a:endParaRPr lang="da-DK" dirty="0"/>
          </a:p>
        </p:txBody>
      </p:sp>
      <p:sp>
        <p:nvSpPr>
          <p:cNvPr id="27" name="TextBox 26"/>
          <p:cNvSpPr txBox="1"/>
          <p:nvPr/>
        </p:nvSpPr>
        <p:spPr>
          <a:xfrm>
            <a:off x="3491050" y="3356992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x</a:t>
            </a:r>
            <a:endParaRPr lang="da-DK" dirty="0"/>
          </a:p>
        </p:txBody>
      </p:sp>
      <p:sp>
        <p:nvSpPr>
          <p:cNvPr id="28" name="TextBox 27"/>
          <p:cNvSpPr txBox="1"/>
          <p:nvPr/>
        </p:nvSpPr>
        <p:spPr>
          <a:xfrm>
            <a:off x="3491880" y="4221088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y</a:t>
            </a:r>
            <a:endParaRPr lang="da-DK" dirty="0"/>
          </a:p>
        </p:txBody>
      </p:sp>
      <p:cxnSp>
        <p:nvCxnSpPr>
          <p:cNvPr id="33" name="Straight Arrow Connector 32"/>
          <p:cNvCxnSpPr/>
          <p:nvPr/>
        </p:nvCxnSpPr>
        <p:spPr>
          <a:xfrm flipH="1">
            <a:off x="3419872" y="3356992"/>
            <a:ext cx="1584176" cy="29732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3851920" y="3366284"/>
            <a:ext cx="1152128" cy="114283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7712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Arrow Connector 6"/>
          <p:cNvCxnSpPr/>
          <p:nvPr/>
        </p:nvCxnSpPr>
        <p:spPr>
          <a:xfrm>
            <a:off x="2051720" y="1566084"/>
            <a:ext cx="151216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755576" y="1278052"/>
            <a:ext cx="1440160" cy="144016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</a:t>
            </a:r>
            <a:r>
              <a:rPr lang="en-US" sz="2400" baseline="-25000" dirty="0" smtClean="0">
                <a:solidFill>
                  <a:schemeClr val="tx1"/>
                </a:solidFill>
              </a:rPr>
              <a:t>1</a:t>
            </a:r>
          </a:p>
          <a:p>
            <a:pPr algn="ctr"/>
            <a:endParaRPr lang="en-US" sz="2400" baseline="-25000" dirty="0">
              <a:solidFill>
                <a:schemeClr val="tx1"/>
              </a:solidFill>
            </a:endParaRPr>
          </a:p>
          <a:p>
            <a:pPr algn="ctr"/>
            <a:endParaRPr lang="en-US" sz="2400" baseline="-25000" dirty="0" smtClean="0">
              <a:solidFill>
                <a:schemeClr val="tx1"/>
              </a:solidFill>
            </a:endParaRPr>
          </a:p>
          <a:p>
            <a:pPr algn="ctr"/>
            <a:endParaRPr lang="en-US" sz="2400" baseline="-25000" dirty="0">
              <a:solidFill>
                <a:schemeClr val="tx1"/>
              </a:solidFill>
            </a:endParaRPr>
          </a:p>
          <a:p>
            <a:pPr algn="ctr"/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3563888" y="1278052"/>
            <a:ext cx="1440160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Au.Co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2051720" y="2430180"/>
            <a:ext cx="151216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3851920" y="341948"/>
            <a:ext cx="0" cy="93610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Snip Same Side Corner Rectangle 35"/>
          <p:cNvSpPr/>
          <p:nvPr/>
        </p:nvSpPr>
        <p:spPr>
          <a:xfrm flipV="1">
            <a:off x="3707904" y="1278052"/>
            <a:ext cx="1152128" cy="215201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Snip Same Side Corner Rectangle 40"/>
          <p:cNvSpPr/>
          <p:nvPr/>
        </p:nvSpPr>
        <p:spPr>
          <a:xfrm rot="16200000" flipV="1">
            <a:off x="3095425" y="1890531"/>
            <a:ext cx="1152128" cy="215201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Snip Same Side Corner Rectangle 41"/>
          <p:cNvSpPr/>
          <p:nvPr/>
        </p:nvSpPr>
        <p:spPr>
          <a:xfrm rot="5400000" flipV="1">
            <a:off x="4320383" y="1890532"/>
            <a:ext cx="1152128" cy="215201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3491880" y="178210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1</a:t>
            </a:r>
            <a:endParaRPr lang="en-US" b="1" dirty="0" smtClean="0"/>
          </a:p>
        </p:txBody>
      </p:sp>
      <p:sp>
        <p:nvSpPr>
          <p:cNvPr id="44" name="TextBox 43"/>
          <p:cNvSpPr txBox="1"/>
          <p:nvPr/>
        </p:nvSpPr>
        <p:spPr>
          <a:xfrm>
            <a:off x="4716016" y="178210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2</a:t>
            </a:r>
            <a:endParaRPr lang="en-US" b="1" dirty="0" smtClean="0"/>
          </a:p>
        </p:txBody>
      </p:sp>
      <p:cxnSp>
        <p:nvCxnSpPr>
          <p:cNvPr id="57" name="Straight Arrow Connector 56"/>
          <p:cNvCxnSpPr>
            <a:stCxn id="99" idx="1"/>
          </p:cNvCxnSpPr>
          <p:nvPr/>
        </p:nvCxnSpPr>
        <p:spPr>
          <a:xfrm>
            <a:off x="251520" y="1556792"/>
            <a:ext cx="648072" cy="929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H="1">
            <a:off x="395536" y="2430180"/>
            <a:ext cx="50405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Oval 73"/>
          <p:cNvSpPr/>
          <p:nvPr/>
        </p:nvSpPr>
        <p:spPr>
          <a:xfrm>
            <a:off x="6516216" y="1278052"/>
            <a:ext cx="1440160" cy="144016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</a:t>
            </a:r>
            <a:r>
              <a:rPr lang="en-US" sz="2400" baseline="-25000" dirty="0" smtClean="0">
                <a:solidFill>
                  <a:schemeClr val="tx1"/>
                </a:solidFill>
              </a:rPr>
              <a:t>2</a:t>
            </a:r>
          </a:p>
          <a:p>
            <a:pPr algn="ctr"/>
            <a:endParaRPr lang="en-US" sz="2400" baseline="-25000" dirty="0">
              <a:solidFill>
                <a:schemeClr val="tx1"/>
              </a:solidFill>
            </a:endParaRPr>
          </a:p>
          <a:p>
            <a:pPr algn="ctr"/>
            <a:endParaRPr lang="en-US" sz="2400" baseline="-25000" dirty="0" smtClean="0">
              <a:solidFill>
                <a:schemeClr val="tx1"/>
              </a:solidFill>
            </a:endParaRPr>
          </a:p>
          <a:p>
            <a:pPr algn="ctr"/>
            <a:endParaRPr lang="en-US" sz="2400" baseline="-25000" dirty="0">
              <a:solidFill>
                <a:schemeClr val="tx1"/>
              </a:solidFill>
            </a:endParaRPr>
          </a:p>
          <a:p>
            <a:pPr algn="ctr"/>
            <a:endParaRPr lang="en-US" sz="2400" dirty="0"/>
          </a:p>
        </p:txBody>
      </p:sp>
      <p:cxnSp>
        <p:nvCxnSpPr>
          <p:cNvPr id="75" name="Straight Arrow Connector 74"/>
          <p:cNvCxnSpPr/>
          <p:nvPr/>
        </p:nvCxnSpPr>
        <p:spPr>
          <a:xfrm>
            <a:off x="7812360" y="1566084"/>
            <a:ext cx="504056" cy="929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flipH="1">
            <a:off x="7812360" y="2430180"/>
            <a:ext cx="50405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5004048" y="1566084"/>
            <a:ext cx="165618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H="1">
            <a:off x="5004048" y="2430180"/>
            <a:ext cx="165618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51520" y="119675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m</a:t>
            </a:r>
            <a:r>
              <a:rPr lang="da-DK" dirty="0" smtClean="0">
                <a:sym typeface="Symbol"/>
              </a:rPr>
              <a:t>{0,1}*</a:t>
            </a:r>
            <a:endParaRPr lang="da-DK" dirty="0"/>
          </a:p>
        </p:txBody>
      </p:sp>
      <p:sp>
        <p:nvSpPr>
          <p:cNvPr id="61" name="TextBox 60"/>
          <p:cNvSpPr txBox="1"/>
          <p:nvPr/>
        </p:nvSpPr>
        <p:spPr>
          <a:xfrm>
            <a:off x="3851920" y="33265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”</a:t>
            </a:r>
            <a:r>
              <a:rPr lang="da-DK" dirty="0" err="1" smtClean="0"/>
              <a:t>hello</a:t>
            </a:r>
            <a:r>
              <a:rPr lang="da-DK" dirty="0" smtClean="0"/>
              <a:t>”</a:t>
            </a:r>
            <a:endParaRPr lang="da-DK" dirty="0"/>
          </a:p>
        </p:txBody>
      </p:sp>
      <p:sp>
        <p:nvSpPr>
          <p:cNvPr id="65" name="TextBox 64"/>
          <p:cNvSpPr txBox="1"/>
          <p:nvPr/>
        </p:nvSpPr>
        <p:spPr>
          <a:xfrm>
            <a:off x="2627784" y="120604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”</a:t>
            </a:r>
            <a:r>
              <a:rPr lang="da-DK" dirty="0" err="1" smtClean="0"/>
              <a:t>hello</a:t>
            </a:r>
            <a:r>
              <a:rPr lang="da-DK" dirty="0" smtClean="0"/>
              <a:t>”</a:t>
            </a:r>
            <a:endParaRPr lang="da-DK" dirty="0"/>
          </a:p>
        </p:txBody>
      </p:sp>
      <p:sp>
        <p:nvSpPr>
          <p:cNvPr id="66" name="TextBox 65"/>
          <p:cNvSpPr txBox="1"/>
          <p:nvPr/>
        </p:nvSpPr>
        <p:spPr>
          <a:xfrm>
            <a:off x="5796136" y="119675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”</a:t>
            </a:r>
            <a:r>
              <a:rPr lang="da-DK" dirty="0" err="1" smtClean="0"/>
              <a:t>hello</a:t>
            </a:r>
            <a:r>
              <a:rPr lang="da-DK" dirty="0" smtClean="0"/>
              <a:t>”</a:t>
            </a:r>
            <a:endParaRPr lang="da-DK" dirty="0"/>
          </a:p>
        </p:txBody>
      </p:sp>
      <p:sp>
        <p:nvSpPr>
          <p:cNvPr id="67" name="TextBox 66"/>
          <p:cNvSpPr txBox="1"/>
          <p:nvPr/>
        </p:nvSpPr>
        <p:spPr>
          <a:xfrm>
            <a:off x="6588224" y="163809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(</a:t>
            </a:r>
            <a:r>
              <a:rPr lang="da-DK" dirty="0" err="1" smtClean="0"/>
              <a:t>pk,sk</a:t>
            </a:r>
            <a:r>
              <a:rPr lang="da-DK" dirty="0" smtClean="0"/>
              <a:t>)</a:t>
            </a:r>
            <a:r>
              <a:rPr lang="da-DK" dirty="0">
                <a:sym typeface="Symbol"/>
              </a:rPr>
              <a:t> </a:t>
            </a:r>
            <a:r>
              <a:rPr lang="da-DK" dirty="0" smtClean="0">
                <a:sym typeface="Symbol"/>
              </a:rPr>
              <a:t>G</a:t>
            </a:r>
            <a:endParaRPr lang="da-DK" dirty="0"/>
          </a:p>
        </p:txBody>
      </p:sp>
      <p:sp>
        <p:nvSpPr>
          <p:cNvPr id="68" name="TextBox 67"/>
          <p:cNvSpPr txBox="1"/>
          <p:nvPr/>
        </p:nvSpPr>
        <p:spPr>
          <a:xfrm>
            <a:off x="5832140" y="2060848"/>
            <a:ext cx="468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 smtClean="0"/>
              <a:t>pk</a:t>
            </a:r>
            <a:endParaRPr lang="da-DK" dirty="0"/>
          </a:p>
        </p:txBody>
      </p:sp>
      <p:sp>
        <p:nvSpPr>
          <p:cNvPr id="69" name="TextBox 68"/>
          <p:cNvSpPr txBox="1"/>
          <p:nvPr/>
        </p:nvSpPr>
        <p:spPr>
          <a:xfrm>
            <a:off x="844105" y="1772816"/>
            <a:ext cx="1384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C</a:t>
            </a:r>
            <a:r>
              <a:rPr lang="da-DK" dirty="0" smtClean="0">
                <a:sym typeface="Symbol"/>
              </a:rPr>
              <a:t></a:t>
            </a:r>
            <a:r>
              <a:rPr lang="da-DK" dirty="0" err="1" smtClean="0"/>
              <a:t>E</a:t>
            </a:r>
            <a:r>
              <a:rPr lang="da-DK" b="1" baseline="-25000" dirty="0" err="1" smtClean="0"/>
              <a:t>pk</a:t>
            </a:r>
            <a:r>
              <a:rPr lang="da-DK" dirty="0" smtClean="0"/>
              <a:t>(</a:t>
            </a:r>
            <a:r>
              <a:rPr lang="da-DK" dirty="0" err="1" smtClean="0"/>
              <a:t>m;r</a:t>
            </a:r>
            <a:r>
              <a:rPr lang="da-DK" dirty="0" smtClean="0"/>
              <a:t>)</a:t>
            </a:r>
            <a:endParaRPr lang="da-DK" dirty="0"/>
          </a:p>
        </p:txBody>
      </p:sp>
      <p:sp>
        <p:nvSpPr>
          <p:cNvPr id="70" name="TextBox 69"/>
          <p:cNvSpPr txBox="1"/>
          <p:nvPr/>
        </p:nvSpPr>
        <p:spPr>
          <a:xfrm>
            <a:off x="2051720" y="1206044"/>
            <a:ext cx="468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C</a:t>
            </a:r>
            <a:endParaRPr lang="da-DK" dirty="0"/>
          </a:p>
        </p:txBody>
      </p:sp>
      <p:sp>
        <p:nvSpPr>
          <p:cNvPr id="85" name="TextBox 84"/>
          <p:cNvSpPr txBox="1"/>
          <p:nvPr/>
        </p:nvSpPr>
        <p:spPr>
          <a:xfrm>
            <a:off x="3923928" y="908720"/>
            <a:ext cx="468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C</a:t>
            </a:r>
            <a:endParaRPr lang="da-DK" dirty="0"/>
          </a:p>
        </p:txBody>
      </p:sp>
      <p:sp>
        <p:nvSpPr>
          <p:cNvPr id="86" name="TextBox 85"/>
          <p:cNvSpPr txBox="1"/>
          <p:nvPr/>
        </p:nvSpPr>
        <p:spPr>
          <a:xfrm>
            <a:off x="3923928" y="620688"/>
            <a:ext cx="468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 smtClean="0"/>
              <a:t>pk</a:t>
            </a:r>
            <a:endParaRPr lang="da-DK" dirty="0"/>
          </a:p>
        </p:txBody>
      </p:sp>
      <p:sp>
        <p:nvSpPr>
          <p:cNvPr id="87" name="TextBox 86"/>
          <p:cNvSpPr txBox="1"/>
          <p:nvPr/>
        </p:nvSpPr>
        <p:spPr>
          <a:xfrm>
            <a:off x="5472100" y="1196752"/>
            <a:ext cx="468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C</a:t>
            </a:r>
            <a:endParaRPr lang="da-DK" dirty="0"/>
          </a:p>
        </p:txBody>
      </p:sp>
      <p:sp>
        <p:nvSpPr>
          <p:cNvPr id="88" name="TextBox 87"/>
          <p:cNvSpPr txBox="1"/>
          <p:nvPr/>
        </p:nvSpPr>
        <p:spPr>
          <a:xfrm>
            <a:off x="6588224" y="2060848"/>
            <a:ext cx="1384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m’</a:t>
            </a:r>
            <a:r>
              <a:rPr lang="da-DK" dirty="0" smtClean="0">
                <a:sym typeface="Symbol"/>
              </a:rPr>
              <a:t> </a:t>
            </a:r>
            <a:r>
              <a:rPr lang="da-DK" dirty="0" err="1" smtClean="0"/>
              <a:t>E</a:t>
            </a:r>
            <a:r>
              <a:rPr lang="da-DK" b="1" baseline="-25000" dirty="0" err="1" smtClean="0"/>
              <a:t>pk</a:t>
            </a:r>
            <a:r>
              <a:rPr lang="da-DK" dirty="0" smtClean="0"/>
              <a:t>(C)</a:t>
            </a:r>
            <a:endParaRPr lang="da-DK" dirty="0"/>
          </a:p>
        </p:txBody>
      </p:sp>
      <p:sp>
        <p:nvSpPr>
          <p:cNvPr id="89" name="TextBox 88"/>
          <p:cNvSpPr txBox="1"/>
          <p:nvPr/>
        </p:nvSpPr>
        <p:spPr>
          <a:xfrm>
            <a:off x="7812360" y="1155842"/>
            <a:ext cx="468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m’</a:t>
            </a:r>
            <a:endParaRPr lang="da-DK" dirty="0"/>
          </a:p>
        </p:txBody>
      </p:sp>
      <p:sp>
        <p:nvSpPr>
          <p:cNvPr id="90" name="TextBox 89"/>
          <p:cNvSpPr txBox="1"/>
          <p:nvPr/>
        </p:nvSpPr>
        <p:spPr>
          <a:xfrm>
            <a:off x="2483768" y="2060848"/>
            <a:ext cx="468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 smtClean="0"/>
              <a:t>pk</a:t>
            </a:r>
            <a:endParaRPr lang="da-DK" dirty="0"/>
          </a:p>
        </p:txBody>
      </p:sp>
      <p:sp>
        <p:nvSpPr>
          <p:cNvPr id="37" name="Rectangle 36"/>
          <p:cNvSpPr/>
          <p:nvPr/>
        </p:nvSpPr>
        <p:spPr>
          <a:xfrm>
            <a:off x="3563888" y="5157192"/>
            <a:ext cx="1440160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Sec.Co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flipH="1" flipV="1">
            <a:off x="3851920" y="4715852"/>
            <a:ext cx="9941" cy="44134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Snip Same Side Corner Rectangle 38"/>
          <p:cNvSpPr/>
          <p:nvPr/>
        </p:nvSpPr>
        <p:spPr>
          <a:xfrm flipV="1">
            <a:off x="3707904" y="5157192"/>
            <a:ext cx="1152128" cy="215201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Snip Same Side Corner Rectangle 39"/>
          <p:cNvSpPr/>
          <p:nvPr/>
        </p:nvSpPr>
        <p:spPr>
          <a:xfrm rot="16200000" flipV="1">
            <a:off x="3095425" y="5769671"/>
            <a:ext cx="1152128" cy="215201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Snip Same Side Corner Rectangle 44"/>
          <p:cNvSpPr/>
          <p:nvPr/>
        </p:nvSpPr>
        <p:spPr>
          <a:xfrm rot="5400000" flipV="1">
            <a:off x="4320383" y="5769672"/>
            <a:ext cx="1152128" cy="215201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3491880" y="566124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1</a:t>
            </a:r>
            <a:endParaRPr lang="en-US" b="1" dirty="0" smtClean="0"/>
          </a:p>
        </p:txBody>
      </p:sp>
      <p:sp>
        <p:nvSpPr>
          <p:cNvPr id="47" name="TextBox 46"/>
          <p:cNvSpPr txBox="1"/>
          <p:nvPr/>
        </p:nvSpPr>
        <p:spPr>
          <a:xfrm>
            <a:off x="4716016" y="566124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2</a:t>
            </a:r>
            <a:endParaRPr lang="en-US" b="1" dirty="0" smtClean="0"/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395536" y="5445061"/>
            <a:ext cx="3168352" cy="16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>
            <a:off x="395536" y="6309320"/>
            <a:ext cx="3168352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5004048" y="5445224"/>
            <a:ext cx="327636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>
            <a:off x="5004048" y="6309320"/>
            <a:ext cx="331236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2195736" y="537321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m</a:t>
            </a:r>
            <a:r>
              <a:rPr lang="da-DK" dirty="0" smtClean="0">
                <a:sym typeface="Symbol"/>
              </a:rPr>
              <a:t>{0,1}*</a:t>
            </a:r>
            <a:endParaRPr lang="da-DK" dirty="0"/>
          </a:p>
        </p:txBody>
      </p:sp>
      <p:sp>
        <p:nvSpPr>
          <p:cNvPr id="53" name="TextBox 52"/>
          <p:cNvSpPr txBox="1"/>
          <p:nvPr/>
        </p:nvSpPr>
        <p:spPr>
          <a:xfrm>
            <a:off x="3851920" y="4787860"/>
            <a:ext cx="577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m</a:t>
            </a:r>
            <a:endParaRPr lang="da-DK" dirty="0"/>
          </a:p>
        </p:txBody>
      </p:sp>
      <p:sp>
        <p:nvSpPr>
          <p:cNvPr id="54" name="Trapezoid 53"/>
          <p:cNvSpPr/>
          <p:nvPr/>
        </p:nvSpPr>
        <p:spPr>
          <a:xfrm flipV="1">
            <a:off x="755575" y="4005064"/>
            <a:ext cx="7217321" cy="710788"/>
          </a:xfrm>
          <a:prstGeom prst="trapezoid">
            <a:avLst>
              <a:gd name="adj" fmla="val 390311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55" name="Straight Arrow Connector 54"/>
          <p:cNvCxnSpPr/>
          <p:nvPr/>
        </p:nvCxnSpPr>
        <p:spPr>
          <a:xfrm flipH="1" flipV="1">
            <a:off x="3832038" y="3131676"/>
            <a:ext cx="19882" cy="8733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3923928" y="3635732"/>
            <a:ext cx="468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C</a:t>
            </a:r>
            <a:endParaRPr lang="da-DK" dirty="0"/>
          </a:p>
        </p:txBody>
      </p:sp>
      <p:sp>
        <p:nvSpPr>
          <p:cNvPr id="59" name="TextBox 58"/>
          <p:cNvSpPr txBox="1"/>
          <p:nvPr/>
        </p:nvSpPr>
        <p:spPr>
          <a:xfrm>
            <a:off x="3923928" y="3347700"/>
            <a:ext cx="468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 smtClean="0"/>
              <a:t>pk</a:t>
            </a:r>
            <a:endParaRPr lang="da-DK" dirty="0"/>
          </a:p>
        </p:txBody>
      </p:sp>
      <p:sp>
        <p:nvSpPr>
          <p:cNvPr id="60" name="TextBox 59"/>
          <p:cNvSpPr txBox="1"/>
          <p:nvPr/>
        </p:nvSpPr>
        <p:spPr>
          <a:xfrm>
            <a:off x="3851920" y="306896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”</a:t>
            </a:r>
            <a:r>
              <a:rPr lang="da-DK" dirty="0" err="1" smtClean="0"/>
              <a:t>hello</a:t>
            </a:r>
            <a:r>
              <a:rPr lang="da-DK" dirty="0" smtClean="0"/>
              <a:t>”</a:t>
            </a:r>
            <a:endParaRPr lang="da-DK" dirty="0"/>
          </a:p>
        </p:txBody>
      </p:sp>
      <p:sp>
        <p:nvSpPr>
          <p:cNvPr id="62" name="TextBox 61"/>
          <p:cNvSpPr txBox="1"/>
          <p:nvPr/>
        </p:nvSpPr>
        <p:spPr>
          <a:xfrm>
            <a:off x="3707904" y="399577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(</a:t>
            </a:r>
            <a:r>
              <a:rPr lang="da-DK" dirty="0" err="1" smtClean="0"/>
              <a:t>pk,sk</a:t>
            </a:r>
            <a:r>
              <a:rPr lang="da-DK" dirty="0" smtClean="0"/>
              <a:t>)</a:t>
            </a:r>
            <a:r>
              <a:rPr lang="da-DK" dirty="0">
                <a:sym typeface="Symbol"/>
              </a:rPr>
              <a:t> </a:t>
            </a:r>
            <a:r>
              <a:rPr lang="da-DK" dirty="0" smtClean="0">
                <a:sym typeface="Symbol"/>
              </a:rPr>
              <a:t>G</a:t>
            </a:r>
            <a:endParaRPr lang="da-DK" dirty="0"/>
          </a:p>
        </p:txBody>
      </p:sp>
      <p:sp>
        <p:nvSpPr>
          <p:cNvPr id="63" name="TextBox 62"/>
          <p:cNvSpPr txBox="1"/>
          <p:nvPr/>
        </p:nvSpPr>
        <p:spPr>
          <a:xfrm>
            <a:off x="3491880" y="4293096"/>
            <a:ext cx="1969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C</a:t>
            </a:r>
            <a:r>
              <a:rPr lang="da-DK" dirty="0" smtClean="0">
                <a:sym typeface="Symbol"/>
              </a:rPr>
              <a:t> </a:t>
            </a:r>
            <a:r>
              <a:rPr lang="da-DK" dirty="0" err="1" smtClean="0"/>
              <a:t>E</a:t>
            </a:r>
            <a:r>
              <a:rPr lang="da-DK" b="1" baseline="-25000" dirty="0" err="1" smtClean="0"/>
              <a:t>pk</a:t>
            </a:r>
            <a:r>
              <a:rPr lang="da-DK" dirty="0" smtClean="0"/>
              <a:t>(</a:t>
            </a:r>
            <a:r>
              <a:rPr lang="da-DK" dirty="0" err="1" smtClean="0"/>
              <a:t>m;r</a:t>
            </a:r>
            <a:r>
              <a:rPr lang="da-DK" dirty="0" smtClean="0"/>
              <a:t>)</a:t>
            </a:r>
            <a:endParaRPr lang="da-DK" dirty="0"/>
          </a:p>
        </p:txBody>
      </p:sp>
      <p:sp>
        <p:nvSpPr>
          <p:cNvPr id="64" name="TextBox 63"/>
          <p:cNvSpPr txBox="1"/>
          <p:nvPr/>
        </p:nvSpPr>
        <p:spPr>
          <a:xfrm>
            <a:off x="5202070" y="5075729"/>
            <a:ext cx="468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m</a:t>
            </a:r>
            <a:endParaRPr lang="da-DK" dirty="0"/>
          </a:p>
        </p:txBody>
      </p:sp>
      <p:cxnSp>
        <p:nvCxnSpPr>
          <p:cNvPr id="72" name="Straight Arrow Connector 71"/>
          <p:cNvCxnSpPr/>
          <p:nvPr/>
        </p:nvCxnSpPr>
        <p:spPr>
          <a:xfrm>
            <a:off x="4644008" y="3068960"/>
            <a:ext cx="0" cy="93610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4644008" y="332656"/>
            <a:ext cx="0" cy="93610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4644008" y="404664"/>
            <a:ext cx="1026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”deliver”</a:t>
            </a:r>
            <a:endParaRPr lang="da-DK" dirty="0"/>
          </a:p>
        </p:txBody>
      </p:sp>
      <p:sp>
        <p:nvSpPr>
          <p:cNvPr id="80" name="TextBox 79"/>
          <p:cNvSpPr txBox="1"/>
          <p:nvPr/>
        </p:nvSpPr>
        <p:spPr>
          <a:xfrm>
            <a:off x="4644008" y="692696"/>
            <a:ext cx="1026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”deliver”</a:t>
            </a:r>
            <a:endParaRPr lang="da-DK" dirty="0"/>
          </a:p>
        </p:txBody>
      </p:sp>
      <p:sp>
        <p:nvSpPr>
          <p:cNvPr id="81" name="TextBox 80"/>
          <p:cNvSpPr txBox="1"/>
          <p:nvPr/>
        </p:nvSpPr>
        <p:spPr>
          <a:xfrm>
            <a:off x="4644008" y="980728"/>
            <a:ext cx="1026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”deliver”</a:t>
            </a:r>
            <a:endParaRPr lang="da-DK" dirty="0"/>
          </a:p>
        </p:txBody>
      </p:sp>
      <p:sp>
        <p:nvSpPr>
          <p:cNvPr id="93" name="TextBox 92"/>
          <p:cNvSpPr txBox="1"/>
          <p:nvPr/>
        </p:nvSpPr>
        <p:spPr>
          <a:xfrm>
            <a:off x="4644008" y="3131676"/>
            <a:ext cx="1026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”deliver”</a:t>
            </a:r>
            <a:endParaRPr lang="da-DK" dirty="0"/>
          </a:p>
        </p:txBody>
      </p:sp>
      <p:sp>
        <p:nvSpPr>
          <p:cNvPr id="94" name="TextBox 93"/>
          <p:cNvSpPr txBox="1"/>
          <p:nvPr/>
        </p:nvSpPr>
        <p:spPr>
          <a:xfrm>
            <a:off x="4644008" y="3419708"/>
            <a:ext cx="1026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”deliver”</a:t>
            </a:r>
            <a:endParaRPr lang="da-DK" dirty="0"/>
          </a:p>
        </p:txBody>
      </p:sp>
      <p:sp>
        <p:nvSpPr>
          <p:cNvPr id="95" name="TextBox 94"/>
          <p:cNvSpPr txBox="1"/>
          <p:nvPr/>
        </p:nvSpPr>
        <p:spPr>
          <a:xfrm>
            <a:off x="4644008" y="3707740"/>
            <a:ext cx="1026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”deliver”</a:t>
            </a:r>
            <a:endParaRPr lang="da-DK" dirty="0"/>
          </a:p>
        </p:txBody>
      </p:sp>
      <p:sp>
        <p:nvSpPr>
          <p:cNvPr id="96" name="TextBox 95"/>
          <p:cNvSpPr txBox="1"/>
          <p:nvPr/>
        </p:nvSpPr>
        <p:spPr>
          <a:xfrm>
            <a:off x="4626006" y="4859868"/>
            <a:ext cx="1026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”deliver”</a:t>
            </a:r>
            <a:endParaRPr lang="da-DK" dirty="0"/>
          </a:p>
        </p:txBody>
      </p:sp>
      <p:cxnSp>
        <p:nvCxnSpPr>
          <p:cNvPr id="97" name="Straight Arrow Connector 96"/>
          <p:cNvCxnSpPr/>
          <p:nvPr/>
        </p:nvCxnSpPr>
        <p:spPr>
          <a:xfrm>
            <a:off x="4644008" y="4725144"/>
            <a:ext cx="0" cy="43204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Frame 98"/>
          <p:cNvSpPr/>
          <p:nvPr/>
        </p:nvSpPr>
        <p:spPr>
          <a:xfrm>
            <a:off x="251520" y="188640"/>
            <a:ext cx="8208912" cy="2736304"/>
          </a:xfrm>
          <a:prstGeom prst="frame">
            <a:avLst>
              <a:gd name="adj1" fmla="val 35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0" name="Frame 99"/>
          <p:cNvSpPr/>
          <p:nvPr/>
        </p:nvSpPr>
        <p:spPr>
          <a:xfrm>
            <a:off x="251520" y="2996952"/>
            <a:ext cx="8208912" cy="3816424"/>
          </a:xfrm>
          <a:prstGeom prst="frame">
            <a:avLst>
              <a:gd name="adj1" fmla="val 35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07" name="Straight Arrow Connector 106"/>
          <p:cNvCxnSpPr/>
          <p:nvPr/>
        </p:nvCxnSpPr>
        <p:spPr>
          <a:xfrm>
            <a:off x="8460432" y="2708920"/>
            <a:ext cx="216024" cy="0"/>
          </a:xfrm>
          <a:prstGeom prst="straightConnector1">
            <a:avLst/>
          </a:prstGeom>
          <a:ln w="38100"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>
            <a:off x="8460432" y="6597352"/>
            <a:ext cx="216024" cy="0"/>
          </a:xfrm>
          <a:prstGeom prst="straightConnector1">
            <a:avLst/>
          </a:prstGeom>
          <a:ln w="38100"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/>
          <p:cNvSpPr txBox="1"/>
          <p:nvPr/>
        </p:nvSpPr>
        <p:spPr>
          <a:xfrm>
            <a:off x="1725990" y="3903439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dirty="0" smtClean="0"/>
              <a:t>S</a:t>
            </a:r>
            <a:endParaRPr lang="da-DK" dirty="0"/>
          </a:p>
        </p:txBody>
      </p:sp>
      <p:sp>
        <p:nvSpPr>
          <p:cNvPr id="115" name="TextBox 114"/>
          <p:cNvSpPr txBox="1"/>
          <p:nvPr/>
        </p:nvSpPr>
        <p:spPr>
          <a:xfrm>
            <a:off x="3874119" y="5075892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special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3874119" y="1187460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special</a:t>
            </a:r>
          </a:p>
        </p:txBody>
      </p:sp>
      <p:cxnSp>
        <p:nvCxnSpPr>
          <p:cNvPr id="82" name="Straight Arrow Connector 81"/>
          <p:cNvCxnSpPr/>
          <p:nvPr/>
        </p:nvCxnSpPr>
        <p:spPr>
          <a:xfrm flipV="1">
            <a:off x="1043608" y="332656"/>
            <a:ext cx="0" cy="108012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>
            <a:off x="1907704" y="332656"/>
            <a:ext cx="0" cy="108012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flipV="1">
            <a:off x="6804248" y="332656"/>
            <a:ext cx="0" cy="108012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>
            <a:off x="7668344" y="332656"/>
            <a:ext cx="0" cy="108012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 flipV="1">
            <a:off x="1043608" y="3140968"/>
            <a:ext cx="0" cy="85480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>
            <a:off x="1907704" y="3140968"/>
            <a:ext cx="0" cy="86409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 flipV="1">
            <a:off x="6804248" y="3140968"/>
            <a:ext cx="0" cy="85480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>
            <a:off x="7668344" y="3140968"/>
            <a:ext cx="0" cy="86409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1907704" y="485056"/>
            <a:ext cx="1188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”passive”</a:t>
            </a:r>
            <a:endParaRPr lang="da-DK" dirty="0"/>
          </a:p>
        </p:txBody>
      </p:sp>
      <p:sp>
        <p:nvSpPr>
          <p:cNvPr id="104" name="TextBox 103"/>
          <p:cNvSpPr txBox="1"/>
          <p:nvPr/>
        </p:nvSpPr>
        <p:spPr>
          <a:xfrm>
            <a:off x="1043608" y="54868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r</a:t>
            </a:r>
            <a:endParaRPr lang="da-DK" dirty="0"/>
          </a:p>
        </p:txBody>
      </p:sp>
      <p:sp>
        <p:nvSpPr>
          <p:cNvPr id="105" name="TextBox 104"/>
          <p:cNvSpPr txBox="1"/>
          <p:nvPr/>
        </p:nvSpPr>
        <p:spPr>
          <a:xfrm>
            <a:off x="4644008" y="4653136"/>
            <a:ext cx="1548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(”passive”, 1)</a:t>
            </a:r>
            <a:endParaRPr lang="da-DK" dirty="0"/>
          </a:p>
        </p:txBody>
      </p:sp>
      <p:sp>
        <p:nvSpPr>
          <p:cNvPr id="106" name="TextBox 105"/>
          <p:cNvSpPr txBox="1"/>
          <p:nvPr/>
        </p:nvSpPr>
        <p:spPr>
          <a:xfrm>
            <a:off x="1907704" y="3356992"/>
            <a:ext cx="1188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”passive”</a:t>
            </a:r>
            <a:endParaRPr lang="da-DK" dirty="0"/>
          </a:p>
        </p:txBody>
      </p:sp>
      <p:sp>
        <p:nvSpPr>
          <p:cNvPr id="110" name="TextBox 109"/>
          <p:cNvSpPr txBox="1"/>
          <p:nvPr/>
        </p:nvSpPr>
        <p:spPr>
          <a:xfrm>
            <a:off x="1043608" y="84509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m</a:t>
            </a:r>
            <a:endParaRPr lang="da-DK" dirty="0"/>
          </a:p>
        </p:txBody>
      </p:sp>
      <p:sp>
        <p:nvSpPr>
          <p:cNvPr id="113" name="TextBox 112"/>
          <p:cNvSpPr txBox="1"/>
          <p:nvPr/>
        </p:nvSpPr>
        <p:spPr>
          <a:xfrm>
            <a:off x="1115616" y="327569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r</a:t>
            </a:r>
            <a:endParaRPr lang="da-DK" dirty="0"/>
          </a:p>
        </p:txBody>
      </p:sp>
      <p:sp>
        <p:nvSpPr>
          <p:cNvPr id="117" name="TextBox 116"/>
          <p:cNvSpPr txBox="1"/>
          <p:nvPr/>
        </p:nvSpPr>
        <p:spPr>
          <a:xfrm>
            <a:off x="1043608" y="356372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m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39511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1" grpId="0"/>
      <p:bldP spid="65" grpId="0"/>
      <p:bldP spid="66" grpId="0"/>
      <p:bldP spid="67" grpId="0"/>
      <p:bldP spid="68" grpId="0"/>
      <p:bldP spid="69" grpId="0"/>
      <p:bldP spid="70" grpId="0"/>
      <p:bldP spid="85" grpId="0"/>
      <p:bldP spid="86" grpId="0"/>
      <p:bldP spid="87" grpId="0"/>
      <p:bldP spid="88" grpId="0"/>
      <p:bldP spid="89" grpId="0"/>
      <p:bldP spid="90" grpId="0"/>
      <p:bldP spid="52" grpId="0"/>
      <p:bldP spid="53" grpId="0"/>
      <p:bldP spid="56" grpId="0"/>
      <p:bldP spid="59" grpId="0"/>
      <p:bldP spid="60" grpId="0"/>
      <p:bldP spid="62" grpId="0"/>
      <p:bldP spid="63" grpId="0"/>
      <p:bldP spid="64" grpId="0"/>
      <p:bldP spid="79" grpId="0"/>
      <p:bldP spid="80" grpId="0"/>
      <p:bldP spid="81" grpId="0"/>
      <p:bldP spid="93" grpId="0"/>
      <p:bldP spid="94" grpId="0"/>
      <p:bldP spid="95" grpId="0"/>
      <p:bldP spid="96" grpId="0"/>
      <p:bldP spid="103" grpId="0"/>
      <p:bldP spid="104" grpId="0"/>
      <p:bldP spid="105" grpId="0"/>
      <p:bldP spid="106" grpId="0"/>
      <p:bldP spid="110" grpId="0"/>
      <p:bldP spid="113" grpId="0"/>
      <p:bldP spid="1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08504" cy="1143000"/>
          </a:xfrm>
        </p:spPr>
        <p:txBody>
          <a:bodyPr>
            <a:normAutofit fontScale="90000"/>
          </a:bodyPr>
          <a:lstStyle/>
          <a:p>
            <a:r>
              <a:rPr lang="en-US" smtClean="0"/>
              <a:t>Goal: Proposition Voting</a:t>
            </a:r>
            <a:br>
              <a:rPr lang="en-US" smtClean="0"/>
            </a:br>
            <a:r>
              <a:rPr lang="en-US" smtClean="0"/>
              <a:t>Ressource: Point-to-point communication</a:t>
            </a: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483768" y="1988840"/>
            <a:ext cx="1440160" cy="144016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</a:t>
            </a:r>
            <a:r>
              <a:rPr lang="en-US" sz="2400" baseline="-25000" dirty="0" smtClean="0">
                <a:solidFill>
                  <a:schemeClr val="tx1"/>
                </a:solidFill>
              </a:rPr>
              <a:t>1</a:t>
            </a:r>
            <a:endParaRPr lang="en-US" sz="2400" dirty="0"/>
          </a:p>
        </p:txBody>
      </p:sp>
      <p:sp>
        <p:nvSpPr>
          <p:cNvPr id="7" name="Oval 6"/>
          <p:cNvSpPr/>
          <p:nvPr/>
        </p:nvSpPr>
        <p:spPr>
          <a:xfrm>
            <a:off x="5364088" y="1988840"/>
            <a:ext cx="1440160" cy="144016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</a:t>
            </a:r>
            <a:r>
              <a:rPr lang="en-US" sz="2400" baseline="-25000" dirty="0">
                <a:solidFill>
                  <a:schemeClr val="tx1"/>
                </a:solidFill>
              </a:rPr>
              <a:t>4</a:t>
            </a:r>
            <a:endParaRPr lang="en-US" sz="2400" dirty="0"/>
          </a:p>
        </p:txBody>
      </p:sp>
      <p:sp>
        <p:nvSpPr>
          <p:cNvPr id="8" name="Oval 7"/>
          <p:cNvSpPr/>
          <p:nvPr/>
        </p:nvSpPr>
        <p:spPr>
          <a:xfrm>
            <a:off x="2483768" y="4869160"/>
            <a:ext cx="1440160" cy="144016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</a:t>
            </a:r>
            <a:r>
              <a:rPr lang="en-US" sz="2400" baseline="-25000" dirty="0" smtClean="0">
                <a:solidFill>
                  <a:schemeClr val="tx1"/>
                </a:solidFill>
              </a:rPr>
              <a:t>2</a:t>
            </a:r>
            <a:endParaRPr lang="en-US" sz="2400" dirty="0"/>
          </a:p>
        </p:txBody>
      </p:sp>
      <p:sp>
        <p:nvSpPr>
          <p:cNvPr id="9" name="Oval 8"/>
          <p:cNvSpPr/>
          <p:nvPr/>
        </p:nvSpPr>
        <p:spPr>
          <a:xfrm>
            <a:off x="5364088" y="4869160"/>
            <a:ext cx="1440160" cy="144016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</a:t>
            </a:r>
            <a:r>
              <a:rPr lang="en-US" sz="2400" baseline="-25000" dirty="0" smtClean="0">
                <a:solidFill>
                  <a:schemeClr val="tx1"/>
                </a:solidFill>
              </a:rPr>
              <a:t>3</a:t>
            </a:r>
            <a:endParaRPr lang="en-US" sz="2400" dirty="0"/>
          </a:p>
        </p:txBody>
      </p:sp>
      <p:cxnSp>
        <p:nvCxnSpPr>
          <p:cNvPr id="11" name="Straight Arrow Connector 10"/>
          <p:cNvCxnSpPr>
            <a:stCxn id="5" idx="6"/>
            <a:endCxn id="7" idx="2"/>
          </p:cNvCxnSpPr>
          <p:nvPr/>
        </p:nvCxnSpPr>
        <p:spPr>
          <a:xfrm>
            <a:off x="3923928" y="2708920"/>
            <a:ext cx="1440160" cy="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8" idx="6"/>
            <a:endCxn id="9" idx="2"/>
          </p:cNvCxnSpPr>
          <p:nvPr/>
        </p:nvCxnSpPr>
        <p:spPr>
          <a:xfrm>
            <a:off x="3923928" y="5589240"/>
            <a:ext cx="1440160" cy="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8" idx="0"/>
            <a:endCxn id="5" idx="4"/>
          </p:cNvCxnSpPr>
          <p:nvPr/>
        </p:nvCxnSpPr>
        <p:spPr>
          <a:xfrm flipV="1">
            <a:off x="3203848" y="3429000"/>
            <a:ext cx="0" cy="144016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9" idx="0"/>
            <a:endCxn id="7" idx="4"/>
          </p:cNvCxnSpPr>
          <p:nvPr/>
        </p:nvCxnSpPr>
        <p:spPr>
          <a:xfrm flipV="1">
            <a:off x="6084168" y="3429000"/>
            <a:ext cx="0" cy="144016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9" idx="1"/>
            <a:endCxn id="5" idx="5"/>
          </p:cNvCxnSpPr>
          <p:nvPr/>
        </p:nvCxnSpPr>
        <p:spPr>
          <a:xfrm flipH="1" flipV="1">
            <a:off x="3713021" y="3218093"/>
            <a:ext cx="1861974" cy="1861974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7" idx="3"/>
            <a:endCxn id="8" idx="7"/>
          </p:cNvCxnSpPr>
          <p:nvPr/>
        </p:nvCxnSpPr>
        <p:spPr>
          <a:xfrm flipH="1">
            <a:off x="3713021" y="3218093"/>
            <a:ext cx="1861974" cy="1861974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2195736" y="5157192"/>
            <a:ext cx="43204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2195736" y="6021288"/>
            <a:ext cx="43204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2195736" y="2276872"/>
            <a:ext cx="43204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2195736" y="3140968"/>
            <a:ext cx="43204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6660232" y="2276872"/>
            <a:ext cx="43204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6660232" y="3140968"/>
            <a:ext cx="43204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6660232" y="5157192"/>
            <a:ext cx="43204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6660232" y="6021288"/>
            <a:ext cx="43204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801465" y="2060848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36" name="TextBox 35"/>
          <p:cNvSpPr txBox="1"/>
          <p:nvPr/>
        </p:nvSpPr>
        <p:spPr>
          <a:xfrm>
            <a:off x="1833136" y="4941168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37" name="TextBox 36"/>
          <p:cNvSpPr txBox="1"/>
          <p:nvPr/>
        </p:nvSpPr>
        <p:spPr>
          <a:xfrm>
            <a:off x="7017712" y="5805264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38" name="TextBox 37"/>
          <p:cNvSpPr txBox="1"/>
          <p:nvPr/>
        </p:nvSpPr>
        <p:spPr>
          <a:xfrm>
            <a:off x="7020272" y="2924944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39" name="TextBox 38"/>
          <p:cNvSpPr txBox="1"/>
          <p:nvPr/>
        </p:nvSpPr>
        <p:spPr>
          <a:xfrm>
            <a:off x="7020272" y="2060848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</a:t>
            </a:r>
            <a:endParaRPr lang="en-US" baseline="-25000" dirty="0"/>
          </a:p>
        </p:txBody>
      </p:sp>
      <p:sp>
        <p:nvSpPr>
          <p:cNvPr id="40" name="TextBox 39"/>
          <p:cNvSpPr txBox="1"/>
          <p:nvPr/>
        </p:nvSpPr>
        <p:spPr>
          <a:xfrm>
            <a:off x="7020272" y="4941168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</a:t>
            </a:r>
            <a:endParaRPr lang="en-US" baseline="-25000" dirty="0"/>
          </a:p>
        </p:txBody>
      </p:sp>
      <p:sp>
        <p:nvSpPr>
          <p:cNvPr id="41" name="TextBox 40"/>
          <p:cNvSpPr txBox="1"/>
          <p:nvPr/>
        </p:nvSpPr>
        <p:spPr>
          <a:xfrm>
            <a:off x="1835696" y="5795972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</a:t>
            </a:r>
            <a:endParaRPr lang="en-US" baseline="-25000" dirty="0"/>
          </a:p>
        </p:txBody>
      </p:sp>
      <p:sp>
        <p:nvSpPr>
          <p:cNvPr id="42" name="TextBox 41"/>
          <p:cNvSpPr txBox="1"/>
          <p:nvPr/>
        </p:nvSpPr>
        <p:spPr>
          <a:xfrm>
            <a:off x="1835696" y="2924944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</a:t>
            </a:r>
            <a:endParaRPr lang="en-US" baseline="-25000" dirty="0"/>
          </a:p>
        </p:txBody>
      </p:sp>
      <p:sp>
        <p:nvSpPr>
          <p:cNvPr id="46" name="TextBox 45"/>
          <p:cNvSpPr txBox="1"/>
          <p:nvPr/>
        </p:nvSpPr>
        <p:spPr>
          <a:xfrm>
            <a:off x="1907704" y="6381328"/>
            <a:ext cx="595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</a:t>
            </a:r>
            <a:r>
              <a:rPr lang="en-US" baseline="-25000" dirty="0" smtClean="0"/>
              <a:t>i</a:t>
            </a:r>
            <a:r>
              <a:rPr lang="en-US" dirty="0" smtClean="0"/>
              <a:t>: Send x</a:t>
            </a:r>
            <a:r>
              <a:rPr lang="en-US" baseline="-25000" dirty="0" smtClean="0"/>
              <a:t>i</a:t>
            </a:r>
            <a:r>
              <a:rPr lang="en-US" dirty="0" smtClean="0"/>
              <a:t> to all and output the sum of the incoming numbers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047759" y="1556792"/>
            <a:ext cx="3036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f(x</a:t>
            </a:r>
            <a:r>
              <a:rPr lang="en-US" baseline="-25000" dirty="0" smtClean="0"/>
              <a:t>1</a:t>
            </a:r>
            <a:r>
              <a:rPr lang="en-US" dirty="0" smtClean="0"/>
              <a:t>, x</a:t>
            </a:r>
            <a:r>
              <a:rPr lang="en-US" baseline="-25000" dirty="0" smtClean="0"/>
              <a:t>2</a:t>
            </a:r>
            <a:r>
              <a:rPr lang="en-US" dirty="0" smtClean="0"/>
              <a:t>, x</a:t>
            </a:r>
            <a:r>
              <a:rPr lang="en-US" baseline="-25000" dirty="0" smtClean="0"/>
              <a:t>3</a:t>
            </a:r>
            <a:r>
              <a:rPr lang="en-US" dirty="0" smtClean="0"/>
              <a:t>, x</a:t>
            </a:r>
            <a:r>
              <a:rPr lang="en-US" baseline="-25000" dirty="0" smtClean="0"/>
              <a:t>4</a:t>
            </a:r>
            <a:r>
              <a:rPr lang="en-US" dirty="0" smtClean="0"/>
              <a:t>) = x</a:t>
            </a:r>
            <a:r>
              <a:rPr lang="en-US" baseline="-25000" dirty="0" smtClean="0"/>
              <a:t>1</a:t>
            </a:r>
            <a:r>
              <a:rPr lang="en-US" dirty="0" smtClean="0"/>
              <a:t> + x</a:t>
            </a:r>
            <a:r>
              <a:rPr lang="en-US" baseline="-25000" dirty="0" smtClean="0"/>
              <a:t>2</a:t>
            </a:r>
            <a:r>
              <a:rPr lang="en-US" dirty="0"/>
              <a:t> </a:t>
            </a:r>
            <a:r>
              <a:rPr lang="en-US" dirty="0" smtClean="0"/>
              <a:t>+ x</a:t>
            </a:r>
            <a:r>
              <a:rPr lang="en-US" baseline="-25000" dirty="0" smtClean="0"/>
              <a:t>3</a:t>
            </a:r>
            <a:r>
              <a:rPr lang="en-US" dirty="0" smtClean="0"/>
              <a:t> + x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1274756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xplosion 2 4"/>
          <p:cNvSpPr/>
          <p:nvPr/>
        </p:nvSpPr>
        <p:spPr>
          <a:xfrm rot="249362">
            <a:off x="93067" y="-57311"/>
            <a:ext cx="9180512" cy="1944216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Adaptive vs. Static Corruption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Static corruption</a:t>
            </a:r>
            <a:r>
              <a:rPr lang="en-US" dirty="0" smtClean="0"/>
              <a:t>: All parties that are going to be corrupted must be corrupted before the protocol is executed</a:t>
            </a:r>
          </a:p>
          <a:p>
            <a:r>
              <a:rPr lang="en-US" b="1" dirty="0" smtClean="0"/>
              <a:t>Adaptive </a:t>
            </a:r>
            <a:r>
              <a:rPr lang="en-US" b="1" dirty="0"/>
              <a:t>corruption</a:t>
            </a:r>
            <a:r>
              <a:rPr lang="en-US" dirty="0"/>
              <a:t>: </a:t>
            </a:r>
            <a:r>
              <a:rPr lang="en-US" dirty="0" smtClean="0"/>
              <a:t>Parties may become corrupted at any point during the execution</a:t>
            </a:r>
          </a:p>
          <a:p>
            <a:endParaRPr lang="en-US" dirty="0"/>
          </a:p>
          <a:p>
            <a:r>
              <a:rPr lang="en-US" dirty="0" smtClean="0"/>
              <a:t>We just simulated a static corruption, let us try with an adaptive one…</a:t>
            </a:r>
          </a:p>
        </p:txBody>
      </p:sp>
      <p:sp>
        <p:nvSpPr>
          <p:cNvPr id="4" name="AutoShape 2" descr="data:image/jpeg;base64,/9j/4AAQSkZJRgABAQAAAQABAAD/2wCEAAkGBg0SEA0NDw0ODgwODQ8PDw0MERAQEA0NExAVFBQREhIXJyYqGCUkJRISHzAsLycpLiwtFR8xODwqOCgrOCkBCQoKDgwNGQ0MFSkYEhgpKSkpKSkpKSkpKSkpKSkpKSkpKSkpKSkpKSkpKSkpKSkpKSkpKSkpKSkpKSkpKSkpKf/AABEIAMUA/wMBIgACEQEDEQH/xAAcAAABBAMBAAAAAAAAAAAAAAAAAgMEBwEGCAX/xABOEAABAwIBBQkIDgkEAwAAAAAAAQIDBAURBgcSVNETFiExU3SSk5QXNUFVcYGz0ggUIzNDRFFSYXJzsbLCFSIlJjQ2kaG0GCQywUJigv/EABQBAQAAAAAAAAAAAAAAAAAAAAD/xAAUEQEAAAAAAAAAAAAAAAAAAAAA/9oADAMBAAIRAxEAPwC8QArOo9kBZWPfG6Ou0mOc1cIY8MWrguH6/wBAFmAVh/qHsfJ13Ux+uKZ7ISyL/wCFd1MfrgWaNzzsYx8j3I2NjXPe5eJrGpiqr/RSv48+lndxMrOqZ6wm6Z1rZUU1TTsSpa6anmiaro24I58atRVwd9IGyMyulcjXttFzcxyI5rtGjZpNVMUXRfKip5FRF+XArvNu6sprllDO+2VsiT1f/CL2rpxK6SSZEfpSImOjKziVycZsNHfklY2VMcHJwI7DFGt/VRP7D36TA2Whym05Y4JaKspHS6SROqmwaEr2tVysa6J78FwRzsFwxRq4cR7RWNZlXDBPRum3Tc4ZnVGEbUdx01RAqImKcOMrF8jVPRkz02lvGyr80TPWA30Ct5M/VmbxsrfNEz1hhfZDWP5ld1MfrgWeBWsef+yu4mVvnhj9YlR57rQ7iZWeeJnrAbdd722BYmJDPUTzK7c4KVrHSOaxEV71V6tRqJi3hVU4XInGpoWde51NTaayFtrr4sNykdJN7T0Gsjla9yroSuXiavEiirhnApKmopXwbsipFPAu6Ma3358C44oq8GETk/8ApCclzAfyQvNVBQW+mfaLi58NJBG50ftFWuc2NEVW4zIuHmQ2q0XZlQxz2skieyR0UsM7UbJDK3BVa5EVU4laqKiqio5FTjNO/SRCsucuhg9tLMlQr56lJf1GNXDCnhiXFdLwrE5fOgFmAV9JnvtDeNlZ5omesRZPZAWVvGyt80MfrgWWBWCeyGsfzK7qY/XJEefizO4mVvniZ6wFjngzZVrpyNht9dVMikdE6enbTJEsrFwe1qyyMVdFcWquGGKKngPAjzz2p3Eyr88TPWPNtGUUcqTbmrtzSpqZE00RPf6qaZODFfA9qL9KAeRdXVj8p7fcEtlajI6N67ivtXdXNYyWNzm4SaOGMzONyLx8BYjsr1bg6a23CnhRzUfPK2ldHEiqiaT9zkcqJwpiuC4JwrwIp4X6TPOv96a2nma5VRs0boV0Uxw02rgqp9Coi+YC0ANEkzy2pvGyr80bPWIsmfazt42VnmiZ6wFigVi72QtkTg0K7qY/XMf6h7Hydd1MfrgWeBXtkz4WiqqIKOFlZu1RI2NiyRMRqOX5VRy4FhACnP8AmssNLUyXTd4I5dGtdo7o1HYIquxw/odAKUjmX99u3PV+94G69z216lT9BBTM31r1Kn6CGxoKaB40WQdt1ODoIS48irenxSHooevGPtA1ybIimVcWI6NPmxuVrfLgI3jQ/Pl6amzmcANfhyLokTB8LZV+dL+u7+qiJMh7cvxSHoIbEIcBqkuQVs1ODoIRlze2vUqfoIbZIMAa/FkBbNTg6CE2LIW3J8Ug6CHrxkmMDxt5lBgqJTRNX5WtwVPIqcRG3jQcpN0zZ0M4Aaw3IaDHhfKqeFFevD9HASXZGW9eOlh6KHvYGFA1mXIW2r8Ug6CEKXIC2L8Sg6CG2yEaQDV25vrXqVP0EJUOQVt1ODoIe2hIjA8iPIi3J8Uh6KBPkVSLhoR7kvywroY+X5T32igNY3jQ8pN0x2nyJpU/5tWX5EmVXInkQ2PAwBr8mRNuX4pD0UIkuQdt1ODoIbS4YkA1J+b616lT9BBK5vrXqVP0ENnUSoFN3e0wU+UNhjgiZExZWuVI0RqKumqY/wBi+EKTyq/mSw/aN9IpdiAClJZmU91u3PP+3l2qUnmb99uvPP8At4FsIKaJQU0CTGPtGIx9oCgAAMKIcLUQ4CPIMD8gwA5GSYyNGSYwHUMmEMgBhTJhQGZCNISZCNIAlB+MYQfjAkNFoIaLQAAAAQ4YkH3DEgEdRKilEqBVOVKfvHYftG+kUupClsqP5jsX2jPSKXSgApSmZ1Pdbrzv1y6ylcz6e63TnSfmAtZBTRKCmgSYx9oxGPtAUAABhRDhaiHAR5BgfkGAHIyTGRoyTGA6hkwhkAMKZMKAzIRpCTIRpAEoPxjCD8YEhotBDRaAAAACHDEg+4YkAjqJUUolQKrymT94rH9dnpVLoQpjKVP3isn12elUudAApfNB79dOdJ+YugpjNEnu1z5yn5gLTQU0SgpoEmMfaMRj7QFAAAYUQ4WohwEeQYH5BgByMkxkaMkxgOoZMIZADCmTCgMyEaQkyEaQBKD8Ywg/GBIaLQQ0WgAAAAhwxIPuGJAI6iVFKJUCrspP5hsv12elUuUpvKNP3hs314/SqXIAFM5pE92ufOG/mLmKazTe/XLnDfzAWigpolBTQJMY+0YjH2gKAAAwohwtRDgI8gwPyDADkZJjI0ZJjAdQyYQyAGFMmFAZkI0hJkI0gCUH4xhB+MCQ0WghotAAAABDhiQfcMSAR1EqKUSoFYZRJ+8Fn+vH6ZS4yncof5gtH1o/TKXEAFOZqE92uX27PzFxlO5qvfrj9uz7nAWcgpolBTQJMY+0YjH2gKAAAwohwtRDgI8gwPyDADkZJjI0ZJjAdQyYQyAGFMmFAZkI0hJkI0gCUH4xhB+MCQ0WghotAAAABDhiQfcMSAR1EqKUSoFZ5QJ+37R9aL0ylwFQX7v/AGn60Xp1LfACns1nv1x+2Z9zi4Sn813v1w+1j+5wFmIKaJQU0CTGPtGIx9oCgAAMKIcLUQ4CPIMD8gwA5GSYyNGSYwHUMmEMgBhTJhQGZCNISZCNIAlB+MYQfjAkNFoIaLQAAAAQ4YkH3DEgEdRKilEqBWt97/Wr60Xp1LeKivnf61/Wi9OW6AFQ5sPfrh9pH9zi3ios2Xv9f9pF9zgLJQU0SgpoEmMfaMRj7QFAAAYUQ4WIcBHkGB+QYAcjJMZGjJMYDqGTCGQAwpkwoDMhGkJMhGkASg/GR0JEYEhotBDRQGQAwAlwxIPuGJAI6iVFKJUCuL339tnlh9OW2VLeu/tt8sP+QW0AFNZA3CKKauWSRjMXx4abkbjgjscMfKXKUrlTmcubVfNQzU1Wiqq7jUMSGXj4Gteqq13nVoG/b6qLWYesZtFMyqotZh6xm052q7feonujktUzXtXBU9qyOTyo5EVF8yjO53fxZN2SbYB0zFlPR6xD1jNpKZlHSL8PF02nJ1Xd6yJ25y07YpERF0JYnMciLxLguBLgfdHta9lvlexyYteymlc1yL4UVE4QOrG3ymX4aPptFLeKflo+k05V0Lv4tn7LNsDRu/i2fss2wDqZ1/pU+Hi6bRiTKWk5eLptOX9C7+LZ+yzbA0Lv4sn7LNsA6Wlyoo9Yh6xm0jrlVRazD1jNpzjud38WTdkm2Bud38WTdkm2AdJxZU0esQ9YzaS48pqTWIum05h3O7+LJuyTbA0Lv4sn7LNsA6mblDSr8PF02jjb1TL8NH0mnKFTPc42LJJQSRRtw0pJKaVjW4qiJi5U4OFUTzkHfJP8yLoAdeuvVMnw0fTaNPyipU+Hi6bTkffJP8yLoHoxrdXIjm26VzXIitc2lmVHNVMUVFw4QOnpMpqPWIumzaRZMqaPWIesZtObdzu/iybss2wNzu/iybsk2wDo5uVVFrMPWM2kmLKij1iHrGbTmjc7v4sm7JNsDc7v4sm7JNsA6hjylpOXi6bR9t+pV+Hj6bTlfQu/iyfss2wNC7+LZ+yzbAOq/wBMU/LR9Joh19pk+Gj6bTljRu/i2fss2wxoXfxbP2WbYB1E/KSk5eLptIsuVFHrEPWM2nMk8l0Y10j7fJGxqYufJTSta1PlVVTgI9Fcq2ZVbDS7s5qYqkML3q1PlVG44AdNOyqotZh6xm0SuVVFrMPWM2nOW53fxZN2SbYS7ZZr7USJFDapVevhfA6Jjfpc9+CN86gWdW1kct6tz43te3ShTFio5Md34sU8pcBU+Q+aauhlgrKypp43xSMkSmpY1fpaK46L5VVMPMi+UtgCmMoM4mUVFj7bpViYi4bslOj4V8krMU/vieF3fa7lIupOg3NRUVFTFF4FRfCh5u9i3ahR9nh2AUd3fa7lIupDu/V3KRdSXjvXt2oUfZ4dgb17dqFH2eHYBy/lLlXT11Q6rqmufO5jGK6PFjdFqYJ+qhsloz1VNNBBSwvY2GCNscaPi0nIxqYJivhIGeqhiju8scUUcUaU9OqMiY1jUVWriuCF0Zu8nqF9qtj30VK97qOJXPfBE5zl0eNVVOECse79XcpF1Id36u5SLqS8d69u1Cj7PDsDevbtQo+zw7AKO7v1dykXUh3fq7lIupLx3r27UKPs8OwN69u1Cj7PDsAo7u/V3KRdSHd+ruUi6kvHevbtQo+zw7A3r27UKPs8OwCju79XcpF1Id36u5SLqS8d69u1Cj7PDsDevbtQo+zw7AOfcoM8E1bTS0VS5rqebQ02xx6Dl0JGvTB3g4WoaZu1t5OXpOOg879hoo7NXyRUlNHI32tovjhiY5uNXCi4ORODgVU85zXofQB6O7W3k5ek432iz5VcUUUEb40jhjZGxFhxVGMajURV8PAiFYKz6DrPJfJugdQ0DnUNI5zqKmVznQQqrlWFqqqrhwgVF3fq7lIupDu/V3KRdSXjvXt2oUfZ4dgb17dqFH2eHYBR3d+ruUi6kO79XcpF1JeO9e3ahR9nh2BvXt2oUfZ4dgFHd36u5SLqQ7v1dykXUl4717dqFH2eHYG9e3ahR9nh2AUd3fq7lIupDu/V3KRdSXjvXt2oUfZ4dgb17dqFH2eHYBQN5zz1FVTzUk7mOgnYrJGsi0XK1fkd4Dxck8uo7c+WWjRWPlYjHrKiyIrUdimCLxF45zMn6FlouckdHSskbTOVr2QRNc1cU4UVE4CtPY/22CWrr2zQRTNbSsVEmjY9GruuGKI5FwAz3fq7lIupDu+13KRdSXjvXt2oUfZ4dgb17dqFH2eHYBR3d9ruUi6k2SwZbZT1qI6mpMYlTFJpYGwxKn/q+RU0vNiWdHk3QNVHNoaRrmqio5sESKip4UVE4D0gAAAAAAA5pz4p+2p+b034FLwzad57VzKH8JSWe1P21Pzel/ApdubTvPauZQ/hA2YAAAAAAAAAAAADSc8/eS4eWl/zITmHROn883eSv8tL/mQnMmiA0reM6/yT/gLdzGl9Aw5FVvGdd5J/wFu5jS+gYB6oAAAAAAAAAAAAGqZ0+8105q78SFX+x2T/AHtw5nH6YtDOn3munNXfiQrD2PKf724czj9MBfQAAAAAAAAAAAAHN2etP2zPzel/ApdebTvPauZQ/hMgBsoAAAAAAAAAAAAGlZ5O8tf5aX/MhOaMAAAVDrfJP+At3MaX0DAAD1QAAAAAAAAAAAANUzp95rpzV34kKy9j4n+9r+Zx+mMgBe4AAAAA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60260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Arrow Connector 6"/>
          <p:cNvCxnSpPr/>
          <p:nvPr/>
        </p:nvCxnSpPr>
        <p:spPr>
          <a:xfrm>
            <a:off x="2051720" y="1566084"/>
            <a:ext cx="151216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755576" y="1278052"/>
            <a:ext cx="1440160" cy="144016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</a:t>
            </a:r>
            <a:r>
              <a:rPr lang="en-US" sz="2400" baseline="-25000" dirty="0" smtClean="0">
                <a:solidFill>
                  <a:schemeClr val="tx1"/>
                </a:solidFill>
              </a:rPr>
              <a:t>1</a:t>
            </a:r>
          </a:p>
          <a:p>
            <a:pPr algn="ctr"/>
            <a:endParaRPr lang="en-US" sz="2400" baseline="-25000" dirty="0">
              <a:solidFill>
                <a:schemeClr val="tx1"/>
              </a:solidFill>
            </a:endParaRPr>
          </a:p>
          <a:p>
            <a:pPr algn="ctr"/>
            <a:endParaRPr lang="en-US" sz="2400" baseline="-25000" dirty="0" smtClean="0">
              <a:solidFill>
                <a:schemeClr val="tx1"/>
              </a:solidFill>
            </a:endParaRPr>
          </a:p>
          <a:p>
            <a:pPr algn="ctr"/>
            <a:endParaRPr lang="en-US" sz="2400" baseline="-25000" dirty="0">
              <a:solidFill>
                <a:schemeClr val="tx1"/>
              </a:solidFill>
            </a:endParaRPr>
          </a:p>
          <a:p>
            <a:pPr algn="ctr"/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3563888" y="1278052"/>
            <a:ext cx="1440160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Au.Co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2051720" y="2430180"/>
            <a:ext cx="151216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3851920" y="341948"/>
            <a:ext cx="0" cy="93610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Snip Same Side Corner Rectangle 35"/>
          <p:cNvSpPr/>
          <p:nvPr/>
        </p:nvSpPr>
        <p:spPr>
          <a:xfrm flipV="1">
            <a:off x="3707904" y="1278052"/>
            <a:ext cx="1152128" cy="215201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Snip Same Side Corner Rectangle 40"/>
          <p:cNvSpPr/>
          <p:nvPr/>
        </p:nvSpPr>
        <p:spPr>
          <a:xfrm rot="16200000" flipV="1">
            <a:off x="3095425" y="1890531"/>
            <a:ext cx="1152128" cy="215201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Snip Same Side Corner Rectangle 41"/>
          <p:cNvSpPr/>
          <p:nvPr/>
        </p:nvSpPr>
        <p:spPr>
          <a:xfrm rot="5400000" flipV="1">
            <a:off x="4320383" y="1890532"/>
            <a:ext cx="1152128" cy="215201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3491880" y="178210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1</a:t>
            </a:r>
            <a:endParaRPr lang="en-US" b="1" dirty="0" smtClean="0"/>
          </a:p>
        </p:txBody>
      </p:sp>
      <p:sp>
        <p:nvSpPr>
          <p:cNvPr id="44" name="TextBox 43"/>
          <p:cNvSpPr txBox="1"/>
          <p:nvPr/>
        </p:nvSpPr>
        <p:spPr>
          <a:xfrm>
            <a:off x="4716016" y="178210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2</a:t>
            </a:r>
            <a:endParaRPr lang="en-US" b="1" dirty="0" smtClean="0"/>
          </a:p>
        </p:txBody>
      </p:sp>
      <p:cxnSp>
        <p:nvCxnSpPr>
          <p:cNvPr id="57" name="Straight Arrow Connector 56"/>
          <p:cNvCxnSpPr>
            <a:stCxn id="99" idx="1"/>
          </p:cNvCxnSpPr>
          <p:nvPr/>
        </p:nvCxnSpPr>
        <p:spPr>
          <a:xfrm>
            <a:off x="251520" y="1556792"/>
            <a:ext cx="648072" cy="929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H="1">
            <a:off x="395536" y="2430180"/>
            <a:ext cx="50405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Oval 73"/>
          <p:cNvSpPr/>
          <p:nvPr/>
        </p:nvSpPr>
        <p:spPr>
          <a:xfrm>
            <a:off x="6516216" y="1278052"/>
            <a:ext cx="1440160" cy="144016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</a:t>
            </a:r>
            <a:r>
              <a:rPr lang="en-US" sz="2400" baseline="-25000" dirty="0" smtClean="0">
                <a:solidFill>
                  <a:schemeClr val="tx1"/>
                </a:solidFill>
              </a:rPr>
              <a:t>2</a:t>
            </a:r>
          </a:p>
          <a:p>
            <a:pPr algn="ctr"/>
            <a:endParaRPr lang="en-US" sz="2400" baseline="-25000" dirty="0">
              <a:solidFill>
                <a:schemeClr val="tx1"/>
              </a:solidFill>
            </a:endParaRPr>
          </a:p>
          <a:p>
            <a:pPr algn="ctr"/>
            <a:endParaRPr lang="en-US" sz="2400" baseline="-25000" dirty="0" smtClean="0">
              <a:solidFill>
                <a:schemeClr val="tx1"/>
              </a:solidFill>
            </a:endParaRPr>
          </a:p>
          <a:p>
            <a:pPr algn="ctr"/>
            <a:endParaRPr lang="en-US" sz="2400" baseline="-25000" dirty="0">
              <a:solidFill>
                <a:schemeClr val="tx1"/>
              </a:solidFill>
            </a:endParaRPr>
          </a:p>
          <a:p>
            <a:pPr algn="ctr"/>
            <a:endParaRPr lang="en-US" sz="2400" dirty="0"/>
          </a:p>
        </p:txBody>
      </p:sp>
      <p:cxnSp>
        <p:nvCxnSpPr>
          <p:cNvPr id="75" name="Straight Arrow Connector 74"/>
          <p:cNvCxnSpPr/>
          <p:nvPr/>
        </p:nvCxnSpPr>
        <p:spPr>
          <a:xfrm>
            <a:off x="7812360" y="1566084"/>
            <a:ext cx="504056" cy="929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flipH="1">
            <a:off x="7812360" y="2430180"/>
            <a:ext cx="50405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5004048" y="1566084"/>
            <a:ext cx="165618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H="1">
            <a:off x="5004048" y="2430180"/>
            <a:ext cx="165618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51520" y="119675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m</a:t>
            </a:r>
            <a:r>
              <a:rPr lang="da-DK" dirty="0" smtClean="0">
                <a:sym typeface="Symbol"/>
              </a:rPr>
              <a:t>{0,1}*</a:t>
            </a:r>
            <a:endParaRPr lang="da-DK" dirty="0"/>
          </a:p>
        </p:txBody>
      </p:sp>
      <p:sp>
        <p:nvSpPr>
          <p:cNvPr id="61" name="TextBox 60"/>
          <p:cNvSpPr txBox="1"/>
          <p:nvPr/>
        </p:nvSpPr>
        <p:spPr>
          <a:xfrm>
            <a:off x="3851920" y="33265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”</a:t>
            </a:r>
            <a:r>
              <a:rPr lang="da-DK" dirty="0" err="1" smtClean="0"/>
              <a:t>hello</a:t>
            </a:r>
            <a:r>
              <a:rPr lang="da-DK" dirty="0" smtClean="0"/>
              <a:t>”</a:t>
            </a:r>
            <a:endParaRPr lang="da-DK" dirty="0"/>
          </a:p>
        </p:txBody>
      </p:sp>
      <p:sp>
        <p:nvSpPr>
          <p:cNvPr id="65" name="TextBox 64"/>
          <p:cNvSpPr txBox="1"/>
          <p:nvPr/>
        </p:nvSpPr>
        <p:spPr>
          <a:xfrm>
            <a:off x="2627784" y="120604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”</a:t>
            </a:r>
            <a:r>
              <a:rPr lang="da-DK" dirty="0" err="1" smtClean="0"/>
              <a:t>hello</a:t>
            </a:r>
            <a:r>
              <a:rPr lang="da-DK" dirty="0" smtClean="0"/>
              <a:t>”</a:t>
            </a:r>
            <a:endParaRPr lang="da-DK" dirty="0"/>
          </a:p>
        </p:txBody>
      </p:sp>
      <p:sp>
        <p:nvSpPr>
          <p:cNvPr id="66" name="TextBox 65"/>
          <p:cNvSpPr txBox="1"/>
          <p:nvPr/>
        </p:nvSpPr>
        <p:spPr>
          <a:xfrm>
            <a:off x="5796136" y="119675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”</a:t>
            </a:r>
            <a:r>
              <a:rPr lang="da-DK" dirty="0" err="1" smtClean="0"/>
              <a:t>hello</a:t>
            </a:r>
            <a:r>
              <a:rPr lang="da-DK" dirty="0" smtClean="0"/>
              <a:t>”</a:t>
            </a:r>
            <a:endParaRPr lang="da-DK" dirty="0"/>
          </a:p>
        </p:txBody>
      </p:sp>
      <p:sp>
        <p:nvSpPr>
          <p:cNvPr id="67" name="TextBox 66"/>
          <p:cNvSpPr txBox="1"/>
          <p:nvPr/>
        </p:nvSpPr>
        <p:spPr>
          <a:xfrm>
            <a:off x="6588224" y="163809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(</a:t>
            </a:r>
            <a:r>
              <a:rPr lang="da-DK" dirty="0" err="1" smtClean="0"/>
              <a:t>pk,sk</a:t>
            </a:r>
            <a:r>
              <a:rPr lang="da-DK" dirty="0" smtClean="0"/>
              <a:t>)</a:t>
            </a:r>
            <a:r>
              <a:rPr lang="da-DK" dirty="0">
                <a:sym typeface="Symbol"/>
              </a:rPr>
              <a:t> </a:t>
            </a:r>
            <a:r>
              <a:rPr lang="da-DK" dirty="0" smtClean="0">
                <a:sym typeface="Symbol"/>
              </a:rPr>
              <a:t>G</a:t>
            </a:r>
            <a:endParaRPr lang="da-DK" dirty="0"/>
          </a:p>
        </p:txBody>
      </p:sp>
      <p:sp>
        <p:nvSpPr>
          <p:cNvPr id="68" name="TextBox 67"/>
          <p:cNvSpPr txBox="1"/>
          <p:nvPr/>
        </p:nvSpPr>
        <p:spPr>
          <a:xfrm>
            <a:off x="5832140" y="2060848"/>
            <a:ext cx="468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 smtClean="0"/>
              <a:t>pk</a:t>
            </a:r>
            <a:endParaRPr lang="da-DK" dirty="0"/>
          </a:p>
        </p:txBody>
      </p:sp>
      <p:sp>
        <p:nvSpPr>
          <p:cNvPr id="69" name="TextBox 68"/>
          <p:cNvSpPr txBox="1"/>
          <p:nvPr/>
        </p:nvSpPr>
        <p:spPr>
          <a:xfrm>
            <a:off x="844105" y="1772816"/>
            <a:ext cx="1384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C</a:t>
            </a:r>
            <a:r>
              <a:rPr lang="da-DK" dirty="0" smtClean="0">
                <a:sym typeface="Symbol"/>
              </a:rPr>
              <a:t></a:t>
            </a:r>
            <a:r>
              <a:rPr lang="da-DK" dirty="0" err="1" smtClean="0"/>
              <a:t>E</a:t>
            </a:r>
            <a:r>
              <a:rPr lang="da-DK" b="1" baseline="-25000" dirty="0" err="1" smtClean="0"/>
              <a:t>pk</a:t>
            </a:r>
            <a:r>
              <a:rPr lang="da-DK" dirty="0" smtClean="0"/>
              <a:t>(</a:t>
            </a:r>
            <a:r>
              <a:rPr lang="da-DK" dirty="0" err="1" smtClean="0"/>
              <a:t>m;r</a:t>
            </a:r>
            <a:r>
              <a:rPr lang="da-DK" dirty="0" smtClean="0"/>
              <a:t>)</a:t>
            </a:r>
            <a:endParaRPr lang="da-DK" dirty="0"/>
          </a:p>
        </p:txBody>
      </p:sp>
      <p:sp>
        <p:nvSpPr>
          <p:cNvPr id="70" name="TextBox 69"/>
          <p:cNvSpPr txBox="1"/>
          <p:nvPr/>
        </p:nvSpPr>
        <p:spPr>
          <a:xfrm>
            <a:off x="2051720" y="1206044"/>
            <a:ext cx="468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C</a:t>
            </a:r>
            <a:endParaRPr lang="da-DK" dirty="0"/>
          </a:p>
        </p:txBody>
      </p:sp>
      <p:sp>
        <p:nvSpPr>
          <p:cNvPr id="85" name="TextBox 84"/>
          <p:cNvSpPr txBox="1"/>
          <p:nvPr/>
        </p:nvSpPr>
        <p:spPr>
          <a:xfrm>
            <a:off x="3923928" y="908720"/>
            <a:ext cx="468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C</a:t>
            </a:r>
            <a:endParaRPr lang="da-DK" dirty="0"/>
          </a:p>
        </p:txBody>
      </p:sp>
      <p:sp>
        <p:nvSpPr>
          <p:cNvPr id="86" name="TextBox 85"/>
          <p:cNvSpPr txBox="1"/>
          <p:nvPr/>
        </p:nvSpPr>
        <p:spPr>
          <a:xfrm>
            <a:off x="3923928" y="620688"/>
            <a:ext cx="468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 smtClean="0"/>
              <a:t>pk</a:t>
            </a:r>
            <a:endParaRPr lang="da-DK" dirty="0"/>
          </a:p>
        </p:txBody>
      </p:sp>
      <p:sp>
        <p:nvSpPr>
          <p:cNvPr id="87" name="TextBox 86"/>
          <p:cNvSpPr txBox="1"/>
          <p:nvPr/>
        </p:nvSpPr>
        <p:spPr>
          <a:xfrm>
            <a:off x="5472100" y="1196752"/>
            <a:ext cx="468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C</a:t>
            </a:r>
            <a:endParaRPr lang="da-DK" dirty="0"/>
          </a:p>
        </p:txBody>
      </p:sp>
      <p:sp>
        <p:nvSpPr>
          <p:cNvPr id="88" name="TextBox 87"/>
          <p:cNvSpPr txBox="1"/>
          <p:nvPr/>
        </p:nvSpPr>
        <p:spPr>
          <a:xfrm>
            <a:off x="6588224" y="2060848"/>
            <a:ext cx="1384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m’</a:t>
            </a:r>
            <a:r>
              <a:rPr lang="da-DK" dirty="0" smtClean="0">
                <a:sym typeface="Symbol"/>
              </a:rPr>
              <a:t> </a:t>
            </a:r>
            <a:r>
              <a:rPr lang="da-DK" dirty="0" err="1" smtClean="0"/>
              <a:t>E</a:t>
            </a:r>
            <a:r>
              <a:rPr lang="da-DK" b="1" baseline="-25000" dirty="0" err="1" smtClean="0"/>
              <a:t>pk</a:t>
            </a:r>
            <a:r>
              <a:rPr lang="da-DK" dirty="0" smtClean="0"/>
              <a:t>(C)</a:t>
            </a:r>
            <a:endParaRPr lang="da-DK" dirty="0"/>
          </a:p>
        </p:txBody>
      </p:sp>
      <p:sp>
        <p:nvSpPr>
          <p:cNvPr id="89" name="TextBox 88"/>
          <p:cNvSpPr txBox="1"/>
          <p:nvPr/>
        </p:nvSpPr>
        <p:spPr>
          <a:xfrm>
            <a:off x="7812360" y="1155842"/>
            <a:ext cx="468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m’</a:t>
            </a:r>
            <a:endParaRPr lang="da-DK" dirty="0"/>
          </a:p>
        </p:txBody>
      </p:sp>
      <p:sp>
        <p:nvSpPr>
          <p:cNvPr id="90" name="TextBox 89"/>
          <p:cNvSpPr txBox="1"/>
          <p:nvPr/>
        </p:nvSpPr>
        <p:spPr>
          <a:xfrm>
            <a:off x="2483768" y="2060848"/>
            <a:ext cx="468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 smtClean="0"/>
              <a:t>pk</a:t>
            </a:r>
            <a:endParaRPr lang="da-DK" dirty="0"/>
          </a:p>
        </p:txBody>
      </p:sp>
      <p:sp>
        <p:nvSpPr>
          <p:cNvPr id="37" name="Rectangle 36"/>
          <p:cNvSpPr/>
          <p:nvPr/>
        </p:nvSpPr>
        <p:spPr>
          <a:xfrm>
            <a:off x="3563888" y="5157192"/>
            <a:ext cx="1440160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Sec.Co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flipH="1" flipV="1">
            <a:off x="3851920" y="4715852"/>
            <a:ext cx="9941" cy="44134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Snip Same Side Corner Rectangle 38"/>
          <p:cNvSpPr/>
          <p:nvPr/>
        </p:nvSpPr>
        <p:spPr>
          <a:xfrm flipV="1">
            <a:off x="3707904" y="5157192"/>
            <a:ext cx="1152128" cy="215201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Snip Same Side Corner Rectangle 39"/>
          <p:cNvSpPr/>
          <p:nvPr/>
        </p:nvSpPr>
        <p:spPr>
          <a:xfrm rot="16200000" flipV="1">
            <a:off x="3095425" y="5769671"/>
            <a:ext cx="1152128" cy="215201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Snip Same Side Corner Rectangle 44"/>
          <p:cNvSpPr/>
          <p:nvPr/>
        </p:nvSpPr>
        <p:spPr>
          <a:xfrm rot="5400000" flipV="1">
            <a:off x="4320383" y="5769672"/>
            <a:ext cx="1152128" cy="215201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3491880" y="566124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1</a:t>
            </a:r>
            <a:endParaRPr lang="en-US" b="1" dirty="0" smtClean="0"/>
          </a:p>
        </p:txBody>
      </p:sp>
      <p:sp>
        <p:nvSpPr>
          <p:cNvPr id="47" name="TextBox 46"/>
          <p:cNvSpPr txBox="1"/>
          <p:nvPr/>
        </p:nvSpPr>
        <p:spPr>
          <a:xfrm>
            <a:off x="4716016" y="566124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2</a:t>
            </a:r>
            <a:endParaRPr lang="en-US" b="1" dirty="0" smtClean="0"/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395536" y="5445061"/>
            <a:ext cx="3168352" cy="16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>
            <a:off x="395536" y="6309320"/>
            <a:ext cx="3168352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5004048" y="5445224"/>
            <a:ext cx="327636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>
            <a:off x="5004048" y="6309320"/>
            <a:ext cx="331236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2195736" y="537321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m</a:t>
            </a:r>
            <a:r>
              <a:rPr lang="da-DK" dirty="0" smtClean="0">
                <a:sym typeface="Symbol"/>
              </a:rPr>
              <a:t>{0,1}*</a:t>
            </a:r>
            <a:endParaRPr lang="da-DK" dirty="0"/>
          </a:p>
        </p:txBody>
      </p:sp>
      <p:sp>
        <p:nvSpPr>
          <p:cNvPr id="53" name="TextBox 52"/>
          <p:cNvSpPr txBox="1"/>
          <p:nvPr/>
        </p:nvSpPr>
        <p:spPr>
          <a:xfrm>
            <a:off x="3851920" y="4787860"/>
            <a:ext cx="577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|m|</a:t>
            </a:r>
            <a:endParaRPr lang="da-DK" dirty="0"/>
          </a:p>
        </p:txBody>
      </p:sp>
      <p:sp>
        <p:nvSpPr>
          <p:cNvPr id="54" name="Trapezoid 53"/>
          <p:cNvSpPr/>
          <p:nvPr/>
        </p:nvSpPr>
        <p:spPr>
          <a:xfrm flipV="1">
            <a:off x="755575" y="4005064"/>
            <a:ext cx="7217321" cy="710788"/>
          </a:xfrm>
          <a:prstGeom prst="trapezoid">
            <a:avLst>
              <a:gd name="adj" fmla="val 390311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55" name="Straight Arrow Connector 54"/>
          <p:cNvCxnSpPr/>
          <p:nvPr/>
        </p:nvCxnSpPr>
        <p:spPr>
          <a:xfrm flipH="1" flipV="1">
            <a:off x="3832038" y="3131676"/>
            <a:ext cx="19882" cy="8733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3923928" y="3635732"/>
            <a:ext cx="468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C’</a:t>
            </a:r>
            <a:endParaRPr lang="da-DK" dirty="0"/>
          </a:p>
        </p:txBody>
      </p:sp>
      <p:sp>
        <p:nvSpPr>
          <p:cNvPr id="59" name="TextBox 58"/>
          <p:cNvSpPr txBox="1"/>
          <p:nvPr/>
        </p:nvSpPr>
        <p:spPr>
          <a:xfrm>
            <a:off x="3923928" y="3347700"/>
            <a:ext cx="468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 smtClean="0"/>
              <a:t>pk</a:t>
            </a:r>
            <a:endParaRPr lang="da-DK" dirty="0"/>
          </a:p>
        </p:txBody>
      </p:sp>
      <p:sp>
        <p:nvSpPr>
          <p:cNvPr id="60" name="TextBox 59"/>
          <p:cNvSpPr txBox="1"/>
          <p:nvPr/>
        </p:nvSpPr>
        <p:spPr>
          <a:xfrm>
            <a:off x="3851920" y="306896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”</a:t>
            </a:r>
            <a:r>
              <a:rPr lang="da-DK" dirty="0" err="1" smtClean="0"/>
              <a:t>hello</a:t>
            </a:r>
            <a:r>
              <a:rPr lang="da-DK" dirty="0" smtClean="0"/>
              <a:t>”</a:t>
            </a:r>
            <a:endParaRPr lang="da-DK" dirty="0"/>
          </a:p>
        </p:txBody>
      </p:sp>
      <p:sp>
        <p:nvSpPr>
          <p:cNvPr id="62" name="TextBox 61"/>
          <p:cNvSpPr txBox="1"/>
          <p:nvPr/>
        </p:nvSpPr>
        <p:spPr>
          <a:xfrm>
            <a:off x="3707904" y="399577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(</a:t>
            </a:r>
            <a:r>
              <a:rPr lang="da-DK" dirty="0" err="1" smtClean="0"/>
              <a:t>pk,sk</a:t>
            </a:r>
            <a:r>
              <a:rPr lang="da-DK" dirty="0" smtClean="0"/>
              <a:t>)</a:t>
            </a:r>
            <a:r>
              <a:rPr lang="da-DK" dirty="0">
                <a:sym typeface="Symbol"/>
              </a:rPr>
              <a:t> </a:t>
            </a:r>
            <a:r>
              <a:rPr lang="da-DK" dirty="0" smtClean="0">
                <a:sym typeface="Symbol"/>
              </a:rPr>
              <a:t>G</a:t>
            </a:r>
            <a:endParaRPr lang="da-DK" dirty="0"/>
          </a:p>
        </p:txBody>
      </p:sp>
      <p:sp>
        <p:nvSpPr>
          <p:cNvPr id="63" name="TextBox 62"/>
          <p:cNvSpPr txBox="1"/>
          <p:nvPr/>
        </p:nvSpPr>
        <p:spPr>
          <a:xfrm>
            <a:off x="3491880" y="4293096"/>
            <a:ext cx="1969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C’</a:t>
            </a:r>
            <a:r>
              <a:rPr lang="da-DK" dirty="0" smtClean="0">
                <a:sym typeface="Symbol"/>
              </a:rPr>
              <a:t> </a:t>
            </a:r>
            <a:r>
              <a:rPr lang="da-DK" dirty="0" err="1" smtClean="0"/>
              <a:t>E</a:t>
            </a:r>
            <a:r>
              <a:rPr lang="da-DK" b="1" baseline="-25000" dirty="0" err="1" smtClean="0"/>
              <a:t>pk</a:t>
            </a:r>
            <a:r>
              <a:rPr lang="da-DK" dirty="0" smtClean="0"/>
              <a:t>(0</a:t>
            </a:r>
            <a:r>
              <a:rPr lang="da-DK" b="1" baseline="30000" dirty="0" smtClean="0"/>
              <a:t>|m|</a:t>
            </a:r>
            <a:r>
              <a:rPr lang="da-DK" dirty="0" smtClean="0"/>
              <a:t>;r)</a:t>
            </a:r>
            <a:endParaRPr lang="da-DK" dirty="0"/>
          </a:p>
        </p:txBody>
      </p:sp>
      <p:sp>
        <p:nvSpPr>
          <p:cNvPr id="64" name="TextBox 63"/>
          <p:cNvSpPr txBox="1"/>
          <p:nvPr/>
        </p:nvSpPr>
        <p:spPr>
          <a:xfrm>
            <a:off x="5202070" y="5075729"/>
            <a:ext cx="468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m</a:t>
            </a:r>
            <a:endParaRPr lang="da-DK" dirty="0"/>
          </a:p>
        </p:txBody>
      </p:sp>
      <p:cxnSp>
        <p:nvCxnSpPr>
          <p:cNvPr id="72" name="Straight Arrow Connector 71"/>
          <p:cNvCxnSpPr/>
          <p:nvPr/>
        </p:nvCxnSpPr>
        <p:spPr>
          <a:xfrm>
            <a:off x="4644008" y="3068960"/>
            <a:ext cx="0" cy="93610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4644008" y="332656"/>
            <a:ext cx="0" cy="93610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4644008" y="404664"/>
            <a:ext cx="1026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”deliver”</a:t>
            </a:r>
            <a:endParaRPr lang="da-DK" dirty="0"/>
          </a:p>
        </p:txBody>
      </p:sp>
      <p:sp>
        <p:nvSpPr>
          <p:cNvPr id="80" name="TextBox 79"/>
          <p:cNvSpPr txBox="1"/>
          <p:nvPr/>
        </p:nvSpPr>
        <p:spPr>
          <a:xfrm>
            <a:off x="4644008" y="692696"/>
            <a:ext cx="1026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”deliver”</a:t>
            </a:r>
            <a:endParaRPr lang="da-DK" dirty="0"/>
          </a:p>
        </p:txBody>
      </p:sp>
      <p:sp>
        <p:nvSpPr>
          <p:cNvPr id="81" name="TextBox 80"/>
          <p:cNvSpPr txBox="1"/>
          <p:nvPr/>
        </p:nvSpPr>
        <p:spPr>
          <a:xfrm>
            <a:off x="4644008" y="980728"/>
            <a:ext cx="1026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”deliver”</a:t>
            </a:r>
            <a:endParaRPr lang="da-DK" dirty="0"/>
          </a:p>
        </p:txBody>
      </p:sp>
      <p:sp>
        <p:nvSpPr>
          <p:cNvPr id="93" name="TextBox 92"/>
          <p:cNvSpPr txBox="1"/>
          <p:nvPr/>
        </p:nvSpPr>
        <p:spPr>
          <a:xfrm>
            <a:off x="4644008" y="3131676"/>
            <a:ext cx="1026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”deliver”</a:t>
            </a:r>
            <a:endParaRPr lang="da-DK" dirty="0"/>
          </a:p>
        </p:txBody>
      </p:sp>
      <p:sp>
        <p:nvSpPr>
          <p:cNvPr id="94" name="TextBox 93"/>
          <p:cNvSpPr txBox="1"/>
          <p:nvPr/>
        </p:nvSpPr>
        <p:spPr>
          <a:xfrm>
            <a:off x="4644008" y="3419708"/>
            <a:ext cx="1026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”deliver”</a:t>
            </a:r>
            <a:endParaRPr lang="da-DK" dirty="0"/>
          </a:p>
        </p:txBody>
      </p:sp>
      <p:sp>
        <p:nvSpPr>
          <p:cNvPr id="95" name="TextBox 94"/>
          <p:cNvSpPr txBox="1"/>
          <p:nvPr/>
        </p:nvSpPr>
        <p:spPr>
          <a:xfrm>
            <a:off x="4644008" y="3707740"/>
            <a:ext cx="1026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”deliver”</a:t>
            </a:r>
            <a:endParaRPr lang="da-DK" dirty="0"/>
          </a:p>
        </p:txBody>
      </p:sp>
      <p:sp>
        <p:nvSpPr>
          <p:cNvPr id="96" name="TextBox 95"/>
          <p:cNvSpPr txBox="1"/>
          <p:nvPr/>
        </p:nvSpPr>
        <p:spPr>
          <a:xfrm>
            <a:off x="4626006" y="4653136"/>
            <a:ext cx="1026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”deliver”</a:t>
            </a:r>
            <a:endParaRPr lang="da-DK" dirty="0"/>
          </a:p>
        </p:txBody>
      </p:sp>
      <p:cxnSp>
        <p:nvCxnSpPr>
          <p:cNvPr id="97" name="Straight Arrow Connector 96"/>
          <p:cNvCxnSpPr/>
          <p:nvPr/>
        </p:nvCxnSpPr>
        <p:spPr>
          <a:xfrm>
            <a:off x="4644008" y="4725144"/>
            <a:ext cx="0" cy="43204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Frame 98"/>
          <p:cNvSpPr/>
          <p:nvPr/>
        </p:nvSpPr>
        <p:spPr>
          <a:xfrm>
            <a:off x="251520" y="188640"/>
            <a:ext cx="8208912" cy="2736304"/>
          </a:xfrm>
          <a:prstGeom prst="frame">
            <a:avLst>
              <a:gd name="adj1" fmla="val 35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0" name="Frame 99"/>
          <p:cNvSpPr/>
          <p:nvPr/>
        </p:nvSpPr>
        <p:spPr>
          <a:xfrm>
            <a:off x="251520" y="2996952"/>
            <a:ext cx="8208912" cy="3816424"/>
          </a:xfrm>
          <a:prstGeom prst="frame">
            <a:avLst>
              <a:gd name="adj1" fmla="val 35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07" name="Straight Arrow Connector 106"/>
          <p:cNvCxnSpPr/>
          <p:nvPr/>
        </p:nvCxnSpPr>
        <p:spPr>
          <a:xfrm>
            <a:off x="8460432" y="2708920"/>
            <a:ext cx="216024" cy="0"/>
          </a:xfrm>
          <a:prstGeom prst="straightConnector1">
            <a:avLst/>
          </a:prstGeom>
          <a:ln w="38100"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>
            <a:off x="8460432" y="6597352"/>
            <a:ext cx="216024" cy="0"/>
          </a:xfrm>
          <a:prstGeom prst="straightConnector1">
            <a:avLst/>
          </a:prstGeom>
          <a:ln w="38100"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/>
          <p:cNvSpPr txBox="1"/>
          <p:nvPr/>
        </p:nvSpPr>
        <p:spPr>
          <a:xfrm>
            <a:off x="1725990" y="3903439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dirty="0" smtClean="0"/>
              <a:t>S</a:t>
            </a:r>
            <a:endParaRPr lang="da-DK" dirty="0"/>
          </a:p>
        </p:txBody>
      </p:sp>
      <p:sp>
        <p:nvSpPr>
          <p:cNvPr id="115" name="TextBox 114"/>
          <p:cNvSpPr txBox="1"/>
          <p:nvPr/>
        </p:nvSpPr>
        <p:spPr>
          <a:xfrm>
            <a:off x="3874119" y="5075892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special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3874119" y="1187460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special</a:t>
            </a:r>
          </a:p>
        </p:txBody>
      </p:sp>
      <p:cxnSp>
        <p:nvCxnSpPr>
          <p:cNvPr id="82" name="Straight Arrow Connector 81"/>
          <p:cNvCxnSpPr/>
          <p:nvPr/>
        </p:nvCxnSpPr>
        <p:spPr>
          <a:xfrm flipV="1">
            <a:off x="1043608" y="332656"/>
            <a:ext cx="0" cy="108012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>
            <a:off x="1907704" y="332656"/>
            <a:ext cx="0" cy="108012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flipV="1">
            <a:off x="6804248" y="332656"/>
            <a:ext cx="0" cy="108012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>
            <a:off x="7668344" y="332656"/>
            <a:ext cx="0" cy="108012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 flipV="1">
            <a:off x="1043608" y="3140968"/>
            <a:ext cx="0" cy="85480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>
            <a:off x="1907704" y="3140968"/>
            <a:ext cx="0" cy="86409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 flipV="1">
            <a:off x="6804248" y="3140968"/>
            <a:ext cx="0" cy="85480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>
            <a:off x="7668344" y="3140968"/>
            <a:ext cx="0" cy="86409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1907704" y="485056"/>
            <a:ext cx="1188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”passive”</a:t>
            </a:r>
            <a:endParaRPr lang="da-DK" dirty="0"/>
          </a:p>
        </p:txBody>
      </p:sp>
      <p:sp>
        <p:nvSpPr>
          <p:cNvPr id="104" name="TextBox 103"/>
          <p:cNvSpPr txBox="1"/>
          <p:nvPr/>
        </p:nvSpPr>
        <p:spPr>
          <a:xfrm>
            <a:off x="1043608" y="54868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m, r</a:t>
            </a:r>
            <a:endParaRPr lang="da-DK" dirty="0"/>
          </a:p>
        </p:txBody>
      </p:sp>
      <p:sp>
        <p:nvSpPr>
          <p:cNvPr id="105" name="TextBox 104"/>
          <p:cNvSpPr txBox="1"/>
          <p:nvPr/>
        </p:nvSpPr>
        <p:spPr>
          <a:xfrm>
            <a:off x="4644008" y="4859868"/>
            <a:ext cx="1548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(”passive”, 1)</a:t>
            </a:r>
            <a:endParaRPr lang="da-DK" dirty="0"/>
          </a:p>
        </p:txBody>
      </p:sp>
      <p:sp>
        <p:nvSpPr>
          <p:cNvPr id="106" name="TextBox 105"/>
          <p:cNvSpPr txBox="1"/>
          <p:nvPr/>
        </p:nvSpPr>
        <p:spPr>
          <a:xfrm>
            <a:off x="1907704" y="3356992"/>
            <a:ext cx="1188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”passive”</a:t>
            </a:r>
            <a:endParaRPr lang="da-DK" dirty="0"/>
          </a:p>
        </p:txBody>
      </p:sp>
      <p:sp>
        <p:nvSpPr>
          <p:cNvPr id="113" name="TextBox 112"/>
          <p:cNvSpPr txBox="1"/>
          <p:nvPr/>
        </p:nvSpPr>
        <p:spPr>
          <a:xfrm>
            <a:off x="1115616" y="335699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m, ?</a:t>
            </a:r>
            <a:endParaRPr lang="da-DK" dirty="0"/>
          </a:p>
        </p:txBody>
      </p:sp>
      <p:sp>
        <p:nvSpPr>
          <p:cNvPr id="109" name="TextBox 108"/>
          <p:cNvSpPr txBox="1"/>
          <p:nvPr/>
        </p:nvSpPr>
        <p:spPr>
          <a:xfrm>
            <a:off x="3419872" y="4797152"/>
            <a:ext cx="577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m</a:t>
            </a:r>
            <a:endParaRPr lang="da-DK" dirty="0"/>
          </a:p>
        </p:txBody>
      </p:sp>
      <p:sp>
        <p:nvSpPr>
          <p:cNvPr id="2" name="Rounded Rectangular Callout 1"/>
          <p:cNvSpPr/>
          <p:nvPr/>
        </p:nvSpPr>
        <p:spPr>
          <a:xfrm>
            <a:off x="107504" y="4134271"/>
            <a:ext cx="1944216" cy="1743000"/>
          </a:xfrm>
          <a:prstGeom prst="wedgeRoundRectCallout">
            <a:avLst>
              <a:gd name="adj1" fmla="val 85949"/>
              <a:gd name="adj2" fmla="val -4509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For all m </a:t>
            </a:r>
            <a:r>
              <a:rPr lang="da-DK" dirty="0" err="1" smtClean="0"/>
              <a:t>we</a:t>
            </a:r>
            <a:r>
              <a:rPr lang="da-DK" dirty="0" smtClean="0"/>
              <a:t> must find r’ s.t. C’=</a:t>
            </a:r>
            <a:r>
              <a:rPr lang="da-DK" dirty="0" err="1" smtClean="0"/>
              <a:t>E</a:t>
            </a:r>
            <a:r>
              <a:rPr lang="da-DK" b="1" baseline="-25000" dirty="0" err="1" smtClean="0"/>
              <a:t>pk</a:t>
            </a:r>
            <a:r>
              <a:rPr lang="da-DK" dirty="0" smtClean="0"/>
              <a:t>(</a:t>
            </a:r>
            <a:r>
              <a:rPr lang="da-DK" dirty="0" err="1" smtClean="0"/>
              <a:t>m;r</a:t>
            </a:r>
            <a:r>
              <a:rPr lang="da-DK" dirty="0" smtClean="0"/>
              <a:t>’)</a:t>
            </a:r>
            <a:endParaRPr lang="da-DK" dirty="0"/>
          </a:p>
        </p:txBody>
      </p:sp>
      <p:sp>
        <p:nvSpPr>
          <p:cNvPr id="111" name="TextBox 110"/>
          <p:cNvSpPr txBox="1"/>
          <p:nvPr/>
        </p:nvSpPr>
        <p:spPr>
          <a:xfrm>
            <a:off x="7272300" y="611396"/>
            <a:ext cx="1188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”passive”</a:t>
            </a:r>
            <a:endParaRPr lang="da-DK" dirty="0"/>
          </a:p>
        </p:txBody>
      </p:sp>
      <p:sp>
        <p:nvSpPr>
          <p:cNvPr id="114" name="TextBox 113"/>
          <p:cNvSpPr txBox="1"/>
          <p:nvPr/>
        </p:nvSpPr>
        <p:spPr>
          <a:xfrm>
            <a:off x="6300192" y="62068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 smtClean="0"/>
              <a:t>sk</a:t>
            </a:r>
            <a:endParaRPr lang="da-DK" dirty="0"/>
          </a:p>
        </p:txBody>
      </p:sp>
      <p:sp>
        <p:nvSpPr>
          <p:cNvPr id="118" name="TextBox 117"/>
          <p:cNvSpPr txBox="1"/>
          <p:nvPr/>
        </p:nvSpPr>
        <p:spPr>
          <a:xfrm>
            <a:off x="7308304" y="3284984"/>
            <a:ext cx="1188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”passive”</a:t>
            </a:r>
            <a:endParaRPr lang="da-DK" dirty="0"/>
          </a:p>
        </p:txBody>
      </p:sp>
      <p:sp>
        <p:nvSpPr>
          <p:cNvPr id="119" name="TextBox 118"/>
          <p:cNvSpPr txBox="1"/>
          <p:nvPr/>
        </p:nvSpPr>
        <p:spPr>
          <a:xfrm>
            <a:off x="6372200" y="334770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 smtClean="0"/>
              <a:t>sk</a:t>
            </a:r>
            <a:endParaRPr lang="da-DK" dirty="0"/>
          </a:p>
        </p:txBody>
      </p:sp>
      <p:sp>
        <p:nvSpPr>
          <p:cNvPr id="120" name="Rounded Rectangular Callout 119"/>
          <p:cNvSpPr/>
          <p:nvPr/>
        </p:nvSpPr>
        <p:spPr>
          <a:xfrm>
            <a:off x="6181884" y="4653136"/>
            <a:ext cx="1719808" cy="942529"/>
          </a:xfrm>
          <a:prstGeom prst="wedgeRoundRectCallout">
            <a:avLst>
              <a:gd name="adj1" fmla="val -58446"/>
              <a:gd name="adj2" fmla="val -9615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…and </a:t>
            </a:r>
            <a:r>
              <a:rPr lang="da-DK" dirty="0" err="1" smtClean="0"/>
              <a:t>sk</a:t>
            </a:r>
            <a:r>
              <a:rPr lang="da-DK" dirty="0" smtClean="0"/>
              <a:t> s.t. </a:t>
            </a:r>
            <a:r>
              <a:rPr lang="da-DK" dirty="0" err="1" smtClean="0"/>
              <a:t>D</a:t>
            </a:r>
            <a:r>
              <a:rPr lang="da-DK" b="1" baseline="-25000" dirty="0" err="1" smtClean="0"/>
              <a:t>sk</a:t>
            </a:r>
            <a:r>
              <a:rPr lang="da-DK" dirty="0" smtClean="0"/>
              <a:t>(C’)=m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03159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1" grpId="0"/>
      <p:bldP spid="65" grpId="0"/>
      <p:bldP spid="66" grpId="0"/>
      <p:bldP spid="67" grpId="0"/>
      <p:bldP spid="68" grpId="0"/>
      <p:bldP spid="69" grpId="0"/>
      <p:bldP spid="70" grpId="0"/>
      <p:bldP spid="85" grpId="0"/>
      <p:bldP spid="86" grpId="0"/>
      <p:bldP spid="87" grpId="0"/>
      <p:bldP spid="88" grpId="0"/>
      <p:bldP spid="89" grpId="0"/>
      <p:bldP spid="90" grpId="0"/>
      <p:bldP spid="52" grpId="0"/>
      <p:bldP spid="53" grpId="0"/>
      <p:bldP spid="56" grpId="0"/>
      <p:bldP spid="59" grpId="0"/>
      <p:bldP spid="60" grpId="0"/>
      <p:bldP spid="62" grpId="0"/>
      <p:bldP spid="63" grpId="0"/>
      <p:bldP spid="64" grpId="0"/>
      <p:bldP spid="79" grpId="0"/>
      <p:bldP spid="80" grpId="0"/>
      <p:bldP spid="81" grpId="0"/>
      <p:bldP spid="93" grpId="0"/>
      <p:bldP spid="94" grpId="0"/>
      <p:bldP spid="95" grpId="0"/>
      <p:bldP spid="96" grpId="0"/>
      <p:bldP spid="103" grpId="0"/>
      <p:bldP spid="104" grpId="0"/>
      <p:bldP spid="105" grpId="0"/>
      <p:bldP spid="106" grpId="0"/>
      <p:bldP spid="113" grpId="0"/>
      <p:bldP spid="109" grpId="0"/>
      <p:bldP spid="2" grpId="0" animBg="1"/>
      <p:bldP spid="111" grpId="0"/>
      <p:bldP spid="114" grpId="0"/>
      <p:bldP spid="118" grpId="0"/>
      <p:bldP spid="119" grpId="0"/>
      <p:bldP spid="12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xplosion 2 4"/>
          <p:cNvSpPr/>
          <p:nvPr/>
        </p:nvSpPr>
        <p:spPr>
          <a:xfrm rot="249362">
            <a:off x="93067" y="-57311"/>
            <a:ext cx="9180512" cy="1944216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Non-committing encryption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Possible to construct simulated </a:t>
            </a:r>
            <a:r>
              <a:rPr lang="en-US" dirty="0" err="1" smtClean="0"/>
              <a:t>ciphertexts</a:t>
            </a:r>
            <a:r>
              <a:rPr lang="en-US" dirty="0" smtClean="0"/>
              <a:t> </a:t>
            </a:r>
            <a:r>
              <a:rPr lang="en-US" i="1" dirty="0" smtClean="0"/>
              <a:t>C’</a:t>
            </a:r>
            <a:r>
              <a:rPr lang="en-US" dirty="0" smtClean="0"/>
              <a:t> such that for all messages </a:t>
            </a:r>
            <a:r>
              <a:rPr lang="en-US" i="1" dirty="0" smtClean="0"/>
              <a:t>m</a:t>
            </a:r>
            <a:r>
              <a:rPr lang="en-US" dirty="0" smtClean="0"/>
              <a:t> one can efficiently compute correctly looking </a:t>
            </a:r>
            <a:r>
              <a:rPr lang="en-US" i="1" dirty="0" smtClean="0"/>
              <a:t>r</a:t>
            </a:r>
            <a:r>
              <a:rPr lang="en-US" dirty="0" smtClean="0"/>
              <a:t> and </a:t>
            </a:r>
            <a:r>
              <a:rPr lang="en-US" i="1" dirty="0" err="1" smtClean="0"/>
              <a:t>sk</a:t>
            </a:r>
            <a:r>
              <a:rPr lang="en-US" dirty="0" smtClean="0"/>
              <a:t> such that </a:t>
            </a:r>
            <a:br>
              <a:rPr lang="en-US" dirty="0" smtClean="0"/>
            </a:br>
            <a:r>
              <a:rPr lang="en-US" i="1" dirty="0" smtClean="0"/>
              <a:t>C’ = </a:t>
            </a:r>
            <a:r>
              <a:rPr lang="en-US" i="1" dirty="0" err="1" smtClean="0"/>
              <a:t>E</a:t>
            </a:r>
            <a:r>
              <a:rPr lang="en-US" i="1" baseline="-25000" dirty="0" err="1" smtClean="0"/>
              <a:t>pk</a:t>
            </a:r>
            <a:r>
              <a:rPr lang="en-US" i="1" dirty="0" smtClean="0"/>
              <a:t>(</a:t>
            </a:r>
            <a:r>
              <a:rPr lang="en-US" i="1" dirty="0" err="1" smtClean="0"/>
              <a:t>m;r</a:t>
            </a:r>
            <a:r>
              <a:rPr lang="en-US" i="1" dirty="0" smtClean="0"/>
              <a:t>)</a:t>
            </a:r>
            <a:r>
              <a:rPr lang="en-US" dirty="0" smtClean="0"/>
              <a:t> and </a:t>
            </a:r>
            <a:r>
              <a:rPr lang="en-US" i="1" dirty="0" err="1" smtClean="0"/>
              <a:t>D</a:t>
            </a:r>
            <a:r>
              <a:rPr lang="en-US" i="1" baseline="-25000" dirty="0" err="1" smtClean="0"/>
              <a:t>sk</a:t>
            </a:r>
            <a:r>
              <a:rPr lang="en-US" i="1" dirty="0" smtClean="0"/>
              <a:t>(C’)=m</a:t>
            </a:r>
          </a:p>
          <a:p>
            <a:endParaRPr lang="en-US" dirty="0" smtClean="0"/>
          </a:p>
          <a:p>
            <a:r>
              <a:rPr lang="en-US" dirty="0" smtClean="0"/>
              <a:t>Possible under standard computational assumptions, but NCE may be inefficient</a:t>
            </a:r>
          </a:p>
          <a:p>
            <a:pPr lvl="1"/>
            <a:r>
              <a:rPr lang="en-US" dirty="0" smtClean="0"/>
              <a:t>Communication complexity of NCE open problem…</a:t>
            </a:r>
          </a:p>
        </p:txBody>
      </p:sp>
      <p:sp>
        <p:nvSpPr>
          <p:cNvPr id="4" name="AutoShape 2" descr="data:image/jpeg;base64,/9j/4AAQSkZJRgABAQAAAQABAAD/2wCEAAkGBg0SEA0NDw0ODgwODQ8PDw0MERAQEA0NExAVFBQREhIXJyYqGCUkJRISHzAsLycpLiwtFR8xODwqOCgrOCkBCQoKDgwNGQ0MFSkYEhgpKSkpKSkpKSkpKSkpKSkpKSkpKSkpKSkpKSkpKSkpKSkpKSkpKSkpKSkpKSkpKSkpKf/AABEIAMUA/wMBIgACEQEDEQH/xAAcAAABBAMBAAAAAAAAAAAAAAAAAgMEBwEGCAX/xABOEAABAwIBBQkIDgkEAwAAAAAAAQIDBAURBgcSVNETFiExU3SSk5QXNUFVcYGz0ggUIzNDRFFSYXJzsbLCFSIlJjQ2kaG0GCQywUJigv/EABQBAQAAAAAAAAAAAAAAAAAAAAD/xAAUEQEAAAAAAAAAAAAAAAAAAAAA/9oADAMBAAIRAxEAPwC8QArOo9kBZWPfG6Ou0mOc1cIY8MWrguH6/wBAFmAVh/qHsfJ13Ux+uKZ7ISyL/wCFd1MfrgWaNzzsYx8j3I2NjXPe5eJrGpiqr/RSv48+lndxMrOqZ6wm6Z1rZUU1TTsSpa6anmiaro24I58atRVwd9IGyMyulcjXttFzcxyI5rtGjZpNVMUXRfKip5FRF+XArvNu6sprllDO+2VsiT1f/CL2rpxK6SSZEfpSImOjKziVycZsNHfklY2VMcHJwI7DFGt/VRP7D36TA2Whym05Y4JaKspHS6SROqmwaEr2tVysa6J78FwRzsFwxRq4cR7RWNZlXDBPRum3Tc4ZnVGEbUdx01RAqImKcOMrF8jVPRkz02lvGyr80TPWA30Ct5M/VmbxsrfNEz1hhfZDWP5ld1MfrgWeBWsef+yu4mVvnhj9YlR57rQ7iZWeeJnrAbdd722BYmJDPUTzK7c4KVrHSOaxEV71V6tRqJi3hVU4XInGpoWde51NTaayFtrr4sNykdJN7T0Gsjla9yroSuXiavEiirhnApKmopXwbsipFPAu6Ma3358C44oq8GETk/8ApCclzAfyQvNVBQW+mfaLi58NJBG50ftFWuc2NEVW4zIuHmQ2q0XZlQxz2skieyR0UsM7UbJDK3BVa5EVU4laqKiqio5FTjNO/SRCsucuhg9tLMlQr56lJf1GNXDCnhiXFdLwrE5fOgFmAV9JnvtDeNlZ5omesRZPZAWVvGyt80MfrgWWBWCeyGsfzK7qY/XJEefizO4mVvniZ6wFjngzZVrpyNht9dVMikdE6enbTJEsrFwe1qyyMVdFcWquGGKKngPAjzz2p3Eyr88TPWPNtGUUcqTbmrtzSpqZE00RPf6qaZODFfA9qL9KAeRdXVj8p7fcEtlajI6N67ivtXdXNYyWNzm4SaOGMzONyLx8BYjsr1bg6a23CnhRzUfPK2ldHEiqiaT9zkcqJwpiuC4JwrwIp4X6TPOv96a2nma5VRs0boV0Uxw02rgqp9Coi+YC0ANEkzy2pvGyr80bPWIsmfazt42VnmiZ6wFigVi72QtkTg0K7qY/XMf6h7Hydd1MfrgWeBXtkz4WiqqIKOFlZu1RI2NiyRMRqOX5VRy4FhACnP8AmssNLUyXTd4I5dGtdo7o1HYIquxw/odAKUjmX99u3PV+94G69z216lT9BBTM31r1Kn6CGxoKaB40WQdt1ODoIS48irenxSHooevGPtA1ybIimVcWI6NPmxuVrfLgI3jQ/Pl6amzmcANfhyLokTB8LZV+dL+u7+qiJMh7cvxSHoIbEIcBqkuQVs1ODoIRlze2vUqfoIbZIMAa/FkBbNTg6CE2LIW3J8Ug6CHrxkmMDxt5lBgqJTRNX5WtwVPIqcRG3jQcpN0zZ0M4Aaw3IaDHhfKqeFFevD9HASXZGW9eOlh6KHvYGFA1mXIW2r8Ug6CEKXIC2L8Sg6CG2yEaQDV25vrXqVP0EJUOQVt1ODoIe2hIjA8iPIi3J8Uh6KBPkVSLhoR7kvywroY+X5T32igNY3jQ8pN0x2nyJpU/5tWX5EmVXInkQ2PAwBr8mRNuX4pD0UIkuQdt1ODoIbS4YkA1J+b616lT9BBK5vrXqVP0ENnUSoFN3e0wU+UNhjgiZExZWuVI0RqKumqY/wBi+EKTyq/mSw/aN9IpdiAClJZmU91u3PP+3l2qUnmb99uvPP8At4FsIKaJQU0CTGPtGIx9oCgAAMKIcLUQ4CPIMD8gwA5GSYyNGSYwHUMmEMgBhTJhQGZCNISZCNIAlB+MYQfjAkNFoIaLQAAAAQ4YkH3DEgEdRKilEqBVOVKfvHYftG+kUupClsqP5jsX2jPSKXSgApSmZ1Pdbrzv1y6ylcz6e63TnSfmAtZBTRKCmgSYx9oxGPtAUAABhRDhaiHAR5BgfkGAHIyTGRoyTGA6hkwhkAMKZMKAzIRpCTIRpAEoPxjCD8YEhotBDRaAAAACHDEg+4YkAjqJUUolQKrymT94rH9dnpVLoQpjKVP3isn12elUudAApfNB79dOdJ+YugpjNEnu1z5yn5gLTQU0SgpoEmMfaMRj7QFAAAYUQ4WohwEeQYH5BgByMkxkaMkxgOoZMIZADCmTCgMyEaQkyEaQBKD8Ywg/GBIaLQQ0WgAAAAhwxIPuGJAI6iVFKJUCrspP5hsv12elUuUpvKNP3hs314/SqXIAFM5pE92ufOG/mLmKazTe/XLnDfzAWigpolBTQJMY+0YjH2gKAAAwohwtRDgI8gwPyDADkZJjI0ZJjAdQyYQyAGFMmFAZkI0hJkI0gCUH4xhB+MCQ0WghotAAAABDhiQfcMSAR1EqKUSoFYZRJ+8Fn+vH6ZS4yncof5gtH1o/TKXEAFOZqE92uX27PzFxlO5qvfrj9uz7nAWcgpolBTQJMY+0YjH2gKAAAwohwtRDgI8gwPyDADkZJjI0ZJjAdQyYQyAGFMmFAZkI0hJkI0gCUH4xhB+MCQ0WghotAAAABDhiQfcMSAR1EqKUSoFZ5QJ+37R9aL0ylwFQX7v/AGn60Xp1LfACns1nv1x+2Z9zi4Sn813v1w+1j+5wFmIKaJQU0CTGPtGIx9oCgAAMKIcLUQ4CPIMD8gwA5GSYyNGSYwHUMmEMgBhTJhQGZCNISZCNIAlB+MYQfjAkNFoIaLQAAAAQ4YkH3DEgEdRKilEqBWt97/Wr60Xp1LeKivnf61/Wi9OW6AFQ5sPfrh9pH9zi3ios2Xv9f9pF9zgLJQU0SgpoEmMfaMRj7QFAAAYUQ4WIcBHkGB+QYAcjJMZGjJMYDqGTCGQAwpkwoDMhGkJMhGkASg/GR0JEYEhotBDRQGQAwAlwxIPuGJAI6iVFKJUCuL339tnlh9OW2VLeu/tt8sP+QW0AFNZA3CKKauWSRjMXx4abkbjgjscMfKXKUrlTmcubVfNQzU1Wiqq7jUMSGXj4Gteqq13nVoG/b6qLWYesZtFMyqotZh6xm052q7feonujktUzXtXBU9qyOTyo5EVF8yjO53fxZN2SbYB0zFlPR6xD1jNpKZlHSL8PF02nJ1Xd6yJ25y07YpERF0JYnMciLxLguBLgfdHta9lvlexyYteymlc1yL4UVE4QOrG3ymX4aPptFLeKflo+k05V0Lv4tn7LNsDRu/i2fss2wDqZ1/pU+Hi6bRiTKWk5eLptOX9C7+LZ+yzbA0Lv4sn7LNsA6Wlyoo9Yh6xm0jrlVRazD1jNpzjud38WTdkm2Bud38WTdkm2AdJxZU0esQ9YzaS48pqTWIum05h3O7+LJuyTbA0Lv4sn7LNsA6mblDSr8PF02jjb1TL8NH0mnKFTPc42LJJQSRRtw0pJKaVjW4qiJi5U4OFUTzkHfJP8yLoAdeuvVMnw0fTaNPyipU+Hi6bTkffJP8yLoHoxrdXIjm26VzXIitc2lmVHNVMUVFw4QOnpMpqPWIumzaRZMqaPWIesZtObdzu/iybss2wNzu/iybsk2wDo5uVVFrMPWM2kmLKij1iHrGbTmjc7v4sm7JNsDc7v4sm7JNsA6hjylpOXi6bR9t+pV+Hj6bTlfQu/iyfss2wNC7+LZ+yzbAOq/wBMU/LR9Joh19pk+Gj6bTljRu/i2fss2wxoXfxbP2WbYB1E/KSk5eLptIsuVFHrEPWM2nMk8l0Y10j7fJGxqYufJTSta1PlVVTgI9Fcq2ZVbDS7s5qYqkML3q1PlVG44AdNOyqotZh6xm0SuVVFrMPWM2nOW53fxZN2SbYS7ZZr7USJFDapVevhfA6Jjfpc9+CN86gWdW1kct6tz43te3ShTFio5Md34sU8pcBU+Q+aauhlgrKypp43xSMkSmpY1fpaK46L5VVMPMi+UtgCmMoM4mUVFj7bpViYi4bslOj4V8krMU/vieF3fa7lIupOg3NRUVFTFF4FRfCh5u9i3ahR9nh2AUd3fa7lIupDu/V3KRdSXjvXt2oUfZ4dgb17dqFH2eHYBy/lLlXT11Q6rqmufO5jGK6PFjdFqYJ+qhsloz1VNNBBSwvY2GCNscaPi0nIxqYJivhIGeqhiju8scUUcUaU9OqMiY1jUVWriuCF0Zu8nqF9qtj30VK97qOJXPfBE5zl0eNVVOECse79XcpF1Id36u5SLqS8d69u1Cj7PDsDevbtQo+zw7AKO7v1dykXUh3fq7lIupLx3r27UKPs8OwN69u1Cj7PDsAo7u/V3KRdSHd+ruUi6kvHevbtQo+zw7A3r27UKPs8OwCju79XcpF1Id36u5SLqS8d69u1Cj7PDsDevbtQo+zw7AOfcoM8E1bTS0VS5rqebQ02xx6Dl0JGvTB3g4WoaZu1t5OXpOOg879hoo7NXyRUlNHI32tovjhiY5uNXCi4ORODgVU85zXofQB6O7W3k5ek432iz5VcUUUEb40jhjZGxFhxVGMajURV8PAiFYKz6DrPJfJugdQ0DnUNI5zqKmVznQQqrlWFqqqrhwgVF3fq7lIupDu/V3KRdSXjvXt2oUfZ4dgb17dqFH2eHYBR3d+ruUi6kO79XcpF1JeO9e3ahR9nh2BvXt2oUfZ4dgFHd36u5SLqQ7v1dykXUl4717dqFH2eHYG9e3ahR9nh2AUd3fq7lIupDu/V3KRdSXjvXt2oUfZ4dgb17dqFH2eHYBQN5zz1FVTzUk7mOgnYrJGsi0XK1fkd4Dxck8uo7c+WWjRWPlYjHrKiyIrUdimCLxF45zMn6FlouckdHSskbTOVr2QRNc1cU4UVE4CtPY/22CWrr2zQRTNbSsVEmjY9GruuGKI5FwAz3fq7lIupDu+13KRdSXjvXt2oUfZ4dgb17dqFH2eHYBR3d9ruUi6k2SwZbZT1qI6mpMYlTFJpYGwxKn/q+RU0vNiWdHk3QNVHNoaRrmqio5sESKip4UVE4D0gAAAAAAA5pz4p+2p+b034FLwzad57VzKH8JSWe1P21Pzel/ApdubTvPauZQ/hA2YAAAAAAAAAAAADSc8/eS4eWl/zITmHROn883eSv8tL/mQnMmiA0reM6/yT/gLdzGl9Aw5FVvGdd5J/wFu5jS+gYB6oAAAAAAAAAAAAGqZ0+8105q78SFX+x2T/AHtw5nH6YtDOn3munNXfiQrD2PKf724czj9MBfQAAAAAAAAAAAAHN2etP2zPzel/ApdebTvPauZQ/hMgBsoAAAAAAAAAAAAGlZ5O8tf5aX/MhOaMAAAVDrfJP+At3MaX0DAAD1QAAAAAAAAAAAANUzp95rpzV34kKy9j4n+9r+Zx+mMgBe4AAAAA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17382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Box 120"/>
          <p:cNvSpPr txBox="1"/>
          <p:nvPr/>
        </p:nvSpPr>
        <p:spPr>
          <a:xfrm>
            <a:off x="1115616" y="335699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m</a:t>
            </a:r>
            <a:endParaRPr lang="da-DK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051720" y="1566084"/>
            <a:ext cx="151216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755576" y="1278052"/>
            <a:ext cx="1440160" cy="144016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</a:t>
            </a:r>
            <a:r>
              <a:rPr lang="en-US" sz="2400" baseline="-25000" dirty="0" smtClean="0">
                <a:solidFill>
                  <a:schemeClr val="tx1"/>
                </a:solidFill>
              </a:rPr>
              <a:t>1</a:t>
            </a:r>
          </a:p>
          <a:p>
            <a:pPr algn="ctr"/>
            <a:endParaRPr lang="en-US" sz="2400" baseline="-25000" dirty="0">
              <a:solidFill>
                <a:schemeClr val="tx1"/>
              </a:solidFill>
            </a:endParaRPr>
          </a:p>
          <a:p>
            <a:pPr algn="ctr"/>
            <a:endParaRPr lang="en-US" sz="2400" baseline="-25000" dirty="0" smtClean="0">
              <a:solidFill>
                <a:schemeClr val="tx1"/>
              </a:solidFill>
            </a:endParaRPr>
          </a:p>
          <a:p>
            <a:pPr algn="ctr"/>
            <a:endParaRPr lang="en-US" sz="2400" baseline="-25000" dirty="0">
              <a:solidFill>
                <a:schemeClr val="tx1"/>
              </a:solidFill>
            </a:endParaRPr>
          </a:p>
          <a:p>
            <a:pPr algn="ctr"/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3563888" y="1278052"/>
            <a:ext cx="1440160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Au.Co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2051720" y="2430180"/>
            <a:ext cx="151216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3851920" y="341948"/>
            <a:ext cx="0" cy="93610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Snip Same Side Corner Rectangle 35"/>
          <p:cNvSpPr/>
          <p:nvPr/>
        </p:nvSpPr>
        <p:spPr>
          <a:xfrm flipV="1">
            <a:off x="3707904" y="1278052"/>
            <a:ext cx="1152128" cy="215201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Snip Same Side Corner Rectangle 40"/>
          <p:cNvSpPr/>
          <p:nvPr/>
        </p:nvSpPr>
        <p:spPr>
          <a:xfrm rot="16200000" flipV="1">
            <a:off x="3095425" y="1890531"/>
            <a:ext cx="1152128" cy="215201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Snip Same Side Corner Rectangle 41"/>
          <p:cNvSpPr/>
          <p:nvPr/>
        </p:nvSpPr>
        <p:spPr>
          <a:xfrm rot="5400000" flipV="1">
            <a:off x="4320383" y="1890532"/>
            <a:ext cx="1152128" cy="215201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3491880" y="178210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1</a:t>
            </a:r>
            <a:endParaRPr lang="en-US" b="1" dirty="0" smtClean="0"/>
          </a:p>
        </p:txBody>
      </p:sp>
      <p:sp>
        <p:nvSpPr>
          <p:cNvPr id="44" name="TextBox 43"/>
          <p:cNvSpPr txBox="1"/>
          <p:nvPr/>
        </p:nvSpPr>
        <p:spPr>
          <a:xfrm>
            <a:off x="4716016" y="178210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2</a:t>
            </a:r>
            <a:endParaRPr lang="en-US" b="1" dirty="0" smtClean="0"/>
          </a:p>
        </p:txBody>
      </p:sp>
      <p:cxnSp>
        <p:nvCxnSpPr>
          <p:cNvPr id="57" name="Straight Arrow Connector 56"/>
          <p:cNvCxnSpPr>
            <a:stCxn id="99" idx="1"/>
          </p:cNvCxnSpPr>
          <p:nvPr/>
        </p:nvCxnSpPr>
        <p:spPr>
          <a:xfrm>
            <a:off x="251520" y="1556792"/>
            <a:ext cx="648072" cy="929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H="1">
            <a:off x="395536" y="2430180"/>
            <a:ext cx="50405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Oval 73"/>
          <p:cNvSpPr/>
          <p:nvPr/>
        </p:nvSpPr>
        <p:spPr>
          <a:xfrm>
            <a:off x="6516216" y="1278052"/>
            <a:ext cx="1440160" cy="144016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</a:t>
            </a:r>
            <a:r>
              <a:rPr lang="en-US" sz="2400" baseline="-25000" dirty="0" smtClean="0">
                <a:solidFill>
                  <a:schemeClr val="tx1"/>
                </a:solidFill>
              </a:rPr>
              <a:t>2</a:t>
            </a:r>
          </a:p>
          <a:p>
            <a:pPr algn="ctr"/>
            <a:endParaRPr lang="en-US" sz="2400" baseline="-25000" dirty="0">
              <a:solidFill>
                <a:schemeClr val="tx1"/>
              </a:solidFill>
            </a:endParaRPr>
          </a:p>
          <a:p>
            <a:pPr algn="ctr"/>
            <a:endParaRPr lang="en-US" sz="2400" baseline="-25000" dirty="0" smtClean="0">
              <a:solidFill>
                <a:schemeClr val="tx1"/>
              </a:solidFill>
            </a:endParaRPr>
          </a:p>
          <a:p>
            <a:pPr algn="ctr"/>
            <a:endParaRPr lang="en-US" sz="2400" baseline="-25000" dirty="0">
              <a:solidFill>
                <a:schemeClr val="tx1"/>
              </a:solidFill>
            </a:endParaRPr>
          </a:p>
          <a:p>
            <a:pPr algn="ctr"/>
            <a:endParaRPr lang="en-US" sz="2400" dirty="0"/>
          </a:p>
        </p:txBody>
      </p:sp>
      <p:cxnSp>
        <p:nvCxnSpPr>
          <p:cNvPr id="75" name="Straight Arrow Connector 74"/>
          <p:cNvCxnSpPr/>
          <p:nvPr/>
        </p:nvCxnSpPr>
        <p:spPr>
          <a:xfrm>
            <a:off x="7812360" y="1566084"/>
            <a:ext cx="504056" cy="929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flipH="1">
            <a:off x="7812360" y="2430180"/>
            <a:ext cx="50405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5004048" y="1566084"/>
            <a:ext cx="165618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H="1">
            <a:off x="5004048" y="2430180"/>
            <a:ext cx="165618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51520" y="119675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m</a:t>
            </a:r>
            <a:r>
              <a:rPr lang="da-DK" dirty="0" smtClean="0">
                <a:sym typeface="Symbol"/>
              </a:rPr>
              <a:t>{0,1}*</a:t>
            </a:r>
            <a:endParaRPr lang="da-DK" dirty="0"/>
          </a:p>
        </p:txBody>
      </p:sp>
      <p:sp>
        <p:nvSpPr>
          <p:cNvPr id="61" name="TextBox 60"/>
          <p:cNvSpPr txBox="1"/>
          <p:nvPr/>
        </p:nvSpPr>
        <p:spPr>
          <a:xfrm>
            <a:off x="3851920" y="33265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”</a:t>
            </a:r>
            <a:r>
              <a:rPr lang="da-DK" dirty="0" err="1" smtClean="0"/>
              <a:t>hello</a:t>
            </a:r>
            <a:r>
              <a:rPr lang="da-DK" dirty="0" smtClean="0"/>
              <a:t>”</a:t>
            </a:r>
            <a:endParaRPr lang="da-DK" dirty="0"/>
          </a:p>
        </p:txBody>
      </p:sp>
      <p:sp>
        <p:nvSpPr>
          <p:cNvPr id="65" name="TextBox 64"/>
          <p:cNvSpPr txBox="1"/>
          <p:nvPr/>
        </p:nvSpPr>
        <p:spPr>
          <a:xfrm>
            <a:off x="2627784" y="120604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”</a:t>
            </a:r>
            <a:r>
              <a:rPr lang="da-DK" dirty="0" err="1" smtClean="0"/>
              <a:t>hello</a:t>
            </a:r>
            <a:r>
              <a:rPr lang="da-DK" dirty="0" smtClean="0"/>
              <a:t>”</a:t>
            </a:r>
            <a:endParaRPr lang="da-DK" dirty="0"/>
          </a:p>
        </p:txBody>
      </p:sp>
      <p:sp>
        <p:nvSpPr>
          <p:cNvPr id="66" name="TextBox 65"/>
          <p:cNvSpPr txBox="1"/>
          <p:nvPr/>
        </p:nvSpPr>
        <p:spPr>
          <a:xfrm>
            <a:off x="5796136" y="119675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”</a:t>
            </a:r>
            <a:r>
              <a:rPr lang="da-DK" dirty="0" err="1" smtClean="0"/>
              <a:t>hello</a:t>
            </a:r>
            <a:r>
              <a:rPr lang="da-DK" dirty="0" smtClean="0"/>
              <a:t>”</a:t>
            </a:r>
            <a:endParaRPr lang="da-DK" dirty="0"/>
          </a:p>
        </p:txBody>
      </p:sp>
      <p:sp>
        <p:nvSpPr>
          <p:cNvPr id="67" name="TextBox 66"/>
          <p:cNvSpPr txBox="1"/>
          <p:nvPr/>
        </p:nvSpPr>
        <p:spPr>
          <a:xfrm>
            <a:off x="6588224" y="163809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(</a:t>
            </a:r>
            <a:r>
              <a:rPr lang="da-DK" dirty="0" err="1" smtClean="0"/>
              <a:t>pk,sk</a:t>
            </a:r>
            <a:r>
              <a:rPr lang="da-DK" dirty="0" smtClean="0"/>
              <a:t>)</a:t>
            </a:r>
            <a:r>
              <a:rPr lang="da-DK" dirty="0">
                <a:sym typeface="Symbol"/>
              </a:rPr>
              <a:t> </a:t>
            </a:r>
            <a:r>
              <a:rPr lang="da-DK" dirty="0" smtClean="0">
                <a:sym typeface="Symbol"/>
              </a:rPr>
              <a:t>G</a:t>
            </a:r>
            <a:endParaRPr lang="da-DK" dirty="0"/>
          </a:p>
        </p:txBody>
      </p:sp>
      <p:sp>
        <p:nvSpPr>
          <p:cNvPr id="68" name="TextBox 67"/>
          <p:cNvSpPr txBox="1"/>
          <p:nvPr/>
        </p:nvSpPr>
        <p:spPr>
          <a:xfrm>
            <a:off x="5832140" y="2060848"/>
            <a:ext cx="468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 smtClean="0"/>
              <a:t>pk</a:t>
            </a:r>
            <a:endParaRPr lang="da-DK" dirty="0"/>
          </a:p>
        </p:txBody>
      </p:sp>
      <p:sp>
        <p:nvSpPr>
          <p:cNvPr id="69" name="TextBox 68"/>
          <p:cNvSpPr txBox="1"/>
          <p:nvPr/>
        </p:nvSpPr>
        <p:spPr>
          <a:xfrm>
            <a:off x="844105" y="1772816"/>
            <a:ext cx="1384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C</a:t>
            </a:r>
            <a:r>
              <a:rPr lang="da-DK" dirty="0" smtClean="0">
                <a:sym typeface="Symbol"/>
              </a:rPr>
              <a:t></a:t>
            </a:r>
            <a:r>
              <a:rPr lang="da-DK" dirty="0" err="1" smtClean="0"/>
              <a:t>E</a:t>
            </a:r>
            <a:r>
              <a:rPr lang="da-DK" b="1" baseline="-25000" dirty="0" err="1" smtClean="0"/>
              <a:t>pk</a:t>
            </a:r>
            <a:r>
              <a:rPr lang="da-DK" dirty="0" smtClean="0"/>
              <a:t>(</a:t>
            </a:r>
            <a:r>
              <a:rPr lang="da-DK" dirty="0" err="1" smtClean="0"/>
              <a:t>m;r</a:t>
            </a:r>
            <a:r>
              <a:rPr lang="da-DK" dirty="0" smtClean="0"/>
              <a:t>)</a:t>
            </a:r>
            <a:endParaRPr lang="da-DK" dirty="0"/>
          </a:p>
        </p:txBody>
      </p:sp>
      <p:sp>
        <p:nvSpPr>
          <p:cNvPr id="70" name="TextBox 69"/>
          <p:cNvSpPr txBox="1"/>
          <p:nvPr/>
        </p:nvSpPr>
        <p:spPr>
          <a:xfrm>
            <a:off x="2051720" y="1206044"/>
            <a:ext cx="468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C</a:t>
            </a:r>
            <a:endParaRPr lang="da-DK" dirty="0"/>
          </a:p>
        </p:txBody>
      </p:sp>
      <p:sp>
        <p:nvSpPr>
          <p:cNvPr id="85" name="TextBox 84"/>
          <p:cNvSpPr txBox="1"/>
          <p:nvPr/>
        </p:nvSpPr>
        <p:spPr>
          <a:xfrm>
            <a:off x="3923928" y="908720"/>
            <a:ext cx="468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C</a:t>
            </a:r>
            <a:endParaRPr lang="da-DK" dirty="0"/>
          </a:p>
        </p:txBody>
      </p:sp>
      <p:sp>
        <p:nvSpPr>
          <p:cNvPr id="86" name="TextBox 85"/>
          <p:cNvSpPr txBox="1"/>
          <p:nvPr/>
        </p:nvSpPr>
        <p:spPr>
          <a:xfrm>
            <a:off x="3923928" y="620688"/>
            <a:ext cx="468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 smtClean="0"/>
              <a:t>pk</a:t>
            </a:r>
            <a:endParaRPr lang="da-DK" dirty="0"/>
          </a:p>
        </p:txBody>
      </p:sp>
      <p:sp>
        <p:nvSpPr>
          <p:cNvPr id="87" name="TextBox 86"/>
          <p:cNvSpPr txBox="1"/>
          <p:nvPr/>
        </p:nvSpPr>
        <p:spPr>
          <a:xfrm>
            <a:off x="5472100" y="1196752"/>
            <a:ext cx="468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C</a:t>
            </a:r>
            <a:endParaRPr lang="da-DK" dirty="0"/>
          </a:p>
        </p:txBody>
      </p:sp>
      <p:sp>
        <p:nvSpPr>
          <p:cNvPr id="88" name="TextBox 87"/>
          <p:cNvSpPr txBox="1"/>
          <p:nvPr/>
        </p:nvSpPr>
        <p:spPr>
          <a:xfrm>
            <a:off x="6588224" y="2060848"/>
            <a:ext cx="1384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m’</a:t>
            </a:r>
            <a:r>
              <a:rPr lang="da-DK" dirty="0" smtClean="0">
                <a:sym typeface="Symbol"/>
              </a:rPr>
              <a:t> </a:t>
            </a:r>
            <a:r>
              <a:rPr lang="da-DK" dirty="0" err="1" smtClean="0"/>
              <a:t>E</a:t>
            </a:r>
            <a:r>
              <a:rPr lang="da-DK" b="1" baseline="-25000" dirty="0" err="1" smtClean="0"/>
              <a:t>pk</a:t>
            </a:r>
            <a:r>
              <a:rPr lang="da-DK" dirty="0" smtClean="0"/>
              <a:t>(C)</a:t>
            </a:r>
            <a:endParaRPr lang="da-DK" dirty="0"/>
          </a:p>
        </p:txBody>
      </p:sp>
      <p:sp>
        <p:nvSpPr>
          <p:cNvPr id="89" name="TextBox 88"/>
          <p:cNvSpPr txBox="1"/>
          <p:nvPr/>
        </p:nvSpPr>
        <p:spPr>
          <a:xfrm>
            <a:off x="7812360" y="1155842"/>
            <a:ext cx="468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m’</a:t>
            </a:r>
            <a:endParaRPr lang="da-DK" dirty="0"/>
          </a:p>
        </p:txBody>
      </p:sp>
      <p:sp>
        <p:nvSpPr>
          <p:cNvPr id="90" name="TextBox 89"/>
          <p:cNvSpPr txBox="1"/>
          <p:nvPr/>
        </p:nvSpPr>
        <p:spPr>
          <a:xfrm>
            <a:off x="2483768" y="2060848"/>
            <a:ext cx="468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 smtClean="0"/>
              <a:t>pk</a:t>
            </a:r>
            <a:endParaRPr lang="da-DK" dirty="0"/>
          </a:p>
        </p:txBody>
      </p:sp>
      <p:sp>
        <p:nvSpPr>
          <p:cNvPr id="37" name="Rectangle 36"/>
          <p:cNvSpPr/>
          <p:nvPr/>
        </p:nvSpPr>
        <p:spPr>
          <a:xfrm>
            <a:off x="3563888" y="5157192"/>
            <a:ext cx="1440160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Sec.Co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flipH="1" flipV="1">
            <a:off x="3851920" y="4715852"/>
            <a:ext cx="9941" cy="44134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Snip Same Side Corner Rectangle 38"/>
          <p:cNvSpPr/>
          <p:nvPr/>
        </p:nvSpPr>
        <p:spPr>
          <a:xfrm flipV="1">
            <a:off x="3707904" y="5157192"/>
            <a:ext cx="1152128" cy="215201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Snip Same Side Corner Rectangle 39"/>
          <p:cNvSpPr/>
          <p:nvPr/>
        </p:nvSpPr>
        <p:spPr>
          <a:xfrm rot="16200000" flipV="1">
            <a:off x="3095425" y="5769671"/>
            <a:ext cx="1152128" cy="215201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Snip Same Side Corner Rectangle 44"/>
          <p:cNvSpPr/>
          <p:nvPr/>
        </p:nvSpPr>
        <p:spPr>
          <a:xfrm rot="5400000" flipV="1">
            <a:off x="4320383" y="5769672"/>
            <a:ext cx="1152128" cy="215201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3491880" y="566124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1</a:t>
            </a:r>
            <a:endParaRPr lang="en-US" b="1" dirty="0" smtClean="0"/>
          </a:p>
        </p:txBody>
      </p:sp>
      <p:sp>
        <p:nvSpPr>
          <p:cNvPr id="47" name="TextBox 46"/>
          <p:cNvSpPr txBox="1"/>
          <p:nvPr/>
        </p:nvSpPr>
        <p:spPr>
          <a:xfrm>
            <a:off x="4716016" y="566124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2</a:t>
            </a:r>
            <a:endParaRPr lang="en-US" b="1" dirty="0" smtClean="0"/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395536" y="5445061"/>
            <a:ext cx="3168352" cy="16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>
            <a:off x="395536" y="6309320"/>
            <a:ext cx="3168352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5004048" y="5445224"/>
            <a:ext cx="327636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>
            <a:off x="5004048" y="6309320"/>
            <a:ext cx="331236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2195736" y="537321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m</a:t>
            </a:r>
            <a:r>
              <a:rPr lang="da-DK" dirty="0" smtClean="0">
                <a:sym typeface="Symbol"/>
              </a:rPr>
              <a:t>{0,1}*</a:t>
            </a:r>
            <a:endParaRPr lang="da-DK" dirty="0"/>
          </a:p>
        </p:txBody>
      </p:sp>
      <p:sp>
        <p:nvSpPr>
          <p:cNvPr id="53" name="TextBox 52"/>
          <p:cNvSpPr txBox="1"/>
          <p:nvPr/>
        </p:nvSpPr>
        <p:spPr>
          <a:xfrm>
            <a:off x="3851920" y="4787860"/>
            <a:ext cx="577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|m|</a:t>
            </a:r>
            <a:endParaRPr lang="da-DK" dirty="0"/>
          </a:p>
        </p:txBody>
      </p:sp>
      <p:sp>
        <p:nvSpPr>
          <p:cNvPr id="54" name="Trapezoid 53"/>
          <p:cNvSpPr/>
          <p:nvPr/>
        </p:nvSpPr>
        <p:spPr>
          <a:xfrm flipV="1">
            <a:off x="755575" y="4005064"/>
            <a:ext cx="7217321" cy="710788"/>
          </a:xfrm>
          <a:prstGeom prst="trapezoid">
            <a:avLst>
              <a:gd name="adj" fmla="val 390311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55" name="Straight Arrow Connector 54"/>
          <p:cNvCxnSpPr/>
          <p:nvPr/>
        </p:nvCxnSpPr>
        <p:spPr>
          <a:xfrm flipH="1" flipV="1">
            <a:off x="3832038" y="3131676"/>
            <a:ext cx="19882" cy="8733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3923928" y="3635732"/>
            <a:ext cx="468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C’</a:t>
            </a:r>
            <a:endParaRPr lang="da-DK" dirty="0"/>
          </a:p>
        </p:txBody>
      </p:sp>
      <p:sp>
        <p:nvSpPr>
          <p:cNvPr id="59" name="TextBox 58"/>
          <p:cNvSpPr txBox="1"/>
          <p:nvPr/>
        </p:nvSpPr>
        <p:spPr>
          <a:xfrm>
            <a:off x="3923928" y="3347700"/>
            <a:ext cx="468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 smtClean="0"/>
              <a:t>pk</a:t>
            </a:r>
            <a:endParaRPr lang="da-DK" dirty="0"/>
          </a:p>
        </p:txBody>
      </p:sp>
      <p:sp>
        <p:nvSpPr>
          <p:cNvPr id="60" name="TextBox 59"/>
          <p:cNvSpPr txBox="1"/>
          <p:nvPr/>
        </p:nvSpPr>
        <p:spPr>
          <a:xfrm>
            <a:off x="3851920" y="306896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”</a:t>
            </a:r>
            <a:r>
              <a:rPr lang="da-DK" dirty="0" err="1" smtClean="0"/>
              <a:t>hello</a:t>
            </a:r>
            <a:r>
              <a:rPr lang="da-DK" dirty="0" smtClean="0"/>
              <a:t>”</a:t>
            </a:r>
            <a:endParaRPr lang="da-DK" dirty="0"/>
          </a:p>
        </p:txBody>
      </p:sp>
      <p:sp>
        <p:nvSpPr>
          <p:cNvPr id="62" name="TextBox 61"/>
          <p:cNvSpPr txBox="1"/>
          <p:nvPr/>
        </p:nvSpPr>
        <p:spPr>
          <a:xfrm>
            <a:off x="3707904" y="399577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(</a:t>
            </a:r>
            <a:r>
              <a:rPr lang="da-DK" dirty="0" err="1" smtClean="0"/>
              <a:t>pk,sk</a:t>
            </a:r>
            <a:r>
              <a:rPr lang="da-DK" dirty="0" smtClean="0"/>
              <a:t>)</a:t>
            </a:r>
            <a:r>
              <a:rPr lang="da-DK" dirty="0">
                <a:sym typeface="Symbol"/>
              </a:rPr>
              <a:t> </a:t>
            </a:r>
            <a:r>
              <a:rPr lang="da-DK" dirty="0" smtClean="0">
                <a:sym typeface="Symbol"/>
              </a:rPr>
              <a:t>G</a:t>
            </a:r>
            <a:endParaRPr lang="da-DK" dirty="0"/>
          </a:p>
        </p:txBody>
      </p:sp>
      <p:sp>
        <p:nvSpPr>
          <p:cNvPr id="63" name="TextBox 62"/>
          <p:cNvSpPr txBox="1"/>
          <p:nvPr/>
        </p:nvSpPr>
        <p:spPr>
          <a:xfrm>
            <a:off x="3491880" y="4293096"/>
            <a:ext cx="1969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C’</a:t>
            </a:r>
            <a:r>
              <a:rPr lang="da-DK" dirty="0" smtClean="0">
                <a:sym typeface="Symbol"/>
              </a:rPr>
              <a:t> </a:t>
            </a:r>
            <a:r>
              <a:rPr lang="da-DK" dirty="0" err="1" smtClean="0"/>
              <a:t>E</a:t>
            </a:r>
            <a:r>
              <a:rPr lang="da-DK" b="1" baseline="-25000" dirty="0" err="1" smtClean="0"/>
              <a:t>pk</a:t>
            </a:r>
            <a:r>
              <a:rPr lang="da-DK" dirty="0" smtClean="0"/>
              <a:t>(0</a:t>
            </a:r>
            <a:r>
              <a:rPr lang="da-DK" b="1" baseline="30000" dirty="0" smtClean="0"/>
              <a:t>|m|</a:t>
            </a:r>
            <a:r>
              <a:rPr lang="da-DK" dirty="0" smtClean="0"/>
              <a:t>;r)</a:t>
            </a:r>
            <a:endParaRPr lang="da-DK" dirty="0"/>
          </a:p>
        </p:txBody>
      </p:sp>
      <p:sp>
        <p:nvSpPr>
          <p:cNvPr id="64" name="TextBox 63"/>
          <p:cNvSpPr txBox="1"/>
          <p:nvPr/>
        </p:nvSpPr>
        <p:spPr>
          <a:xfrm>
            <a:off x="5202070" y="5075729"/>
            <a:ext cx="468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m</a:t>
            </a:r>
            <a:endParaRPr lang="da-DK" dirty="0"/>
          </a:p>
        </p:txBody>
      </p:sp>
      <p:cxnSp>
        <p:nvCxnSpPr>
          <p:cNvPr id="72" name="Straight Arrow Connector 71"/>
          <p:cNvCxnSpPr/>
          <p:nvPr/>
        </p:nvCxnSpPr>
        <p:spPr>
          <a:xfrm>
            <a:off x="4644008" y="3068960"/>
            <a:ext cx="0" cy="93610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4644008" y="332656"/>
            <a:ext cx="0" cy="93610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4644008" y="404664"/>
            <a:ext cx="1026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”deliver”</a:t>
            </a:r>
            <a:endParaRPr lang="da-DK" dirty="0"/>
          </a:p>
        </p:txBody>
      </p:sp>
      <p:sp>
        <p:nvSpPr>
          <p:cNvPr id="80" name="TextBox 79"/>
          <p:cNvSpPr txBox="1"/>
          <p:nvPr/>
        </p:nvSpPr>
        <p:spPr>
          <a:xfrm>
            <a:off x="4644008" y="692696"/>
            <a:ext cx="1026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”deliver”</a:t>
            </a:r>
            <a:endParaRPr lang="da-DK" dirty="0"/>
          </a:p>
        </p:txBody>
      </p:sp>
      <p:sp>
        <p:nvSpPr>
          <p:cNvPr id="81" name="TextBox 80"/>
          <p:cNvSpPr txBox="1"/>
          <p:nvPr/>
        </p:nvSpPr>
        <p:spPr>
          <a:xfrm>
            <a:off x="4644008" y="980728"/>
            <a:ext cx="1026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”deliver”</a:t>
            </a:r>
            <a:endParaRPr lang="da-DK" dirty="0"/>
          </a:p>
        </p:txBody>
      </p:sp>
      <p:sp>
        <p:nvSpPr>
          <p:cNvPr id="93" name="TextBox 92"/>
          <p:cNvSpPr txBox="1"/>
          <p:nvPr/>
        </p:nvSpPr>
        <p:spPr>
          <a:xfrm>
            <a:off x="4644008" y="3131676"/>
            <a:ext cx="1026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”deliver”</a:t>
            </a:r>
            <a:endParaRPr lang="da-DK" dirty="0"/>
          </a:p>
        </p:txBody>
      </p:sp>
      <p:sp>
        <p:nvSpPr>
          <p:cNvPr id="94" name="TextBox 93"/>
          <p:cNvSpPr txBox="1"/>
          <p:nvPr/>
        </p:nvSpPr>
        <p:spPr>
          <a:xfrm>
            <a:off x="4644008" y="3419708"/>
            <a:ext cx="1026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”deliver”</a:t>
            </a:r>
            <a:endParaRPr lang="da-DK" dirty="0"/>
          </a:p>
        </p:txBody>
      </p:sp>
      <p:sp>
        <p:nvSpPr>
          <p:cNvPr id="95" name="TextBox 94"/>
          <p:cNvSpPr txBox="1"/>
          <p:nvPr/>
        </p:nvSpPr>
        <p:spPr>
          <a:xfrm>
            <a:off x="4644008" y="3707740"/>
            <a:ext cx="1026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”deliver”</a:t>
            </a:r>
            <a:endParaRPr lang="da-DK" dirty="0"/>
          </a:p>
        </p:txBody>
      </p:sp>
      <p:sp>
        <p:nvSpPr>
          <p:cNvPr id="96" name="TextBox 95"/>
          <p:cNvSpPr txBox="1"/>
          <p:nvPr/>
        </p:nvSpPr>
        <p:spPr>
          <a:xfrm>
            <a:off x="4626006" y="4653136"/>
            <a:ext cx="1026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”deliver”</a:t>
            </a:r>
            <a:endParaRPr lang="da-DK" dirty="0"/>
          </a:p>
        </p:txBody>
      </p:sp>
      <p:cxnSp>
        <p:nvCxnSpPr>
          <p:cNvPr id="97" name="Straight Arrow Connector 96"/>
          <p:cNvCxnSpPr/>
          <p:nvPr/>
        </p:nvCxnSpPr>
        <p:spPr>
          <a:xfrm>
            <a:off x="4644008" y="4725144"/>
            <a:ext cx="0" cy="43204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Frame 98"/>
          <p:cNvSpPr/>
          <p:nvPr/>
        </p:nvSpPr>
        <p:spPr>
          <a:xfrm>
            <a:off x="251520" y="188640"/>
            <a:ext cx="8208912" cy="2736304"/>
          </a:xfrm>
          <a:prstGeom prst="frame">
            <a:avLst>
              <a:gd name="adj1" fmla="val 35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0" name="Frame 99"/>
          <p:cNvSpPr/>
          <p:nvPr/>
        </p:nvSpPr>
        <p:spPr>
          <a:xfrm>
            <a:off x="251520" y="2996952"/>
            <a:ext cx="8208912" cy="3816424"/>
          </a:xfrm>
          <a:prstGeom prst="frame">
            <a:avLst>
              <a:gd name="adj1" fmla="val 35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07" name="Straight Arrow Connector 106"/>
          <p:cNvCxnSpPr/>
          <p:nvPr/>
        </p:nvCxnSpPr>
        <p:spPr>
          <a:xfrm>
            <a:off x="8460432" y="2708920"/>
            <a:ext cx="216024" cy="0"/>
          </a:xfrm>
          <a:prstGeom prst="straightConnector1">
            <a:avLst/>
          </a:prstGeom>
          <a:ln w="38100"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>
            <a:off x="8460432" y="6597352"/>
            <a:ext cx="216024" cy="0"/>
          </a:xfrm>
          <a:prstGeom prst="straightConnector1">
            <a:avLst/>
          </a:prstGeom>
          <a:ln w="38100"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/>
          <p:cNvSpPr txBox="1"/>
          <p:nvPr/>
        </p:nvSpPr>
        <p:spPr>
          <a:xfrm>
            <a:off x="1725990" y="3903439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dirty="0" smtClean="0"/>
              <a:t>S</a:t>
            </a:r>
            <a:endParaRPr lang="da-DK" dirty="0"/>
          </a:p>
        </p:txBody>
      </p:sp>
      <p:sp>
        <p:nvSpPr>
          <p:cNvPr id="115" name="TextBox 114"/>
          <p:cNvSpPr txBox="1"/>
          <p:nvPr/>
        </p:nvSpPr>
        <p:spPr>
          <a:xfrm>
            <a:off x="3874119" y="5075892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special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3874119" y="1187460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special</a:t>
            </a:r>
          </a:p>
        </p:txBody>
      </p:sp>
      <p:cxnSp>
        <p:nvCxnSpPr>
          <p:cNvPr id="82" name="Straight Arrow Connector 81"/>
          <p:cNvCxnSpPr/>
          <p:nvPr/>
        </p:nvCxnSpPr>
        <p:spPr>
          <a:xfrm flipV="1">
            <a:off x="1043608" y="332656"/>
            <a:ext cx="0" cy="108012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>
            <a:off x="1907704" y="332656"/>
            <a:ext cx="0" cy="108012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flipV="1">
            <a:off x="6804248" y="332656"/>
            <a:ext cx="0" cy="108012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>
            <a:off x="7668344" y="332656"/>
            <a:ext cx="0" cy="108012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 flipV="1">
            <a:off x="1043608" y="3140968"/>
            <a:ext cx="0" cy="85480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>
            <a:off x="1907704" y="3140968"/>
            <a:ext cx="0" cy="86409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 flipV="1">
            <a:off x="6804248" y="3140968"/>
            <a:ext cx="0" cy="85480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>
            <a:off x="7668344" y="3140968"/>
            <a:ext cx="0" cy="86409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1907704" y="485056"/>
            <a:ext cx="1188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”passive”</a:t>
            </a:r>
            <a:endParaRPr lang="da-DK" dirty="0"/>
          </a:p>
        </p:txBody>
      </p:sp>
      <p:sp>
        <p:nvSpPr>
          <p:cNvPr id="104" name="TextBox 103"/>
          <p:cNvSpPr txBox="1"/>
          <p:nvPr/>
        </p:nvSpPr>
        <p:spPr>
          <a:xfrm>
            <a:off x="1043608" y="54868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m</a:t>
            </a:r>
            <a:endParaRPr lang="da-DK" dirty="0"/>
          </a:p>
        </p:txBody>
      </p:sp>
      <p:sp>
        <p:nvSpPr>
          <p:cNvPr id="105" name="TextBox 104"/>
          <p:cNvSpPr txBox="1"/>
          <p:nvPr/>
        </p:nvSpPr>
        <p:spPr>
          <a:xfrm>
            <a:off x="4644008" y="4859868"/>
            <a:ext cx="1548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(”passive”, 1)</a:t>
            </a:r>
            <a:endParaRPr lang="da-DK" dirty="0"/>
          </a:p>
        </p:txBody>
      </p:sp>
      <p:sp>
        <p:nvSpPr>
          <p:cNvPr id="106" name="TextBox 105"/>
          <p:cNvSpPr txBox="1"/>
          <p:nvPr/>
        </p:nvSpPr>
        <p:spPr>
          <a:xfrm>
            <a:off x="1907704" y="3356992"/>
            <a:ext cx="1188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”passive”</a:t>
            </a:r>
            <a:endParaRPr lang="da-DK" dirty="0"/>
          </a:p>
        </p:txBody>
      </p:sp>
      <p:sp>
        <p:nvSpPr>
          <p:cNvPr id="109" name="TextBox 108"/>
          <p:cNvSpPr txBox="1"/>
          <p:nvPr/>
        </p:nvSpPr>
        <p:spPr>
          <a:xfrm>
            <a:off x="3419872" y="4797152"/>
            <a:ext cx="577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m</a:t>
            </a:r>
            <a:endParaRPr lang="da-DK" dirty="0"/>
          </a:p>
        </p:txBody>
      </p:sp>
      <p:sp>
        <p:nvSpPr>
          <p:cNvPr id="2" name="Rounded Rectangular Callout 1"/>
          <p:cNvSpPr/>
          <p:nvPr/>
        </p:nvSpPr>
        <p:spPr>
          <a:xfrm>
            <a:off x="107504" y="4134271"/>
            <a:ext cx="1944216" cy="1743000"/>
          </a:xfrm>
          <a:prstGeom prst="wedgeRoundRectCallout">
            <a:avLst>
              <a:gd name="adj1" fmla="val 85949"/>
              <a:gd name="adj2" fmla="val -4509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For all m </a:t>
            </a:r>
            <a:r>
              <a:rPr lang="da-DK" dirty="0" err="1" smtClean="0"/>
              <a:t>we</a:t>
            </a:r>
            <a:r>
              <a:rPr lang="da-DK" dirty="0" smtClean="0"/>
              <a:t> must find r’ s.t. C’=</a:t>
            </a:r>
            <a:r>
              <a:rPr lang="da-DK" dirty="0" err="1" smtClean="0"/>
              <a:t>E</a:t>
            </a:r>
            <a:r>
              <a:rPr lang="da-DK" b="1" baseline="-25000" dirty="0" err="1" smtClean="0"/>
              <a:t>pk</a:t>
            </a:r>
            <a:r>
              <a:rPr lang="da-DK" dirty="0" smtClean="0"/>
              <a:t>(</a:t>
            </a:r>
            <a:r>
              <a:rPr lang="da-DK" dirty="0" err="1" smtClean="0"/>
              <a:t>m;r</a:t>
            </a:r>
            <a:r>
              <a:rPr lang="da-DK" dirty="0" smtClean="0"/>
              <a:t>’)</a:t>
            </a:r>
            <a:endParaRPr lang="da-DK" dirty="0"/>
          </a:p>
        </p:txBody>
      </p:sp>
      <p:sp>
        <p:nvSpPr>
          <p:cNvPr id="110" name="TextBox 109"/>
          <p:cNvSpPr txBox="1"/>
          <p:nvPr/>
        </p:nvSpPr>
        <p:spPr>
          <a:xfrm>
            <a:off x="1027087" y="2123564"/>
            <a:ext cx="1384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 smtClean="0"/>
              <a:t>delete</a:t>
            </a:r>
            <a:r>
              <a:rPr lang="da-DK" dirty="0" smtClean="0"/>
              <a:t> r</a:t>
            </a:r>
            <a:endParaRPr lang="da-DK" dirty="0"/>
          </a:p>
        </p:txBody>
      </p:sp>
      <p:sp>
        <p:nvSpPr>
          <p:cNvPr id="122" name="TextBox 121"/>
          <p:cNvSpPr txBox="1"/>
          <p:nvPr/>
        </p:nvSpPr>
        <p:spPr>
          <a:xfrm>
            <a:off x="7272300" y="611396"/>
            <a:ext cx="1188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”passive”</a:t>
            </a:r>
            <a:endParaRPr lang="da-DK" dirty="0"/>
          </a:p>
        </p:txBody>
      </p:sp>
      <p:sp>
        <p:nvSpPr>
          <p:cNvPr id="123" name="TextBox 122"/>
          <p:cNvSpPr txBox="1"/>
          <p:nvPr/>
        </p:nvSpPr>
        <p:spPr>
          <a:xfrm>
            <a:off x="6300192" y="62068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 smtClean="0"/>
              <a:t>sk</a:t>
            </a:r>
            <a:endParaRPr lang="da-DK" dirty="0"/>
          </a:p>
        </p:txBody>
      </p:sp>
      <p:sp>
        <p:nvSpPr>
          <p:cNvPr id="124" name="Rounded Rectangular Callout 123"/>
          <p:cNvSpPr/>
          <p:nvPr/>
        </p:nvSpPr>
        <p:spPr>
          <a:xfrm>
            <a:off x="6181884" y="4653136"/>
            <a:ext cx="1719808" cy="942529"/>
          </a:xfrm>
          <a:prstGeom prst="wedgeRoundRectCallout">
            <a:avLst>
              <a:gd name="adj1" fmla="val -58446"/>
              <a:gd name="adj2" fmla="val -9615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…and </a:t>
            </a:r>
            <a:r>
              <a:rPr lang="da-DK" dirty="0" err="1" smtClean="0"/>
              <a:t>sk</a:t>
            </a:r>
            <a:r>
              <a:rPr lang="da-DK" dirty="0" smtClean="0"/>
              <a:t> s.t. </a:t>
            </a:r>
            <a:r>
              <a:rPr lang="da-DK" dirty="0" err="1" smtClean="0"/>
              <a:t>D</a:t>
            </a:r>
            <a:r>
              <a:rPr lang="da-DK" b="1" baseline="-25000" dirty="0" err="1" smtClean="0"/>
              <a:t>sk</a:t>
            </a:r>
            <a:r>
              <a:rPr lang="da-DK" dirty="0" smtClean="0"/>
              <a:t>(C’)=m</a:t>
            </a:r>
            <a:endParaRPr lang="da-DK" dirty="0"/>
          </a:p>
        </p:txBody>
      </p:sp>
      <p:sp>
        <p:nvSpPr>
          <p:cNvPr id="125" name="TextBox 124"/>
          <p:cNvSpPr txBox="1"/>
          <p:nvPr/>
        </p:nvSpPr>
        <p:spPr>
          <a:xfrm>
            <a:off x="7272300" y="3338408"/>
            <a:ext cx="1188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”passive”</a:t>
            </a:r>
            <a:endParaRPr lang="da-DK" dirty="0"/>
          </a:p>
        </p:txBody>
      </p:sp>
      <p:sp>
        <p:nvSpPr>
          <p:cNvPr id="126" name="TextBox 125"/>
          <p:cNvSpPr txBox="1"/>
          <p:nvPr/>
        </p:nvSpPr>
        <p:spPr>
          <a:xfrm>
            <a:off x="6300192" y="334770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 smtClean="0"/>
              <a:t>sk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76186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/>
      <p:bldP spid="103" grpId="0"/>
      <p:bldP spid="104" grpId="0"/>
      <p:bldP spid="105" grpId="0"/>
      <p:bldP spid="106" grpId="0"/>
      <p:bldP spid="109" grpId="0"/>
      <p:bldP spid="2" grpId="0" animBg="1"/>
      <p:bldP spid="1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xplosion 2 4"/>
          <p:cNvSpPr/>
          <p:nvPr/>
        </p:nvSpPr>
        <p:spPr>
          <a:xfrm rot="249362">
            <a:off x="93067" y="-57311"/>
            <a:ext cx="9180512" cy="1944216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Erasure vs. Non-erasure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27373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Typically erasure allows to get adaptive security more efficiently </a:t>
            </a:r>
          </a:p>
          <a:p>
            <a:endParaRPr lang="en-US" dirty="0" smtClean="0"/>
          </a:p>
          <a:p>
            <a:r>
              <a:rPr lang="en-US" dirty="0" smtClean="0"/>
              <a:t>We would like to avoid that our security depends on erasure, as erasure can be hard to implement and verify</a:t>
            </a:r>
          </a:p>
        </p:txBody>
      </p:sp>
      <p:sp>
        <p:nvSpPr>
          <p:cNvPr id="4" name="AutoShape 2" descr="data:image/jpeg;base64,/9j/4AAQSkZJRgABAQAAAQABAAD/2wCEAAkGBg0SEA0NDw0ODgwODQ8PDw0MERAQEA0NExAVFBQREhIXJyYqGCUkJRISHzAsLycpLiwtFR8xODwqOCgrOCkBCQoKDgwNGQ0MFSkYEhgpKSkpKSkpKSkpKSkpKSkpKSkpKSkpKSkpKSkpKSkpKSkpKSkpKSkpKSkpKSkpKSkpKf/AABEIAMUA/wMBIgACEQEDEQH/xAAcAAABBAMBAAAAAAAAAAAAAAAAAgMEBwEGCAX/xABOEAABAwIBBQkIDgkEAwAAAAAAAQIDBAURBgcSVNETFiExU3SSk5QXNUFVcYGz0ggUIzNDRFFSYXJzsbLCFSIlJjQ2kaG0GCQywUJigv/EABQBAQAAAAAAAAAAAAAAAAAAAAD/xAAUEQEAAAAAAAAAAAAAAAAAAAAA/9oADAMBAAIRAxEAPwC8QArOo9kBZWPfG6Ou0mOc1cIY8MWrguH6/wBAFmAVh/qHsfJ13Ux+uKZ7ISyL/wCFd1MfrgWaNzzsYx8j3I2NjXPe5eJrGpiqr/RSv48+lndxMrOqZ6wm6Z1rZUU1TTsSpa6anmiaro24I58atRVwd9IGyMyulcjXttFzcxyI5rtGjZpNVMUXRfKip5FRF+XArvNu6sprllDO+2VsiT1f/CL2rpxK6SSZEfpSImOjKziVycZsNHfklY2VMcHJwI7DFGt/VRP7D36TA2Whym05Y4JaKspHS6SROqmwaEr2tVysa6J78FwRzsFwxRq4cR7RWNZlXDBPRum3Tc4ZnVGEbUdx01RAqImKcOMrF8jVPRkz02lvGyr80TPWA30Ct5M/VmbxsrfNEz1hhfZDWP5ld1MfrgWeBWsef+yu4mVvnhj9YlR57rQ7iZWeeJnrAbdd722BYmJDPUTzK7c4KVrHSOaxEV71V6tRqJi3hVU4XInGpoWde51NTaayFtrr4sNykdJN7T0Gsjla9yroSuXiavEiirhnApKmopXwbsipFPAu6Ma3358C44oq8GETk/8ApCclzAfyQvNVBQW+mfaLi58NJBG50ftFWuc2NEVW4zIuHmQ2q0XZlQxz2skieyR0UsM7UbJDK3BVa5EVU4laqKiqio5FTjNO/SRCsucuhg9tLMlQr56lJf1GNXDCnhiXFdLwrE5fOgFmAV9JnvtDeNlZ5omesRZPZAWVvGyt80MfrgWWBWCeyGsfzK7qY/XJEefizO4mVvniZ6wFjngzZVrpyNht9dVMikdE6enbTJEsrFwe1qyyMVdFcWquGGKKngPAjzz2p3Eyr88TPWPNtGUUcqTbmrtzSpqZE00RPf6qaZODFfA9qL9KAeRdXVj8p7fcEtlajI6N67ivtXdXNYyWNzm4SaOGMzONyLx8BYjsr1bg6a23CnhRzUfPK2ldHEiqiaT9zkcqJwpiuC4JwrwIp4X6TPOv96a2nma5VRs0boV0Uxw02rgqp9Coi+YC0ANEkzy2pvGyr80bPWIsmfazt42VnmiZ6wFigVi72QtkTg0K7qY/XMf6h7Hydd1MfrgWeBXtkz4WiqqIKOFlZu1RI2NiyRMRqOX5VRy4FhACnP8AmssNLUyXTd4I5dGtdo7o1HYIquxw/odAKUjmX99u3PV+94G69z216lT9BBTM31r1Kn6CGxoKaB40WQdt1ODoIS48irenxSHooevGPtA1ybIimVcWI6NPmxuVrfLgI3jQ/Pl6amzmcANfhyLokTB8LZV+dL+u7+qiJMh7cvxSHoIbEIcBqkuQVs1ODoIRlze2vUqfoIbZIMAa/FkBbNTg6CE2LIW3J8Ug6CHrxkmMDxt5lBgqJTRNX5WtwVPIqcRG3jQcpN0zZ0M4Aaw3IaDHhfKqeFFevD9HASXZGW9eOlh6KHvYGFA1mXIW2r8Ug6CEKXIC2L8Sg6CG2yEaQDV25vrXqVP0EJUOQVt1ODoIe2hIjA8iPIi3J8Uh6KBPkVSLhoR7kvywroY+X5T32igNY3jQ8pN0x2nyJpU/5tWX5EmVXInkQ2PAwBr8mRNuX4pD0UIkuQdt1ODoIbS4YkA1J+b616lT9BBK5vrXqVP0ENnUSoFN3e0wU+UNhjgiZExZWuVI0RqKumqY/wBi+EKTyq/mSw/aN9IpdiAClJZmU91u3PP+3l2qUnmb99uvPP8At4FsIKaJQU0CTGPtGIx9oCgAAMKIcLUQ4CPIMD8gwA5GSYyNGSYwHUMmEMgBhTJhQGZCNISZCNIAlB+MYQfjAkNFoIaLQAAAAQ4YkH3DEgEdRKilEqBVOVKfvHYftG+kUupClsqP5jsX2jPSKXSgApSmZ1Pdbrzv1y6ylcz6e63TnSfmAtZBTRKCmgSYx9oxGPtAUAABhRDhaiHAR5BgfkGAHIyTGRoyTGA6hkwhkAMKZMKAzIRpCTIRpAEoPxjCD8YEhotBDRaAAAACHDEg+4YkAjqJUUolQKrymT94rH9dnpVLoQpjKVP3isn12elUudAApfNB79dOdJ+YugpjNEnu1z5yn5gLTQU0SgpoEmMfaMRj7QFAAAYUQ4WohwEeQYH5BgByMkxkaMkxgOoZMIZADCmTCgMyEaQkyEaQBKD8Ywg/GBIaLQQ0WgAAAAhwxIPuGJAI6iVFKJUCrspP5hsv12elUuUpvKNP3hs314/SqXIAFM5pE92ufOG/mLmKazTe/XLnDfzAWigpolBTQJMY+0YjH2gKAAAwohwtRDgI8gwPyDADkZJjI0ZJjAdQyYQyAGFMmFAZkI0hJkI0gCUH4xhB+MCQ0WghotAAAABDhiQfcMSAR1EqKUSoFYZRJ+8Fn+vH6ZS4yncof5gtH1o/TKXEAFOZqE92uX27PzFxlO5qvfrj9uz7nAWcgpolBTQJMY+0YjH2gKAAAwohwtRDgI8gwPyDADkZJjI0ZJjAdQyYQyAGFMmFAZkI0hJkI0gCUH4xhB+MCQ0WghotAAAABDhiQfcMSAR1EqKUSoFZ5QJ+37R9aL0ylwFQX7v/AGn60Xp1LfACns1nv1x+2Z9zi4Sn813v1w+1j+5wFmIKaJQU0CTGPtGIx9oCgAAMKIcLUQ4CPIMD8gwA5GSYyNGSYwHUMmEMgBhTJhQGZCNISZCNIAlB+MYQfjAkNFoIaLQAAAAQ4YkH3DEgEdRKilEqBWt97/Wr60Xp1LeKivnf61/Wi9OW6AFQ5sPfrh9pH9zi3ios2Xv9f9pF9zgLJQU0SgpoEmMfaMRj7QFAAAYUQ4WIcBHkGB+QYAcjJMZGjJMYDqGTCGQAwpkwoDMhGkJMhGkASg/GR0JEYEhotBDRQGQAwAlwxIPuGJAI6iVFKJUCuL339tnlh9OW2VLeu/tt8sP+QW0AFNZA3CKKauWSRjMXx4abkbjgjscMfKXKUrlTmcubVfNQzU1Wiqq7jUMSGXj4Gteqq13nVoG/b6qLWYesZtFMyqotZh6xm052q7feonujktUzXtXBU9qyOTyo5EVF8yjO53fxZN2SbYB0zFlPR6xD1jNpKZlHSL8PF02nJ1Xd6yJ25y07YpERF0JYnMciLxLguBLgfdHta9lvlexyYteymlc1yL4UVE4QOrG3ymX4aPptFLeKflo+k05V0Lv4tn7LNsDRu/i2fss2wDqZ1/pU+Hi6bRiTKWk5eLptOX9C7+LZ+yzbA0Lv4sn7LNsA6Wlyoo9Yh6xm0jrlVRazD1jNpzjud38WTdkm2Bud38WTdkm2AdJxZU0esQ9YzaS48pqTWIum05h3O7+LJuyTbA0Lv4sn7LNsA6mblDSr8PF02jjb1TL8NH0mnKFTPc42LJJQSRRtw0pJKaVjW4qiJi5U4OFUTzkHfJP8yLoAdeuvVMnw0fTaNPyipU+Hi6bTkffJP8yLoHoxrdXIjm26VzXIitc2lmVHNVMUVFw4QOnpMpqPWIumzaRZMqaPWIesZtObdzu/iybss2wNzu/iybsk2wDo5uVVFrMPWM2kmLKij1iHrGbTmjc7v4sm7JNsDc7v4sm7JNsA6hjylpOXi6bR9t+pV+Hj6bTlfQu/iyfss2wNC7+LZ+yzbAOq/wBMU/LR9Joh19pk+Gj6bTljRu/i2fss2wxoXfxbP2WbYB1E/KSk5eLptIsuVFHrEPWM2nMk8l0Y10j7fJGxqYufJTSta1PlVVTgI9Fcq2ZVbDS7s5qYqkML3q1PlVG44AdNOyqotZh6xm0SuVVFrMPWM2nOW53fxZN2SbYS7ZZr7USJFDapVevhfA6Jjfpc9+CN86gWdW1kct6tz43te3ShTFio5Md34sU8pcBU+Q+aauhlgrKypp43xSMkSmpY1fpaK46L5VVMPMi+UtgCmMoM4mUVFj7bpViYi4bslOj4V8krMU/vieF3fa7lIupOg3NRUVFTFF4FRfCh5u9i3ahR9nh2AUd3fa7lIupDu/V3KRdSXjvXt2oUfZ4dgb17dqFH2eHYBy/lLlXT11Q6rqmufO5jGK6PFjdFqYJ+qhsloz1VNNBBSwvY2GCNscaPi0nIxqYJivhIGeqhiju8scUUcUaU9OqMiY1jUVWriuCF0Zu8nqF9qtj30VK97qOJXPfBE5zl0eNVVOECse79XcpF1Id36u5SLqS8d69u1Cj7PDsDevbtQo+zw7AKO7v1dykXUh3fq7lIupLx3r27UKPs8OwN69u1Cj7PDsAo7u/V3KRdSHd+ruUi6kvHevbtQo+zw7A3r27UKPs8OwCju79XcpF1Id36u5SLqS8d69u1Cj7PDsDevbtQo+zw7AOfcoM8E1bTS0VS5rqebQ02xx6Dl0JGvTB3g4WoaZu1t5OXpOOg879hoo7NXyRUlNHI32tovjhiY5uNXCi4ORODgVU85zXofQB6O7W3k5ek432iz5VcUUUEb40jhjZGxFhxVGMajURV8PAiFYKz6DrPJfJugdQ0DnUNI5zqKmVznQQqrlWFqqqrhwgVF3fq7lIupDu/V3KRdSXjvXt2oUfZ4dgb17dqFH2eHYBR3d+ruUi6kO79XcpF1JeO9e3ahR9nh2BvXt2oUfZ4dgFHd36u5SLqQ7v1dykXUl4717dqFH2eHYG9e3ahR9nh2AUd3fq7lIupDu/V3KRdSXjvXt2oUfZ4dgb17dqFH2eHYBQN5zz1FVTzUk7mOgnYrJGsi0XK1fkd4Dxck8uo7c+WWjRWPlYjHrKiyIrUdimCLxF45zMn6FlouckdHSskbTOVr2QRNc1cU4UVE4CtPY/22CWrr2zQRTNbSsVEmjY9GruuGKI5FwAz3fq7lIupDu+13KRdSXjvXt2oUfZ4dgb17dqFH2eHYBR3d9ruUi6k2SwZbZT1qI6mpMYlTFJpYGwxKn/q+RU0vNiWdHk3QNVHNoaRrmqio5sESKip4UVE4D0gAAAAAAA5pz4p+2p+b034FLwzad57VzKH8JSWe1P21Pzel/ApdubTvPauZQ/hA2YAAAAAAAAAAAADSc8/eS4eWl/zITmHROn883eSv8tL/mQnMmiA0reM6/yT/gLdzGl9Aw5FVvGdd5J/wFu5jS+gYB6oAAAAAAAAAAAAGqZ0+8105q78SFX+x2T/AHtw5nH6YtDOn3munNXfiQrD2PKf724czj9MBfQAAAAAAAAAAAAHN2etP2zPzel/ApdebTvPauZQ/hMgBsoAAAAAAAAAAAAGlZ5O8tf5aX/MhOaMAAAVDrfJP+At3MaX0DAAD1QAAAAAAAAAAAANUzp95rpzV34kKy9j4n+9r+Zx+mMgBe4AAAAA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9601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Explosion 2 33"/>
          <p:cNvSpPr/>
          <p:nvPr/>
        </p:nvSpPr>
        <p:spPr>
          <a:xfrm rot="249362">
            <a:off x="-840911" y="-49776"/>
            <a:ext cx="11255894" cy="1944216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Rectangle 4"/>
          <p:cNvSpPr/>
          <p:nvPr/>
        </p:nvSpPr>
        <p:spPr>
          <a:xfrm>
            <a:off x="3131840" y="3429000"/>
            <a:ext cx="2880320" cy="28803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</a:rPr>
              <a:t>F</a:t>
            </a:r>
            <a:r>
              <a:rPr lang="en-US" sz="3200" i="1" baseline="-25000" dirty="0" err="1" smtClean="0">
                <a:solidFill>
                  <a:schemeClr val="tx1"/>
                </a:solidFill>
              </a:rPr>
              <a:t>f</a:t>
            </a:r>
            <a:endParaRPr lang="en-US" sz="3200" i="1" baseline="-25000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sz="3200" i="1" baseline="-25000" dirty="0" smtClean="0">
              <a:solidFill>
                <a:schemeClr val="tx1"/>
              </a:solidFill>
            </a:endParaRPr>
          </a:p>
          <a:p>
            <a:pPr algn="ctr"/>
            <a:endParaRPr lang="en-US" sz="3200" i="1" baseline="-25000" dirty="0" smtClean="0">
              <a:solidFill>
                <a:schemeClr val="tx1"/>
              </a:solidFill>
            </a:endParaRPr>
          </a:p>
          <a:p>
            <a:pPr algn="ctr"/>
            <a:endParaRPr lang="en-US" sz="3200" i="1" baseline="-250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I.F. for Secure Function Evaluation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691680" y="4149080"/>
            <a:ext cx="144016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1691680" y="5589240"/>
            <a:ext cx="144016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6012160" y="4149080"/>
            <a:ext cx="144016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6012160" y="5589240"/>
            <a:ext cx="144016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3707904" y="3394395"/>
            <a:ext cx="1728192" cy="369332"/>
            <a:chOff x="3707904" y="2674315"/>
            <a:chExt cx="1728192" cy="369332"/>
          </a:xfrm>
        </p:grpSpPr>
        <p:sp>
          <p:nvSpPr>
            <p:cNvPr id="12" name="Snip Same Side Corner Rectangle 11"/>
            <p:cNvSpPr/>
            <p:nvPr/>
          </p:nvSpPr>
          <p:spPr>
            <a:xfrm flipV="1">
              <a:off x="3707904" y="2715284"/>
              <a:ext cx="1728192" cy="328361"/>
            </a:xfrm>
            <a:prstGeom prst="snip2SameRect">
              <a:avLst>
                <a:gd name="adj1" fmla="val 50000"/>
                <a:gd name="adj2" fmla="val 0"/>
              </a:avLst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151051" y="2674315"/>
              <a:ext cx="8418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special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683799" y="4005063"/>
            <a:ext cx="331567" cy="1728194"/>
            <a:chOff x="5683799" y="3284983"/>
            <a:chExt cx="331567" cy="1728194"/>
          </a:xfrm>
        </p:grpSpPr>
        <p:sp>
          <p:nvSpPr>
            <p:cNvPr id="18" name="Snip Same Side Corner Rectangle 17"/>
            <p:cNvSpPr/>
            <p:nvPr/>
          </p:nvSpPr>
          <p:spPr>
            <a:xfrm rot="5400000" flipV="1">
              <a:off x="4983883" y="3984899"/>
              <a:ext cx="1728194" cy="328361"/>
            </a:xfrm>
            <a:prstGeom prst="snip2SameRect">
              <a:avLst>
                <a:gd name="adj1" fmla="val 50000"/>
                <a:gd name="adj2" fmla="val 0"/>
              </a:avLst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752152" y="3933056"/>
              <a:ext cx="2632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j</a:t>
              </a:r>
              <a:endParaRPr lang="en-US" b="1" dirty="0" smtClean="0"/>
            </a:p>
          </p:txBody>
        </p:sp>
      </p:grpSp>
      <p:cxnSp>
        <p:nvCxnSpPr>
          <p:cNvPr id="20" name="Straight Arrow Connector 19"/>
          <p:cNvCxnSpPr/>
          <p:nvPr/>
        </p:nvCxnSpPr>
        <p:spPr>
          <a:xfrm flipV="1">
            <a:off x="3851920" y="1988840"/>
            <a:ext cx="0" cy="144016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292080" y="1988840"/>
            <a:ext cx="0" cy="144016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3131837" y="4005061"/>
            <a:ext cx="328361" cy="1728195"/>
            <a:chOff x="3131837" y="3284981"/>
            <a:chExt cx="328361" cy="1728195"/>
          </a:xfrm>
        </p:grpSpPr>
        <p:sp>
          <p:nvSpPr>
            <p:cNvPr id="14" name="Snip Same Side Corner Rectangle 13"/>
            <p:cNvSpPr/>
            <p:nvPr/>
          </p:nvSpPr>
          <p:spPr>
            <a:xfrm rot="16200000" flipV="1">
              <a:off x="2431920" y="3984898"/>
              <a:ext cx="1728195" cy="328361"/>
            </a:xfrm>
            <a:prstGeom prst="snip2SameRect">
              <a:avLst>
                <a:gd name="adj1" fmla="val 50000"/>
                <a:gd name="adj2" fmla="val 0"/>
              </a:avLst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159864" y="3933056"/>
              <a:ext cx="2600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 smtClean="0"/>
                <a:t>i</a:t>
              </a:r>
              <a:endParaRPr lang="en-US" b="1" dirty="0" smtClean="0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979712" y="3625860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 err="1" smtClean="0"/>
              <a:t>x</a:t>
            </a:r>
            <a:r>
              <a:rPr lang="da-DK" sz="2800" b="1" baseline="-25000" dirty="0" err="1" smtClean="0"/>
              <a:t>i</a:t>
            </a:r>
            <a:endParaRPr lang="da-DK" sz="2000" b="1" baseline="-25000" dirty="0"/>
          </a:p>
        </p:txBody>
      </p:sp>
      <p:sp>
        <p:nvSpPr>
          <p:cNvPr id="26" name="TextBox 25"/>
          <p:cNvSpPr txBox="1"/>
          <p:nvPr/>
        </p:nvSpPr>
        <p:spPr>
          <a:xfrm>
            <a:off x="6516216" y="5066020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 err="1" smtClean="0"/>
              <a:t>x</a:t>
            </a:r>
            <a:r>
              <a:rPr lang="da-DK" sz="2800" b="1" baseline="-25000" dirty="0" err="1" smtClean="0"/>
              <a:t>j</a:t>
            </a:r>
            <a:endParaRPr lang="da-DK" sz="2000" b="1" baseline="-25000" dirty="0"/>
          </a:p>
        </p:txBody>
      </p:sp>
      <p:sp>
        <p:nvSpPr>
          <p:cNvPr id="27" name="TextBox 26"/>
          <p:cNvSpPr txBox="1"/>
          <p:nvPr/>
        </p:nvSpPr>
        <p:spPr>
          <a:xfrm>
            <a:off x="6516216" y="3625860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 err="1" smtClean="0"/>
              <a:t>y</a:t>
            </a:r>
            <a:r>
              <a:rPr lang="da-DK" sz="2800" b="1" baseline="-25000" dirty="0" err="1" smtClean="0"/>
              <a:t>j</a:t>
            </a:r>
            <a:endParaRPr lang="da-DK" sz="2000" b="1" baseline="-25000" dirty="0"/>
          </a:p>
        </p:txBody>
      </p:sp>
      <p:sp>
        <p:nvSpPr>
          <p:cNvPr id="28" name="TextBox 27"/>
          <p:cNvSpPr txBox="1"/>
          <p:nvPr/>
        </p:nvSpPr>
        <p:spPr>
          <a:xfrm>
            <a:off x="1979712" y="5066020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 err="1" smtClean="0"/>
              <a:t>y</a:t>
            </a:r>
            <a:r>
              <a:rPr lang="da-DK" sz="2800" b="1" baseline="-25000" dirty="0" err="1" smtClean="0"/>
              <a:t>i</a:t>
            </a:r>
            <a:endParaRPr lang="da-DK" sz="2000" b="1" baseline="-25000" dirty="0"/>
          </a:p>
        </p:txBody>
      </p:sp>
      <p:sp>
        <p:nvSpPr>
          <p:cNvPr id="33" name="TextBox 32"/>
          <p:cNvSpPr txBox="1"/>
          <p:nvPr/>
        </p:nvSpPr>
        <p:spPr>
          <a:xfrm>
            <a:off x="3460199" y="4797152"/>
            <a:ext cx="222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 smtClean="0"/>
              <a:t> </a:t>
            </a:r>
            <a:r>
              <a:rPr lang="en-US" dirty="0" smtClean="0"/>
              <a:t>(y</a:t>
            </a:r>
            <a:r>
              <a:rPr lang="en-US" b="1" baseline="-25000" dirty="0" smtClean="0"/>
              <a:t>1</a:t>
            </a:r>
            <a:r>
              <a:rPr lang="en-US" dirty="0"/>
              <a:t>, …, </a:t>
            </a:r>
            <a:r>
              <a:rPr lang="en-US" dirty="0" err="1"/>
              <a:t>y</a:t>
            </a:r>
            <a:r>
              <a:rPr lang="en-US" b="1" baseline="-25000" dirty="0" err="1"/>
              <a:t>n</a:t>
            </a:r>
            <a:r>
              <a:rPr lang="en-US" dirty="0"/>
              <a:t>)=f(x</a:t>
            </a:r>
            <a:r>
              <a:rPr lang="en-US" b="1" baseline="-25000" dirty="0"/>
              <a:t>1</a:t>
            </a:r>
            <a:r>
              <a:rPr lang="en-US" dirty="0"/>
              <a:t>, …, </a:t>
            </a:r>
            <a:r>
              <a:rPr lang="en-US" dirty="0" err="1"/>
              <a:t>x</a:t>
            </a:r>
            <a:r>
              <a:rPr lang="en-US" b="1" baseline="-25000" dirty="0" err="1"/>
              <a:t>n</a:t>
            </a:r>
            <a:r>
              <a:rPr lang="en-US" dirty="0" smtClean="0"/>
              <a:t>)</a:t>
            </a:r>
            <a:endParaRPr lang="da-DK" sz="1400" b="1" baseline="-25000" dirty="0"/>
          </a:p>
        </p:txBody>
      </p:sp>
    </p:spTree>
    <p:extLst>
      <p:ext uri="{BB962C8B-B14F-4D97-AF65-F5344CB8AC3E}">
        <p14:creationId xmlns:p14="http://schemas.microsoft.com/office/powerpoint/2010/main" val="734319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/>
      <p:bldP spid="27" grpId="0"/>
      <p:bldP spid="28" grpId="0"/>
      <p:bldP spid="3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xplosion 2 4"/>
          <p:cNvSpPr/>
          <p:nvPr/>
        </p:nvSpPr>
        <p:spPr>
          <a:xfrm rot="249362">
            <a:off x="93067" y="-57311"/>
            <a:ext cx="9180512" cy="1944216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Gate-by-gate SMC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Write f as a </a:t>
            </a:r>
            <a:r>
              <a:rPr lang="en-US" b="1" dirty="0" smtClean="0"/>
              <a:t>Boolean circuit </a:t>
            </a:r>
            <a:r>
              <a:rPr lang="en-US" dirty="0" smtClean="0"/>
              <a:t>with input-gates, </a:t>
            </a:r>
            <a:r>
              <a:rPr lang="en-US" dirty="0" smtClean="0">
                <a:sym typeface="Symbol"/>
              </a:rPr>
              <a:t></a:t>
            </a:r>
            <a:r>
              <a:rPr lang="en-US" dirty="0" smtClean="0"/>
              <a:t>-gates, ∧-gates and output-gates</a:t>
            </a:r>
          </a:p>
          <a:p>
            <a:r>
              <a:rPr lang="en-US" dirty="0" smtClean="0"/>
              <a:t>Find the following:</a:t>
            </a:r>
          </a:p>
          <a:p>
            <a:pPr lvl="1"/>
            <a:r>
              <a:rPr lang="en-US" dirty="0" smtClean="0"/>
              <a:t>A </a:t>
            </a:r>
            <a:r>
              <a:rPr lang="en-US" b="1" dirty="0" smtClean="0"/>
              <a:t>private distributed representation</a:t>
            </a:r>
            <a:r>
              <a:rPr lang="en-US" dirty="0" smtClean="0"/>
              <a:t> [x] of a bit x</a:t>
            </a:r>
          </a:p>
          <a:p>
            <a:pPr lvl="1"/>
            <a:r>
              <a:rPr lang="en-US" b="1" dirty="0" smtClean="0"/>
              <a:t>Secure input: </a:t>
            </a:r>
            <a:br>
              <a:rPr lang="en-US" b="1" dirty="0" smtClean="0"/>
            </a:br>
            <a:r>
              <a:rPr lang="en-US" b="1" dirty="0" smtClean="0"/>
              <a:t>            </a:t>
            </a:r>
            <a:r>
              <a:rPr lang="en-US" dirty="0" smtClean="0"/>
              <a:t>A party knowing x can create [x] w/o leaking x</a:t>
            </a:r>
            <a:r>
              <a:rPr lang="en-US" i="1" dirty="0" smtClean="0"/>
              <a:t> </a:t>
            </a:r>
            <a:r>
              <a:rPr lang="en-US" dirty="0" smtClean="0"/>
              <a:t> </a:t>
            </a:r>
          </a:p>
          <a:p>
            <a:pPr lvl="1"/>
            <a:r>
              <a:rPr lang="en-US" b="1" dirty="0" smtClean="0"/>
              <a:t>Secure </a:t>
            </a:r>
            <a:r>
              <a:rPr lang="en-US" b="1" dirty="0" err="1" smtClean="0"/>
              <a:t>Xor</a:t>
            </a:r>
            <a:r>
              <a:rPr lang="en-US" dirty="0" smtClean="0"/>
              <a:t>: Given [x] and [y] securely compute [</a:t>
            </a:r>
            <a:r>
              <a:rPr lang="en-US" dirty="0" err="1" smtClean="0"/>
              <a:t>x</a:t>
            </a:r>
            <a:r>
              <a:rPr lang="en-US" dirty="0" err="1" smtClean="0">
                <a:sym typeface="Symbol"/>
              </a:rPr>
              <a:t></a:t>
            </a:r>
            <a:r>
              <a:rPr lang="en-US" dirty="0" err="1" smtClean="0"/>
              <a:t>y</a:t>
            </a:r>
            <a:r>
              <a:rPr lang="en-US" dirty="0" smtClean="0"/>
              <a:t>] </a:t>
            </a:r>
          </a:p>
          <a:p>
            <a:pPr lvl="1"/>
            <a:r>
              <a:rPr lang="en-US" b="1" dirty="0" smtClean="0"/>
              <a:t>Secure And</a:t>
            </a:r>
            <a:r>
              <a:rPr lang="en-US" dirty="0" smtClean="0"/>
              <a:t>: Given [x] and [y] securely compute [</a:t>
            </a:r>
            <a:r>
              <a:rPr lang="en-US" dirty="0" err="1" smtClean="0"/>
              <a:t>x∧y</a:t>
            </a:r>
            <a:r>
              <a:rPr lang="en-US" dirty="0" smtClean="0"/>
              <a:t>] </a:t>
            </a:r>
          </a:p>
          <a:p>
            <a:pPr lvl="1"/>
            <a:r>
              <a:rPr lang="en-US" b="1" dirty="0" smtClean="0"/>
              <a:t>Secure output</a:t>
            </a:r>
            <a:r>
              <a:rPr lang="en-US" dirty="0" smtClean="0"/>
              <a:t>: Given [x] reveal x (to some party)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Complete as  x NAND y = 1</a:t>
            </a:r>
            <a:r>
              <a:rPr lang="en-US" dirty="0" smtClean="0">
                <a:sym typeface="Symbol"/>
              </a:rPr>
              <a:t></a:t>
            </a:r>
            <a:r>
              <a:rPr lang="en-US" dirty="0" smtClean="0"/>
              <a:t>x</a:t>
            </a:r>
            <a:r>
              <a:rPr lang="en-US" dirty="0"/>
              <a:t>∧y</a:t>
            </a:r>
            <a:endParaRPr lang="en-US" dirty="0" smtClean="0"/>
          </a:p>
        </p:txBody>
      </p:sp>
      <p:sp>
        <p:nvSpPr>
          <p:cNvPr id="4" name="AutoShape 2" descr="data:image/jpeg;base64,/9j/4AAQSkZJRgABAQAAAQABAAD/2wCEAAkGBg0SEA0NDw0ODgwODQ8PDw0MERAQEA0NExAVFBQREhIXJyYqGCUkJRISHzAsLycpLiwtFR8xODwqOCgrOCkBCQoKDgwNGQ0MFSkYEhgpKSkpKSkpKSkpKSkpKSkpKSkpKSkpKSkpKSkpKSkpKSkpKSkpKSkpKSkpKSkpKSkpKf/AABEIAMUA/wMBIgACEQEDEQH/xAAcAAABBAMBAAAAAAAAAAAAAAAAAgMEBwEGCAX/xABOEAABAwIBBQkIDgkEAwAAAAAAAQIDBAURBgcSVNETFiExU3SSk5QXNUFVcYGz0ggUIzNDRFFSYXJzsbLCFSIlJjQ2kaG0GCQywUJigv/EABQBAQAAAAAAAAAAAAAAAAAAAAD/xAAUEQEAAAAAAAAAAAAAAAAAAAAA/9oADAMBAAIRAxEAPwC8QArOo9kBZWPfG6Ou0mOc1cIY8MWrguH6/wBAFmAVh/qHsfJ13Ux+uKZ7ISyL/wCFd1MfrgWaNzzsYx8j3I2NjXPe5eJrGpiqr/RSv48+lndxMrOqZ6wm6Z1rZUU1TTsSpa6anmiaro24I58atRVwd9IGyMyulcjXttFzcxyI5rtGjZpNVMUXRfKip5FRF+XArvNu6sprllDO+2VsiT1f/CL2rpxK6SSZEfpSImOjKziVycZsNHfklY2VMcHJwI7DFGt/VRP7D36TA2Whym05Y4JaKspHS6SROqmwaEr2tVysa6J78FwRzsFwxRq4cR7RWNZlXDBPRum3Tc4ZnVGEbUdx01RAqImKcOMrF8jVPRkz02lvGyr80TPWA30Ct5M/VmbxsrfNEz1hhfZDWP5ld1MfrgWeBWsef+yu4mVvnhj9YlR57rQ7iZWeeJnrAbdd722BYmJDPUTzK7c4KVrHSOaxEV71V6tRqJi3hVU4XInGpoWde51NTaayFtrr4sNykdJN7T0Gsjla9yroSuXiavEiirhnApKmopXwbsipFPAu6Ma3358C44oq8GETk/8ApCclzAfyQvNVBQW+mfaLi58NJBG50ftFWuc2NEVW4zIuHmQ2q0XZlQxz2skieyR0UsM7UbJDK3BVa5EVU4laqKiqio5FTjNO/SRCsucuhg9tLMlQr56lJf1GNXDCnhiXFdLwrE5fOgFmAV9JnvtDeNlZ5omesRZPZAWVvGyt80MfrgWWBWCeyGsfzK7qY/XJEefizO4mVvniZ6wFjngzZVrpyNht9dVMikdE6enbTJEsrFwe1qyyMVdFcWquGGKKngPAjzz2p3Eyr88TPWPNtGUUcqTbmrtzSpqZE00RPf6qaZODFfA9qL9KAeRdXVj8p7fcEtlajI6N67ivtXdXNYyWNzm4SaOGMzONyLx8BYjsr1bg6a23CnhRzUfPK2ldHEiqiaT9zkcqJwpiuC4JwrwIp4X6TPOv96a2nma5VRs0boV0Uxw02rgqp9Coi+YC0ANEkzy2pvGyr80bPWIsmfazt42VnmiZ6wFigVi72QtkTg0K7qY/XMf6h7Hydd1MfrgWeBXtkz4WiqqIKOFlZu1RI2NiyRMRqOX5VRy4FhACnP8AmssNLUyXTd4I5dGtdo7o1HYIquxw/odAKUjmX99u3PV+94G69z216lT9BBTM31r1Kn6CGxoKaB40WQdt1ODoIS48irenxSHooevGPtA1ybIimVcWI6NPmxuVrfLgI3jQ/Pl6amzmcANfhyLokTB8LZV+dL+u7+qiJMh7cvxSHoIbEIcBqkuQVs1ODoIRlze2vUqfoIbZIMAa/FkBbNTg6CE2LIW3J8Ug6CHrxkmMDxt5lBgqJTRNX5WtwVPIqcRG3jQcpN0zZ0M4Aaw3IaDHhfKqeFFevD9HASXZGW9eOlh6KHvYGFA1mXIW2r8Ug6CEKXIC2L8Sg6CG2yEaQDV25vrXqVP0EJUOQVt1ODoIe2hIjA8iPIi3J8Uh6KBPkVSLhoR7kvywroY+X5T32igNY3jQ8pN0x2nyJpU/5tWX5EmVXInkQ2PAwBr8mRNuX4pD0UIkuQdt1ODoIbS4YkA1J+b616lT9BBK5vrXqVP0ENnUSoFN3e0wU+UNhjgiZExZWuVI0RqKumqY/wBi+EKTyq/mSw/aN9IpdiAClJZmU91u3PP+3l2qUnmb99uvPP8At4FsIKaJQU0CTGPtGIx9oCgAAMKIcLUQ4CPIMD8gwA5GSYyNGSYwHUMmEMgBhTJhQGZCNISZCNIAlB+MYQfjAkNFoIaLQAAAAQ4YkH3DEgEdRKilEqBVOVKfvHYftG+kUupClsqP5jsX2jPSKXSgApSmZ1Pdbrzv1y6ylcz6e63TnSfmAtZBTRKCmgSYx9oxGPtAUAABhRDhaiHAR5BgfkGAHIyTGRoyTGA6hkwhkAMKZMKAzIRpCTIRpAEoPxjCD8YEhotBDRaAAAACHDEg+4YkAjqJUUolQKrymT94rH9dnpVLoQpjKVP3isn12elUudAApfNB79dOdJ+YugpjNEnu1z5yn5gLTQU0SgpoEmMfaMRj7QFAAAYUQ4WohwEeQYH5BgByMkxkaMkxgOoZMIZADCmTCgMyEaQkyEaQBKD8Ywg/GBIaLQQ0WgAAAAhwxIPuGJAI6iVFKJUCrspP5hsv12elUuUpvKNP3hs314/SqXIAFM5pE92ufOG/mLmKazTe/XLnDfzAWigpolBTQJMY+0YjH2gKAAAwohwtRDgI8gwPyDADkZJjI0ZJjAdQyYQyAGFMmFAZkI0hJkI0gCUH4xhB+MCQ0WghotAAAABDhiQfcMSAR1EqKUSoFYZRJ+8Fn+vH6ZS4yncof5gtH1o/TKXEAFOZqE92uX27PzFxlO5qvfrj9uz7nAWcgpolBTQJMY+0YjH2gKAAAwohwtRDgI8gwPyDADkZJjI0ZJjAdQyYQyAGFMmFAZkI0hJkI0gCUH4xhB+MCQ0WghotAAAABDhiQfcMSAR1EqKUSoFZ5QJ+37R9aL0ylwFQX7v/AGn60Xp1LfACns1nv1x+2Z9zi4Sn813v1w+1j+5wFmIKaJQU0CTGPtGIx9oCgAAMKIcLUQ4CPIMD8gwA5GSYyNGSYwHUMmEMgBhTJhQGZCNISZCNIAlB+MYQfjAkNFoIaLQAAAAQ4YkH3DEgEdRKilEqBWt97/Wr60Xp1LeKivnf61/Wi9OW6AFQ5sPfrh9pH9zi3ios2Xv9f9pF9zgLJQU0SgpoEmMfaMRj7QFAAAYUQ4WIcBHkGB+QYAcjJMZGjJMYDqGTCGQAwpkwoDMhGkJMhGkASg/GR0JEYEhotBDRQGQAwAlwxIPuGJAI6iVFKJUCuL339tnlh9OW2VLeu/tt8sP+QW0AFNZA3CKKauWSRjMXx4abkbjgjscMfKXKUrlTmcubVfNQzU1Wiqq7jUMSGXj4Gteqq13nVoG/b6qLWYesZtFMyqotZh6xm052q7feonujktUzXtXBU9qyOTyo5EVF8yjO53fxZN2SbYB0zFlPR6xD1jNpKZlHSL8PF02nJ1Xd6yJ25y07YpERF0JYnMciLxLguBLgfdHta9lvlexyYteymlc1yL4UVE4QOrG3ymX4aPptFLeKflo+k05V0Lv4tn7LNsDRu/i2fss2wDqZ1/pU+Hi6bRiTKWk5eLptOX9C7+LZ+yzbA0Lv4sn7LNsA6Wlyoo9Yh6xm0jrlVRazD1jNpzjud38WTdkm2Bud38WTdkm2AdJxZU0esQ9YzaS48pqTWIum05h3O7+LJuyTbA0Lv4sn7LNsA6mblDSr8PF02jjb1TL8NH0mnKFTPc42LJJQSRRtw0pJKaVjW4qiJi5U4OFUTzkHfJP8yLoAdeuvVMnw0fTaNPyipU+Hi6bTkffJP8yLoHoxrdXIjm26VzXIitc2lmVHNVMUVFw4QOnpMpqPWIumzaRZMqaPWIesZtObdzu/iybss2wNzu/iybsk2wDo5uVVFrMPWM2kmLKij1iHrGbTmjc7v4sm7JNsDc7v4sm7JNsA6hjylpOXi6bR9t+pV+Hj6bTlfQu/iyfss2wNC7+LZ+yzbAOq/wBMU/LR9Joh19pk+Gj6bTljRu/i2fss2wxoXfxbP2WbYB1E/KSk5eLptIsuVFHrEPWM2nMk8l0Y10j7fJGxqYufJTSta1PlVVTgI9Fcq2ZVbDS7s5qYqkML3q1PlVG44AdNOyqotZh6xm0SuVVFrMPWM2nOW53fxZN2SbYS7ZZr7USJFDapVevhfA6Jjfpc9+CN86gWdW1kct6tz43te3ShTFio5Md34sU8pcBU+Q+aauhlgrKypp43xSMkSmpY1fpaK46L5VVMPMi+UtgCmMoM4mUVFj7bpViYi4bslOj4V8krMU/vieF3fa7lIupOg3NRUVFTFF4FRfCh5u9i3ahR9nh2AUd3fa7lIupDu/V3KRdSXjvXt2oUfZ4dgb17dqFH2eHYBy/lLlXT11Q6rqmufO5jGK6PFjdFqYJ+qhsloz1VNNBBSwvY2GCNscaPi0nIxqYJivhIGeqhiju8scUUcUaU9OqMiY1jUVWriuCF0Zu8nqF9qtj30VK97qOJXPfBE5zl0eNVVOECse79XcpF1Id36u5SLqS8d69u1Cj7PDsDevbtQo+zw7AKO7v1dykXUh3fq7lIupLx3r27UKPs8OwN69u1Cj7PDsAo7u/V3KRdSHd+ruUi6kvHevbtQo+zw7A3r27UKPs8OwCju79XcpF1Id36u5SLqS8d69u1Cj7PDsDevbtQo+zw7AOfcoM8E1bTS0VS5rqebQ02xx6Dl0JGvTB3g4WoaZu1t5OXpOOg879hoo7NXyRUlNHI32tovjhiY5uNXCi4ORODgVU85zXofQB6O7W3k5ek432iz5VcUUUEb40jhjZGxFhxVGMajURV8PAiFYKz6DrPJfJugdQ0DnUNI5zqKmVznQQqrlWFqqqrhwgVF3fq7lIupDu/V3KRdSXjvXt2oUfZ4dgb17dqFH2eHYBR3d+ruUi6kO79XcpF1JeO9e3ahR9nh2BvXt2oUfZ4dgFHd36u5SLqQ7v1dykXUl4717dqFH2eHYG9e3ahR9nh2AUd3fq7lIupDu/V3KRdSXjvXt2oUfZ4dgb17dqFH2eHYBQN5zz1FVTzUk7mOgnYrJGsi0XK1fkd4Dxck8uo7c+WWjRWPlYjHrKiyIrUdimCLxF45zMn6FlouckdHSskbTOVr2QRNc1cU4UVE4CtPY/22CWrr2zQRTNbSsVEmjY9GruuGKI5FwAz3fq7lIupDu+13KRdSXjvXt2oUfZ4dgb17dqFH2eHYBR3d9ruUi6k2SwZbZT1qI6mpMYlTFJpYGwxKn/q+RU0vNiWdHk3QNVHNoaRrmqio5sESKip4UVE4D0gAAAAAAA5pz4p+2p+b034FLwzad57VzKH8JSWe1P21Pzel/ApdubTvPauZQ/hA2YAAAAAAAAAAAADSc8/eS4eWl/zITmHROn883eSv8tL/mQnMmiA0reM6/yT/gLdzGl9Aw5FVvGdd5J/wFu5jS+gYB6oAAAAAAAAAAAAGqZ0+8105q78SFX+x2T/AHtw5nH6YtDOn3munNXfiQrD2PKf724czj9MBfQAAAAAAAAAAAAHN2etP2zPzel/ApdebTvPauZQ/hMgBsoAAAAAAAAAAAAGlZ5O8tf5aX/MhOaMAAAVDrfJP+At3MaX0DAAD1QAAAAAAAAAAAANUzp95rpzV34kKy9j4n+9r+Zx+mMgBe4AAAAA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95368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Straight Arrow Connector 33"/>
          <p:cNvCxnSpPr/>
          <p:nvPr/>
        </p:nvCxnSpPr>
        <p:spPr>
          <a:xfrm flipH="1">
            <a:off x="3445936" y="4437112"/>
            <a:ext cx="2386204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8244408" y="5805264"/>
            <a:ext cx="43204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xplosion 2 4"/>
          <p:cNvSpPr/>
          <p:nvPr/>
        </p:nvSpPr>
        <p:spPr>
          <a:xfrm rot="249362">
            <a:off x="93067" y="-57311"/>
            <a:ext cx="9180512" cy="1944216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Oblivious Transfer</a:t>
            </a:r>
            <a:endParaRPr lang="en-US" dirty="0"/>
          </a:p>
        </p:txBody>
      </p:sp>
      <p:sp>
        <p:nvSpPr>
          <p:cNvPr id="4" name="AutoShape 2" descr="data:image/jpeg;base64,/9j/4AAQSkZJRgABAQAAAQABAAD/2wCEAAkGBg0SEA0NDw0ODgwODQ8PDw0MERAQEA0NExAVFBQREhIXJyYqGCUkJRISHzAsLycpLiwtFR8xODwqOCgrOCkBCQoKDgwNGQ0MFSkYEhgpKSkpKSkpKSkpKSkpKSkpKSkpKSkpKSkpKSkpKSkpKSkpKSkpKSkpKSkpKSkpKSkpKf/AABEIAMUA/wMBIgACEQEDEQH/xAAcAAABBAMBAAAAAAAAAAAAAAAAAgMEBwEGCAX/xABOEAABAwIBBQkIDgkEAwAAAAAAAQIDBAURBgcSVNETFiExU3SSk5QXNUFVcYGz0ggUIzNDRFFSYXJzsbLCFSIlJjQ2kaG0GCQywUJigv/EABQBAQAAAAAAAAAAAAAAAAAAAAD/xAAUEQEAAAAAAAAAAAAAAAAAAAAA/9oADAMBAAIRAxEAPwC8QArOo9kBZWPfG6Ou0mOc1cIY8MWrguH6/wBAFmAVh/qHsfJ13Ux+uKZ7ISyL/wCFd1MfrgWaNzzsYx8j3I2NjXPe5eJrGpiqr/RSv48+lndxMrOqZ6wm6Z1rZUU1TTsSpa6anmiaro24I58atRVwd9IGyMyulcjXttFzcxyI5rtGjZpNVMUXRfKip5FRF+XArvNu6sprllDO+2VsiT1f/CL2rpxK6SSZEfpSImOjKziVycZsNHfklY2VMcHJwI7DFGt/VRP7D36TA2Whym05Y4JaKspHS6SROqmwaEr2tVysa6J78FwRzsFwxRq4cR7RWNZlXDBPRum3Tc4ZnVGEbUdx01RAqImKcOMrF8jVPRkz02lvGyr80TPWA30Ct5M/VmbxsrfNEz1hhfZDWP5ld1MfrgWeBWsef+yu4mVvnhj9YlR57rQ7iZWeeJnrAbdd722BYmJDPUTzK7c4KVrHSOaxEV71V6tRqJi3hVU4XInGpoWde51NTaayFtrr4sNykdJN7T0Gsjla9yroSuXiavEiirhnApKmopXwbsipFPAu6Ma3358C44oq8GETk/8ApCclzAfyQvNVBQW+mfaLi58NJBG50ftFWuc2NEVW4zIuHmQ2q0XZlQxz2skieyR0UsM7UbJDK3BVa5EVU4laqKiqio5FTjNO/SRCsucuhg9tLMlQr56lJf1GNXDCnhiXFdLwrE5fOgFmAV9JnvtDeNlZ5omesRZPZAWVvGyt80MfrgWWBWCeyGsfzK7qY/XJEefizO4mVvniZ6wFjngzZVrpyNht9dVMikdE6enbTJEsrFwe1qyyMVdFcWquGGKKngPAjzz2p3Eyr88TPWPNtGUUcqTbmrtzSpqZE00RPf6qaZODFfA9qL9KAeRdXVj8p7fcEtlajI6N67ivtXdXNYyWNzm4SaOGMzONyLx8BYjsr1bg6a23CnhRzUfPK2ldHEiqiaT9zkcqJwpiuC4JwrwIp4X6TPOv96a2nma5VRs0boV0Uxw02rgqp9Coi+YC0ANEkzy2pvGyr80bPWIsmfazt42VnmiZ6wFigVi72QtkTg0K7qY/XMf6h7Hydd1MfrgWeBXtkz4WiqqIKOFlZu1RI2NiyRMRqOX5VRy4FhACnP8AmssNLUyXTd4I5dGtdo7o1HYIquxw/odAKUjmX99u3PV+94G69z216lT9BBTM31r1Kn6CGxoKaB40WQdt1ODoIS48irenxSHooevGPtA1ybIimVcWI6NPmxuVrfLgI3jQ/Pl6amzmcANfhyLokTB8LZV+dL+u7+qiJMh7cvxSHoIbEIcBqkuQVs1ODoIRlze2vUqfoIbZIMAa/FkBbNTg6CE2LIW3J8Ug6CHrxkmMDxt5lBgqJTRNX5WtwVPIqcRG3jQcpN0zZ0M4Aaw3IaDHhfKqeFFevD9HASXZGW9eOlh6KHvYGFA1mXIW2r8Ug6CEKXIC2L8Sg6CG2yEaQDV25vrXqVP0EJUOQVt1ODoIe2hIjA8iPIi3J8Uh6KBPkVSLhoR7kvywroY+X5T32igNY3jQ8pN0x2nyJpU/5tWX5EmVXInkQ2PAwBr8mRNuX4pD0UIkuQdt1ODoIbS4YkA1J+b616lT9BBK5vrXqVP0ENnUSoFN3e0wU+UNhjgiZExZWuVI0RqKumqY/wBi+EKTyq/mSw/aN9IpdiAClJZmU91u3PP+3l2qUnmb99uvPP8At4FsIKaJQU0CTGPtGIx9oCgAAMKIcLUQ4CPIMD8gwA5GSYyNGSYwHUMmEMgBhTJhQGZCNISZCNIAlB+MYQfjAkNFoIaLQAAAAQ4YkH3DEgEdRKilEqBVOVKfvHYftG+kUupClsqP5jsX2jPSKXSgApSmZ1Pdbrzv1y6ylcz6e63TnSfmAtZBTRKCmgSYx9oxGPtAUAABhRDhaiHAR5BgfkGAHIyTGRoyTGA6hkwhkAMKZMKAzIRpCTIRpAEoPxjCD8YEhotBDRaAAAACHDEg+4YkAjqJUUolQKrymT94rH9dnpVLoQpjKVP3isn12elUudAApfNB79dOdJ+YugpjNEnu1z5yn5gLTQU0SgpoEmMfaMRj7QFAAAYUQ4WohwEeQYH5BgByMkxkaMkxgOoZMIZADCmTCgMyEaQkyEaQBKD8Ywg/GBIaLQQ0WgAAAAhwxIPuGJAI6iVFKJUCrspP5hsv12elUuUpvKNP3hs314/SqXIAFM5pE92ufOG/mLmKazTe/XLnDfzAWigpolBTQJMY+0YjH2gKAAAwohwtRDgI8gwPyDADkZJjI0ZJjAdQyYQyAGFMmFAZkI0hJkI0gCUH4xhB+MCQ0WghotAAAABDhiQfcMSAR1EqKUSoFYZRJ+8Fn+vH6ZS4yncof5gtH1o/TKXEAFOZqE92uX27PzFxlO5qvfrj9uz7nAWcgpolBTQJMY+0YjH2gKAAAwohwtRDgI8gwPyDADkZJjI0ZJjAdQyYQyAGFMmFAZkI0hJkI0gCUH4xhB+MCQ0WghotAAAABDhiQfcMSAR1EqKUSoFZ5QJ+37R9aL0ylwFQX7v/AGn60Xp1LfACns1nv1x+2Z9zi4Sn813v1w+1j+5wFmIKaJQU0CTGPtGIx9oCgAAMKIcLUQ4CPIMD8gwA5GSYyNGSYwHUMmEMgBhTJhQGZCNISZCNIAlB+MYQfjAkNFoIaLQAAAAQ4YkH3DEgEdRKilEqBWt97/Wr60Xp1LeKivnf61/Wi9OW6AFQ5sPfrh9pH9zi3ios2Xv9f9pF9zgLJQU0SgpoEmMfaMRj7QFAAAYUQ4WIcBHkGB+QYAcjJMZGjJMYDqGTCGQAwpkwoDMhGkJMhGkASg/GR0JEYEhotBDRQGQAwAlwxIPuGJAI6iVFKJUCuL339tnlh9OW2VLeu/tt8sP+QW0AFNZA3CKKauWSRjMXx4abkbjgjscMfKXKUrlTmcubVfNQzU1Wiqq7jUMSGXj4Gteqq13nVoG/b6qLWYesZtFMyqotZh6xm052q7feonujktUzXtXBU9qyOTyo5EVF8yjO53fxZN2SbYB0zFlPR6xD1jNpKZlHSL8PF02nJ1Xd6yJ25y07YpERF0JYnMciLxLguBLgfdHta9lvlexyYteymlc1yL4UVE4QOrG3ymX4aPptFLeKflo+k05V0Lv4tn7LNsDRu/i2fss2wDqZ1/pU+Hi6bRiTKWk5eLptOX9C7+LZ+yzbA0Lv4sn7LNsA6Wlyoo9Yh6xm0jrlVRazD1jNpzjud38WTdkm2Bud38WTdkm2AdJxZU0esQ9YzaS48pqTWIum05h3O7+LJuyTbA0Lv4sn7LNsA6mblDSr8PF02jjb1TL8NH0mnKFTPc42LJJQSRRtw0pJKaVjW4qiJi5U4OFUTzkHfJP8yLoAdeuvVMnw0fTaNPyipU+Hi6bTkffJP8yLoHoxrdXIjm26VzXIitc2lmVHNVMUVFw4QOnpMpqPWIumzaRZMqaPWIesZtObdzu/iybss2wNzu/iybsk2wDo5uVVFrMPWM2kmLKij1iHrGbTmjc7v4sm7JNsDc7v4sm7JNsA6hjylpOXi6bR9t+pV+Hj6bTlfQu/iyfss2wNC7+LZ+yzbAOq/wBMU/LR9Joh19pk+Gj6bTljRu/i2fss2wxoXfxbP2WbYB1E/KSk5eLptIsuVFHrEPWM2nMk8l0Y10j7fJGxqYufJTSta1PlVVTgI9Fcq2ZVbDS7s5qYqkML3q1PlVG44AdNOyqotZh6xm0SuVVFrMPWM2nOW53fxZN2SbYS7ZZr7USJFDapVevhfA6Jjfpc9+CN86gWdW1kct6tz43te3ShTFio5Md34sU8pcBU+Q+aauhlgrKypp43xSMkSmpY1fpaK46L5VVMPMi+UtgCmMoM4mUVFj7bpViYi4bslOj4V8krMU/vieF3fa7lIupOg3NRUVFTFF4FRfCh5u9i3ahR9nh2AUd3fa7lIupDu/V3KRdSXjvXt2oUfZ4dgb17dqFH2eHYBy/lLlXT11Q6rqmufO5jGK6PFjdFqYJ+qhsloz1VNNBBSwvY2GCNscaPi0nIxqYJivhIGeqhiju8scUUcUaU9OqMiY1jUVWriuCF0Zu8nqF9qtj30VK97qOJXPfBE5zl0eNVVOECse79XcpF1Id36u5SLqS8d69u1Cj7PDsDevbtQo+zw7AKO7v1dykXUh3fq7lIupLx3r27UKPs8OwN69u1Cj7PDsAo7u/V3KRdSHd+ruUi6kvHevbtQo+zw7A3r27UKPs8OwCju79XcpF1Id36u5SLqS8d69u1Cj7PDsDevbtQo+zw7AOfcoM8E1bTS0VS5rqebQ02xx6Dl0JGvTB3g4WoaZu1t5OXpOOg879hoo7NXyRUlNHI32tovjhiY5uNXCi4ORODgVU85zXofQB6O7W3k5ek432iz5VcUUUEb40jhjZGxFhxVGMajURV8PAiFYKz6DrPJfJugdQ0DnUNI5zqKmVznQQqrlWFqqqrhwgVF3fq7lIupDu/V3KRdSXjvXt2oUfZ4dgb17dqFH2eHYBR3d+ruUi6kO79XcpF1JeO9e3ahR9nh2BvXt2oUfZ4dgFHd36u5SLqQ7v1dykXUl4717dqFH2eHYG9e3ahR9nh2AUd3fq7lIupDu/V3KRdSXjvXt2oUfZ4dgb17dqFH2eHYBQN5zz1FVTzUk7mOgnYrJGsi0XK1fkd4Dxck8uo7c+WWjRWPlYjHrKiyIrUdimCLxF45zMn6FlouckdHSskbTOVr2QRNc1cU4UVE4CtPY/22CWrr2zQRTNbSsVEmjY9GruuGKI5FwAz3fq7lIupDu+13KRdSXjvXt2oUfZ4dgb17dqFH2eHYBR3d9ruUi6k2SwZbZT1qI6mpMYlTFJpYGwxKn/q+RU0vNiWdHk3QNVHNoaRrmqio5sESKip4UVE4D0gAAAAAAA5pz4p+2p+b034FLwzad57VzKH8JSWe1P21Pzel/ApdubTvPauZQ/hA2YAAAAAAAAAAAADSc8/eS4eWl/zITmHROn883eSv8tL/mQnMmiA0reM6/yT/gLdzGl9Aw5FVvGdd5J/wFu5jS+gYB6oAAAAAAAAAAAAGqZ0+8105q78SFX+x2T/AHtw5nH6YtDOn3munNXfiQrD2PKf724czj9MBfQAAAAAAAAAAAAHN2etP2zPzel/ApdebTvPauZQ/hMgBsoAAAAAAAAAAAAGlZ5O8tf5aX/MhOaMAAAVDrfJP+At3MaX0DAAD1QAAAAAAAAAAAANUzp95rpzV34kKy9j4n+9r+Zx+mMgBe4AAAAA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6" name="Rectangle 5"/>
          <p:cNvSpPr/>
          <p:nvPr/>
        </p:nvSpPr>
        <p:spPr>
          <a:xfrm>
            <a:off x="3779912" y="1998132"/>
            <a:ext cx="1440160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OT</a:t>
            </a:r>
            <a:endParaRPr lang="en-US" sz="3200" baseline="-25000" dirty="0">
              <a:solidFill>
                <a:schemeClr val="tx1"/>
              </a:solidFill>
            </a:endParaRPr>
          </a:p>
        </p:txBody>
      </p:sp>
      <p:sp>
        <p:nvSpPr>
          <p:cNvPr id="8" name="Snip Same Side Corner Rectangle 7"/>
          <p:cNvSpPr/>
          <p:nvPr/>
        </p:nvSpPr>
        <p:spPr>
          <a:xfrm flipV="1">
            <a:off x="3923928" y="1998132"/>
            <a:ext cx="1152128" cy="215201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nip Same Side Corner Rectangle 8"/>
          <p:cNvSpPr/>
          <p:nvPr/>
        </p:nvSpPr>
        <p:spPr>
          <a:xfrm rot="16200000" flipV="1">
            <a:off x="3311449" y="2610611"/>
            <a:ext cx="1152128" cy="215201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nip Same Side Corner Rectangle 9"/>
          <p:cNvSpPr/>
          <p:nvPr/>
        </p:nvSpPr>
        <p:spPr>
          <a:xfrm rot="5400000" flipV="1">
            <a:off x="4536407" y="2610612"/>
            <a:ext cx="1152128" cy="215201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707904" y="250218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</a:t>
            </a:r>
            <a:endParaRPr lang="en-US" b="1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4932040" y="2502188"/>
            <a:ext cx="357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R</a:t>
            </a:r>
            <a:endParaRPr lang="en-US" b="1" dirty="0" smtClean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347864" y="2286164"/>
            <a:ext cx="43204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220072" y="3150260"/>
            <a:ext cx="43204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5220072" y="2286164"/>
            <a:ext cx="43204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203848" y="1927865"/>
            <a:ext cx="360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x</a:t>
            </a:r>
            <a:r>
              <a:rPr lang="da-DK" baseline="-25000" dirty="0" smtClean="0"/>
              <a:t>0</a:t>
            </a:r>
            <a:r>
              <a:rPr lang="da-DK" dirty="0"/>
              <a:t/>
            </a:r>
            <a:br>
              <a:rPr lang="da-DK" dirty="0"/>
            </a:br>
            <a:r>
              <a:rPr lang="da-DK" dirty="0" smtClean="0"/>
              <a:t>x</a:t>
            </a:r>
            <a:r>
              <a:rPr lang="da-DK" baseline="-25000" dirty="0" smtClean="0"/>
              <a:t>1</a:t>
            </a:r>
            <a:endParaRPr lang="da-DK" dirty="0"/>
          </a:p>
        </p:txBody>
      </p:sp>
      <p:sp>
        <p:nvSpPr>
          <p:cNvPr id="19" name="TextBox 18"/>
          <p:cNvSpPr txBox="1"/>
          <p:nvPr/>
        </p:nvSpPr>
        <p:spPr>
          <a:xfrm>
            <a:off x="5652120" y="206084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c</a:t>
            </a:r>
            <a:endParaRPr lang="da-DK" dirty="0"/>
          </a:p>
        </p:txBody>
      </p:sp>
      <p:sp>
        <p:nvSpPr>
          <p:cNvPr id="22" name="TextBox 21"/>
          <p:cNvSpPr txBox="1"/>
          <p:nvPr/>
        </p:nvSpPr>
        <p:spPr>
          <a:xfrm>
            <a:off x="4090143" y="1916832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special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652120" y="293423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 smtClean="0"/>
              <a:t>x</a:t>
            </a:r>
            <a:r>
              <a:rPr lang="da-DK" baseline="-25000" dirty="0" err="1" smtClean="0"/>
              <a:t>c</a:t>
            </a:r>
            <a:endParaRPr lang="da-DK" baseline="-25000" dirty="0"/>
          </a:p>
        </p:txBody>
      </p:sp>
      <p:sp>
        <p:nvSpPr>
          <p:cNvPr id="30" name="Oval 29"/>
          <p:cNvSpPr/>
          <p:nvPr/>
        </p:nvSpPr>
        <p:spPr>
          <a:xfrm>
            <a:off x="611560" y="3438292"/>
            <a:ext cx="2923493" cy="294303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S</a:t>
            </a:r>
          </a:p>
          <a:p>
            <a:pPr algn="ctr"/>
            <a:endParaRPr lang="en-US" sz="2400" dirty="0">
              <a:solidFill>
                <a:schemeClr val="tx1"/>
              </a:solidFill>
            </a:endParaRPr>
          </a:p>
          <a:p>
            <a:pPr algn="ctr"/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endParaRPr lang="en-US" sz="2400" dirty="0">
              <a:solidFill>
                <a:schemeClr val="tx1"/>
              </a:solidFill>
            </a:endParaRPr>
          </a:p>
          <a:p>
            <a:pPr algn="ctr"/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endParaRPr lang="en-US" sz="2400" dirty="0">
              <a:solidFill>
                <a:schemeClr val="tx1"/>
              </a:solidFill>
            </a:endParaRPr>
          </a:p>
          <a:p>
            <a:pPr algn="ctr"/>
            <a:endParaRPr lang="en-US" sz="2400" dirty="0"/>
          </a:p>
        </p:txBody>
      </p:sp>
      <p:sp>
        <p:nvSpPr>
          <p:cNvPr id="31" name="Oval 30"/>
          <p:cNvSpPr/>
          <p:nvPr/>
        </p:nvSpPr>
        <p:spPr>
          <a:xfrm>
            <a:off x="5652120" y="3429000"/>
            <a:ext cx="2923493" cy="294303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R</a:t>
            </a:r>
          </a:p>
          <a:p>
            <a:pPr algn="ctr"/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endParaRPr lang="en-US" sz="2400" dirty="0">
              <a:solidFill>
                <a:schemeClr val="tx1"/>
              </a:solidFill>
            </a:endParaRPr>
          </a:p>
          <a:p>
            <a:pPr algn="ctr"/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endParaRPr lang="en-US" sz="2400" dirty="0">
              <a:solidFill>
                <a:schemeClr val="tx1"/>
              </a:solidFill>
            </a:endParaRPr>
          </a:p>
          <a:p>
            <a:pPr algn="ctr"/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endParaRPr lang="en-US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6012160" y="4119463"/>
            <a:ext cx="2466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dirty="0" smtClean="0"/>
              <a:t>(</a:t>
            </a:r>
            <a:r>
              <a:rPr lang="da-DK" sz="2400" dirty="0" err="1" smtClean="0"/>
              <a:t>pk</a:t>
            </a:r>
            <a:r>
              <a:rPr lang="da-DK" sz="2800" b="1" baseline="-25000" dirty="0" err="1" smtClean="0"/>
              <a:t>c</a:t>
            </a:r>
            <a:r>
              <a:rPr lang="da-DK" sz="2400" dirty="0" err="1" smtClean="0"/>
              <a:t>,sk</a:t>
            </a:r>
            <a:r>
              <a:rPr lang="da-DK" sz="2800" b="1" baseline="-25000" dirty="0" err="1" smtClean="0"/>
              <a:t>c</a:t>
            </a:r>
            <a:r>
              <a:rPr lang="da-DK" sz="2400" dirty="0" smtClean="0"/>
              <a:t>)</a:t>
            </a:r>
            <a:r>
              <a:rPr lang="da-DK" sz="2400" dirty="0" smtClean="0">
                <a:sym typeface="Symbol"/>
              </a:rPr>
              <a:t></a:t>
            </a:r>
            <a:r>
              <a:rPr lang="da-DK" sz="2400" dirty="0" err="1" smtClean="0">
                <a:sym typeface="Symbol"/>
              </a:rPr>
              <a:t>Key</a:t>
            </a:r>
            <a:r>
              <a:rPr lang="da-DK" sz="2400" dirty="0" err="1" smtClean="0"/>
              <a:t>Gen</a:t>
            </a:r>
            <a:endParaRPr lang="da-DK" sz="2400" dirty="0"/>
          </a:p>
        </p:txBody>
      </p:sp>
      <p:sp>
        <p:nvSpPr>
          <p:cNvPr id="33" name="TextBox 32"/>
          <p:cNvSpPr txBox="1"/>
          <p:nvPr/>
        </p:nvSpPr>
        <p:spPr>
          <a:xfrm>
            <a:off x="6012160" y="4479503"/>
            <a:ext cx="25447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dirty="0" smtClean="0"/>
              <a:t>pk</a:t>
            </a:r>
            <a:r>
              <a:rPr lang="da-DK" sz="2800" b="1" baseline="-25000" dirty="0" smtClean="0"/>
              <a:t>1-c</a:t>
            </a:r>
            <a:r>
              <a:rPr lang="da-DK" sz="2400" dirty="0" smtClean="0">
                <a:sym typeface="Symbol"/>
              </a:rPr>
              <a:t> </a:t>
            </a:r>
            <a:r>
              <a:rPr lang="da-DK" sz="2400" dirty="0" err="1" smtClean="0">
                <a:sym typeface="Symbol"/>
              </a:rPr>
              <a:t>OblKey</a:t>
            </a:r>
            <a:r>
              <a:rPr lang="da-DK" sz="2400" dirty="0" err="1" smtClean="0"/>
              <a:t>Gen</a:t>
            </a:r>
            <a:endParaRPr lang="da-DK" sz="2400" dirty="0"/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3419872" y="5503167"/>
            <a:ext cx="2340260" cy="1406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785190" y="3975447"/>
            <a:ext cx="13628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dirty="0" smtClean="0"/>
              <a:t>(pk</a:t>
            </a:r>
            <a:r>
              <a:rPr lang="da-DK" sz="2800" b="1" baseline="-25000" dirty="0" smtClean="0"/>
              <a:t>0</a:t>
            </a:r>
            <a:r>
              <a:rPr lang="da-DK" sz="2400" dirty="0" smtClean="0"/>
              <a:t>, pk</a:t>
            </a:r>
            <a:r>
              <a:rPr lang="da-DK" sz="2800" b="1" baseline="-25000" dirty="0" smtClean="0"/>
              <a:t>1</a:t>
            </a:r>
            <a:r>
              <a:rPr lang="da-DK" sz="2400" dirty="0" smtClean="0"/>
              <a:t>)</a:t>
            </a:r>
            <a:endParaRPr lang="da-DK" sz="2400" dirty="0"/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395536" y="4159533"/>
            <a:ext cx="43204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251520" y="3801234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 smtClean="0"/>
              <a:t>x</a:t>
            </a:r>
            <a:r>
              <a:rPr lang="da-DK" sz="2000" baseline="-25000" dirty="0" smtClean="0"/>
              <a:t>0</a:t>
            </a:r>
            <a:r>
              <a:rPr lang="da-DK" sz="2000" dirty="0"/>
              <a:t/>
            </a:r>
            <a:br>
              <a:rPr lang="da-DK" sz="2000" dirty="0"/>
            </a:br>
            <a:r>
              <a:rPr lang="da-DK" sz="2000" dirty="0" smtClean="0"/>
              <a:t>x</a:t>
            </a:r>
            <a:r>
              <a:rPr lang="da-DK" sz="2000" baseline="-25000" dirty="0" smtClean="0"/>
              <a:t>1</a:t>
            </a:r>
            <a:endParaRPr lang="da-DK" sz="2000" dirty="0"/>
          </a:p>
        </p:txBody>
      </p:sp>
      <p:cxnSp>
        <p:nvCxnSpPr>
          <p:cNvPr id="45" name="Straight Arrow Connector 44"/>
          <p:cNvCxnSpPr/>
          <p:nvPr/>
        </p:nvCxnSpPr>
        <p:spPr>
          <a:xfrm flipH="1">
            <a:off x="8334738" y="4119463"/>
            <a:ext cx="43204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8766786" y="3894147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c</a:t>
            </a:r>
            <a:endParaRPr lang="da-DK" dirty="0"/>
          </a:p>
        </p:txBody>
      </p:sp>
      <p:sp>
        <p:nvSpPr>
          <p:cNvPr id="47" name="TextBox 46"/>
          <p:cNvSpPr txBox="1"/>
          <p:nvPr/>
        </p:nvSpPr>
        <p:spPr>
          <a:xfrm>
            <a:off x="827584" y="4551511"/>
            <a:ext cx="18149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dirty="0" smtClean="0"/>
              <a:t>C</a:t>
            </a:r>
            <a:r>
              <a:rPr lang="da-DK" sz="2800" b="1" baseline="-25000" dirty="0" smtClean="0"/>
              <a:t>0</a:t>
            </a:r>
            <a:r>
              <a:rPr lang="da-DK" sz="2400" dirty="0" smtClean="0"/>
              <a:t> </a:t>
            </a:r>
            <a:r>
              <a:rPr lang="da-DK" sz="2400" dirty="0" smtClean="0">
                <a:sym typeface="Symbol"/>
              </a:rPr>
              <a:t> E</a:t>
            </a:r>
            <a:r>
              <a:rPr lang="da-DK" sz="2400" b="1" baseline="-14000" dirty="0" smtClean="0">
                <a:sym typeface="Symbol"/>
              </a:rPr>
              <a:t>pk</a:t>
            </a:r>
            <a:r>
              <a:rPr lang="da-DK" sz="2400" b="1" baseline="-25000" dirty="0" smtClean="0"/>
              <a:t>0</a:t>
            </a:r>
            <a:r>
              <a:rPr lang="da-DK" sz="2400" dirty="0" smtClean="0">
                <a:sym typeface="Symbol"/>
              </a:rPr>
              <a:t>(</a:t>
            </a:r>
            <a:r>
              <a:rPr lang="da-DK" sz="2400" dirty="0" smtClean="0"/>
              <a:t>x</a:t>
            </a:r>
            <a:r>
              <a:rPr lang="da-DK" sz="2800" b="1" baseline="-25000" dirty="0" smtClean="0"/>
              <a:t>0</a:t>
            </a:r>
            <a:r>
              <a:rPr lang="da-DK" sz="2400" dirty="0" smtClean="0">
                <a:sym typeface="Symbol"/>
              </a:rPr>
              <a:t>)</a:t>
            </a:r>
            <a:endParaRPr lang="da-DK" sz="2400" dirty="0"/>
          </a:p>
        </p:txBody>
      </p:sp>
      <p:sp>
        <p:nvSpPr>
          <p:cNvPr id="49" name="TextBox 48"/>
          <p:cNvSpPr txBox="1"/>
          <p:nvPr/>
        </p:nvSpPr>
        <p:spPr>
          <a:xfrm>
            <a:off x="812864" y="4911551"/>
            <a:ext cx="18149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dirty="0" smtClean="0"/>
              <a:t>C</a:t>
            </a:r>
            <a:r>
              <a:rPr lang="da-DK" sz="2800" b="1" baseline="-25000" dirty="0" smtClean="0"/>
              <a:t>1</a:t>
            </a:r>
            <a:r>
              <a:rPr lang="da-DK" sz="2400" dirty="0" smtClean="0"/>
              <a:t> </a:t>
            </a:r>
            <a:r>
              <a:rPr lang="da-DK" sz="2400" dirty="0" smtClean="0">
                <a:sym typeface="Symbol"/>
              </a:rPr>
              <a:t> E</a:t>
            </a:r>
            <a:r>
              <a:rPr lang="da-DK" sz="2400" b="1" baseline="-14000" dirty="0" smtClean="0">
                <a:sym typeface="Symbol"/>
              </a:rPr>
              <a:t>pk</a:t>
            </a:r>
            <a:r>
              <a:rPr lang="da-DK" sz="2400" b="1" baseline="-25000" dirty="0" smtClean="0"/>
              <a:t>1</a:t>
            </a:r>
            <a:r>
              <a:rPr lang="da-DK" sz="2400" dirty="0" smtClean="0">
                <a:sym typeface="Symbol"/>
              </a:rPr>
              <a:t>(</a:t>
            </a:r>
            <a:r>
              <a:rPr lang="da-DK" sz="2400" dirty="0" smtClean="0"/>
              <a:t>x</a:t>
            </a:r>
            <a:r>
              <a:rPr lang="da-DK" sz="2800" b="1" baseline="-25000" dirty="0" smtClean="0"/>
              <a:t>1</a:t>
            </a:r>
            <a:r>
              <a:rPr lang="da-DK" sz="2400" dirty="0" smtClean="0">
                <a:sym typeface="Symbol"/>
              </a:rPr>
              <a:t>)</a:t>
            </a:r>
            <a:endParaRPr lang="da-DK" sz="2400" dirty="0"/>
          </a:p>
        </p:txBody>
      </p:sp>
      <p:sp>
        <p:nvSpPr>
          <p:cNvPr id="50" name="TextBox 49"/>
          <p:cNvSpPr txBox="1"/>
          <p:nvPr/>
        </p:nvSpPr>
        <p:spPr>
          <a:xfrm>
            <a:off x="3779912" y="5055567"/>
            <a:ext cx="10871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dirty="0" smtClean="0"/>
              <a:t>(C</a:t>
            </a:r>
            <a:r>
              <a:rPr lang="da-DK" sz="2800" b="1" baseline="-25000" dirty="0" smtClean="0"/>
              <a:t>0</a:t>
            </a:r>
            <a:r>
              <a:rPr lang="da-DK" sz="2400" dirty="0" smtClean="0"/>
              <a:t>, C</a:t>
            </a:r>
            <a:r>
              <a:rPr lang="da-DK" sz="2800" b="1" baseline="-25000" dirty="0" smtClean="0"/>
              <a:t>1</a:t>
            </a:r>
            <a:r>
              <a:rPr lang="da-DK" sz="2400" dirty="0" smtClean="0"/>
              <a:t>)</a:t>
            </a:r>
            <a:endParaRPr lang="da-DK" sz="2400" dirty="0"/>
          </a:p>
        </p:txBody>
      </p:sp>
      <p:sp>
        <p:nvSpPr>
          <p:cNvPr id="53" name="TextBox 52"/>
          <p:cNvSpPr txBox="1"/>
          <p:nvPr/>
        </p:nvSpPr>
        <p:spPr>
          <a:xfrm>
            <a:off x="6285472" y="5343599"/>
            <a:ext cx="17575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dirty="0" err="1" smtClean="0"/>
              <a:t>x</a:t>
            </a:r>
            <a:r>
              <a:rPr lang="da-DK" sz="2800" b="1" baseline="-25000" dirty="0" err="1" smtClean="0"/>
              <a:t>c</a:t>
            </a:r>
            <a:r>
              <a:rPr lang="da-DK" sz="2400" dirty="0" smtClean="0"/>
              <a:t> </a:t>
            </a:r>
            <a:r>
              <a:rPr lang="da-DK" sz="2400" dirty="0" smtClean="0">
                <a:sym typeface="Symbol"/>
              </a:rPr>
              <a:t> </a:t>
            </a:r>
            <a:r>
              <a:rPr lang="da-DK" sz="2400" dirty="0" err="1" smtClean="0">
                <a:sym typeface="Symbol"/>
              </a:rPr>
              <a:t>D</a:t>
            </a:r>
            <a:r>
              <a:rPr lang="da-DK" sz="2400" b="1" baseline="-14000" dirty="0" err="1" smtClean="0">
                <a:sym typeface="Symbol"/>
              </a:rPr>
              <a:t>sk</a:t>
            </a:r>
            <a:r>
              <a:rPr lang="da-DK" sz="2400" b="1" baseline="-25000" dirty="0" err="1" smtClean="0"/>
              <a:t>c</a:t>
            </a:r>
            <a:r>
              <a:rPr lang="da-DK" sz="2400" dirty="0" smtClean="0">
                <a:sym typeface="Symbol"/>
              </a:rPr>
              <a:t>(</a:t>
            </a:r>
            <a:r>
              <a:rPr lang="da-DK" sz="2400" dirty="0" err="1" smtClean="0"/>
              <a:t>C</a:t>
            </a:r>
            <a:r>
              <a:rPr lang="da-DK" sz="2800" b="1" baseline="-25000" dirty="0" err="1" smtClean="0"/>
              <a:t>c</a:t>
            </a:r>
            <a:r>
              <a:rPr lang="da-DK" sz="2400" dirty="0" smtClean="0">
                <a:sym typeface="Symbol"/>
              </a:rPr>
              <a:t>)</a:t>
            </a:r>
            <a:endParaRPr lang="da-DK" sz="2400" dirty="0"/>
          </a:p>
        </p:txBody>
      </p:sp>
      <p:sp>
        <p:nvSpPr>
          <p:cNvPr id="54" name="TextBox 53"/>
          <p:cNvSpPr txBox="1"/>
          <p:nvPr/>
        </p:nvSpPr>
        <p:spPr>
          <a:xfrm>
            <a:off x="8532440" y="543593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 smtClean="0"/>
              <a:t>x</a:t>
            </a:r>
            <a:r>
              <a:rPr lang="da-DK" baseline="-25000" dirty="0" err="1" smtClean="0"/>
              <a:t>c</a:t>
            </a:r>
            <a:endParaRPr lang="da-DK" baseline="-25000" dirty="0"/>
          </a:p>
        </p:txBody>
      </p:sp>
      <p:sp>
        <p:nvSpPr>
          <p:cNvPr id="55" name="Rounded Rectangular Callout 54"/>
          <p:cNvSpPr/>
          <p:nvPr/>
        </p:nvSpPr>
        <p:spPr>
          <a:xfrm>
            <a:off x="1076973" y="2502188"/>
            <a:ext cx="3351011" cy="1391959"/>
          </a:xfrm>
          <a:prstGeom prst="wedgeRoundRectCallout">
            <a:avLst>
              <a:gd name="adj1" fmla="val 42343"/>
              <a:gd name="adj2" fmla="val 9463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Secure implementation:</a:t>
            </a:r>
            <a:br>
              <a:rPr lang="en-US" sz="2400" dirty="0" smtClean="0"/>
            </a:br>
            <a:r>
              <a:rPr lang="en-US" sz="2400" dirty="0" smtClean="0"/>
              <a:t>Static, computational, passive</a:t>
            </a:r>
            <a:endParaRPr lang="en-US" sz="2400" dirty="0"/>
          </a:p>
        </p:txBody>
      </p:sp>
      <p:sp>
        <p:nvSpPr>
          <p:cNvPr id="56" name="Rounded Rectangular Callout 55"/>
          <p:cNvSpPr/>
          <p:nvPr/>
        </p:nvSpPr>
        <p:spPr>
          <a:xfrm>
            <a:off x="2073306" y="4965268"/>
            <a:ext cx="4024203" cy="1679991"/>
          </a:xfrm>
          <a:prstGeom prst="wedgeRoundRectCallout">
            <a:avLst>
              <a:gd name="adj1" fmla="val 9792"/>
              <a:gd name="adj2" fmla="val -6924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Can be made:</a:t>
            </a:r>
            <a:br>
              <a:rPr lang="en-US" sz="2400" dirty="0" smtClean="0"/>
            </a:br>
            <a:r>
              <a:rPr lang="en-US" sz="2400" dirty="0" smtClean="0"/>
              <a:t>Static, computational, </a:t>
            </a:r>
            <a:r>
              <a:rPr lang="en-US" sz="2400" b="1" dirty="0" smtClean="0"/>
              <a:t>active</a:t>
            </a:r>
            <a:r>
              <a:rPr lang="en-US" sz="2400" dirty="0" smtClean="0"/>
              <a:t> using the right notion of zero-knowledge proofs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44262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6" grpId="0"/>
      <p:bldP spid="30" grpId="0" animBg="1"/>
      <p:bldP spid="31" grpId="0" animBg="1"/>
      <p:bldP spid="32" grpId="0"/>
      <p:bldP spid="33" grpId="0"/>
      <p:bldP spid="41" grpId="0"/>
      <p:bldP spid="44" grpId="0"/>
      <p:bldP spid="46" grpId="0"/>
      <p:bldP spid="47" grpId="0"/>
      <p:bldP spid="49" grpId="0"/>
      <p:bldP spid="50" grpId="0"/>
      <p:bldP spid="53" grpId="0"/>
      <p:bldP spid="54" grpId="0"/>
      <p:bldP spid="55" grpId="0" animBg="1"/>
      <p:bldP spid="55" grpId="1" animBg="1"/>
      <p:bldP spid="5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xplosion 2 4"/>
          <p:cNvSpPr/>
          <p:nvPr/>
        </p:nvSpPr>
        <p:spPr>
          <a:xfrm rot="249362">
            <a:off x="93067" y="-57311"/>
            <a:ext cx="9180512" cy="1944216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SMC based on 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3357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Secure representation: [x] = (x</a:t>
            </a:r>
            <a:r>
              <a:rPr lang="en-US" baseline="-25000" dirty="0" smtClean="0"/>
              <a:t>1</a:t>
            </a:r>
            <a:r>
              <a:rPr lang="en-US" dirty="0" smtClean="0"/>
              <a:t>,x</a:t>
            </a:r>
            <a:r>
              <a:rPr lang="en-US" baseline="-25000" dirty="0" smtClean="0"/>
              <a:t>2</a:t>
            </a:r>
            <a:r>
              <a:rPr lang="en-US" dirty="0" smtClean="0"/>
              <a:t>) </a:t>
            </a:r>
          </a:p>
          <a:p>
            <a:pPr lvl="1"/>
            <a:r>
              <a:rPr lang="en-US" dirty="0"/>
              <a:t>x</a:t>
            </a:r>
            <a:r>
              <a:rPr lang="en-US" baseline="-25000" dirty="0"/>
              <a:t>i</a:t>
            </a:r>
            <a:r>
              <a:rPr lang="en-US" dirty="0"/>
              <a:t> known only by </a:t>
            </a:r>
            <a:r>
              <a:rPr lang="en-US" dirty="0" smtClean="0"/>
              <a:t>P</a:t>
            </a:r>
            <a:r>
              <a:rPr lang="en-US" baseline="-25000" dirty="0" smtClean="0"/>
              <a:t>i</a:t>
            </a:r>
            <a:endParaRPr lang="en-US" dirty="0" smtClean="0"/>
          </a:p>
          <a:p>
            <a:pPr lvl="1"/>
            <a:r>
              <a:rPr lang="en-US" dirty="0" smtClean="0"/>
              <a:t>x</a:t>
            </a:r>
            <a:r>
              <a:rPr lang="en-US" baseline="-25000" dirty="0" smtClean="0"/>
              <a:t>1</a:t>
            </a:r>
            <a:r>
              <a:rPr lang="en-US" dirty="0" smtClean="0"/>
              <a:t>,x</a:t>
            </a:r>
            <a:r>
              <a:rPr lang="en-US" baseline="-25000" dirty="0" smtClean="0"/>
              <a:t>2 </a:t>
            </a:r>
            <a:r>
              <a:rPr lang="en-US" dirty="0" smtClean="0"/>
              <a:t>uniformly random except that x= x</a:t>
            </a:r>
            <a:r>
              <a:rPr lang="en-US" baseline="-25000" dirty="0" smtClean="0"/>
              <a:t>1</a:t>
            </a:r>
            <a:r>
              <a:rPr lang="en-US" dirty="0" smtClean="0">
                <a:sym typeface="Symbol"/>
              </a:rPr>
              <a:t></a:t>
            </a:r>
            <a:r>
              <a:rPr lang="en-US" dirty="0" smtClean="0"/>
              <a:t>x</a:t>
            </a:r>
            <a:r>
              <a:rPr lang="en-US" baseline="-25000" dirty="0" smtClean="0"/>
              <a:t>2</a:t>
            </a:r>
            <a:endParaRPr lang="en-US" dirty="0" smtClean="0"/>
          </a:p>
          <a:p>
            <a:r>
              <a:rPr lang="en-US" b="1" dirty="0" smtClean="0"/>
              <a:t>Secure input</a:t>
            </a:r>
            <a:r>
              <a:rPr lang="en-US" dirty="0" smtClean="0"/>
              <a:t> (by P</a:t>
            </a:r>
            <a:r>
              <a:rPr lang="en-US" baseline="-25000" dirty="0" smtClean="0"/>
              <a:t>1</a:t>
            </a:r>
            <a:r>
              <a:rPr lang="en-US" dirty="0" smtClean="0"/>
              <a:t>): </a:t>
            </a:r>
          </a:p>
          <a:p>
            <a:pPr lvl="1"/>
            <a:r>
              <a:rPr lang="en-US" dirty="0" smtClean="0"/>
              <a:t>Send uniformly random </a:t>
            </a:r>
            <a:r>
              <a:rPr lang="en-US" dirty="0"/>
              <a:t>x</a:t>
            </a:r>
            <a:r>
              <a:rPr lang="en-US" baseline="-25000" dirty="0"/>
              <a:t>2</a:t>
            </a:r>
            <a:r>
              <a:rPr lang="en-US" dirty="0" smtClean="0"/>
              <a:t> to P</a:t>
            </a:r>
            <a:r>
              <a:rPr lang="en-US" baseline="-25000" dirty="0" smtClean="0"/>
              <a:t>2</a:t>
            </a:r>
            <a:r>
              <a:rPr lang="en-US" dirty="0" smtClean="0"/>
              <a:t>  </a:t>
            </a:r>
          </a:p>
          <a:p>
            <a:pPr lvl="1"/>
            <a:r>
              <a:rPr lang="en-US" dirty="0"/>
              <a:t>Let </a:t>
            </a:r>
            <a:r>
              <a:rPr lang="en-US" dirty="0" smtClean="0"/>
              <a:t>x</a:t>
            </a:r>
            <a:r>
              <a:rPr lang="en-US" baseline="-25000" dirty="0" smtClean="0"/>
              <a:t>1</a:t>
            </a:r>
            <a:r>
              <a:rPr lang="en-US" dirty="0" smtClean="0"/>
              <a:t>= x</a:t>
            </a:r>
            <a:r>
              <a:rPr lang="en-US" dirty="0" smtClean="0">
                <a:sym typeface="Symbol"/>
              </a:rPr>
              <a:t></a:t>
            </a:r>
            <a:r>
              <a:rPr lang="en-US" dirty="0" smtClean="0"/>
              <a:t>x</a:t>
            </a:r>
            <a:r>
              <a:rPr lang="en-US" baseline="-25000" dirty="0" smtClean="0"/>
              <a:t>2</a:t>
            </a:r>
          </a:p>
          <a:p>
            <a:r>
              <a:rPr lang="en-US" b="1" dirty="0"/>
              <a:t>Secure </a:t>
            </a:r>
            <a:r>
              <a:rPr lang="en-US" b="1" dirty="0" err="1" smtClean="0"/>
              <a:t>Xor</a:t>
            </a:r>
            <a:r>
              <a:rPr lang="en-US" b="1" dirty="0" smtClean="0"/>
              <a:t> [</a:t>
            </a:r>
            <a:r>
              <a:rPr lang="en-US" b="1" dirty="0"/>
              <a:t>z]=[x]</a:t>
            </a:r>
            <a:r>
              <a:rPr lang="en-US" b="1" dirty="0">
                <a:sym typeface="Symbol"/>
              </a:rPr>
              <a:t></a:t>
            </a:r>
            <a:r>
              <a:rPr lang="en-US" b="1" dirty="0"/>
              <a:t>[y]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P</a:t>
            </a:r>
            <a:r>
              <a:rPr lang="en-US" baseline="-25000" dirty="0" smtClean="0"/>
              <a:t>i</a:t>
            </a:r>
            <a:r>
              <a:rPr lang="en-US" dirty="0" smtClean="0"/>
              <a:t> </a:t>
            </a:r>
            <a:r>
              <a:rPr lang="en-US" dirty="0"/>
              <a:t>sets </a:t>
            </a:r>
            <a:r>
              <a:rPr lang="en-US" dirty="0" err="1" smtClean="0"/>
              <a:t>z</a:t>
            </a:r>
            <a:r>
              <a:rPr lang="en-US" baseline="-25000" dirty="0" err="1" smtClean="0"/>
              <a:t>i</a:t>
            </a:r>
            <a:r>
              <a:rPr lang="en-US" dirty="0" smtClean="0"/>
              <a:t>=</a:t>
            </a:r>
            <a:r>
              <a:rPr lang="en-US" dirty="0" err="1" smtClean="0"/>
              <a:t>y</a:t>
            </a:r>
            <a:r>
              <a:rPr lang="en-US" baseline="-25000" dirty="0" err="1" smtClean="0"/>
              <a:t>i</a:t>
            </a:r>
            <a:r>
              <a:rPr lang="en-US" baseline="-25000" dirty="0" smtClean="0"/>
              <a:t> </a:t>
            </a:r>
            <a:r>
              <a:rPr lang="en-US" dirty="0" smtClean="0">
                <a:sym typeface="Symbol"/>
              </a:rPr>
              <a:t></a:t>
            </a:r>
            <a:r>
              <a:rPr lang="en-US" dirty="0" smtClean="0"/>
              <a:t>x</a:t>
            </a:r>
            <a:r>
              <a:rPr lang="en-US" baseline="-25000" dirty="0" smtClean="0"/>
              <a:t>i</a:t>
            </a:r>
          </a:p>
          <a:p>
            <a:r>
              <a:rPr lang="en-US" b="1" dirty="0" smtClean="0"/>
              <a:t>Secure output</a:t>
            </a:r>
            <a:r>
              <a:rPr lang="en-US" dirty="0" smtClean="0"/>
              <a:t> (to </a:t>
            </a:r>
            <a:r>
              <a:rPr lang="en-US" dirty="0"/>
              <a:t>P</a:t>
            </a:r>
            <a:r>
              <a:rPr lang="en-US" baseline="-25000" dirty="0"/>
              <a:t>2</a:t>
            </a:r>
            <a:r>
              <a:rPr lang="en-US" dirty="0" smtClean="0"/>
              <a:t>):</a:t>
            </a:r>
          </a:p>
          <a:p>
            <a:pPr lvl="1"/>
            <a:r>
              <a:rPr lang="en-US" dirty="0"/>
              <a:t>P</a:t>
            </a:r>
            <a:r>
              <a:rPr lang="en-US" baseline="-25000" dirty="0"/>
              <a:t>1</a:t>
            </a:r>
            <a:r>
              <a:rPr lang="en-US" dirty="0"/>
              <a:t> sends x</a:t>
            </a:r>
            <a:r>
              <a:rPr lang="en-US" baseline="-25000" dirty="0"/>
              <a:t>1</a:t>
            </a:r>
            <a:r>
              <a:rPr lang="en-US" dirty="0"/>
              <a:t> to </a:t>
            </a:r>
            <a:r>
              <a:rPr lang="en-US" dirty="0" smtClean="0"/>
              <a:t>P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4" name="AutoShape 2" descr="data:image/jpeg;base64,/9j/4AAQSkZJRgABAQAAAQABAAD/2wCEAAkGBg0SEA0NDw0ODgwODQ8PDw0MERAQEA0NExAVFBQREhIXJyYqGCUkJRISHzAsLycpLiwtFR8xODwqOCgrOCkBCQoKDgwNGQ0MFSkYEhgpKSkpKSkpKSkpKSkpKSkpKSkpKSkpKSkpKSkpKSkpKSkpKSkpKSkpKSkpKSkpKSkpKf/AABEIAMUA/wMBIgACEQEDEQH/xAAcAAABBAMBAAAAAAAAAAAAAAAAAgMEBwEGCAX/xABOEAABAwIBBQkIDgkEAwAAAAAAAQIDBAURBgcSVNETFiExU3SSk5QXNUFVcYGz0ggUIzNDRFFSYXJzsbLCFSIlJjQ2kaG0GCQywUJigv/EABQBAQAAAAAAAAAAAAAAAAAAAAD/xAAUEQEAAAAAAAAAAAAAAAAAAAAA/9oADAMBAAIRAxEAPwC8QArOo9kBZWPfG6Ou0mOc1cIY8MWrguH6/wBAFmAVh/qHsfJ13Ux+uKZ7ISyL/wCFd1MfrgWaNzzsYx8j3I2NjXPe5eJrGpiqr/RSv48+lndxMrOqZ6wm6Z1rZUU1TTsSpa6anmiaro24I58atRVwd9IGyMyulcjXttFzcxyI5rtGjZpNVMUXRfKip5FRF+XArvNu6sprllDO+2VsiT1f/CL2rpxK6SSZEfpSImOjKziVycZsNHfklY2VMcHJwI7DFGt/VRP7D36TA2Whym05Y4JaKspHS6SROqmwaEr2tVysa6J78FwRzsFwxRq4cR7RWNZlXDBPRum3Tc4ZnVGEbUdx01RAqImKcOMrF8jVPRkz02lvGyr80TPWA30Ct5M/VmbxsrfNEz1hhfZDWP5ld1MfrgWeBWsef+yu4mVvnhj9YlR57rQ7iZWeeJnrAbdd722BYmJDPUTzK7c4KVrHSOaxEV71V6tRqJi3hVU4XInGpoWde51NTaayFtrr4sNykdJN7T0Gsjla9yroSuXiavEiirhnApKmopXwbsipFPAu6Ma3358C44oq8GETk/8ApCclzAfyQvNVBQW+mfaLi58NJBG50ftFWuc2NEVW4zIuHmQ2q0XZlQxz2skieyR0UsM7UbJDK3BVa5EVU4laqKiqio5FTjNO/SRCsucuhg9tLMlQr56lJf1GNXDCnhiXFdLwrE5fOgFmAV9JnvtDeNlZ5omesRZPZAWVvGyt80MfrgWWBWCeyGsfzK7qY/XJEefizO4mVvniZ6wFjngzZVrpyNht9dVMikdE6enbTJEsrFwe1qyyMVdFcWquGGKKngPAjzz2p3Eyr88TPWPNtGUUcqTbmrtzSpqZE00RPf6qaZODFfA9qL9KAeRdXVj8p7fcEtlajI6N67ivtXdXNYyWNzm4SaOGMzONyLx8BYjsr1bg6a23CnhRzUfPK2ldHEiqiaT9zkcqJwpiuC4JwrwIp4X6TPOv96a2nma5VRs0boV0Uxw02rgqp9Coi+YC0ANEkzy2pvGyr80bPWIsmfazt42VnmiZ6wFigVi72QtkTg0K7qY/XMf6h7Hydd1MfrgWeBXtkz4WiqqIKOFlZu1RI2NiyRMRqOX5VRy4FhACnP8AmssNLUyXTd4I5dGtdo7o1HYIquxw/odAKUjmX99u3PV+94G69z216lT9BBTM31r1Kn6CGxoKaB40WQdt1ODoIS48irenxSHooevGPtA1ybIimVcWI6NPmxuVrfLgI3jQ/Pl6amzmcANfhyLokTB8LZV+dL+u7+qiJMh7cvxSHoIbEIcBqkuQVs1ODoIRlze2vUqfoIbZIMAa/FkBbNTg6CE2LIW3J8Ug6CHrxkmMDxt5lBgqJTRNX5WtwVPIqcRG3jQcpN0zZ0M4Aaw3IaDHhfKqeFFevD9HASXZGW9eOlh6KHvYGFA1mXIW2r8Ug6CEKXIC2L8Sg6CG2yEaQDV25vrXqVP0EJUOQVt1ODoIe2hIjA8iPIi3J8Uh6KBPkVSLhoR7kvywroY+X5T32igNY3jQ8pN0x2nyJpU/5tWX5EmVXInkQ2PAwBr8mRNuX4pD0UIkuQdt1ODoIbS4YkA1J+b616lT9BBK5vrXqVP0ENnUSoFN3e0wU+UNhjgiZExZWuVI0RqKumqY/wBi+EKTyq/mSw/aN9IpdiAClJZmU91u3PP+3l2qUnmb99uvPP8At4FsIKaJQU0CTGPtGIx9oCgAAMKIcLUQ4CPIMD8gwA5GSYyNGSYwHUMmEMgBhTJhQGZCNISZCNIAlB+MYQfjAkNFoIaLQAAAAQ4YkH3DEgEdRKilEqBVOVKfvHYftG+kUupClsqP5jsX2jPSKXSgApSmZ1Pdbrzv1y6ylcz6e63TnSfmAtZBTRKCmgSYx9oxGPtAUAABhRDhaiHAR5BgfkGAHIyTGRoyTGA6hkwhkAMKZMKAzIRpCTIRpAEoPxjCD8YEhotBDRaAAAACHDEg+4YkAjqJUUolQKrymT94rH9dnpVLoQpjKVP3isn12elUudAApfNB79dOdJ+YugpjNEnu1z5yn5gLTQU0SgpoEmMfaMRj7QFAAAYUQ4WohwEeQYH5BgByMkxkaMkxgOoZMIZADCmTCgMyEaQkyEaQBKD8Ywg/GBIaLQQ0WgAAAAhwxIPuGJAI6iVFKJUCrspP5hsv12elUuUpvKNP3hs314/SqXIAFM5pE92ufOG/mLmKazTe/XLnDfzAWigpolBTQJMY+0YjH2gKAAAwohwtRDgI8gwPyDADkZJjI0ZJjAdQyYQyAGFMmFAZkI0hJkI0gCUH4xhB+MCQ0WghotAAAABDhiQfcMSAR1EqKUSoFYZRJ+8Fn+vH6ZS4yncof5gtH1o/TKXEAFOZqE92uX27PzFxlO5qvfrj9uz7nAWcgpolBTQJMY+0YjH2gKAAAwohwtRDgI8gwPyDADkZJjI0ZJjAdQyYQyAGFMmFAZkI0hJkI0gCUH4xhB+MCQ0WghotAAAABDhiQfcMSAR1EqKUSoFZ5QJ+37R9aL0ylwFQX7v/AGn60Xp1LfACns1nv1x+2Z9zi4Sn813v1w+1j+5wFmIKaJQU0CTGPtGIx9oCgAAMKIcLUQ4CPIMD8gwA5GSYyNGSYwHUMmEMgBhTJhQGZCNISZCNIAlB+MYQfjAkNFoIaLQAAAAQ4YkH3DEgEdRKilEqBWt97/Wr60Xp1LeKivnf61/Wi9OW6AFQ5sPfrh9pH9zi3ios2Xv9f9pF9zgLJQU0SgpoEmMfaMRj7QFAAAYUQ4WIcBHkGB+QYAcjJMZGjJMYDqGTCGQAwpkwoDMhGkJMhGkASg/GR0JEYEhotBDRQGQAwAlwxIPuGJAI6iVFKJUCuL339tnlh9OW2VLeu/tt8sP+QW0AFNZA3CKKauWSRjMXx4abkbjgjscMfKXKUrlTmcubVfNQzU1Wiqq7jUMSGXj4Gteqq13nVoG/b6qLWYesZtFMyqotZh6xm052q7feonujktUzXtXBU9qyOTyo5EVF8yjO53fxZN2SbYB0zFlPR6xD1jNpKZlHSL8PF02nJ1Xd6yJ25y07YpERF0JYnMciLxLguBLgfdHta9lvlexyYteymlc1yL4UVE4QOrG3ymX4aPptFLeKflo+k05V0Lv4tn7LNsDRu/i2fss2wDqZ1/pU+Hi6bRiTKWk5eLptOX9C7+LZ+yzbA0Lv4sn7LNsA6Wlyoo9Yh6xm0jrlVRazD1jNpzjud38WTdkm2Bud38WTdkm2AdJxZU0esQ9YzaS48pqTWIum05h3O7+LJuyTbA0Lv4sn7LNsA6mblDSr8PF02jjb1TL8NH0mnKFTPc42LJJQSRRtw0pJKaVjW4qiJi5U4OFUTzkHfJP8yLoAdeuvVMnw0fTaNPyipU+Hi6bTkffJP8yLoHoxrdXIjm26VzXIitc2lmVHNVMUVFw4QOnpMpqPWIumzaRZMqaPWIesZtObdzu/iybss2wNzu/iybsk2wDo5uVVFrMPWM2kmLKij1iHrGbTmjc7v4sm7JNsDc7v4sm7JNsA6hjylpOXi6bR9t+pV+Hj6bTlfQu/iyfss2wNC7+LZ+yzbAOq/wBMU/LR9Joh19pk+Gj6bTljRu/i2fss2wxoXfxbP2WbYB1E/KSk5eLptIsuVFHrEPWM2nMk8l0Y10j7fJGxqYufJTSta1PlVVTgI9Fcq2ZVbDS7s5qYqkML3q1PlVG44AdNOyqotZh6xm0SuVVFrMPWM2nOW53fxZN2SbYS7ZZr7USJFDapVevhfA6Jjfpc9+CN86gWdW1kct6tz43te3ShTFio5Md34sU8pcBU+Q+aauhlgrKypp43xSMkSmpY1fpaK46L5VVMPMi+UtgCmMoM4mUVFj7bpViYi4bslOj4V8krMU/vieF3fa7lIupOg3NRUVFTFF4FRfCh5u9i3ahR9nh2AUd3fa7lIupDu/V3KRdSXjvXt2oUfZ4dgb17dqFH2eHYBy/lLlXT11Q6rqmufO5jGK6PFjdFqYJ+qhsloz1VNNBBSwvY2GCNscaPi0nIxqYJivhIGeqhiju8scUUcUaU9OqMiY1jUVWriuCF0Zu8nqF9qtj30VK97qOJXPfBE5zl0eNVVOECse79XcpF1Id36u5SLqS8d69u1Cj7PDsDevbtQo+zw7AKO7v1dykXUh3fq7lIupLx3r27UKPs8OwN69u1Cj7PDsAo7u/V3KRdSHd+ruUi6kvHevbtQo+zw7A3r27UKPs8OwCju79XcpF1Id36u5SLqS8d69u1Cj7PDsDevbtQo+zw7AOfcoM8E1bTS0VS5rqebQ02xx6Dl0JGvTB3g4WoaZu1t5OXpOOg879hoo7NXyRUlNHI32tovjhiY5uNXCi4ORODgVU85zXofQB6O7W3k5ek432iz5VcUUUEb40jhjZGxFhxVGMajURV8PAiFYKz6DrPJfJugdQ0DnUNI5zqKmVznQQqrlWFqqqrhwgVF3fq7lIupDu/V3KRdSXjvXt2oUfZ4dgb17dqFH2eHYBR3d+ruUi6kO79XcpF1JeO9e3ahR9nh2BvXt2oUfZ4dgFHd36u5SLqQ7v1dykXUl4717dqFH2eHYG9e3ahR9nh2AUd3fq7lIupDu/V3KRdSXjvXt2oUfZ4dgb17dqFH2eHYBQN5zz1FVTzUk7mOgnYrJGsi0XK1fkd4Dxck8uo7c+WWjRWPlYjHrKiyIrUdimCLxF45zMn6FlouckdHSskbTOVr2QRNc1cU4UVE4CtPY/22CWrr2zQRTNbSsVEmjY9GruuGKI5FwAz3fq7lIupDu+13KRdSXjvXt2oUfZ4dgb17dqFH2eHYBR3d9ruUi6k2SwZbZT1qI6mpMYlTFJpYGwxKn/q+RU0vNiWdHk3QNVHNoaRrmqio5sESKip4UVE4D0gAAAAAAA5pz4p+2p+b034FLwzad57VzKH8JSWe1P21Pzel/ApdubTvPauZQ/hA2YAAAAAAAAAAAADSc8/eS4eWl/zITmHROn883eSv8tL/mQnMmiA0reM6/yT/gLdzGl9Aw5FVvGdd5J/wFu5jS+gYB6oAAAAAAAAAAAAGqZ0+8105q78SFX+x2T/AHtw5nH6YtDOn3munNXfiQrD2PKf724czj9MBfQAAAAAAAAAAAAHN2etP2zPzel/ApdebTvPauZQ/hMgBsoAAAAAAAAAAAAGlZ5O8tf5aX/MhOaMAAAVDrfJP+At3MaX0DAAD1QAAAAAAAAAAAANUzp95rpzV34kKy9j4n+9r+Zx+mMgBe4AAAAA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8145124"/>
              </p:ext>
            </p:extLst>
          </p:nvPr>
        </p:nvGraphicFramePr>
        <p:xfrm>
          <a:off x="4932040" y="4005064"/>
          <a:ext cx="388843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8"/>
                <a:gridCol w="792088"/>
                <a:gridCol w="864096"/>
                <a:gridCol w="144016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Comment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r>
                        <a:rPr lang="en-US" baseline="-25000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x = x</a:t>
                      </a:r>
                      <a:r>
                        <a:rPr lang="da-DK" b="1" baseline="-25000" dirty="0" smtClean="0"/>
                        <a:t>1</a:t>
                      </a:r>
                      <a:r>
                        <a:rPr lang="da-DK" dirty="0" smtClean="0"/>
                        <a:t>+x</a:t>
                      </a:r>
                      <a:r>
                        <a:rPr lang="da-DK" b="1" baseline="-25000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r>
                        <a:rPr lang="en-US" baseline="-25000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r>
                        <a:rPr lang="en-US" baseline="-25000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dirty="0" smtClean="0"/>
                        <a:t>y = y</a:t>
                      </a:r>
                      <a:r>
                        <a:rPr lang="da-DK" b="1" baseline="-25000" dirty="0" smtClean="0"/>
                        <a:t>1</a:t>
                      </a:r>
                      <a:r>
                        <a:rPr lang="da-DK" dirty="0" smtClean="0"/>
                        <a:t>+y</a:t>
                      </a:r>
                      <a:r>
                        <a:rPr lang="da-DK" b="1" baseline="-25000" dirty="0" smtClean="0"/>
                        <a:t>2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z=</a:t>
                      </a:r>
                      <a:r>
                        <a:rPr lang="en-US" dirty="0" err="1" smtClean="0"/>
                        <a:t>y</a:t>
                      </a:r>
                      <a:r>
                        <a:rPr lang="en-US" dirty="0" err="1" smtClean="0">
                          <a:sym typeface="Symbol"/>
                        </a:rPr>
                        <a:t></a:t>
                      </a:r>
                      <a:r>
                        <a:rPr lang="en-US" dirty="0" err="1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z</a:t>
                      </a:r>
                      <a:r>
                        <a:rPr lang="en-US" baseline="-25000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z</a:t>
                      </a:r>
                      <a:r>
                        <a:rPr lang="en-US" baseline="-25000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dirty="0" smtClean="0"/>
                        <a:t>z = z</a:t>
                      </a:r>
                      <a:r>
                        <a:rPr lang="da-DK" b="1" baseline="-25000" dirty="0" smtClean="0"/>
                        <a:t>1</a:t>
                      </a:r>
                      <a:r>
                        <a:rPr lang="da-DK" dirty="0" smtClean="0"/>
                        <a:t>+z</a:t>
                      </a:r>
                      <a:r>
                        <a:rPr lang="da-DK" b="1" baseline="-25000" dirty="0" smtClean="0"/>
                        <a:t>2</a:t>
                      </a: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762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xplosion 2 4"/>
          <p:cNvSpPr/>
          <p:nvPr/>
        </p:nvSpPr>
        <p:spPr>
          <a:xfrm rot="249362">
            <a:off x="93067" y="-57311"/>
            <a:ext cx="9180512" cy="1944216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SMC based on 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Secure And [</a:t>
            </a:r>
            <a:r>
              <a:rPr lang="en-US" b="1" dirty="0"/>
              <a:t>z]=[x</a:t>
            </a:r>
            <a:r>
              <a:rPr lang="en-US" b="1" dirty="0" smtClean="0"/>
              <a:t>]</a:t>
            </a:r>
            <a:r>
              <a:rPr lang="en-US" dirty="0" smtClean="0"/>
              <a:t>∧</a:t>
            </a:r>
            <a:r>
              <a:rPr lang="en-US" b="1" dirty="0" smtClean="0"/>
              <a:t>[</a:t>
            </a:r>
            <a:r>
              <a:rPr lang="en-US" b="1" dirty="0"/>
              <a:t>y]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x = </a:t>
            </a:r>
            <a:r>
              <a:rPr lang="en-US" dirty="0"/>
              <a:t>x</a:t>
            </a:r>
            <a:r>
              <a:rPr lang="en-US" baseline="-25000" dirty="0"/>
              <a:t>1</a:t>
            </a:r>
            <a:r>
              <a:rPr lang="en-US" dirty="0">
                <a:sym typeface="Symbol"/>
              </a:rPr>
              <a:t></a:t>
            </a:r>
            <a:r>
              <a:rPr lang="en-US" dirty="0"/>
              <a:t>x</a:t>
            </a:r>
            <a:r>
              <a:rPr lang="en-US" baseline="-25000" dirty="0"/>
              <a:t>2</a:t>
            </a:r>
            <a:endParaRPr lang="en-US" dirty="0" smtClean="0"/>
          </a:p>
          <a:p>
            <a:pPr lvl="1"/>
            <a:r>
              <a:rPr lang="en-US" dirty="0" smtClean="0"/>
              <a:t>y </a:t>
            </a:r>
            <a:r>
              <a:rPr lang="en-US" dirty="0"/>
              <a:t>= </a:t>
            </a:r>
            <a:r>
              <a:rPr lang="en-US" dirty="0" smtClean="0"/>
              <a:t>y</a:t>
            </a:r>
            <a:r>
              <a:rPr lang="en-US" baseline="-25000" dirty="0" smtClean="0"/>
              <a:t>1</a:t>
            </a:r>
            <a:r>
              <a:rPr lang="en-US" dirty="0" smtClean="0">
                <a:sym typeface="Symbol"/>
              </a:rPr>
              <a:t>y</a:t>
            </a:r>
            <a:r>
              <a:rPr lang="en-US" baseline="-25000" dirty="0" smtClean="0"/>
              <a:t>2</a:t>
            </a:r>
            <a:endParaRPr lang="en-US" dirty="0"/>
          </a:p>
          <a:p>
            <a:pPr lvl="1"/>
            <a:r>
              <a:rPr lang="en-US" dirty="0" smtClean="0"/>
              <a:t>z = </a:t>
            </a:r>
            <a:r>
              <a:rPr lang="en-US" dirty="0" err="1" smtClean="0"/>
              <a:t>xy</a:t>
            </a:r>
            <a:r>
              <a:rPr lang="en-US" dirty="0" smtClean="0"/>
              <a:t> = (</a:t>
            </a:r>
            <a:r>
              <a:rPr lang="en-US" dirty="0"/>
              <a:t>x</a:t>
            </a:r>
            <a:r>
              <a:rPr lang="en-US" baseline="-25000" dirty="0"/>
              <a:t>1</a:t>
            </a:r>
            <a:r>
              <a:rPr lang="en-US" dirty="0">
                <a:sym typeface="Symbol"/>
              </a:rPr>
              <a:t></a:t>
            </a:r>
            <a:r>
              <a:rPr lang="en-US" dirty="0"/>
              <a:t>x</a:t>
            </a:r>
            <a:r>
              <a:rPr lang="en-US" baseline="-25000" dirty="0"/>
              <a:t>2</a:t>
            </a:r>
            <a:r>
              <a:rPr lang="en-US" dirty="0" smtClean="0"/>
              <a:t>)(y</a:t>
            </a:r>
            <a:r>
              <a:rPr lang="en-US" baseline="-25000" dirty="0" smtClean="0"/>
              <a:t>1</a:t>
            </a:r>
            <a:r>
              <a:rPr lang="en-US" dirty="0" smtClean="0">
                <a:sym typeface="Symbol"/>
              </a:rPr>
              <a:t></a:t>
            </a:r>
            <a:r>
              <a:rPr lang="en-US" dirty="0" smtClean="0"/>
              <a:t>y</a:t>
            </a:r>
            <a:r>
              <a:rPr lang="en-US" baseline="-25000" dirty="0" smtClean="0"/>
              <a:t>2</a:t>
            </a:r>
            <a:r>
              <a:rPr lang="en-US" dirty="0" smtClean="0"/>
              <a:t>) = x</a:t>
            </a:r>
            <a:r>
              <a:rPr lang="en-US" baseline="-25000" dirty="0" smtClean="0"/>
              <a:t>1</a:t>
            </a:r>
            <a:r>
              <a:rPr lang="en-US" dirty="0" smtClean="0"/>
              <a:t>y</a:t>
            </a:r>
            <a:r>
              <a:rPr lang="en-US" baseline="-25000" dirty="0" smtClean="0"/>
              <a:t>1 </a:t>
            </a:r>
            <a:r>
              <a:rPr lang="en-US" dirty="0" smtClean="0">
                <a:sym typeface="Symbol"/>
              </a:rPr>
              <a:t> </a:t>
            </a:r>
            <a:r>
              <a:rPr lang="en-US" dirty="0" smtClean="0"/>
              <a:t>x</a:t>
            </a:r>
            <a:r>
              <a:rPr lang="en-US" baseline="-25000" dirty="0" smtClean="0"/>
              <a:t>1</a:t>
            </a:r>
            <a:r>
              <a:rPr lang="en-US" dirty="0" smtClean="0"/>
              <a:t>y</a:t>
            </a:r>
            <a:r>
              <a:rPr lang="en-US" baseline="-25000" dirty="0" smtClean="0"/>
              <a:t>2 </a:t>
            </a:r>
            <a:r>
              <a:rPr lang="en-US" dirty="0" smtClean="0">
                <a:sym typeface="Symbol"/>
              </a:rPr>
              <a:t> </a:t>
            </a:r>
            <a:r>
              <a:rPr lang="en-US" dirty="0" smtClean="0"/>
              <a:t>x</a:t>
            </a:r>
            <a:r>
              <a:rPr lang="en-US" baseline="-25000" dirty="0" smtClean="0"/>
              <a:t>2</a:t>
            </a:r>
            <a:r>
              <a:rPr lang="en-US" dirty="0" smtClean="0"/>
              <a:t>y</a:t>
            </a:r>
            <a:r>
              <a:rPr lang="en-US" baseline="-25000" dirty="0" smtClean="0"/>
              <a:t>1 </a:t>
            </a:r>
            <a:r>
              <a:rPr lang="en-US" dirty="0" smtClean="0">
                <a:sym typeface="Symbol"/>
              </a:rPr>
              <a:t> </a:t>
            </a:r>
            <a:r>
              <a:rPr lang="en-US" dirty="0" smtClean="0"/>
              <a:t>x</a:t>
            </a:r>
            <a:r>
              <a:rPr lang="en-US" baseline="-25000" dirty="0" smtClean="0"/>
              <a:t>2</a:t>
            </a:r>
            <a:r>
              <a:rPr lang="en-US" dirty="0" smtClean="0"/>
              <a:t>y</a:t>
            </a:r>
            <a:r>
              <a:rPr lang="en-US" baseline="-25000" dirty="0" smtClean="0"/>
              <a:t>2</a:t>
            </a:r>
          </a:p>
          <a:p>
            <a:pPr lvl="1"/>
            <a:r>
              <a:rPr lang="en-US" dirty="0" smtClean="0"/>
              <a:t>[z] </a:t>
            </a:r>
            <a:r>
              <a:rPr lang="en-US" dirty="0"/>
              <a:t>= </a:t>
            </a:r>
            <a:r>
              <a:rPr lang="en-US" dirty="0" smtClean="0"/>
              <a:t>[x</a:t>
            </a:r>
            <a:r>
              <a:rPr lang="en-US" baseline="-25000" dirty="0" smtClean="0"/>
              <a:t>1</a:t>
            </a:r>
            <a:r>
              <a:rPr lang="en-US" dirty="0" smtClean="0"/>
              <a:t>y</a:t>
            </a:r>
            <a:r>
              <a:rPr lang="en-US" baseline="-25000" dirty="0"/>
              <a:t>1</a:t>
            </a:r>
            <a:r>
              <a:rPr lang="en-US" dirty="0" smtClean="0"/>
              <a:t>] </a:t>
            </a:r>
            <a:r>
              <a:rPr lang="en-US" dirty="0" smtClean="0">
                <a:sym typeface="Symbol"/>
              </a:rPr>
              <a:t> [</a:t>
            </a:r>
            <a:r>
              <a:rPr lang="en-US" dirty="0" smtClean="0"/>
              <a:t>x</a:t>
            </a:r>
            <a:r>
              <a:rPr lang="en-US" baseline="-25000" dirty="0" smtClean="0"/>
              <a:t>1</a:t>
            </a:r>
            <a:r>
              <a:rPr lang="en-US" dirty="0" smtClean="0"/>
              <a:t>y</a:t>
            </a:r>
            <a:r>
              <a:rPr lang="en-US" baseline="-25000" dirty="0" smtClean="0"/>
              <a:t>2</a:t>
            </a:r>
            <a:r>
              <a:rPr lang="en-US" dirty="0"/>
              <a:t>]</a:t>
            </a:r>
            <a:r>
              <a:rPr lang="en-US" baseline="-25000" dirty="0" smtClean="0"/>
              <a:t> </a:t>
            </a:r>
            <a:r>
              <a:rPr lang="en-US" dirty="0">
                <a:sym typeface="Symbol"/>
              </a:rPr>
              <a:t> </a:t>
            </a:r>
            <a:r>
              <a:rPr lang="en-US" dirty="0" smtClean="0">
                <a:sym typeface="Symbol"/>
              </a:rPr>
              <a:t>[</a:t>
            </a:r>
            <a:r>
              <a:rPr lang="en-US" dirty="0" smtClean="0"/>
              <a:t>x</a:t>
            </a:r>
            <a:r>
              <a:rPr lang="en-US" baseline="-25000" dirty="0" smtClean="0"/>
              <a:t>2</a:t>
            </a:r>
            <a:r>
              <a:rPr lang="en-US" dirty="0" smtClean="0"/>
              <a:t>y</a:t>
            </a:r>
            <a:r>
              <a:rPr lang="en-US" baseline="-25000" dirty="0" smtClean="0"/>
              <a:t>1</a:t>
            </a:r>
            <a:r>
              <a:rPr lang="en-US" dirty="0"/>
              <a:t>]</a:t>
            </a:r>
            <a:r>
              <a:rPr lang="en-US" baseline="-25000" dirty="0" smtClean="0"/>
              <a:t> </a:t>
            </a:r>
            <a:r>
              <a:rPr lang="en-US" dirty="0">
                <a:sym typeface="Symbol"/>
              </a:rPr>
              <a:t> </a:t>
            </a:r>
            <a:r>
              <a:rPr lang="en-US" dirty="0" smtClean="0">
                <a:sym typeface="Symbol"/>
              </a:rPr>
              <a:t>[</a:t>
            </a:r>
            <a:r>
              <a:rPr lang="en-US" dirty="0" smtClean="0"/>
              <a:t>x</a:t>
            </a:r>
            <a:r>
              <a:rPr lang="en-US" baseline="-25000" dirty="0" smtClean="0"/>
              <a:t>2</a:t>
            </a:r>
            <a:r>
              <a:rPr lang="en-US" dirty="0" smtClean="0"/>
              <a:t>y</a:t>
            </a:r>
            <a:r>
              <a:rPr lang="en-US" baseline="-25000" dirty="0" smtClean="0"/>
              <a:t>2</a:t>
            </a:r>
            <a:r>
              <a:rPr lang="en-US" dirty="0"/>
              <a:t>]</a:t>
            </a:r>
            <a:endParaRPr lang="en-US" baseline="-25000" dirty="0"/>
          </a:p>
        </p:txBody>
      </p:sp>
      <p:sp>
        <p:nvSpPr>
          <p:cNvPr id="4" name="AutoShape 2" descr="data:image/jpeg;base64,/9j/4AAQSkZJRgABAQAAAQABAAD/2wCEAAkGBg0SEA0NDw0ODgwODQ8PDw0MERAQEA0NExAVFBQREhIXJyYqGCUkJRISHzAsLycpLiwtFR8xODwqOCgrOCkBCQoKDgwNGQ0MFSkYEhgpKSkpKSkpKSkpKSkpKSkpKSkpKSkpKSkpKSkpKSkpKSkpKSkpKSkpKSkpKSkpKSkpKf/AABEIAMUA/wMBIgACEQEDEQH/xAAcAAABBAMBAAAAAAAAAAAAAAAAAgMEBwEGCAX/xABOEAABAwIBBQkIDgkEAwAAAAAAAQIDBAURBgcSVNETFiExU3SSk5QXNUFVcYGz0ggUIzNDRFFSYXJzsbLCFSIlJjQ2kaG0GCQywUJigv/EABQBAQAAAAAAAAAAAAAAAAAAAAD/xAAUEQEAAAAAAAAAAAAAAAAAAAAA/9oADAMBAAIRAxEAPwC8QArOo9kBZWPfG6Ou0mOc1cIY8MWrguH6/wBAFmAVh/qHsfJ13Ux+uKZ7ISyL/wCFd1MfrgWaNzzsYx8j3I2NjXPe5eJrGpiqr/RSv48+lndxMrOqZ6wm6Z1rZUU1TTsSpa6anmiaro24I58atRVwd9IGyMyulcjXttFzcxyI5rtGjZpNVMUXRfKip5FRF+XArvNu6sprllDO+2VsiT1f/CL2rpxK6SSZEfpSImOjKziVycZsNHfklY2VMcHJwI7DFGt/VRP7D36TA2Whym05Y4JaKspHS6SROqmwaEr2tVysa6J78FwRzsFwxRq4cR7RWNZlXDBPRum3Tc4ZnVGEbUdx01RAqImKcOMrF8jVPRkz02lvGyr80TPWA30Ct5M/VmbxsrfNEz1hhfZDWP5ld1MfrgWeBWsef+yu4mVvnhj9YlR57rQ7iZWeeJnrAbdd722BYmJDPUTzK7c4KVrHSOaxEV71V6tRqJi3hVU4XInGpoWde51NTaayFtrr4sNykdJN7T0Gsjla9yroSuXiavEiirhnApKmopXwbsipFPAu6Ma3358C44oq8GETk/8ApCclzAfyQvNVBQW+mfaLi58NJBG50ftFWuc2NEVW4zIuHmQ2q0XZlQxz2skieyR0UsM7UbJDK3BVa5EVU4laqKiqio5FTjNO/SRCsucuhg9tLMlQr56lJf1GNXDCnhiXFdLwrE5fOgFmAV9JnvtDeNlZ5omesRZPZAWVvGyt80MfrgWWBWCeyGsfzK7qY/XJEefizO4mVvniZ6wFjngzZVrpyNht9dVMikdE6enbTJEsrFwe1qyyMVdFcWquGGKKngPAjzz2p3Eyr88TPWPNtGUUcqTbmrtzSpqZE00RPf6qaZODFfA9qL9KAeRdXVj8p7fcEtlajI6N67ivtXdXNYyWNzm4SaOGMzONyLx8BYjsr1bg6a23CnhRzUfPK2ldHEiqiaT9zkcqJwpiuC4JwrwIp4X6TPOv96a2nma5VRs0boV0Uxw02rgqp9Coi+YC0ANEkzy2pvGyr80bPWIsmfazt42VnmiZ6wFigVi72QtkTg0K7qY/XMf6h7Hydd1MfrgWeBXtkz4WiqqIKOFlZu1RI2NiyRMRqOX5VRy4FhACnP8AmssNLUyXTd4I5dGtdo7o1HYIquxw/odAKUjmX99u3PV+94G69z216lT9BBTM31r1Kn6CGxoKaB40WQdt1ODoIS48irenxSHooevGPtA1ybIimVcWI6NPmxuVrfLgI3jQ/Pl6amzmcANfhyLokTB8LZV+dL+u7+qiJMh7cvxSHoIbEIcBqkuQVs1ODoIRlze2vUqfoIbZIMAa/FkBbNTg6CE2LIW3J8Ug6CHrxkmMDxt5lBgqJTRNX5WtwVPIqcRG3jQcpN0zZ0M4Aaw3IaDHhfKqeFFevD9HASXZGW9eOlh6KHvYGFA1mXIW2r8Ug6CEKXIC2L8Sg6CG2yEaQDV25vrXqVP0EJUOQVt1ODoIe2hIjA8iPIi3J8Uh6KBPkVSLhoR7kvywroY+X5T32igNY3jQ8pN0x2nyJpU/5tWX5EmVXInkQ2PAwBr8mRNuX4pD0UIkuQdt1ODoIbS4YkA1J+b616lT9BBK5vrXqVP0ENnUSoFN3e0wU+UNhjgiZExZWuVI0RqKumqY/wBi+EKTyq/mSw/aN9IpdiAClJZmU91u3PP+3l2qUnmb99uvPP8At4FsIKaJQU0CTGPtGIx9oCgAAMKIcLUQ4CPIMD8gwA5GSYyNGSYwHUMmEMgBhTJhQGZCNISZCNIAlB+MYQfjAkNFoIaLQAAAAQ4YkH3DEgEdRKilEqBVOVKfvHYftG+kUupClsqP5jsX2jPSKXSgApSmZ1Pdbrzv1y6ylcz6e63TnSfmAtZBTRKCmgSYx9oxGPtAUAABhRDhaiHAR5BgfkGAHIyTGRoyTGA6hkwhkAMKZMKAzIRpCTIRpAEoPxjCD8YEhotBDRaAAAACHDEg+4YkAjqJUUolQKrymT94rH9dnpVLoQpjKVP3isn12elUudAApfNB79dOdJ+YugpjNEnu1z5yn5gLTQU0SgpoEmMfaMRj7QFAAAYUQ4WohwEeQYH5BgByMkxkaMkxgOoZMIZADCmTCgMyEaQkyEaQBKD8Ywg/GBIaLQQ0WgAAAAhwxIPuGJAI6iVFKJUCrspP5hsv12elUuUpvKNP3hs314/SqXIAFM5pE92ufOG/mLmKazTe/XLnDfzAWigpolBTQJMY+0YjH2gKAAAwohwtRDgI8gwPyDADkZJjI0ZJjAdQyYQyAGFMmFAZkI0hJkI0gCUH4xhB+MCQ0WghotAAAABDhiQfcMSAR1EqKUSoFYZRJ+8Fn+vH6ZS4yncof5gtH1o/TKXEAFOZqE92uX27PzFxlO5qvfrj9uz7nAWcgpolBTQJMY+0YjH2gKAAAwohwtRDgI8gwPyDADkZJjI0ZJjAdQyYQyAGFMmFAZkI0hJkI0gCUH4xhB+MCQ0WghotAAAABDhiQfcMSAR1EqKUSoFZ5QJ+37R9aL0ylwFQX7v/AGn60Xp1LfACns1nv1x+2Z9zi4Sn813v1w+1j+5wFmIKaJQU0CTGPtGIx9oCgAAMKIcLUQ4CPIMD8gwA5GSYyNGSYwHUMmEMgBhTJhQGZCNISZCNIAlB+MYQfjAkNFoIaLQAAAAQ4YkH3DEgEdRKilEqBWt97/Wr60Xp1LeKivnf61/Wi9OW6AFQ5sPfrh9pH9zi3ios2Xv9f9pF9zgLJQU0SgpoEmMfaMRj7QFAAAYUQ4WIcBHkGB+QYAcjJMZGjJMYDqGTCGQAwpkwoDMhGkJMhGkASg/GR0JEYEhotBDRQGQAwAlwxIPuGJAI6iVFKJUCuL339tnlh9OW2VLeu/tt8sP+QW0AFNZA3CKKauWSRjMXx4abkbjgjscMfKXKUrlTmcubVfNQzU1Wiqq7jUMSGXj4Gteqq13nVoG/b6qLWYesZtFMyqotZh6xm052q7feonujktUzXtXBU9qyOTyo5EVF8yjO53fxZN2SbYB0zFlPR6xD1jNpKZlHSL8PF02nJ1Xd6yJ25y07YpERF0JYnMciLxLguBLgfdHta9lvlexyYteymlc1yL4UVE4QOrG3ymX4aPptFLeKflo+k05V0Lv4tn7LNsDRu/i2fss2wDqZ1/pU+Hi6bRiTKWk5eLptOX9C7+LZ+yzbA0Lv4sn7LNsA6Wlyoo9Yh6xm0jrlVRazD1jNpzjud38WTdkm2Bud38WTdkm2AdJxZU0esQ9YzaS48pqTWIum05h3O7+LJuyTbA0Lv4sn7LNsA6mblDSr8PF02jjb1TL8NH0mnKFTPc42LJJQSRRtw0pJKaVjW4qiJi5U4OFUTzkHfJP8yLoAdeuvVMnw0fTaNPyipU+Hi6bTkffJP8yLoHoxrdXIjm26VzXIitc2lmVHNVMUVFw4QOnpMpqPWIumzaRZMqaPWIesZtObdzu/iybss2wNzu/iybsk2wDo5uVVFrMPWM2kmLKij1iHrGbTmjc7v4sm7JNsDc7v4sm7JNsA6hjylpOXi6bR9t+pV+Hj6bTlfQu/iyfss2wNC7+LZ+yzbAOq/wBMU/LR9Joh19pk+Gj6bTljRu/i2fss2wxoXfxbP2WbYB1E/KSk5eLptIsuVFHrEPWM2nMk8l0Y10j7fJGxqYufJTSta1PlVVTgI9Fcq2ZVbDS7s5qYqkML3q1PlVG44AdNOyqotZh6xm0SuVVFrMPWM2nOW53fxZN2SbYS7ZZr7USJFDapVevhfA6Jjfpc9+CN86gWdW1kct6tz43te3ShTFio5Md34sU8pcBU+Q+aauhlgrKypp43xSMkSmpY1fpaK46L5VVMPMi+UtgCmMoM4mUVFj7bpViYi4bslOj4V8krMU/vieF3fa7lIupOg3NRUVFTFF4FRfCh5u9i3ahR9nh2AUd3fa7lIupDu/V3KRdSXjvXt2oUfZ4dgb17dqFH2eHYBy/lLlXT11Q6rqmufO5jGK6PFjdFqYJ+qhsloz1VNNBBSwvY2GCNscaPi0nIxqYJivhIGeqhiju8scUUcUaU9OqMiY1jUVWriuCF0Zu8nqF9qtj30VK97qOJXPfBE5zl0eNVVOECse79XcpF1Id36u5SLqS8d69u1Cj7PDsDevbtQo+zw7AKO7v1dykXUh3fq7lIupLx3r27UKPs8OwN69u1Cj7PDsAo7u/V3KRdSHd+ruUi6kvHevbtQo+zw7A3r27UKPs8OwCju79XcpF1Id36u5SLqS8d69u1Cj7PDsDevbtQo+zw7AOfcoM8E1bTS0VS5rqebQ02xx6Dl0JGvTB3g4WoaZu1t5OXpOOg879hoo7NXyRUlNHI32tovjhiY5uNXCi4ORODgVU85zXofQB6O7W3k5ek432iz5VcUUUEb40jhjZGxFhxVGMajURV8PAiFYKz6DrPJfJugdQ0DnUNI5zqKmVznQQqrlWFqqqrhwgVF3fq7lIupDu/V3KRdSXjvXt2oUfZ4dgb17dqFH2eHYBR3d+ruUi6kO79XcpF1JeO9e3ahR9nh2BvXt2oUfZ4dgFHd36u5SLqQ7v1dykXUl4717dqFH2eHYG9e3ahR9nh2AUd3fq7lIupDu/V3KRdSXjvXt2oUfZ4dgb17dqFH2eHYBQN5zz1FVTzUk7mOgnYrJGsi0XK1fkd4Dxck8uo7c+WWjRWPlYjHrKiyIrUdimCLxF45zMn6FlouckdHSskbTOVr2QRNc1cU4UVE4CtPY/22CWrr2zQRTNbSsVEmjY9GruuGKI5FwAz3fq7lIupDu+13KRdSXjvXt2oUfZ4dgb17dqFH2eHYBR3d9ruUi6k2SwZbZT1qI6mpMYlTFJpYGwxKn/q+RU0vNiWdHk3QNVHNoaRrmqio5sESKip4UVE4D0gAAAAAAA5pz4p+2p+b034FLwzad57VzKH8JSWe1P21Pzel/ApdubTvPauZQ/hA2YAAAAAAAAAAAADSc8/eS4eWl/zITmHROn883eSv8tL/mQnMmiA0reM6/yT/gLdzGl9Aw5FVvGdd5J/wFu5jS+gYB6oAAAAAAAAAAAAGqZ0+8105q78SFX+x2T/AHtw5nH6YtDOn3munNXfiQrD2PKf724czj9MBfQAAAAAAAAAAAAHN2etP2zPzel/ApdebTvPauZQ/hMgBsoAAAAAAAAAAAAGlZ5O8tf5aX/MhOaMAAAVDrfJP+At3MaX0DAAD1QAAAAAAAAAAAANUzp95rpzV34kKy9j4n+9r+Zx+mMgBe4AAAAA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6" name="Rounded Rectangular Callout 5"/>
          <p:cNvSpPr/>
          <p:nvPr/>
        </p:nvSpPr>
        <p:spPr>
          <a:xfrm>
            <a:off x="1475656" y="4797152"/>
            <a:ext cx="2664296" cy="1224136"/>
          </a:xfrm>
          <a:prstGeom prst="wedgeRoundRectCallout">
            <a:avLst>
              <a:gd name="adj1" fmla="val -17103"/>
              <a:gd name="adj2" fmla="val -9420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Handled by P</a:t>
            </a:r>
            <a:r>
              <a:rPr lang="en-US" sz="2800" baseline="-25000" dirty="0" smtClean="0"/>
              <a:t>1</a:t>
            </a:r>
            <a:endParaRPr lang="en-US" sz="2800" baseline="-25000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5076056" y="4797152"/>
            <a:ext cx="2664296" cy="1224136"/>
          </a:xfrm>
          <a:prstGeom prst="wedgeRoundRectCallout">
            <a:avLst>
              <a:gd name="adj1" fmla="val -17103"/>
              <a:gd name="adj2" fmla="val -9420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Handled by P</a:t>
            </a:r>
            <a:r>
              <a:rPr lang="en-US" sz="2800" baseline="-25000" dirty="0" smtClean="0"/>
              <a:t>2</a:t>
            </a:r>
            <a:endParaRPr lang="en-US" sz="2800" baseline="-25000" dirty="0"/>
          </a:p>
        </p:txBody>
      </p:sp>
    </p:spTree>
    <p:extLst>
      <p:ext uri="{BB962C8B-B14F-4D97-AF65-F5344CB8AC3E}">
        <p14:creationId xmlns:p14="http://schemas.microsoft.com/office/powerpoint/2010/main" val="3689749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xplosion 2 4"/>
          <p:cNvSpPr/>
          <p:nvPr/>
        </p:nvSpPr>
        <p:spPr>
          <a:xfrm rot="249362">
            <a:off x="-337899" y="-57583"/>
            <a:ext cx="10034978" cy="1944216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Secure</a:t>
            </a:r>
            <a:r>
              <a:rPr lang="en-US" dirty="0" smtClean="0"/>
              <a:t> Functional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8232"/>
            <a:ext cx="8507288" cy="5141168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/>
              <a:t>Private</a:t>
            </a:r>
            <a:r>
              <a:rPr lang="en-US" dirty="0" smtClean="0"/>
              <a:t>: No subset of the parties learn anything extra to they inputs and outputs</a:t>
            </a:r>
          </a:p>
          <a:p>
            <a:r>
              <a:rPr lang="en-US" b="1" dirty="0" smtClean="0"/>
              <a:t>Well-defined input</a:t>
            </a:r>
            <a:r>
              <a:rPr lang="en-US" dirty="0" smtClean="0"/>
              <a:t>: </a:t>
            </a:r>
            <a:r>
              <a:rPr lang="en-US" dirty="0"/>
              <a:t>Even a deviating party has a well-defined </a:t>
            </a:r>
            <a:r>
              <a:rPr lang="en-US" dirty="0" smtClean="0"/>
              <a:t>input</a:t>
            </a:r>
            <a:endParaRPr lang="en-US" dirty="0"/>
          </a:p>
          <a:p>
            <a:r>
              <a:rPr lang="en-US" b="1" dirty="0"/>
              <a:t>Correct</a:t>
            </a:r>
            <a:r>
              <a:rPr lang="en-US" dirty="0"/>
              <a:t>: Deviating parties cannot make the protocol give an incorrect output</a:t>
            </a:r>
          </a:p>
          <a:p>
            <a:r>
              <a:rPr lang="en-US" b="1" dirty="0" smtClean="0"/>
              <a:t>Input knowledge</a:t>
            </a:r>
            <a:r>
              <a:rPr lang="en-US" dirty="0" smtClean="0"/>
              <a:t>: Even a deviating party has a well-defined input </a:t>
            </a:r>
            <a:r>
              <a:rPr lang="en-US" i="1" dirty="0" smtClean="0"/>
              <a:t>known to the party</a:t>
            </a:r>
          </a:p>
          <a:p>
            <a:r>
              <a:rPr lang="en-US" b="1" dirty="0" smtClean="0"/>
              <a:t>Independence of inputs:</a:t>
            </a:r>
            <a:r>
              <a:rPr lang="en-US" dirty="0" smtClean="0"/>
              <a:t> Not possible to make your input depend on other parties’ input 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ollows from Privacy + Input knowledge)</a:t>
            </a:r>
            <a:r>
              <a:rPr lang="en-US" b="1" dirty="0" smtClean="0"/>
              <a:t> </a:t>
            </a:r>
            <a:r>
              <a:rPr lang="en-US" b="1" i="1" dirty="0" smtClean="0"/>
              <a:t> </a:t>
            </a:r>
          </a:p>
          <a:p>
            <a:r>
              <a:rPr lang="en-US" b="1" dirty="0" smtClean="0"/>
              <a:t>Termination</a:t>
            </a:r>
            <a:r>
              <a:rPr lang="en-US" dirty="0" smtClean="0"/>
              <a:t>: Deviating parties cannot make the protocol terminate without all parties learning their outputs </a:t>
            </a:r>
          </a:p>
          <a:p>
            <a:r>
              <a:rPr lang="en-US" b="1" dirty="0" smtClean="0"/>
              <a:t>Fairness</a:t>
            </a:r>
            <a:r>
              <a:rPr lang="en-US" dirty="0" smtClean="0"/>
              <a:t>: If any corrupted party learns its output, then all parties learn their outputs</a:t>
            </a:r>
          </a:p>
          <a:p>
            <a:r>
              <a:rPr lang="en-US" b="1" dirty="0" smtClean="0"/>
              <a:t>Agreement-on-abort</a:t>
            </a:r>
            <a:r>
              <a:rPr lang="en-US" dirty="0" smtClean="0"/>
              <a:t>: If the protocol is unfair, then at least all correct parties agree that the protocol aborted</a:t>
            </a:r>
          </a:p>
        </p:txBody>
      </p:sp>
      <p:sp>
        <p:nvSpPr>
          <p:cNvPr id="4" name="AutoShape 2" descr="data:image/jpeg;base64,/9j/4AAQSkZJRgABAQAAAQABAAD/2wCEAAkGBg0SEA0NDw0ODgwODQ8PDw0MERAQEA0NExAVFBQREhIXJyYqGCUkJRISHzAsLycpLiwtFR8xODwqOCgrOCkBCQoKDgwNGQ0MFSkYEhgpKSkpKSkpKSkpKSkpKSkpKSkpKSkpKSkpKSkpKSkpKSkpKSkpKSkpKSkpKSkpKSkpKf/AABEIAMUA/wMBIgACEQEDEQH/xAAcAAABBAMBAAAAAAAAAAAAAAAAAgMEBwEGCAX/xABOEAABAwIBBQkIDgkEAwAAAAAAAQIDBAURBgcSVNETFiExU3SSk5QXNUFVcYGz0ggUIzNDRFFSYXJzsbLCFSIlJjQ2kaG0GCQywUJigv/EABQBAQAAAAAAAAAAAAAAAAAAAAD/xAAUEQEAAAAAAAAAAAAAAAAAAAAA/9oADAMBAAIRAxEAPwC8QArOo9kBZWPfG6Ou0mOc1cIY8MWrguH6/wBAFmAVh/qHsfJ13Ux+uKZ7ISyL/wCFd1MfrgWaNzzsYx8j3I2NjXPe5eJrGpiqr/RSv48+lndxMrOqZ6wm6Z1rZUU1TTsSpa6anmiaro24I58atRVwd9IGyMyulcjXttFzcxyI5rtGjZpNVMUXRfKip5FRF+XArvNu6sprllDO+2VsiT1f/CL2rpxK6SSZEfpSImOjKziVycZsNHfklY2VMcHJwI7DFGt/VRP7D36TA2Whym05Y4JaKspHS6SROqmwaEr2tVysa6J78FwRzsFwxRq4cR7RWNZlXDBPRum3Tc4ZnVGEbUdx01RAqImKcOMrF8jVPRkz02lvGyr80TPWA30Ct5M/VmbxsrfNEz1hhfZDWP5ld1MfrgWeBWsef+yu4mVvnhj9YlR57rQ7iZWeeJnrAbdd722BYmJDPUTzK7c4KVrHSOaxEV71V6tRqJi3hVU4XInGpoWde51NTaayFtrr4sNykdJN7T0Gsjla9yroSuXiavEiirhnApKmopXwbsipFPAu6Ma3358C44oq8GETk/8ApCclzAfyQvNVBQW+mfaLi58NJBG50ftFWuc2NEVW4zIuHmQ2q0XZlQxz2skieyR0UsM7UbJDK3BVa5EVU4laqKiqio5FTjNO/SRCsucuhg9tLMlQr56lJf1GNXDCnhiXFdLwrE5fOgFmAV9JnvtDeNlZ5omesRZPZAWVvGyt80MfrgWWBWCeyGsfzK7qY/XJEefizO4mVvniZ6wFjngzZVrpyNht9dVMikdE6enbTJEsrFwe1qyyMVdFcWquGGKKngPAjzz2p3Eyr88TPWPNtGUUcqTbmrtzSpqZE00RPf6qaZODFfA9qL9KAeRdXVj8p7fcEtlajI6N67ivtXdXNYyWNzm4SaOGMzONyLx8BYjsr1bg6a23CnhRzUfPK2ldHEiqiaT9zkcqJwpiuC4JwrwIp4X6TPOv96a2nma5VRs0boV0Uxw02rgqp9Coi+YC0ANEkzy2pvGyr80bPWIsmfazt42VnmiZ6wFigVi72QtkTg0K7qY/XMf6h7Hydd1MfrgWeBXtkz4WiqqIKOFlZu1RI2NiyRMRqOX5VRy4FhACnP8AmssNLUyXTd4I5dGtdo7o1HYIquxw/odAKUjmX99u3PV+94G69z216lT9BBTM31r1Kn6CGxoKaB40WQdt1ODoIS48irenxSHooevGPtA1ybIimVcWI6NPmxuVrfLgI3jQ/Pl6amzmcANfhyLokTB8LZV+dL+u7+qiJMh7cvxSHoIbEIcBqkuQVs1ODoIRlze2vUqfoIbZIMAa/FkBbNTg6CE2LIW3J8Ug6CHrxkmMDxt5lBgqJTRNX5WtwVPIqcRG3jQcpN0zZ0M4Aaw3IaDHhfKqeFFevD9HASXZGW9eOlh6KHvYGFA1mXIW2r8Ug6CEKXIC2L8Sg6CG2yEaQDV25vrXqVP0EJUOQVt1ODoIe2hIjA8iPIi3J8Uh6KBPkVSLhoR7kvywroY+X5T32igNY3jQ8pN0x2nyJpU/5tWX5EmVXInkQ2PAwBr8mRNuX4pD0UIkuQdt1ODoIbS4YkA1J+b616lT9BBK5vrXqVP0ENnUSoFN3e0wU+UNhjgiZExZWuVI0RqKumqY/wBi+EKTyq/mSw/aN9IpdiAClJZmU91u3PP+3l2qUnmb99uvPP8At4FsIKaJQU0CTGPtGIx9oCgAAMKIcLUQ4CPIMD8gwA5GSYyNGSYwHUMmEMgBhTJhQGZCNISZCNIAlB+MYQfjAkNFoIaLQAAAAQ4YkH3DEgEdRKilEqBVOVKfvHYftG+kUupClsqP5jsX2jPSKXSgApSmZ1Pdbrzv1y6ylcz6e63TnSfmAtZBTRKCmgSYx9oxGPtAUAABhRDhaiHAR5BgfkGAHIyTGRoyTGA6hkwhkAMKZMKAzIRpCTIRpAEoPxjCD8YEhotBDRaAAAACHDEg+4YkAjqJUUolQKrymT94rH9dnpVLoQpjKVP3isn12elUudAApfNB79dOdJ+YugpjNEnu1z5yn5gLTQU0SgpoEmMfaMRj7QFAAAYUQ4WohwEeQYH5BgByMkxkaMkxgOoZMIZADCmTCgMyEaQkyEaQBKD8Ywg/GBIaLQQ0WgAAAAhwxIPuGJAI6iVFKJUCrspP5hsv12elUuUpvKNP3hs314/SqXIAFM5pE92ufOG/mLmKazTe/XLnDfzAWigpolBTQJMY+0YjH2gKAAAwohwtRDgI8gwPyDADkZJjI0ZJjAdQyYQyAGFMmFAZkI0hJkI0gCUH4xhB+MCQ0WghotAAAABDhiQfcMSAR1EqKUSoFYZRJ+8Fn+vH6ZS4yncof5gtH1o/TKXEAFOZqE92uX27PzFxlO5qvfrj9uz7nAWcgpolBTQJMY+0YjH2gKAAAwohwtRDgI8gwPyDADkZJjI0ZJjAdQyYQyAGFMmFAZkI0hJkI0gCUH4xhB+MCQ0WghotAAAABDhiQfcMSAR1EqKUSoFZ5QJ+37R9aL0ylwFQX7v/AGn60Xp1LfACns1nv1x+2Z9zi4Sn813v1w+1j+5wFmIKaJQU0CTGPtGIx9oCgAAMKIcLUQ4CPIMD8gwA5GSYyNGSYwHUMmEMgBhTJhQGZCNISZCNIAlB+MYQfjAkNFoIaLQAAAAQ4YkH3DEgEdRKilEqBWt97/Wr60Xp1LeKivnf61/Wi9OW6AFQ5sPfrh9pH9zi3ios2Xv9f9pF9zgLJQU0SgpoEmMfaMRj7QFAAAYUQ4WIcBHkGB+QYAcjJMZGjJMYDqGTCGQAwpkwoDMhGkJMhGkASg/GR0JEYEhotBDRQGQAwAlwxIPuGJAI6iVFKJUCuL339tnlh9OW2VLeu/tt8sP+QW0AFNZA3CKKauWSRjMXx4abkbjgjscMfKXKUrlTmcubVfNQzU1Wiqq7jUMSGXj4Gteqq13nVoG/b6qLWYesZtFMyqotZh6xm052q7feonujktUzXtXBU9qyOTyo5EVF8yjO53fxZN2SbYB0zFlPR6xD1jNpKZlHSL8PF02nJ1Xd6yJ25y07YpERF0JYnMciLxLguBLgfdHta9lvlexyYteymlc1yL4UVE4QOrG3ymX4aPptFLeKflo+k05V0Lv4tn7LNsDRu/i2fss2wDqZ1/pU+Hi6bRiTKWk5eLptOX9C7+LZ+yzbA0Lv4sn7LNsA6Wlyoo9Yh6xm0jrlVRazD1jNpzjud38WTdkm2Bud38WTdkm2AdJxZU0esQ9YzaS48pqTWIum05h3O7+LJuyTbA0Lv4sn7LNsA6mblDSr8PF02jjb1TL8NH0mnKFTPc42LJJQSRRtw0pJKaVjW4qiJi5U4OFUTzkHfJP8yLoAdeuvVMnw0fTaNPyipU+Hi6bTkffJP8yLoHoxrdXIjm26VzXIitc2lmVHNVMUVFw4QOnpMpqPWIumzaRZMqaPWIesZtObdzu/iybss2wNzu/iybsk2wDo5uVVFrMPWM2kmLKij1iHrGbTmjc7v4sm7JNsDc7v4sm7JNsA6hjylpOXi6bR9t+pV+Hj6bTlfQu/iyfss2wNC7+LZ+yzbAOq/wBMU/LR9Joh19pk+Gj6bTljRu/i2fss2wxoXfxbP2WbYB1E/KSk5eLptIsuVFHrEPWM2nMk8l0Y10j7fJGxqYufJTSta1PlVVTgI9Fcq2ZVbDS7s5qYqkML3q1PlVG44AdNOyqotZh6xm0SuVVFrMPWM2nOW53fxZN2SbYS7ZZr7USJFDapVevhfA6Jjfpc9+CN86gWdW1kct6tz43te3ShTFio5Md34sU8pcBU+Q+aauhlgrKypp43xSMkSmpY1fpaK46L5VVMPMi+UtgCmMoM4mUVFj7bpViYi4bslOj4V8krMU/vieF3fa7lIupOg3NRUVFTFF4FRfCh5u9i3ahR9nh2AUd3fa7lIupDu/V3KRdSXjvXt2oUfZ4dgb17dqFH2eHYBy/lLlXT11Q6rqmufO5jGK6PFjdFqYJ+qhsloz1VNNBBSwvY2GCNscaPi0nIxqYJivhIGeqhiju8scUUcUaU9OqMiY1jUVWriuCF0Zu8nqF9qtj30VK97qOJXPfBE5zl0eNVVOECse79XcpF1Id36u5SLqS8d69u1Cj7PDsDevbtQo+zw7AKO7v1dykXUh3fq7lIupLx3r27UKPs8OwN69u1Cj7PDsAo7u/V3KRdSHd+ruUi6kvHevbtQo+zw7A3r27UKPs8OwCju79XcpF1Id36u5SLqS8d69u1Cj7PDsDevbtQo+zw7AOfcoM8E1bTS0VS5rqebQ02xx6Dl0JGvTB3g4WoaZu1t5OXpOOg879hoo7NXyRUlNHI32tovjhiY5uNXCi4ORODgVU85zXofQB6O7W3k5ek432iz5VcUUUEb40jhjZGxFhxVGMajURV8PAiFYKz6DrPJfJugdQ0DnUNI5zqKmVznQQqrlWFqqqrhwgVF3fq7lIupDu/V3KRdSXjvXt2oUfZ4dgb17dqFH2eHYBR3d+ruUi6kO79XcpF1JeO9e3ahR9nh2BvXt2oUfZ4dgFHd36u5SLqQ7v1dykXUl4717dqFH2eHYG9e3ahR9nh2AUd3fq7lIupDu/V3KRdSXjvXt2oUfZ4dgb17dqFH2eHYBQN5zz1FVTzUk7mOgnYrJGsi0XK1fkd4Dxck8uo7c+WWjRWPlYjHrKiyIrUdimCLxF45zMn6FlouckdHSskbTOVr2QRNc1cU4UVE4CtPY/22CWrr2zQRTNbSsVEmjY9GruuGKI5FwAz3fq7lIupDu+13KRdSXjvXt2oUfZ4dgb17dqFH2eHYBR3d9ruUi6k2SwZbZT1qI6mpMYlTFJpYGwxKn/q+RU0vNiWdHk3QNVHNoaRrmqio5sESKip4UVE4D0gAAAAAAA5pz4p+2p+b034FLwzad57VzKH8JSWe1P21Pzel/ApdubTvPauZQ/hA2YAAAAAAAAAAAADSc8/eS4eWl/zITmHROn883eSv8tL/mQnMmiA0reM6/yT/gLdzGl9Aw5FVvGdd5J/wFu5jS+gYB6oAAAAAAAAAAAAGqZ0+8105q78SFX+x2T/AHtw5nH6YtDOn3munNXfiQrD2PKf724czj9MBfQAAAAAAAAAAAAHN2etP2zPzel/ApdebTvPauZQ/hMgBsoAAAAAAAAAAAAGlZ5O8tf5aX/MhOaMAAAVDrfJP+At3MaX0DAAD1QAAAAAAAAAAAANUzp95rpzV34kKy9j4n+9r+Zx+mMgBe4AAAAA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65009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xplosion 2 4"/>
          <p:cNvSpPr/>
          <p:nvPr/>
        </p:nvSpPr>
        <p:spPr>
          <a:xfrm rot="249362">
            <a:off x="93067" y="-57311"/>
            <a:ext cx="9180512" cy="1944216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Secure AND via OT</a:t>
            </a:r>
            <a:endParaRPr lang="en-US" dirty="0"/>
          </a:p>
        </p:txBody>
      </p:sp>
      <p:sp>
        <p:nvSpPr>
          <p:cNvPr id="4" name="AutoShape 2" descr="data:image/jpeg;base64,/9j/4AAQSkZJRgABAQAAAQABAAD/2wCEAAkGBg0SEA0NDw0ODgwODQ8PDw0MERAQEA0NExAVFBQREhIXJyYqGCUkJRISHzAsLycpLiwtFR8xODwqOCgrOCkBCQoKDgwNGQ0MFSkYEhgpKSkpKSkpKSkpKSkpKSkpKSkpKSkpKSkpKSkpKSkpKSkpKSkpKSkpKSkpKSkpKSkpKf/AABEIAMUA/wMBIgACEQEDEQH/xAAcAAABBAMBAAAAAAAAAAAAAAAAAgMEBwEGCAX/xABOEAABAwIBBQkIDgkEAwAAAAAAAQIDBAURBgcSVNETFiExU3SSk5QXNUFVcYGz0ggUIzNDRFFSYXJzsbLCFSIlJjQ2kaG0GCQywUJigv/EABQBAQAAAAAAAAAAAAAAAAAAAAD/xAAUEQEAAAAAAAAAAAAAAAAAAAAA/9oADAMBAAIRAxEAPwC8QArOo9kBZWPfG6Ou0mOc1cIY8MWrguH6/wBAFmAVh/qHsfJ13Ux+uKZ7ISyL/wCFd1MfrgWaNzzsYx8j3I2NjXPe5eJrGpiqr/RSv48+lndxMrOqZ6wm6Z1rZUU1TTsSpa6anmiaro24I58atRVwd9IGyMyulcjXttFzcxyI5rtGjZpNVMUXRfKip5FRF+XArvNu6sprllDO+2VsiT1f/CL2rpxK6SSZEfpSImOjKziVycZsNHfklY2VMcHJwI7DFGt/VRP7D36TA2Whym05Y4JaKspHS6SROqmwaEr2tVysa6J78FwRzsFwxRq4cR7RWNZlXDBPRum3Tc4ZnVGEbUdx01RAqImKcOMrF8jVPRkz02lvGyr80TPWA30Ct5M/VmbxsrfNEz1hhfZDWP5ld1MfrgWeBWsef+yu4mVvnhj9YlR57rQ7iZWeeJnrAbdd722BYmJDPUTzK7c4KVrHSOaxEV71V6tRqJi3hVU4XInGpoWde51NTaayFtrr4sNykdJN7T0Gsjla9yroSuXiavEiirhnApKmopXwbsipFPAu6Ma3358C44oq8GETk/8ApCclzAfyQvNVBQW+mfaLi58NJBG50ftFWuc2NEVW4zIuHmQ2q0XZlQxz2skieyR0UsM7UbJDK3BVa5EVU4laqKiqio5FTjNO/SRCsucuhg9tLMlQr56lJf1GNXDCnhiXFdLwrE5fOgFmAV9JnvtDeNlZ5omesRZPZAWVvGyt80MfrgWWBWCeyGsfzK7qY/XJEefizO4mVvniZ6wFjngzZVrpyNht9dVMikdE6enbTJEsrFwe1qyyMVdFcWquGGKKngPAjzz2p3Eyr88TPWPNtGUUcqTbmrtzSpqZE00RPf6qaZODFfA9qL9KAeRdXVj8p7fcEtlajI6N67ivtXdXNYyWNzm4SaOGMzONyLx8BYjsr1bg6a23CnhRzUfPK2ldHEiqiaT9zkcqJwpiuC4JwrwIp4X6TPOv96a2nma5VRs0boV0Uxw02rgqp9Coi+YC0ANEkzy2pvGyr80bPWIsmfazt42VnmiZ6wFigVi72QtkTg0K7qY/XMf6h7Hydd1MfrgWeBXtkz4WiqqIKOFlZu1RI2NiyRMRqOX5VRy4FhACnP8AmssNLUyXTd4I5dGtdo7o1HYIquxw/odAKUjmX99u3PV+94G69z216lT9BBTM31r1Kn6CGxoKaB40WQdt1ODoIS48irenxSHooevGPtA1ybIimVcWI6NPmxuVrfLgI3jQ/Pl6amzmcANfhyLokTB8LZV+dL+u7+qiJMh7cvxSHoIbEIcBqkuQVs1ODoIRlze2vUqfoIbZIMAa/FkBbNTg6CE2LIW3J8Ug6CHrxkmMDxt5lBgqJTRNX5WtwVPIqcRG3jQcpN0zZ0M4Aaw3IaDHhfKqeFFevD9HASXZGW9eOlh6KHvYGFA1mXIW2r8Ug6CEKXIC2L8Sg6CG2yEaQDV25vrXqVP0EJUOQVt1ODoIe2hIjA8iPIi3J8Uh6KBPkVSLhoR7kvywroY+X5T32igNY3jQ8pN0x2nyJpU/5tWX5EmVXInkQ2PAwBr8mRNuX4pD0UIkuQdt1ODoIbS4YkA1J+b616lT9BBK5vrXqVP0ENnUSoFN3e0wU+UNhjgiZExZWuVI0RqKumqY/wBi+EKTyq/mSw/aN9IpdiAClJZmU91u3PP+3l2qUnmb99uvPP8At4FsIKaJQU0CTGPtGIx9oCgAAMKIcLUQ4CPIMD8gwA5GSYyNGSYwHUMmEMgBhTJhQGZCNISZCNIAlB+MYQfjAkNFoIaLQAAAAQ4YkH3DEgEdRKilEqBVOVKfvHYftG+kUupClsqP5jsX2jPSKXSgApSmZ1Pdbrzv1y6ylcz6e63TnSfmAtZBTRKCmgSYx9oxGPtAUAABhRDhaiHAR5BgfkGAHIyTGRoyTGA6hkwhkAMKZMKAzIRpCTIRpAEoPxjCD8YEhotBDRaAAAACHDEg+4YkAjqJUUolQKrymT94rH9dnpVLoQpjKVP3isn12elUudAApfNB79dOdJ+YugpjNEnu1z5yn5gLTQU0SgpoEmMfaMRj7QFAAAYUQ4WohwEeQYH5BgByMkxkaMkxgOoZMIZADCmTCgMyEaQkyEaQBKD8Ywg/GBIaLQQ0WgAAAAhwxIPuGJAI6iVFKJUCrspP5hsv12elUuUpvKNP3hs314/SqXIAFM5pE92ufOG/mLmKazTe/XLnDfzAWigpolBTQJMY+0YjH2gKAAAwohwtRDgI8gwPyDADkZJjI0ZJjAdQyYQyAGFMmFAZkI0hJkI0gCUH4xhB+MCQ0WghotAAAABDhiQfcMSAR1EqKUSoFYZRJ+8Fn+vH6ZS4yncof5gtH1o/TKXEAFOZqE92uX27PzFxlO5qvfrj9uz7nAWcgpolBTQJMY+0YjH2gKAAAwohwtRDgI8gwPyDADkZJjI0ZJjAdQyYQyAGFMmFAZkI0hJkI0gCUH4xhB+MCQ0WghotAAAABDhiQfcMSAR1EqKUSoFZ5QJ+37R9aL0ylwFQX7v/AGn60Xp1LfACns1nv1x+2Z9zi4Sn813v1w+1j+5wFmIKaJQU0CTGPtGIx9oCgAAMKIcLUQ4CPIMD8gwA5GSYyNGSYwHUMmEMgBhTJhQGZCNISZCNIAlB+MYQfjAkNFoIaLQAAAAQ4YkH3DEgEdRKilEqBWt97/Wr60Xp1LeKivnf61/Wi9OW6AFQ5sPfrh9pH9zi3ios2Xv9f9pF9zgLJQU0SgpoEmMfaMRj7QFAAAYUQ4WIcBHkGB+QYAcjJMZGjJMYDqGTCGQAwpkwoDMhGkJMhGkASg/GR0JEYEhotBDRQGQAwAlwxIPuGJAI6iVFKJUCuL339tnlh9OW2VLeu/tt8sP+QW0AFNZA3CKKauWSRjMXx4abkbjgjscMfKXKUrlTmcubVfNQzU1Wiqq7jUMSGXj4Gteqq13nVoG/b6qLWYesZtFMyqotZh6xm052q7feonujktUzXtXBU9qyOTyo5EVF8yjO53fxZN2SbYB0zFlPR6xD1jNpKZlHSL8PF02nJ1Xd6yJ25y07YpERF0JYnMciLxLguBLgfdHta9lvlexyYteymlc1yL4UVE4QOrG3ymX4aPptFLeKflo+k05V0Lv4tn7LNsDRu/i2fss2wDqZ1/pU+Hi6bRiTKWk5eLptOX9C7+LZ+yzbA0Lv4sn7LNsA6Wlyoo9Yh6xm0jrlVRazD1jNpzjud38WTdkm2Bud38WTdkm2AdJxZU0esQ9YzaS48pqTWIum05h3O7+LJuyTbA0Lv4sn7LNsA6mblDSr8PF02jjb1TL8NH0mnKFTPc42LJJQSRRtw0pJKaVjW4qiJi5U4OFUTzkHfJP8yLoAdeuvVMnw0fTaNPyipU+Hi6bTkffJP8yLoHoxrdXIjm26VzXIitc2lmVHNVMUVFw4QOnpMpqPWIumzaRZMqaPWIesZtObdzu/iybss2wNzu/iybsk2wDo5uVVFrMPWM2kmLKij1iHrGbTmjc7v4sm7JNsDc7v4sm7JNsA6hjylpOXi6bR9t+pV+Hj6bTlfQu/iyfss2wNC7+LZ+yzbAOq/wBMU/LR9Joh19pk+Gj6bTljRu/i2fss2wxoXfxbP2WbYB1E/KSk5eLptIsuVFHrEPWM2nMk8l0Y10j7fJGxqYufJTSta1PlVVTgI9Fcq2ZVbDS7s5qYqkML3q1PlVG44AdNOyqotZh6xm0SuVVFrMPWM2nOW53fxZN2SbYS7ZZr7USJFDapVevhfA6Jjfpc9+CN86gWdW1kct6tz43te3ShTFio5Md34sU8pcBU+Q+aauhlgrKypp43xSMkSmpY1fpaK46L5VVMPMi+UtgCmMoM4mUVFj7bpViYi4bslOj4V8krMU/vieF3fa7lIupOg3NRUVFTFF4FRfCh5u9i3ahR9nh2AUd3fa7lIupDu/V3KRdSXjvXt2oUfZ4dgb17dqFH2eHYBy/lLlXT11Q6rqmufO5jGK6PFjdFqYJ+qhsloz1VNNBBSwvY2GCNscaPi0nIxqYJivhIGeqhiju8scUUcUaU9OqMiY1jUVWriuCF0Zu8nqF9qtj30VK97qOJXPfBE5zl0eNVVOECse79XcpF1Id36u5SLqS8d69u1Cj7PDsDevbtQo+zw7AKO7v1dykXUh3fq7lIupLx3r27UKPs8OwN69u1Cj7PDsAo7u/V3KRdSHd+ruUi6kvHevbtQo+zw7A3r27UKPs8OwCju79XcpF1Id36u5SLqS8d69u1Cj7PDsDevbtQo+zw7AOfcoM8E1bTS0VS5rqebQ02xx6Dl0JGvTB3g4WoaZu1t5OXpOOg879hoo7NXyRUlNHI32tovjhiY5uNXCi4ORODgVU85zXofQB6O7W3k5ek432iz5VcUUUEb40jhjZGxFhxVGMajURV8PAiFYKz6DrPJfJugdQ0DnUNI5zqKmVznQQqrlWFqqqrhwgVF3fq7lIupDu/V3KRdSXjvXt2oUfZ4dgb17dqFH2eHYBR3d+ruUi6kO79XcpF1JeO9e3ahR9nh2BvXt2oUfZ4dgFHd36u5SLqQ7v1dykXUl4717dqFH2eHYG9e3ahR9nh2AUd3fq7lIupDu/V3KRdSXjvXt2oUfZ4dgb17dqFH2eHYBQN5zz1FVTzUk7mOgnYrJGsi0XK1fkd4Dxck8uo7c+WWjRWPlYjHrKiyIrUdimCLxF45zMn6FlouckdHSskbTOVr2QRNc1cU4UVE4CtPY/22CWrr2zQRTNbSsVEmjY9GruuGKI5FwAz3fq7lIupDu+13KRdSXjvXt2oUfZ4dgb17dqFH2eHYBR3d9ruUi6k2SwZbZT1qI6mpMYlTFJpYGwxKn/q+RU0vNiWdHk3QNVHNoaRrmqio5sESKip4UVE4D0gAAAAAAA5pz4p+2p+b034FLwzad57VzKH8JSWe1P21Pzel/ApdubTvPauZQ/hA2YAAAAAAAAAAAADSc8/eS4eWl/zITmHROn883eSv8tL/mQnMmiA0reM6/yT/gLdzGl9Aw5FVvGdd5J/wFu5jS+gYB6oAAAAAAAAAAAAGqZ0+8105q78SFX+x2T/AHtw5nH6YtDOn3munNXfiQrD2PKf724czj9MBfQAAAAAAAAAAAAHN2etP2zPzel/ApdebTvPauZQ/hMgBsoAAAAAAAAAAAAGlZ5O8tf5aX/MhOaMAAAVDrfJP+At3MaX0DAAD1QAAAAAAAAAAAANUzp95rpzV34kKy9j4n+9r+Zx+mMgBe4AAAAA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9" name="Rectangle 8"/>
          <p:cNvSpPr/>
          <p:nvPr/>
        </p:nvSpPr>
        <p:spPr>
          <a:xfrm>
            <a:off x="3779912" y="3284984"/>
            <a:ext cx="1440160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OT</a:t>
            </a:r>
            <a:endParaRPr lang="en-US" sz="3200" baseline="-25000" dirty="0">
              <a:solidFill>
                <a:schemeClr val="tx1"/>
              </a:solidFill>
            </a:endParaRPr>
          </a:p>
        </p:txBody>
      </p:sp>
      <p:sp>
        <p:nvSpPr>
          <p:cNvPr id="10" name="Snip Same Side Corner Rectangle 9"/>
          <p:cNvSpPr/>
          <p:nvPr/>
        </p:nvSpPr>
        <p:spPr>
          <a:xfrm flipV="1">
            <a:off x="3923928" y="3284984"/>
            <a:ext cx="1152128" cy="215201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Snip Same Side Corner Rectangle 10"/>
          <p:cNvSpPr/>
          <p:nvPr/>
        </p:nvSpPr>
        <p:spPr>
          <a:xfrm rot="16200000" flipV="1">
            <a:off x="3311449" y="3897463"/>
            <a:ext cx="1152128" cy="215201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nip Same Side Corner Rectangle 11"/>
          <p:cNvSpPr/>
          <p:nvPr/>
        </p:nvSpPr>
        <p:spPr>
          <a:xfrm rot="5400000" flipV="1">
            <a:off x="4536407" y="3897464"/>
            <a:ext cx="1152128" cy="215201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707904" y="378904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</a:t>
            </a:r>
            <a:endParaRPr lang="en-US" b="1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4932040" y="3789040"/>
            <a:ext cx="357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R</a:t>
            </a:r>
            <a:endParaRPr lang="en-US" b="1" dirty="0" smtClean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059832" y="3573016"/>
            <a:ext cx="72008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115616" y="3214717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x</a:t>
            </a:r>
            <a:endParaRPr lang="da-DK" dirty="0"/>
          </a:p>
        </p:txBody>
      </p:sp>
      <p:sp>
        <p:nvSpPr>
          <p:cNvPr id="21" name="TextBox 20"/>
          <p:cNvSpPr txBox="1"/>
          <p:nvPr/>
        </p:nvSpPr>
        <p:spPr>
          <a:xfrm>
            <a:off x="4090143" y="3203684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special</a:t>
            </a:r>
          </a:p>
        </p:txBody>
      </p:sp>
      <p:sp>
        <p:nvSpPr>
          <p:cNvPr id="23" name="Oval 22"/>
          <p:cNvSpPr/>
          <p:nvPr/>
        </p:nvSpPr>
        <p:spPr>
          <a:xfrm>
            <a:off x="1763688" y="3284984"/>
            <a:ext cx="1440160" cy="144016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</a:t>
            </a:r>
            <a:r>
              <a:rPr lang="en-US" sz="2400" baseline="-25000" dirty="0" smtClean="0">
                <a:solidFill>
                  <a:schemeClr val="tx1"/>
                </a:solidFill>
              </a:rPr>
              <a:t>1</a:t>
            </a:r>
          </a:p>
          <a:p>
            <a:pPr algn="ctr"/>
            <a:endParaRPr lang="en-US" sz="2400" baseline="-25000" dirty="0">
              <a:solidFill>
                <a:schemeClr val="tx1"/>
              </a:solidFill>
            </a:endParaRPr>
          </a:p>
          <a:p>
            <a:pPr algn="ctr"/>
            <a:endParaRPr lang="en-US" sz="2400" baseline="-25000" dirty="0" smtClean="0">
              <a:solidFill>
                <a:schemeClr val="tx1"/>
              </a:solidFill>
            </a:endParaRPr>
          </a:p>
          <a:p>
            <a:pPr algn="ctr"/>
            <a:endParaRPr lang="en-US" sz="2400" dirty="0"/>
          </a:p>
        </p:txBody>
      </p:sp>
      <p:sp>
        <p:nvSpPr>
          <p:cNvPr id="24" name="Oval 23"/>
          <p:cNvSpPr/>
          <p:nvPr/>
        </p:nvSpPr>
        <p:spPr>
          <a:xfrm>
            <a:off x="5796136" y="3284984"/>
            <a:ext cx="1440160" cy="144016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</a:t>
            </a:r>
            <a:r>
              <a:rPr lang="en-US" sz="2400" baseline="-25000" dirty="0" smtClean="0">
                <a:solidFill>
                  <a:schemeClr val="tx1"/>
                </a:solidFill>
              </a:rPr>
              <a:t>2</a:t>
            </a:r>
            <a:endParaRPr lang="en-US" sz="2400" dirty="0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1187624" y="3573016"/>
            <a:ext cx="72008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5220072" y="4437112"/>
            <a:ext cx="72008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5220072" y="3573016"/>
            <a:ext cx="72008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7092280" y="3573016"/>
            <a:ext cx="72008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7092280" y="4437112"/>
            <a:ext cx="72008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1187624" y="4437112"/>
            <a:ext cx="72008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7596336" y="321297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y</a:t>
            </a:r>
            <a:endParaRPr lang="da-DK" dirty="0"/>
          </a:p>
        </p:txBody>
      </p:sp>
      <p:sp>
        <p:nvSpPr>
          <p:cNvPr id="35" name="TextBox 34"/>
          <p:cNvSpPr txBox="1"/>
          <p:nvPr/>
        </p:nvSpPr>
        <p:spPr>
          <a:xfrm>
            <a:off x="5508104" y="321297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y</a:t>
            </a:r>
            <a:endParaRPr lang="da-DK" dirty="0"/>
          </a:p>
        </p:txBody>
      </p:sp>
      <p:sp>
        <p:nvSpPr>
          <p:cNvPr id="36" name="TextBox 35"/>
          <p:cNvSpPr txBox="1"/>
          <p:nvPr/>
        </p:nvSpPr>
        <p:spPr>
          <a:xfrm>
            <a:off x="3131840" y="3212976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r</a:t>
            </a: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err="1" smtClean="0"/>
              <a:t>r</a:t>
            </a:r>
            <a:r>
              <a:rPr lang="da-DK" dirty="0" err="1" smtClean="0">
                <a:sym typeface="Symbol"/>
              </a:rPr>
              <a:t></a:t>
            </a:r>
            <a:r>
              <a:rPr lang="da-DK" dirty="0" err="1" smtClean="0"/>
              <a:t>x</a:t>
            </a:r>
            <a:endParaRPr lang="da-DK" dirty="0"/>
          </a:p>
        </p:txBody>
      </p:sp>
      <p:sp>
        <p:nvSpPr>
          <p:cNvPr id="37" name="TextBox 36"/>
          <p:cNvSpPr txBox="1"/>
          <p:nvPr/>
        </p:nvSpPr>
        <p:spPr>
          <a:xfrm>
            <a:off x="1979712" y="393305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r</a:t>
            </a:r>
            <a:r>
              <a:rPr lang="da-DK" dirty="0" smtClean="0">
                <a:sym typeface="Symbol"/>
              </a:rPr>
              <a:t></a:t>
            </a:r>
            <a:r>
              <a:rPr lang="da-DK" dirty="0" smtClean="0"/>
              <a:t>{0,1}</a:t>
            </a:r>
            <a:endParaRPr lang="da-DK" dirty="0"/>
          </a:p>
        </p:txBody>
      </p:sp>
      <p:sp>
        <p:nvSpPr>
          <p:cNvPr id="38" name="TextBox 37"/>
          <p:cNvSpPr txBox="1"/>
          <p:nvPr/>
        </p:nvSpPr>
        <p:spPr>
          <a:xfrm>
            <a:off x="5193297" y="4067780"/>
            <a:ext cx="710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 smtClean="0"/>
              <a:t>r</a:t>
            </a:r>
            <a:r>
              <a:rPr lang="da-DK" dirty="0" err="1" smtClean="0">
                <a:sym typeface="Symbol"/>
              </a:rPr>
              <a:t></a:t>
            </a:r>
            <a:r>
              <a:rPr lang="da-DK" dirty="0" err="1" smtClean="0"/>
              <a:t>xy</a:t>
            </a:r>
            <a:endParaRPr lang="da-DK" dirty="0"/>
          </a:p>
        </p:txBody>
      </p:sp>
      <p:sp>
        <p:nvSpPr>
          <p:cNvPr id="39" name="TextBox 38"/>
          <p:cNvSpPr txBox="1"/>
          <p:nvPr/>
        </p:nvSpPr>
        <p:spPr>
          <a:xfrm>
            <a:off x="7164288" y="407707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z</a:t>
            </a:r>
            <a:r>
              <a:rPr lang="da-DK" b="1" baseline="-25000" dirty="0" smtClean="0"/>
              <a:t>2</a:t>
            </a:r>
            <a:r>
              <a:rPr lang="da-DK" dirty="0" smtClean="0"/>
              <a:t>=</a:t>
            </a:r>
            <a:r>
              <a:rPr lang="da-DK" dirty="0" err="1" smtClean="0"/>
              <a:t>r</a:t>
            </a:r>
            <a:r>
              <a:rPr lang="da-DK" dirty="0" err="1" smtClean="0">
                <a:sym typeface="Symbol"/>
              </a:rPr>
              <a:t>x</a:t>
            </a:r>
            <a:r>
              <a:rPr lang="da-DK" dirty="0" err="1" smtClean="0"/>
              <a:t>y</a:t>
            </a:r>
            <a:endParaRPr lang="da-DK" dirty="0"/>
          </a:p>
        </p:txBody>
      </p:sp>
      <p:sp>
        <p:nvSpPr>
          <p:cNvPr id="40" name="TextBox 39"/>
          <p:cNvSpPr txBox="1"/>
          <p:nvPr/>
        </p:nvSpPr>
        <p:spPr>
          <a:xfrm>
            <a:off x="1124822" y="4005064"/>
            <a:ext cx="998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z</a:t>
            </a:r>
            <a:r>
              <a:rPr lang="da-DK" b="1" baseline="-25000" dirty="0" smtClean="0"/>
              <a:t>1</a:t>
            </a:r>
            <a:r>
              <a:rPr lang="da-DK" dirty="0" smtClean="0"/>
              <a:t>=r</a:t>
            </a:r>
            <a:endParaRPr lang="da-DK" dirty="0"/>
          </a:p>
        </p:txBody>
      </p:sp>
      <p:sp>
        <p:nvSpPr>
          <p:cNvPr id="41" name="TextBox 40"/>
          <p:cNvSpPr txBox="1"/>
          <p:nvPr/>
        </p:nvSpPr>
        <p:spPr>
          <a:xfrm>
            <a:off x="3926178" y="5373216"/>
            <a:ext cx="1869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 smtClean="0"/>
              <a:t>z</a:t>
            </a:r>
            <a:r>
              <a:rPr lang="da-DK" sz="2000" b="1" baseline="-25000" dirty="0" smtClean="0"/>
              <a:t>1</a:t>
            </a:r>
            <a:r>
              <a:rPr lang="da-DK" sz="2000" dirty="0" smtClean="0">
                <a:sym typeface="Symbol"/>
              </a:rPr>
              <a:t></a:t>
            </a:r>
            <a:r>
              <a:rPr lang="da-DK" sz="2000" dirty="0" smtClean="0"/>
              <a:t>z</a:t>
            </a:r>
            <a:r>
              <a:rPr lang="da-DK" sz="2000" b="1" baseline="-25000" dirty="0" smtClean="0"/>
              <a:t>2 </a:t>
            </a:r>
            <a:r>
              <a:rPr lang="da-DK" sz="2000" dirty="0" smtClean="0"/>
              <a:t>= </a:t>
            </a:r>
            <a:r>
              <a:rPr lang="da-DK" sz="2000" dirty="0" err="1" smtClean="0">
                <a:sym typeface="Symbol"/>
              </a:rPr>
              <a:t>xy</a:t>
            </a:r>
            <a:endParaRPr lang="da-DK" sz="2000" dirty="0"/>
          </a:p>
        </p:txBody>
      </p:sp>
    </p:spTree>
    <p:extLst>
      <p:ext uri="{BB962C8B-B14F-4D97-AF65-F5344CB8AC3E}">
        <p14:creationId xmlns:p14="http://schemas.microsoft.com/office/powerpoint/2010/main" val="1193539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xplosion 2 4"/>
          <p:cNvSpPr/>
          <p:nvPr/>
        </p:nvSpPr>
        <p:spPr>
          <a:xfrm rot="249362">
            <a:off x="93067" y="-57311"/>
            <a:ext cx="9180512" cy="1944216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 is Complete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We just showed that 1-out-of-2 Oblivious Transfer is complete for secure two-party computation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Security: </a:t>
            </a:r>
            <a:br>
              <a:rPr lang="en-US" dirty="0" smtClean="0"/>
            </a:br>
            <a:r>
              <a:rPr lang="en-US" dirty="0" smtClean="0"/>
              <a:t>Information theoretic, adaptive, passive</a:t>
            </a:r>
          </a:p>
        </p:txBody>
      </p:sp>
      <p:sp>
        <p:nvSpPr>
          <p:cNvPr id="4" name="AutoShape 2" descr="data:image/jpeg;base64,/9j/4AAQSkZJRgABAQAAAQABAAD/2wCEAAkGBg0SEA0NDw0ODgwODQ8PDw0MERAQEA0NExAVFBQREhIXJyYqGCUkJRISHzAsLycpLiwtFR8xODwqOCgrOCkBCQoKDgwNGQ0MFSkYEhgpKSkpKSkpKSkpKSkpKSkpKSkpKSkpKSkpKSkpKSkpKSkpKSkpKSkpKSkpKSkpKSkpKf/AABEIAMUA/wMBIgACEQEDEQH/xAAcAAABBAMBAAAAAAAAAAAAAAAAAgMEBwEGCAX/xABOEAABAwIBBQkIDgkEAwAAAAAAAQIDBAURBgcSVNETFiExU3SSk5QXNUFVcYGz0ggUIzNDRFFSYXJzsbLCFSIlJjQ2kaG0GCQywUJigv/EABQBAQAAAAAAAAAAAAAAAAAAAAD/xAAUEQEAAAAAAAAAAAAAAAAAAAAA/9oADAMBAAIRAxEAPwC8QArOo9kBZWPfG6Ou0mOc1cIY8MWrguH6/wBAFmAVh/qHsfJ13Ux+uKZ7ISyL/wCFd1MfrgWaNzzsYx8j3I2NjXPe5eJrGpiqr/RSv48+lndxMrOqZ6wm6Z1rZUU1TTsSpa6anmiaro24I58atRVwd9IGyMyulcjXttFzcxyI5rtGjZpNVMUXRfKip5FRF+XArvNu6sprllDO+2VsiT1f/CL2rpxK6SSZEfpSImOjKziVycZsNHfklY2VMcHJwI7DFGt/VRP7D36TA2Whym05Y4JaKspHS6SROqmwaEr2tVysa6J78FwRzsFwxRq4cR7RWNZlXDBPRum3Tc4ZnVGEbUdx01RAqImKcOMrF8jVPRkz02lvGyr80TPWA30Ct5M/VmbxsrfNEz1hhfZDWP5ld1MfrgWeBWsef+yu4mVvnhj9YlR57rQ7iZWeeJnrAbdd722BYmJDPUTzK7c4KVrHSOaxEV71V6tRqJi3hVU4XInGpoWde51NTaayFtrr4sNykdJN7T0Gsjla9yroSuXiavEiirhnApKmopXwbsipFPAu6Ma3358C44oq8GETk/8ApCclzAfyQvNVBQW+mfaLi58NJBG50ftFWuc2NEVW4zIuHmQ2q0XZlQxz2skieyR0UsM7UbJDK3BVa5EVU4laqKiqio5FTjNO/SRCsucuhg9tLMlQr56lJf1GNXDCnhiXFdLwrE5fOgFmAV9JnvtDeNlZ5omesRZPZAWVvGyt80MfrgWWBWCeyGsfzK7qY/XJEefizO4mVvniZ6wFjngzZVrpyNht9dVMikdE6enbTJEsrFwe1qyyMVdFcWquGGKKngPAjzz2p3Eyr88TPWPNtGUUcqTbmrtzSpqZE00RPf6qaZODFfA9qL9KAeRdXVj8p7fcEtlajI6N67ivtXdXNYyWNzm4SaOGMzONyLx8BYjsr1bg6a23CnhRzUfPK2ldHEiqiaT9zkcqJwpiuC4JwrwIp4X6TPOv96a2nma5VRs0boV0Uxw02rgqp9Coi+YC0ANEkzy2pvGyr80bPWIsmfazt42VnmiZ6wFigVi72QtkTg0K7qY/XMf6h7Hydd1MfrgWeBXtkz4WiqqIKOFlZu1RI2NiyRMRqOX5VRy4FhACnP8AmssNLUyXTd4I5dGtdo7o1HYIquxw/odAKUjmX99u3PV+94G69z216lT9BBTM31r1Kn6CGxoKaB40WQdt1ODoIS48irenxSHooevGPtA1ybIimVcWI6NPmxuVrfLgI3jQ/Pl6amzmcANfhyLokTB8LZV+dL+u7+qiJMh7cvxSHoIbEIcBqkuQVs1ODoIRlze2vUqfoIbZIMAa/FkBbNTg6CE2LIW3J8Ug6CHrxkmMDxt5lBgqJTRNX5WtwVPIqcRG3jQcpN0zZ0M4Aaw3IaDHhfKqeFFevD9HASXZGW9eOlh6KHvYGFA1mXIW2r8Ug6CEKXIC2L8Sg6CG2yEaQDV25vrXqVP0EJUOQVt1ODoIe2hIjA8iPIi3J8Uh6KBPkVSLhoR7kvywroY+X5T32igNY3jQ8pN0x2nyJpU/5tWX5EmVXInkQ2PAwBr8mRNuX4pD0UIkuQdt1ODoIbS4YkA1J+b616lT9BBK5vrXqVP0ENnUSoFN3e0wU+UNhjgiZExZWuVI0RqKumqY/wBi+EKTyq/mSw/aN9IpdiAClJZmU91u3PP+3l2qUnmb99uvPP8At4FsIKaJQU0CTGPtGIx9oCgAAMKIcLUQ4CPIMD8gwA5GSYyNGSYwHUMmEMgBhTJhQGZCNISZCNIAlB+MYQfjAkNFoIaLQAAAAQ4YkH3DEgEdRKilEqBVOVKfvHYftG+kUupClsqP5jsX2jPSKXSgApSmZ1Pdbrzv1y6ylcz6e63TnSfmAtZBTRKCmgSYx9oxGPtAUAABhRDhaiHAR5BgfkGAHIyTGRoyTGA6hkwhkAMKZMKAzIRpCTIRpAEoPxjCD8YEhotBDRaAAAACHDEg+4YkAjqJUUolQKrymT94rH9dnpVLoQpjKVP3isn12elUudAApfNB79dOdJ+YugpjNEnu1z5yn5gLTQU0SgpoEmMfaMRj7QFAAAYUQ4WohwEeQYH5BgByMkxkaMkxgOoZMIZADCmTCgMyEaQkyEaQBKD8Ywg/GBIaLQQ0WgAAAAhwxIPuGJAI6iVFKJUCrspP5hsv12elUuUpvKNP3hs314/SqXIAFM5pE92ufOG/mLmKazTe/XLnDfzAWigpolBTQJMY+0YjH2gKAAAwohwtRDgI8gwPyDADkZJjI0ZJjAdQyYQyAGFMmFAZkI0hJkI0gCUH4xhB+MCQ0WghotAAAABDhiQfcMSAR1EqKUSoFYZRJ+8Fn+vH6ZS4yncof5gtH1o/TKXEAFOZqE92uX27PzFxlO5qvfrj9uz7nAWcgpolBTQJMY+0YjH2gKAAAwohwtRDgI8gwPyDADkZJjI0ZJjAdQyYQyAGFMmFAZkI0hJkI0gCUH4xhB+MCQ0WghotAAAABDhiQfcMSAR1EqKUSoFZ5QJ+37R9aL0ylwFQX7v/AGn60Xp1LfACns1nv1x+2Z9zi4Sn813v1w+1j+5wFmIKaJQU0CTGPtGIx9oCgAAMKIcLUQ4CPIMD8gwA5GSYyNGSYwHUMmEMgBhTJhQGZCNISZCNIAlB+MYQfjAkNFoIaLQAAAAQ4YkH3DEgEdRKilEqBWt97/Wr60Xp1LeKivnf61/Wi9OW6AFQ5sPfrh9pH9zi3ios2Xv9f9pF9zgLJQU0SgpoEmMfaMRj7QFAAAYUQ4WIcBHkGB+QYAcjJMZGjJMYDqGTCGQAwpkwoDMhGkJMhGkASg/GR0JEYEhotBDRQGQAwAlwxIPuGJAI6iVFKJUCuL339tnlh9OW2VLeu/tt8sP+QW0AFNZA3CKKauWSRjMXx4abkbjgjscMfKXKUrlTmcubVfNQzU1Wiqq7jUMSGXj4Gteqq13nVoG/b6qLWYesZtFMyqotZh6xm052q7feonujktUzXtXBU9qyOTyo5EVF8yjO53fxZN2SbYB0zFlPR6xD1jNpKZlHSL8PF02nJ1Xd6yJ25y07YpERF0JYnMciLxLguBLgfdHta9lvlexyYteymlc1yL4UVE4QOrG3ymX4aPptFLeKflo+k05V0Lv4tn7LNsDRu/i2fss2wDqZ1/pU+Hi6bRiTKWk5eLptOX9C7+LZ+yzbA0Lv4sn7LNsA6Wlyoo9Yh6xm0jrlVRazD1jNpzjud38WTdkm2Bud38WTdkm2AdJxZU0esQ9YzaS48pqTWIum05h3O7+LJuyTbA0Lv4sn7LNsA6mblDSr8PF02jjb1TL8NH0mnKFTPc42LJJQSRRtw0pJKaVjW4qiJi5U4OFUTzkHfJP8yLoAdeuvVMnw0fTaNPyipU+Hi6bTkffJP8yLoHoxrdXIjm26VzXIitc2lmVHNVMUVFw4QOnpMpqPWIumzaRZMqaPWIesZtObdzu/iybss2wNzu/iybsk2wDo5uVVFrMPWM2kmLKij1iHrGbTmjc7v4sm7JNsDc7v4sm7JNsA6hjylpOXi6bR9t+pV+Hj6bTlfQu/iyfss2wNC7+LZ+yzbAOq/wBMU/LR9Joh19pk+Gj6bTljRu/i2fss2wxoXfxbP2WbYB1E/KSk5eLptIsuVFHrEPWM2nMk8l0Y10j7fJGxqYufJTSta1PlVVTgI9Fcq2ZVbDS7s5qYqkML3q1PlVG44AdNOyqotZh6xm0SuVVFrMPWM2nOW53fxZN2SbYS7ZZr7USJFDapVevhfA6Jjfpc9+CN86gWdW1kct6tz43te3ShTFio5Md34sU8pcBU+Q+aauhlgrKypp43xSMkSmpY1fpaK46L5VVMPMi+UtgCmMoM4mUVFj7bpViYi4bslOj4V8krMU/vieF3fa7lIupOg3NRUVFTFF4FRfCh5u9i3ahR9nh2AUd3fa7lIupDu/V3KRdSXjvXt2oUfZ4dgb17dqFH2eHYBy/lLlXT11Q6rqmufO5jGK6PFjdFqYJ+qhsloz1VNNBBSwvY2GCNscaPi0nIxqYJivhIGeqhiju8scUUcUaU9OqMiY1jUVWriuCF0Zu8nqF9qtj30VK97qOJXPfBE5zl0eNVVOECse79XcpF1Id36u5SLqS8d69u1Cj7PDsDevbtQo+zw7AKO7v1dykXUh3fq7lIupLx3r27UKPs8OwN69u1Cj7PDsAo7u/V3KRdSHd+ruUi6kvHevbtQo+zw7A3r27UKPs8OwCju79XcpF1Id36u5SLqS8d69u1Cj7PDsDevbtQo+zw7AOfcoM8E1bTS0VS5rqebQ02xx6Dl0JGvTB3g4WoaZu1t5OXpOOg879hoo7NXyRUlNHI32tovjhiY5uNXCi4ORODgVU85zXofQB6O7W3k5ek432iz5VcUUUEb40jhjZGxFhxVGMajURV8PAiFYKz6DrPJfJugdQ0DnUNI5zqKmVznQQqrlWFqqqrhwgVF3fq7lIupDu/V3KRdSXjvXt2oUfZ4dgb17dqFH2eHYBR3d+ruUi6kO79XcpF1JeO9e3ahR9nh2BvXt2oUfZ4dgFHd36u5SLqQ7v1dykXUl4717dqFH2eHYG9e3ahR9nh2AUd3fq7lIupDu/V3KRdSXjvXt2oUfZ4dgb17dqFH2eHYBQN5zz1FVTzUk7mOgnYrJGsi0XK1fkd4Dxck8uo7c+WWjRWPlYjHrKiyIrUdimCLxF45zMn6FlouckdHSskbTOVr2QRNc1cU4UVE4CtPY/22CWrr2zQRTNbSsVEmjY9GruuGKI5FwAz3fq7lIupDu+13KRdSXjvXt2oUfZ4dgb17dqFH2eHYBR3d9ruUi6k2SwZbZT1qI6mpMYlTFJpYGwxKn/q+RU0vNiWdHk3QNVHNoaRrmqio5sESKip4UVE4D0gAAAAAAA5pz4p+2p+b034FLwzad57VzKH8JSWe1P21Pzel/ApdubTvPauZQ/hA2YAAAAAAAAAAAADSc8/eS4eWl/zITmHROn883eSv8tL/mQnMmiA0reM6/yT/gLdzGl9Aw5FVvGdd5J/wFu5jS+gYB6oAAAAAAAAAAAAGqZ0+8105q78SFX+x2T/AHtw5nH6YtDOn3munNXfiQrD2PKf724czj9MBfQAAAAAAAAAAAAHN2etP2zPzel/ApdebTvPauZQ/hMgBsoAAAAAAAAAAAAGlZ5O8tf5aX/MhOaMAAAVDrfJP+At3MaX0DAAD1QAAAAAAAAAAAANUzp95rpzV34kKy9j4n+9r+Zx+mMgBe4AAAAA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31671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xplosion 2 4"/>
          <p:cNvSpPr/>
          <p:nvPr/>
        </p:nvSpPr>
        <p:spPr>
          <a:xfrm rot="249362">
            <a:off x="93067" y="-57311"/>
            <a:ext cx="9180512" cy="1944216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Gate-by-gate SMC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Write f as an </a:t>
            </a:r>
            <a:r>
              <a:rPr lang="en-US" b="1" dirty="0" smtClean="0"/>
              <a:t>Arithmetic circuit</a:t>
            </a:r>
            <a:r>
              <a:rPr lang="en-US" dirty="0"/>
              <a:t> over a finite field </a:t>
            </a:r>
            <a:r>
              <a:rPr lang="da-DK" dirty="0" smtClean="0"/>
              <a:t>𝔽 </a:t>
            </a:r>
            <a:r>
              <a:rPr lang="en-US" dirty="0" smtClean="0"/>
              <a:t>with input-gates, </a:t>
            </a:r>
            <a:r>
              <a:rPr lang="en-US" dirty="0" smtClean="0">
                <a:sym typeface="Symbol"/>
              </a:rPr>
              <a:t>+</a:t>
            </a:r>
            <a:r>
              <a:rPr lang="en-US" dirty="0" smtClean="0"/>
              <a:t>-gates, </a:t>
            </a:r>
            <a:r>
              <a:rPr lang="en-US" dirty="0" smtClean="0">
                <a:sym typeface="Symbol"/>
              </a:rPr>
              <a:t></a:t>
            </a:r>
            <a:r>
              <a:rPr lang="en-US" dirty="0" smtClean="0"/>
              <a:t>-gates and output-gates</a:t>
            </a:r>
          </a:p>
          <a:p>
            <a:r>
              <a:rPr lang="en-US" dirty="0" smtClean="0"/>
              <a:t>Find the following:</a:t>
            </a:r>
          </a:p>
          <a:p>
            <a:pPr lvl="1"/>
            <a:r>
              <a:rPr lang="en-US" dirty="0" smtClean="0"/>
              <a:t>A </a:t>
            </a:r>
            <a:r>
              <a:rPr lang="en-US" b="1" dirty="0" smtClean="0"/>
              <a:t>private distributed representation</a:t>
            </a:r>
            <a:r>
              <a:rPr lang="en-US" dirty="0" smtClean="0"/>
              <a:t> [x] of a bit x</a:t>
            </a:r>
          </a:p>
          <a:p>
            <a:pPr lvl="1"/>
            <a:r>
              <a:rPr lang="en-US" b="1" dirty="0" smtClean="0"/>
              <a:t>Secure input: </a:t>
            </a:r>
            <a:r>
              <a:rPr lang="en-US" dirty="0" smtClean="0"/>
              <a:t>A party knowing x can create [x] w/o leaking x</a:t>
            </a:r>
            <a:r>
              <a:rPr lang="en-US" i="1" dirty="0" smtClean="0"/>
              <a:t> </a:t>
            </a:r>
            <a:r>
              <a:rPr lang="en-US" dirty="0" smtClean="0"/>
              <a:t> </a:t>
            </a:r>
          </a:p>
          <a:p>
            <a:pPr lvl="1"/>
            <a:r>
              <a:rPr lang="en-US" b="1" dirty="0" smtClean="0"/>
              <a:t>Secure addition</a:t>
            </a:r>
            <a:r>
              <a:rPr lang="en-US" dirty="0" smtClean="0"/>
              <a:t>: Given [x] and [y] securely compute [</a:t>
            </a:r>
            <a:r>
              <a:rPr lang="en-US" dirty="0" err="1" smtClean="0"/>
              <a:t>x+y</a:t>
            </a:r>
            <a:r>
              <a:rPr lang="en-US" dirty="0" smtClean="0"/>
              <a:t>] </a:t>
            </a:r>
          </a:p>
          <a:p>
            <a:pPr lvl="1"/>
            <a:r>
              <a:rPr lang="en-US" b="1" dirty="0" smtClean="0"/>
              <a:t>Secure multiplication</a:t>
            </a:r>
            <a:r>
              <a:rPr lang="en-US" dirty="0" smtClean="0"/>
              <a:t>: Given [x] and [y] securely compute [</a:t>
            </a:r>
            <a:r>
              <a:rPr lang="en-US" dirty="0" err="1" smtClean="0"/>
              <a:t>x</a:t>
            </a:r>
            <a:r>
              <a:rPr lang="en-US" dirty="0" err="1" smtClean="0">
                <a:sym typeface="Symbol"/>
              </a:rPr>
              <a:t></a:t>
            </a:r>
            <a:r>
              <a:rPr lang="en-US" dirty="0" err="1" smtClean="0"/>
              <a:t>y</a:t>
            </a:r>
            <a:r>
              <a:rPr lang="en-US" dirty="0" smtClean="0"/>
              <a:t>] </a:t>
            </a:r>
          </a:p>
          <a:p>
            <a:pPr lvl="1"/>
            <a:r>
              <a:rPr lang="en-US" b="1" dirty="0" smtClean="0"/>
              <a:t>Secure output</a:t>
            </a:r>
            <a:r>
              <a:rPr lang="en-US" dirty="0" smtClean="0"/>
              <a:t>: Given [x] reveal x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Complete </a:t>
            </a:r>
            <a:r>
              <a:rPr lang="en-US" dirty="0"/>
              <a:t>as </a:t>
            </a:r>
            <a:r>
              <a:rPr lang="en-US" dirty="0" smtClean="0"/>
              <a:t> x</a:t>
            </a:r>
            <a:r>
              <a:rPr lang="en-US" dirty="0" smtClean="0">
                <a:sym typeface="Symbol"/>
              </a:rPr>
              <a:t></a:t>
            </a:r>
            <a:r>
              <a:rPr lang="en-US" dirty="0" smtClean="0"/>
              <a:t>{0,1} </a:t>
            </a:r>
            <a:r>
              <a:rPr lang="en-US" dirty="0" err="1" smtClean="0"/>
              <a:t>iff</a:t>
            </a:r>
            <a:r>
              <a:rPr lang="en-US" dirty="0" smtClean="0"/>
              <a:t> x(1-x)=0  and  x </a:t>
            </a:r>
            <a:r>
              <a:rPr lang="en-US" dirty="0"/>
              <a:t>NAND y = </a:t>
            </a:r>
            <a:r>
              <a:rPr lang="en-US" dirty="0" smtClean="0"/>
              <a:t>1</a:t>
            </a:r>
            <a:r>
              <a:rPr lang="en-US" dirty="0" smtClean="0">
                <a:sym typeface="Symbol"/>
              </a:rPr>
              <a:t>-</a:t>
            </a:r>
            <a:r>
              <a:rPr lang="en-US" dirty="0" smtClean="0"/>
              <a:t>xy</a:t>
            </a:r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4" name="AutoShape 2" descr="data:image/jpeg;base64,/9j/4AAQSkZJRgABAQAAAQABAAD/2wCEAAkGBg0SEA0NDw0ODgwODQ8PDw0MERAQEA0NExAVFBQREhIXJyYqGCUkJRISHzAsLycpLiwtFR8xODwqOCgrOCkBCQoKDgwNGQ0MFSkYEhgpKSkpKSkpKSkpKSkpKSkpKSkpKSkpKSkpKSkpKSkpKSkpKSkpKSkpKSkpKSkpKSkpKf/AABEIAMUA/wMBIgACEQEDEQH/xAAcAAABBAMBAAAAAAAAAAAAAAAAAgMEBwEGCAX/xABOEAABAwIBBQkIDgkEAwAAAAAAAQIDBAURBgcSVNETFiExU3SSk5QXNUFVcYGz0ggUIzNDRFFSYXJzsbLCFSIlJjQ2kaG0GCQywUJigv/EABQBAQAAAAAAAAAAAAAAAAAAAAD/xAAUEQEAAAAAAAAAAAAAAAAAAAAA/9oADAMBAAIRAxEAPwC8QArOo9kBZWPfG6Ou0mOc1cIY8MWrguH6/wBAFmAVh/qHsfJ13Ux+uKZ7ISyL/wCFd1MfrgWaNzzsYx8j3I2NjXPe5eJrGpiqr/RSv48+lndxMrOqZ6wm6Z1rZUU1TTsSpa6anmiaro24I58atRVwd9IGyMyulcjXttFzcxyI5rtGjZpNVMUXRfKip5FRF+XArvNu6sprllDO+2VsiT1f/CL2rpxK6SSZEfpSImOjKziVycZsNHfklY2VMcHJwI7DFGt/VRP7D36TA2Whym05Y4JaKspHS6SROqmwaEr2tVysa6J78FwRzsFwxRq4cR7RWNZlXDBPRum3Tc4ZnVGEbUdx01RAqImKcOMrF8jVPRkz02lvGyr80TPWA30Ct5M/VmbxsrfNEz1hhfZDWP5ld1MfrgWeBWsef+yu4mVvnhj9YlR57rQ7iZWeeJnrAbdd722BYmJDPUTzK7c4KVrHSOaxEV71V6tRqJi3hVU4XInGpoWde51NTaayFtrr4sNykdJN7T0Gsjla9yroSuXiavEiirhnApKmopXwbsipFPAu6Ma3358C44oq8GETk/8ApCclzAfyQvNVBQW+mfaLi58NJBG50ftFWuc2NEVW4zIuHmQ2q0XZlQxz2skieyR0UsM7UbJDK3BVa5EVU4laqKiqio5FTjNO/SRCsucuhg9tLMlQr56lJf1GNXDCnhiXFdLwrE5fOgFmAV9JnvtDeNlZ5omesRZPZAWVvGyt80MfrgWWBWCeyGsfzK7qY/XJEefizO4mVvniZ6wFjngzZVrpyNht9dVMikdE6enbTJEsrFwe1qyyMVdFcWquGGKKngPAjzz2p3Eyr88TPWPNtGUUcqTbmrtzSpqZE00RPf6qaZODFfA9qL9KAeRdXVj8p7fcEtlajI6N67ivtXdXNYyWNzm4SaOGMzONyLx8BYjsr1bg6a23CnhRzUfPK2ldHEiqiaT9zkcqJwpiuC4JwrwIp4X6TPOv96a2nma5VRs0boV0Uxw02rgqp9Coi+YC0ANEkzy2pvGyr80bPWIsmfazt42VnmiZ6wFigVi72QtkTg0K7qY/XMf6h7Hydd1MfrgWeBXtkz4WiqqIKOFlZu1RI2NiyRMRqOX5VRy4FhACnP8AmssNLUyXTd4I5dGtdo7o1HYIquxw/odAKUjmX99u3PV+94G69z216lT9BBTM31r1Kn6CGxoKaB40WQdt1ODoIS48irenxSHooevGPtA1ybIimVcWI6NPmxuVrfLgI3jQ/Pl6amzmcANfhyLokTB8LZV+dL+u7+qiJMh7cvxSHoIbEIcBqkuQVs1ODoIRlze2vUqfoIbZIMAa/FkBbNTg6CE2LIW3J8Ug6CHrxkmMDxt5lBgqJTRNX5WtwVPIqcRG3jQcpN0zZ0M4Aaw3IaDHhfKqeFFevD9HASXZGW9eOlh6KHvYGFA1mXIW2r8Ug6CEKXIC2L8Sg6CG2yEaQDV25vrXqVP0EJUOQVt1ODoIe2hIjA8iPIi3J8Uh6KBPkVSLhoR7kvywroY+X5T32igNY3jQ8pN0x2nyJpU/5tWX5EmVXInkQ2PAwBr8mRNuX4pD0UIkuQdt1ODoIbS4YkA1J+b616lT9BBK5vrXqVP0ENnUSoFN3e0wU+UNhjgiZExZWuVI0RqKumqY/wBi+EKTyq/mSw/aN9IpdiAClJZmU91u3PP+3l2qUnmb99uvPP8At4FsIKaJQU0CTGPtGIx9oCgAAMKIcLUQ4CPIMD8gwA5GSYyNGSYwHUMmEMgBhTJhQGZCNISZCNIAlB+MYQfjAkNFoIaLQAAAAQ4YkH3DEgEdRKilEqBVOVKfvHYftG+kUupClsqP5jsX2jPSKXSgApSmZ1Pdbrzv1y6ylcz6e63TnSfmAtZBTRKCmgSYx9oxGPtAUAABhRDhaiHAR5BgfkGAHIyTGRoyTGA6hkwhkAMKZMKAzIRpCTIRpAEoPxjCD8YEhotBDRaAAAACHDEg+4YkAjqJUUolQKrymT94rH9dnpVLoQpjKVP3isn12elUudAApfNB79dOdJ+YugpjNEnu1z5yn5gLTQU0SgpoEmMfaMRj7QFAAAYUQ4WohwEeQYH5BgByMkxkaMkxgOoZMIZADCmTCgMyEaQkyEaQBKD8Ywg/GBIaLQQ0WgAAAAhwxIPuGJAI6iVFKJUCrspP5hsv12elUuUpvKNP3hs314/SqXIAFM5pE92ufOG/mLmKazTe/XLnDfzAWigpolBTQJMY+0YjH2gKAAAwohwtRDgI8gwPyDADkZJjI0ZJjAdQyYQyAGFMmFAZkI0hJkI0gCUH4xhB+MCQ0WghotAAAABDhiQfcMSAR1EqKUSoFYZRJ+8Fn+vH6ZS4yncof5gtH1o/TKXEAFOZqE92uX27PzFxlO5qvfrj9uz7nAWcgpolBTQJMY+0YjH2gKAAAwohwtRDgI8gwPyDADkZJjI0ZJjAdQyYQyAGFMmFAZkI0hJkI0gCUH4xhB+MCQ0WghotAAAABDhiQfcMSAR1EqKUSoFZ5QJ+37R9aL0ylwFQX7v/AGn60Xp1LfACns1nv1x+2Z9zi4Sn813v1w+1j+5wFmIKaJQU0CTGPtGIx9oCgAAMKIcLUQ4CPIMD8gwA5GSYyNGSYwHUMmEMgBhTJhQGZCNISZCNIAlB+MYQfjAkNFoIaLQAAAAQ4YkH3DEgEdRKilEqBWt97/Wr60Xp1LeKivnf61/Wi9OW6AFQ5sPfrh9pH9zi3ios2Xv9f9pF9zgLJQU0SgpoEmMfaMRj7QFAAAYUQ4WIcBHkGB+QYAcjJMZGjJMYDqGTCGQAwpkwoDMhGkJMhGkASg/GR0JEYEhotBDRQGQAwAlwxIPuGJAI6iVFKJUCuL339tnlh9OW2VLeu/tt8sP+QW0AFNZA3CKKauWSRjMXx4abkbjgjscMfKXKUrlTmcubVfNQzU1Wiqq7jUMSGXj4Gteqq13nVoG/b6qLWYesZtFMyqotZh6xm052q7feonujktUzXtXBU9qyOTyo5EVF8yjO53fxZN2SbYB0zFlPR6xD1jNpKZlHSL8PF02nJ1Xd6yJ25y07YpERF0JYnMciLxLguBLgfdHta9lvlexyYteymlc1yL4UVE4QOrG3ymX4aPptFLeKflo+k05V0Lv4tn7LNsDRu/i2fss2wDqZ1/pU+Hi6bRiTKWk5eLptOX9C7+LZ+yzbA0Lv4sn7LNsA6Wlyoo9Yh6xm0jrlVRazD1jNpzjud38WTdkm2Bud38WTdkm2AdJxZU0esQ9YzaS48pqTWIum05h3O7+LJuyTbA0Lv4sn7LNsA6mblDSr8PF02jjb1TL8NH0mnKFTPc42LJJQSRRtw0pJKaVjW4qiJi5U4OFUTzkHfJP8yLoAdeuvVMnw0fTaNPyipU+Hi6bTkffJP8yLoHoxrdXIjm26VzXIitc2lmVHNVMUVFw4QOnpMpqPWIumzaRZMqaPWIesZtObdzu/iybss2wNzu/iybsk2wDo5uVVFrMPWM2kmLKij1iHrGbTmjc7v4sm7JNsDc7v4sm7JNsA6hjylpOXi6bR9t+pV+Hj6bTlfQu/iyfss2wNC7+LZ+yzbAOq/wBMU/LR9Joh19pk+Gj6bTljRu/i2fss2wxoXfxbP2WbYB1E/KSk5eLptIsuVFHrEPWM2nMk8l0Y10j7fJGxqYufJTSta1PlVVTgI9Fcq2ZVbDS7s5qYqkML3q1PlVG44AdNOyqotZh6xm0SuVVFrMPWM2nOW53fxZN2SbYS7ZZr7USJFDapVevhfA6Jjfpc9+CN86gWdW1kct6tz43te3ShTFio5Md34sU8pcBU+Q+aauhlgrKypp43xSMkSmpY1fpaK46L5VVMPMi+UtgCmMoM4mUVFj7bpViYi4bslOj4V8krMU/vieF3fa7lIupOg3NRUVFTFF4FRfCh5u9i3ahR9nh2AUd3fa7lIupDu/V3KRdSXjvXt2oUfZ4dgb17dqFH2eHYBy/lLlXT11Q6rqmufO5jGK6PFjdFqYJ+qhsloz1VNNBBSwvY2GCNscaPi0nIxqYJivhIGeqhiju8scUUcUaU9OqMiY1jUVWriuCF0Zu8nqF9qtj30VK97qOJXPfBE5zl0eNVVOECse79XcpF1Id36u5SLqS8d69u1Cj7PDsDevbtQo+zw7AKO7v1dykXUh3fq7lIupLx3r27UKPs8OwN69u1Cj7PDsAo7u/V3KRdSHd+ruUi6kvHevbtQo+zw7A3r27UKPs8OwCju79XcpF1Id36u5SLqS8d69u1Cj7PDsDevbtQo+zw7AOfcoM8E1bTS0VS5rqebQ02xx6Dl0JGvTB3g4WoaZu1t5OXpOOg879hoo7NXyRUlNHI32tovjhiY5uNXCi4ORODgVU85zXofQB6O7W3k5ek432iz5VcUUUEb40jhjZGxFhxVGMajURV8PAiFYKz6DrPJfJugdQ0DnUNI5zqKmVznQQqrlWFqqqrhwgVF3fq7lIupDu/V3KRdSXjvXt2oUfZ4dgb17dqFH2eHYBR3d+ruUi6kO79XcpF1JeO9e3ahR9nh2BvXt2oUfZ4dgFHd36u5SLqQ7v1dykXUl4717dqFH2eHYG9e3ahR9nh2AUd3fq7lIupDu/V3KRdSXjvXt2oUfZ4dgb17dqFH2eHYBQN5zz1FVTzUk7mOgnYrJGsi0XK1fkd4Dxck8uo7c+WWjRWPlYjHrKiyIrUdimCLxF45zMn6FlouckdHSskbTOVr2QRNc1cU4UVE4CtPY/22CWrr2zQRTNbSsVEmjY9GruuGKI5FwAz3fq7lIupDu+13KRdSXjvXt2oUfZ4dgb17dqFH2eHYBR3d9ruUi6k2SwZbZT1qI6mpMYlTFJpYGwxKn/q+RU0vNiWdHk3QNVHNoaRrmqio5sESKip4UVE4D0gAAAAAAA5pz4p+2p+b034FLwzad57VzKH8JSWe1P21Pzel/ApdubTvPauZQ/hA2YAAAAAAAAAAAADSc8/eS4eWl/zITmHROn883eSv8tL/mQnMmiA0reM6/yT/gLdzGl9Aw5FVvGdd5J/wFu5jS+gYB6oAAAAAAAAAAAAGqZ0+8105q78SFX+x2T/AHtw5nH6YtDOn3munNXfiQrD2PKf724czj9MBfQAAAAAAAAAAAAHN2etP2zPzel/ApdebTvPauZQ/hMgBsoAAAAAAAAAAAAGlZ5O8tf5aX/MhOaMAAAVDrfJP+At3MaX0DAAD1QAAAAAAAAAAAANUzp95rpzV34kKy9j4n+9r+Zx+mMgBe4AAAAA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22111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xplosion 2 4"/>
          <p:cNvSpPr/>
          <p:nvPr/>
        </p:nvSpPr>
        <p:spPr>
          <a:xfrm rot="249362">
            <a:off x="93067" y="-57311"/>
            <a:ext cx="9180512" cy="1944216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Additive Secret Sharing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Works over any finite field 𝔽</a:t>
            </a:r>
          </a:p>
          <a:p>
            <a:r>
              <a:rPr lang="en-US" dirty="0" smtClean="0"/>
              <a:t>A secret s</a:t>
            </a:r>
            <a:r>
              <a:rPr lang="en-US" dirty="0" smtClean="0">
                <a:sym typeface="Symbol"/>
              </a:rPr>
              <a:t></a:t>
            </a:r>
            <a:r>
              <a:rPr lang="en-US" dirty="0" smtClean="0"/>
              <a:t>𝔽</a:t>
            </a:r>
          </a:p>
          <a:p>
            <a:r>
              <a:rPr lang="en-US" dirty="0" smtClean="0"/>
              <a:t>Pick independent and uniformly distributed </a:t>
            </a:r>
            <a:br>
              <a:rPr lang="en-US" dirty="0" smtClean="0"/>
            </a:br>
            <a:r>
              <a:rPr lang="en-US" dirty="0" smtClean="0"/>
              <a:t>s</a:t>
            </a:r>
            <a:r>
              <a:rPr lang="en-US" baseline="-25000" dirty="0" smtClean="0"/>
              <a:t>1</a:t>
            </a:r>
            <a:r>
              <a:rPr lang="en-US" dirty="0" smtClean="0"/>
              <a:t>, …,</a:t>
            </a:r>
            <a:r>
              <a:rPr lang="en-US" dirty="0" err="1" smtClean="0"/>
              <a:t>s</a:t>
            </a:r>
            <a:r>
              <a:rPr lang="en-US" baseline="-25000" dirty="0" err="1" smtClean="0"/>
              <a:t>n</a:t>
            </a:r>
            <a:r>
              <a:rPr lang="en-US" dirty="0" smtClean="0">
                <a:sym typeface="Symbol"/>
              </a:rPr>
              <a:t></a:t>
            </a:r>
            <a:r>
              <a:rPr lang="en-US" dirty="0" smtClean="0"/>
              <a:t>𝔽, except that </a:t>
            </a:r>
            <a:br>
              <a:rPr lang="en-US" dirty="0" smtClean="0"/>
            </a:br>
            <a:r>
              <a:rPr lang="en-US" dirty="0" smtClean="0"/>
              <a:t>			s= s</a:t>
            </a:r>
            <a:r>
              <a:rPr lang="en-US" baseline="-25000" dirty="0" smtClean="0"/>
              <a:t>1</a:t>
            </a:r>
            <a:r>
              <a:rPr lang="en-US" dirty="0" smtClean="0"/>
              <a:t> + … + </a:t>
            </a:r>
            <a:r>
              <a:rPr lang="en-US" dirty="0" err="1" smtClean="0"/>
              <a:t>s</a:t>
            </a:r>
            <a:r>
              <a:rPr lang="en-US" baseline="-25000" dirty="0" err="1" smtClean="0"/>
              <a:t>n</a:t>
            </a:r>
            <a:endParaRPr lang="en-US" baseline="-25000" dirty="0" smtClean="0"/>
          </a:p>
          <a:p>
            <a:r>
              <a:rPr lang="en-US" dirty="0" smtClean="0"/>
              <a:t>Give </a:t>
            </a:r>
            <a:r>
              <a:rPr lang="en-US" dirty="0" err="1" smtClean="0"/>
              <a:t>s</a:t>
            </a:r>
            <a:r>
              <a:rPr lang="en-US" baseline="-25000" dirty="0" err="1" smtClean="0"/>
              <a:t>i</a:t>
            </a:r>
            <a:r>
              <a:rPr lang="en-US" dirty="0" smtClean="0"/>
              <a:t> to P</a:t>
            </a:r>
            <a:r>
              <a:rPr lang="en-US" baseline="-25000" dirty="0" smtClean="0"/>
              <a:t>i</a:t>
            </a:r>
          </a:p>
          <a:p>
            <a:r>
              <a:rPr lang="en-US" b="1" dirty="0" smtClean="0"/>
              <a:t>Representation</a:t>
            </a:r>
            <a:r>
              <a:rPr lang="en-US" dirty="0" smtClean="0"/>
              <a:t>: [s</a:t>
            </a:r>
            <a:r>
              <a:rPr lang="en-US" dirty="0"/>
              <a:t>]= </a:t>
            </a:r>
            <a:r>
              <a:rPr lang="en-US" dirty="0" smtClean="0"/>
              <a:t>(s</a:t>
            </a:r>
            <a:r>
              <a:rPr lang="en-US" baseline="-25000" dirty="0" smtClean="0"/>
              <a:t>1</a:t>
            </a:r>
            <a:r>
              <a:rPr lang="en-US" dirty="0" smtClean="0"/>
              <a:t>, …, </a:t>
            </a:r>
            <a:r>
              <a:rPr lang="en-US" dirty="0" err="1" smtClean="0"/>
              <a:t>s</a:t>
            </a:r>
            <a:r>
              <a:rPr lang="en-US" baseline="-25000" dirty="0" err="1" smtClean="0"/>
              <a:t>n</a:t>
            </a:r>
            <a:r>
              <a:rPr lang="en-US" dirty="0" smtClean="0"/>
              <a:t>)</a:t>
            </a:r>
          </a:p>
          <a:p>
            <a:r>
              <a:rPr lang="en-US" b="1" dirty="0" smtClean="0"/>
              <a:t>Privacy</a:t>
            </a:r>
            <a:r>
              <a:rPr lang="en-US" dirty="0" smtClean="0"/>
              <a:t>: View of up to n-1 parties is uniform on 𝔽</a:t>
            </a:r>
            <a:r>
              <a:rPr lang="en-US" baseline="30000" dirty="0" smtClean="0"/>
              <a:t>n-1</a:t>
            </a:r>
            <a:r>
              <a:rPr lang="en-US" dirty="0" smtClean="0"/>
              <a:t> and hence independent of s</a:t>
            </a:r>
          </a:p>
        </p:txBody>
      </p:sp>
      <p:sp>
        <p:nvSpPr>
          <p:cNvPr id="4" name="AutoShape 2" descr="data:image/jpeg;base64,/9j/4AAQSkZJRgABAQAAAQABAAD/2wCEAAkGBg0SEA0NDw0ODgwODQ8PDw0MERAQEA0NExAVFBQREhIXJyYqGCUkJRISHzAsLycpLiwtFR8xODwqOCgrOCkBCQoKDgwNGQ0MFSkYEhgpKSkpKSkpKSkpKSkpKSkpKSkpKSkpKSkpKSkpKSkpKSkpKSkpKSkpKSkpKSkpKSkpKf/AABEIAMUA/wMBIgACEQEDEQH/xAAcAAABBAMBAAAAAAAAAAAAAAAAAgMEBwEGCAX/xABOEAABAwIBBQkIDgkEAwAAAAAAAQIDBAURBgcSVNETFiExU3SSk5QXNUFVcYGz0ggUIzNDRFFSYXJzsbLCFSIlJjQ2kaG0GCQywUJigv/EABQBAQAAAAAAAAAAAAAAAAAAAAD/xAAUEQEAAAAAAAAAAAAAAAAAAAAA/9oADAMBAAIRAxEAPwC8QArOo9kBZWPfG6Ou0mOc1cIY8MWrguH6/wBAFmAVh/qHsfJ13Ux+uKZ7ISyL/wCFd1MfrgWaNzzsYx8j3I2NjXPe5eJrGpiqr/RSv48+lndxMrOqZ6wm6Z1rZUU1TTsSpa6anmiaro24I58atRVwd9IGyMyulcjXttFzcxyI5rtGjZpNVMUXRfKip5FRF+XArvNu6sprllDO+2VsiT1f/CL2rpxK6SSZEfpSImOjKziVycZsNHfklY2VMcHJwI7DFGt/VRP7D36TA2Whym05Y4JaKspHS6SROqmwaEr2tVysa6J78FwRzsFwxRq4cR7RWNZlXDBPRum3Tc4ZnVGEbUdx01RAqImKcOMrF8jVPRkz02lvGyr80TPWA30Ct5M/VmbxsrfNEz1hhfZDWP5ld1MfrgWeBWsef+yu4mVvnhj9YlR57rQ7iZWeeJnrAbdd722BYmJDPUTzK7c4KVrHSOaxEV71V6tRqJi3hVU4XInGpoWde51NTaayFtrr4sNykdJN7T0Gsjla9yroSuXiavEiirhnApKmopXwbsipFPAu6Ma3358C44oq8GETk/8ApCclzAfyQvNVBQW+mfaLi58NJBG50ftFWuc2NEVW4zIuHmQ2q0XZlQxz2skieyR0UsM7UbJDK3BVa5EVU4laqKiqio5FTjNO/SRCsucuhg9tLMlQr56lJf1GNXDCnhiXFdLwrE5fOgFmAV9JnvtDeNlZ5omesRZPZAWVvGyt80MfrgWWBWCeyGsfzK7qY/XJEefizO4mVvniZ6wFjngzZVrpyNht9dVMikdE6enbTJEsrFwe1qyyMVdFcWquGGKKngPAjzz2p3Eyr88TPWPNtGUUcqTbmrtzSpqZE00RPf6qaZODFfA9qL9KAeRdXVj8p7fcEtlajI6N67ivtXdXNYyWNzm4SaOGMzONyLx8BYjsr1bg6a23CnhRzUfPK2ldHEiqiaT9zkcqJwpiuC4JwrwIp4X6TPOv96a2nma5VRs0boV0Uxw02rgqp9Coi+YC0ANEkzy2pvGyr80bPWIsmfazt42VnmiZ6wFigVi72QtkTg0K7qY/XMf6h7Hydd1MfrgWeBXtkz4WiqqIKOFlZu1RI2NiyRMRqOX5VRy4FhACnP8AmssNLUyXTd4I5dGtdo7o1HYIquxw/odAKUjmX99u3PV+94G69z216lT9BBTM31r1Kn6CGxoKaB40WQdt1ODoIS48irenxSHooevGPtA1ybIimVcWI6NPmxuVrfLgI3jQ/Pl6amzmcANfhyLokTB8LZV+dL+u7+qiJMh7cvxSHoIbEIcBqkuQVs1ODoIRlze2vUqfoIbZIMAa/FkBbNTg6CE2LIW3J8Ug6CHrxkmMDxt5lBgqJTRNX5WtwVPIqcRG3jQcpN0zZ0M4Aaw3IaDHhfKqeFFevD9HASXZGW9eOlh6KHvYGFA1mXIW2r8Ug6CEKXIC2L8Sg6CG2yEaQDV25vrXqVP0EJUOQVt1ODoIe2hIjA8iPIi3J8Uh6KBPkVSLhoR7kvywroY+X5T32igNY3jQ8pN0x2nyJpU/5tWX5EmVXInkQ2PAwBr8mRNuX4pD0UIkuQdt1ODoIbS4YkA1J+b616lT9BBK5vrXqVP0ENnUSoFN3e0wU+UNhjgiZExZWuVI0RqKumqY/wBi+EKTyq/mSw/aN9IpdiAClJZmU91u3PP+3l2qUnmb99uvPP8At4FsIKaJQU0CTGPtGIx9oCgAAMKIcLUQ4CPIMD8gwA5GSYyNGSYwHUMmEMgBhTJhQGZCNISZCNIAlB+MYQfjAkNFoIaLQAAAAQ4YkH3DEgEdRKilEqBVOVKfvHYftG+kUupClsqP5jsX2jPSKXSgApSmZ1Pdbrzv1y6ylcz6e63TnSfmAtZBTRKCmgSYx9oxGPtAUAABhRDhaiHAR5BgfkGAHIyTGRoyTGA6hkwhkAMKZMKAzIRpCTIRpAEoPxjCD8YEhotBDRaAAAACHDEg+4YkAjqJUUolQKrymT94rH9dnpVLoQpjKVP3isn12elUudAApfNB79dOdJ+YugpjNEnu1z5yn5gLTQU0SgpoEmMfaMRj7QFAAAYUQ4WohwEeQYH5BgByMkxkaMkxgOoZMIZADCmTCgMyEaQkyEaQBKD8Ywg/GBIaLQQ0WgAAAAhwxIPuGJAI6iVFKJUCrspP5hsv12elUuUpvKNP3hs314/SqXIAFM5pE92ufOG/mLmKazTe/XLnDfzAWigpolBTQJMY+0YjH2gKAAAwohwtRDgI8gwPyDADkZJjI0ZJjAdQyYQyAGFMmFAZkI0hJkI0gCUH4xhB+MCQ0WghotAAAABDhiQfcMSAR1EqKUSoFYZRJ+8Fn+vH6ZS4yncof5gtH1o/TKXEAFOZqE92uX27PzFxlO5qvfrj9uz7nAWcgpolBTQJMY+0YjH2gKAAAwohwtRDgI8gwPyDADkZJjI0ZJjAdQyYQyAGFMmFAZkI0hJkI0gCUH4xhB+MCQ0WghotAAAABDhiQfcMSAR1EqKUSoFZ5QJ+37R9aL0ylwFQX7v/AGn60Xp1LfACns1nv1x+2Z9zi4Sn813v1w+1j+5wFmIKaJQU0CTGPtGIx9oCgAAMKIcLUQ4CPIMD8gwA5GSYyNGSYwHUMmEMgBhTJhQGZCNISZCNIAlB+MYQfjAkNFoIaLQAAAAQ4YkH3DEgEdRKilEqBWt97/Wr60Xp1LeKivnf61/Wi9OW6AFQ5sPfrh9pH9zi3ios2Xv9f9pF9zgLJQU0SgpoEmMfaMRj7QFAAAYUQ4WIcBHkGB+QYAcjJMZGjJMYDqGTCGQAwpkwoDMhGkJMhGkASg/GR0JEYEhotBDRQGQAwAlwxIPuGJAI6iVFKJUCuL339tnlh9OW2VLeu/tt8sP+QW0AFNZA3CKKauWSRjMXx4abkbjgjscMfKXKUrlTmcubVfNQzU1Wiqq7jUMSGXj4Gteqq13nVoG/b6qLWYesZtFMyqotZh6xm052q7feonujktUzXtXBU9qyOTyo5EVF8yjO53fxZN2SbYB0zFlPR6xD1jNpKZlHSL8PF02nJ1Xd6yJ25y07YpERF0JYnMciLxLguBLgfdHta9lvlexyYteymlc1yL4UVE4QOrG3ymX4aPptFLeKflo+k05V0Lv4tn7LNsDRu/i2fss2wDqZ1/pU+Hi6bRiTKWk5eLptOX9C7+LZ+yzbA0Lv4sn7LNsA6Wlyoo9Yh6xm0jrlVRazD1jNpzjud38WTdkm2Bud38WTdkm2AdJxZU0esQ9YzaS48pqTWIum05h3O7+LJuyTbA0Lv4sn7LNsA6mblDSr8PF02jjb1TL8NH0mnKFTPc42LJJQSRRtw0pJKaVjW4qiJi5U4OFUTzkHfJP8yLoAdeuvVMnw0fTaNPyipU+Hi6bTkffJP8yLoHoxrdXIjm26VzXIitc2lmVHNVMUVFw4QOnpMpqPWIumzaRZMqaPWIesZtObdzu/iybss2wNzu/iybsk2wDo5uVVFrMPWM2kmLKij1iHrGbTmjc7v4sm7JNsDc7v4sm7JNsA6hjylpOXi6bR9t+pV+Hj6bTlfQu/iyfss2wNC7+LZ+yzbAOq/wBMU/LR9Joh19pk+Gj6bTljRu/i2fss2wxoXfxbP2WbYB1E/KSk5eLptIsuVFHrEPWM2nMk8l0Y10j7fJGxqYufJTSta1PlVVTgI9Fcq2ZVbDS7s5qYqkML3q1PlVG44AdNOyqotZh6xm0SuVVFrMPWM2nOW53fxZN2SbYS7ZZr7USJFDapVevhfA6Jjfpc9+CN86gWdW1kct6tz43te3ShTFio5Md34sU8pcBU+Q+aauhlgrKypp43xSMkSmpY1fpaK46L5VVMPMi+UtgCmMoM4mUVFj7bpViYi4bslOj4V8krMU/vieF3fa7lIupOg3NRUVFTFF4FRfCh5u9i3ahR9nh2AUd3fa7lIupDu/V3KRdSXjvXt2oUfZ4dgb17dqFH2eHYBy/lLlXT11Q6rqmufO5jGK6PFjdFqYJ+qhsloz1VNNBBSwvY2GCNscaPi0nIxqYJivhIGeqhiju8scUUcUaU9OqMiY1jUVWriuCF0Zu8nqF9qtj30VK97qOJXPfBE5zl0eNVVOECse79XcpF1Id36u5SLqS8d69u1Cj7PDsDevbtQo+zw7AKO7v1dykXUh3fq7lIupLx3r27UKPs8OwN69u1Cj7PDsAo7u/V3KRdSHd+ruUi6kvHevbtQo+zw7A3r27UKPs8OwCju79XcpF1Id36u5SLqS8d69u1Cj7PDsDevbtQo+zw7AOfcoM8E1bTS0VS5rqebQ02xx6Dl0JGvTB3g4WoaZu1t5OXpOOg879hoo7NXyRUlNHI32tovjhiY5uNXCi4ORODgVU85zXofQB6O7W3k5ek432iz5VcUUUEb40jhjZGxFhxVGMajURV8PAiFYKz6DrPJfJugdQ0DnUNI5zqKmVznQQqrlWFqqqrhwgVF3fq7lIupDu/V3KRdSXjvXt2oUfZ4dgb17dqFH2eHYBR3d+ruUi6kO79XcpF1JeO9e3ahR9nh2BvXt2oUfZ4dgFHd36u5SLqQ7v1dykXUl4717dqFH2eHYG9e3ahR9nh2AUd3fq7lIupDu/V3KRdSXjvXt2oUfZ4dgb17dqFH2eHYBQN5zz1FVTzUk7mOgnYrJGsi0XK1fkd4Dxck8uo7c+WWjRWPlYjHrKiyIrUdimCLxF45zMn6FlouckdHSskbTOVr2QRNc1cU4UVE4CtPY/22CWrr2zQRTNbSsVEmjY9GruuGKI5FwAz3fq7lIupDu+13KRdSXjvXt2oUfZ4dgb17dqFH2eHYBR3d9ruUi6k2SwZbZT1qI6mpMYlTFJpYGwxKn/q+RU0vNiWdHk3QNVHNoaRrmqio5sESKip4UVE4D0gAAAAAAA5pz4p+2p+b034FLwzad57VzKH8JSWe1P21Pzel/ApdubTvPauZQ/hA2YAAAAAAAAAAAADSc8/eS4eWl/zITmHROn883eSv8tL/mQnMmiA0reM6/yT/gLdzGl9Aw5FVvGdd5J/wFu5jS+gYB6oAAAAAAAAAAAAGqZ0+8105q78SFX+x2T/AHtw5nH6YtDOn3munNXfiQrD2PKf724czj9MBfQAAAAAAAAAAAAHN2etP2zPzel/ApdebTvPauZQ/hMgBsoAAAAAAAAAAAAGlZ5O8tf5aX/MhOaMAAAVDrfJP+At3MaX0DAAD1QAAAAAAAAAAAANUzp95rpzV34kKy9j4n+9r+Zx+mMgBe4AAAAA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43866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Secure Summing</a:t>
            </a:r>
            <a:endParaRPr lang="en-US" dirty="0"/>
          </a:p>
        </p:txBody>
      </p:sp>
      <p:pic>
        <p:nvPicPr>
          <p:cNvPr id="6" name="Picture 4" descr="blank billboard p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1" y="3892580"/>
            <a:ext cx="3960440" cy="1552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3125662"/>
              </p:ext>
            </p:extLst>
          </p:nvPr>
        </p:nvGraphicFramePr>
        <p:xfrm>
          <a:off x="971600" y="2004596"/>
          <a:ext cx="7224464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2347664"/>
              </a:tblGrid>
              <a:tr h="370840"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P</a:t>
                      </a:r>
                      <a:r>
                        <a:rPr lang="da-DK" b="1" baseline="-25000" dirty="0" smtClean="0"/>
                        <a:t>1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P</a:t>
                      </a:r>
                      <a:r>
                        <a:rPr lang="da-DK" b="1" baseline="-25000" dirty="0" smtClean="0"/>
                        <a:t>2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P</a:t>
                      </a:r>
                      <a:r>
                        <a:rPr lang="da-DK" b="1" baseline="-25000" dirty="0" smtClean="0"/>
                        <a:t>3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err="1" smtClean="0"/>
                        <a:t>comment</a:t>
                      </a:r>
                      <a:endParaRPr lang="da-D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 smtClean="0"/>
                        <a:t>P</a:t>
                      </a:r>
                      <a:r>
                        <a:rPr lang="da-DK" b="1" baseline="-25000" dirty="0" smtClean="0"/>
                        <a:t>1</a:t>
                      </a:r>
                      <a:r>
                        <a:rPr lang="da-DK" dirty="0" smtClean="0"/>
                        <a:t>: a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a</a:t>
                      </a:r>
                      <a:r>
                        <a:rPr lang="da-DK" b="1" baseline="-25000" dirty="0" smtClean="0"/>
                        <a:t>1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dirty="0" smtClean="0"/>
                        <a:t>a</a:t>
                      </a:r>
                      <a:r>
                        <a:rPr lang="da-DK" b="1" baseline="-25000" dirty="0" smtClean="0"/>
                        <a:t>2</a:t>
                      </a:r>
                      <a:endParaRPr lang="da-DK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a</a:t>
                      </a:r>
                      <a:r>
                        <a:rPr lang="da-DK" b="1" baseline="-25000" dirty="0" smtClean="0"/>
                        <a:t>3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a = a</a:t>
                      </a:r>
                      <a:r>
                        <a:rPr lang="da-DK" b="1" baseline="-25000" dirty="0" smtClean="0"/>
                        <a:t>1</a:t>
                      </a:r>
                      <a:r>
                        <a:rPr lang="da-DK" dirty="0" smtClean="0"/>
                        <a:t>+a</a:t>
                      </a:r>
                      <a:r>
                        <a:rPr lang="da-DK" b="1" baseline="-25000" dirty="0" smtClean="0"/>
                        <a:t>2</a:t>
                      </a:r>
                      <a:r>
                        <a:rPr lang="da-DK" dirty="0" smtClean="0"/>
                        <a:t>+a</a:t>
                      </a:r>
                      <a:r>
                        <a:rPr lang="da-DK" b="1" baseline="-25000" dirty="0" smtClean="0"/>
                        <a:t>3</a:t>
                      </a:r>
                      <a:endParaRPr lang="da-D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 smtClean="0"/>
                        <a:t>P</a:t>
                      </a:r>
                      <a:r>
                        <a:rPr lang="da-DK" b="1" baseline="-25000" dirty="0" smtClean="0"/>
                        <a:t>2</a:t>
                      </a:r>
                      <a:r>
                        <a:rPr lang="da-DK" dirty="0" smtClean="0"/>
                        <a:t>: b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b</a:t>
                      </a:r>
                      <a:r>
                        <a:rPr lang="da-DK" b="1" baseline="-25000" dirty="0" smtClean="0"/>
                        <a:t>1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b</a:t>
                      </a:r>
                      <a:r>
                        <a:rPr lang="da-DK" b="1" baseline="-25000" dirty="0" smtClean="0"/>
                        <a:t>2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b</a:t>
                      </a:r>
                      <a:r>
                        <a:rPr lang="da-DK" b="1" baseline="-25000" dirty="0" smtClean="0"/>
                        <a:t>3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b = b</a:t>
                      </a:r>
                      <a:r>
                        <a:rPr lang="da-DK" b="1" baseline="-25000" dirty="0" smtClean="0"/>
                        <a:t>1</a:t>
                      </a:r>
                      <a:r>
                        <a:rPr lang="da-DK" dirty="0" smtClean="0"/>
                        <a:t>+b</a:t>
                      </a:r>
                      <a:r>
                        <a:rPr lang="da-DK" b="1" baseline="-25000" dirty="0" smtClean="0"/>
                        <a:t>2</a:t>
                      </a:r>
                      <a:r>
                        <a:rPr lang="da-DK" dirty="0" smtClean="0"/>
                        <a:t>+b</a:t>
                      </a:r>
                      <a:r>
                        <a:rPr lang="da-DK" b="1" baseline="-25000" dirty="0" smtClean="0"/>
                        <a:t>3</a:t>
                      </a:r>
                      <a:endParaRPr lang="da-D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dirty="0" smtClean="0"/>
                        <a:t>P</a:t>
                      </a:r>
                      <a:r>
                        <a:rPr lang="da-DK" b="1" baseline="-25000" dirty="0" smtClean="0"/>
                        <a:t>3</a:t>
                      </a:r>
                      <a:r>
                        <a:rPr lang="da-DK" dirty="0" smtClean="0"/>
                        <a:t>: 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c</a:t>
                      </a:r>
                      <a:r>
                        <a:rPr lang="da-DK" b="1" baseline="-25000" dirty="0" smtClean="0"/>
                        <a:t>1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c</a:t>
                      </a:r>
                      <a:r>
                        <a:rPr lang="da-DK" b="1" baseline="-25000" dirty="0" smtClean="0"/>
                        <a:t>2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c</a:t>
                      </a:r>
                      <a:r>
                        <a:rPr lang="da-DK" b="1" baseline="-25000" dirty="0" smtClean="0"/>
                        <a:t>3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c = c</a:t>
                      </a:r>
                      <a:r>
                        <a:rPr lang="da-DK" b="1" baseline="-25000" dirty="0" smtClean="0"/>
                        <a:t>1</a:t>
                      </a:r>
                      <a:r>
                        <a:rPr lang="da-DK" dirty="0" smtClean="0"/>
                        <a:t>+c</a:t>
                      </a:r>
                      <a:r>
                        <a:rPr lang="da-DK" b="1" baseline="-25000" dirty="0" smtClean="0"/>
                        <a:t>2</a:t>
                      </a:r>
                      <a:r>
                        <a:rPr lang="da-DK" dirty="0" smtClean="0"/>
                        <a:t>+c</a:t>
                      </a:r>
                      <a:r>
                        <a:rPr lang="da-DK" b="1" baseline="-25000" dirty="0" smtClean="0"/>
                        <a:t>3</a:t>
                      </a:r>
                      <a:endParaRPr lang="da-D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d</a:t>
                      </a:r>
                      <a:r>
                        <a:rPr lang="da-DK" b="1" baseline="-25000" dirty="0" smtClean="0"/>
                        <a:t>1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dirty="0" smtClean="0"/>
                        <a:t>d</a:t>
                      </a:r>
                      <a:r>
                        <a:rPr lang="da-DK" b="1" baseline="-25000" dirty="0" smtClean="0"/>
                        <a:t>2</a:t>
                      </a:r>
                      <a:endParaRPr lang="da-DK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dirty="0" smtClean="0"/>
                        <a:t>d</a:t>
                      </a:r>
                      <a:r>
                        <a:rPr lang="da-DK" b="1" baseline="-25000" dirty="0" smtClean="0"/>
                        <a:t>3</a:t>
                      </a:r>
                      <a:endParaRPr lang="da-DK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d</a:t>
                      </a:r>
                      <a:r>
                        <a:rPr lang="da-DK" b="1" baseline="-25000" dirty="0" smtClean="0"/>
                        <a:t>i</a:t>
                      </a:r>
                      <a:r>
                        <a:rPr lang="da-DK" dirty="0" smtClean="0"/>
                        <a:t> = </a:t>
                      </a:r>
                      <a:r>
                        <a:rPr lang="da-DK" dirty="0" err="1" smtClean="0"/>
                        <a:t>a</a:t>
                      </a:r>
                      <a:r>
                        <a:rPr lang="da-DK" b="1" baseline="-25000" dirty="0" err="1" smtClean="0"/>
                        <a:t>i</a:t>
                      </a:r>
                      <a:r>
                        <a:rPr lang="da-DK" dirty="0" err="1" smtClean="0"/>
                        <a:t>+b</a:t>
                      </a:r>
                      <a:r>
                        <a:rPr lang="da-DK" b="1" baseline="-25000" dirty="0" err="1" smtClean="0"/>
                        <a:t>i</a:t>
                      </a:r>
                      <a:r>
                        <a:rPr lang="da-DK" dirty="0" err="1" smtClean="0"/>
                        <a:t>+c</a:t>
                      </a:r>
                      <a:r>
                        <a:rPr lang="da-DK" b="1" baseline="-25000" dirty="0" err="1" smtClean="0"/>
                        <a:t>i</a:t>
                      </a:r>
                      <a:endParaRPr lang="da-DK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771800" y="4355986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d</a:t>
            </a:r>
            <a:r>
              <a:rPr lang="da-DK" baseline="-25000" dirty="0" smtClean="0"/>
              <a:t>1</a:t>
            </a:r>
            <a:endParaRPr lang="da-DK" baseline="-25000" dirty="0"/>
          </a:p>
        </p:txBody>
      </p:sp>
      <p:sp>
        <p:nvSpPr>
          <p:cNvPr id="13" name="TextBox 12"/>
          <p:cNvSpPr txBox="1"/>
          <p:nvPr/>
        </p:nvSpPr>
        <p:spPr>
          <a:xfrm>
            <a:off x="3851920" y="4355986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d</a:t>
            </a:r>
            <a:r>
              <a:rPr lang="da-DK" baseline="-25000" dirty="0" smtClean="0"/>
              <a:t>2</a:t>
            </a:r>
            <a:endParaRPr lang="da-DK" baseline="-25000" dirty="0"/>
          </a:p>
        </p:txBody>
      </p:sp>
      <p:sp>
        <p:nvSpPr>
          <p:cNvPr id="14" name="TextBox 13"/>
          <p:cNvSpPr txBox="1"/>
          <p:nvPr/>
        </p:nvSpPr>
        <p:spPr>
          <a:xfrm>
            <a:off x="4907038" y="4355986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d</a:t>
            </a:r>
            <a:r>
              <a:rPr lang="da-DK" baseline="-25000" dirty="0" smtClean="0"/>
              <a:t>3</a:t>
            </a:r>
            <a:endParaRPr lang="da-DK" baseline="-25000" dirty="0"/>
          </a:p>
        </p:txBody>
      </p:sp>
      <p:sp>
        <p:nvSpPr>
          <p:cNvPr id="15" name="TextBox 14"/>
          <p:cNvSpPr txBox="1"/>
          <p:nvPr/>
        </p:nvSpPr>
        <p:spPr>
          <a:xfrm>
            <a:off x="2267744" y="4387344"/>
            <a:ext cx="579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d=</a:t>
            </a:r>
            <a:r>
              <a:rPr lang="da-DK" dirty="0" smtClean="0">
                <a:sym typeface="Symbol"/>
              </a:rPr>
              <a:t></a:t>
            </a:r>
            <a:endParaRPr lang="da-DK" baseline="-25000" dirty="0"/>
          </a:p>
        </p:txBody>
      </p:sp>
      <p:sp>
        <p:nvSpPr>
          <p:cNvPr id="20" name="TextBox 19"/>
          <p:cNvSpPr txBox="1"/>
          <p:nvPr/>
        </p:nvSpPr>
        <p:spPr>
          <a:xfrm>
            <a:off x="2195735" y="2359328"/>
            <a:ext cx="5976665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noAutofit/>
          </a:bodyPr>
          <a:lstStyle/>
          <a:p>
            <a:endParaRPr lang="da-DK" dirty="0"/>
          </a:p>
        </p:txBody>
      </p:sp>
      <p:sp>
        <p:nvSpPr>
          <p:cNvPr id="21" name="TextBox 20"/>
          <p:cNvSpPr txBox="1"/>
          <p:nvPr/>
        </p:nvSpPr>
        <p:spPr>
          <a:xfrm>
            <a:off x="2195736" y="2728660"/>
            <a:ext cx="5976665" cy="3718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noAutofit/>
          </a:bodyPr>
          <a:lstStyle/>
          <a:p>
            <a:endParaRPr lang="da-DK" dirty="0"/>
          </a:p>
        </p:txBody>
      </p:sp>
      <p:sp>
        <p:nvSpPr>
          <p:cNvPr id="22" name="TextBox 21"/>
          <p:cNvSpPr txBox="1"/>
          <p:nvPr/>
        </p:nvSpPr>
        <p:spPr>
          <a:xfrm>
            <a:off x="2195735" y="3091200"/>
            <a:ext cx="5976665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noAutofit/>
          </a:bodyPr>
          <a:lstStyle/>
          <a:p>
            <a:endParaRPr lang="da-DK" dirty="0"/>
          </a:p>
        </p:txBody>
      </p:sp>
      <p:sp>
        <p:nvSpPr>
          <p:cNvPr id="23" name="TextBox 22"/>
          <p:cNvSpPr txBox="1"/>
          <p:nvPr/>
        </p:nvSpPr>
        <p:spPr>
          <a:xfrm>
            <a:off x="2195736" y="3460532"/>
            <a:ext cx="5976665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noAutofit/>
          </a:bodyPr>
          <a:lstStyle/>
          <a:p>
            <a:endParaRPr lang="da-DK" dirty="0"/>
          </a:p>
        </p:txBody>
      </p:sp>
      <p:sp>
        <p:nvSpPr>
          <p:cNvPr id="16" name="TextBox 15"/>
          <p:cNvSpPr txBox="1"/>
          <p:nvPr/>
        </p:nvSpPr>
        <p:spPr>
          <a:xfrm>
            <a:off x="2915816" y="1340768"/>
            <a:ext cx="3323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f(a, b, c) = d ,   where d = a + b + c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1524363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20" grpId="0" animBg="1"/>
      <p:bldP spid="21" grpId="0" animBg="1"/>
      <p:bldP spid="22" grpId="0" animBg="1"/>
      <p:bldP spid="2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346956"/>
              </p:ext>
            </p:extLst>
          </p:nvPr>
        </p:nvGraphicFramePr>
        <p:xfrm>
          <a:off x="971600" y="1988840"/>
          <a:ext cx="7224464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2347664"/>
              </a:tblGrid>
              <a:tr h="370840"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P</a:t>
                      </a:r>
                      <a:r>
                        <a:rPr lang="da-DK" b="1" baseline="-25000" dirty="0" smtClean="0"/>
                        <a:t>1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P</a:t>
                      </a:r>
                      <a:r>
                        <a:rPr lang="da-DK" b="1" baseline="-25000" dirty="0" smtClean="0"/>
                        <a:t>2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P</a:t>
                      </a:r>
                      <a:r>
                        <a:rPr lang="da-DK" b="1" baseline="-25000" dirty="0" smtClean="0"/>
                        <a:t>3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err="1" smtClean="0"/>
                        <a:t>comment</a:t>
                      </a:r>
                      <a:endParaRPr lang="da-D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 smtClean="0"/>
                        <a:t>P</a:t>
                      </a:r>
                      <a:r>
                        <a:rPr lang="da-DK" b="1" baseline="-25000" dirty="0" smtClean="0"/>
                        <a:t>1</a:t>
                      </a:r>
                      <a:r>
                        <a:rPr lang="da-DK" dirty="0" smtClean="0"/>
                        <a:t>: a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a</a:t>
                      </a:r>
                      <a:r>
                        <a:rPr lang="da-DK" b="1" baseline="-25000" dirty="0" smtClean="0"/>
                        <a:t>1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dirty="0" smtClean="0"/>
                        <a:t>a</a:t>
                      </a:r>
                      <a:r>
                        <a:rPr lang="da-DK" b="1" baseline="-25000" dirty="0" smtClean="0"/>
                        <a:t>2</a:t>
                      </a:r>
                      <a:endParaRPr lang="da-DK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a</a:t>
                      </a:r>
                      <a:r>
                        <a:rPr lang="da-DK" b="1" baseline="-25000" dirty="0" smtClean="0"/>
                        <a:t>3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a = a</a:t>
                      </a:r>
                      <a:r>
                        <a:rPr lang="da-DK" b="1" baseline="-25000" dirty="0" smtClean="0"/>
                        <a:t>1</a:t>
                      </a:r>
                      <a:r>
                        <a:rPr lang="da-DK" dirty="0" smtClean="0"/>
                        <a:t>+a</a:t>
                      </a:r>
                      <a:r>
                        <a:rPr lang="da-DK" b="1" baseline="-25000" dirty="0" smtClean="0"/>
                        <a:t>2</a:t>
                      </a:r>
                      <a:r>
                        <a:rPr lang="da-DK" dirty="0" smtClean="0"/>
                        <a:t>+a</a:t>
                      </a:r>
                      <a:r>
                        <a:rPr lang="da-DK" b="1" baseline="-25000" dirty="0" smtClean="0"/>
                        <a:t>3</a:t>
                      </a:r>
                      <a:endParaRPr lang="da-D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 smtClean="0"/>
                        <a:t>P</a:t>
                      </a:r>
                      <a:r>
                        <a:rPr lang="da-DK" b="1" baseline="-25000" dirty="0" smtClean="0"/>
                        <a:t>2</a:t>
                      </a:r>
                      <a:r>
                        <a:rPr lang="da-DK" dirty="0" smtClean="0"/>
                        <a:t>: b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b</a:t>
                      </a:r>
                      <a:r>
                        <a:rPr lang="da-DK" b="1" baseline="-25000" dirty="0" smtClean="0"/>
                        <a:t>1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b</a:t>
                      </a:r>
                      <a:r>
                        <a:rPr lang="da-DK" b="1" baseline="-25000" dirty="0" smtClean="0"/>
                        <a:t>2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b</a:t>
                      </a:r>
                      <a:r>
                        <a:rPr lang="da-DK" b="1" baseline="-25000" dirty="0" smtClean="0"/>
                        <a:t>3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0 = b</a:t>
                      </a:r>
                      <a:r>
                        <a:rPr lang="da-DK" b="1" baseline="-25000" dirty="0" smtClean="0"/>
                        <a:t>1</a:t>
                      </a:r>
                      <a:r>
                        <a:rPr lang="da-DK" dirty="0" smtClean="0"/>
                        <a:t>+b</a:t>
                      </a:r>
                      <a:r>
                        <a:rPr lang="da-DK" b="1" baseline="-25000" dirty="0" smtClean="0"/>
                        <a:t>2</a:t>
                      </a:r>
                      <a:r>
                        <a:rPr lang="da-DK" dirty="0" smtClean="0"/>
                        <a:t>+b</a:t>
                      </a:r>
                      <a:r>
                        <a:rPr lang="da-DK" b="1" baseline="-25000" dirty="0" smtClean="0"/>
                        <a:t>3</a:t>
                      </a:r>
                      <a:endParaRPr lang="da-D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dirty="0" smtClean="0"/>
                        <a:t>P</a:t>
                      </a:r>
                      <a:r>
                        <a:rPr lang="da-DK" b="1" baseline="-25000" dirty="0" smtClean="0"/>
                        <a:t>3</a:t>
                      </a:r>
                      <a:r>
                        <a:rPr lang="da-DK" dirty="0" smtClean="0"/>
                        <a:t>: c=d-a-b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c</a:t>
                      </a:r>
                      <a:r>
                        <a:rPr lang="da-DK" b="1" baseline="-25000" dirty="0" smtClean="0"/>
                        <a:t>1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c</a:t>
                      </a:r>
                      <a:r>
                        <a:rPr lang="da-DK" b="1" baseline="-25000" dirty="0" smtClean="0"/>
                        <a:t>2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c</a:t>
                      </a:r>
                      <a:r>
                        <a:rPr lang="da-DK" b="1" baseline="-25000" dirty="0" smtClean="0"/>
                        <a:t>3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err="1" smtClean="0"/>
                        <a:t>d-a</a:t>
                      </a:r>
                      <a:r>
                        <a:rPr lang="da-DK" dirty="0" smtClean="0"/>
                        <a:t> = c</a:t>
                      </a:r>
                      <a:r>
                        <a:rPr lang="da-DK" b="1" baseline="-25000" dirty="0" smtClean="0"/>
                        <a:t>1</a:t>
                      </a:r>
                      <a:r>
                        <a:rPr lang="da-DK" dirty="0" smtClean="0"/>
                        <a:t>+c</a:t>
                      </a:r>
                      <a:r>
                        <a:rPr lang="da-DK" b="1" baseline="-25000" dirty="0" smtClean="0"/>
                        <a:t>2</a:t>
                      </a:r>
                      <a:r>
                        <a:rPr lang="da-DK" dirty="0" smtClean="0"/>
                        <a:t>+c</a:t>
                      </a:r>
                      <a:r>
                        <a:rPr lang="da-DK" b="1" baseline="-25000" dirty="0" smtClean="0"/>
                        <a:t>3</a:t>
                      </a:r>
                      <a:endParaRPr lang="da-D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d</a:t>
                      </a:r>
                      <a:r>
                        <a:rPr lang="da-DK" b="1" baseline="-25000" dirty="0" smtClean="0"/>
                        <a:t>1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dirty="0" smtClean="0"/>
                        <a:t>d</a:t>
                      </a:r>
                      <a:r>
                        <a:rPr lang="da-DK" b="1" baseline="-25000" dirty="0" smtClean="0"/>
                        <a:t>2</a:t>
                      </a:r>
                      <a:endParaRPr lang="da-DK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dirty="0" smtClean="0"/>
                        <a:t>d</a:t>
                      </a:r>
                      <a:r>
                        <a:rPr lang="da-DK" b="1" baseline="-25000" dirty="0" smtClean="0"/>
                        <a:t>3</a:t>
                      </a:r>
                      <a:endParaRPr lang="da-DK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d</a:t>
                      </a:r>
                      <a:r>
                        <a:rPr lang="da-DK" b="1" baseline="-25000" dirty="0" smtClean="0"/>
                        <a:t>i</a:t>
                      </a:r>
                      <a:r>
                        <a:rPr lang="da-DK" dirty="0" smtClean="0"/>
                        <a:t> = </a:t>
                      </a:r>
                      <a:r>
                        <a:rPr lang="da-DK" dirty="0" err="1" smtClean="0"/>
                        <a:t>a</a:t>
                      </a:r>
                      <a:r>
                        <a:rPr lang="da-DK" b="1" baseline="-25000" dirty="0" err="1" smtClean="0"/>
                        <a:t>i</a:t>
                      </a:r>
                      <a:r>
                        <a:rPr lang="da-DK" dirty="0" err="1" smtClean="0"/>
                        <a:t>+b</a:t>
                      </a:r>
                      <a:r>
                        <a:rPr lang="da-DK" b="1" baseline="-25000" dirty="0" err="1" smtClean="0"/>
                        <a:t>i</a:t>
                      </a:r>
                      <a:r>
                        <a:rPr lang="da-DK" dirty="0" err="1" smtClean="0"/>
                        <a:t>+c</a:t>
                      </a:r>
                      <a:r>
                        <a:rPr lang="da-DK" b="1" baseline="-25000" dirty="0" err="1" smtClean="0"/>
                        <a:t>i</a:t>
                      </a:r>
                      <a:endParaRPr lang="da-DK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Adaptively Secure Summing</a:t>
            </a:r>
            <a:endParaRPr lang="en-US" dirty="0"/>
          </a:p>
        </p:txBody>
      </p:sp>
      <p:pic>
        <p:nvPicPr>
          <p:cNvPr id="6" name="Picture 4" descr="blank billboard p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1" y="3876824"/>
            <a:ext cx="3960440" cy="1552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2771800" y="4340230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d</a:t>
            </a:r>
            <a:r>
              <a:rPr lang="da-DK" baseline="-25000" dirty="0" smtClean="0"/>
              <a:t>1</a:t>
            </a:r>
            <a:endParaRPr lang="da-DK" baseline="-25000" dirty="0"/>
          </a:p>
        </p:txBody>
      </p:sp>
      <p:sp>
        <p:nvSpPr>
          <p:cNvPr id="23" name="TextBox 22"/>
          <p:cNvSpPr txBox="1"/>
          <p:nvPr/>
        </p:nvSpPr>
        <p:spPr>
          <a:xfrm>
            <a:off x="3851920" y="4340230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d</a:t>
            </a:r>
            <a:r>
              <a:rPr lang="da-DK" baseline="-25000" dirty="0" smtClean="0"/>
              <a:t>2</a:t>
            </a:r>
            <a:endParaRPr lang="da-DK" baseline="-25000" dirty="0"/>
          </a:p>
        </p:txBody>
      </p:sp>
      <p:sp>
        <p:nvSpPr>
          <p:cNvPr id="24" name="TextBox 23"/>
          <p:cNvSpPr txBox="1"/>
          <p:nvPr/>
        </p:nvSpPr>
        <p:spPr>
          <a:xfrm>
            <a:off x="4907038" y="4340230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d</a:t>
            </a:r>
            <a:r>
              <a:rPr lang="da-DK" baseline="-25000" dirty="0" smtClean="0"/>
              <a:t>3</a:t>
            </a:r>
            <a:endParaRPr lang="da-DK" baseline="-25000" dirty="0"/>
          </a:p>
        </p:txBody>
      </p:sp>
      <p:sp>
        <p:nvSpPr>
          <p:cNvPr id="25" name="TextBox 24"/>
          <p:cNvSpPr txBox="1"/>
          <p:nvPr/>
        </p:nvSpPr>
        <p:spPr>
          <a:xfrm>
            <a:off x="2267744" y="4371588"/>
            <a:ext cx="579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d=</a:t>
            </a:r>
            <a:r>
              <a:rPr lang="da-DK" dirty="0" smtClean="0">
                <a:sym typeface="Symbol"/>
              </a:rPr>
              <a:t></a:t>
            </a:r>
            <a:endParaRPr lang="da-DK" baseline="-25000" dirty="0"/>
          </a:p>
        </p:txBody>
      </p:sp>
      <p:sp>
        <p:nvSpPr>
          <p:cNvPr id="29" name="Frame 28"/>
          <p:cNvSpPr/>
          <p:nvPr/>
        </p:nvSpPr>
        <p:spPr>
          <a:xfrm>
            <a:off x="2195736" y="2364656"/>
            <a:ext cx="360040" cy="400690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  <p:sp>
        <p:nvSpPr>
          <p:cNvPr id="30" name="Frame 29"/>
          <p:cNvSpPr/>
          <p:nvPr/>
        </p:nvSpPr>
        <p:spPr>
          <a:xfrm>
            <a:off x="3419872" y="2364656"/>
            <a:ext cx="360040" cy="400690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  <p:sp>
        <p:nvSpPr>
          <p:cNvPr id="31" name="Frame 30"/>
          <p:cNvSpPr/>
          <p:nvPr/>
        </p:nvSpPr>
        <p:spPr>
          <a:xfrm>
            <a:off x="4644008" y="2364656"/>
            <a:ext cx="360040" cy="400690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  <p:sp>
        <p:nvSpPr>
          <p:cNvPr id="32" name="Frame 31"/>
          <p:cNvSpPr/>
          <p:nvPr/>
        </p:nvSpPr>
        <p:spPr>
          <a:xfrm>
            <a:off x="2195736" y="2724696"/>
            <a:ext cx="360040" cy="400690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  <p:sp>
        <p:nvSpPr>
          <p:cNvPr id="35" name="Frame 34"/>
          <p:cNvSpPr/>
          <p:nvPr/>
        </p:nvSpPr>
        <p:spPr>
          <a:xfrm>
            <a:off x="2195736" y="3084736"/>
            <a:ext cx="360040" cy="400690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  <p:sp>
        <p:nvSpPr>
          <p:cNvPr id="38" name="Frame 37"/>
          <p:cNvSpPr/>
          <p:nvPr/>
        </p:nvSpPr>
        <p:spPr>
          <a:xfrm>
            <a:off x="2771800" y="4340230"/>
            <a:ext cx="360040" cy="400690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  <p:sp>
        <p:nvSpPr>
          <p:cNvPr id="39" name="Frame 38"/>
          <p:cNvSpPr/>
          <p:nvPr/>
        </p:nvSpPr>
        <p:spPr>
          <a:xfrm>
            <a:off x="3851920" y="4340230"/>
            <a:ext cx="360040" cy="400690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  <p:sp>
        <p:nvSpPr>
          <p:cNvPr id="42" name="Frame 41"/>
          <p:cNvSpPr/>
          <p:nvPr/>
        </p:nvSpPr>
        <p:spPr>
          <a:xfrm>
            <a:off x="4932040" y="4340230"/>
            <a:ext cx="360040" cy="400690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367578" y="2724696"/>
            <a:ext cx="828157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da-DK" dirty="0" smtClean="0"/>
              <a:t>b’=0</a:t>
            </a:r>
            <a:endParaRPr lang="da-DK" dirty="0"/>
          </a:p>
        </p:txBody>
      </p:sp>
      <p:sp>
        <p:nvSpPr>
          <p:cNvPr id="45" name="TextBox 44"/>
          <p:cNvSpPr txBox="1"/>
          <p:nvPr/>
        </p:nvSpPr>
        <p:spPr>
          <a:xfrm>
            <a:off x="1367579" y="3125386"/>
            <a:ext cx="828157" cy="32868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noAutofit/>
          </a:bodyPr>
          <a:lstStyle/>
          <a:p>
            <a:r>
              <a:rPr lang="da-DK" dirty="0" smtClean="0"/>
              <a:t>c’=</a:t>
            </a:r>
            <a:r>
              <a:rPr lang="da-DK" dirty="0" err="1" smtClean="0"/>
              <a:t>d-a</a:t>
            </a:r>
            <a:endParaRPr lang="da-DK" dirty="0"/>
          </a:p>
        </p:txBody>
      </p:sp>
      <p:sp>
        <p:nvSpPr>
          <p:cNvPr id="4" name="Frame 3"/>
          <p:cNvSpPr/>
          <p:nvPr/>
        </p:nvSpPr>
        <p:spPr>
          <a:xfrm>
            <a:off x="1259632" y="2364656"/>
            <a:ext cx="360040" cy="400690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419872" y="2765346"/>
            <a:ext cx="1224136" cy="32868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noAutofit/>
          </a:bodyPr>
          <a:lstStyle/>
          <a:p>
            <a:r>
              <a:rPr lang="da-DK" dirty="0" smtClean="0"/>
              <a:t>b</a:t>
            </a:r>
            <a:r>
              <a:rPr lang="da-DK" baseline="-25000" dirty="0" smtClean="0"/>
              <a:t>2</a:t>
            </a:r>
            <a:r>
              <a:rPr lang="da-DK" dirty="0" smtClean="0"/>
              <a:t>’=</a:t>
            </a:r>
            <a:r>
              <a:rPr lang="da-DK" dirty="0"/>
              <a:t> </a:t>
            </a:r>
            <a:r>
              <a:rPr lang="da-DK" dirty="0" smtClean="0"/>
              <a:t>b</a:t>
            </a:r>
            <a:r>
              <a:rPr lang="da-DK" baseline="-25000" dirty="0" smtClean="0"/>
              <a:t>2</a:t>
            </a:r>
            <a:r>
              <a:rPr lang="da-DK" dirty="0" smtClean="0"/>
              <a:t>+b</a:t>
            </a:r>
            <a:endParaRPr lang="da-DK" dirty="0"/>
          </a:p>
        </p:txBody>
      </p:sp>
      <p:sp>
        <p:nvSpPr>
          <p:cNvPr id="47" name="TextBox 46"/>
          <p:cNvSpPr txBox="1"/>
          <p:nvPr/>
        </p:nvSpPr>
        <p:spPr>
          <a:xfrm>
            <a:off x="3419872" y="3125386"/>
            <a:ext cx="1224136" cy="32868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noAutofit/>
          </a:bodyPr>
          <a:lstStyle/>
          <a:p>
            <a:r>
              <a:rPr lang="da-DK" dirty="0" smtClean="0"/>
              <a:t>c</a:t>
            </a:r>
            <a:r>
              <a:rPr lang="da-DK" baseline="-25000" dirty="0" smtClean="0"/>
              <a:t>2</a:t>
            </a:r>
            <a:r>
              <a:rPr lang="da-DK" dirty="0" smtClean="0"/>
              <a:t>’=</a:t>
            </a:r>
            <a:r>
              <a:rPr lang="da-DK" dirty="0"/>
              <a:t> </a:t>
            </a:r>
            <a:r>
              <a:rPr lang="da-DK" dirty="0" smtClean="0"/>
              <a:t>c</a:t>
            </a:r>
            <a:r>
              <a:rPr lang="da-DK" baseline="-25000" dirty="0" smtClean="0"/>
              <a:t>2</a:t>
            </a:r>
            <a:r>
              <a:rPr lang="da-DK" dirty="0" smtClean="0"/>
              <a:t>-b</a:t>
            </a:r>
            <a:endParaRPr lang="da-DK" dirty="0"/>
          </a:p>
        </p:txBody>
      </p:sp>
      <p:sp>
        <p:nvSpPr>
          <p:cNvPr id="48" name="Frame 47"/>
          <p:cNvSpPr/>
          <p:nvPr/>
        </p:nvSpPr>
        <p:spPr>
          <a:xfrm>
            <a:off x="1259632" y="2724696"/>
            <a:ext cx="360040" cy="400690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  <p:sp>
        <p:nvSpPr>
          <p:cNvPr id="49" name="Frame 48"/>
          <p:cNvSpPr/>
          <p:nvPr/>
        </p:nvSpPr>
        <p:spPr>
          <a:xfrm>
            <a:off x="3419872" y="2765346"/>
            <a:ext cx="432048" cy="400690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  <p:sp>
        <p:nvSpPr>
          <p:cNvPr id="50" name="Frame 49"/>
          <p:cNvSpPr/>
          <p:nvPr/>
        </p:nvSpPr>
        <p:spPr>
          <a:xfrm>
            <a:off x="3419872" y="3084736"/>
            <a:ext cx="432048" cy="400690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  <p:sp>
        <p:nvSpPr>
          <p:cNvPr id="52" name="Frame 51"/>
          <p:cNvSpPr/>
          <p:nvPr/>
        </p:nvSpPr>
        <p:spPr>
          <a:xfrm>
            <a:off x="4644008" y="2724696"/>
            <a:ext cx="360040" cy="400690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  <p:sp>
        <p:nvSpPr>
          <p:cNvPr id="53" name="Frame 52"/>
          <p:cNvSpPr/>
          <p:nvPr/>
        </p:nvSpPr>
        <p:spPr>
          <a:xfrm>
            <a:off x="1259632" y="3084736"/>
            <a:ext cx="360040" cy="400690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  <p:sp>
        <p:nvSpPr>
          <p:cNvPr id="54" name="Frame 53"/>
          <p:cNvSpPr/>
          <p:nvPr/>
        </p:nvSpPr>
        <p:spPr>
          <a:xfrm>
            <a:off x="4644008" y="3084736"/>
            <a:ext cx="360040" cy="400690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1974" y="2364656"/>
            <a:ext cx="1188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”passive”</a:t>
            </a:r>
            <a:endParaRPr lang="da-DK" dirty="0"/>
          </a:p>
        </p:txBody>
      </p:sp>
      <p:sp>
        <p:nvSpPr>
          <p:cNvPr id="34" name="TextBox 33"/>
          <p:cNvSpPr txBox="1"/>
          <p:nvPr/>
        </p:nvSpPr>
        <p:spPr>
          <a:xfrm>
            <a:off x="35496" y="2715404"/>
            <a:ext cx="1188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”passive”</a:t>
            </a:r>
            <a:endParaRPr lang="da-DK" dirty="0"/>
          </a:p>
        </p:txBody>
      </p:sp>
      <p:sp>
        <p:nvSpPr>
          <p:cNvPr id="36" name="TextBox 35"/>
          <p:cNvSpPr txBox="1"/>
          <p:nvPr/>
        </p:nvSpPr>
        <p:spPr>
          <a:xfrm>
            <a:off x="35496" y="3075444"/>
            <a:ext cx="1188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”passive”</a:t>
            </a:r>
            <a:endParaRPr lang="da-DK" dirty="0"/>
          </a:p>
        </p:txBody>
      </p:sp>
      <p:sp>
        <p:nvSpPr>
          <p:cNvPr id="37" name="TextBox 36"/>
          <p:cNvSpPr txBox="1"/>
          <p:nvPr/>
        </p:nvSpPr>
        <p:spPr>
          <a:xfrm>
            <a:off x="2195735" y="2343572"/>
            <a:ext cx="5976665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noAutofit/>
          </a:bodyPr>
          <a:lstStyle/>
          <a:p>
            <a:endParaRPr lang="da-DK" dirty="0"/>
          </a:p>
        </p:txBody>
      </p:sp>
      <p:sp>
        <p:nvSpPr>
          <p:cNvPr id="40" name="TextBox 39"/>
          <p:cNvSpPr txBox="1"/>
          <p:nvPr/>
        </p:nvSpPr>
        <p:spPr>
          <a:xfrm>
            <a:off x="2195736" y="2708920"/>
            <a:ext cx="5976665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noAutofit/>
          </a:bodyPr>
          <a:lstStyle/>
          <a:p>
            <a:endParaRPr lang="da-DK" dirty="0"/>
          </a:p>
        </p:txBody>
      </p:sp>
      <p:sp>
        <p:nvSpPr>
          <p:cNvPr id="43" name="TextBox 42"/>
          <p:cNvSpPr txBox="1"/>
          <p:nvPr/>
        </p:nvSpPr>
        <p:spPr>
          <a:xfrm>
            <a:off x="2195736" y="3068960"/>
            <a:ext cx="5976665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noAutofit/>
          </a:bodyPr>
          <a:lstStyle/>
          <a:p>
            <a:endParaRPr lang="da-DK" dirty="0"/>
          </a:p>
        </p:txBody>
      </p:sp>
      <p:sp>
        <p:nvSpPr>
          <p:cNvPr id="51" name="TextBox 50"/>
          <p:cNvSpPr txBox="1"/>
          <p:nvPr/>
        </p:nvSpPr>
        <p:spPr>
          <a:xfrm flipH="1">
            <a:off x="2267742" y="4371588"/>
            <a:ext cx="360041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noAutofit/>
          </a:bodyPr>
          <a:lstStyle/>
          <a:p>
            <a:endParaRPr lang="da-DK" dirty="0"/>
          </a:p>
        </p:txBody>
      </p:sp>
      <p:sp>
        <p:nvSpPr>
          <p:cNvPr id="55" name="TextBox 54"/>
          <p:cNvSpPr txBox="1"/>
          <p:nvPr/>
        </p:nvSpPr>
        <p:spPr>
          <a:xfrm>
            <a:off x="2771800" y="4371588"/>
            <a:ext cx="2520280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noAutofit/>
          </a:bodyPr>
          <a:lstStyle/>
          <a:p>
            <a:endParaRPr lang="da-DK" dirty="0"/>
          </a:p>
        </p:txBody>
      </p:sp>
      <p:sp>
        <p:nvSpPr>
          <p:cNvPr id="56" name="TextBox 55"/>
          <p:cNvSpPr txBox="1"/>
          <p:nvPr/>
        </p:nvSpPr>
        <p:spPr>
          <a:xfrm>
            <a:off x="1331640" y="2364656"/>
            <a:ext cx="864095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noAutofit/>
          </a:bodyPr>
          <a:lstStyle/>
          <a:p>
            <a:endParaRPr lang="da-DK" dirty="0"/>
          </a:p>
        </p:txBody>
      </p:sp>
      <p:sp>
        <p:nvSpPr>
          <p:cNvPr id="57" name="TextBox 56"/>
          <p:cNvSpPr txBox="1"/>
          <p:nvPr/>
        </p:nvSpPr>
        <p:spPr>
          <a:xfrm>
            <a:off x="1331640" y="2724696"/>
            <a:ext cx="864095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noAutofit/>
          </a:bodyPr>
          <a:lstStyle/>
          <a:p>
            <a:endParaRPr lang="da-DK" dirty="0"/>
          </a:p>
        </p:txBody>
      </p:sp>
      <p:sp>
        <p:nvSpPr>
          <p:cNvPr id="58" name="TextBox 57"/>
          <p:cNvSpPr txBox="1"/>
          <p:nvPr/>
        </p:nvSpPr>
        <p:spPr>
          <a:xfrm>
            <a:off x="1331640" y="3084736"/>
            <a:ext cx="864096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noAutofit/>
          </a:bodyPr>
          <a:lstStyle/>
          <a:p>
            <a:endParaRPr lang="da-DK" dirty="0"/>
          </a:p>
        </p:txBody>
      </p:sp>
      <p:sp>
        <p:nvSpPr>
          <p:cNvPr id="59" name="TextBox 58"/>
          <p:cNvSpPr txBox="1"/>
          <p:nvPr/>
        </p:nvSpPr>
        <p:spPr>
          <a:xfrm>
            <a:off x="2195735" y="3429000"/>
            <a:ext cx="5976665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noAutofit/>
          </a:bodyPr>
          <a:lstStyle/>
          <a:p>
            <a:endParaRPr lang="da-DK" dirty="0"/>
          </a:p>
        </p:txBody>
      </p:sp>
      <p:sp>
        <p:nvSpPr>
          <p:cNvPr id="60" name="Explosion 2 59"/>
          <p:cNvSpPr/>
          <p:nvPr/>
        </p:nvSpPr>
        <p:spPr>
          <a:xfrm rot="249362">
            <a:off x="126322" y="3575383"/>
            <a:ext cx="3627893" cy="650921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err="1" smtClean="0">
                <a:solidFill>
                  <a:schemeClr val="tx1"/>
                </a:solidFill>
              </a:rPr>
              <a:t>patching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915816" y="1340768"/>
            <a:ext cx="3323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f(a, b, c) = d ,   where d = a + b + c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847271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5" grpId="0" animBg="1"/>
      <p:bldP spid="38" grpId="0" animBg="1"/>
      <p:bldP spid="39" grpId="0" animBg="1"/>
      <p:bldP spid="42" grpId="0" animBg="1"/>
      <p:bldP spid="44" grpId="0" animBg="1"/>
      <p:bldP spid="44" grpId="1" animBg="1"/>
      <p:bldP spid="45" grpId="0" animBg="1"/>
      <p:bldP spid="45" grpId="1" animBg="1"/>
      <p:bldP spid="4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2" grpId="0" animBg="1"/>
      <p:bldP spid="53" grpId="0" animBg="1"/>
      <p:bldP spid="54" grpId="0" animBg="1"/>
      <p:bldP spid="33" grpId="0"/>
      <p:bldP spid="34" grpId="0"/>
      <p:bldP spid="36" grpId="0"/>
      <p:bldP spid="37" grpId="0" animBg="1"/>
      <p:bldP spid="40" grpId="0" animBg="1"/>
      <p:bldP spid="43" grpId="0" animBg="1"/>
      <p:bldP spid="51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0" grpId="1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xplosion 2 4"/>
          <p:cNvSpPr/>
          <p:nvPr/>
        </p:nvSpPr>
        <p:spPr>
          <a:xfrm rot="249362">
            <a:off x="93067" y="-57311"/>
            <a:ext cx="9180512" cy="1944216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Replicated Secret Sharing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Works over </a:t>
            </a:r>
            <a:r>
              <a:rPr lang="da-DK" dirty="0" err="1" smtClean="0"/>
              <a:t>any</a:t>
            </a:r>
            <a:r>
              <a:rPr lang="da-DK" dirty="0" smtClean="0"/>
              <a:t> </a:t>
            </a:r>
            <a:r>
              <a:rPr lang="da-DK" dirty="0" err="1" smtClean="0"/>
              <a:t>finite</a:t>
            </a:r>
            <a:r>
              <a:rPr lang="da-DK" dirty="0" smtClean="0"/>
              <a:t> </a:t>
            </a:r>
            <a:r>
              <a:rPr lang="da-DK" dirty="0" err="1" smtClean="0"/>
              <a:t>field</a:t>
            </a:r>
            <a:r>
              <a:rPr lang="da-DK" dirty="0" smtClean="0"/>
              <a:t> </a:t>
            </a:r>
            <a:r>
              <a:rPr lang="en-US" dirty="0" smtClean="0"/>
              <a:t>𝔽</a:t>
            </a:r>
            <a:endParaRPr lang="da-DK" dirty="0" smtClean="0"/>
          </a:p>
          <a:p>
            <a:r>
              <a:rPr lang="en-US" dirty="0" smtClean="0"/>
              <a:t>Start with additive secret sharing</a:t>
            </a: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>			s=</a:t>
            </a:r>
            <a:r>
              <a:rPr lang="en-US" dirty="0"/>
              <a:t> </a:t>
            </a:r>
            <a:r>
              <a:rPr lang="en-US" dirty="0" smtClean="0"/>
              <a:t>s</a:t>
            </a:r>
            <a:r>
              <a:rPr lang="en-US" baseline="-25000" dirty="0" smtClean="0"/>
              <a:t>1</a:t>
            </a:r>
            <a:r>
              <a:rPr lang="en-US" dirty="0" smtClean="0"/>
              <a:t> + … + </a:t>
            </a:r>
            <a:r>
              <a:rPr lang="en-US" dirty="0" err="1" smtClean="0"/>
              <a:t>s</a:t>
            </a:r>
            <a:r>
              <a:rPr lang="en-US" baseline="-25000" dirty="0" err="1" smtClean="0"/>
              <a:t>n</a:t>
            </a:r>
            <a:endParaRPr lang="en-US" baseline="-25000" dirty="0" smtClean="0"/>
          </a:p>
          <a:p>
            <a:r>
              <a:rPr lang="en-US" dirty="0" smtClean="0"/>
              <a:t>Distribute according to some (S</a:t>
            </a:r>
            <a:r>
              <a:rPr lang="en-US" baseline="-25000" dirty="0" smtClean="0"/>
              <a:t>1</a:t>
            </a:r>
            <a:r>
              <a:rPr lang="en-US" dirty="0" smtClean="0"/>
              <a:t>, …, </a:t>
            </a:r>
            <a:r>
              <a:rPr lang="en-US" dirty="0" err="1" smtClean="0"/>
              <a:t>S</a:t>
            </a:r>
            <a:r>
              <a:rPr lang="en-US" baseline="-25000" dirty="0" err="1" smtClean="0"/>
              <a:t>n</a:t>
            </a:r>
            <a:r>
              <a:rPr lang="en-US" dirty="0" smtClean="0"/>
              <a:t>) where each S</a:t>
            </a:r>
            <a:r>
              <a:rPr lang="en-US" baseline="-25000" dirty="0" smtClean="0"/>
              <a:t>i</a:t>
            </a:r>
            <a:r>
              <a:rPr lang="en-US" dirty="0" smtClean="0">
                <a:sym typeface="Symbol"/>
              </a:rPr>
              <a:t></a:t>
            </a:r>
            <a:r>
              <a:rPr lang="en-US" dirty="0" smtClean="0"/>
              <a:t>{1,…, n}: Give {</a:t>
            </a:r>
            <a:r>
              <a:rPr lang="en-US" dirty="0" err="1" smtClean="0"/>
              <a:t>s</a:t>
            </a:r>
            <a:r>
              <a:rPr lang="en-US" baseline="-25000" dirty="0" err="1" smtClean="0"/>
              <a:t>j</a:t>
            </a:r>
            <a:r>
              <a:rPr lang="en-US" dirty="0" smtClean="0"/>
              <a:t>} for </a:t>
            </a:r>
            <a:r>
              <a:rPr lang="en-US" dirty="0" err="1" smtClean="0"/>
              <a:t>j</a:t>
            </a:r>
            <a:r>
              <a:rPr lang="en-US" dirty="0" err="1" smtClean="0">
                <a:sym typeface="Symbol"/>
              </a:rPr>
              <a:t></a:t>
            </a:r>
            <a:r>
              <a:rPr lang="en-US" dirty="0" err="1" smtClean="0"/>
              <a:t>S</a:t>
            </a:r>
            <a:r>
              <a:rPr lang="en-US" baseline="-25000" dirty="0" err="1" smtClean="0"/>
              <a:t>i</a:t>
            </a:r>
            <a:r>
              <a:rPr lang="en-US" dirty="0"/>
              <a:t> </a:t>
            </a:r>
            <a:r>
              <a:rPr lang="en-US" dirty="0" smtClean="0"/>
              <a:t>to P</a:t>
            </a:r>
            <a:r>
              <a:rPr lang="en-US" baseline="-25000" dirty="0" smtClean="0"/>
              <a:t>i</a:t>
            </a:r>
          </a:p>
        </p:txBody>
      </p:sp>
      <p:sp>
        <p:nvSpPr>
          <p:cNvPr id="4" name="AutoShape 2" descr="data:image/jpeg;base64,/9j/4AAQSkZJRgABAQAAAQABAAD/2wCEAAkGBg0SEA0NDw0ODgwODQ8PDw0MERAQEA0NExAVFBQREhIXJyYqGCUkJRISHzAsLycpLiwtFR8xODwqOCgrOCkBCQoKDgwNGQ0MFSkYEhgpKSkpKSkpKSkpKSkpKSkpKSkpKSkpKSkpKSkpKSkpKSkpKSkpKSkpKSkpKSkpKSkpKf/AABEIAMUA/wMBIgACEQEDEQH/xAAcAAABBAMBAAAAAAAAAAAAAAAAAgMEBwEGCAX/xABOEAABAwIBBQkIDgkEAwAAAAAAAQIDBAURBgcSVNETFiExU3SSk5QXNUFVcYGz0ggUIzNDRFFSYXJzsbLCFSIlJjQ2kaG0GCQywUJigv/EABQBAQAAAAAAAAAAAAAAAAAAAAD/xAAUEQEAAAAAAAAAAAAAAAAAAAAA/9oADAMBAAIRAxEAPwC8QArOo9kBZWPfG6Ou0mOc1cIY8MWrguH6/wBAFmAVh/qHsfJ13Ux+uKZ7ISyL/wCFd1MfrgWaNzzsYx8j3I2NjXPe5eJrGpiqr/RSv48+lndxMrOqZ6wm6Z1rZUU1TTsSpa6anmiaro24I58atRVwd9IGyMyulcjXttFzcxyI5rtGjZpNVMUXRfKip5FRF+XArvNu6sprllDO+2VsiT1f/CL2rpxK6SSZEfpSImOjKziVycZsNHfklY2VMcHJwI7DFGt/VRP7D36TA2Whym05Y4JaKspHS6SROqmwaEr2tVysa6J78FwRzsFwxRq4cR7RWNZlXDBPRum3Tc4ZnVGEbUdx01RAqImKcOMrF8jVPRkz02lvGyr80TPWA30Ct5M/VmbxsrfNEz1hhfZDWP5ld1MfrgWeBWsef+yu4mVvnhj9YlR57rQ7iZWeeJnrAbdd722BYmJDPUTzK7c4KVrHSOaxEV71V6tRqJi3hVU4XInGpoWde51NTaayFtrr4sNykdJN7T0Gsjla9yroSuXiavEiirhnApKmopXwbsipFPAu6Ma3358C44oq8GETk/8ApCclzAfyQvNVBQW+mfaLi58NJBG50ftFWuc2NEVW4zIuHmQ2q0XZlQxz2skieyR0UsM7UbJDK3BVa5EVU4laqKiqio5FTjNO/SRCsucuhg9tLMlQr56lJf1GNXDCnhiXFdLwrE5fOgFmAV9JnvtDeNlZ5omesRZPZAWVvGyt80MfrgWWBWCeyGsfzK7qY/XJEefizO4mVvniZ6wFjngzZVrpyNht9dVMikdE6enbTJEsrFwe1qyyMVdFcWquGGKKngPAjzz2p3Eyr88TPWPNtGUUcqTbmrtzSpqZE00RPf6qaZODFfA9qL9KAeRdXVj8p7fcEtlajI6N67ivtXdXNYyWNzm4SaOGMzONyLx8BYjsr1bg6a23CnhRzUfPK2ldHEiqiaT9zkcqJwpiuC4JwrwIp4X6TPOv96a2nma5VRs0boV0Uxw02rgqp9Coi+YC0ANEkzy2pvGyr80bPWIsmfazt42VnmiZ6wFigVi72QtkTg0K7qY/XMf6h7Hydd1MfrgWeBXtkz4WiqqIKOFlZu1RI2NiyRMRqOX5VRy4FhACnP8AmssNLUyXTd4I5dGtdo7o1HYIquxw/odAKUjmX99u3PV+94G69z216lT9BBTM31r1Kn6CGxoKaB40WQdt1ODoIS48irenxSHooevGPtA1ybIimVcWI6NPmxuVrfLgI3jQ/Pl6amzmcANfhyLokTB8LZV+dL+u7+qiJMh7cvxSHoIbEIcBqkuQVs1ODoIRlze2vUqfoIbZIMAa/FkBbNTg6CE2LIW3J8Ug6CHrxkmMDxt5lBgqJTRNX5WtwVPIqcRG3jQcpN0zZ0M4Aaw3IaDHhfKqeFFevD9HASXZGW9eOlh6KHvYGFA1mXIW2r8Ug6CEKXIC2L8Sg6CG2yEaQDV25vrXqVP0EJUOQVt1ODoIe2hIjA8iPIi3J8Uh6KBPkVSLhoR7kvywroY+X5T32igNY3jQ8pN0x2nyJpU/5tWX5EmVXInkQ2PAwBr8mRNuX4pD0UIkuQdt1ODoIbS4YkA1J+b616lT9BBK5vrXqVP0ENnUSoFN3e0wU+UNhjgiZExZWuVI0RqKumqY/wBi+EKTyq/mSw/aN9IpdiAClJZmU91u3PP+3l2qUnmb99uvPP8At4FsIKaJQU0CTGPtGIx9oCgAAMKIcLUQ4CPIMD8gwA5GSYyNGSYwHUMmEMgBhTJhQGZCNISZCNIAlB+MYQfjAkNFoIaLQAAAAQ4YkH3DEgEdRKilEqBVOVKfvHYftG+kUupClsqP5jsX2jPSKXSgApSmZ1Pdbrzv1y6ylcz6e63TnSfmAtZBTRKCmgSYx9oxGPtAUAABhRDhaiHAR5BgfkGAHIyTGRoyTGA6hkwhkAMKZMKAzIRpCTIRpAEoPxjCD8YEhotBDRaAAAACHDEg+4YkAjqJUUolQKrymT94rH9dnpVLoQpjKVP3isn12elUudAApfNB79dOdJ+YugpjNEnu1z5yn5gLTQU0SgpoEmMfaMRj7QFAAAYUQ4WohwEeQYH5BgByMkxkaMkxgOoZMIZADCmTCgMyEaQkyEaQBKD8Ywg/GBIaLQQ0WgAAAAhwxIPuGJAI6iVFKJUCrspP5hsv12elUuUpvKNP3hs314/SqXIAFM5pE92ufOG/mLmKazTe/XLnDfzAWigpolBTQJMY+0YjH2gKAAAwohwtRDgI8gwPyDADkZJjI0ZJjAdQyYQyAGFMmFAZkI0hJkI0gCUH4xhB+MCQ0WghotAAAABDhiQfcMSAR1EqKUSoFYZRJ+8Fn+vH6ZS4yncof5gtH1o/TKXEAFOZqE92uX27PzFxlO5qvfrj9uz7nAWcgpolBTQJMY+0YjH2gKAAAwohwtRDgI8gwPyDADkZJjI0ZJjAdQyYQyAGFMmFAZkI0hJkI0gCUH4xhB+MCQ0WghotAAAABDhiQfcMSAR1EqKUSoFZ5QJ+37R9aL0ylwFQX7v/AGn60Xp1LfACns1nv1x+2Z9zi4Sn813v1w+1j+5wFmIKaJQU0CTGPtGIx9oCgAAMKIcLUQ4CPIMD8gwA5GSYyNGSYwHUMmEMgBhTJhQGZCNISZCNIAlB+MYQfjAkNFoIaLQAAAAQ4YkH3DEgEdRKilEqBWt97/Wr60Xp1LeKivnf61/Wi9OW6AFQ5sPfrh9pH9zi3ios2Xv9f9pF9zgLJQU0SgpoEmMfaMRj7QFAAAYUQ4WIcBHkGB+QYAcjJMZGjJMYDqGTCGQAwpkwoDMhGkJMhGkASg/GR0JEYEhotBDRQGQAwAlwxIPuGJAI6iVFKJUCuL339tnlh9OW2VLeu/tt8sP+QW0AFNZA3CKKauWSRjMXx4abkbjgjscMfKXKUrlTmcubVfNQzU1Wiqq7jUMSGXj4Gteqq13nVoG/b6qLWYesZtFMyqotZh6xm052q7feonujktUzXtXBU9qyOTyo5EVF8yjO53fxZN2SbYB0zFlPR6xD1jNpKZlHSL8PF02nJ1Xd6yJ25y07YpERF0JYnMciLxLguBLgfdHta9lvlexyYteymlc1yL4UVE4QOrG3ymX4aPptFLeKflo+k05V0Lv4tn7LNsDRu/i2fss2wDqZ1/pU+Hi6bRiTKWk5eLptOX9C7+LZ+yzbA0Lv4sn7LNsA6Wlyoo9Yh6xm0jrlVRazD1jNpzjud38WTdkm2Bud38WTdkm2AdJxZU0esQ9YzaS48pqTWIum05h3O7+LJuyTbA0Lv4sn7LNsA6mblDSr8PF02jjb1TL8NH0mnKFTPc42LJJQSRRtw0pJKaVjW4qiJi5U4OFUTzkHfJP8yLoAdeuvVMnw0fTaNPyipU+Hi6bTkffJP8yLoHoxrdXIjm26VzXIitc2lmVHNVMUVFw4QOnpMpqPWIumzaRZMqaPWIesZtObdzu/iybss2wNzu/iybsk2wDo5uVVFrMPWM2kmLKij1iHrGbTmjc7v4sm7JNsDc7v4sm7JNsA6hjylpOXi6bR9t+pV+Hj6bTlfQu/iyfss2wNC7+LZ+yzbAOq/wBMU/LR9Joh19pk+Gj6bTljRu/i2fss2wxoXfxbP2WbYB1E/KSk5eLptIsuVFHrEPWM2nMk8l0Y10j7fJGxqYufJTSta1PlVVTgI9Fcq2ZVbDS7s5qYqkML3q1PlVG44AdNOyqotZh6xm0SuVVFrMPWM2nOW53fxZN2SbYS7ZZr7USJFDapVevhfA6Jjfpc9+CN86gWdW1kct6tz43te3ShTFio5Md34sU8pcBU+Q+aauhlgrKypp43xSMkSmpY1fpaK46L5VVMPMi+UtgCmMoM4mUVFj7bpViYi4bslOj4V8krMU/vieF3fa7lIupOg3NRUVFTFF4FRfCh5u9i3ahR9nh2AUd3fa7lIupDu/V3KRdSXjvXt2oUfZ4dgb17dqFH2eHYBy/lLlXT11Q6rqmufO5jGK6PFjdFqYJ+qhsloz1VNNBBSwvY2GCNscaPi0nIxqYJivhIGeqhiju8scUUcUaU9OqMiY1jUVWriuCF0Zu8nqF9qtj30VK97qOJXPfBE5zl0eNVVOECse79XcpF1Id36u5SLqS8d69u1Cj7PDsDevbtQo+zw7AKO7v1dykXUh3fq7lIupLx3r27UKPs8OwN69u1Cj7PDsAo7u/V3KRdSHd+ruUi6kvHevbtQo+zw7A3r27UKPs8OwCju79XcpF1Id36u5SLqS8d69u1Cj7PDsDevbtQo+zw7AOfcoM8E1bTS0VS5rqebQ02xx6Dl0JGvTB3g4WoaZu1t5OXpOOg879hoo7NXyRUlNHI32tovjhiY5uNXCi4ORODgVU85zXofQB6O7W3k5ek432iz5VcUUUEb40jhjZGxFhxVGMajURV8PAiFYKz6DrPJfJugdQ0DnUNI5zqKmVznQQqrlWFqqqrhwgVF3fq7lIupDu/V3KRdSXjvXt2oUfZ4dgb17dqFH2eHYBR3d+ruUi6kO79XcpF1JeO9e3ahR9nh2BvXt2oUfZ4dgFHd36u5SLqQ7v1dykXUl4717dqFH2eHYG9e3ahR9nh2AUd3fq7lIupDu/V3KRdSXjvXt2oUfZ4dgb17dqFH2eHYBQN5zz1FVTzUk7mOgnYrJGsi0XK1fkd4Dxck8uo7c+WWjRWPlYjHrKiyIrUdimCLxF45zMn6FlouckdHSskbTOVr2QRNc1cU4UVE4CtPY/22CWrr2zQRTNbSsVEmjY9GruuGKI5FwAz3fq7lIupDu+13KRdSXjvXt2oUfZ4dgb17dqFH2eHYBR3d9ruUi6k2SwZbZT1qI6mpMYlTFJpYGwxKn/q+RU0vNiWdHk3QNVHNoaRrmqio5sESKip4UVE4D0gAAAAAAA5pz4p+2p+b034FLwzad57VzKH8JSWe1P21Pzel/ApdubTvPauZQ/hA2YAAAAAAAAAAAADSc8/eS4eWl/zITmHROn883eSv8tL/mQnMmiA0reM6/yT/gLdzGl9Aw5FVvGdd5J/wFu5jS+gYB6oAAAAAAAAAAAAGqZ0+8105q78SFX+x2T/AHtw5nH6YtDOn3munNXfiQrD2PKf724czj9MBfQAAAAAAAAAAAAHN2etP2zPzel/ApdebTvPauZQ/hMgBsoAAAAAAAAAAAAGlZ5O8tf5aX/MhOaMAAAVDrfJP+At3MaX0DAAD1QAAAAAAAAAAAANUzp95rpzV34kKy9j4n+9r+Zx+mMgBe4AAAAA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06902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xplosion 2 10"/>
          <p:cNvSpPr/>
          <p:nvPr/>
        </p:nvSpPr>
        <p:spPr>
          <a:xfrm rot="249362">
            <a:off x="93067" y="-57311"/>
            <a:ext cx="9180512" cy="1944216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Secure Multiplication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801533" y="3645024"/>
            <a:ext cx="2922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 = </a:t>
            </a:r>
            <a:r>
              <a:rPr lang="en-US" dirty="0" err="1" smtClean="0"/>
              <a:t>ab</a:t>
            </a:r>
            <a:r>
              <a:rPr lang="en-US" dirty="0" smtClean="0"/>
              <a:t> = (</a:t>
            </a:r>
            <a:r>
              <a:rPr lang="da-DK" dirty="0" smtClean="0"/>
              <a:t>a</a:t>
            </a:r>
            <a:r>
              <a:rPr lang="da-DK" b="1" baseline="-25000" dirty="0" smtClean="0"/>
              <a:t>1</a:t>
            </a:r>
            <a:r>
              <a:rPr lang="en-US" dirty="0" smtClean="0"/>
              <a:t>+</a:t>
            </a:r>
            <a:r>
              <a:rPr lang="da-DK" dirty="0"/>
              <a:t>a</a:t>
            </a:r>
            <a:r>
              <a:rPr lang="da-DK" b="1" baseline="-25000" dirty="0"/>
              <a:t>2</a:t>
            </a:r>
            <a:r>
              <a:rPr lang="en-US" dirty="0" smtClean="0"/>
              <a:t>+</a:t>
            </a:r>
            <a:r>
              <a:rPr lang="da-DK" dirty="0" smtClean="0"/>
              <a:t>a</a:t>
            </a:r>
            <a:r>
              <a:rPr lang="da-DK" b="1" baseline="-25000" dirty="0" smtClean="0"/>
              <a:t>3</a:t>
            </a:r>
            <a:r>
              <a:rPr lang="en-US" dirty="0" smtClean="0"/>
              <a:t>)(</a:t>
            </a:r>
            <a:r>
              <a:rPr lang="da-DK" dirty="0" smtClean="0"/>
              <a:t>b</a:t>
            </a:r>
            <a:r>
              <a:rPr lang="da-DK" b="1" baseline="-25000" dirty="0" smtClean="0"/>
              <a:t>1</a:t>
            </a:r>
            <a:r>
              <a:rPr lang="en-US" dirty="0" smtClean="0"/>
              <a:t>+</a:t>
            </a:r>
            <a:r>
              <a:rPr lang="da-DK" dirty="0" smtClean="0"/>
              <a:t>b</a:t>
            </a:r>
            <a:r>
              <a:rPr lang="da-DK" b="1" baseline="-25000" dirty="0" smtClean="0"/>
              <a:t>2</a:t>
            </a:r>
            <a:r>
              <a:rPr lang="en-US" dirty="0" smtClean="0"/>
              <a:t>+</a:t>
            </a:r>
            <a:r>
              <a:rPr lang="da-DK" dirty="0" smtClean="0"/>
              <a:t>b</a:t>
            </a:r>
            <a:r>
              <a:rPr lang="da-DK" b="1" baseline="-25000" dirty="0" smtClean="0"/>
              <a:t>3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15616" y="4119463"/>
            <a:ext cx="7383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[c</a:t>
            </a:r>
            <a:r>
              <a:rPr lang="en-US" dirty="0"/>
              <a:t>]</a:t>
            </a:r>
            <a:r>
              <a:rPr lang="en-US" dirty="0" smtClean="0"/>
              <a:t> = [</a:t>
            </a:r>
            <a:r>
              <a:rPr lang="da-DK" dirty="0" smtClean="0"/>
              <a:t>a</a:t>
            </a:r>
            <a:r>
              <a:rPr lang="da-DK" b="1" baseline="-25000" dirty="0" smtClean="0"/>
              <a:t>1</a:t>
            </a:r>
            <a:r>
              <a:rPr lang="da-DK" dirty="0" smtClean="0"/>
              <a:t>b</a:t>
            </a:r>
            <a:r>
              <a:rPr lang="da-DK" b="1" baseline="-25000" dirty="0" smtClean="0"/>
              <a:t>1</a:t>
            </a:r>
            <a:r>
              <a:rPr lang="da-DK" dirty="0" smtClean="0"/>
              <a:t>]</a:t>
            </a:r>
            <a:r>
              <a:rPr lang="da-DK" b="1" baseline="-25000" dirty="0" smtClean="0"/>
              <a:t> </a:t>
            </a:r>
            <a:r>
              <a:rPr lang="en-US" dirty="0" smtClean="0"/>
              <a:t>+ </a:t>
            </a:r>
            <a:r>
              <a:rPr lang="en-US" dirty="0"/>
              <a:t>[</a:t>
            </a:r>
            <a:r>
              <a:rPr lang="da-DK" dirty="0" smtClean="0"/>
              <a:t>a</a:t>
            </a:r>
            <a:r>
              <a:rPr lang="da-DK" b="1" baseline="-25000" dirty="0" smtClean="0"/>
              <a:t>1</a:t>
            </a:r>
            <a:r>
              <a:rPr lang="da-DK" dirty="0" smtClean="0"/>
              <a:t>b</a:t>
            </a:r>
            <a:r>
              <a:rPr lang="da-DK" b="1" baseline="-25000" dirty="0" smtClean="0"/>
              <a:t>2</a:t>
            </a:r>
            <a:r>
              <a:rPr lang="da-DK" dirty="0" smtClean="0"/>
              <a:t>] </a:t>
            </a:r>
            <a:r>
              <a:rPr lang="en-US" dirty="0"/>
              <a:t>+ [</a:t>
            </a:r>
            <a:r>
              <a:rPr lang="da-DK" dirty="0" smtClean="0"/>
              <a:t>a</a:t>
            </a:r>
            <a:r>
              <a:rPr lang="da-DK" b="1" baseline="-25000" dirty="0" smtClean="0"/>
              <a:t>1</a:t>
            </a:r>
            <a:r>
              <a:rPr lang="da-DK" dirty="0" smtClean="0"/>
              <a:t>b</a:t>
            </a:r>
            <a:r>
              <a:rPr lang="da-DK" b="1" baseline="-25000" dirty="0" smtClean="0"/>
              <a:t>3</a:t>
            </a:r>
            <a:r>
              <a:rPr lang="da-DK" dirty="0" smtClean="0"/>
              <a:t>] + </a:t>
            </a:r>
            <a:r>
              <a:rPr lang="en-US" dirty="0"/>
              <a:t>[</a:t>
            </a:r>
            <a:r>
              <a:rPr lang="da-DK" dirty="0" smtClean="0"/>
              <a:t>a</a:t>
            </a:r>
            <a:r>
              <a:rPr lang="da-DK" b="1" baseline="-25000" dirty="0" smtClean="0"/>
              <a:t>2</a:t>
            </a:r>
            <a:r>
              <a:rPr lang="da-DK" dirty="0" smtClean="0"/>
              <a:t>b</a:t>
            </a:r>
            <a:r>
              <a:rPr lang="da-DK" b="1" baseline="-25000" dirty="0" smtClean="0"/>
              <a:t>1</a:t>
            </a:r>
            <a:r>
              <a:rPr lang="da-DK" dirty="0"/>
              <a:t>]</a:t>
            </a:r>
            <a:r>
              <a:rPr lang="da-DK" b="1" baseline="-25000" dirty="0"/>
              <a:t> </a:t>
            </a:r>
            <a:r>
              <a:rPr lang="en-US" dirty="0"/>
              <a:t>+ [</a:t>
            </a:r>
            <a:r>
              <a:rPr lang="da-DK" dirty="0" smtClean="0"/>
              <a:t>a</a:t>
            </a:r>
            <a:r>
              <a:rPr lang="da-DK" b="1" baseline="-25000" dirty="0" smtClean="0"/>
              <a:t>2</a:t>
            </a:r>
            <a:r>
              <a:rPr lang="da-DK" dirty="0" smtClean="0"/>
              <a:t>b</a:t>
            </a:r>
            <a:r>
              <a:rPr lang="da-DK" b="1" baseline="-25000" dirty="0" smtClean="0"/>
              <a:t>2</a:t>
            </a:r>
            <a:r>
              <a:rPr lang="da-DK" dirty="0"/>
              <a:t>] </a:t>
            </a:r>
            <a:r>
              <a:rPr lang="en-US" dirty="0"/>
              <a:t>+ [</a:t>
            </a:r>
            <a:r>
              <a:rPr lang="da-DK" dirty="0" smtClean="0"/>
              <a:t>a</a:t>
            </a:r>
            <a:r>
              <a:rPr lang="da-DK" b="1" baseline="-25000" dirty="0" smtClean="0"/>
              <a:t>2</a:t>
            </a:r>
            <a:r>
              <a:rPr lang="da-DK" dirty="0" smtClean="0"/>
              <a:t>b</a:t>
            </a:r>
            <a:r>
              <a:rPr lang="da-DK" b="1" baseline="-25000" dirty="0" smtClean="0"/>
              <a:t>3</a:t>
            </a:r>
            <a:r>
              <a:rPr lang="da-DK" dirty="0"/>
              <a:t>] </a:t>
            </a:r>
            <a:r>
              <a:rPr lang="da-DK" dirty="0" smtClean="0"/>
              <a:t>+ </a:t>
            </a:r>
            <a:r>
              <a:rPr lang="en-US" dirty="0"/>
              <a:t>[</a:t>
            </a:r>
            <a:r>
              <a:rPr lang="da-DK" dirty="0" smtClean="0"/>
              <a:t>a</a:t>
            </a:r>
            <a:r>
              <a:rPr lang="da-DK" b="1" baseline="-25000" dirty="0" smtClean="0"/>
              <a:t>3</a:t>
            </a:r>
            <a:r>
              <a:rPr lang="da-DK" dirty="0" smtClean="0"/>
              <a:t>b</a:t>
            </a:r>
            <a:r>
              <a:rPr lang="da-DK" b="1" baseline="-25000" dirty="0" smtClean="0"/>
              <a:t>1</a:t>
            </a:r>
            <a:r>
              <a:rPr lang="da-DK" dirty="0"/>
              <a:t>]</a:t>
            </a:r>
            <a:r>
              <a:rPr lang="da-DK" b="1" baseline="-25000" dirty="0"/>
              <a:t> </a:t>
            </a:r>
            <a:r>
              <a:rPr lang="en-US" dirty="0"/>
              <a:t>+ [</a:t>
            </a:r>
            <a:r>
              <a:rPr lang="da-DK" dirty="0" smtClean="0"/>
              <a:t>a</a:t>
            </a:r>
            <a:r>
              <a:rPr lang="da-DK" b="1" baseline="-25000" dirty="0" smtClean="0"/>
              <a:t>3</a:t>
            </a:r>
            <a:r>
              <a:rPr lang="da-DK" dirty="0" smtClean="0"/>
              <a:t>b</a:t>
            </a:r>
            <a:r>
              <a:rPr lang="da-DK" b="1" baseline="-25000" dirty="0" smtClean="0"/>
              <a:t>2</a:t>
            </a:r>
            <a:r>
              <a:rPr lang="da-DK" dirty="0"/>
              <a:t>] </a:t>
            </a:r>
            <a:r>
              <a:rPr lang="en-US" dirty="0"/>
              <a:t>+ [</a:t>
            </a:r>
            <a:r>
              <a:rPr lang="da-DK" dirty="0" smtClean="0"/>
              <a:t>a</a:t>
            </a:r>
            <a:r>
              <a:rPr lang="da-DK" b="1" baseline="-25000" dirty="0" smtClean="0"/>
              <a:t>3</a:t>
            </a:r>
            <a:r>
              <a:rPr lang="da-DK" dirty="0" smtClean="0"/>
              <a:t>b</a:t>
            </a:r>
            <a:r>
              <a:rPr lang="da-DK" b="1" baseline="-25000" dirty="0" smtClean="0"/>
              <a:t>3</a:t>
            </a:r>
            <a:r>
              <a:rPr lang="da-DK" dirty="0" smtClean="0"/>
              <a:t>]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47323" y="4613066"/>
            <a:ext cx="76851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[c</a:t>
            </a:r>
            <a:r>
              <a:rPr lang="en-US" dirty="0"/>
              <a:t>]</a:t>
            </a:r>
            <a:r>
              <a:rPr lang="en-US" dirty="0" smtClean="0"/>
              <a:t> = </a:t>
            </a:r>
            <a:r>
              <a:rPr lang="en-US" sz="2000" dirty="0" smtClean="0"/>
              <a:t>(</a:t>
            </a:r>
            <a:r>
              <a:rPr lang="en-US" dirty="0" smtClean="0"/>
              <a:t>[</a:t>
            </a:r>
            <a:r>
              <a:rPr lang="da-DK" dirty="0" smtClean="0"/>
              <a:t>a</a:t>
            </a:r>
            <a:r>
              <a:rPr lang="da-DK" b="1" baseline="-25000" dirty="0" smtClean="0"/>
              <a:t>2</a:t>
            </a:r>
            <a:r>
              <a:rPr lang="da-DK" dirty="0" smtClean="0"/>
              <a:t>b</a:t>
            </a:r>
            <a:r>
              <a:rPr lang="da-DK" b="1" baseline="-25000" dirty="0" smtClean="0"/>
              <a:t>2</a:t>
            </a:r>
            <a:r>
              <a:rPr lang="da-DK" dirty="0" smtClean="0"/>
              <a:t>] </a:t>
            </a:r>
            <a:r>
              <a:rPr lang="en-US" dirty="0" smtClean="0"/>
              <a:t>+ [</a:t>
            </a:r>
            <a:r>
              <a:rPr lang="da-DK" dirty="0" smtClean="0"/>
              <a:t>a</a:t>
            </a:r>
            <a:r>
              <a:rPr lang="da-DK" b="1" baseline="-25000" dirty="0" smtClean="0"/>
              <a:t>2</a:t>
            </a:r>
            <a:r>
              <a:rPr lang="da-DK" dirty="0" smtClean="0"/>
              <a:t>b</a:t>
            </a:r>
            <a:r>
              <a:rPr lang="da-DK" b="1" baseline="-25000" dirty="0" smtClean="0"/>
              <a:t>3</a:t>
            </a:r>
            <a:r>
              <a:rPr lang="da-DK" dirty="0"/>
              <a:t>] </a:t>
            </a:r>
            <a:r>
              <a:rPr lang="da-DK" dirty="0" smtClean="0"/>
              <a:t>+ </a:t>
            </a:r>
            <a:r>
              <a:rPr lang="en-US" dirty="0"/>
              <a:t>[</a:t>
            </a:r>
            <a:r>
              <a:rPr lang="da-DK" dirty="0"/>
              <a:t>a</a:t>
            </a:r>
            <a:r>
              <a:rPr lang="da-DK" b="1" baseline="-25000" dirty="0"/>
              <a:t>3</a:t>
            </a:r>
            <a:r>
              <a:rPr lang="da-DK" dirty="0"/>
              <a:t>b</a:t>
            </a:r>
            <a:r>
              <a:rPr lang="da-DK" b="1" baseline="-25000" dirty="0"/>
              <a:t>2</a:t>
            </a:r>
            <a:r>
              <a:rPr lang="da-DK" dirty="0" smtClean="0"/>
              <a:t>]</a:t>
            </a:r>
            <a:r>
              <a:rPr lang="da-DK" sz="2000" dirty="0" smtClean="0"/>
              <a:t>) + (</a:t>
            </a:r>
            <a:r>
              <a:rPr lang="en-US" dirty="0" smtClean="0"/>
              <a:t>[</a:t>
            </a:r>
            <a:r>
              <a:rPr lang="da-DK" dirty="0"/>
              <a:t>a</a:t>
            </a:r>
            <a:r>
              <a:rPr lang="da-DK" b="1" baseline="-25000" dirty="0"/>
              <a:t>1</a:t>
            </a:r>
            <a:r>
              <a:rPr lang="da-DK" dirty="0"/>
              <a:t>b</a:t>
            </a:r>
            <a:r>
              <a:rPr lang="da-DK" b="1" baseline="-25000" dirty="0"/>
              <a:t>3</a:t>
            </a:r>
            <a:r>
              <a:rPr lang="da-DK" dirty="0"/>
              <a:t>] </a:t>
            </a:r>
            <a:r>
              <a:rPr lang="da-DK" dirty="0" smtClean="0"/>
              <a:t>+ </a:t>
            </a:r>
            <a:r>
              <a:rPr lang="en-US" dirty="0"/>
              <a:t>[</a:t>
            </a:r>
            <a:r>
              <a:rPr lang="da-DK" dirty="0"/>
              <a:t>a</a:t>
            </a:r>
            <a:r>
              <a:rPr lang="da-DK" b="1" baseline="-25000" dirty="0"/>
              <a:t>3</a:t>
            </a:r>
            <a:r>
              <a:rPr lang="da-DK" dirty="0"/>
              <a:t>b</a:t>
            </a:r>
            <a:r>
              <a:rPr lang="da-DK" b="1" baseline="-25000" dirty="0"/>
              <a:t>1</a:t>
            </a:r>
            <a:r>
              <a:rPr lang="da-DK" dirty="0"/>
              <a:t>]</a:t>
            </a:r>
            <a:r>
              <a:rPr lang="da-DK" b="1" baseline="-25000" dirty="0"/>
              <a:t> </a:t>
            </a:r>
            <a:r>
              <a:rPr lang="en-US" dirty="0"/>
              <a:t>+</a:t>
            </a:r>
            <a:r>
              <a:rPr lang="da-DK" dirty="0" smtClean="0"/>
              <a:t> </a:t>
            </a:r>
            <a:r>
              <a:rPr lang="en-US" dirty="0" smtClean="0"/>
              <a:t>[</a:t>
            </a:r>
            <a:r>
              <a:rPr lang="da-DK" dirty="0"/>
              <a:t>a</a:t>
            </a:r>
            <a:r>
              <a:rPr lang="da-DK" b="1" baseline="-25000" dirty="0"/>
              <a:t>3</a:t>
            </a:r>
            <a:r>
              <a:rPr lang="da-DK" dirty="0"/>
              <a:t>b</a:t>
            </a:r>
            <a:r>
              <a:rPr lang="da-DK" b="1" baseline="-25000" dirty="0"/>
              <a:t>3</a:t>
            </a:r>
            <a:r>
              <a:rPr lang="da-DK" dirty="0" smtClean="0"/>
              <a:t>]</a:t>
            </a:r>
            <a:r>
              <a:rPr lang="da-DK" sz="2000" dirty="0" smtClean="0"/>
              <a:t>) </a:t>
            </a:r>
            <a:r>
              <a:rPr lang="da-DK" sz="2000" dirty="0"/>
              <a:t>+ </a:t>
            </a:r>
            <a:r>
              <a:rPr lang="da-DK" sz="2000" dirty="0" smtClean="0"/>
              <a:t>(</a:t>
            </a:r>
            <a:r>
              <a:rPr lang="en-US" dirty="0" smtClean="0"/>
              <a:t>[</a:t>
            </a:r>
            <a:r>
              <a:rPr lang="da-DK" dirty="0" smtClean="0"/>
              <a:t>a</a:t>
            </a:r>
            <a:r>
              <a:rPr lang="da-DK" b="1" baseline="-25000" dirty="0" smtClean="0"/>
              <a:t>1</a:t>
            </a:r>
            <a:r>
              <a:rPr lang="da-DK" dirty="0" smtClean="0"/>
              <a:t>b</a:t>
            </a:r>
            <a:r>
              <a:rPr lang="da-DK" b="1" baseline="-25000" dirty="0" smtClean="0"/>
              <a:t>1</a:t>
            </a:r>
            <a:r>
              <a:rPr lang="da-DK" dirty="0" smtClean="0"/>
              <a:t>]</a:t>
            </a:r>
            <a:r>
              <a:rPr lang="da-DK" b="1" baseline="-25000" dirty="0" smtClean="0"/>
              <a:t> </a:t>
            </a:r>
            <a:r>
              <a:rPr lang="en-US" dirty="0" smtClean="0"/>
              <a:t>+ </a:t>
            </a:r>
            <a:r>
              <a:rPr lang="en-US" dirty="0"/>
              <a:t>[</a:t>
            </a:r>
            <a:r>
              <a:rPr lang="da-DK" dirty="0" smtClean="0"/>
              <a:t>a</a:t>
            </a:r>
            <a:r>
              <a:rPr lang="da-DK" b="1" baseline="-25000" dirty="0" smtClean="0"/>
              <a:t>1</a:t>
            </a:r>
            <a:r>
              <a:rPr lang="da-DK" dirty="0" smtClean="0"/>
              <a:t>b</a:t>
            </a:r>
            <a:r>
              <a:rPr lang="da-DK" b="1" baseline="-25000" dirty="0" smtClean="0"/>
              <a:t>2</a:t>
            </a:r>
            <a:r>
              <a:rPr lang="da-DK" dirty="0" smtClean="0"/>
              <a:t>] </a:t>
            </a:r>
            <a:r>
              <a:rPr lang="en-US" dirty="0"/>
              <a:t>+ </a:t>
            </a:r>
            <a:r>
              <a:rPr lang="en-US" dirty="0" smtClean="0"/>
              <a:t>[</a:t>
            </a:r>
            <a:r>
              <a:rPr lang="da-DK" dirty="0" smtClean="0"/>
              <a:t>a</a:t>
            </a:r>
            <a:r>
              <a:rPr lang="da-DK" b="1" baseline="-25000" dirty="0" smtClean="0"/>
              <a:t>2</a:t>
            </a:r>
            <a:r>
              <a:rPr lang="da-DK" dirty="0" smtClean="0"/>
              <a:t>b</a:t>
            </a:r>
            <a:r>
              <a:rPr lang="da-DK" b="1" baseline="-25000" dirty="0" smtClean="0"/>
              <a:t>1</a:t>
            </a:r>
            <a:r>
              <a:rPr lang="da-DK" dirty="0" smtClean="0"/>
              <a:t>]</a:t>
            </a:r>
            <a:r>
              <a:rPr lang="da-DK" sz="2000" dirty="0" smtClean="0"/>
              <a:t>)</a:t>
            </a:r>
            <a:endParaRPr lang="en-US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1259632" y="5445224"/>
            <a:ext cx="2304256" cy="792088"/>
          </a:xfrm>
          <a:prstGeom prst="wedgeRoundRectCallout">
            <a:avLst>
              <a:gd name="adj1" fmla="val -17103"/>
              <a:gd name="adj2" fmla="val -9420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Handled by P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1551555"/>
              </p:ext>
            </p:extLst>
          </p:nvPr>
        </p:nvGraphicFramePr>
        <p:xfrm>
          <a:off x="1115616" y="1878712"/>
          <a:ext cx="6746543" cy="147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869743"/>
              </a:tblGrid>
              <a:tr h="139040"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P</a:t>
                      </a:r>
                      <a:r>
                        <a:rPr lang="da-DK" b="1" baseline="-25000" dirty="0" smtClean="0"/>
                        <a:t>1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P</a:t>
                      </a:r>
                      <a:r>
                        <a:rPr lang="da-DK" b="1" baseline="-25000" dirty="0" smtClean="0"/>
                        <a:t>2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P</a:t>
                      </a:r>
                      <a:r>
                        <a:rPr lang="da-DK" b="1" baseline="-25000" dirty="0" smtClean="0"/>
                        <a:t>3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err="1" smtClean="0"/>
                        <a:t>Comment</a:t>
                      </a:r>
                      <a:endParaRPr lang="da-D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 smtClean="0"/>
                        <a:t>a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a</a:t>
                      </a:r>
                      <a:r>
                        <a:rPr lang="da-DK" b="1" baseline="-25000" dirty="0" smtClean="0"/>
                        <a:t>2</a:t>
                      </a:r>
                      <a:r>
                        <a:rPr lang="da-DK" dirty="0" smtClean="0"/>
                        <a:t>, a</a:t>
                      </a:r>
                      <a:r>
                        <a:rPr lang="da-DK" b="1" baseline="-25000" dirty="0" smtClean="0"/>
                        <a:t>3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dirty="0" smtClean="0"/>
                        <a:t>a</a:t>
                      </a:r>
                      <a:r>
                        <a:rPr lang="da-DK" b="1" baseline="-25000" dirty="0" smtClean="0"/>
                        <a:t>1</a:t>
                      </a:r>
                      <a:r>
                        <a:rPr lang="da-DK" dirty="0" smtClean="0"/>
                        <a:t>, a</a:t>
                      </a:r>
                      <a:r>
                        <a:rPr lang="da-DK" b="1" baseline="-25000" dirty="0" smtClean="0"/>
                        <a:t>3</a:t>
                      </a:r>
                      <a:endParaRPr lang="da-DK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a</a:t>
                      </a:r>
                      <a:r>
                        <a:rPr lang="da-DK" b="1" baseline="-25000" dirty="0" smtClean="0"/>
                        <a:t>1</a:t>
                      </a:r>
                      <a:r>
                        <a:rPr lang="da-DK" dirty="0" smtClean="0"/>
                        <a:t>, a</a:t>
                      </a:r>
                      <a:r>
                        <a:rPr lang="da-DK" b="1" baseline="-25000" dirty="0" smtClean="0"/>
                        <a:t>2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a = a</a:t>
                      </a:r>
                      <a:r>
                        <a:rPr lang="da-DK" b="1" baseline="-25000" dirty="0" smtClean="0"/>
                        <a:t>1</a:t>
                      </a:r>
                      <a:r>
                        <a:rPr lang="da-DK" dirty="0" smtClean="0"/>
                        <a:t>+a</a:t>
                      </a:r>
                      <a:r>
                        <a:rPr lang="da-DK" b="1" baseline="-25000" dirty="0" smtClean="0"/>
                        <a:t>2</a:t>
                      </a:r>
                      <a:r>
                        <a:rPr lang="da-DK" dirty="0" smtClean="0"/>
                        <a:t>+a</a:t>
                      </a:r>
                      <a:r>
                        <a:rPr lang="da-DK" b="1" baseline="-25000" dirty="0" smtClean="0"/>
                        <a:t>3</a:t>
                      </a:r>
                      <a:endParaRPr lang="da-D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 smtClean="0"/>
                        <a:t>b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dirty="0" smtClean="0"/>
                        <a:t>b</a:t>
                      </a:r>
                      <a:r>
                        <a:rPr lang="da-DK" b="1" baseline="-25000" dirty="0" smtClean="0"/>
                        <a:t>2</a:t>
                      </a:r>
                      <a:r>
                        <a:rPr lang="da-DK" dirty="0" smtClean="0"/>
                        <a:t>, b</a:t>
                      </a:r>
                      <a:r>
                        <a:rPr lang="da-DK" b="1" baseline="-25000" dirty="0" smtClean="0"/>
                        <a:t>3</a:t>
                      </a:r>
                      <a:endParaRPr lang="da-DK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b</a:t>
                      </a:r>
                      <a:r>
                        <a:rPr lang="da-DK" b="1" baseline="-25000" dirty="0" smtClean="0"/>
                        <a:t>1</a:t>
                      </a:r>
                      <a:r>
                        <a:rPr lang="da-DK" dirty="0" smtClean="0"/>
                        <a:t>, b</a:t>
                      </a:r>
                      <a:r>
                        <a:rPr lang="da-DK" b="1" baseline="-25000" dirty="0" smtClean="0"/>
                        <a:t>3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dirty="0" smtClean="0"/>
                        <a:t>b</a:t>
                      </a:r>
                      <a:r>
                        <a:rPr lang="da-DK" b="1" baseline="-25000" dirty="0" smtClean="0"/>
                        <a:t>1</a:t>
                      </a:r>
                      <a:r>
                        <a:rPr lang="da-DK" dirty="0" smtClean="0"/>
                        <a:t>, b</a:t>
                      </a:r>
                      <a:r>
                        <a:rPr lang="da-DK" b="1" baseline="-25000" dirty="0" smtClean="0"/>
                        <a:t>2</a:t>
                      </a:r>
                      <a:endParaRPr lang="da-DK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b = b</a:t>
                      </a:r>
                      <a:r>
                        <a:rPr lang="da-DK" b="1" baseline="-25000" dirty="0" smtClean="0"/>
                        <a:t>1</a:t>
                      </a:r>
                      <a:r>
                        <a:rPr lang="da-DK" dirty="0" smtClean="0"/>
                        <a:t>+b</a:t>
                      </a:r>
                      <a:r>
                        <a:rPr lang="da-DK" b="1" baseline="-25000" dirty="0" smtClean="0"/>
                        <a:t>2</a:t>
                      </a:r>
                      <a:r>
                        <a:rPr lang="da-DK" dirty="0" smtClean="0"/>
                        <a:t>+b</a:t>
                      </a:r>
                      <a:r>
                        <a:rPr lang="da-DK" b="1" baseline="-25000" dirty="0" smtClean="0"/>
                        <a:t>3</a:t>
                      </a:r>
                      <a:endParaRPr lang="da-D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dirty="0" smtClean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Rounded Rectangular Callout 8"/>
          <p:cNvSpPr/>
          <p:nvPr/>
        </p:nvSpPr>
        <p:spPr>
          <a:xfrm>
            <a:off x="3779912" y="5445224"/>
            <a:ext cx="2304256" cy="792088"/>
          </a:xfrm>
          <a:prstGeom prst="wedgeRoundRectCallout">
            <a:avLst>
              <a:gd name="adj1" fmla="val -17103"/>
              <a:gd name="adj2" fmla="val -9420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Handled by P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6300192" y="5445224"/>
            <a:ext cx="2304256" cy="792088"/>
          </a:xfrm>
          <a:prstGeom prst="wedgeRoundRectCallout">
            <a:avLst>
              <a:gd name="adj1" fmla="val -17103"/>
              <a:gd name="adj2" fmla="val -9420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Handled by P</a:t>
            </a:r>
            <a:r>
              <a:rPr lang="en-US" sz="2400" baseline="-25000" dirty="0" smtClean="0"/>
              <a:t>3</a:t>
            </a:r>
            <a:endParaRPr lang="en-US" sz="2400" baseline="-25000" dirty="0"/>
          </a:p>
        </p:txBody>
      </p:sp>
    </p:spTree>
    <p:extLst>
      <p:ext uri="{BB962C8B-B14F-4D97-AF65-F5344CB8AC3E}">
        <p14:creationId xmlns:p14="http://schemas.microsoft.com/office/powerpoint/2010/main" val="879928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 animBg="1"/>
      <p:bldP spid="9" grpId="0" animBg="1"/>
      <p:bldP spid="10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xplosion 2 3"/>
          <p:cNvSpPr/>
          <p:nvPr/>
        </p:nvSpPr>
        <p:spPr>
          <a:xfrm rot="249362">
            <a:off x="93067" y="-57311"/>
            <a:ext cx="9180512" cy="1944216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Adversary Structures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435280" cy="460851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 protocol cannot have all security properties against all corruption patterns</a:t>
            </a:r>
          </a:p>
          <a:p>
            <a:r>
              <a:rPr lang="en-US" dirty="0" smtClean="0"/>
              <a:t>An adversary structure for a property captures against which corruptions the property holds</a:t>
            </a:r>
            <a:endParaRPr lang="en-US" dirty="0"/>
          </a:p>
          <a:p>
            <a:r>
              <a:rPr lang="en-US" b="1" dirty="0"/>
              <a:t>Privacy adversary structure</a:t>
            </a:r>
            <a:r>
              <a:rPr lang="en-US" dirty="0"/>
              <a:t>: The set of subsets of the parties which the protocol can tolerate is passively corrupted </a:t>
            </a:r>
            <a:endParaRPr lang="en-US" dirty="0" smtClean="0"/>
          </a:p>
          <a:p>
            <a:pPr lvl="1"/>
            <a:r>
              <a:rPr lang="en-US" dirty="0" smtClean="0">
                <a:sym typeface="Symbol"/>
              </a:rPr>
              <a:t>It </a:t>
            </a:r>
            <a:r>
              <a:rPr lang="en-US" dirty="0">
                <a:sym typeface="Symbol"/>
              </a:rPr>
              <a:t>is </a:t>
            </a:r>
            <a:r>
              <a:rPr lang="en-US" dirty="0" smtClean="0">
                <a:sym typeface="Symbol"/>
              </a:rPr>
              <a:t></a:t>
            </a:r>
            <a:r>
              <a:rPr lang="en-US" dirty="0" smtClean="0"/>
              <a:t> = {</a:t>
            </a:r>
            <a:r>
              <a:rPr lang="en-US" dirty="0" smtClean="0">
                <a:sym typeface="Symbol"/>
              </a:rPr>
              <a:t></a:t>
            </a:r>
            <a:r>
              <a:rPr lang="en-US" dirty="0" smtClean="0"/>
              <a:t>, {1}, {2}, {3}} on the previous slide</a:t>
            </a:r>
          </a:p>
          <a:p>
            <a:pPr lvl="1"/>
            <a:r>
              <a:rPr lang="en-US" dirty="0" smtClean="0"/>
              <a:t>We normally only specify the maximal sets, </a:t>
            </a:r>
            <a:br>
              <a:rPr lang="en-US" dirty="0" smtClean="0"/>
            </a:br>
            <a:r>
              <a:rPr lang="en-US" dirty="0" smtClean="0">
                <a:sym typeface="Symbol"/>
              </a:rPr>
              <a:t></a:t>
            </a:r>
            <a:r>
              <a:rPr lang="en-US" dirty="0" smtClean="0"/>
              <a:t> </a:t>
            </a:r>
            <a:r>
              <a:rPr lang="en-US" dirty="0"/>
              <a:t>= {</a:t>
            </a:r>
            <a:r>
              <a:rPr lang="en-US" dirty="0" smtClean="0"/>
              <a:t>{</a:t>
            </a:r>
            <a:r>
              <a:rPr lang="en-US" dirty="0"/>
              <a:t>1}, {2}, {3</a:t>
            </a:r>
            <a:r>
              <a:rPr lang="en-US" dirty="0" smtClean="0"/>
              <a:t>}}</a:t>
            </a:r>
          </a:p>
          <a:p>
            <a:endParaRPr lang="en-US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6084168" y="4149080"/>
            <a:ext cx="2808312" cy="1368152"/>
          </a:xfrm>
          <a:prstGeom prst="wedgeRoundRectCallout">
            <a:avLst>
              <a:gd name="adj1" fmla="val -113305"/>
              <a:gd name="adj2" fmla="val 2970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 threshold structure, with t=1</a:t>
            </a:r>
            <a:endParaRPr lang="en-US" sz="2400" baseline="-25000" dirty="0"/>
          </a:p>
        </p:txBody>
      </p:sp>
    </p:spTree>
    <p:extLst>
      <p:ext uri="{BB962C8B-B14F-4D97-AF65-F5344CB8AC3E}">
        <p14:creationId xmlns:p14="http://schemas.microsoft.com/office/powerpoint/2010/main" val="4141172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xplosion 2 10"/>
          <p:cNvSpPr/>
          <p:nvPr/>
        </p:nvSpPr>
        <p:spPr>
          <a:xfrm rot="249362">
            <a:off x="93067" y="-57311"/>
            <a:ext cx="9180512" cy="1944216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Adversary Structure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4997855"/>
              </p:ext>
            </p:extLst>
          </p:nvPr>
        </p:nvGraphicFramePr>
        <p:xfrm>
          <a:off x="971600" y="2100456"/>
          <a:ext cx="691276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832768"/>
              </a:tblGrid>
              <a:tr h="370840"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P</a:t>
                      </a:r>
                      <a:r>
                        <a:rPr lang="da-DK" b="1" baseline="-25000" dirty="0" smtClean="0"/>
                        <a:t>1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P</a:t>
                      </a:r>
                      <a:r>
                        <a:rPr lang="da-DK" b="1" baseline="-25000" dirty="0" smtClean="0"/>
                        <a:t>2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P</a:t>
                      </a:r>
                      <a:r>
                        <a:rPr lang="da-DK" b="1" baseline="-25000" dirty="0" smtClean="0"/>
                        <a:t>3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P</a:t>
                      </a:r>
                      <a:r>
                        <a:rPr lang="da-DK" b="1" baseline="-25000" dirty="0" smtClean="0"/>
                        <a:t>4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err="1" smtClean="0"/>
                        <a:t>Comment</a:t>
                      </a:r>
                      <a:endParaRPr lang="da-D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 smtClean="0"/>
                        <a:t>a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dirty="0" smtClean="0"/>
                        <a:t>a</a:t>
                      </a:r>
                      <a:r>
                        <a:rPr lang="da-DK" b="1" baseline="-25000" dirty="0" smtClean="0"/>
                        <a:t>1</a:t>
                      </a:r>
                      <a:r>
                        <a:rPr lang="da-DK" dirty="0" smtClean="0"/>
                        <a:t>, a</a:t>
                      </a:r>
                      <a:r>
                        <a:rPr lang="da-DK" b="1" baseline="-25000" dirty="0" smtClean="0"/>
                        <a:t>4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dirty="0" smtClean="0"/>
                        <a:t>a</a:t>
                      </a:r>
                      <a:r>
                        <a:rPr lang="da-DK" b="1" baseline="-25000" dirty="0" smtClean="0"/>
                        <a:t>2</a:t>
                      </a:r>
                      <a:r>
                        <a:rPr lang="da-DK" dirty="0" smtClean="0"/>
                        <a:t>, a</a:t>
                      </a:r>
                      <a:r>
                        <a:rPr lang="da-DK" b="1" baseline="-25000" dirty="0" smtClean="0"/>
                        <a:t>4</a:t>
                      </a:r>
                      <a:endParaRPr lang="da-DK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a</a:t>
                      </a:r>
                      <a:r>
                        <a:rPr lang="da-DK" b="1" baseline="-25000" dirty="0" smtClean="0"/>
                        <a:t>3</a:t>
                      </a:r>
                      <a:r>
                        <a:rPr lang="da-DK" dirty="0" smtClean="0"/>
                        <a:t>, a</a:t>
                      </a:r>
                      <a:r>
                        <a:rPr lang="da-DK" b="1" baseline="-25000" dirty="0" smtClean="0"/>
                        <a:t>4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a</a:t>
                      </a:r>
                      <a:r>
                        <a:rPr lang="da-DK" b="1" baseline="-25000" dirty="0" smtClean="0"/>
                        <a:t>1</a:t>
                      </a:r>
                      <a:r>
                        <a:rPr lang="da-DK" dirty="0" smtClean="0"/>
                        <a:t>, a</a:t>
                      </a:r>
                      <a:r>
                        <a:rPr lang="da-DK" b="1" baseline="-25000" dirty="0" smtClean="0"/>
                        <a:t>2,</a:t>
                      </a:r>
                      <a:r>
                        <a:rPr lang="da-DK" dirty="0" smtClean="0"/>
                        <a:t> a</a:t>
                      </a:r>
                      <a:r>
                        <a:rPr lang="da-DK" b="1" baseline="-25000" dirty="0" smtClean="0"/>
                        <a:t>3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a = a</a:t>
                      </a:r>
                      <a:r>
                        <a:rPr lang="da-DK" b="1" baseline="-25000" dirty="0" smtClean="0"/>
                        <a:t>1</a:t>
                      </a:r>
                      <a:r>
                        <a:rPr lang="da-DK" dirty="0" smtClean="0"/>
                        <a:t>+a</a:t>
                      </a:r>
                      <a:r>
                        <a:rPr lang="da-DK" b="1" baseline="-25000" dirty="0" smtClean="0"/>
                        <a:t>2</a:t>
                      </a:r>
                      <a:r>
                        <a:rPr lang="da-DK" dirty="0" smtClean="0"/>
                        <a:t>+a</a:t>
                      </a:r>
                      <a:r>
                        <a:rPr lang="da-DK" b="1" baseline="-25000" dirty="0" smtClean="0"/>
                        <a:t>3</a:t>
                      </a:r>
                      <a:r>
                        <a:rPr lang="da-DK" dirty="0" smtClean="0"/>
                        <a:t>+a</a:t>
                      </a:r>
                      <a:r>
                        <a:rPr lang="da-DK" b="1" baseline="-25000" dirty="0" smtClean="0"/>
                        <a:t>4</a:t>
                      </a:r>
                      <a:endParaRPr lang="da-D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 smtClean="0"/>
                        <a:t>b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dirty="0" smtClean="0"/>
                        <a:t>b</a:t>
                      </a:r>
                      <a:r>
                        <a:rPr lang="da-DK" b="1" baseline="-25000" dirty="0" smtClean="0"/>
                        <a:t>1</a:t>
                      </a:r>
                      <a:r>
                        <a:rPr lang="da-DK" dirty="0" smtClean="0"/>
                        <a:t>, b</a:t>
                      </a:r>
                      <a:r>
                        <a:rPr lang="da-DK" b="1" baseline="-25000" dirty="0" smtClean="0"/>
                        <a:t>4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dirty="0" smtClean="0"/>
                        <a:t>b</a:t>
                      </a:r>
                      <a:r>
                        <a:rPr lang="da-DK" b="1" baseline="-25000" dirty="0" smtClean="0"/>
                        <a:t>2</a:t>
                      </a:r>
                      <a:r>
                        <a:rPr lang="da-DK" dirty="0" smtClean="0"/>
                        <a:t>, a</a:t>
                      </a:r>
                      <a:r>
                        <a:rPr lang="da-DK" b="1" baseline="-25000" dirty="0" smtClean="0"/>
                        <a:t>4</a:t>
                      </a:r>
                      <a:endParaRPr lang="da-DK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b</a:t>
                      </a:r>
                      <a:r>
                        <a:rPr lang="da-DK" b="1" baseline="-25000" dirty="0" smtClean="0"/>
                        <a:t>3</a:t>
                      </a:r>
                      <a:r>
                        <a:rPr lang="da-DK" dirty="0" smtClean="0"/>
                        <a:t>, a</a:t>
                      </a:r>
                      <a:r>
                        <a:rPr lang="da-DK" b="1" baseline="-25000" dirty="0" smtClean="0"/>
                        <a:t>4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b</a:t>
                      </a:r>
                      <a:r>
                        <a:rPr lang="da-DK" b="1" baseline="-25000" dirty="0" smtClean="0"/>
                        <a:t>1</a:t>
                      </a:r>
                      <a:r>
                        <a:rPr lang="da-DK" dirty="0" smtClean="0"/>
                        <a:t>, b</a:t>
                      </a:r>
                      <a:r>
                        <a:rPr lang="da-DK" b="1" baseline="-25000" dirty="0" smtClean="0"/>
                        <a:t>2,</a:t>
                      </a:r>
                      <a:r>
                        <a:rPr lang="da-DK" dirty="0" smtClean="0"/>
                        <a:t> b</a:t>
                      </a:r>
                      <a:r>
                        <a:rPr lang="da-DK" b="1" baseline="-25000" dirty="0" smtClean="0"/>
                        <a:t>3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b = b</a:t>
                      </a:r>
                      <a:r>
                        <a:rPr lang="da-DK" b="1" baseline="-25000" dirty="0" smtClean="0"/>
                        <a:t>1</a:t>
                      </a:r>
                      <a:r>
                        <a:rPr lang="da-DK" dirty="0" smtClean="0"/>
                        <a:t>+b</a:t>
                      </a:r>
                      <a:r>
                        <a:rPr lang="da-DK" b="1" baseline="-25000" dirty="0" smtClean="0"/>
                        <a:t>2</a:t>
                      </a:r>
                      <a:r>
                        <a:rPr lang="da-DK" dirty="0" smtClean="0"/>
                        <a:t>+b</a:t>
                      </a:r>
                      <a:r>
                        <a:rPr lang="da-DK" b="1" baseline="-25000" dirty="0" smtClean="0"/>
                        <a:t>3</a:t>
                      </a:r>
                      <a:r>
                        <a:rPr lang="da-DK" dirty="0" smtClean="0"/>
                        <a:t>+b</a:t>
                      </a:r>
                      <a:r>
                        <a:rPr lang="da-DK" b="1" baseline="-25000" dirty="0" smtClean="0"/>
                        <a:t>4</a:t>
                      </a:r>
                      <a:endParaRPr lang="da-DK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2051720" y="3717032"/>
            <a:ext cx="43813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ym typeface="Symbol"/>
              </a:rPr>
              <a:t></a:t>
            </a:r>
            <a:r>
              <a:rPr lang="en-US" sz="3200" dirty="0"/>
              <a:t> = {{</a:t>
            </a:r>
            <a:r>
              <a:rPr lang="en-US" sz="3200" dirty="0" smtClean="0"/>
              <a:t>1,2}, {1,3}, {2,3},{4}}</a:t>
            </a:r>
            <a:endParaRPr lang="en-US" sz="3200" dirty="0"/>
          </a:p>
        </p:txBody>
      </p:sp>
      <p:sp>
        <p:nvSpPr>
          <p:cNvPr id="13" name="Rectangle 12"/>
          <p:cNvSpPr/>
          <p:nvPr/>
        </p:nvSpPr>
        <p:spPr>
          <a:xfrm>
            <a:off x="2051720" y="4500409"/>
            <a:ext cx="43384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ym typeface="Symbol"/>
              </a:rPr>
              <a:t>Still allows multiplication</a:t>
            </a:r>
            <a:endParaRPr lang="en-US" sz="3200" dirty="0"/>
          </a:p>
        </p:txBody>
      </p:sp>
      <p:sp>
        <p:nvSpPr>
          <p:cNvPr id="14" name="Rounded Rectangular Callout 13"/>
          <p:cNvSpPr/>
          <p:nvPr/>
        </p:nvSpPr>
        <p:spPr>
          <a:xfrm>
            <a:off x="6084168" y="5157192"/>
            <a:ext cx="2808312" cy="1368152"/>
          </a:xfrm>
          <a:prstGeom prst="wedgeRoundRectCallout">
            <a:avLst>
              <a:gd name="adj1" fmla="val -39633"/>
              <a:gd name="adj2" fmla="val -11813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 general adversary structure</a:t>
            </a:r>
            <a:endParaRPr lang="en-US" sz="2400" baseline="-25000" dirty="0"/>
          </a:p>
        </p:txBody>
      </p:sp>
      <p:sp>
        <p:nvSpPr>
          <p:cNvPr id="15" name="Rounded Rectangular Callout 14"/>
          <p:cNvSpPr/>
          <p:nvPr/>
        </p:nvSpPr>
        <p:spPr>
          <a:xfrm>
            <a:off x="265340" y="5085184"/>
            <a:ext cx="5314772" cy="1512168"/>
          </a:xfrm>
          <a:prstGeom prst="wedgeRoundRectCallout">
            <a:avLst>
              <a:gd name="adj1" fmla="val -18765"/>
              <a:gd name="adj2" fmla="val -4529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Puzzle: Which adversary structures can be obtained using a multiplicative, replicated secret sharing?</a:t>
            </a:r>
            <a:br>
              <a:rPr lang="en-US" sz="2400" dirty="0" smtClean="0"/>
            </a:br>
            <a:r>
              <a:rPr lang="en-US" sz="2400" dirty="0" smtClean="0"/>
              <a:t>Answer: Q2</a:t>
            </a:r>
            <a:endParaRPr lang="en-US" sz="2400" baseline="-25000" dirty="0"/>
          </a:p>
        </p:txBody>
      </p:sp>
    </p:spTree>
    <p:extLst>
      <p:ext uri="{BB962C8B-B14F-4D97-AF65-F5344CB8AC3E}">
        <p14:creationId xmlns:p14="http://schemas.microsoft.com/office/powerpoint/2010/main" val="2130716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5141168"/>
          </a:xfrm>
        </p:spPr>
        <p:txBody>
          <a:bodyPr>
            <a:normAutofit/>
          </a:bodyPr>
          <a:lstStyle/>
          <a:p>
            <a:r>
              <a:rPr lang="en-US" dirty="0" smtClean="0"/>
              <a:t>We also consider </a:t>
            </a:r>
            <a:r>
              <a:rPr lang="en-US" b="1" dirty="0" smtClean="0"/>
              <a:t>reactive computation</a:t>
            </a:r>
            <a:r>
              <a:rPr lang="en-US" dirty="0" smtClean="0"/>
              <a:t> with several rounds of input and output</a:t>
            </a:r>
          </a:p>
          <a:p>
            <a:r>
              <a:rPr lang="en-US" dirty="0" smtClean="0"/>
              <a:t>A secret state is maintained between rounds of input and output</a:t>
            </a:r>
          </a:p>
          <a:p>
            <a:endParaRPr lang="en-US" dirty="0" smtClean="0"/>
          </a:p>
        </p:txBody>
      </p:sp>
      <p:sp>
        <p:nvSpPr>
          <p:cNvPr id="6" name="Explosion 2 5"/>
          <p:cNvSpPr/>
          <p:nvPr/>
        </p:nvSpPr>
        <p:spPr>
          <a:xfrm rot="249362">
            <a:off x="93067" y="-57311"/>
            <a:ext cx="9180512" cy="1944216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Multiparty Computation</a:t>
            </a:r>
            <a:endParaRPr lang="en-US" dirty="0"/>
          </a:p>
        </p:txBody>
      </p:sp>
      <p:sp>
        <p:nvSpPr>
          <p:cNvPr id="4" name="AutoShape 2" descr="data:image/jpeg;base64,/9j/4AAQSkZJRgABAQAAAQABAAD/2wCEAAkGBg0SEA0NDw0ODgwODQ8PDw0MERAQEA0NExAVFBQREhIXJyYqGCUkJRISHzAsLycpLiwtFR8xODwqOCgrOCkBCQoKDgwNGQ0MFSkYEhgpKSkpKSkpKSkpKSkpKSkpKSkpKSkpKSkpKSkpKSkpKSkpKSkpKSkpKSkpKSkpKSkpKf/AABEIAMUA/wMBIgACEQEDEQH/xAAcAAABBAMBAAAAAAAAAAAAAAAAAgMEBwEGCAX/xABOEAABAwIBBQkIDgkEAwAAAAAAAQIDBAURBgcSVNETFiExU3SSk5QXNUFVcYGz0ggUIzNDRFFSYXJzsbLCFSIlJjQ2kaG0GCQywUJigv/EABQBAQAAAAAAAAAAAAAAAAAAAAD/xAAUEQEAAAAAAAAAAAAAAAAAAAAA/9oADAMBAAIRAxEAPwC8QArOo9kBZWPfG6Ou0mOc1cIY8MWrguH6/wBAFmAVh/qHsfJ13Ux+uKZ7ISyL/wCFd1MfrgWaNzzsYx8j3I2NjXPe5eJrGpiqr/RSv48+lndxMrOqZ6wm6Z1rZUU1TTsSpa6anmiaro24I58atRVwd9IGyMyulcjXttFzcxyI5rtGjZpNVMUXRfKip5FRF+XArvNu6sprllDO+2VsiT1f/CL2rpxK6SSZEfpSImOjKziVycZsNHfklY2VMcHJwI7DFGt/VRP7D36TA2Whym05Y4JaKspHS6SROqmwaEr2tVysa6J78FwRzsFwxRq4cR7RWNZlXDBPRum3Tc4ZnVGEbUdx01RAqImKcOMrF8jVPRkz02lvGyr80TPWA30Ct5M/VmbxsrfNEz1hhfZDWP5ld1MfrgWeBWsef+yu4mVvnhj9YlR57rQ7iZWeeJnrAbdd722BYmJDPUTzK7c4KVrHSOaxEV71V6tRqJi3hVU4XInGpoWde51NTaayFtrr4sNykdJN7T0Gsjla9yroSuXiavEiirhnApKmopXwbsipFPAu6Ma3358C44oq8GETk/8ApCclzAfyQvNVBQW+mfaLi58NJBG50ftFWuc2NEVW4zIuHmQ2q0XZlQxz2skieyR0UsM7UbJDK3BVa5EVU4laqKiqio5FTjNO/SRCsucuhg9tLMlQr56lJf1GNXDCnhiXFdLwrE5fOgFmAV9JnvtDeNlZ5omesRZPZAWVvGyt80MfrgWWBWCeyGsfzK7qY/XJEefizO4mVvniZ6wFjngzZVrpyNht9dVMikdE6enbTJEsrFwe1qyyMVdFcWquGGKKngPAjzz2p3Eyr88TPWPNtGUUcqTbmrtzSpqZE00RPf6qaZODFfA9qL9KAeRdXVj8p7fcEtlajI6N67ivtXdXNYyWNzm4SaOGMzONyLx8BYjsr1bg6a23CnhRzUfPK2ldHEiqiaT9zkcqJwpiuC4JwrwIp4X6TPOv96a2nma5VRs0boV0Uxw02rgqp9Coi+YC0ANEkzy2pvGyr80bPWIsmfazt42VnmiZ6wFigVi72QtkTg0K7qY/XMf6h7Hydd1MfrgWeBXtkz4WiqqIKOFlZu1RI2NiyRMRqOX5VRy4FhACnP8AmssNLUyXTd4I5dGtdo7o1HYIquxw/odAKUjmX99u3PV+94G69z216lT9BBTM31r1Kn6CGxoKaB40WQdt1ODoIS48irenxSHooevGPtA1ybIimVcWI6NPmxuVrfLgI3jQ/Pl6amzmcANfhyLokTB8LZV+dL+u7+qiJMh7cvxSHoIbEIcBqkuQVs1ODoIRlze2vUqfoIbZIMAa/FkBbNTg6CE2LIW3J8Ug6CHrxkmMDxt5lBgqJTRNX5WtwVPIqcRG3jQcpN0zZ0M4Aaw3IaDHhfKqeFFevD9HASXZGW9eOlh6KHvYGFA1mXIW2r8Ug6CEKXIC2L8Sg6CG2yEaQDV25vrXqVP0EJUOQVt1ODoIe2hIjA8iPIi3J8Uh6KBPkVSLhoR7kvywroY+X5T32igNY3jQ8pN0x2nyJpU/5tWX5EmVXInkQ2PAwBr8mRNuX4pD0UIkuQdt1ODoIbS4YkA1J+b616lT9BBK5vrXqVP0ENnUSoFN3e0wU+UNhjgiZExZWuVI0RqKumqY/wBi+EKTyq/mSw/aN9IpdiAClJZmU91u3PP+3l2qUnmb99uvPP8At4FsIKaJQU0CTGPtGIx9oCgAAMKIcLUQ4CPIMD8gwA5GSYyNGSYwHUMmEMgBhTJhQGZCNISZCNIAlB+MYQfjAkNFoIaLQAAAAQ4YkH3DEgEdRKilEqBVOVKfvHYftG+kUupClsqP5jsX2jPSKXSgApSmZ1Pdbrzv1y6ylcz6e63TnSfmAtZBTRKCmgSYx9oxGPtAUAABhRDhaiHAR5BgfkGAHIyTGRoyTGA6hkwhkAMKZMKAzIRpCTIRpAEoPxjCD8YEhotBDRaAAAACHDEg+4YkAjqJUUolQKrymT94rH9dnpVLoQpjKVP3isn12elUudAApfNB79dOdJ+YugpjNEnu1z5yn5gLTQU0SgpoEmMfaMRj7QFAAAYUQ4WohwEeQYH5BgByMkxkaMkxgOoZMIZADCmTCgMyEaQkyEaQBKD8Ywg/GBIaLQQ0WgAAAAhwxIPuGJAI6iVFKJUCrspP5hsv12elUuUpvKNP3hs314/SqXIAFM5pE92ufOG/mLmKazTe/XLnDfzAWigpolBTQJMY+0YjH2gKAAAwohwtRDgI8gwPyDADkZJjI0ZJjAdQyYQyAGFMmFAZkI0hJkI0gCUH4xhB+MCQ0WghotAAAABDhiQfcMSAR1EqKUSoFYZRJ+8Fn+vH6ZS4yncof5gtH1o/TKXEAFOZqE92uX27PzFxlO5qvfrj9uz7nAWcgpolBTQJMY+0YjH2gKAAAwohwtRDgI8gwPyDADkZJjI0ZJjAdQyYQyAGFMmFAZkI0hJkI0gCUH4xhB+MCQ0WghotAAAABDhiQfcMSAR1EqKUSoFZ5QJ+37R9aL0ylwFQX7v/AGn60Xp1LfACns1nv1x+2Z9zi4Sn813v1w+1j+5wFmIKaJQU0CTGPtGIx9oCgAAMKIcLUQ4CPIMD8gwA5GSYyNGSYwHUMmEMgBhTJhQGZCNISZCNIAlB+MYQfjAkNFoIaLQAAAAQ4YkH3DEgEdRKilEqBWt97/Wr60Xp1LeKivnf61/Wi9OW6AFQ5sPfrh9pH9zi3ios2Xv9f9pF9zgLJQU0SgpoEmMfaMRj7QFAAAYUQ4WIcBHkGB+QYAcjJMZGjJMYDqGTCGQAwpkwoDMhGkJMhGkASg/GR0JEYEhotBDRQGQAwAlwxIPuGJAI6iVFKJUCuL339tnlh9OW2VLeu/tt8sP+QW0AFNZA3CKKauWSRjMXx4abkbjgjscMfKXKUrlTmcubVfNQzU1Wiqq7jUMSGXj4Gteqq13nVoG/b6qLWYesZtFMyqotZh6xm052q7feonujktUzXtXBU9qyOTyo5EVF8yjO53fxZN2SbYB0zFlPR6xD1jNpKZlHSL8PF02nJ1Xd6yJ25y07YpERF0JYnMciLxLguBLgfdHta9lvlexyYteymlc1yL4UVE4QOrG3ymX4aPptFLeKflo+k05V0Lv4tn7LNsDRu/i2fss2wDqZ1/pU+Hi6bRiTKWk5eLptOX9C7+LZ+yzbA0Lv4sn7LNsA6Wlyoo9Yh6xm0jrlVRazD1jNpzjud38WTdkm2Bud38WTdkm2AdJxZU0esQ9YzaS48pqTWIum05h3O7+LJuyTbA0Lv4sn7LNsA6mblDSr8PF02jjb1TL8NH0mnKFTPc42LJJQSRRtw0pJKaVjW4qiJi5U4OFUTzkHfJP8yLoAdeuvVMnw0fTaNPyipU+Hi6bTkffJP8yLoHoxrdXIjm26VzXIitc2lmVHNVMUVFw4QOnpMpqPWIumzaRZMqaPWIesZtObdzu/iybss2wNzu/iybsk2wDo5uVVFrMPWM2kmLKij1iHrGbTmjc7v4sm7JNsDc7v4sm7JNsA6hjylpOXi6bR9t+pV+Hj6bTlfQu/iyfss2wNC7+LZ+yzbAOq/wBMU/LR9Joh19pk+Gj6bTljRu/i2fss2wxoXfxbP2WbYB1E/KSk5eLptIsuVFHrEPWM2nMk8l0Y10j7fJGxqYufJTSta1PlVVTgI9Fcq2ZVbDS7s5qYqkML3q1PlVG44AdNOyqotZh6xm0SuVVFrMPWM2nOW53fxZN2SbYS7ZZr7USJFDapVevhfA6Jjfpc9+CN86gWdW1kct6tz43te3ShTFio5Md34sU8pcBU+Q+aauhlgrKypp43xSMkSmpY1fpaK46L5VVMPMi+UtgCmMoM4mUVFj7bpViYi4bslOj4V8krMU/vieF3fa7lIupOg3NRUVFTFF4FRfCh5u9i3ahR9nh2AUd3fa7lIupDu/V3KRdSXjvXt2oUfZ4dgb17dqFH2eHYBy/lLlXT11Q6rqmufO5jGK6PFjdFqYJ+qhsloz1VNNBBSwvY2GCNscaPi0nIxqYJivhIGeqhiju8scUUcUaU9OqMiY1jUVWriuCF0Zu8nqF9qtj30VK97qOJXPfBE5zl0eNVVOECse79XcpF1Id36u5SLqS8d69u1Cj7PDsDevbtQo+zw7AKO7v1dykXUh3fq7lIupLx3r27UKPs8OwN69u1Cj7PDsAo7u/V3KRdSHd+ruUi6kvHevbtQo+zw7A3r27UKPs8OwCju79XcpF1Id36u5SLqS8d69u1Cj7PDsDevbtQo+zw7AOfcoM8E1bTS0VS5rqebQ02xx6Dl0JGvTB3g4WoaZu1t5OXpOOg879hoo7NXyRUlNHI32tovjhiY5uNXCi4ORODgVU85zXofQB6O7W3k5ek432iz5VcUUUEb40jhjZGxFhxVGMajURV8PAiFYKz6DrPJfJugdQ0DnUNI5zqKmVznQQqrlWFqqqrhwgVF3fq7lIupDu/V3KRdSXjvXt2oUfZ4dgb17dqFH2eHYBR3d+ruUi6kO79XcpF1JeO9e3ahR9nh2BvXt2oUfZ4dgFHd36u5SLqQ7v1dykXUl4717dqFH2eHYG9e3ahR9nh2AUd3fq7lIupDu/V3KRdSXjvXt2oUfZ4dgb17dqFH2eHYBQN5zz1FVTzUk7mOgnYrJGsi0XK1fkd4Dxck8uo7c+WWjRWPlYjHrKiyIrUdimCLxF45zMn6FlouckdHSskbTOVr2QRNc1cU4UVE4CtPY/22CWrr2zQRTNbSsVEmjY9GruuGKI5FwAz3fq7lIupDu+13KRdSXjvXt2oUfZ4dgb17dqFH2eHYBR3d9ruUi6k2SwZbZT1qI6mpMYlTFJpYGwxKn/q+RU0vNiWdHk3QNVHNoaRrmqio5sESKip4UVE4D0gAAAAAAA5pz4p+2p+b034FLwzad57VzKH8JSWe1P21Pzel/ApdubTvPauZQ/hA2YAAAAAAAAAAAADSc8/eS4eWl/zITmHROn883eSv8tL/mQnMmiA0reM6/yT/gLdzGl9Aw5FVvGdd5J/wFu5jS+gYB6oAAAAAAAAAAAAGqZ0+8105q78SFX+x2T/AHtw5nH6YtDOn3munNXfiQrD2PKf724czj9MBfQAAAAAAAAAAAAHN2etP2zPzel/ApdebTvPauZQ/hMgBsoAAAAAAAAAAAAGlZ5O8tf5aX/MhOaMAAAVDrfJP+At3MaX0DAAD1QAAAAAAAAAAAANUzp95rpzV34kKy9j4n+9r+Zx+mMgBe4AAAAA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pic>
        <p:nvPicPr>
          <p:cNvPr id="1027" name="Picture 3" descr="\\ad.nfit.au.dk\NFDFS\Users\jbn\Desktop\StraightFlush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212976"/>
            <a:ext cx="5040560" cy="365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5593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xplosion 2 10"/>
          <p:cNvSpPr/>
          <p:nvPr/>
        </p:nvSpPr>
        <p:spPr>
          <a:xfrm rot="249362">
            <a:off x="93067" y="-57311"/>
            <a:ext cx="9180512" cy="1944216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(A)synchronous SMC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435280" cy="4608512"/>
          </a:xfrm>
        </p:spPr>
        <p:txBody>
          <a:bodyPr>
            <a:normAutofit/>
          </a:bodyPr>
          <a:lstStyle/>
          <a:p>
            <a:r>
              <a:rPr lang="en-US" dirty="0" smtClean="0"/>
              <a:t>In SMC, we typically assume that the parties have partially synchronized clocks and know an upper bound on the time it takes to send a message</a:t>
            </a:r>
          </a:p>
          <a:p>
            <a:r>
              <a:rPr lang="en-US" dirty="0" smtClean="0"/>
              <a:t>Allows the computation to proceed in rounds, where in each round all parties send a message to all parties</a:t>
            </a:r>
          </a:p>
          <a:p>
            <a:pPr lvl="1"/>
            <a:r>
              <a:rPr lang="en-US" dirty="0" smtClean="0"/>
              <a:t>Use a default message on time-out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625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xplosion 2 10"/>
          <p:cNvSpPr/>
          <p:nvPr/>
        </p:nvSpPr>
        <p:spPr>
          <a:xfrm rot="249362">
            <a:off x="93067" y="-57311"/>
            <a:ext cx="9180512" cy="1944216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Input Deprivation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579296" cy="482453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Any asynchronous protocol with guaranteed termination and which tolerates that up to </a:t>
            </a:r>
            <a:r>
              <a:rPr lang="en-US" i="1" dirty="0" smtClean="0"/>
              <a:t>t</a:t>
            </a:r>
            <a:r>
              <a:rPr lang="en-US" dirty="0" smtClean="0"/>
              <a:t> parties are actively corrupted </a:t>
            </a:r>
            <a:r>
              <a:rPr lang="en-US" b="1" dirty="0" smtClean="0"/>
              <a:t>must tolerate that </a:t>
            </a:r>
            <a:r>
              <a:rPr lang="en-US" b="1" i="1" dirty="0" smtClean="0"/>
              <a:t>t</a:t>
            </a:r>
            <a:r>
              <a:rPr lang="en-US" b="1" dirty="0" smtClean="0"/>
              <a:t> honest parties do not have their inputs considered</a:t>
            </a:r>
          </a:p>
          <a:p>
            <a:pPr lvl="1"/>
            <a:r>
              <a:rPr lang="en-US" dirty="0" smtClean="0"/>
              <a:t>The </a:t>
            </a:r>
            <a:r>
              <a:rPr lang="en-US" i="1" dirty="0" smtClean="0"/>
              <a:t>t</a:t>
            </a:r>
            <a:r>
              <a:rPr lang="en-US" dirty="0" smtClean="0"/>
              <a:t> corrupted parties might not send any messages, so the protocol must terminate if only </a:t>
            </a:r>
            <a:r>
              <a:rPr lang="en-US" i="1" dirty="0" smtClean="0"/>
              <a:t>n-t</a:t>
            </a:r>
            <a:r>
              <a:rPr lang="en-US" dirty="0" smtClean="0"/>
              <a:t> parties are alive</a:t>
            </a:r>
          </a:p>
          <a:p>
            <a:pPr lvl="1"/>
            <a:r>
              <a:rPr lang="en-US" b="1" dirty="0" smtClean="0"/>
              <a:t>With arbitrarily drifting clocks or arbitrary network delays, a slow honest party cannot be distinguished from a corrupted party which did not send its messages</a:t>
            </a:r>
            <a:endParaRPr lang="en-US" b="1" dirty="0"/>
          </a:p>
          <a:p>
            <a:r>
              <a:rPr lang="en-US" dirty="0" smtClean="0"/>
              <a:t>The I.F. for asynchronous SFE might compute outputs already when </a:t>
            </a:r>
            <a:r>
              <a:rPr lang="en-US" i="1" dirty="0" smtClean="0"/>
              <a:t>n-t</a:t>
            </a:r>
            <a:r>
              <a:rPr lang="en-US" dirty="0" smtClean="0"/>
              <a:t> parties gave input</a:t>
            </a:r>
          </a:p>
        </p:txBody>
      </p:sp>
    </p:spTree>
    <p:extLst>
      <p:ext uri="{BB962C8B-B14F-4D97-AF65-F5344CB8AC3E}">
        <p14:creationId xmlns:p14="http://schemas.microsoft.com/office/powerpoint/2010/main" val="537013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xplosion 2 3"/>
          <p:cNvSpPr/>
          <p:nvPr/>
        </p:nvSpPr>
        <p:spPr>
          <a:xfrm rot="249362">
            <a:off x="93067" y="-57311"/>
            <a:ext cx="9180512" cy="1944216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Universal Composition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36912"/>
            <a:ext cx="8435280" cy="3489251"/>
          </a:xfrm>
        </p:spPr>
        <p:txBody>
          <a:bodyPr>
            <a:normAutofit fontScale="92500" lnSpcReduction="10000"/>
          </a:bodyPr>
          <a:lstStyle/>
          <a:p>
            <a:r>
              <a:rPr lang="en-US" sz="4000" dirty="0" smtClean="0"/>
              <a:t>If 		</a:t>
            </a:r>
            <a:r>
              <a:rPr lang="en-US" sz="4000" dirty="0" smtClean="0">
                <a:sym typeface="Symbol"/>
              </a:rPr>
              <a:t></a:t>
            </a:r>
            <a:r>
              <a:rPr lang="en-US" sz="4000" dirty="0" smtClean="0"/>
              <a:t>G securely implements F 	</a:t>
            </a:r>
            <a:br>
              <a:rPr lang="en-US" sz="4000" dirty="0" smtClean="0"/>
            </a:br>
            <a:r>
              <a:rPr lang="en-US" sz="4000" dirty="0" smtClean="0"/>
              <a:t>and </a:t>
            </a:r>
            <a:r>
              <a:rPr lang="en-US" sz="4000" dirty="0"/>
              <a:t>	</a:t>
            </a:r>
            <a:r>
              <a:rPr lang="en-US" sz="4000" dirty="0" smtClean="0">
                <a:sym typeface="Symbol"/>
              </a:rPr>
              <a:t></a:t>
            </a:r>
            <a:r>
              <a:rPr lang="en-US" sz="4000" dirty="0" smtClean="0"/>
              <a:t>H securely implements G 	</a:t>
            </a:r>
            <a:br>
              <a:rPr lang="en-US" sz="4000" dirty="0" smtClean="0"/>
            </a:br>
            <a:r>
              <a:rPr lang="en-US" sz="4000" dirty="0" smtClean="0"/>
              <a:t>then	</a:t>
            </a:r>
            <a:r>
              <a:rPr lang="en-US" sz="4000" dirty="0" smtClean="0">
                <a:sym typeface="Symbol"/>
              </a:rPr>
              <a:t></a:t>
            </a:r>
            <a:r>
              <a:rPr lang="en-US" sz="4000" dirty="0">
                <a:sym typeface="Symbol"/>
              </a:rPr>
              <a:t>(</a:t>
            </a:r>
            <a:r>
              <a:rPr lang="en-US" sz="4000" dirty="0" smtClean="0">
                <a:sym typeface="Symbol"/>
              </a:rPr>
              <a:t></a:t>
            </a:r>
            <a:r>
              <a:rPr lang="en-US" sz="4000" dirty="0" smtClean="0"/>
              <a:t>H) securely implements F</a:t>
            </a:r>
            <a:br>
              <a:rPr lang="en-US" sz="4000" dirty="0" smtClean="0"/>
            </a:br>
            <a:r>
              <a:rPr lang="en-US" dirty="0" smtClean="0"/>
              <a:t>	</a:t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622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51920" y="5085184"/>
            <a:ext cx="1440160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H=</a:t>
            </a:r>
            <a:r>
              <a:rPr lang="en-US" dirty="0" err="1" smtClean="0">
                <a:solidFill>
                  <a:schemeClr val="tx1"/>
                </a:solidFill>
              </a:rPr>
              <a:t>Au.Co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4139952" y="4509120"/>
            <a:ext cx="0" cy="57606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4981849" y="4509120"/>
            <a:ext cx="22199" cy="57606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Snip Same Side Corner Rectangle 35"/>
          <p:cNvSpPr/>
          <p:nvPr/>
        </p:nvSpPr>
        <p:spPr>
          <a:xfrm flipV="1">
            <a:off x="3995936" y="5085184"/>
            <a:ext cx="1152128" cy="215201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139952" y="5003884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special</a:t>
            </a:r>
          </a:p>
        </p:txBody>
      </p:sp>
      <p:sp>
        <p:nvSpPr>
          <p:cNvPr id="41" name="Snip Same Side Corner Rectangle 40"/>
          <p:cNvSpPr/>
          <p:nvPr/>
        </p:nvSpPr>
        <p:spPr>
          <a:xfrm rot="16200000" flipV="1">
            <a:off x="3383457" y="5697663"/>
            <a:ext cx="1152128" cy="215201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Snip Same Side Corner Rectangle 41"/>
          <p:cNvSpPr/>
          <p:nvPr/>
        </p:nvSpPr>
        <p:spPr>
          <a:xfrm rot="5400000" flipV="1">
            <a:off x="4608415" y="5697664"/>
            <a:ext cx="1152128" cy="215201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3851920" y="5589240"/>
            <a:ext cx="2600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i</a:t>
            </a:r>
            <a:endParaRPr lang="en-US" b="1" dirty="0" smtClean="0"/>
          </a:p>
        </p:txBody>
      </p:sp>
      <p:sp>
        <p:nvSpPr>
          <p:cNvPr id="44" name="TextBox 43"/>
          <p:cNvSpPr txBox="1"/>
          <p:nvPr/>
        </p:nvSpPr>
        <p:spPr>
          <a:xfrm>
            <a:off x="5076056" y="5589240"/>
            <a:ext cx="263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j</a:t>
            </a:r>
            <a:endParaRPr lang="en-US" b="1" dirty="0" smtClean="0"/>
          </a:p>
        </p:txBody>
      </p:sp>
      <p:sp>
        <p:nvSpPr>
          <p:cNvPr id="53" name="Oval 52"/>
          <p:cNvSpPr/>
          <p:nvPr/>
        </p:nvSpPr>
        <p:spPr>
          <a:xfrm>
            <a:off x="467544" y="5085184"/>
            <a:ext cx="1440160" cy="144016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</a:t>
            </a:r>
            <a:r>
              <a:rPr lang="en-US" sz="2400" baseline="-25000" dirty="0" smtClean="0">
                <a:solidFill>
                  <a:schemeClr val="tx1"/>
                </a:solidFill>
              </a:rPr>
              <a:t>i</a:t>
            </a:r>
            <a:endParaRPr lang="en-US" sz="2400" dirty="0"/>
          </a:p>
        </p:txBody>
      </p:sp>
      <p:cxnSp>
        <p:nvCxnSpPr>
          <p:cNvPr id="57" name="Straight Arrow Connector 56"/>
          <p:cNvCxnSpPr/>
          <p:nvPr/>
        </p:nvCxnSpPr>
        <p:spPr>
          <a:xfrm>
            <a:off x="1763688" y="5373216"/>
            <a:ext cx="2088232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H="1">
            <a:off x="1763688" y="6237312"/>
            <a:ext cx="2088232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179512" y="5373216"/>
            <a:ext cx="43204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H="1">
            <a:off x="179512" y="6237312"/>
            <a:ext cx="43204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8532440" y="5373216"/>
            <a:ext cx="43204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Oval 71"/>
          <p:cNvSpPr/>
          <p:nvPr/>
        </p:nvSpPr>
        <p:spPr>
          <a:xfrm>
            <a:off x="7236296" y="5085184"/>
            <a:ext cx="1440160" cy="144016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P</a:t>
            </a:r>
            <a:r>
              <a:rPr lang="en-US" sz="2400" baseline="-25000" dirty="0" err="1" smtClean="0">
                <a:solidFill>
                  <a:schemeClr val="tx1"/>
                </a:solidFill>
              </a:rPr>
              <a:t>j</a:t>
            </a:r>
            <a:endParaRPr lang="en-US" sz="2400" dirty="0"/>
          </a:p>
        </p:txBody>
      </p:sp>
      <p:cxnSp>
        <p:nvCxnSpPr>
          <p:cNvPr id="73" name="Straight Arrow Connector 72"/>
          <p:cNvCxnSpPr/>
          <p:nvPr/>
        </p:nvCxnSpPr>
        <p:spPr>
          <a:xfrm flipH="1">
            <a:off x="8532440" y="6237312"/>
            <a:ext cx="43204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5292080" y="5373216"/>
            <a:ext cx="2088232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H="1">
            <a:off x="5292080" y="6237312"/>
            <a:ext cx="2088232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flipV="1">
            <a:off x="755576" y="4509120"/>
            <a:ext cx="0" cy="7200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1619672" y="4509120"/>
            <a:ext cx="0" cy="7200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flipV="1">
            <a:off x="7524328" y="4509120"/>
            <a:ext cx="0" cy="7200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>
            <a:off x="8388424" y="4509120"/>
            <a:ext cx="0" cy="7200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Rectangle 92"/>
          <p:cNvSpPr/>
          <p:nvPr/>
        </p:nvSpPr>
        <p:spPr>
          <a:xfrm>
            <a:off x="3851920" y="2420888"/>
            <a:ext cx="1440160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G=</a:t>
            </a:r>
            <a:r>
              <a:rPr lang="en-US" sz="2000" dirty="0" err="1" smtClean="0">
                <a:solidFill>
                  <a:schemeClr val="tx1"/>
                </a:solidFill>
              </a:rPr>
              <a:t>Sec.Co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  <a:endParaRPr lang="en-US" i="1" baseline="-25000" dirty="0">
              <a:solidFill>
                <a:schemeClr val="tx1"/>
              </a:solidFill>
            </a:endParaRPr>
          </a:p>
        </p:txBody>
      </p:sp>
      <p:sp>
        <p:nvSpPr>
          <p:cNvPr id="96" name="Snip Same Side Corner Rectangle 95"/>
          <p:cNvSpPr/>
          <p:nvPr/>
        </p:nvSpPr>
        <p:spPr>
          <a:xfrm flipV="1">
            <a:off x="3995936" y="2420888"/>
            <a:ext cx="1152128" cy="215201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7" name="TextBox 96"/>
          <p:cNvSpPr txBox="1"/>
          <p:nvPr/>
        </p:nvSpPr>
        <p:spPr>
          <a:xfrm>
            <a:off x="4139952" y="2339588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special</a:t>
            </a:r>
          </a:p>
        </p:txBody>
      </p:sp>
      <p:sp>
        <p:nvSpPr>
          <p:cNvPr id="98" name="Snip Same Side Corner Rectangle 97"/>
          <p:cNvSpPr/>
          <p:nvPr/>
        </p:nvSpPr>
        <p:spPr>
          <a:xfrm rot="16200000" flipV="1">
            <a:off x="3383457" y="3033367"/>
            <a:ext cx="1152128" cy="215201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9" name="Snip Same Side Corner Rectangle 98"/>
          <p:cNvSpPr/>
          <p:nvPr/>
        </p:nvSpPr>
        <p:spPr>
          <a:xfrm rot="5400000" flipV="1">
            <a:off x="4608415" y="3033368"/>
            <a:ext cx="1152128" cy="215201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0" name="TextBox 99"/>
          <p:cNvSpPr txBox="1"/>
          <p:nvPr/>
        </p:nvSpPr>
        <p:spPr>
          <a:xfrm>
            <a:off x="3851920" y="2924944"/>
            <a:ext cx="2600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i</a:t>
            </a:r>
            <a:endParaRPr lang="en-US" b="1" dirty="0" smtClean="0"/>
          </a:p>
        </p:txBody>
      </p:sp>
      <p:sp>
        <p:nvSpPr>
          <p:cNvPr id="101" name="TextBox 100"/>
          <p:cNvSpPr txBox="1"/>
          <p:nvPr/>
        </p:nvSpPr>
        <p:spPr>
          <a:xfrm>
            <a:off x="5076056" y="2924944"/>
            <a:ext cx="263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j</a:t>
            </a:r>
            <a:endParaRPr lang="en-US" b="1" dirty="0" smtClean="0"/>
          </a:p>
        </p:txBody>
      </p:sp>
      <p:cxnSp>
        <p:nvCxnSpPr>
          <p:cNvPr id="104" name="Straight Arrow Connector 103"/>
          <p:cNvCxnSpPr/>
          <p:nvPr/>
        </p:nvCxnSpPr>
        <p:spPr>
          <a:xfrm>
            <a:off x="5292080" y="2708920"/>
            <a:ext cx="36004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 flipH="1">
            <a:off x="5292080" y="3573016"/>
            <a:ext cx="36004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/>
          <p:nvPr/>
        </p:nvCxnSpPr>
        <p:spPr>
          <a:xfrm>
            <a:off x="179512" y="2708920"/>
            <a:ext cx="367240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 flipH="1">
            <a:off x="179512" y="3573016"/>
            <a:ext cx="367240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/>
          <p:cNvCxnSpPr/>
          <p:nvPr/>
        </p:nvCxnSpPr>
        <p:spPr>
          <a:xfrm flipV="1">
            <a:off x="4139952" y="2060848"/>
            <a:ext cx="0" cy="36004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/>
          <p:nvPr/>
        </p:nvCxnSpPr>
        <p:spPr>
          <a:xfrm>
            <a:off x="5004048" y="2060848"/>
            <a:ext cx="0" cy="36004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V="1">
            <a:off x="4139952" y="188640"/>
            <a:ext cx="0" cy="140415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5004048" y="188640"/>
            <a:ext cx="0" cy="140415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rame 5"/>
          <p:cNvSpPr/>
          <p:nvPr/>
        </p:nvSpPr>
        <p:spPr>
          <a:xfrm>
            <a:off x="35496" y="44624"/>
            <a:ext cx="9001000" cy="4104456"/>
          </a:xfrm>
          <a:prstGeom prst="frame">
            <a:avLst>
              <a:gd name="adj1" fmla="val 35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5" name="Frame 84"/>
          <p:cNvSpPr/>
          <p:nvPr/>
        </p:nvSpPr>
        <p:spPr>
          <a:xfrm>
            <a:off x="35496" y="4365104"/>
            <a:ext cx="9073008" cy="2448272"/>
          </a:xfrm>
          <a:prstGeom prst="frame">
            <a:avLst>
              <a:gd name="adj1" fmla="val 52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6" name="Straight Arrow Connector 85"/>
          <p:cNvCxnSpPr/>
          <p:nvPr/>
        </p:nvCxnSpPr>
        <p:spPr>
          <a:xfrm flipV="1">
            <a:off x="755576" y="188640"/>
            <a:ext cx="0" cy="140415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>
            <a:off x="1619672" y="188640"/>
            <a:ext cx="0" cy="140415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 flipV="1">
            <a:off x="7524328" y="188640"/>
            <a:ext cx="0" cy="140415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>
            <a:off x="8388424" y="188640"/>
            <a:ext cx="0" cy="135944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rapezoid 89"/>
          <p:cNvSpPr/>
          <p:nvPr/>
        </p:nvSpPr>
        <p:spPr>
          <a:xfrm flipV="1">
            <a:off x="467544" y="1592796"/>
            <a:ext cx="8208912" cy="468052"/>
          </a:xfrm>
          <a:prstGeom prst="trapezoid">
            <a:avLst>
              <a:gd name="adj" fmla="val 725864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4353544" y="1548081"/>
            <a:ext cx="3850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39154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51920" y="5085184"/>
            <a:ext cx="1440160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G=</a:t>
            </a:r>
            <a:r>
              <a:rPr lang="en-US" dirty="0" err="1" smtClean="0">
                <a:solidFill>
                  <a:schemeClr val="tx1"/>
                </a:solidFill>
              </a:rPr>
              <a:t>Sec.Co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4139952" y="4509120"/>
            <a:ext cx="0" cy="57606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4981849" y="4509120"/>
            <a:ext cx="22199" cy="57606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Snip Same Side Corner Rectangle 35"/>
          <p:cNvSpPr/>
          <p:nvPr/>
        </p:nvSpPr>
        <p:spPr>
          <a:xfrm flipV="1">
            <a:off x="3995936" y="5085184"/>
            <a:ext cx="1152128" cy="215201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139952" y="5003884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special</a:t>
            </a:r>
          </a:p>
        </p:txBody>
      </p:sp>
      <p:sp>
        <p:nvSpPr>
          <p:cNvPr id="41" name="Snip Same Side Corner Rectangle 40"/>
          <p:cNvSpPr/>
          <p:nvPr/>
        </p:nvSpPr>
        <p:spPr>
          <a:xfrm rot="16200000" flipV="1">
            <a:off x="3383457" y="5697663"/>
            <a:ext cx="1152128" cy="215201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Snip Same Side Corner Rectangle 41"/>
          <p:cNvSpPr/>
          <p:nvPr/>
        </p:nvSpPr>
        <p:spPr>
          <a:xfrm rot="5400000" flipV="1">
            <a:off x="4608415" y="5697664"/>
            <a:ext cx="1152128" cy="215201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3851920" y="5589240"/>
            <a:ext cx="2600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i</a:t>
            </a:r>
            <a:endParaRPr lang="en-US" b="1" dirty="0" smtClean="0"/>
          </a:p>
        </p:txBody>
      </p:sp>
      <p:sp>
        <p:nvSpPr>
          <p:cNvPr id="44" name="TextBox 43"/>
          <p:cNvSpPr txBox="1"/>
          <p:nvPr/>
        </p:nvSpPr>
        <p:spPr>
          <a:xfrm>
            <a:off x="5076056" y="5589240"/>
            <a:ext cx="263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j</a:t>
            </a:r>
            <a:endParaRPr lang="en-US" b="1" dirty="0" smtClean="0"/>
          </a:p>
        </p:txBody>
      </p:sp>
      <p:sp>
        <p:nvSpPr>
          <p:cNvPr id="53" name="Oval 52"/>
          <p:cNvSpPr/>
          <p:nvPr/>
        </p:nvSpPr>
        <p:spPr>
          <a:xfrm>
            <a:off x="467544" y="5085184"/>
            <a:ext cx="1440160" cy="144016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Q</a:t>
            </a:r>
            <a:r>
              <a:rPr lang="en-US" sz="2400" baseline="-25000" dirty="0" smtClean="0">
                <a:solidFill>
                  <a:schemeClr val="tx1"/>
                </a:solidFill>
              </a:rPr>
              <a:t>i</a:t>
            </a:r>
            <a:endParaRPr lang="en-US" sz="2400" dirty="0"/>
          </a:p>
        </p:txBody>
      </p:sp>
      <p:cxnSp>
        <p:nvCxnSpPr>
          <p:cNvPr id="57" name="Straight Arrow Connector 56"/>
          <p:cNvCxnSpPr/>
          <p:nvPr/>
        </p:nvCxnSpPr>
        <p:spPr>
          <a:xfrm>
            <a:off x="1763688" y="5373216"/>
            <a:ext cx="2088232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H="1">
            <a:off x="1763688" y="6237312"/>
            <a:ext cx="2088232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179512" y="5373216"/>
            <a:ext cx="43204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H="1">
            <a:off x="179512" y="6237312"/>
            <a:ext cx="43204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8532440" y="5373216"/>
            <a:ext cx="43204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Oval 71"/>
          <p:cNvSpPr/>
          <p:nvPr/>
        </p:nvSpPr>
        <p:spPr>
          <a:xfrm>
            <a:off x="7236296" y="5085184"/>
            <a:ext cx="1440160" cy="144016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Q</a:t>
            </a:r>
            <a:r>
              <a:rPr lang="en-US" sz="2400" baseline="-25000" dirty="0" err="1" smtClean="0">
                <a:solidFill>
                  <a:schemeClr val="tx1"/>
                </a:solidFill>
              </a:rPr>
              <a:t>j</a:t>
            </a:r>
            <a:endParaRPr lang="en-US" sz="2400" dirty="0"/>
          </a:p>
        </p:txBody>
      </p:sp>
      <p:cxnSp>
        <p:nvCxnSpPr>
          <p:cNvPr id="73" name="Straight Arrow Connector 72"/>
          <p:cNvCxnSpPr/>
          <p:nvPr/>
        </p:nvCxnSpPr>
        <p:spPr>
          <a:xfrm flipH="1">
            <a:off x="8532440" y="6237312"/>
            <a:ext cx="43204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5292080" y="5373216"/>
            <a:ext cx="2088232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H="1">
            <a:off x="5292080" y="6237312"/>
            <a:ext cx="2088232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flipV="1">
            <a:off x="755576" y="4509120"/>
            <a:ext cx="0" cy="7200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1619672" y="4509120"/>
            <a:ext cx="0" cy="7200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flipV="1">
            <a:off x="7524328" y="4509120"/>
            <a:ext cx="0" cy="7200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>
            <a:off x="8388424" y="4509120"/>
            <a:ext cx="0" cy="7200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Rectangle 92"/>
          <p:cNvSpPr/>
          <p:nvPr/>
        </p:nvSpPr>
        <p:spPr>
          <a:xfrm>
            <a:off x="3851920" y="2420888"/>
            <a:ext cx="1440160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F=</a:t>
            </a:r>
            <a:r>
              <a:rPr lang="en-US" sz="3200" dirty="0" err="1" smtClean="0">
                <a:solidFill>
                  <a:schemeClr val="tx1"/>
                </a:solidFill>
              </a:rPr>
              <a:t>F</a:t>
            </a:r>
            <a:r>
              <a:rPr lang="en-US" sz="3200" i="1" baseline="-25000" dirty="0" err="1" smtClean="0">
                <a:solidFill>
                  <a:schemeClr val="tx1"/>
                </a:solidFill>
              </a:rPr>
              <a:t>f</a:t>
            </a:r>
            <a:endParaRPr lang="en-US" i="1" baseline="-25000" dirty="0">
              <a:solidFill>
                <a:schemeClr val="tx1"/>
              </a:solidFill>
            </a:endParaRPr>
          </a:p>
        </p:txBody>
      </p:sp>
      <p:sp>
        <p:nvSpPr>
          <p:cNvPr id="96" name="Snip Same Side Corner Rectangle 95"/>
          <p:cNvSpPr/>
          <p:nvPr/>
        </p:nvSpPr>
        <p:spPr>
          <a:xfrm flipV="1">
            <a:off x="3995936" y="2420888"/>
            <a:ext cx="1152128" cy="215201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7" name="TextBox 96"/>
          <p:cNvSpPr txBox="1"/>
          <p:nvPr/>
        </p:nvSpPr>
        <p:spPr>
          <a:xfrm>
            <a:off x="4139952" y="2339588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special</a:t>
            </a:r>
          </a:p>
        </p:txBody>
      </p:sp>
      <p:sp>
        <p:nvSpPr>
          <p:cNvPr id="98" name="Snip Same Side Corner Rectangle 97"/>
          <p:cNvSpPr/>
          <p:nvPr/>
        </p:nvSpPr>
        <p:spPr>
          <a:xfrm rot="16200000" flipV="1">
            <a:off x="3383457" y="3033367"/>
            <a:ext cx="1152128" cy="215201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9" name="Snip Same Side Corner Rectangle 98"/>
          <p:cNvSpPr/>
          <p:nvPr/>
        </p:nvSpPr>
        <p:spPr>
          <a:xfrm rot="5400000" flipV="1">
            <a:off x="4608415" y="3033368"/>
            <a:ext cx="1152128" cy="215201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0" name="TextBox 99"/>
          <p:cNvSpPr txBox="1"/>
          <p:nvPr/>
        </p:nvSpPr>
        <p:spPr>
          <a:xfrm>
            <a:off x="3851920" y="2924944"/>
            <a:ext cx="2600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i</a:t>
            </a:r>
            <a:endParaRPr lang="en-US" b="1" dirty="0" smtClean="0"/>
          </a:p>
        </p:txBody>
      </p:sp>
      <p:sp>
        <p:nvSpPr>
          <p:cNvPr id="101" name="TextBox 100"/>
          <p:cNvSpPr txBox="1"/>
          <p:nvPr/>
        </p:nvSpPr>
        <p:spPr>
          <a:xfrm>
            <a:off x="5076056" y="2924944"/>
            <a:ext cx="263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j</a:t>
            </a:r>
            <a:endParaRPr lang="en-US" b="1" dirty="0" smtClean="0"/>
          </a:p>
        </p:txBody>
      </p:sp>
      <p:cxnSp>
        <p:nvCxnSpPr>
          <p:cNvPr id="104" name="Straight Arrow Connector 103"/>
          <p:cNvCxnSpPr/>
          <p:nvPr/>
        </p:nvCxnSpPr>
        <p:spPr>
          <a:xfrm>
            <a:off x="5292080" y="2708920"/>
            <a:ext cx="36004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 flipH="1">
            <a:off x="5292080" y="3573016"/>
            <a:ext cx="36004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/>
          <p:nvPr/>
        </p:nvCxnSpPr>
        <p:spPr>
          <a:xfrm>
            <a:off x="179512" y="2708920"/>
            <a:ext cx="367240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 flipH="1">
            <a:off x="179512" y="3573016"/>
            <a:ext cx="367240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/>
          <p:cNvCxnSpPr/>
          <p:nvPr/>
        </p:nvCxnSpPr>
        <p:spPr>
          <a:xfrm flipV="1">
            <a:off x="4139952" y="2060848"/>
            <a:ext cx="0" cy="36004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/>
          <p:nvPr/>
        </p:nvCxnSpPr>
        <p:spPr>
          <a:xfrm>
            <a:off x="5004048" y="2060848"/>
            <a:ext cx="0" cy="36004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V="1">
            <a:off x="4139952" y="188640"/>
            <a:ext cx="0" cy="140415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5004048" y="188640"/>
            <a:ext cx="0" cy="140415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rame 5"/>
          <p:cNvSpPr/>
          <p:nvPr/>
        </p:nvSpPr>
        <p:spPr>
          <a:xfrm>
            <a:off x="35496" y="44624"/>
            <a:ext cx="9001000" cy="4104456"/>
          </a:xfrm>
          <a:prstGeom prst="frame">
            <a:avLst>
              <a:gd name="adj1" fmla="val 35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5" name="Frame 84"/>
          <p:cNvSpPr/>
          <p:nvPr/>
        </p:nvSpPr>
        <p:spPr>
          <a:xfrm>
            <a:off x="35496" y="4365104"/>
            <a:ext cx="9073008" cy="2448272"/>
          </a:xfrm>
          <a:prstGeom prst="frame">
            <a:avLst>
              <a:gd name="adj1" fmla="val 52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6" name="Straight Arrow Connector 85"/>
          <p:cNvCxnSpPr/>
          <p:nvPr/>
        </p:nvCxnSpPr>
        <p:spPr>
          <a:xfrm flipV="1">
            <a:off x="755576" y="188640"/>
            <a:ext cx="0" cy="140415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>
            <a:off x="1619672" y="188640"/>
            <a:ext cx="0" cy="140415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 flipV="1">
            <a:off x="7524328" y="188640"/>
            <a:ext cx="0" cy="140415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>
            <a:off x="8388424" y="188640"/>
            <a:ext cx="0" cy="135944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rapezoid 89"/>
          <p:cNvSpPr/>
          <p:nvPr/>
        </p:nvSpPr>
        <p:spPr>
          <a:xfrm flipV="1">
            <a:off x="467544" y="1592796"/>
            <a:ext cx="8208912" cy="468052"/>
          </a:xfrm>
          <a:prstGeom prst="trapezoid">
            <a:avLst>
              <a:gd name="adj" fmla="val 725864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4353544" y="1548081"/>
            <a:ext cx="3850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84360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Arrow Connector 6"/>
          <p:cNvCxnSpPr/>
          <p:nvPr/>
        </p:nvCxnSpPr>
        <p:spPr>
          <a:xfrm>
            <a:off x="3419872" y="5373216"/>
            <a:ext cx="43204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2123728" y="5085184"/>
            <a:ext cx="1440160" cy="144016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</a:t>
            </a:r>
            <a:r>
              <a:rPr lang="en-US" sz="2400" baseline="-25000" dirty="0" smtClean="0">
                <a:solidFill>
                  <a:schemeClr val="tx1"/>
                </a:solidFill>
              </a:rPr>
              <a:t>i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3851920" y="5085184"/>
            <a:ext cx="1440160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G=</a:t>
            </a:r>
            <a:r>
              <a:rPr lang="en-US" dirty="0" err="1" smtClean="0">
                <a:solidFill>
                  <a:schemeClr val="tx1"/>
                </a:solidFill>
              </a:rPr>
              <a:t>Au.Co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3419872" y="6237312"/>
            <a:ext cx="43204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4139952" y="4509120"/>
            <a:ext cx="0" cy="57606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4981849" y="4509120"/>
            <a:ext cx="22199" cy="57606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Snip Same Side Corner Rectangle 35"/>
          <p:cNvSpPr/>
          <p:nvPr/>
        </p:nvSpPr>
        <p:spPr>
          <a:xfrm flipV="1">
            <a:off x="3995936" y="5085184"/>
            <a:ext cx="1152128" cy="215201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139952" y="5003884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special</a:t>
            </a:r>
          </a:p>
        </p:txBody>
      </p:sp>
      <p:sp>
        <p:nvSpPr>
          <p:cNvPr id="41" name="Snip Same Side Corner Rectangle 40"/>
          <p:cNvSpPr/>
          <p:nvPr/>
        </p:nvSpPr>
        <p:spPr>
          <a:xfrm rot="16200000" flipV="1">
            <a:off x="3383457" y="5697663"/>
            <a:ext cx="1152128" cy="215201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Snip Same Side Corner Rectangle 41"/>
          <p:cNvSpPr/>
          <p:nvPr/>
        </p:nvSpPr>
        <p:spPr>
          <a:xfrm rot="5400000" flipV="1">
            <a:off x="4608415" y="5697664"/>
            <a:ext cx="1152128" cy="215201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3851920" y="5589240"/>
            <a:ext cx="2600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i</a:t>
            </a:r>
            <a:endParaRPr lang="en-US" b="1" dirty="0" smtClean="0"/>
          </a:p>
        </p:txBody>
      </p:sp>
      <p:sp>
        <p:nvSpPr>
          <p:cNvPr id="44" name="TextBox 43"/>
          <p:cNvSpPr txBox="1"/>
          <p:nvPr/>
        </p:nvSpPr>
        <p:spPr>
          <a:xfrm>
            <a:off x="5076056" y="5589240"/>
            <a:ext cx="263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j</a:t>
            </a:r>
            <a:endParaRPr lang="en-US" b="1" dirty="0" smtClean="0"/>
          </a:p>
        </p:txBody>
      </p:sp>
      <p:sp>
        <p:nvSpPr>
          <p:cNvPr id="53" name="Oval 52"/>
          <p:cNvSpPr/>
          <p:nvPr/>
        </p:nvSpPr>
        <p:spPr>
          <a:xfrm>
            <a:off x="467544" y="5085184"/>
            <a:ext cx="1440160" cy="144016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Q</a:t>
            </a:r>
            <a:r>
              <a:rPr lang="en-US" sz="2400" baseline="-25000" dirty="0" smtClean="0">
                <a:solidFill>
                  <a:schemeClr val="tx1"/>
                </a:solidFill>
              </a:rPr>
              <a:t>i</a:t>
            </a:r>
            <a:endParaRPr lang="en-US" sz="2400" dirty="0"/>
          </a:p>
        </p:txBody>
      </p:sp>
      <p:cxnSp>
        <p:nvCxnSpPr>
          <p:cNvPr id="57" name="Straight Arrow Connector 56"/>
          <p:cNvCxnSpPr/>
          <p:nvPr/>
        </p:nvCxnSpPr>
        <p:spPr>
          <a:xfrm>
            <a:off x="1763688" y="5373216"/>
            <a:ext cx="50405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H="1">
            <a:off x="1763688" y="6237312"/>
            <a:ext cx="50405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179512" y="5373216"/>
            <a:ext cx="43204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H="1">
            <a:off x="179512" y="6237312"/>
            <a:ext cx="43204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V="1">
            <a:off x="2411760" y="4509120"/>
            <a:ext cx="0" cy="7200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3275856" y="4509120"/>
            <a:ext cx="0" cy="7200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8532440" y="5373216"/>
            <a:ext cx="43204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Oval 71"/>
          <p:cNvSpPr/>
          <p:nvPr/>
        </p:nvSpPr>
        <p:spPr>
          <a:xfrm>
            <a:off x="7236296" y="5085184"/>
            <a:ext cx="1440160" cy="144016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Q</a:t>
            </a:r>
            <a:r>
              <a:rPr lang="en-US" sz="2400" baseline="-25000" dirty="0" err="1" smtClean="0">
                <a:solidFill>
                  <a:schemeClr val="tx1"/>
                </a:solidFill>
              </a:rPr>
              <a:t>j</a:t>
            </a:r>
            <a:endParaRPr lang="en-US" sz="2400" dirty="0"/>
          </a:p>
        </p:txBody>
      </p:sp>
      <p:cxnSp>
        <p:nvCxnSpPr>
          <p:cNvPr id="73" name="Straight Arrow Connector 72"/>
          <p:cNvCxnSpPr/>
          <p:nvPr/>
        </p:nvCxnSpPr>
        <p:spPr>
          <a:xfrm flipH="1">
            <a:off x="8532440" y="6237312"/>
            <a:ext cx="43204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Oval 73"/>
          <p:cNvSpPr/>
          <p:nvPr/>
        </p:nvSpPr>
        <p:spPr>
          <a:xfrm>
            <a:off x="5580112" y="5085184"/>
            <a:ext cx="1440160" cy="144016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P</a:t>
            </a:r>
            <a:r>
              <a:rPr lang="en-US" sz="2400" baseline="-25000" dirty="0" err="1" smtClean="0">
                <a:solidFill>
                  <a:schemeClr val="tx1"/>
                </a:solidFill>
              </a:rPr>
              <a:t>j</a:t>
            </a:r>
            <a:endParaRPr lang="en-US" sz="2400" dirty="0"/>
          </a:p>
        </p:txBody>
      </p:sp>
      <p:cxnSp>
        <p:nvCxnSpPr>
          <p:cNvPr id="75" name="Straight Arrow Connector 74"/>
          <p:cNvCxnSpPr/>
          <p:nvPr/>
        </p:nvCxnSpPr>
        <p:spPr>
          <a:xfrm>
            <a:off x="6876256" y="5373216"/>
            <a:ext cx="50405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flipH="1">
            <a:off x="6876256" y="6237312"/>
            <a:ext cx="50405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5292080" y="5373216"/>
            <a:ext cx="43204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H="1">
            <a:off x="5292080" y="6237312"/>
            <a:ext cx="43204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flipV="1">
            <a:off x="755576" y="4509120"/>
            <a:ext cx="0" cy="7200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1619672" y="4509120"/>
            <a:ext cx="0" cy="7200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flipV="1">
            <a:off x="5868144" y="4509120"/>
            <a:ext cx="0" cy="7200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>
            <a:off x="6732240" y="4509120"/>
            <a:ext cx="0" cy="7200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flipV="1">
            <a:off x="7524328" y="4509120"/>
            <a:ext cx="0" cy="7200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>
            <a:off x="8388424" y="4509120"/>
            <a:ext cx="0" cy="7200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Rectangle 92"/>
          <p:cNvSpPr/>
          <p:nvPr/>
        </p:nvSpPr>
        <p:spPr>
          <a:xfrm>
            <a:off x="3851920" y="2420888"/>
            <a:ext cx="1440160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F=</a:t>
            </a:r>
            <a:r>
              <a:rPr lang="en-US" sz="3200" dirty="0" err="1" smtClean="0">
                <a:solidFill>
                  <a:schemeClr val="tx1"/>
                </a:solidFill>
              </a:rPr>
              <a:t>F</a:t>
            </a:r>
            <a:r>
              <a:rPr lang="en-US" sz="3200" i="1" baseline="-25000" dirty="0" err="1" smtClean="0">
                <a:solidFill>
                  <a:schemeClr val="tx1"/>
                </a:solidFill>
              </a:rPr>
              <a:t>f</a:t>
            </a:r>
            <a:endParaRPr lang="en-US" i="1" baseline="-25000" dirty="0">
              <a:solidFill>
                <a:schemeClr val="tx1"/>
              </a:solidFill>
            </a:endParaRPr>
          </a:p>
        </p:txBody>
      </p:sp>
      <p:sp>
        <p:nvSpPr>
          <p:cNvPr id="96" name="Snip Same Side Corner Rectangle 95"/>
          <p:cNvSpPr/>
          <p:nvPr/>
        </p:nvSpPr>
        <p:spPr>
          <a:xfrm flipV="1">
            <a:off x="3995936" y="2420888"/>
            <a:ext cx="1152128" cy="215201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7" name="TextBox 96"/>
          <p:cNvSpPr txBox="1"/>
          <p:nvPr/>
        </p:nvSpPr>
        <p:spPr>
          <a:xfrm>
            <a:off x="4139952" y="2339588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special</a:t>
            </a:r>
          </a:p>
        </p:txBody>
      </p:sp>
      <p:sp>
        <p:nvSpPr>
          <p:cNvPr id="98" name="Snip Same Side Corner Rectangle 97"/>
          <p:cNvSpPr/>
          <p:nvPr/>
        </p:nvSpPr>
        <p:spPr>
          <a:xfrm rot="16200000" flipV="1">
            <a:off x="3383457" y="3033367"/>
            <a:ext cx="1152128" cy="215201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9" name="Snip Same Side Corner Rectangle 98"/>
          <p:cNvSpPr/>
          <p:nvPr/>
        </p:nvSpPr>
        <p:spPr>
          <a:xfrm rot="5400000" flipV="1">
            <a:off x="4608415" y="3033368"/>
            <a:ext cx="1152128" cy="215201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0" name="TextBox 99"/>
          <p:cNvSpPr txBox="1"/>
          <p:nvPr/>
        </p:nvSpPr>
        <p:spPr>
          <a:xfrm>
            <a:off x="3851920" y="2924944"/>
            <a:ext cx="2600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i</a:t>
            </a:r>
            <a:endParaRPr lang="en-US" b="1" dirty="0" smtClean="0"/>
          </a:p>
        </p:txBody>
      </p:sp>
      <p:sp>
        <p:nvSpPr>
          <p:cNvPr id="101" name="TextBox 100"/>
          <p:cNvSpPr txBox="1"/>
          <p:nvPr/>
        </p:nvSpPr>
        <p:spPr>
          <a:xfrm>
            <a:off x="5076056" y="2924944"/>
            <a:ext cx="263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j</a:t>
            </a:r>
            <a:endParaRPr lang="en-US" b="1" dirty="0" smtClean="0"/>
          </a:p>
        </p:txBody>
      </p:sp>
      <p:cxnSp>
        <p:nvCxnSpPr>
          <p:cNvPr id="104" name="Straight Arrow Connector 103"/>
          <p:cNvCxnSpPr/>
          <p:nvPr/>
        </p:nvCxnSpPr>
        <p:spPr>
          <a:xfrm>
            <a:off x="5292080" y="2708920"/>
            <a:ext cx="36004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 flipH="1">
            <a:off x="5292080" y="3573016"/>
            <a:ext cx="36004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/>
          <p:nvPr/>
        </p:nvCxnSpPr>
        <p:spPr>
          <a:xfrm>
            <a:off x="179512" y="2708920"/>
            <a:ext cx="367240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 flipH="1">
            <a:off x="179512" y="3573016"/>
            <a:ext cx="367240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/>
          <p:cNvCxnSpPr/>
          <p:nvPr/>
        </p:nvCxnSpPr>
        <p:spPr>
          <a:xfrm flipV="1">
            <a:off x="4139952" y="2060848"/>
            <a:ext cx="0" cy="36004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/>
          <p:nvPr/>
        </p:nvCxnSpPr>
        <p:spPr>
          <a:xfrm>
            <a:off x="5004048" y="2060848"/>
            <a:ext cx="0" cy="36004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Trapezoid 147"/>
          <p:cNvSpPr/>
          <p:nvPr/>
        </p:nvSpPr>
        <p:spPr>
          <a:xfrm flipV="1">
            <a:off x="467544" y="656692"/>
            <a:ext cx="8208912" cy="1404156"/>
          </a:xfrm>
          <a:prstGeom prst="trapezoid">
            <a:avLst>
              <a:gd name="adj" fmla="val 241839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53544" y="1052736"/>
            <a:ext cx="4475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U</a:t>
            </a:r>
            <a:endParaRPr lang="en-US" sz="3200" dirty="0"/>
          </a:p>
        </p:txBody>
      </p:sp>
      <p:cxnSp>
        <p:nvCxnSpPr>
          <p:cNvPr id="62" name="Straight Arrow Connector 61"/>
          <p:cNvCxnSpPr/>
          <p:nvPr/>
        </p:nvCxnSpPr>
        <p:spPr>
          <a:xfrm flipV="1">
            <a:off x="4139952" y="188640"/>
            <a:ext cx="0" cy="46805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5004048" y="188640"/>
            <a:ext cx="0" cy="46805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V="1">
            <a:off x="2411760" y="188640"/>
            <a:ext cx="0" cy="46805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3275856" y="188640"/>
            <a:ext cx="0" cy="46805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V="1">
            <a:off x="5868144" y="188640"/>
            <a:ext cx="0" cy="46805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6732240" y="188640"/>
            <a:ext cx="0" cy="46805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rame 5"/>
          <p:cNvSpPr/>
          <p:nvPr/>
        </p:nvSpPr>
        <p:spPr>
          <a:xfrm>
            <a:off x="35496" y="44624"/>
            <a:ext cx="9001000" cy="4104456"/>
          </a:xfrm>
          <a:prstGeom prst="frame">
            <a:avLst>
              <a:gd name="adj1" fmla="val 35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5" name="Frame 84"/>
          <p:cNvSpPr/>
          <p:nvPr/>
        </p:nvSpPr>
        <p:spPr>
          <a:xfrm>
            <a:off x="35496" y="4365104"/>
            <a:ext cx="9073008" cy="2448272"/>
          </a:xfrm>
          <a:prstGeom prst="frame">
            <a:avLst>
              <a:gd name="adj1" fmla="val 52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6" name="Straight Arrow Connector 85"/>
          <p:cNvCxnSpPr/>
          <p:nvPr/>
        </p:nvCxnSpPr>
        <p:spPr>
          <a:xfrm flipV="1">
            <a:off x="755576" y="188640"/>
            <a:ext cx="0" cy="46805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>
            <a:off x="1619672" y="188640"/>
            <a:ext cx="0" cy="46805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 flipV="1">
            <a:off x="7524328" y="188640"/>
            <a:ext cx="0" cy="46805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>
            <a:off x="8388424" y="188640"/>
            <a:ext cx="0" cy="46805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4502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Arrow Connector 6"/>
          <p:cNvCxnSpPr/>
          <p:nvPr/>
        </p:nvCxnSpPr>
        <p:spPr>
          <a:xfrm>
            <a:off x="3419872" y="5373216"/>
            <a:ext cx="43204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2123728" y="5085184"/>
            <a:ext cx="1440160" cy="144016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</a:t>
            </a:r>
            <a:r>
              <a:rPr lang="en-US" sz="2400" baseline="-25000" dirty="0" smtClean="0">
                <a:solidFill>
                  <a:schemeClr val="tx1"/>
                </a:solidFill>
              </a:rPr>
              <a:t>i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3851920" y="5085184"/>
            <a:ext cx="1440160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G=</a:t>
            </a:r>
            <a:r>
              <a:rPr lang="en-US" dirty="0" err="1" smtClean="0">
                <a:solidFill>
                  <a:schemeClr val="tx1"/>
                </a:solidFill>
              </a:rPr>
              <a:t>Au.Co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3419872" y="6237312"/>
            <a:ext cx="43204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4139952" y="4509120"/>
            <a:ext cx="0" cy="57606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4981849" y="4509120"/>
            <a:ext cx="22199" cy="57606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Snip Same Side Corner Rectangle 35"/>
          <p:cNvSpPr/>
          <p:nvPr/>
        </p:nvSpPr>
        <p:spPr>
          <a:xfrm flipV="1">
            <a:off x="3995936" y="5085184"/>
            <a:ext cx="1152128" cy="215201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139952" y="5003884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special</a:t>
            </a:r>
          </a:p>
        </p:txBody>
      </p:sp>
      <p:sp>
        <p:nvSpPr>
          <p:cNvPr id="41" name="Snip Same Side Corner Rectangle 40"/>
          <p:cNvSpPr/>
          <p:nvPr/>
        </p:nvSpPr>
        <p:spPr>
          <a:xfrm rot="16200000" flipV="1">
            <a:off x="3383457" y="5697663"/>
            <a:ext cx="1152128" cy="215201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Snip Same Side Corner Rectangle 41"/>
          <p:cNvSpPr/>
          <p:nvPr/>
        </p:nvSpPr>
        <p:spPr>
          <a:xfrm rot="5400000" flipV="1">
            <a:off x="4608415" y="5697664"/>
            <a:ext cx="1152128" cy="215201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3851920" y="5589240"/>
            <a:ext cx="2600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i</a:t>
            </a:r>
            <a:endParaRPr lang="en-US" b="1" dirty="0" smtClean="0"/>
          </a:p>
        </p:txBody>
      </p:sp>
      <p:sp>
        <p:nvSpPr>
          <p:cNvPr id="44" name="TextBox 43"/>
          <p:cNvSpPr txBox="1"/>
          <p:nvPr/>
        </p:nvSpPr>
        <p:spPr>
          <a:xfrm>
            <a:off x="5076056" y="5589240"/>
            <a:ext cx="263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j</a:t>
            </a:r>
            <a:endParaRPr lang="en-US" b="1" dirty="0" smtClean="0"/>
          </a:p>
        </p:txBody>
      </p:sp>
      <p:sp>
        <p:nvSpPr>
          <p:cNvPr id="53" name="Oval 52"/>
          <p:cNvSpPr/>
          <p:nvPr/>
        </p:nvSpPr>
        <p:spPr>
          <a:xfrm>
            <a:off x="467544" y="5085184"/>
            <a:ext cx="1440160" cy="144016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Q</a:t>
            </a:r>
            <a:r>
              <a:rPr lang="en-US" sz="2400" baseline="-25000" dirty="0" smtClean="0">
                <a:solidFill>
                  <a:schemeClr val="tx1"/>
                </a:solidFill>
              </a:rPr>
              <a:t>i</a:t>
            </a:r>
            <a:endParaRPr lang="en-US" sz="2400" dirty="0"/>
          </a:p>
        </p:txBody>
      </p:sp>
      <p:cxnSp>
        <p:nvCxnSpPr>
          <p:cNvPr id="57" name="Straight Arrow Connector 56"/>
          <p:cNvCxnSpPr/>
          <p:nvPr/>
        </p:nvCxnSpPr>
        <p:spPr>
          <a:xfrm>
            <a:off x="1763688" y="5373216"/>
            <a:ext cx="50405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H="1">
            <a:off x="1763688" y="6237312"/>
            <a:ext cx="50405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179512" y="5373216"/>
            <a:ext cx="43204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H="1">
            <a:off x="179512" y="6237312"/>
            <a:ext cx="43204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V="1">
            <a:off x="2411760" y="4509120"/>
            <a:ext cx="0" cy="7200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3275856" y="4509120"/>
            <a:ext cx="0" cy="7200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8532440" y="5373216"/>
            <a:ext cx="43204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Oval 71"/>
          <p:cNvSpPr/>
          <p:nvPr/>
        </p:nvSpPr>
        <p:spPr>
          <a:xfrm>
            <a:off x="7236296" y="5085184"/>
            <a:ext cx="1440160" cy="144016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Q</a:t>
            </a:r>
            <a:r>
              <a:rPr lang="en-US" sz="2400" baseline="-25000" dirty="0" err="1" smtClean="0">
                <a:solidFill>
                  <a:schemeClr val="tx1"/>
                </a:solidFill>
              </a:rPr>
              <a:t>j</a:t>
            </a:r>
            <a:endParaRPr lang="en-US" sz="2400" dirty="0"/>
          </a:p>
        </p:txBody>
      </p:sp>
      <p:cxnSp>
        <p:nvCxnSpPr>
          <p:cNvPr id="73" name="Straight Arrow Connector 72"/>
          <p:cNvCxnSpPr/>
          <p:nvPr/>
        </p:nvCxnSpPr>
        <p:spPr>
          <a:xfrm flipH="1">
            <a:off x="8532440" y="6237312"/>
            <a:ext cx="43204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Oval 73"/>
          <p:cNvSpPr/>
          <p:nvPr/>
        </p:nvSpPr>
        <p:spPr>
          <a:xfrm>
            <a:off x="5580112" y="5085184"/>
            <a:ext cx="1440160" cy="144016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P</a:t>
            </a:r>
            <a:r>
              <a:rPr lang="en-US" sz="2400" baseline="-25000" dirty="0" err="1" smtClean="0">
                <a:solidFill>
                  <a:schemeClr val="tx1"/>
                </a:solidFill>
              </a:rPr>
              <a:t>j</a:t>
            </a:r>
            <a:endParaRPr lang="en-US" sz="2400" dirty="0"/>
          </a:p>
        </p:txBody>
      </p:sp>
      <p:cxnSp>
        <p:nvCxnSpPr>
          <p:cNvPr id="75" name="Straight Arrow Connector 74"/>
          <p:cNvCxnSpPr/>
          <p:nvPr/>
        </p:nvCxnSpPr>
        <p:spPr>
          <a:xfrm>
            <a:off x="6876256" y="5373216"/>
            <a:ext cx="50405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flipH="1">
            <a:off x="6876256" y="6237312"/>
            <a:ext cx="50405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5292080" y="5373216"/>
            <a:ext cx="43204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H="1">
            <a:off x="5292080" y="6237312"/>
            <a:ext cx="43204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flipV="1">
            <a:off x="755576" y="4509120"/>
            <a:ext cx="0" cy="7200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1619672" y="4509120"/>
            <a:ext cx="0" cy="7200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flipV="1">
            <a:off x="5868144" y="4509120"/>
            <a:ext cx="0" cy="7200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>
            <a:off x="6732240" y="4509120"/>
            <a:ext cx="0" cy="7200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flipV="1">
            <a:off x="7524328" y="4509120"/>
            <a:ext cx="0" cy="7200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>
            <a:off x="8388424" y="4509120"/>
            <a:ext cx="0" cy="7200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Rectangle 92"/>
          <p:cNvSpPr/>
          <p:nvPr/>
        </p:nvSpPr>
        <p:spPr>
          <a:xfrm>
            <a:off x="3851920" y="2420888"/>
            <a:ext cx="1440160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F=</a:t>
            </a:r>
            <a:r>
              <a:rPr lang="en-US" sz="3200" dirty="0" err="1" smtClean="0">
                <a:solidFill>
                  <a:schemeClr val="tx1"/>
                </a:solidFill>
              </a:rPr>
              <a:t>F</a:t>
            </a:r>
            <a:r>
              <a:rPr lang="en-US" sz="3200" i="1" baseline="-25000" dirty="0" err="1" smtClean="0">
                <a:solidFill>
                  <a:schemeClr val="tx1"/>
                </a:solidFill>
              </a:rPr>
              <a:t>f</a:t>
            </a:r>
            <a:endParaRPr lang="en-US" i="1" baseline="-25000" dirty="0">
              <a:solidFill>
                <a:schemeClr val="tx1"/>
              </a:solidFill>
            </a:endParaRPr>
          </a:p>
        </p:txBody>
      </p:sp>
      <p:sp>
        <p:nvSpPr>
          <p:cNvPr id="96" name="Snip Same Side Corner Rectangle 95"/>
          <p:cNvSpPr/>
          <p:nvPr/>
        </p:nvSpPr>
        <p:spPr>
          <a:xfrm flipV="1">
            <a:off x="3995936" y="2420888"/>
            <a:ext cx="1152128" cy="215201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7" name="TextBox 96"/>
          <p:cNvSpPr txBox="1"/>
          <p:nvPr/>
        </p:nvSpPr>
        <p:spPr>
          <a:xfrm>
            <a:off x="4139952" y="2339588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special</a:t>
            </a:r>
          </a:p>
        </p:txBody>
      </p:sp>
      <p:sp>
        <p:nvSpPr>
          <p:cNvPr id="98" name="Snip Same Side Corner Rectangle 97"/>
          <p:cNvSpPr/>
          <p:nvPr/>
        </p:nvSpPr>
        <p:spPr>
          <a:xfrm rot="16200000" flipV="1">
            <a:off x="3383457" y="3033367"/>
            <a:ext cx="1152128" cy="215201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9" name="Snip Same Side Corner Rectangle 98"/>
          <p:cNvSpPr/>
          <p:nvPr/>
        </p:nvSpPr>
        <p:spPr>
          <a:xfrm rot="5400000" flipV="1">
            <a:off x="4608415" y="3033368"/>
            <a:ext cx="1152128" cy="215201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0" name="TextBox 99"/>
          <p:cNvSpPr txBox="1"/>
          <p:nvPr/>
        </p:nvSpPr>
        <p:spPr>
          <a:xfrm>
            <a:off x="3851920" y="2924944"/>
            <a:ext cx="2600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i</a:t>
            </a:r>
            <a:endParaRPr lang="en-US" b="1" dirty="0" smtClean="0"/>
          </a:p>
        </p:txBody>
      </p:sp>
      <p:sp>
        <p:nvSpPr>
          <p:cNvPr id="101" name="TextBox 100"/>
          <p:cNvSpPr txBox="1"/>
          <p:nvPr/>
        </p:nvSpPr>
        <p:spPr>
          <a:xfrm>
            <a:off x="5076056" y="2924944"/>
            <a:ext cx="263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j</a:t>
            </a:r>
            <a:endParaRPr lang="en-US" b="1" dirty="0" smtClean="0"/>
          </a:p>
        </p:txBody>
      </p:sp>
      <p:cxnSp>
        <p:nvCxnSpPr>
          <p:cNvPr id="104" name="Straight Arrow Connector 103"/>
          <p:cNvCxnSpPr/>
          <p:nvPr/>
        </p:nvCxnSpPr>
        <p:spPr>
          <a:xfrm>
            <a:off x="5292080" y="2708920"/>
            <a:ext cx="36004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 flipH="1">
            <a:off x="5292080" y="3573016"/>
            <a:ext cx="36004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/>
          <p:nvPr/>
        </p:nvCxnSpPr>
        <p:spPr>
          <a:xfrm>
            <a:off x="179512" y="2708920"/>
            <a:ext cx="367240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 flipH="1">
            <a:off x="179512" y="3573016"/>
            <a:ext cx="367240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/>
          <p:cNvCxnSpPr/>
          <p:nvPr/>
        </p:nvCxnSpPr>
        <p:spPr>
          <a:xfrm flipV="1">
            <a:off x="4139952" y="2060848"/>
            <a:ext cx="0" cy="36004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/>
          <p:nvPr/>
        </p:nvCxnSpPr>
        <p:spPr>
          <a:xfrm>
            <a:off x="5004048" y="2060848"/>
            <a:ext cx="0" cy="36004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Trapezoid 147"/>
          <p:cNvSpPr/>
          <p:nvPr/>
        </p:nvSpPr>
        <p:spPr>
          <a:xfrm flipV="1">
            <a:off x="467544" y="1592796"/>
            <a:ext cx="8208912" cy="468052"/>
          </a:xfrm>
          <a:prstGeom prst="trapezoid">
            <a:avLst>
              <a:gd name="adj" fmla="val 725864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150" name="Straight Arrow Connector 149"/>
          <p:cNvCxnSpPr/>
          <p:nvPr/>
        </p:nvCxnSpPr>
        <p:spPr>
          <a:xfrm flipV="1">
            <a:off x="4139952" y="1124744"/>
            <a:ext cx="0" cy="46805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/>
          <p:cNvCxnSpPr/>
          <p:nvPr/>
        </p:nvCxnSpPr>
        <p:spPr>
          <a:xfrm>
            <a:off x="5004048" y="1124744"/>
            <a:ext cx="0" cy="46805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353544" y="1548081"/>
            <a:ext cx="3850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</a:t>
            </a:r>
            <a:endParaRPr lang="en-US" sz="3200" dirty="0"/>
          </a:p>
        </p:txBody>
      </p:sp>
      <p:sp>
        <p:nvSpPr>
          <p:cNvPr id="61" name="Trapezoid 60"/>
          <p:cNvSpPr/>
          <p:nvPr/>
        </p:nvSpPr>
        <p:spPr>
          <a:xfrm flipV="1">
            <a:off x="2123728" y="656692"/>
            <a:ext cx="4896544" cy="468052"/>
          </a:xfrm>
          <a:prstGeom prst="trapezoid">
            <a:avLst>
              <a:gd name="adj" fmla="val 366885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62" name="Straight Arrow Connector 61"/>
          <p:cNvCxnSpPr/>
          <p:nvPr/>
        </p:nvCxnSpPr>
        <p:spPr>
          <a:xfrm flipV="1">
            <a:off x="4139952" y="188640"/>
            <a:ext cx="0" cy="46805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5004048" y="188640"/>
            <a:ext cx="0" cy="46805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V="1">
            <a:off x="2411760" y="188640"/>
            <a:ext cx="0" cy="46805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3275856" y="188640"/>
            <a:ext cx="0" cy="46805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V="1">
            <a:off x="5868144" y="188640"/>
            <a:ext cx="0" cy="46805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6732240" y="188640"/>
            <a:ext cx="0" cy="46805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4353544" y="611977"/>
            <a:ext cx="3850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</a:t>
            </a:r>
            <a:endParaRPr lang="en-US" sz="3200" dirty="0"/>
          </a:p>
        </p:txBody>
      </p:sp>
      <p:sp>
        <p:nvSpPr>
          <p:cNvPr id="6" name="Frame 5"/>
          <p:cNvSpPr/>
          <p:nvPr/>
        </p:nvSpPr>
        <p:spPr>
          <a:xfrm>
            <a:off x="35496" y="44624"/>
            <a:ext cx="9001000" cy="4104456"/>
          </a:xfrm>
          <a:prstGeom prst="frame">
            <a:avLst>
              <a:gd name="adj1" fmla="val 35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5" name="Frame 84"/>
          <p:cNvSpPr/>
          <p:nvPr/>
        </p:nvSpPr>
        <p:spPr>
          <a:xfrm>
            <a:off x="35496" y="4365104"/>
            <a:ext cx="9073008" cy="2448272"/>
          </a:xfrm>
          <a:prstGeom prst="frame">
            <a:avLst>
              <a:gd name="adj1" fmla="val 52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6" name="Straight Arrow Connector 85"/>
          <p:cNvCxnSpPr/>
          <p:nvPr/>
        </p:nvCxnSpPr>
        <p:spPr>
          <a:xfrm flipV="1">
            <a:off x="755576" y="188640"/>
            <a:ext cx="0" cy="140415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>
            <a:off x="1619672" y="188640"/>
            <a:ext cx="0" cy="140415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 flipV="1">
            <a:off x="7524328" y="188640"/>
            <a:ext cx="0" cy="140415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>
            <a:off x="8388424" y="188640"/>
            <a:ext cx="0" cy="140415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0921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 92"/>
          <p:cNvSpPr/>
          <p:nvPr/>
        </p:nvSpPr>
        <p:spPr>
          <a:xfrm>
            <a:off x="3851920" y="3717032"/>
            <a:ext cx="1440160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F=</a:t>
            </a:r>
            <a:r>
              <a:rPr lang="en-US" sz="3200" dirty="0" err="1" smtClean="0">
                <a:solidFill>
                  <a:schemeClr val="tx1"/>
                </a:solidFill>
              </a:rPr>
              <a:t>F</a:t>
            </a:r>
            <a:r>
              <a:rPr lang="en-US" sz="3200" i="1" baseline="-25000" dirty="0" err="1" smtClean="0">
                <a:solidFill>
                  <a:schemeClr val="tx1"/>
                </a:solidFill>
              </a:rPr>
              <a:t>f</a:t>
            </a:r>
            <a:endParaRPr lang="en-US" i="1" baseline="-25000" dirty="0">
              <a:solidFill>
                <a:schemeClr val="tx1"/>
              </a:solidFill>
            </a:endParaRPr>
          </a:p>
        </p:txBody>
      </p:sp>
      <p:sp>
        <p:nvSpPr>
          <p:cNvPr id="96" name="Snip Same Side Corner Rectangle 95"/>
          <p:cNvSpPr/>
          <p:nvPr/>
        </p:nvSpPr>
        <p:spPr>
          <a:xfrm flipV="1">
            <a:off x="3995936" y="3717032"/>
            <a:ext cx="1152128" cy="215201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7" name="TextBox 96"/>
          <p:cNvSpPr txBox="1"/>
          <p:nvPr/>
        </p:nvSpPr>
        <p:spPr>
          <a:xfrm>
            <a:off x="4139952" y="3635732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special</a:t>
            </a:r>
          </a:p>
        </p:txBody>
      </p:sp>
      <p:sp>
        <p:nvSpPr>
          <p:cNvPr id="98" name="Snip Same Side Corner Rectangle 97"/>
          <p:cNvSpPr/>
          <p:nvPr/>
        </p:nvSpPr>
        <p:spPr>
          <a:xfrm rot="16200000" flipV="1">
            <a:off x="3383457" y="4329511"/>
            <a:ext cx="1152128" cy="215201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9" name="Snip Same Side Corner Rectangle 98"/>
          <p:cNvSpPr/>
          <p:nvPr/>
        </p:nvSpPr>
        <p:spPr>
          <a:xfrm rot="5400000" flipV="1">
            <a:off x="4608415" y="4329512"/>
            <a:ext cx="1152128" cy="215201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0" name="TextBox 99"/>
          <p:cNvSpPr txBox="1"/>
          <p:nvPr/>
        </p:nvSpPr>
        <p:spPr>
          <a:xfrm>
            <a:off x="3851920" y="4221088"/>
            <a:ext cx="2600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i</a:t>
            </a:r>
            <a:endParaRPr lang="en-US" b="1" dirty="0" smtClean="0"/>
          </a:p>
        </p:txBody>
      </p:sp>
      <p:sp>
        <p:nvSpPr>
          <p:cNvPr id="101" name="TextBox 100"/>
          <p:cNvSpPr txBox="1"/>
          <p:nvPr/>
        </p:nvSpPr>
        <p:spPr>
          <a:xfrm>
            <a:off x="5076056" y="4221088"/>
            <a:ext cx="263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j</a:t>
            </a:r>
            <a:endParaRPr lang="en-US" b="1" dirty="0" smtClean="0"/>
          </a:p>
        </p:txBody>
      </p:sp>
      <p:cxnSp>
        <p:nvCxnSpPr>
          <p:cNvPr id="104" name="Straight Arrow Connector 103"/>
          <p:cNvCxnSpPr/>
          <p:nvPr/>
        </p:nvCxnSpPr>
        <p:spPr>
          <a:xfrm>
            <a:off x="5292080" y="4005064"/>
            <a:ext cx="36004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 flipH="1">
            <a:off x="5292080" y="4869160"/>
            <a:ext cx="36004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/>
          <p:nvPr/>
        </p:nvCxnSpPr>
        <p:spPr>
          <a:xfrm>
            <a:off x="179512" y="4005064"/>
            <a:ext cx="367240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 flipH="1">
            <a:off x="179512" y="4869160"/>
            <a:ext cx="367240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/>
          <p:cNvCxnSpPr/>
          <p:nvPr/>
        </p:nvCxnSpPr>
        <p:spPr>
          <a:xfrm flipV="1">
            <a:off x="4139952" y="3356992"/>
            <a:ext cx="0" cy="36004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/>
          <p:nvPr/>
        </p:nvCxnSpPr>
        <p:spPr>
          <a:xfrm>
            <a:off x="5004048" y="3356992"/>
            <a:ext cx="0" cy="36004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Trapezoid 147"/>
          <p:cNvSpPr/>
          <p:nvPr/>
        </p:nvSpPr>
        <p:spPr>
          <a:xfrm flipV="1">
            <a:off x="467544" y="2888940"/>
            <a:ext cx="8208912" cy="468052"/>
          </a:xfrm>
          <a:prstGeom prst="trapezoid">
            <a:avLst>
              <a:gd name="adj" fmla="val 725864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150" name="Straight Arrow Connector 149"/>
          <p:cNvCxnSpPr/>
          <p:nvPr/>
        </p:nvCxnSpPr>
        <p:spPr>
          <a:xfrm flipV="1">
            <a:off x="4139952" y="2420888"/>
            <a:ext cx="0" cy="46805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/>
          <p:cNvCxnSpPr/>
          <p:nvPr/>
        </p:nvCxnSpPr>
        <p:spPr>
          <a:xfrm>
            <a:off x="5004048" y="2420888"/>
            <a:ext cx="0" cy="46805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353544" y="2844225"/>
            <a:ext cx="3850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</a:t>
            </a:r>
            <a:endParaRPr lang="en-US" sz="3200" dirty="0"/>
          </a:p>
        </p:txBody>
      </p:sp>
      <p:sp>
        <p:nvSpPr>
          <p:cNvPr id="61" name="Trapezoid 60"/>
          <p:cNvSpPr/>
          <p:nvPr/>
        </p:nvSpPr>
        <p:spPr>
          <a:xfrm flipV="1">
            <a:off x="2123728" y="1952836"/>
            <a:ext cx="4896544" cy="468052"/>
          </a:xfrm>
          <a:prstGeom prst="trapezoid">
            <a:avLst>
              <a:gd name="adj" fmla="val 366885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62" name="Straight Arrow Connector 61"/>
          <p:cNvCxnSpPr/>
          <p:nvPr/>
        </p:nvCxnSpPr>
        <p:spPr>
          <a:xfrm flipV="1">
            <a:off x="4139952" y="1484784"/>
            <a:ext cx="0" cy="46805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5004048" y="1484784"/>
            <a:ext cx="0" cy="46805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V="1">
            <a:off x="2411760" y="1484784"/>
            <a:ext cx="0" cy="46805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3275856" y="1484784"/>
            <a:ext cx="0" cy="46805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V="1">
            <a:off x="5868144" y="1484784"/>
            <a:ext cx="0" cy="46805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6732240" y="1484784"/>
            <a:ext cx="0" cy="46805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4353544" y="1908121"/>
            <a:ext cx="3850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</a:t>
            </a:r>
            <a:endParaRPr lang="en-US" sz="3200" dirty="0"/>
          </a:p>
        </p:txBody>
      </p:sp>
      <p:sp>
        <p:nvSpPr>
          <p:cNvPr id="6" name="Frame 5"/>
          <p:cNvSpPr/>
          <p:nvPr/>
        </p:nvSpPr>
        <p:spPr>
          <a:xfrm>
            <a:off x="35496" y="1340768"/>
            <a:ext cx="9001000" cy="4104456"/>
          </a:xfrm>
          <a:prstGeom prst="frame">
            <a:avLst>
              <a:gd name="adj1" fmla="val 35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6" name="Straight Arrow Connector 85"/>
          <p:cNvCxnSpPr/>
          <p:nvPr/>
        </p:nvCxnSpPr>
        <p:spPr>
          <a:xfrm flipV="1">
            <a:off x="755576" y="1484784"/>
            <a:ext cx="0" cy="140415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>
            <a:off x="1619672" y="1484784"/>
            <a:ext cx="0" cy="140415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 flipV="1">
            <a:off x="7524328" y="1484784"/>
            <a:ext cx="0" cy="140415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>
            <a:off x="8388424" y="1484784"/>
            <a:ext cx="0" cy="140415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2015716" y="1484784"/>
            <a:ext cx="5004556" cy="936104"/>
          </a:xfrm>
          <a:prstGeom prst="rect">
            <a:avLst/>
          </a:prstGeom>
          <a:solidFill>
            <a:schemeClr val="accent1">
              <a:alpha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213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0" name="Straight Arrow Connector 149"/>
          <p:cNvCxnSpPr/>
          <p:nvPr/>
        </p:nvCxnSpPr>
        <p:spPr>
          <a:xfrm flipV="1">
            <a:off x="4139952" y="2420888"/>
            <a:ext cx="0" cy="129614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/>
          <p:cNvCxnSpPr/>
          <p:nvPr/>
        </p:nvCxnSpPr>
        <p:spPr>
          <a:xfrm flipH="1">
            <a:off x="5004048" y="2420888"/>
            <a:ext cx="1" cy="129614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rapezoid 60"/>
          <p:cNvSpPr/>
          <p:nvPr/>
        </p:nvSpPr>
        <p:spPr>
          <a:xfrm flipV="1">
            <a:off x="2123728" y="1952836"/>
            <a:ext cx="4896544" cy="468052"/>
          </a:xfrm>
          <a:prstGeom prst="trapezoid">
            <a:avLst>
              <a:gd name="adj" fmla="val 366885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62" name="Straight Arrow Connector 61"/>
          <p:cNvCxnSpPr/>
          <p:nvPr/>
        </p:nvCxnSpPr>
        <p:spPr>
          <a:xfrm flipV="1">
            <a:off x="4139952" y="1484784"/>
            <a:ext cx="0" cy="46805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5004048" y="1484784"/>
            <a:ext cx="0" cy="46805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V="1">
            <a:off x="2411760" y="1484784"/>
            <a:ext cx="0" cy="46805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3275856" y="1484784"/>
            <a:ext cx="0" cy="46805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V="1">
            <a:off x="5868144" y="1484784"/>
            <a:ext cx="0" cy="46805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6732240" y="1484784"/>
            <a:ext cx="0" cy="46805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4353544" y="1908121"/>
            <a:ext cx="3850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</a:t>
            </a:r>
            <a:endParaRPr lang="en-US" sz="3200" dirty="0"/>
          </a:p>
        </p:txBody>
      </p:sp>
      <p:sp>
        <p:nvSpPr>
          <p:cNvPr id="6" name="Frame 5"/>
          <p:cNvSpPr/>
          <p:nvPr/>
        </p:nvSpPr>
        <p:spPr>
          <a:xfrm>
            <a:off x="35496" y="1340768"/>
            <a:ext cx="9001000" cy="4104456"/>
          </a:xfrm>
          <a:prstGeom prst="frame">
            <a:avLst>
              <a:gd name="adj1" fmla="val 35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6" name="Straight Arrow Connector 85"/>
          <p:cNvCxnSpPr/>
          <p:nvPr/>
        </p:nvCxnSpPr>
        <p:spPr>
          <a:xfrm flipV="1">
            <a:off x="755576" y="1484784"/>
            <a:ext cx="0" cy="233984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>
            <a:off x="1619672" y="1484784"/>
            <a:ext cx="0" cy="233984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 flipV="1">
            <a:off x="7524328" y="1484784"/>
            <a:ext cx="0" cy="233561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>
            <a:off x="8388424" y="1484784"/>
            <a:ext cx="0" cy="237626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3851920" y="3717032"/>
            <a:ext cx="1440160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G=</a:t>
            </a:r>
            <a:r>
              <a:rPr lang="en-US" dirty="0" err="1" smtClean="0">
                <a:solidFill>
                  <a:schemeClr val="tx1"/>
                </a:solidFill>
              </a:rPr>
              <a:t>Sec.Co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39" name="Snip Same Side Corner Rectangle 38"/>
          <p:cNvSpPr/>
          <p:nvPr/>
        </p:nvSpPr>
        <p:spPr>
          <a:xfrm flipV="1">
            <a:off x="3995936" y="3717032"/>
            <a:ext cx="1152128" cy="215201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4139952" y="3635732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special</a:t>
            </a:r>
          </a:p>
        </p:txBody>
      </p:sp>
      <p:sp>
        <p:nvSpPr>
          <p:cNvPr id="41" name="Snip Same Side Corner Rectangle 40"/>
          <p:cNvSpPr/>
          <p:nvPr/>
        </p:nvSpPr>
        <p:spPr>
          <a:xfrm rot="16200000" flipV="1">
            <a:off x="3383457" y="4329511"/>
            <a:ext cx="1152128" cy="215201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Snip Same Side Corner Rectangle 41"/>
          <p:cNvSpPr/>
          <p:nvPr/>
        </p:nvSpPr>
        <p:spPr>
          <a:xfrm rot="5400000" flipV="1">
            <a:off x="4608415" y="4329512"/>
            <a:ext cx="1152128" cy="215201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3851920" y="4221088"/>
            <a:ext cx="2600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i</a:t>
            </a:r>
            <a:endParaRPr lang="en-US" b="1" dirty="0" smtClean="0"/>
          </a:p>
        </p:txBody>
      </p:sp>
      <p:sp>
        <p:nvSpPr>
          <p:cNvPr id="44" name="TextBox 43"/>
          <p:cNvSpPr txBox="1"/>
          <p:nvPr/>
        </p:nvSpPr>
        <p:spPr>
          <a:xfrm>
            <a:off x="5076056" y="4221088"/>
            <a:ext cx="263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j</a:t>
            </a:r>
            <a:endParaRPr lang="en-US" b="1" dirty="0" smtClean="0"/>
          </a:p>
        </p:txBody>
      </p:sp>
      <p:sp>
        <p:nvSpPr>
          <p:cNvPr id="45" name="Oval 44"/>
          <p:cNvSpPr/>
          <p:nvPr/>
        </p:nvSpPr>
        <p:spPr>
          <a:xfrm>
            <a:off x="467544" y="3717032"/>
            <a:ext cx="1440160" cy="144016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Q</a:t>
            </a:r>
            <a:r>
              <a:rPr lang="en-US" sz="2400" baseline="-25000" dirty="0" smtClean="0">
                <a:solidFill>
                  <a:schemeClr val="tx1"/>
                </a:solidFill>
              </a:rPr>
              <a:t>i</a:t>
            </a:r>
            <a:endParaRPr lang="en-US" sz="2400" dirty="0"/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1763688" y="4005064"/>
            <a:ext cx="2088232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1763688" y="4869160"/>
            <a:ext cx="2088232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179512" y="4005064"/>
            <a:ext cx="43204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>
            <a:off x="179512" y="4869160"/>
            <a:ext cx="43204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8532440" y="4005064"/>
            <a:ext cx="43204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7236296" y="3717032"/>
            <a:ext cx="1440160" cy="144016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Q</a:t>
            </a:r>
            <a:r>
              <a:rPr lang="en-US" sz="2400" baseline="-25000" dirty="0" err="1" smtClean="0">
                <a:solidFill>
                  <a:schemeClr val="tx1"/>
                </a:solidFill>
              </a:rPr>
              <a:t>j</a:t>
            </a:r>
            <a:endParaRPr lang="en-US" sz="2400" dirty="0"/>
          </a:p>
        </p:txBody>
      </p:sp>
      <p:cxnSp>
        <p:nvCxnSpPr>
          <p:cNvPr id="54" name="Straight Arrow Connector 53"/>
          <p:cNvCxnSpPr/>
          <p:nvPr/>
        </p:nvCxnSpPr>
        <p:spPr>
          <a:xfrm flipH="1">
            <a:off x="8532440" y="4869160"/>
            <a:ext cx="43204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5292080" y="4005064"/>
            <a:ext cx="2088232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H="1">
            <a:off x="5292080" y="4869160"/>
            <a:ext cx="2088232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2015716" y="1484784"/>
            <a:ext cx="5004556" cy="936104"/>
          </a:xfrm>
          <a:prstGeom prst="rect">
            <a:avLst/>
          </a:prstGeom>
          <a:solidFill>
            <a:schemeClr val="accent1">
              <a:alpha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404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0" name="Straight Arrow Connector 149"/>
          <p:cNvCxnSpPr/>
          <p:nvPr/>
        </p:nvCxnSpPr>
        <p:spPr>
          <a:xfrm flipV="1">
            <a:off x="4139952" y="2420888"/>
            <a:ext cx="0" cy="129614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/>
          <p:cNvCxnSpPr/>
          <p:nvPr/>
        </p:nvCxnSpPr>
        <p:spPr>
          <a:xfrm flipH="1">
            <a:off x="5004048" y="2420888"/>
            <a:ext cx="1" cy="129614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rapezoid 60"/>
          <p:cNvSpPr/>
          <p:nvPr/>
        </p:nvSpPr>
        <p:spPr>
          <a:xfrm flipV="1">
            <a:off x="2123728" y="1952836"/>
            <a:ext cx="4896544" cy="468052"/>
          </a:xfrm>
          <a:prstGeom prst="trapezoid">
            <a:avLst>
              <a:gd name="adj" fmla="val 366885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62" name="Straight Arrow Connector 61"/>
          <p:cNvCxnSpPr/>
          <p:nvPr/>
        </p:nvCxnSpPr>
        <p:spPr>
          <a:xfrm flipV="1">
            <a:off x="4139952" y="1484784"/>
            <a:ext cx="0" cy="46805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5004048" y="1484784"/>
            <a:ext cx="0" cy="46805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V="1">
            <a:off x="2411760" y="1484784"/>
            <a:ext cx="0" cy="46805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3275856" y="1484784"/>
            <a:ext cx="0" cy="46805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V="1">
            <a:off x="5868144" y="1484784"/>
            <a:ext cx="0" cy="46805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6732240" y="1484784"/>
            <a:ext cx="0" cy="46805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4353544" y="1908121"/>
            <a:ext cx="3850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</a:t>
            </a:r>
            <a:endParaRPr lang="en-US" sz="3200" dirty="0"/>
          </a:p>
        </p:txBody>
      </p:sp>
      <p:sp>
        <p:nvSpPr>
          <p:cNvPr id="6" name="Frame 5"/>
          <p:cNvSpPr/>
          <p:nvPr/>
        </p:nvSpPr>
        <p:spPr>
          <a:xfrm>
            <a:off x="35496" y="1340768"/>
            <a:ext cx="9001000" cy="4104456"/>
          </a:xfrm>
          <a:prstGeom prst="frame">
            <a:avLst>
              <a:gd name="adj1" fmla="val 35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6" name="Straight Arrow Connector 85"/>
          <p:cNvCxnSpPr/>
          <p:nvPr/>
        </p:nvCxnSpPr>
        <p:spPr>
          <a:xfrm flipV="1">
            <a:off x="755576" y="1484784"/>
            <a:ext cx="0" cy="233984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>
            <a:off x="1619672" y="1484784"/>
            <a:ext cx="0" cy="233984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 flipV="1">
            <a:off x="7524328" y="1484784"/>
            <a:ext cx="0" cy="233561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>
            <a:off x="8388424" y="1484784"/>
            <a:ext cx="0" cy="237626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3851920" y="3717032"/>
            <a:ext cx="1440160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G=</a:t>
            </a:r>
            <a:r>
              <a:rPr lang="en-US" dirty="0" err="1" smtClean="0">
                <a:solidFill>
                  <a:schemeClr val="tx1"/>
                </a:solidFill>
              </a:rPr>
              <a:t>Sec.Co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39" name="Snip Same Side Corner Rectangle 38"/>
          <p:cNvSpPr/>
          <p:nvPr/>
        </p:nvSpPr>
        <p:spPr>
          <a:xfrm flipV="1">
            <a:off x="3995936" y="3717032"/>
            <a:ext cx="1152128" cy="215201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4139952" y="3635732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special</a:t>
            </a:r>
          </a:p>
        </p:txBody>
      </p:sp>
      <p:sp>
        <p:nvSpPr>
          <p:cNvPr id="41" name="Snip Same Side Corner Rectangle 40"/>
          <p:cNvSpPr/>
          <p:nvPr/>
        </p:nvSpPr>
        <p:spPr>
          <a:xfrm rot="16200000" flipV="1">
            <a:off x="3383457" y="4329511"/>
            <a:ext cx="1152128" cy="215201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Snip Same Side Corner Rectangle 41"/>
          <p:cNvSpPr/>
          <p:nvPr/>
        </p:nvSpPr>
        <p:spPr>
          <a:xfrm rot="5400000" flipV="1">
            <a:off x="4608415" y="4329512"/>
            <a:ext cx="1152128" cy="215201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3851920" y="4221088"/>
            <a:ext cx="2600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i</a:t>
            </a:r>
            <a:endParaRPr lang="en-US" b="1" dirty="0" smtClean="0"/>
          </a:p>
        </p:txBody>
      </p:sp>
      <p:sp>
        <p:nvSpPr>
          <p:cNvPr id="44" name="TextBox 43"/>
          <p:cNvSpPr txBox="1"/>
          <p:nvPr/>
        </p:nvSpPr>
        <p:spPr>
          <a:xfrm>
            <a:off x="5076056" y="4221088"/>
            <a:ext cx="263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j</a:t>
            </a:r>
            <a:endParaRPr lang="en-US" b="1" dirty="0" smtClean="0"/>
          </a:p>
        </p:txBody>
      </p:sp>
      <p:sp>
        <p:nvSpPr>
          <p:cNvPr id="45" name="Oval 44"/>
          <p:cNvSpPr/>
          <p:nvPr/>
        </p:nvSpPr>
        <p:spPr>
          <a:xfrm>
            <a:off x="467544" y="3717032"/>
            <a:ext cx="1440160" cy="144016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Q</a:t>
            </a:r>
            <a:r>
              <a:rPr lang="en-US" sz="2400" baseline="-25000" dirty="0" smtClean="0">
                <a:solidFill>
                  <a:schemeClr val="tx1"/>
                </a:solidFill>
              </a:rPr>
              <a:t>i</a:t>
            </a:r>
            <a:endParaRPr lang="en-US" sz="2400" dirty="0"/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1763688" y="4005064"/>
            <a:ext cx="2088232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1763688" y="4869160"/>
            <a:ext cx="2088232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179512" y="4005064"/>
            <a:ext cx="43204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>
            <a:off x="179512" y="4869160"/>
            <a:ext cx="43204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8532440" y="4005064"/>
            <a:ext cx="43204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7236296" y="3717032"/>
            <a:ext cx="1440160" cy="144016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Q</a:t>
            </a:r>
            <a:r>
              <a:rPr lang="en-US" sz="2400" baseline="-25000" dirty="0" err="1" smtClean="0">
                <a:solidFill>
                  <a:schemeClr val="tx1"/>
                </a:solidFill>
              </a:rPr>
              <a:t>j</a:t>
            </a:r>
            <a:endParaRPr lang="en-US" sz="2400" dirty="0"/>
          </a:p>
        </p:txBody>
      </p:sp>
      <p:cxnSp>
        <p:nvCxnSpPr>
          <p:cNvPr id="54" name="Straight Arrow Connector 53"/>
          <p:cNvCxnSpPr/>
          <p:nvPr/>
        </p:nvCxnSpPr>
        <p:spPr>
          <a:xfrm flipH="1">
            <a:off x="8532440" y="4869160"/>
            <a:ext cx="43204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5292080" y="4005064"/>
            <a:ext cx="2088232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H="1">
            <a:off x="5292080" y="4869160"/>
            <a:ext cx="2088232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78"/>
          <p:cNvSpPr/>
          <p:nvPr/>
        </p:nvSpPr>
        <p:spPr>
          <a:xfrm>
            <a:off x="179512" y="1484784"/>
            <a:ext cx="1584176" cy="3816424"/>
          </a:xfrm>
          <a:prstGeom prst="rect">
            <a:avLst/>
          </a:prstGeom>
          <a:solidFill>
            <a:schemeClr val="accent1">
              <a:alpha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7380312" y="1484784"/>
            <a:ext cx="1512168" cy="3816424"/>
          </a:xfrm>
          <a:prstGeom prst="rect">
            <a:avLst/>
          </a:prstGeom>
          <a:solidFill>
            <a:schemeClr val="accent1">
              <a:alpha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124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8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Model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 security model for protocols should allow to:</a:t>
            </a:r>
          </a:p>
          <a:p>
            <a:pPr lvl="1"/>
            <a:r>
              <a:rPr lang="en-US" dirty="0" smtClean="0"/>
              <a:t>Formalize what a protocol does</a:t>
            </a:r>
          </a:p>
          <a:p>
            <a:pPr lvl="1"/>
            <a:r>
              <a:rPr lang="en-US" dirty="0" smtClean="0"/>
              <a:t>Formalize what it is supposed to do</a:t>
            </a:r>
          </a:p>
          <a:p>
            <a:pPr lvl="1"/>
            <a:r>
              <a:rPr lang="en-US" dirty="0" smtClean="0"/>
              <a:t>Formally prove that it does or does not do what it is supposed to do</a:t>
            </a:r>
          </a:p>
          <a:p>
            <a:r>
              <a:rPr lang="en-US" dirty="0" smtClean="0"/>
              <a:t>Add-ons:</a:t>
            </a:r>
          </a:p>
          <a:p>
            <a:pPr lvl="1"/>
            <a:r>
              <a:rPr lang="en-US" dirty="0" smtClean="0"/>
              <a:t>If a protocol is deemed secure by the model, it is nice if it is secure in practice</a:t>
            </a:r>
          </a:p>
          <a:p>
            <a:pPr lvl="1"/>
            <a:r>
              <a:rPr lang="en-US" dirty="0"/>
              <a:t>If a protocol </a:t>
            </a:r>
            <a:r>
              <a:rPr lang="en-US" dirty="0" smtClean="0"/>
              <a:t>seems to be secure </a:t>
            </a:r>
            <a:r>
              <a:rPr lang="en-US" dirty="0"/>
              <a:t>in </a:t>
            </a:r>
            <a:r>
              <a:rPr lang="en-US" dirty="0" smtClean="0"/>
              <a:t>practice, it is nice if </a:t>
            </a:r>
            <a:r>
              <a:rPr lang="en-US" dirty="0"/>
              <a:t> </a:t>
            </a:r>
            <a:r>
              <a:rPr lang="en-US" dirty="0" smtClean="0"/>
              <a:t>the model deems it </a:t>
            </a:r>
            <a:r>
              <a:rPr lang="en-US" dirty="0"/>
              <a:t>is nice if it is </a:t>
            </a:r>
            <a:endParaRPr lang="en-US" dirty="0" smtClean="0"/>
          </a:p>
          <a:p>
            <a:r>
              <a:rPr lang="en-US" dirty="0" smtClean="0"/>
              <a:t>We will look at an implementation of secure communication over authenticated communication as a case study</a:t>
            </a:r>
          </a:p>
        </p:txBody>
      </p:sp>
    </p:spTree>
    <p:extLst>
      <p:ext uri="{BB962C8B-B14F-4D97-AF65-F5344CB8AC3E}">
        <p14:creationId xmlns:p14="http://schemas.microsoft.com/office/powerpoint/2010/main" val="3692098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/>
        </p:nvSpPr>
        <p:spPr>
          <a:xfrm>
            <a:off x="35496" y="1340768"/>
            <a:ext cx="9001000" cy="4104456"/>
          </a:xfrm>
          <a:prstGeom prst="frame">
            <a:avLst>
              <a:gd name="adj1" fmla="val 35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6" name="Straight Arrow Connector 85"/>
          <p:cNvCxnSpPr/>
          <p:nvPr/>
        </p:nvCxnSpPr>
        <p:spPr>
          <a:xfrm flipV="1">
            <a:off x="755576" y="1484784"/>
            <a:ext cx="0" cy="233984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>
            <a:off x="1619672" y="1484784"/>
            <a:ext cx="0" cy="233984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 flipV="1">
            <a:off x="7524328" y="1484784"/>
            <a:ext cx="0" cy="233561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>
            <a:off x="8388424" y="1484784"/>
            <a:ext cx="0" cy="237626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/>
          <p:cNvSpPr/>
          <p:nvPr/>
        </p:nvSpPr>
        <p:spPr>
          <a:xfrm>
            <a:off x="467544" y="3717032"/>
            <a:ext cx="1440160" cy="144016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Q</a:t>
            </a:r>
            <a:r>
              <a:rPr lang="en-US" sz="2400" baseline="-25000" dirty="0" smtClean="0">
                <a:solidFill>
                  <a:schemeClr val="tx1"/>
                </a:solidFill>
              </a:rPr>
              <a:t>i</a:t>
            </a:r>
            <a:endParaRPr lang="en-US" sz="2400" dirty="0"/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179512" y="4005064"/>
            <a:ext cx="43204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>
            <a:off x="179512" y="4869160"/>
            <a:ext cx="43204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8532440" y="4005064"/>
            <a:ext cx="43204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7236296" y="3717032"/>
            <a:ext cx="1440160" cy="144016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Q</a:t>
            </a:r>
            <a:r>
              <a:rPr lang="en-US" sz="2400" baseline="-25000" dirty="0" err="1" smtClean="0">
                <a:solidFill>
                  <a:schemeClr val="tx1"/>
                </a:solidFill>
              </a:rPr>
              <a:t>j</a:t>
            </a:r>
            <a:endParaRPr lang="en-US" sz="2400" dirty="0"/>
          </a:p>
        </p:txBody>
      </p:sp>
      <p:cxnSp>
        <p:nvCxnSpPr>
          <p:cNvPr id="54" name="Straight Arrow Connector 53"/>
          <p:cNvCxnSpPr/>
          <p:nvPr/>
        </p:nvCxnSpPr>
        <p:spPr>
          <a:xfrm flipH="1">
            <a:off x="8532440" y="4869160"/>
            <a:ext cx="43204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>
            <a:off x="3419872" y="4005064"/>
            <a:ext cx="43204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Oval 82"/>
          <p:cNvSpPr/>
          <p:nvPr/>
        </p:nvSpPr>
        <p:spPr>
          <a:xfrm>
            <a:off x="2123728" y="3717032"/>
            <a:ext cx="1440160" cy="144016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</a:t>
            </a:r>
            <a:r>
              <a:rPr lang="en-US" sz="2400" baseline="-25000" dirty="0" smtClean="0">
                <a:solidFill>
                  <a:schemeClr val="tx1"/>
                </a:solidFill>
              </a:rPr>
              <a:t>i</a:t>
            </a:r>
            <a:endParaRPr lang="en-US" sz="2400" dirty="0"/>
          </a:p>
        </p:txBody>
      </p:sp>
      <p:sp>
        <p:nvSpPr>
          <p:cNvPr id="84" name="Rectangle 83"/>
          <p:cNvSpPr/>
          <p:nvPr/>
        </p:nvSpPr>
        <p:spPr>
          <a:xfrm>
            <a:off x="3851920" y="3717032"/>
            <a:ext cx="1440160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H=</a:t>
            </a:r>
            <a:r>
              <a:rPr lang="en-US" dirty="0" err="1" smtClean="0">
                <a:solidFill>
                  <a:schemeClr val="tx1"/>
                </a:solidFill>
              </a:rPr>
              <a:t>Au.Co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cxnSp>
        <p:nvCxnSpPr>
          <p:cNvPr id="85" name="Straight Arrow Connector 84"/>
          <p:cNvCxnSpPr/>
          <p:nvPr/>
        </p:nvCxnSpPr>
        <p:spPr>
          <a:xfrm flipH="1">
            <a:off x="3419872" y="4869160"/>
            <a:ext cx="43204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 flipV="1">
            <a:off x="4139952" y="1484784"/>
            <a:ext cx="0" cy="223224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>
            <a:off x="5004048" y="1484784"/>
            <a:ext cx="0" cy="223224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Snip Same Side Corner Rectangle 91"/>
          <p:cNvSpPr/>
          <p:nvPr/>
        </p:nvSpPr>
        <p:spPr>
          <a:xfrm flipV="1">
            <a:off x="3995936" y="3717032"/>
            <a:ext cx="1152128" cy="215201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3" name="TextBox 92"/>
          <p:cNvSpPr txBox="1"/>
          <p:nvPr/>
        </p:nvSpPr>
        <p:spPr>
          <a:xfrm>
            <a:off x="4139952" y="3635732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special</a:t>
            </a:r>
          </a:p>
        </p:txBody>
      </p:sp>
      <p:sp>
        <p:nvSpPr>
          <p:cNvPr id="94" name="Snip Same Side Corner Rectangle 93"/>
          <p:cNvSpPr/>
          <p:nvPr/>
        </p:nvSpPr>
        <p:spPr>
          <a:xfrm rot="16200000" flipV="1">
            <a:off x="3383457" y="4329511"/>
            <a:ext cx="1152128" cy="215201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" name="Snip Same Side Corner Rectangle 94"/>
          <p:cNvSpPr/>
          <p:nvPr/>
        </p:nvSpPr>
        <p:spPr>
          <a:xfrm rot="5400000" flipV="1">
            <a:off x="4608415" y="4329512"/>
            <a:ext cx="1152128" cy="215201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6" name="TextBox 95"/>
          <p:cNvSpPr txBox="1"/>
          <p:nvPr/>
        </p:nvSpPr>
        <p:spPr>
          <a:xfrm>
            <a:off x="3851920" y="4221088"/>
            <a:ext cx="2600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i</a:t>
            </a:r>
            <a:endParaRPr lang="en-US" b="1" dirty="0" smtClean="0"/>
          </a:p>
        </p:txBody>
      </p:sp>
      <p:sp>
        <p:nvSpPr>
          <p:cNvPr id="97" name="TextBox 96"/>
          <p:cNvSpPr txBox="1"/>
          <p:nvPr/>
        </p:nvSpPr>
        <p:spPr>
          <a:xfrm>
            <a:off x="5076056" y="4221088"/>
            <a:ext cx="263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j</a:t>
            </a:r>
            <a:endParaRPr lang="en-US" b="1" dirty="0" smtClean="0"/>
          </a:p>
        </p:txBody>
      </p:sp>
      <p:cxnSp>
        <p:nvCxnSpPr>
          <p:cNvPr id="98" name="Straight Arrow Connector 97"/>
          <p:cNvCxnSpPr/>
          <p:nvPr/>
        </p:nvCxnSpPr>
        <p:spPr>
          <a:xfrm>
            <a:off x="1763688" y="4005064"/>
            <a:ext cx="50405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 flipH="1">
            <a:off x="1763688" y="4869160"/>
            <a:ext cx="50405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 flipV="1">
            <a:off x="2411760" y="1484784"/>
            <a:ext cx="0" cy="237626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>
            <a:off x="3275856" y="1484784"/>
            <a:ext cx="0" cy="237626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Oval 101"/>
          <p:cNvSpPr/>
          <p:nvPr/>
        </p:nvSpPr>
        <p:spPr>
          <a:xfrm>
            <a:off x="5580112" y="3717032"/>
            <a:ext cx="1440160" cy="144016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P</a:t>
            </a:r>
            <a:r>
              <a:rPr lang="en-US" sz="2400" baseline="-25000" dirty="0" err="1" smtClean="0">
                <a:solidFill>
                  <a:schemeClr val="tx1"/>
                </a:solidFill>
              </a:rPr>
              <a:t>j</a:t>
            </a:r>
            <a:endParaRPr lang="en-US" sz="2400" dirty="0"/>
          </a:p>
        </p:txBody>
      </p:sp>
      <p:cxnSp>
        <p:nvCxnSpPr>
          <p:cNvPr id="103" name="Straight Arrow Connector 102"/>
          <p:cNvCxnSpPr/>
          <p:nvPr/>
        </p:nvCxnSpPr>
        <p:spPr>
          <a:xfrm>
            <a:off x="6876256" y="4005064"/>
            <a:ext cx="50405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 flipH="1">
            <a:off x="6876256" y="4869160"/>
            <a:ext cx="50405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>
            <a:off x="5292080" y="4005064"/>
            <a:ext cx="43204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 flipH="1">
            <a:off x="5292080" y="4869160"/>
            <a:ext cx="43204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 flipV="1">
            <a:off x="5868144" y="1484784"/>
            <a:ext cx="0" cy="237626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>
            <a:off x="6732240" y="1484784"/>
            <a:ext cx="0" cy="237626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Rectangle 110"/>
          <p:cNvSpPr/>
          <p:nvPr/>
        </p:nvSpPr>
        <p:spPr>
          <a:xfrm>
            <a:off x="179512" y="1484784"/>
            <a:ext cx="1584176" cy="3816424"/>
          </a:xfrm>
          <a:prstGeom prst="rect">
            <a:avLst/>
          </a:prstGeom>
          <a:solidFill>
            <a:schemeClr val="accent1">
              <a:alpha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/>
          <p:cNvSpPr/>
          <p:nvPr/>
        </p:nvSpPr>
        <p:spPr>
          <a:xfrm>
            <a:off x="7380312" y="1484784"/>
            <a:ext cx="1512168" cy="3816424"/>
          </a:xfrm>
          <a:prstGeom prst="rect">
            <a:avLst/>
          </a:prstGeom>
          <a:solidFill>
            <a:schemeClr val="accent1">
              <a:alpha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755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 animBg="1"/>
      <p:bldP spid="112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Arrow Connector 6"/>
          <p:cNvCxnSpPr/>
          <p:nvPr/>
        </p:nvCxnSpPr>
        <p:spPr>
          <a:xfrm>
            <a:off x="3419872" y="5373216"/>
            <a:ext cx="43204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2123728" y="5085184"/>
            <a:ext cx="1440160" cy="144016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</a:t>
            </a:r>
            <a:r>
              <a:rPr lang="en-US" sz="2400" baseline="-25000" dirty="0" smtClean="0">
                <a:solidFill>
                  <a:schemeClr val="tx1"/>
                </a:solidFill>
              </a:rPr>
              <a:t>i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3851920" y="5085184"/>
            <a:ext cx="1440160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H=</a:t>
            </a:r>
            <a:r>
              <a:rPr lang="en-US" dirty="0" err="1" smtClean="0">
                <a:solidFill>
                  <a:schemeClr val="tx1"/>
                </a:solidFill>
              </a:rPr>
              <a:t>Au.Co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3419872" y="6237312"/>
            <a:ext cx="43204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4139952" y="4509120"/>
            <a:ext cx="0" cy="57606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4981849" y="4509120"/>
            <a:ext cx="22199" cy="57606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Snip Same Side Corner Rectangle 35"/>
          <p:cNvSpPr/>
          <p:nvPr/>
        </p:nvSpPr>
        <p:spPr>
          <a:xfrm flipV="1">
            <a:off x="3995936" y="5085184"/>
            <a:ext cx="1152128" cy="215201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139952" y="5003884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special</a:t>
            </a:r>
          </a:p>
        </p:txBody>
      </p:sp>
      <p:sp>
        <p:nvSpPr>
          <p:cNvPr id="41" name="Snip Same Side Corner Rectangle 40"/>
          <p:cNvSpPr/>
          <p:nvPr/>
        </p:nvSpPr>
        <p:spPr>
          <a:xfrm rot="16200000" flipV="1">
            <a:off x="3383457" y="5697663"/>
            <a:ext cx="1152128" cy="215201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Snip Same Side Corner Rectangle 41"/>
          <p:cNvSpPr/>
          <p:nvPr/>
        </p:nvSpPr>
        <p:spPr>
          <a:xfrm rot="5400000" flipV="1">
            <a:off x="4608415" y="5697664"/>
            <a:ext cx="1152128" cy="215201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3851920" y="5589240"/>
            <a:ext cx="2600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i</a:t>
            </a:r>
            <a:endParaRPr lang="en-US" b="1" dirty="0" smtClean="0"/>
          </a:p>
        </p:txBody>
      </p:sp>
      <p:sp>
        <p:nvSpPr>
          <p:cNvPr id="44" name="TextBox 43"/>
          <p:cNvSpPr txBox="1"/>
          <p:nvPr/>
        </p:nvSpPr>
        <p:spPr>
          <a:xfrm>
            <a:off x="5076056" y="5589240"/>
            <a:ext cx="263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j</a:t>
            </a:r>
            <a:endParaRPr lang="en-US" b="1" dirty="0" smtClean="0"/>
          </a:p>
        </p:txBody>
      </p:sp>
      <p:sp>
        <p:nvSpPr>
          <p:cNvPr id="53" name="Oval 52"/>
          <p:cNvSpPr/>
          <p:nvPr/>
        </p:nvSpPr>
        <p:spPr>
          <a:xfrm>
            <a:off x="467544" y="5085184"/>
            <a:ext cx="1440160" cy="144016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Q</a:t>
            </a:r>
            <a:r>
              <a:rPr lang="en-US" sz="2400" baseline="-25000" dirty="0" smtClean="0">
                <a:solidFill>
                  <a:schemeClr val="tx1"/>
                </a:solidFill>
              </a:rPr>
              <a:t>i</a:t>
            </a:r>
            <a:endParaRPr lang="en-US" sz="2400" dirty="0"/>
          </a:p>
        </p:txBody>
      </p:sp>
      <p:cxnSp>
        <p:nvCxnSpPr>
          <p:cNvPr id="57" name="Straight Arrow Connector 56"/>
          <p:cNvCxnSpPr/>
          <p:nvPr/>
        </p:nvCxnSpPr>
        <p:spPr>
          <a:xfrm>
            <a:off x="1763688" y="5373216"/>
            <a:ext cx="50405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H="1">
            <a:off x="1763688" y="6237312"/>
            <a:ext cx="50405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179512" y="5373216"/>
            <a:ext cx="43204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H="1">
            <a:off x="179512" y="6237312"/>
            <a:ext cx="43204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V="1">
            <a:off x="2411760" y="4509120"/>
            <a:ext cx="0" cy="7200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3275856" y="4509120"/>
            <a:ext cx="0" cy="7200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8532440" y="5373216"/>
            <a:ext cx="43204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Oval 71"/>
          <p:cNvSpPr/>
          <p:nvPr/>
        </p:nvSpPr>
        <p:spPr>
          <a:xfrm>
            <a:off x="7236296" y="5085184"/>
            <a:ext cx="1440160" cy="144016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Q</a:t>
            </a:r>
            <a:r>
              <a:rPr lang="en-US" sz="2400" baseline="-25000" dirty="0" err="1" smtClean="0">
                <a:solidFill>
                  <a:schemeClr val="tx1"/>
                </a:solidFill>
              </a:rPr>
              <a:t>j</a:t>
            </a:r>
            <a:endParaRPr lang="en-US" sz="2400" dirty="0"/>
          </a:p>
        </p:txBody>
      </p:sp>
      <p:cxnSp>
        <p:nvCxnSpPr>
          <p:cNvPr id="73" name="Straight Arrow Connector 72"/>
          <p:cNvCxnSpPr/>
          <p:nvPr/>
        </p:nvCxnSpPr>
        <p:spPr>
          <a:xfrm flipH="1">
            <a:off x="8532440" y="6237312"/>
            <a:ext cx="43204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Oval 73"/>
          <p:cNvSpPr/>
          <p:nvPr/>
        </p:nvSpPr>
        <p:spPr>
          <a:xfrm>
            <a:off x="5580112" y="5085184"/>
            <a:ext cx="1440160" cy="144016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P</a:t>
            </a:r>
            <a:r>
              <a:rPr lang="en-US" sz="2400" baseline="-25000" dirty="0" err="1" smtClean="0">
                <a:solidFill>
                  <a:schemeClr val="tx1"/>
                </a:solidFill>
              </a:rPr>
              <a:t>j</a:t>
            </a:r>
            <a:endParaRPr lang="en-US" sz="2400" dirty="0"/>
          </a:p>
        </p:txBody>
      </p:sp>
      <p:cxnSp>
        <p:nvCxnSpPr>
          <p:cNvPr id="75" name="Straight Arrow Connector 74"/>
          <p:cNvCxnSpPr/>
          <p:nvPr/>
        </p:nvCxnSpPr>
        <p:spPr>
          <a:xfrm>
            <a:off x="6876256" y="5373216"/>
            <a:ext cx="50405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flipH="1">
            <a:off x="6876256" y="6237312"/>
            <a:ext cx="50405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5292080" y="5373216"/>
            <a:ext cx="43204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H="1">
            <a:off x="5292080" y="6237312"/>
            <a:ext cx="43204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flipV="1">
            <a:off x="755576" y="4509120"/>
            <a:ext cx="0" cy="7200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1619672" y="4509120"/>
            <a:ext cx="0" cy="7200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flipV="1">
            <a:off x="5868144" y="4509120"/>
            <a:ext cx="0" cy="7200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>
            <a:off x="6732240" y="4509120"/>
            <a:ext cx="0" cy="7200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flipV="1">
            <a:off x="7524328" y="4509120"/>
            <a:ext cx="0" cy="7200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>
            <a:off x="8388424" y="4509120"/>
            <a:ext cx="0" cy="7200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Rectangle 92"/>
          <p:cNvSpPr/>
          <p:nvPr/>
        </p:nvSpPr>
        <p:spPr>
          <a:xfrm>
            <a:off x="3851920" y="2420888"/>
            <a:ext cx="1440160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F=</a:t>
            </a:r>
            <a:r>
              <a:rPr lang="en-US" sz="3200" dirty="0" err="1" smtClean="0">
                <a:solidFill>
                  <a:schemeClr val="tx1"/>
                </a:solidFill>
              </a:rPr>
              <a:t>F</a:t>
            </a:r>
            <a:r>
              <a:rPr lang="en-US" sz="3200" i="1" baseline="-25000" dirty="0" err="1" smtClean="0">
                <a:solidFill>
                  <a:schemeClr val="tx1"/>
                </a:solidFill>
              </a:rPr>
              <a:t>f</a:t>
            </a:r>
            <a:endParaRPr lang="en-US" i="1" baseline="-25000" dirty="0">
              <a:solidFill>
                <a:schemeClr val="tx1"/>
              </a:solidFill>
            </a:endParaRPr>
          </a:p>
        </p:txBody>
      </p:sp>
      <p:sp>
        <p:nvSpPr>
          <p:cNvPr id="96" name="Snip Same Side Corner Rectangle 95"/>
          <p:cNvSpPr/>
          <p:nvPr/>
        </p:nvSpPr>
        <p:spPr>
          <a:xfrm flipV="1">
            <a:off x="3995936" y="2420888"/>
            <a:ext cx="1152128" cy="215201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7" name="TextBox 96"/>
          <p:cNvSpPr txBox="1"/>
          <p:nvPr/>
        </p:nvSpPr>
        <p:spPr>
          <a:xfrm>
            <a:off x="4139952" y="2339588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special</a:t>
            </a:r>
          </a:p>
        </p:txBody>
      </p:sp>
      <p:sp>
        <p:nvSpPr>
          <p:cNvPr id="98" name="Snip Same Side Corner Rectangle 97"/>
          <p:cNvSpPr/>
          <p:nvPr/>
        </p:nvSpPr>
        <p:spPr>
          <a:xfrm rot="16200000" flipV="1">
            <a:off x="3383457" y="3033367"/>
            <a:ext cx="1152128" cy="215201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9" name="Snip Same Side Corner Rectangle 98"/>
          <p:cNvSpPr/>
          <p:nvPr/>
        </p:nvSpPr>
        <p:spPr>
          <a:xfrm rot="5400000" flipV="1">
            <a:off x="4608415" y="3033368"/>
            <a:ext cx="1152128" cy="215201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0" name="TextBox 99"/>
          <p:cNvSpPr txBox="1"/>
          <p:nvPr/>
        </p:nvSpPr>
        <p:spPr>
          <a:xfrm>
            <a:off x="3851920" y="2924944"/>
            <a:ext cx="2600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i</a:t>
            </a:r>
            <a:endParaRPr lang="en-US" b="1" dirty="0" smtClean="0"/>
          </a:p>
        </p:txBody>
      </p:sp>
      <p:sp>
        <p:nvSpPr>
          <p:cNvPr id="101" name="TextBox 100"/>
          <p:cNvSpPr txBox="1"/>
          <p:nvPr/>
        </p:nvSpPr>
        <p:spPr>
          <a:xfrm>
            <a:off x="5076056" y="2924944"/>
            <a:ext cx="263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j</a:t>
            </a:r>
            <a:endParaRPr lang="en-US" b="1" dirty="0" smtClean="0"/>
          </a:p>
        </p:txBody>
      </p:sp>
      <p:cxnSp>
        <p:nvCxnSpPr>
          <p:cNvPr id="104" name="Straight Arrow Connector 103"/>
          <p:cNvCxnSpPr/>
          <p:nvPr/>
        </p:nvCxnSpPr>
        <p:spPr>
          <a:xfrm>
            <a:off x="5292080" y="2708920"/>
            <a:ext cx="36004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 flipH="1">
            <a:off x="5292080" y="3573016"/>
            <a:ext cx="36004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/>
          <p:nvPr/>
        </p:nvCxnSpPr>
        <p:spPr>
          <a:xfrm>
            <a:off x="179512" y="2708920"/>
            <a:ext cx="367240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 flipH="1">
            <a:off x="179512" y="3573016"/>
            <a:ext cx="367240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/>
          <p:cNvCxnSpPr/>
          <p:nvPr/>
        </p:nvCxnSpPr>
        <p:spPr>
          <a:xfrm flipV="1">
            <a:off x="4139952" y="2060848"/>
            <a:ext cx="0" cy="36004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/>
          <p:nvPr/>
        </p:nvCxnSpPr>
        <p:spPr>
          <a:xfrm>
            <a:off x="5004048" y="2060848"/>
            <a:ext cx="0" cy="36004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V="1">
            <a:off x="4139952" y="188640"/>
            <a:ext cx="0" cy="46805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5004048" y="188640"/>
            <a:ext cx="0" cy="46805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V="1">
            <a:off x="2411760" y="188640"/>
            <a:ext cx="0" cy="46805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3275856" y="188640"/>
            <a:ext cx="0" cy="46805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V="1">
            <a:off x="5868144" y="188640"/>
            <a:ext cx="0" cy="46805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6732240" y="188640"/>
            <a:ext cx="0" cy="46805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rame 5"/>
          <p:cNvSpPr/>
          <p:nvPr/>
        </p:nvSpPr>
        <p:spPr>
          <a:xfrm>
            <a:off x="35496" y="44624"/>
            <a:ext cx="9001000" cy="4104456"/>
          </a:xfrm>
          <a:prstGeom prst="frame">
            <a:avLst>
              <a:gd name="adj1" fmla="val 35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5" name="Frame 84"/>
          <p:cNvSpPr/>
          <p:nvPr/>
        </p:nvSpPr>
        <p:spPr>
          <a:xfrm>
            <a:off x="35496" y="4365104"/>
            <a:ext cx="9073008" cy="2448272"/>
          </a:xfrm>
          <a:prstGeom prst="frame">
            <a:avLst>
              <a:gd name="adj1" fmla="val 52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6" name="Straight Arrow Connector 85"/>
          <p:cNvCxnSpPr/>
          <p:nvPr/>
        </p:nvCxnSpPr>
        <p:spPr>
          <a:xfrm flipV="1">
            <a:off x="755576" y="188640"/>
            <a:ext cx="0" cy="46805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>
            <a:off x="1619672" y="188640"/>
            <a:ext cx="0" cy="46805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 flipV="1">
            <a:off x="7524328" y="188640"/>
            <a:ext cx="0" cy="46805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>
            <a:off x="8388424" y="188640"/>
            <a:ext cx="0" cy="46805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rapezoid 90"/>
          <p:cNvSpPr/>
          <p:nvPr/>
        </p:nvSpPr>
        <p:spPr>
          <a:xfrm flipV="1">
            <a:off x="467544" y="1592796"/>
            <a:ext cx="8208912" cy="468052"/>
          </a:xfrm>
          <a:prstGeom prst="trapezoid">
            <a:avLst>
              <a:gd name="adj" fmla="val 725864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92" name="Straight Arrow Connector 91"/>
          <p:cNvCxnSpPr/>
          <p:nvPr/>
        </p:nvCxnSpPr>
        <p:spPr>
          <a:xfrm flipV="1">
            <a:off x="4139952" y="1124744"/>
            <a:ext cx="0" cy="46805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>
            <a:off x="5004048" y="1124744"/>
            <a:ext cx="0" cy="46805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4353544" y="1548081"/>
            <a:ext cx="3850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</a:t>
            </a:r>
            <a:endParaRPr lang="en-US" sz="3200" dirty="0"/>
          </a:p>
        </p:txBody>
      </p:sp>
      <p:sp>
        <p:nvSpPr>
          <p:cNvPr id="102" name="Trapezoid 101"/>
          <p:cNvSpPr/>
          <p:nvPr/>
        </p:nvSpPr>
        <p:spPr>
          <a:xfrm flipV="1">
            <a:off x="2123728" y="656692"/>
            <a:ext cx="4896544" cy="468052"/>
          </a:xfrm>
          <a:prstGeom prst="trapezoid">
            <a:avLst>
              <a:gd name="adj" fmla="val 366885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103" name="Straight Arrow Connector 102"/>
          <p:cNvCxnSpPr/>
          <p:nvPr/>
        </p:nvCxnSpPr>
        <p:spPr>
          <a:xfrm flipV="1">
            <a:off x="4139952" y="188640"/>
            <a:ext cx="0" cy="46805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>
            <a:off x="5004048" y="188640"/>
            <a:ext cx="0" cy="46805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/>
          <p:nvPr/>
        </p:nvCxnSpPr>
        <p:spPr>
          <a:xfrm flipV="1">
            <a:off x="2411760" y="188640"/>
            <a:ext cx="0" cy="46805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>
            <a:off x="3275856" y="188640"/>
            <a:ext cx="0" cy="46805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 flipV="1">
            <a:off x="5868144" y="188640"/>
            <a:ext cx="0" cy="46805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/>
          <p:nvPr/>
        </p:nvCxnSpPr>
        <p:spPr>
          <a:xfrm>
            <a:off x="6732240" y="188640"/>
            <a:ext cx="0" cy="46805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Box 112"/>
          <p:cNvSpPr txBox="1"/>
          <p:nvPr/>
        </p:nvSpPr>
        <p:spPr>
          <a:xfrm>
            <a:off x="4353544" y="611977"/>
            <a:ext cx="3850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</a:t>
            </a:r>
            <a:endParaRPr lang="en-US" sz="3200" dirty="0"/>
          </a:p>
        </p:txBody>
      </p:sp>
      <p:cxnSp>
        <p:nvCxnSpPr>
          <p:cNvPr id="114" name="Straight Arrow Connector 113"/>
          <p:cNvCxnSpPr/>
          <p:nvPr/>
        </p:nvCxnSpPr>
        <p:spPr>
          <a:xfrm flipV="1">
            <a:off x="755576" y="188640"/>
            <a:ext cx="0" cy="140415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>
            <a:off x="1619672" y="188640"/>
            <a:ext cx="0" cy="140415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/>
          <p:nvPr/>
        </p:nvCxnSpPr>
        <p:spPr>
          <a:xfrm flipV="1">
            <a:off x="7524328" y="188640"/>
            <a:ext cx="0" cy="140415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/>
          <p:nvPr/>
        </p:nvCxnSpPr>
        <p:spPr>
          <a:xfrm>
            <a:off x="8388424" y="188640"/>
            <a:ext cx="0" cy="140415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1262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made it tick?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5141168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Env</a:t>
            </a:r>
            <a:r>
              <a:rPr lang="en-US" b="1" dirty="0" err="1">
                <a:sym typeface="Symbol"/>
              </a:rPr>
              <a:t></a:t>
            </a:r>
            <a:r>
              <a:rPr lang="en-US" b="1" dirty="0" err="1" smtClean="0"/>
              <a:t>Sim</a:t>
            </a:r>
            <a:r>
              <a:rPr lang="en-US" b="1" dirty="0" smtClean="0"/>
              <a:t> </a:t>
            </a:r>
            <a:r>
              <a:rPr lang="en-US" b="1" dirty="0" smtClean="0">
                <a:sym typeface="Symbol"/>
              </a:rPr>
              <a:t> </a:t>
            </a:r>
            <a:r>
              <a:rPr lang="en-US" b="1" dirty="0" err="1" smtClean="0"/>
              <a:t>Env</a:t>
            </a:r>
            <a:endParaRPr lang="en-US" b="1" dirty="0" smtClean="0"/>
          </a:p>
          <a:p>
            <a:r>
              <a:rPr lang="en-US" b="1" dirty="0" err="1"/>
              <a:t>Env</a:t>
            </a:r>
            <a:r>
              <a:rPr lang="en-US" b="1" dirty="0" err="1" smtClean="0">
                <a:sym typeface="Symbol"/>
              </a:rPr>
              <a:t></a:t>
            </a:r>
            <a:r>
              <a:rPr lang="en-US" b="1" dirty="0" err="1" smtClean="0"/>
              <a:t>Prot</a:t>
            </a:r>
            <a:r>
              <a:rPr lang="en-US" b="1" dirty="0" smtClean="0"/>
              <a:t> </a:t>
            </a:r>
            <a:r>
              <a:rPr lang="en-US" b="1" dirty="0" smtClean="0">
                <a:sym typeface="Symbol"/>
              </a:rPr>
              <a:t> </a:t>
            </a:r>
            <a:r>
              <a:rPr lang="en-US" b="1" dirty="0" err="1" smtClean="0"/>
              <a:t>Env</a:t>
            </a:r>
            <a:endParaRPr lang="en-US" b="1" dirty="0"/>
          </a:p>
          <a:p>
            <a:r>
              <a:rPr lang="en-US" dirty="0" smtClean="0"/>
              <a:t>Also need </a:t>
            </a:r>
            <a:r>
              <a:rPr lang="en-US" b="1" dirty="0" err="1" smtClean="0"/>
              <a:t>Env</a:t>
            </a:r>
            <a:r>
              <a:rPr lang="en-US" b="1" dirty="0" err="1" smtClean="0">
                <a:sym typeface="Symbol"/>
              </a:rPr>
              <a:t></a:t>
            </a:r>
            <a:r>
              <a:rPr lang="en-US" b="1" dirty="0" err="1" smtClean="0"/>
              <a:t>IF</a:t>
            </a:r>
            <a:r>
              <a:rPr lang="en-US" b="1" dirty="0" smtClean="0"/>
              <a:t> </a:t>
            </a:r>
            <a:r>
              <a:rPr lang="en-US" b="1" dirty="0" smtClean="0">
                <a:sym typeface="Symbol"/>
              </a:rPr>
              <a:t> </a:t>
            </a:r>
            <a:r>
              <a:rPr lang="en-US" b="1" dirty="0" err="1" smtClean="0"/>
              <a:t>Env</a:t>
            </a:r>
            <a:r>
              <a:rPr lang="en-US" dirty="0" smtClean="0"/>
              <a:t> if protocols can use several ideal </a:t>
            </a:r>
            <a:r>
              <a:rPr lang="en-US" dirty="0" err="1" smtClean="0"/>
              <a:t>functionalites</a:t>
            </a:r>
            <a:endParaRPr lang="en-US" dirty="0" smtClean="0"/>
          </a:p>
        </p:txBody>
      </p:sp>
      <p:sp>
        <p:nvSpPr>
          <p:cNvPr id="4" name="AutoShape 2" descr="data:image/jpeg;base64,/9j/4AAQSkZJRgABAQAAAQABAAD/2wCEAAkGBg0SEA0NDw0ODgwODQ8PDw0MERAQEA0NExAVFBQREhIXJyYqGCUkJRISHzAsLycpLiwtFR8xODwqOCgrOCkBCQoKDgwNGQ0MFSkYEhgpKSkpKSkpKSkpKSkpKSkpKSkpKSkpKSkpKSkpKSkpKSkpKSkpKSkpKSkpKSkpKSkpKf/AABEIAMUA/wMBIgACEQEDEQH/xAAcAAABBAMBAAAAAAAAAAAAAAAAAgMEBwEGCAX/xABOEAABAwIBBQkIDgkEAwAAAAAAAQIDBAURBgcSVNETFiExU3SSk5QXNUFVcYGz0ggUIzNDRFFSYXJzsbLCFSIlJjQ2kaG0GCQywUJigv/EABQBAQAAAAAAAAAAAAAAAAAAAAD/xAAUEQEAAAAAAAAAAAAAAAAAAAAA/9oADAMBAAIRAxEAPwC8QArOo9kBZWPfG6Ou0mOc1cIY8MWrguH6/wBAFmAVh/qHsfJ13Ux+uKZ7ISyL/wCFd1MfrgWaNzzsYx8j3I2NjXPe5eJrGpiqr/RSv48+lndxMrOqZ6wm6Z1rZUU1TTsSpa6anmiaro24I58atRVwd9IGyMyulcjXttFzcxyI5rtGjZpNVMUXRfKip5FRF+XArvNu6sprllDO+2VsiT1f/CL2rpxK6SSZEfpSImOjKziVycZsNHfklY2VMcHJwI7DFGt/VRP7D36TA2Whym05Y4JaKspHS6SROqmwaEr2tVysa6J78FwRzsFwxRq4cR7RWNZlXDBPRum3Tc4ZnVGEbUdx01RAqImKcOMrF8jVPRkz02lvGyr80TPWA30Ct5M/VmbxsrfNEz1hhfZDWP5ld1MfrgWeBWsef+yu4mVvnhj9YlR57rQ7iZWeeJnrAbdd722BYmJDPUTzK7c4KVrHSOaxEV71V6tRqJi3hVU4XInGpoWde51NTaayFtrr4sNykdJN7T0Gsjla9yroSuXiavEiirhnApKmopXwbsipFPAu6Ma3358C44oq8GETk/8ApCclzAfyQvNVBQW+mfaLi58NJBG50ftFWuc2NEVW4zIuHmQ2q0XZlQxz2skieyR0UsM7UbJDK3BVa5EVU4laqKiqio5FTjNO/SRCsucuhg9tLMlQr56lJf1GNXDCnhiXFdLwrE5fOgFmAV9JnvtDeNlZ5omesRZPZAWVvGyt80MfrgWWBWCeyGsfzK7qY/XJEefizO4mVvniZ6wFjngzZVrpyNht9dVMikdE6enbTJEsrFwe1qyyMVdFcWquGGKKngPAjzz2p3Eyr88TPWPNtGUUcqTbmrtzSpqZE00RPf6qaZODFfA9qL9KAeRdXVj8p7fcEtlajI6N67ivtXdXNYyWNzm4SaOGMzONyLx8BYjsr1bg6a23CnhRzUfPK2ldHEiqiaT9zkcqJwpiuC4JwrwIp4X6TPOv96a2nma5VRs0boV0Uxw02rgqp9Coi+YC0ANEkzy2pvGyr80bPWIsmfazt42VnmiZ6wFigVi72QtkTg0K7qY/XMf6h7Hydd1MfrgWeBXtkz4WiqqIKOFlZu1RI2NiyRMRqOX5VRy4FhACnP8AmssNLUyXTd4I5dGtdo7o1HYIquxw/odAKUjmX99u3PV+94G69z216lT9BBTM31r1Kn6CGxoKaB40WQdt1ODoIS48irenxSHooevGPtA1ybIimVcWI6NPmxuVrfLgI3jQ/Pl6amzmcANfhyLokTB8LZV+dL+u7+qiJMh7cvxSHoIbEIcBqkuQVs1ODoIRlze2vUqfoIbZIMAa/FkBbNTg6CE2LIW3J8Ug6CHrxkmMDxt5lBgqJTRNX5WtwVPIqcRG3jQcpN0zZ0M4Aaw3IaDHhfKqeFFevD9HASXZGW9eOlh6KHvYGFA1mXIW2r8Ug6CEKXIC2L8Sg6CG2yEaQDV25vrXqVP0EJUOQVt1ODoIe2hIjA8iPIi3J8Uh6KBPkVSLhoR7kvywroY+X5T32igNY3jQ8pN0x2nyJpU/5tWX5EmVXInkQ2PAwBr8mRNuX4pD0UIkuQdt1ODoIbS4YkA1J+b616lT9BBK5vrXqVP0ENnUSoFN3e0wU+UNhjgiZExZWuVI0RqKumqY/wBi+EKTyq/mSw/aN9IpdiAClJZmU91u3PP+3l2qUnmb99uvPP8At4FsIKaJQU0CTGPtGIx9oCgAAMKIcLUQ4CPIMD8gwA5GSYyNGSYwHUMmEMgBhTJhQGZCNISZCNIAlB+MYQfjAkNFoIaLQAAAAQ4YkH3DEgEdRKilEqBVOVKfvHYftG+kUupClsqP5jsX2jPSKXSgApSmZ1Pdbrzv1y6ylcz6e63TnSfmAtZBTRKCmgSYx9oxGPtAUAABhRDhaiHAR5BgfkGAHIyTGRoyTGA6hkwhkAMKZMKAzIRpCTIRpAEoPxjCD8YEhotBDRaAAAACHDEg+4YkAjqJUUolQKrymT94rH9dnpVLoQpjKVP3isn12elUudAApfNB79dOdJ+YugpjNEnu1z5yn5gLTQU0SgpoEmMfaMRj7QFAAAYUQ4WohwEeQYH5BgByMkxkaMkxgOoZMIZADCmTCgMyEaQkyEaQBKD8Ywg/GBIaLQQ0WgAAAAhwxIPuGJAI6iVFKJUCrspP5hsv12elUuUpvKNP3hs314/SqXIAFM5pE92ufOG/mLmKazTe/XLnDfzAWigpolBTQJMY+0YjH2gKAAAwohwtRDgI8gwPyDADkZJjI0ZJjAdQyYQyAGFMmFAZkI0hJkI0gCUH4xhB+MCQ0WghotAAAABDhiQfcMSAR1EqKUSoFYZRJ+8Fn+vH6ZS4yncof5gtH1o/TKXEAFOZqE92uX27PzFxlO5qvfrj9uz7nAWcgpolBTQJMY+0YjH2gKAAAwohwtRDgI8gwPyDADkZJjI0ZJjAdQyYQyAGFMmFAZkI0hJkI0gCUH4xhB+MCQ0WghotAAAABDhiQfcMSAR1EqKUSoFZ5QJ+37R9aL0ylwFQX7v/AGn60Xp1LfACns1nv1x+2Z9zi4Sn813v1w+1j+5wFmIKaJQU0CTGPtGIx9oCgAAMKIcLUQ4CPIMD8gwA5GSYyNGSYwHUMmEMgBhTJhQGZCNISZCNIAlB+MYQfjAkNFoIaLQAAAAQ4YkH3DEgEdRKilEqBWt97/Wr60Xp1LeKivnf61/Wi9OW6AFQ5sPfrh9pH9zi3ios2Xv9f9pF9zgLJQU0SgpoEmMfaMRj7QFAAAYUQ4WIcBHkGB+QYAcjJMZGjJMYDqGTCGQAwpkwoDMhGkJMhGkASg/GR0JEYEhotBDRQGQAwAlwxIPuGJAI6iVFKJUCuL339tnlh9OW2VLeu/tt8sP+QW0AFNZA3CKKauWSRjMXx4abkbjgjscMfKXKUrlTmcubVfNQzU1Wiqq7jUMSGXj4Gteqq13nVoG/b6qLWYesZtFMyqotZh6xm052q7feonujktUzXtXBU9qyOTyo5EVF8yjO53fxZN2SbYB0zFlPR6xD1jNpKZlHSL8PF02nJ1Xd6yJ25y07YpERF0JYnMciLxLguBLgfdHta9lvlexyYteymlc1yL4UVE4QOrG3ymX4aPptFLeKflo+k05V0Lv4tn7LNsDRu/i2fss2wDqZ1/pU+Hi6bRiTKWk5eLptOX9C7+LZ+yzbA0Lv4sn7LNsA6Wlyoo9Yh6xm0jrlVRazD1jNpzjud38WTdkm2Bud38WTdkm2AdJxZU0esQ9YzaS48pqTWIum05h3O7+LJuyTbA0Lv4sn7LNsA6mblDSr8PF02jjb1TL8NH0mnKFTPc42LJJQSRRtw0pJKaVjW4qiJi5U4OFUTzkHfJP8yLoAdeuvVMnw0fTaNPyipU+Hi6bTkffJP8yLoHoxrdXIjm26VzXIitc2lmVHNVMUVFw4QOnpMpqPWIumzaRZMqaPWIesZtObdzu/iybss2wNzu/iybsk2wDo5uVVFrMPWM2kmLKij1iHrGbTmjc7v4sm7JNsDc7v4sm7JNsA6hjylpOXi6bR9t+pV+Hj6bTlfQu/iyfss2wNC7+LZ+yzbAOq/wBMU/LR9Joh19pk+Gj6bTljRu/i2fss2wxoXfxbP2WbYB1E/KSk5eLptIsuVFHrEPWM2nMk8l0Y10j7fJGxqYufJTSta1PlVVTgI9Fcq2ZVbDS7s5qYqkML3q1PlVG44AdNOyqotZh6xm0SuVVFrMPWM2nOW53fxZN2SbYS7ZZr7USJFDapVevhfA6Jjfpc9+CN86gWdW1kct6tz43te3ShTFio5Md34sU8pcBU+Q+aauhlgrKypp43xSMkSmpY1fpaK46L5VVMPMi+UtgCmMoM4mUVFj7bpViYi4bslOj4V8krMU/vieF3fa7lIupOg3NRUVFTFF4FRfCh5u9i3ahR9nh2AUd3fa7lIupDu/V3KRdSXjvXt2oUfZ4dgb17dqFH2eHYBy/lLlXT11Q6rqmufO5jGK6PFjdFqYJ+qhsloz1VNNBBSwvY2GCNscaPi0nIxqYJivhIGeqhiju8scUUcUaU9OqMiY1jUVWriuCF0Zu8nqF9qtj30VK97qOJXPfBE5zl0eNVVOECse79XcpF1Id36u5SLqS8d69u1Cj7PDsDevbtQo+zw7AKO7v1dykXUh3fq7lIupLx3r27UKPs8OwN69u1Cj7PDsAo7u/V3KRdSHd+ruUi6kvHevbtQo+zw7A3r27UKPs8OwCju79XcpF1Id36u5SLqS8d69u1Cj7PDsDevbtQo+zw7AOfcoM8E1bTS0VS5rqebQ02xx6Dl0JGvTB3g4WoaZu1t5OXpOOg879hoo7NXyRUlNHI32tovjhiY5uNXCi4ORODgVU85zXofQB6O7W3k5ek432iz5VcUUUEb40jhjZGxFhxVGMajURV8PAiFYKz6DrPJfJugdQ0DnUNI5zqKmVznQQqrlWFqqqrhwgVF3fq7lIupDu/V3KRdSXjvXt2oUfZ4dgb17dqFH2eHYBR3d+ruUi6kO79XcpF1JeO9e3ahR9nh2BvXt2oUfZ4dgFHd36u5SLqQ7v1dykXUl4717dqFH2eHYG9e3ahR9nh2AUd3fq7lIupDu/V3KRdSXjvXt2oUfZ4dgb17dqFH2eHYBQN5zz1FVTzUk7mOgnYrJGsi0XK1fkd4Dxck8uo7c+WWjRWPlYjHrKiyIrUdimCLxF45zMn6FlouckdHSskbTOVr2QRNc1cU4UVE4CtPY/22CWrr2zQRTNbSsVEmjY9GruuGKI5FwAz3fq7lIupDu+13KRdSXjvXt2oUfZ4dgb17dqFH2eHYBR3d9ruUi6k2SwZbZT1qI6mpMYlTFJpYGwxKn/q+RU0vNiWdHk3QNVHNoaRrmqio5sESKip4UVE4D0gAAAAAAA5pz4p+2p+b034FLwzad57VzKH8JSWe1P21Pzel/ApdubTvPauZQ/hA2YAAAAAAAAAAAADSc8/eS4eWl/zITmHROn883eSv8tL/mQnMmiA0reM6/yT/gLdzGl9Aw5FVvGdd5J/wFu5jS+gYB6oAAAAAAAAAAAAGqZ0+8105q78SFX+x2T/AHtw5nH6YtDOn3munNXfiQrD2PKf724czj9MBfQAAAAAAAAAAAAHN2etP2zPzel/ApdebTvPauZQ/hMgBsoAAAAAAAAAAAAGlZ5O8tf5aX/MhOaMAAAVDrfJP+At3MaX0DAAD1QAAAAAAAAAAAANUzp95rpzV34kKy9j4n+9r+Zx+mMgBe4AAAAA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92345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Universally </a:t>
            </a:r>
            <a:r>
              <a:rPr lang="en-US" dirty="0" err="1" smtClean="0"/>
              <a:t>Composable</a:t>
            </a:r>
            <a:r>
              <a:rPr lang="en-US" dirty="0" smtClean="0"/>
              <a:t> Commitment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514116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Universal </a:t>
            </a:r>
            <a:r>
              <a:rPr lang="en-US" dirty="0" err="1" smtClean="0"/>
              <a:t>composability</a:t>
            </a:r>
            <a:r>
              <a:rPr lang="en-US" dirty="0" smtClean="0"/>
              <a:t> comes at a price</a:t>
            </a:r>
          </a:p>
          <a:p>
            <a:r>
              <a:rPr lang="en-US" dirty="0" smtClean="0"/>
              <a:t>We look at security against sender in a commitment scheme as a case study</a:t>
            </a:r>
          </a:p>
          <a:p>
            <a:endParaRPr lang="en-US" dirty="0"/>
          </a:p>
          <a:p>
            <a:r>
              <a:rPr lang="en-US" b="1" dirty="0" smtClean="0"/>
              <a:t>Setup</a:t>
            </a:r>
            <a:r>
              <a:rPr lang="en-US" dirty="0" smtClean="0"/>
              <a:t>: A random public key </a:t>
            </a:r>
            <a:r>
              <a:rPr lang="en-US" i="1" dirty="0" err="1" smtClean="0"/>
              <a:t>pk</a:t>
            </a:r>
            <a:r>
              <a:rPr lang="en-US" dirty="0" smtClean="0"/>
              <a:t> for an encryption scheme appears in the sky</a:t>
            </a:r>
          </a:p>
          <a:p>
            <a:r>
              <a:rPr lang="en-US" b="1" dirty="0" smtClean="0"/>
              <a:t>Commit</a:t>
            </a:r>
            <a:r>
              <a:rPr lang="en-US" dirty="0" smtClean="0"/>
              <a:t>: To commit to m, send C=</a:t>
            </a:r>
            <a:r>
              <a:rPr lang="en-US" dirty="0" err="1" smtClean="0"/>
              <a:t>E</a:t>
            </a:r>
            <a:r>
              <a:rPr lang="en-US" baseline="-25000" dirty="0" err="1" smtClean="0"/>
              <a:t>pk</a:t>
            </a:r>
            <a:r>
              <a:rPr lang="en-US" dirty="0" smtClean="0"/>
              <a:t>(</a:t>
            </a:r>
            <a:r>
              <a:rPr lang="en-US" dirty="0" err="1" smtClean="0"/>
              <a:t>m;r</a:t>
            </a:r>
            <a:r>
              <a:rPr lang="en-US" dirty="0" smtClean="0"/>
              <a:t>)</a:t>
            </a:r>
          </a:p>
          <a:p>
            <a:r>
              <a:rPr lang="en-US" b="1" dirty="0" smtClean="0"/>
              <a:t>Open</a:t>
            </a:r>
            <a:r>
              <a:rPr lang="en-US" dirty="0" smtClean="0"/>
              <a:t>: To open, send (m, r) </a:t>
            </a:r>
          </a:p>
          <a:p>
            <a:endParaRPr lang="en-US" dirty="0"/>
          </a:p>
          <a:p>
            <a:r>
              <a:rPr lang="en-US" b="1" dirty="0" smtClean="0"/>
              <a:t>Warning</a:t>
            </a:r>
            <a:r>
              <a:rPr lang="en-US" dirty="0" smtClean="0"/>
              <a:t>: Special flavor of public-key encryption needed for this to be secure against receiver too</a:t>
            </a:r>
          </a:p>
        </p:txBody>
      </p:sp>
      <p:sp>
        <p:nvSpPr>
          <p:cNvPr id="4" name="AutoShape 2" descr="data:image/jpeg;base64,/9j/4AAQSkZJRgABAQAAAQABAAD/2wCEAAkGBg0SEA0NDw0ODgwODQ8PDw0MERAQEA0NExAVFBQREhIXJyYqGCUkJRISHzAsLycpLiwtFR8xODwqOCgrOCkBCQoKDgwNGQ0MFSkYEhgpKSkpKSkpKSkpKSkpKSkpKSkpKSkpKSkpKSkpKSkpKSkpKSkpKSkpKSkpKSkpKSkpKf/AABEIAMUA/wMBIgACEQEDEQH/xAAcAAABBAMBAAAAAAAAAAAAAAAAAgMEBwEGCAX/xABOEAABAwIBBQkIDgkEAwAAAAAAAQIDBAURBgcSVNETFiExU3SSk5QXNUFVcYGz0ggUIzNDRFFSYXJzsbLCFSIlJjQ2kaG0GCQywUJigv/EABQBAQAAAAAAAAAAAAAAAAAAAAD/xAAUEQEAAAAAAAAAAAAAAAAAAAAA/9oADAMBAAIRAxEAPwC8QArOo9kBZWPfG6Ou0mOc1cIY8MWrguH6/wBAFmAVh/qHsfJ13Ux+uKZ7ISyL/wCFd1MfrgWaNzzsYx8j3I2NjXPe5eJrGpiqr/RSv48+lndxMrOqZ6wm6Z1rZUU1TTsSpa6anmiaro24I58atRVwd9IGyMyulcjXttFzcxyI5rtGjZpNVMUXRfKip5FRF+XArvNu6sprllDO+2VsiT1f/CL2rpxK6SSZEfpSImOjKziVycZsNHfklY2VMcHJwI7DFGt/VRP7D36TA2Whym05Y4JaKspHS6SROqmwaEr2tVysa6J78FwRzsFwxRq4cR7RWNZlXDBPRum3Tc4ZnVGEbUdx01RAqImKcOMrF8jVPRkz02lvGyr80TPWA30Ct5M/VmbxsrfNEz1hhfZDWP5ld1MfrgWeBWsef+yu4mVvnhj9YlR57rQ7iZWeeJnrAbdd722BYmJDPUTzK7c4KVrHSOaxEV71V6tRqJi3hVU4XInGpoWde51NTaayFtrr4sNykdJN7T0Gsjla9yroSuXiavEiirhnApKmopXwbsipFPAu6Ma3358C44oq8GETk/8ApCclzAfyQvNVBQW+mfaLi58NJBG50ftFWuc2NEVW4zIuHmQ2q0XZlQxz2skieyR0UsM7UbJDK3BVa5EVU4laqKiqio5FTjNO/SRCsucuhg9tLMlQr56lJf1GNXDCnhiXFdLwrE5fOgFmAV9JnvtDeNlZ5omesRZPZAWVvGyt80MfrgWWBWCeyGsfzK7qY/XJEefizO4mVvniZ6wFjngzZVrpyNht9dVMikdE6enbTJEsrFwe1qyyMVdFcWquGGKKngPAjzz2p3Eyr88TPWPNtGUUcqTbmrtzSpqZE00RPf6qaZODFfA9qL9KAeRdXVj8p7fcEtlajI6N67ivtXdXNYyWNzm4SaOGMzONyLx8BYjsr1bg6a23CnhRzUfPK2ldHEiqiaT9zkcqJwpiuC4JwrwIp4X6TPOv96a2nma5VRs0boV0Uxw02rgqp9Coi+YC0ANEkzy2pvGyr80bPWIsmfazt42VnmiZ6wFigVi72QtkTg0K7qY/XMf6h7Hydd1MfrgWeBXtkz4WiqqIKOFlZu1RI2NiyRMRqOX5VRy4FhACnP8AmssNLUyXTd4I5dGtdo7o1HYIquxw/odAKUjmX99u3PV+94G69z216lT9BBTM31r1Kn6CGxoKaB40WQdt1ODoIS48irenxSHooevGPtA1ybIimVcWI6NPmxuVrfLgI3jQ/Pl6amzmcANfhyLokTB8LZV+dL+u7+qiJMh7cvxSHoIbEIcBqkuQVs1ODoIRlze2vUqfoIbZIMAa/FkBbNTg6CE2LIW3J8Ug6CHrxkmMDxt5lBgqJTRNX5WtwVPIqcRG3jQcpN0zZ0M4Aaw3IaDHhfKqeFFevD9HASXZGW9eOlh6KHvYGFA1mXIW2r8Ug6CEKXIC2L8Sg6CG2yEaQDV25vrXqVP0EJUOQVt1ODoIe2hIjA8iPIi3J8Uh6KBPkVSLhoR7kvywroY+X5T32igNY3jQ8pN0x2nyJpU/5tWX5EmVXInkQ2PAwBr8mRNuX4pD0UIkuQdt1ODoIbS4YkA1J+b616lT9BBK5vrXqVP0ENnUSoFN3e0wU+UNhjgiZExZWuVI0RqKumqY/wBi+EKTyq/mSw/aN9IpdiAClJZmU91u3PP+3l2qUnmb99uvPP8At4FsIKaJQU0CTGPtGIx9oCgAAMKIcLUQ4CPIMD8gwA5GSYyNGSYwHUMmEMgBhTJhQGZCNISZCNIAlB+MYQfjAkNFoIaLQAAAAQ4YkH3DEgEdRKilEqBVOVKfvHYftG+kUupClsqP5jsX2jPSKXSgApSmZ1Pdbrzv1y6ylcz6e63TnSfmAtZBTRKCmgSYx9oxGPtAUAABhRDhaiHAR5BgfkGAHIyTGRoyTGA6hkwhkAMKZMKAzIRpCTIRpAEoPxjCD8YEhotBDRaAAAACHDEg+4YkAjqJUUolQKrymT94rH9dnpVLoQpjKVP3isn12elUudAApfNB79dOdJ+YugpjNEnu1z5yn5gLTQU0SgpoEmMfaMRj7QFAAAYUQ4WohwEeQYH5BgByMkxkaMkxgOoZMIZADCmTCgMyEaQkyEaQBKD8Ywg/GBIaLQQ0WgAAAAhwxIPuGJAI6iVFKJUCrspP5hsv12elUuUpvKNP3hs314/SqXIAFM5pE92ufOG/mLmKazTe/XLnDfzAWigpolBTQJMY+0YjH2gKAAAwohwtRDgI8gwPyDADkZJjI0ZJjAdQyYQyAGFMmFAZkI0hJkI0gCUH4xhB+MCQ0WghotAAAABDhiQfcMSAR1EqKUSoFYZRJ+8Fn+vH6ZS4yncof5gtH1o/TKXEAFOZqE92uX27PzFxlO5qvfrj9uz7nAWcgpolBTQJMY+0YjH2gKAAAwohwtRDgI8gwPyDADkZJjI0ZJjAdQyYQyAGFMmFAZkI0hJkI0gCUH4xhB+MCQ0WghotAAAABDhiQfcMSAR1EqKUSoFZ5QJ+37R9aL0ylwFQX7v/AGn60Xp1LfACns1nv1x+2Z9zi4Sn813v1w+1j+5wFmIKaJQU0CTGPtGIx9oCgAAMKIcLUQ4CPIMD8gwA5GSYyNGSYwHUMmEMgBhTJhQGZCNISZCNIAlB+MYQfjAkNFoIaLQAAAAQ4YkH3DEgEdRKilEqBWt97/Wr60Xp1LeKivnf61/Wi9OW6AFQ5sPfrh9pH9zi3ios2Xv9f9pF9zgLJQU0SgpoEmMfaMRj7QFAAAYUQ4WIcBHkGB+QYAcjJMZGjJMYDqGTCGQAwpkwoDMhGkJMhGkASg/GR0JEYEhotBDRQGQAwAlwxIPuGJAI6iVFKJUCuL339tnlh9OW2VLeu/tt8sP+QW0AFNZA3CKKauWSRjMXx4abkbjgjscMfKXKUrlTmcubVfNQzU1Wiqq7jUMSGXj4Gteqq13nVoG/b6qLWYesZtFMyqotZh6xm052q7feonujktUzXtXBU9qyOTyo5EVF8yjO53fxZN2SbYB0zFlPR6xD1jNpKZlHSL8PF02nJ1Xd6yJ25y07YpERF0JYnMciLxLguBLgfdHta9lvlexyYteymlc1yL4UVE4QOrG3ymX4aPptFLeKflo+k05V0Lv4tn7LNsDRu/i2fss2wDqZ1/pU+Hi6bRiTKWk5eLptOX9C7+LZ+yzbA0Lv4sn7LNsA6Wlyoo9Yh6xm0jrlVRazD1jNpzjud38WTdkm2Bud38WTdkm2AdJxZU0esQ9YzaS48pqTWIum05h3O7+LJuyTbA0Lv4sn7LNsA6mblDSr8PF02jjb1TL8NH0mnKFTPc42LJJQSRRtw0pJKaVjW4qiJi5U4OFUTzkHfJP8yLoAdeuvVMnw0fTaNPyipU+Hi6bTkffJP8yLoHoxrdXIjm26VzXIitc2lmVHNVMUVFw4QOnpMpqPWIumzaRZMqaPWIesZtObdzu/iybss2wNzu/iybsk2wDo5uVVFrMPWM2kmLKij1iHrGbTmjc7v4sm7JNsDc7v4sm7JNsA6hjylpOXi6bR9t+pV+Hj6bTlfQu/iyfss2wNC7+LZ+yzbAOq/wBMU/LR9Joh19pk+Gj6bTljRu/i2fss2wxoXfxbP2WbYB1E/KSk5eLptIsuVFHrEPWM2nMk8l0Y10j7fJGxqYufJTSta1PlVVTgI9Fcq2ZVbDS7s5qYqkML3q1PlVG44AdNOyqotZh6xm0SuVVFrMPWM2nOW53fxZN2SbYS7ZZr7USJFDapVevhfA6Jjfpc9+CN86gWdW1kct6tz43te3ShTFio5Md34sU8pcBU+Q+aauhlgrKypp43xSMkSmpY1fpaK46L5VVMPMi+UtgCmMoM4mUVFj7bpViYi4bslOj4V8krMU/vieF3fa7lIupOg3NRUVFTFF4FRfCh5u9i3ahR9nh2AUd3fa7lIupDu/V3KRdSXjvXt2oUfZ4dgb17dqFH2eHYBy/lLlXT11Q6rqmufO5jGK6PFjdFqYJ+qhsloz1VNNBBSwvY2GCNscaPi0nIxqYJivhIGeqhiju8scUUcUaU9OqMiY1jUVWriuCF0Zu8nqF9qtj30VK97qOJXPfBE5zl0eNVVOECse79XcpF1Id36u5SLqS8d69u1Cj7PDsDevbtQo+zw7AKO7v1dykXUh3fq7lIupLx3r27UKPs8OwN69u1Cj7PDsAo7u/V3KRdSHd+ruUi6kvHevbtQo+zw7A3r27UKPs8OwCju79XcpF1Id36u5SLqS8d69u1Cj7PDsDevbtQo+zw7AOfcoM8E1bTS0VS5rqebQ02xx6Dl0JGvTB3g4WoaZu1t5OXpOOg879hoo7NXyRUlNHI32tovjhiY5uNXCi4ORODgVU85zXofQB6O7W3k5ek432iz5VcUUUEb40jhjZGxFhxVGMajURV8PAiFYKz6DrPJfJugdQ0DnUNI5zqKmVznQQqrlWFqqqrhwgVF3fq7lIupDu/V3KRdSXjvXt2oUfZ4dgb17dqFH2eHYBR3d+ruUi6kO79XcpF1JeO9e3ahR9nh2BvXt2oUfZ4dgFHd36u5SLqQ7v1dykXUl4717dqFH2eHYG9e3ahR9nh2AUd3fq7lIupDu/V3KRdSXjvXt2oUfZ4dgb17dqFH2eHYBQN5zz1FVTzUk7mOgnYrJGsi0XK1fkd4Dxck8uo7c+WWjRWPlYjHrKiyIrUdimCLxF45zMn6FlouckdHSskbTOVr2QRNc1cU4UVE4CtPY/22CWrr2zQRTNbSsVEmjY9GruuGKI5FwAz3fq7lIupDu+13KRdSXjvXt2oUfZ4dgb17dqFH2eHYBR3d9ruUi6k2SwZbZT1qI6mpMYlTFJpYGwxKn/q+RU0vNiWdHk3QNVHNoaRrmqio5sESKip4UVE4D0gAAAAAAA5pz4p+2p+b034FLwzad57VzKH8JSWe1P21Pzel/ApdubTvPauZQ/hA2YAAAAAAAAAAAADSc8/eS4eWl/zITmHROn883eSv8tL/mQnMmiA0reM6/yT/gLdzGl9Aw5FVvGdd5J/wFu5jS+gYB6oAAAAAAAAAAAAGqZ0+8105q78SFX+x2T/AHtw5nH6YtDOn3munNXfiQrD2PKf724czj9MBfQAAAAAAAAAAAAHN2etP2zPzel/ApdebTvPauZQ/hMgBsoAAAAAAAAAAAAGlZ5O8tf5aX/MhOaMAAAVDrfJP+At3MaX0DAAD1QAAAAAAAAAAAANUzp95rpzV34kKy9j4n+9r+Zx+mMgBe4AAAAA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88738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Commitment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131840" y="2852936"/>
            <a:ext cx="2880320" cy="28803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Commit</a:t>
            </a:r>
            <a:endParaRPr lang="en-US" sz="3200" baseline="-25000" dirty="0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259632" y="3563724"/>
            <a:ext cx="1872208" cy="929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1691680" y="5013176"/>
            <a:ext cx="144016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6012160" y="3573016"/>
            <a:ext cx="144016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6012160" y="5013176"/>
            <a:ext cx="144016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578912" y="3212976"/>
            <a:ext cx="1336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(commit, m)</a:t>
            </a:r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3707904" y="2818330"/>
            <a:ext cx="1728192" cy="369332"/>
            <a:chOff x="3707904" y="2674315"/>
            <a:chExt cx="1728192" cy="369332"/>
          </a:xfrm>
        </p:grpSpPr>
        <p:sp>
          <p:nvSpPr>
            <p:cNvPr id="26" name="Snip Same Side Corner Rectangle 25"/>
            <p:cNvSpPr/>
            <p:nvPr/>
          </p:nvSpPr>
          <p:spPr>
            <a:xfrm flipV="1">
              <a:off x="3707904" y="2715284"/>
              <a:ext cx="1728192" cy="328361"/>
            </a:xfrm>
            <a:prstGeom prst="snip2SameRect">
              <a:avLst>
                <a:gd name="adj1" fmla="val 50000"/>
                <a:gd name="adj2" fmla="val 0"/>
              </a:avLst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151051" y="2674315"/>
              <a:ext cx="8418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special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683799" y="3428998"/>
            <a:ext cx="331567" cy="1728194"/>
            <a:chOff x="5683799" y="3284983"/>
            <a:chExt cx="331567" cy="1728194"/>
          </a:xfrm>
        </p:grpSpPr>
        <p:sp>
          <p:nvSpPr>
            <p:cNvPr id="33" name="Snip Same Side Corner Rectangle 32"/>
            <p:cNvSpPr/>
            <p:nvPr/>
          </p:nvSpPr>
          <p:spPr>
            <a:xfrm rot="5400000" flipV="1">
              <a:off x="4983883" y="3984899"/>
              <a:ext cx="1728194" cy="328361"/>
            </a:xfrm>
            <a:prstGeom prst="snip2SameRect">
              <a:avLst>
                <a:gd name="adj1" fmla="val 50000"/>
                <a:gd name="adj2" fmla="val 0"/>
              </a:avLst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752152" y="3933056"/>
              <a:ext cx="2632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j</a:t>
              </a:r>
              <a:endParaRPr lang="en-US" b="1" dirty="0" smtClean="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3131837" y="3428996"/>
            <a:ext cx="328361" cy="1728195"/>
            <a:chOff x="3131837" y="3284981"/>
            <a:chExt cx="328361" cy="1728195"/>
          </a:xfrm>
        </p:grpSpPr>
        <p:sp>
          <p:nvSpPr>
            <p:cNvPr id="41" name="Snip Same Side Corner Rectangle 40"/>
            <p:cNvSpPr/>
            <p:nvPr/>
          </p:nvSpPr>
          <p:spPr>
            <a:xfrm rot="16200000" flipV="1">
              <a:off x="2431920" y="3984898"/>
              <a:ext cx="1728195" cy="328361"/>
            </a:xfrm>
            <a:prstGeom prst="snip2SameRect">
              <a:avLst>
                <a:gd name="adj1" fmla="val 50000"/>
                <a:gd name="adj2" fmla="val 0"/>
              </a:avLst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159864" y="3933056"/>
              <a:ext cx="2600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 smtClean="0"/>
                <a:t>i</a:t>
              </a:r>
              <a:endParaRPr lang="en-US" b="1" dirty="0" smtClean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6043408" y="3212976"/>
            <a:ext cx="1350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(committed)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821153" y="3563724"/>
            <a:ext cx="806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(open)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4419012" y="3419708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6084168" y="3563724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(opened</a:t>
            </a:r>
            <a:r>
              <a:rPr lang="en-US" dirty="0"/>
              <a:t>,</a:t>
            </a:r>
            <a:r>
              <a:rPr lang="en-US" dirty="0" smtClean="0"/>
              <a:t> 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089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29" grpId="0"/>
      <p:bldP spid="30" grpId="0"/>
      <p:bldP spid="44" grpId="0"/>
      <p:bldP spid="44" grpId="1"/>
      <p:bldP spid="45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31840" y="2852936"/>
            <a:ext cx="2880320" cy="28803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CRS</a:t>
            </a:r>
          </a:p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Reference String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691680" y="3573016"/>
            <a:ext cx="144016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1691680" y="5013176"/>
            <a:ext cx="144016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6012160" y="3573016"/>
            <a:ext cx="144016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6012160" y="5013176"/>
            <a:ext cx="144016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3707904" y="2818331"/>
            <a:ext cx="1728192" cy="369332"/>
            <a:chOff x="3707904" y="2674315"/>
            <a:chExt cx="1728192" cy="369332"/>
          </a:xfrm>
        </p:grpSpPr>
        <p:sp>
          <p:nvSpPr>
            <p:cNvPr id="12" name="Snip Same Side Corner Rectangle 11"/>
            <p:cNvSpPr/>
            <p:nvPr/>
          </p:nvSpPr>
          <p:spPr>
            <a:xfrm flipV="1">
              <a:off x="3707904" y="2715284"/>
              <a:ext cx="1728192" cy="328361"/>
            </a:xfrm>
            <a:prstGeom prst="snip2SameRect">
              <a:avLst>
                <a:gd name="adj1" fmla="val 50000"/>
                <a:gd name="adj2" fmla="val 0"/>
              </a:avLst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151051" y="2674315"/>
              <a:ext cx="8418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special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683799" y="3428999"/>
            <a:ext cx="331567" cy="1728194"/>
            <a:chOff x="5683799" y="3284983"/>
            <a:chExt cx="331567" cy="1728194"/>
          </a:xfrm>
        </p:grpSpPr>
        <p:sp>
          <p:nvSpPr>
            <p:cNvPr id="18" name="Snip Same Side Corner Rectangle 17"/>
            <p:cNvSpPr/>
            <p:nvPr/>
          </p:nvSpPr>
          <p:spPr>
            <a:xfrm rot="5400000" flipV="1">
              <a:off x="4983883" y="3984899"/>
              <a:ext cx="1728194" cy="328361"/>
            </a:xfrm>
            <a:prstGeom prst="snip2SameRect">
              <a:avLst>
                <a:gd name="adj1" fmla="val 50000"/>
                <a:gd name="adj2" fmla="val 0"/>
              </a:avLst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752152" y="3933056"/>
              <a:ext cx="2632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j</a:t>
              </a:r>
              <a:endParaRPr lang="en-US" b="1" dirty="0" smtClean="0"/>
            </a:p>
          </p:txBody>
        </p:sp>
      </p:grpSp>
      <p:cxnSp>
        <p:nvCxnSpPr>
          <p:cNvPr id="20" name="Straight Arrow Connector 19"/>
          <p:cNvCxnSpPr/>
          <p:nvPr/>
        </p:nvCxnSpPr>
        <p:spPr>
          <a:xfrm flipV="1">
            <a:off x="3851920" y="1412776"/>
            <a:ext cx="0" cy="144016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292080" y="1412776"/>
            <a:ext cx="0" cy="144016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3131837" y="3428997"/>
            <a:ext cx="328361" cy="1728195"/>
            <a:chOff x="3131837" y="3284981"/>
            <a:chExt cx="328361" cy="1728195"/>
          </a:xfrm>
        </p:grpSpPr>
        <p:sp>
          <p:nvSpPr>
            <p:cNvPr id="14" name="Snip Same Side Corner Rectangle 13"/>
            <p:cNvSpPr/>
            <p:nvPr/>
          </p:nvSpPr>
          <p:spPr>
            <a:xfrm rot="16200000" flipV="1">
              <a:off x="2431920" y="3984898"/>
              <a:ext cx="1728195" cy="328361"/>
            </a:xfrm>
            <a:prstGeom prst="snip2SameRect">
              <a:avLst>
                <a:gd name="adj1" fmla="val 50000"/>
                <a:gd name="adj2" fmla="val 0"/>
              </a:avLst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159864" y="3933056"/>
              <a:ext cx="2600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 smtClean="0"/>
                <a:t>i</a:t>
              </a:r>
              <a:endParaRPr lang="en-US" b="1" dirty="0" smtClean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995936" y="4561964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 err="1" smtClean="0"/>
              <a:t>crs</a:t>
            </a:r>
            <a:r>
              <a:rPr lang="da-DK" sz="2800" dirty="0" err="1" smtClean="0">
                <a:sym typeface="Symbol"/>
              </a:rPr>
              <a:t></a:t>
            </a:r>
            <a:r>
              <a:rPr lang="da-DK" sz="2800" dirty="0" err="1" smtClean="0"/>
              <a:t>D</a:t>
            </a:r>
            <a:endParaRPr lang="da-DK" sz="2000" dirty="0"/>
          </a:p>
        </p:txBody>
      </p:sp>
      <p:sp>
        <p:nvSpPr>
          <p:cNvPr id="27" name="TextBox 26"/>
          <p:cNvSpPr txBox="1"/>
          <p:nvPr/>
        </p:nvSpPr>
        <p:spPr>
          <a:xfrm>
            <a:off x="1979712" y="4489956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 err="1" smtClean="0"/>
              <a:t>crs</a:t>
            </a:r>
            <a:endParaRPr lang="da-DK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3851920" y="1844824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 err="1" smtClean="0"/>
              <a:t>crs</a:t>
            </a:r>
            <a:endParaRPr lang="da-DK" sz="2000" dirty="0"/>
          </a:p>
        </p:txBody>
      </p:sp>
      <p:sp>
        <p:nvSpPr>
          <p:cNvPr id="32" name="TextBox 31"/>
          <p:cNvSpPr txBox="1"/>
          <p:nvPr/>
        </p:nvSpPr>
        <p:spPr>
          <a:xfrm>
            <a:off x="6372200" y="3068960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 err="1" smtClean="0"/>
              <a:t>crs</a:t>
            </a:r>
            <a:endParaRPr lang="da-DK" sz="2000" dirty="0"/>
          </a:p>
        </p:txBody>
      </p:sp>
    </p:spTree>
    <p:extLst>
      <p:ext uri="{BB962C8B-B14F-4D97-AF65-F5344CB8AC3E}">
        <p14:creationId xmlns:p14="http://schemas.microsoft.com/office/powerpoint/2010/main" val="3723199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7" grpId="0"/>
      <p:bldP spid="31" grpId="0"/>
      <p:bldP spid="32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5" name="Straight Arrow Connector 74"/>
          <p:cNvCxnSpPr>
            <a:endCxn id="72" idx="1"/>
          </p:cNvCxnSpPr>
          <p:nvPr/>
        </p:nvCxnSpPr>
        <p:spPr>
          <a:xfrm>
            <a:off x="6084168" y="4730661"/>
            <a:ext cx="1363035" cy="484130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467544" y="5003884"/>
            <a:ext cx="1440160" cy="144016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</a:t>
            </a:r>
            <a:r>
              <a:rPr lang="en-US" sz="2400" baseline="-25000" dirty="0" smtClean="0">
                <a:solidFill>
                  <a:schemeClr val="tx1"/>
                </a:solidFill>
              </a:rPr>
              <a:t>i</a:t>
            </a:r>
            <a:endParaRPr lang="en-US" sz="2400" dirty="0"/>
          </a:p>
        </p:txBody>
      </p:sp>
      <p:cxnSp>
        <p:nvCxnSpPr>
          <p:cNvPr id="57" name="Straight Arrow Connector 56"/>
          <p:cNvCxnSpPr/>
          <p:nvPr/>
        </p:nvCxnSpPr>
        <p:spPr>
          <a:xfrm>
            <a:off x="1907704" y="5516409"/>
            <a:ext cx="86409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H="1" flipV="1">
            <a:off x="1907704" y="5939989"/>
            <a:ext cx="864096" cy="929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179512" y="5291916"/>
            <a:ext cx="43204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H="1">
            <a:off x="179512" y="6156012"/>
            <a:ext cx="43204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8532440" y="5291916"/>
            <a:ext cx="43204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Oval 71"/>
          <p:cNvSpPr/>
          <p:nvPr/>
        </p:nvSpPr>
        <p:spPr>
          <a:xfrm>
            <a:off x="7236296" y="5003884"/>
            <a:ext cx="1440160" cy="144016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P</a:t>
            </a:r>
            <a:r>
              <a:rPr lang="en-US" sz="2400" baseline="-25000" dirty="0" err="1" smtClean="0">
                <a:solidFill>
                  <a:schemeClr val="tx1"/>
                </a:solidFill>
              </a:rPr>
              <a:t>j</a:t>
            </a:r>
            <a:endParaRPr lang="en-US" sz="2400" dirty="0"/>
          </a:p>
        </p:txBody>
      </p:sp>
      <p:cxnSp>
        <p:nvCxnSpPr>
          <p:cNvPr id="73" name="Straight Arrow Connector 72"/>
          <p:cNvCxnSpPr/>
          <p:nvPr/>
        </p:nvCxnSpPr>
        <p:spPr>
          <a:xfrm flipH="1">
            <a:off x="8532440" y="6156012"/>
            <a:ext cx="43204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flipV="1">
            <a:off x="755576" y="3964825"/>
            <a:ext cx="0" cy="118307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1619672" y="3964825"/>
            <a:ext cx="0" cy="118307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flipV="1">
            <a:off x="7524328" y="3964825"/>
            <a:ext cx="0" cy="1183075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>
            <a:off x="8388424" y="3964825"/>
            <a:ext cx="0" cy="1183075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Rectangle 92"/>
          <p:cNvSpPr/>
          <p:nvPr/>
        </p:nvSpPr>
        <p:spPr>
          <a:xfrm>
            <a:off x="3851920" y="1565503"/>
            <a:ext cx="1440160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Commit</a:t>
            </a:r>
            <a:endParaRPr lang="en-US" i="1" baseline="-25000" dirty="0">
              <a:solidFill>
                <a:schemeClr val="tx1"/>
              </a:solidFill>
            </a:endParaRPr>
          </a:p>
        </p:txBody>
      </p:sp>
      <p:sp>
        <p:nvSpPr>
          <p:cNvPr id="96" name="Snip Same Side Corner Rectangle 95"/>
          <p:cNvSpPr/>
          <p:nvPr/>
        </p:nvSpPr>
        <p:spPr>
          <a:xfrm flipV="1">
            <a:off x="3995936" y="1565503"/>
            <a:ext cx="1152128" cy="215201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7" name="TextBox 96"/>
          <p:cNvSpPr txBox="1"/>
          <p:nvPr/>
        </p:nvSpPr>
        <p:spPr>
          <a:xfrm>
            <a:off x="4139952" y="1484203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special</a:t>
            </a:r>
          </a:p>
        </p:txBody>
      </p:sp>
      <p:sp>
        <p:nvSpPr>
          <p:cNvPr id="98" name="Snip Same Side Corner Rectangle 97"/>
          <p:cNvSpPr/>
          <p:nvPr/>
        </p:nvSpPr>
        <p:spPr>
          <a:xfrm rot="16200000" flipV="1">
            <a:off x="3383457" y="2177982"/>
            <a:ext cx="1152128" cy="215201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9" name="Snip Same Side Corner Rectangle 98"/>
          <p:cNvSpPr/>
          <p:nvPr/>
        </p:nvSpPr>
        <p:spPr>
          <a:xfrm rot="5400000" flipV="1">
            <a:off x="4608415" y="2177983"/>
            <a:ext cx="1152128" cy="215201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0" name="TextBox 99"/>
          <p:cNvSpPr txBox="1"/>
          <p:nvPr/>
        </p:nvSpPr>
        <p:spPr>
          <a:xfrm>
            <a:off x="3851920" y="2069559"/>
            <a:ext cx="2600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i</a:t>
            </a:r>
            <a:endParaRPr lang="en-US" b="1" dirty="0" smtClean="0"/>
          </a:p>
        </p:txBody>
      </p:sp>
      <p:sp>
        <p:nvSpPr>
          <p:cNvPr id="101" name="TextBox 100"/>
          <p:cNvSpPr txBox="1"/>
          <p:nvPr/>
        </p:nvSpPr>
        <p:spPr>
          <a:xfrm>
            <a:off x="5076056" y="2069559"/>
            <a:ext cx="263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j</a:t>
            </a:r>
            <a:endParaRPr lang="en-US" b="1" dirty="0" smtClean="0"/>
          </a:p>
        </p:txBody>
      </p:sp>
      <p:cxnSp>
        <p:nvCxnSpPr>
          <p:cNvPr id="104" name="Straight Arrow Connector 103"/>
          <p:cNvCxnSpPr/>
          <p:nvPr/>
        </p:nvCxnSpPr>
        <p:spPr>
          <a:xfrm>
            <a:off x="5292080" y="1853535"/>
            <a:ext cx="36004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 flipH="1">
            <a:off x="5292080" y="2717631"/>
            <a:ext cx="36004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/>
          <p:nvPr/>
        </p:nvCxnSpPr>
        <p:spPr>
          <a:xfrm>
            <a:off x="179512" y="1853535"/>
            <a:ext cx="367240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 flipH="1">
            <a:off x="179512" y="2717631"/>
            <a:ext cx="367240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/>
          <p:cNvCxnSpPr/>
          <p:nvPr/>
        </p:nvCxnSpPr>
        <p:spPr>
          <a:xfrm flipV="1">
            <a:off x="4139952" y="1205463"/>
            <a:ext cx="0" cy="36004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/>
          <p:nvPr/>
        </p:nvCxnSpPr>
        <p:spPr>
          <a:xfrm>
            <a:off x="5004048" y="1205463"/>
            <a:ext cx="0" cy="36004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rame 5"/>
          <p:cNvSpPr/>
          <p:nvPr/>
        </p:nvSpPr>
        <p:spPr>
          <a:xfrm>
            <a:off x="35496" y="44624"/>
            <a:ext cx="9001000" cy="3240360"/>
          </a:xfrm>
          <a:prstGeom prst="frame">
            <a:avLst>
              <a:gd name="adj1" fmla="val 35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5" name="Frame 84"/>
          <p:cNvSpPr/>
          <p:nvPr/>
        </p:nvSpPr>
        <p:spPr>
          <a:xfrm>
            <a:off x="35496" y="3789040"/>
            <a:ext cx="9073008" cy="3024336"/>
          </a:xfrm>
          <a:prstGeom prst="frame">
            <a:avLst>
              <a:gd name="adj1" fmla="val 52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6" name="Straight Arrow Connector 85"/>
          <p:cNvCxnSpPr/>
          <p:nvPr/>
        </p:nvCxnSpPr>
        <p:spPr>
          <a:xfrm flipV="1">
            <a:off x="755576" y="188640"/>
            <a:ext cx="0" cy="54877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>
            <a:off x="1619672" y="188640"/>
            <a:ext cx="0" cy="54877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 flipV="1">
            <a:off x="7524328" y="188640"/>
            <a:ext cx="0" cy="544296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>
            <a:off x="8388424" y="188640"/>
            <a:ext cx="0" cy="544296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rapezoid 89"/>
          <p:cNvSpPr/>
          <p:nvPr/>
        </p:nvSpPr>
        <p:spPr>
          <a:xfrm flipV="1">
            <a:off x="467544" y="737411"/>
            <a:ext cx="8208912" cy="468052"/>
          </a:xfrm>
          <a:prstGeom prst="trapezoid">
            <a:avLst>
              <a:gd name="adj" fmla="val 725864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4353544" y="692696"/>
            <a:ext cx="3850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</a:t>
            </a:r>
            <a:endParaRPr lang="en-US" sz="3200" dirty="0"/>
          </a:p>
        </p:txBody>
      </p:sp>
      <p:sp>
        <p:nvSpPr>
          <p:cNvPr id="48" name="Rectangle 47"/>
          <p:cNvSpPr/>
          <p:nvPr/>
        </p:nvSpPr>
        <p:spPr>
          <a:xfrm>
            <a:off x="4668826" y="4293096"/>
            <a:ext cx="1440160" cy="8548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CRS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49" name="Snip Same Side Corner Rectangle 48"/>
          <p:cNvSpPr/>
          <p:nvPr/>
        </p:nvSpPr>
        <p:spPr>
          <a:xfrm flipV="1">
            <a:off x="4812842" y="4293096"/>
            <a:ext cx="1152128" cy="215201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Snip Same Side Corner Rectangle 50"/>
          <p:cNvSpPr/>
          <p:nvPr/>
        </p:nvSpPr>
        <p:spPr>
          <a:xfrm rot="16200000" flipV="1">
            <a:off x="4480991" y="4624947"/>
            <a:ext cx="590872" cy="215202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Snip Same Side Corner Rectangle 51"/>
          <p:cNvSpPr/>
          <p:nvPr/>
        </p:nvSpPr>
        <p:spPr>
          <a:xfrm rot="5400000" flipV="1">
            <a:off x="5700945" y="4629953"/>
            <a:ext cx="576065" cy="190385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4668826" y="4499828"/>
            <a:ext cx="2600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i</a:t>
            </a:r>
            <a:endParaRPr lang="en-US" b="1" dirty="0" smtClean="0"/>
          </a:p>
        </p:txBody>
      </p:sp>
      <p:sp>
        <p:nvSpPr>
          <p:cNvPr id="55" name="TextBox 54"/>
          <p:cNvSpPr txBox="1"/>
          <p:nvPr/>
        </p:nvSpPr>
        <p:spPr>
          <a:xfrm>
            <a:off x="5892962" y="4499828"/>
            <a:ext cx="263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j</a:t>
            </a:r>
            <a:endParaRPr lang="en-US" b="1" dirty="0" smtClean="0"/>
          </a:p>
        </p:txBody>
      </p:sp>
      <p:sp>
        <p:nvSpPr>
          <p:cNvPr id="56" name="Rectangle 55"/>
          <p:cNvSpPr/>
          <p:nvPr/>
        </p:nvSpPr>
        <p:spPr>
          <a:xfrm>
            <a:off x="2771800" y="5301208"/>
            <a:ext cx="1440160" cy="8548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Au.Co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61" name="Snip Same Side Corner Rectangle 60"/>
          <p:cNvSpPr/>
          <p:nvPr/>
        </p:nvSpPr>
        <p:spPr>
          <a:xfrm flipV="1">
            <a:off x="2915816" y="5301208"/>
            <a:ext cx="1152128" cy="215201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Snip Same Side Corner Rectangle 63"/>
          <p:cNvSpPr/>
          <p:nvPr/>
        </p:nvSpPr>
        <p:spPr>
          <a:xfrm rot="16200000" flipV="1">
            <a:off x="2583965" y="5633059"/>
            <a:ext cx="590872" cy="215202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Snip Same Side Corner Rectangle 65"/>
          <p:cNvSpPr/>
          <p:nvPr/>
        </p:nvSpPr>
        <p:spPr>
          <a:xfrm rot="5400000" flipV="1">
            <a:off x="3803919" y="5638065"/>
            <a:ext cx="576065" cy="190385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2771800" y="5507940"/>
            <a:ext cx="2600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i</a:t>
            </a:r>
            <a:endParaRPr lang="en-US" b="1" dirty="0" smtClean="0"/>
          </a:p>
        </p:txBody>
      </p:sp>
      <p:sp>
        <p:nvSpPr>
          <p:cNvPr id="68" name="TextBox 67"/>
          <p:cNvSpPr txBox="1"/>
          <p:nvPr/>
        </p:nvSpPr>
        <p:spPr>
          <a:xfrm>
            <a:off x="3995936" y="5507940"/>
            <a:ext cx="263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j</a:t>
            </a:r>
            <a:endParaRPr lang="en-US" b="1" dirty="0" smtClean="0"/>
          </a:p>
        </p:txBody>
      </p:sp>
      <p:cxnSp>
        <p:nvCxnSpPr>
          <p:cNvPr id="69" name="Straight Arrow Connector 68"/>
          <p:cNvCxnSpPr/>
          <p:nvPr/>
        </p:nvCxnSpPr>
        <p:spPr>
          <a:xfrm>
            <a:off x="4259150" y="5525700"/>
            <a:ext cx="304915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H="1">
            <a:off x="4199551" y="5958573"/>
            <a:ext cx="3108753" cy="1103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48" idx="1"/>
            <a:endCxn id="53" idx="7"/>
          </p:cNvCxnSpPr>
          <p:nvPr/>
        </p:nvCxnSpPr>
        <p:spPr>
          <a:xfrm flipH="1">
            <a:off x="1696797" y="4720498"/>
            <a:ext cx="2972029" cy="494293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>
            <a:stCxn id="49" idx="1"/>
          </p:cNvCxnSpPr>
          <p:nvPr/>
        </p:nvCxnSpPr>
        <p:spPr>
          <a:xfrm flipH="1" flipV="1">
            <a:off x="5377806" y="3964825"/>
            <a:ext cx="11100" cy="328271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4915696" y="3933056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pk</a:t>
            </a:r>
            <a:endParaRPr lang="en-US" dirty="0" smtClean="0"/>
          </a:p>
        </p:txBody>
      </p:sp>
      <p:sp>
        <p:nvSpPr>
          <p:cNvPr id="92" name="TextBox 91"/>
          <p:cNvSpPr txBox="1"/>
          <p:nvPr/>
        </p:nvSpPr>
        <p:spPr>
          <a:xfrm>
            <a:off x="3945286" y="4427820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pk</a:t>
            </a:r>
            <a:endParaRPr lang="en-US" dirty="0" smtClean="0"/>
          </a:p>
        </p:txBody>
      </p:sp>
      <p:sp>
        <p:nvSpPr>
          <p:cNvPr id="94" name="TextBox 93"/>
          <p:cNvSpPr txBox="1"/>
          <p:nvPr/>
        </p:nvSpPr>
        <p:spPr>
          <a:xfrm>
            <a:off x="6499872" y="4571836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pk</a:t>
            </a:r>
            <a:endParaRPr lang="en-US" dirty="0" smtClean="0"/>
          </a:p>
        </p:txBody>
      </p:sp>
      <p:cxnSp>
        <p:nvCxnSpPr>
          <p:cNvPr id="103" name="Straight Arrow Connector 102"/>
          <p:cNvCxnSpPr/>
          <p:nvPr/>
        </p:nvCxnSpPr>
        <p:spPr>
          <a:xfrm flipH="1" flipV="1">
            <a:off x="3045820" y="3964825"/>
            <a:ext cx="14012" cy="1336386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>
            <a:off x="3923928" y="3964825"/>
            <a:ext cx="0" cy="1336383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/>
          <p:nvPr/>
        </p:nvCxnSpPr>
        <p:spPr>
          <a:xfrm flipH="1" flipV="1">
            <a:off x="5364088" y="188640"/>
            <a:ext cx="11100" cy="544296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/>
          <p:nvPr/>
        </p:nvCxnSpPr>
        <p:spPr>
          <a:xfrm flipV="1">
            <a:off x="3059832" y="188641"/>
            <a:ext cx="0" cy="544295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>
            <a:off x="3923928" y="188640"/>
            <a:ext cx="0" cy="544296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Box 115"/>
          <p:cNvSpPr txBox="1"/>
          <p:nvPr/>
        </p:nvSpPr>
        <p:spPr>
          <a:xfrm>
            <a:off x="4885570" y="786771"/>
            <a:ext cx="1229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(</a:t>
            </a:r>
            <a:r>
              <a:rPr lang="da-DK" dirty="0" err="1" smtClean="0"/>
              <a:t>pk</a:t>
            </a:r>
            <a:r>
              <a:rPr lang="da-DK" dirty="0" smtClean="0"/>
              <a:t>, </a:t>
            </a:r>
            <a:r>
              <a:rPr lang="da-DK" dirty="0" err="1" smtClean="0"/>
              <a:t>sk</a:t>
            </a:r>
            <a:r>
              <a:rPr lang="da-DK" dirty="0" smtClean="0"/>
              <a:t>)</a:t>
            </a:r>
            <a:r>
              <a:rPr lang="da-DK" dirty="0" smtClean="0">
                <a:sym typeface="Symbol"/>
              </a:rPr>
              <a:t></a:t>
            </a:r>
            <a:r>
              <a:rPr lang="da-DK" dirty="0" smtClean="0"/>
              <a:t>G</a:t>
            </a:r>
            <a:endParaRPr lang="da-DK" dirty="0"/>
          </a:p>
        </p:txBody>
      </p:sp>
      <p:sp>
        <p:nvSpPr>
          <p:cNvPr id="119" name="TextBox 118"/>
          <p:cNvSpPr txBox="1"/>
          <p:nvPr/>
        </p:nvSpPr>
        <p:spPr>
          <a:xfrm>
            <a:off x="4788024" y="4787860"/>
            <a:ext cx="1173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(</a:t>
            </a:r>
            <a:r>
              <a:rPr lang="da-DK" dirty="0" err="1" smtClean="0"/>
              <a:t>pk,sk</a:t>
            </a:r>
            <a:r>
              <a:rPr lang="da-DK" dirty="0" smtClean="0"/>
              <a:t>)</a:t>
            </a:r>
            <a:r>
              <a:rPr lang="da-DK" dirty="0" smtClean="0">
                <a:sym typeface="Symbol"/>
              </a:rPr>
              <a:t></a:t>
            </a:r>
            <a:r>
              <a:rPr lang="da-DK" dirty="0" smtClean="0"/>
              <a:t>G</a:t>
            </a:r>
            <a:endParaRPr lang="da-DK" dirty="0"/>
          </a:p>
        </p:txBody>
      </p:sp>
      <p:sp>
        <p:nvSpPr>
          <p:cNvPr id="123" name="TextBox 122"/>
          <p:cNvSpPr txBox="1"/>
          <p:nvPr/>
        </p:nvSpPr>
        <p:spPr>
          <a:xfrm>
            <a:off x="4932040" y="260648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pk</a:t>
            </a:r>
            <a:endParaRPr lang="en-US" dirty="0" smtClean="0"/>
          </a:p>
        </p:txBody>
      </p:sp>
      <p:sp>
        <p:nvSpPr>
          <p:cNvPr id="121" name="Donut 120"/>
          <p:cNvSpPr/>
          <p:nvPr/>
        </p:nvSpPr>
        <p:spPr>
          <a:xfrm>
            <a:off x="5268845" y="755414"/>
            <a:ext cx="432048" cy="400689"/>
          </a:xfrm>
          <a:prstGeom prst="donut">
            <a:avLst>
              <a:gd name="adj" fmla="val 8169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1619672" y="4139788"/>
            <a:ext cx="926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“active”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1619672" y="4365104"/>
            <a:ext cx="1008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(send, C)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1619672" y="116632"/>
            <a:ext cx="926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“active”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5004048" y="1052736"/>
            <a:ext cx="1209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(“active”, </a:t>
            </a:r>
            <a:r>
              <a:rPr lang="en-US" dirty="0" err="1" smtClean="0"/>
              <a:t>i</a:t>
            </a:r>
            <a:r>
              <a:rPr lang="en-US" dirty="0" smtClean="0"/>
              <a:t>)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1619672" y="332656"/>
            <a:ext cx="1008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(send, C)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3131840" y="764704"/>
            <a:ext cx="1128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m = </a:t>
            </a:r>
            <a:r>
              <a:rPr lang="da-DK" dirty="0" err="1" smtClean="0"/>
              <a:t>D</a:t>
            </a:r>
            <a:r>
              <a:rPr lang="da-DK" baseline="-25000" dirty="0" err="1" smtClean="0"/>
              <a:t>sk</a:t>
            </a:r>
            <a:r>
              <a:rPr lang="da-DK" dirty="0" smtClean="0"/>
              <a:t>(C)</a:t>
            </a:r>
            <a:endParaRPr lang="da-DK" dirty="0"/>
          </a:p>
        </p:txBody>
      </p:sp>
      <p:sp>
        <p:nvSpPr>
          <p:cNvPr id="132" name="Explosion 2 131"/>
          <p:cNvSpPr/>
          <p:nvPr/>
        </p:nvSpPr>
        <p:spPr>
          <a:xfrm rot="249362">
            <a:off x="6154671" y="938718"/>
            <a:ext cx="2957635" cy="681561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3" name="TextBox 132"/>
          <p:cNvSpPr txBox="1"/>
          <p:nvPr/>
        </p:nvSpPr>
        <p:spPr>
          <a:xfrm>
            <a:off x="6552732" y="1052736"/>
            <a:ext cx="2051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simulation </a:t>
            </a:r>
            <a:r>
              <a:rPr lang="da-DK" dirty="0" err="1" smtClean="0"/>
              <a:t>trapdoor</a:t>
            </a:r>
            <a:endParaRPr lang="da-DK" dirty="0"/>
          </a:p>
        </p:txBody>
      </p:sp>
      <p:sp>
        <p:nvSpPr>
          <p:cNvPr id="134" name="TextBox 133"/>
          <p:cNvSpPr txBox="1"/>
          <p:nvPr/>
        </p:nvSpPr>
        <p:spPr>
          <a:xfrm>
            <a:off x="5148064" y="1196752"/>
            <a:ext cx="1336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(</a:t>
            </a:r>
            <a:r>
              <a:rPr lang="da-DK" dirty="0" err="1" smtClean="0"/>
              <a:t>commit</a:t>
            </a:r>
            <a:r>
              <a:rPr lang="da-DK" dirty="0" smtClean="0"/>
              <a:t>, m)</a:t>
            </a:r>
            <a:endParaRPr lang="da-DK" dirty="0"/>
          </a:p>
        </p:txBody>
      </p:sp>
      <p:sp>
        <p:nvSpPr>
          <p:cNvPr id="135" name="TextBox 134"/>
          <p:cNvSpPr txBox="1"/>
          <p:nvPr/>
        </p:nvSpPr>
        <p:spPr>
          <a:xfrm>
            <a:off x="7164288" y="1835532"/>
            <a:ext cx="1350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(</a:t>
            </a:r>
            <a:r>
              <a:rPr lang="da-DK" dirty="0" err="1" smtClean="0"/>
              <a:t>committed</a:t>
            </a:r>
            <a:r>
              <a:rPr lang="da-DK" dirty="0" smtClean="0"/>
              <a:t>)</a:t>
            </a:r>
            <a:endParaRPr lang="da-DK" dirty="0"/>
          </a:p>
        </p:txBody>
      </p:sp>
      <p:sp>
        <p:nvSpPr>
          <p:cNvPr id="137" name="TextBox 136"/>
          <p:cNvSpPr txBox="1"/>
          <p:nvPr/>
        </p:nvSpPr>
        <p:spPr>
          <a:xfrm>
            <a:off x="2463702" y="5157192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</a:p>
        </p:txBody>
      </p:sp>
      <p:sp>
        <p:nvSpPr>
          <p:cNvPr id="138" name="TextBox 137"/>
          <p:cNvSpPr txBox="1"/>
          <p:nvPr/>
        </p:nvSpPr>
        <p:spPr>
          <a:xfrm>
            <a:off x="6470891" y="5157192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</a:p>
        </p:txBody>
      </p:sp>
      <p:sp>
        <p:nvSpPr>
          <p:cNvPr id="139" name="TextBox 138"/>
          <p:cNvSpPr txBox="1"/>
          <p:nvPr/>
        </p:nvSpPr>
        <p:spPr>
          <a:xfrm rot="3961198">
            <a:off x="8142954" y="5090287"/>
            <a:ext cx="1350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(</a:t>
            </a:r>
            <a:r>
              <a:rPr lang="da-DK" dirty="0" err="1" smtClean="0"/>
              <a:t>committed</a:t>
            </a:r>
            <a:r>
              <a:rPr lang="da-DK" dirty="0" smtClean="0"/>
              <a:t>)</a:t>
            </a:r>
            <a:endParaRPr lang="da-DK" dirty="0"/>
          </a:p>
        </p:txBody>
      </p:sp>
      <p:sp>
        <p:nvSpPr>
          <p:cNvPr id="142" name="Donut 141"/>
          <p:cNvSpPr/>
          <p:nvPr/>
        </p:nvSpPr>
        <p:spPr>
          <a:xfrm>
            <a:off x="2901804" y="764705"/>
            <a:ext cx="1526180" cy="369332"/>
          </a:xfrm>
          <a:prstGeom prst="donut">
            <a:avLst>
              <a:gd name="adj" fmla="val 8169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  <p:sp>
        <p:nvSpPr>
          <p:cNvPr id="144" name="Explosion 2 143"/>
          <p:cNvSpPr/>
          <p:nvPr/>
        </p:nvSpPr>
        <p:spPr>
          <a:xfrm rot="249362">
            <a:off x="397588" y="1066708"/>
            <a:ext cx="2769430" cy="681561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5" name="TextBox 144"/>
          <p:cNvSpPr txBox="1"/>
          <p:nvPr/>
        </p:nvSpPr>
        <p:spPr>
          <a:xfrm>
            <a:off x="827584" y="1205136"/>
            <a:ext cx="1679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input </a:t>
            </a:r>
            <a:r>
              <a:rPr lang="da-DK" dirty="0" err="1" smtClean="0"/>
              <a:t>extraction</a:t>
            </a:r>
            <a:endParaRPr lang="da-DK" dirty="0"/>
          </a:p>
        </p:txBody>
      </p:sp>
      <p:sp>
        <p:nvSpPr>
          <p:cNvPr id="95" name="TextBox 94"/>
          <p:cNvSpPr txBox="1"/>
          <p:nvPr/>
        </p:nvSpPr>
        <p:spPr>
          <a:xfrm>
            <a:off x="1907704" y="5157192"/>
            <a:ext cx="64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m,r</a:t>
            </a:r>
            <a:r>
              <a:rPr lang="en-US" dirty="0" smtClean="0"/>
              <a:t>)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5580250" y="5157192"/>
            <a:ext cx="64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m,r</a:t>
            </a:r>
            <a:r>
              <a:rPr lang="en-US" dirty="0" smtClean="0"/>
              <a:t>)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1619672" y="4581128"/>
            <a:ext cx="1348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(send, (</a:t>
            </a:r>
            <a:r>
              <a:rPr lang="en-US" dirty="0" err="1" smtClean="0"/>
              <a:t>m,r</a:t>
            </a:r>
            <a:r>
              <a:rPr lang="en-US" dirty="0" smtClean="0"/>
              <a:t>))</a:t>
            </a:r>
          </a:p>
        </p:txBody>
      </p:sp>
      <p:sp>
        <p:nvSpPr>
          <p:cNvPr id="108" name="TextBox 107"/>
          <p:cNvSpPr txBox="1"/>
          <p:nvPr/>
        </p:nvSpPr>
        <p:spPr>
          <a:xfrm rot="3961198">
            <a:off x="7946123" y="5242687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(</a:t>
            </a:r>
            <a:r>
              <a:rPr lang="da-DK" dirty="0" err="1" smtClean="0"/>
              <a:t>opened</a:t>
            </a:r>
            <a:r>
              <a:rPr lang="da-DK" dirty="0" smtClean="0"/>
              <a:t>, m)</a:t>
            </a:r>
            <a:endParaRPr lang="da-DK" dirty="0"/>
          </a:p>
        </p:txBody>
      </p:sp>
      <p:sp>
        <p:nvSpPr>
          <p:cNvPr id="109" name="TextBox 108"/>
          <p:cNvSpPr txBox="1"/>
          <p:nvPr/>
        </p:nvSpPr>
        <p:spPr>
          <a:xfrm>
            <a:off x="4387494" y="1803266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m</a:t>
            </a:r>
            <a:endParaRPr lang="da-DK" dirty="0"/>
          </a:p>
        </p:txBody>
      </p:sp>
      <p:sp>
        <p:nvSpPr>
          <p:cNvPr id="113" name="TextBox 112"/>
          <p:cNvSpPr txBox="1"/>
          <p:nvPr/>
        </p:nvSpPr>
        <p:spPr>
          <a:xfrm>
            <a:off x="5292080" y="1412776"/>
            <a:ext cx="806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(open)</a:t>
            </a:r>
            <a:endParaRPr lang="da-DK" dirty="0"/>
          </a:p>
        </p:txBody>
      </p:sp>
      <p:sp>
        <p:nvSpPr>
          <p:cNvPr id="117" name="TextBox 116"/>
          <p:cNvSpPr txBox="1"/>
          <p:nvPr/>
        </p:nvSpPr>
        <p:spPr>
          <a:xfrm>
            <a:off x="5868144" y="1835532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(</a:t>
            </a:r>
            <a:r>
              <a:rPr lang="da-DK" dirty="0" err="1" smtClean="0"/>
              <a:t>opened</a:t>
            </a:r>
            <a:r>
              <a:rPr lang="da-DK" dirty="0" smtClean="0"/>
              <a:t>, m)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22146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92" grpId="0"/>
      <p:bldP spid="94" grpId="0"/>
      <p:bldP spid="116" grpId="0"/>
      <p:bldP spid="119" grpId="0"/>
      <p:bldP spid="123" grpId="0"/>
      <p:bldP spid="121" grpId="0" animBg="1"/>
      <p:bldP spid="125" grpId="0"/>
      <p:bldP spid="126" grpId="0"/>
      <p:bldP spid="127" grpId="0"/>
      <p:bldP spid="129" grpId="0"/>
      <p:bldP spid="130" grpId="0"/>
      <p:bldP spid="131" grpId="0"/>
      <p:bldP spid="132" grpId="0" animBg="1"/>
      <p:bldP spid="133" grpId="0"/>
      <p:bldP spid="134" grpId="0"/>
      <p:bldP spid="135" grpId="0"/>
      <p:bldP spid="137" grpId="0"/>
      <p:bldP spid="138" grpId="0"/>
      <p:bldP spid="139" grpId="0"/>
      <p:bldP spid="142" grpId="0" animBg="1"/>
      <p:bldP spid="144" grpId="0" animBg="1"/>
      <p:bldP spid="145" grpId="0"/>
      <p:bldP spid="95" grpId="0"/>
      <p:bldP spid="102" grpId="0"/>
      <p:bldP spid="107" grpId="0"/>
      <p:bldP spid="108" grpId="0"/>
      <p:bldP spid="109" grpId="0"/>
      <p:bldP spid="113" grpId="0"/>
      <p:bldP spid="117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xplosion 2 4"/>
          <p:cNvSpPr/>
          <p:nvPr/>
        </p:nvSpPr>
        <p:spPr>
          <a:xfrm rot="249362">
            <a:off x="-194356" y="-54980"/>
            <a:ext cx="9819522" cy="1944216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Cheating is Needed for UC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5141168"/>
          </a:xfrm>
        </p:spPr>
        <p:txBody>
          <a:bodyPr>
            <a:normAutofit/>
          </a:bodyPr>
          <a:lstStyle/>
          <a:p>
            <a:r>
              <a:rPr lang="en-US" dirty="0"/>
              <a:t>Some </a:t>
            </a:r>
            <a:r>
              <a:rPr lang="en-US" dirty="0" smtClean="0"/>
              <a:t>setup is needed for UC commitment</a:t>
            </a:r>
          </a:p>
          <a:p>
            <a:r>
              <a:rPr lang="en-US" b="1" dirty="0" smtClean="0"/>
              <a:t>Proof sketch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By definition of security, the simulator must be able to extract the message from a commitment </a:t>
            </a:r>
          </a:p>
          <a:p>
            <a:pPr lvl="2"/>
            <a:r>
              <a:rPr lang="en-US" dirty="0" smtClean="0"/>
              <a:t>to input it to the ideal functionality for commitment</a:t>
            </a:r>
          </a:p>
          <a:p>
            <a:pPr lvl="1"/>
            <a:r>
              <a:rPr lang="en-US" dirty="0" smtClean="0"/>
              <a:t>If no trapdoor is needed for input extraction, the commitment scheme would not be hiding because of </a:t>
            </a:r>
            <a:r>
              <a:rPr lang="en-US" b="1" dirty="0" err="1"/>
              <a:t>Env</a:t>
            </a:r>
            <a:r>
              <a:rPr lang="en-US" b="1" dirty="0" err="1">
                <a:sym typeface="Symbol"/>
              </a:rPr>
              <a:t></a:t>
            </a:r>
            <a:r>
              <a:rPr lang="en-US" b="1" dirty="0" err="1"/>
              <a:t>Sim</a:t>
            </a:r>
            <a:r>
              <a:rPr lang="en-US" b="1" dirty="0" err="1">
                <a:sym typeface="Symbol"/>
              </a:rPr>
              <a:t></a:t>
            </a:r>
            <a:r>
              <a:rPr lang="en-US" b="1" dirty="0" err="1" smtClean="0"/>
              <a:t>Env</a:t>
            </a:r>
            <a:endParaRPr lang="en-US" b="1" dirty="0" smtClean="0"/>
          </a:p>
          <a:p>
            <a:r>
              <a:rPr lang="en-US" dirty="0" smtClean="0"/>
              <a:t>Extends to all interesting functionalities</a:t>
            </a:r>
            <a:endParaRPr lang="en-US" dirty="0"/>
          </a:p>
        </p:txBody>
      </p:sp>
      <p:sp>
        <p:nvSpPr>
          <p:cNvPr id="4" name="AutoShape 2" descr="data:image/jpeg;base64,/9j/4AAQSkZJRgABAQAAAQABAAD/2wCEAAkGBg0SEA0NDw0ODgwODQ8PDw0MERAQEA0NExAVFBQREhIXJyYqGCUkJRISHzAsLycpLiwtFR8xODwqOCgrOCkBCQoKDgwNGQ0MFSkYEhgpKSkpKSkpKSkpKSkpKSkpKSkpKSkpKSkpKSkpKSkpKSkpKSkpKSkpKSkpKSkpKSkpKf/AABEIAMUA/wMBIgACEQEDEQH/xAAcAAABBAMBAAAAAAAAAAAAAAAAAgMEBwEGCAX/xABOEAABAwIBBQkIDgkEAwAAAAAAAQIDBAURBgcSVNETFiExU3SSk5QXNUFVcYGz0ggUIzNDRFFSYXJzsbLCFSIlJjQ2kaG0GCQywUJigv/EABQBAQAAAAAAAAAAAAAAAAAAAAD/xAAUEQEAAAAAAAAAAAAAAAAAAAAA/9oADAMBAAIRAxEAPwC8QArOo9kBZWPfG6Ou0mOc1cIY8MWrguH6/wBAFmAVh/qHsfJ13Ux+uKZ7ISyL/wCFd1MfrgWaNzzsYx8j3I2NjXPe5eJrGpiqr/RSv48+lndxMrOqZ6wm6Z1rZUU1TTsSpa6anmiaro24I58atRVwd9IGyMyulcjXttFzcxyI5rtGjZpNVMUXRfKip5FRF+XArvNu6sprllDO+2VsiT1f/CL2rpxK6SSZEfpSImOjKziVycZsNHfklY2VMcHJwI7DFGt/VRP7D36TA2Whym05Y4JaKspHS6SROqmwaEr2tVysa6J78FwRzsFwxRq4cR7RWNZlXDBPRum3Tc4ZnVGEbUdx01RAqImKcOMrF8jVPRkz02lvGyr80TPWA30Ct5M/VmbxsrfNEz1hhfZDWP5ld1MfrgWeBWsef+yu4mVvnhj9YlR57rQ7iZWeeJnrAbdd722BYmJDPUTzK7c4KVrHSOaxEV71V6tRqJi3hVU4XInGpoWde51NTaayFtrr4sNykdJN7T0Gsjla9yroSuXiavEiirhnApKmopXwbsipFPAu6Ma3358C44oq8GETk/8ApCclzAfyQvNVBQW+mfaLi58NJBG50ftFWuc2NEVW4zIuHmQ2q0XZlQxz2skieyR0UsM7UbJDK3BVa5EVU4laqKiqio5FTjNO/SRCsucuhg9tLMlQr56lJf1GNXDCnhiXFdLwrE5fOgFmAV9JnvtDeNlZ5omesRZPZAWVvGyt80MfrgWWBWCeyGsfzK7qY/XJEefizO4mVvniZ6wFjngzZVrpyNht9dVMikdE6enbTJEsrFwe1qyyMVdFcWquGGKKngPAjzz2p3Eyr88TPWPNtGUUcqTbmrtzSpqZE00RPf6qaZODFfA9qL9KAeRdXVj8p7fcEtlajI6N67ivtXdXNYyWNzm4SaOGMzONyLx8BYjsr1bg6a23CnhRzUfPK2ldHEiqiaT9zkcqJwpiuC4JwrwIp4X6TPOv96a2nma5VRs0boV0Uxw02rgqp9Coi+YC0ANEkzy2pvGyr80bPWIsmfazt42VnmiZ6wFigVi72QtkTg0K7qY/XMf6h7Hydd1MfrgWeBXtkz4WiqqIKOFlZu1RI2NiyRMRqOX5VRy4FhACnP8AmssNLUyXTd4I5dGtdo7o1HYIquxw/odAKUjmX99u3PV+94G69z216lT9BBTM31r1Kn6CGxoKaB40WQdt1ODoIS48irenxSHooevGPtA1ybIimVcWI6NPmxuVrfLgI3jQ/Pl6amzmcANfhyLokTB8LZV+dL+u7+qiJMh7cvxSHoIbEIcBqkuQVs1ODoIRlze2vUqfoIbZIMAa/FkBbNTg6CE2LIW3J8Ug6CHrxkmMDxt5lBgqJTRNX5WtwVPIqcRG3jQcpN0zZ0M4Aaw3IaDHhfKqeFFevD9HASXZGW9eOlh6KHvYGFA1mXIW2r8Ug6CEKXIC2L8Sg6CG2yEaQDV25vrXqVP0EJUOQVt1ODoIe2hIjA8iPIi3J8Uh6KBPkVSLhoR7kvywroY+X5T32igNY3jQ8pN0x2nyJpU/5tWX5EmVXInkQ2PAwBr8mRNuX4pD0UIkuQdt1ODoIbS4YkA1J+b616lT9BBK5vrXqVP0ENnUSoFN3e0wU+UNhjgiZExZWuVI0RqKumqY/wBi+EKTyq/mSw/aN9IpdiAClJZmU91u3PP+3l2qUnmb99uvPP8At4FsIKaJQU0CTGPtGIx9oCgAAMKIcLUQ4CPIMD8gwA5GSYyNGSYwHUMmEMgBhTJhQGZCNISZCNIAlB+MYQfjAkNFoIaLQAAAAQ4YkH3DEgEdRKilEqBVOVKfvHYftG+kUupClsqP5jsX2jPSKXSgApSmZ1Pdbrzv1y6ylcz6e63TnSfmAtZBTRKCmgSYx9oxGPtAUAABhRDhaiHAR5BgfkGAHIyTGRoyTGA6hkwhkAMKZMKAzIRpCTIRpAEoPxjCD8YEhotBDRaAAAACHDEg+4YkAjqJUUolQKrymT94rH9dnpVLoQpjKVP3isn12elUudAApfNB79dOdJ+YugpjNEnu1z5yn5gLTQU0SgpoEmMfaMRj7QFAAAYUQ4WohwEeQYH5BgByMkxkaMkxgOoZMIZADCmTCgMyEaQkyEaQBKD8Ywg/GBIaLQQ0WgAAAAhwxIPuGJAI6iVFKJUCrspP5hsv12elUuUpvKNP3hs314/SqXIAFM5pE92ufOG/mLmKazTe/XLnDfzAWigpolBTQJMY+0YjH2gKAAAwohwtRDgI8gwPyDADkZJjI0ZJjAdQyYQyAGFMmFAZkI0hJkI0gCUH4xhB+MCQ0WghotAAAABDhiQfcMSAR1EqKUSoFYZRJ+8Fn+vH6ZS4yncof5gtH1o/TKXEAFOZqE92uX27PzFxlO5qvfrj9uz7nAWcgpolBTQJMY+0YjH2gKAAAwohwtRDgI8gwPyDADkZJjI0ZJjAdQyYQyAGFMmFAZkI0hJkI0gCUH4xhB+MCQ0WghotAAAABDhiQfcMSAR1EqKUSoFZ5QJ+37R9aL0ylwFQX7v/AGn60Xp1LfACns1nv1x+2Z9zi4Sn813v1w+1j+5wFmIKaJQU0CTGPtGIx9oCgAAMKIcLUQ4CPIMD8gwA5GSYyNGSYwHUMmEMgBhTJhQGZCNISZCNIAlB+MYQfjAkNFoIaLQAAAAQ4YkH3DEgEdRKilEqBWt97/Wr60Xp1LeKivnf61/Wi9OW6AFQ5sPfrh9pH9zi3ios2Xv9f9pF9zgLJQU0SgpoEmMfaMRj7QFAAAYUQ4WIcBHkGB+QYAcjJMZGjJMYDqGTCGQAwpkwoDMhGkJMhGkASg/GR0JEYEhotBDRQGQAwAlwxIPuGJAI6iVFKJUCuL339tnlh9OW2VLeu/tt8sP+QW0AFNZA3CKKauWSRjMXx4abkbjgjscMfKXKUrlTmcubVfNQzU1Wiqq7jUMSGXj4Gteqq13nVoG/b6qLWYesZtFMyqotZh6xm052q7feonujktUzXtXBU9qyOTyo5EVF8yjO53fxZN2SbYB0zFlPR6xD1jNpKZlHSL8PF02nJ1Xd6yJ25y07YpERF0JYnMciLxLguBLgfdHta9lvlexyYteymlc1yL4UVE4QOrG3ymX4aPptFLeKflo+k05V0Lv4tn7LNsDRu/i2fss2wDqZ1/pU+Hi6bRiTKWk5eLptOX9C7+LZ+yzbA0Lv4sn7LNsA6Wlyoo9Yh6xm0jrlVRazD1jNpzjud38WTdkm2Bud38WTdkm2AdJxZU0esQ9YzaS48pqTWIum05h3O7+LJuyTbA0Lv4sn7LNsA6mblDSr8PF02jjb1TL8NH0mnKFTPc42LJJQSRRtw0pJKaVjW4qiJi5U4OFUTzkHfJP8yLoAdeuvVMnw0fTaNPyipU+Hi6bTkffJP8yLoHoxrdXIjm26VzXIitc2lmVHNVMUVFw4QOnpMpqPWIumzaRZMqaPWIesZtObdzu/iybss2wNzu/iybsk2wDo5uVVFrMPWM2kmLKij1iHrGbTmjc7v4sm7JNsDc7v4sm7JNsA6hjylpOXi6bR9t+pV+Hj6bTlfQu/iyfss2wNC7+LZ+yzbAOq/wBMU/LR9Joh19pk+Gj6bTljRu/i2fss2wxoXfxbP2WbYB1E/KSk5eLptIsuVFHrEPWM2nMk8l0Y10j7fJGxqYufJTSta1PlVVTgI9Fcq2ZVbDS7s5qYqkML3q1PlVG44AdNOyqotZh6xm0SuVVFrMPWM2nOW53fxZN2SbYS7ZZr7USJFDapVevhfA6Jjfpc9+CN86gWdW1kct6tz43te3ShTFio5Md34sU8pcBU+Q+aauhlgrKypp43xSMkSmpY1fpaK46L5VVMPMi+UtgCmMoM4mUVFj7bpViYi4bslOj4V8krMU/vieF3fa7lIupOg3NRUVFTFF4FRfCh5u9i3ahR9nh2AUd3fa7lIupDu/V3KRdSXjvXt2oUfZ4dgb17dqFH2eHYBy/lLlXT11Q6rqmufO5jGK6PFjdFqYJ+qhsloz1VNNBBSwvY2GCNscaPi0nIxqYJivhIGeqhiju8scUUcUaU9OqMiY1jUVWriuCF0Zu8nqF9qtj30VK97qOJXPfBE5zl0eNVVOECse79XcpF1Id36u5SLqS8d69u1Cj7PDsDevbtQo+zw7AKO7v1dykXUh3fq7lIupLx3r27UKPs8OwN69u1Cj7PDsAo7u/V3KRdSHd+ruUi6kvHevbtQo+zw7A3r27UKPs8OwCju79XcpF1Id36u5SLqS8d69u1Cj7PDsDevbtQo+zw7AOfcoM8E1bTS0VS5rqebQ02xx6Dl0JGvTB3g4WoaZu1t5OXpOOg879hoo7NXyRUlNHI32tovjhiY5uNXCi4ORODgVU85zXofQB6O7W3k5ek432iz5VcUUUEb40jhjZGxFhxVGMajURV8PAiFYKz6DrPJfJugdQ0DnUNI5zqKmVznQQqrlWFqqqrhwgVF3fq7lIupDu/V3KRdSXjvXt2oUfZ4dgb17dqFH2eHYBR3d+ruUi6kO79XcpF1JeO9e3ahR9nh2BvXt2oUfZ4dgFHd36u5SLqQ7v1dykXUl4717dqFH2eHYG9e3ahR9nh2AUd3fq7lIupDu/V3KRdSXjvXt2oUfZ4dgb17dqFH2eHYBQN5zz1FVTzUk7mOgnYrJGsi0XK1fkd4Dxck8uo7c+WWjRWPlYjHrKiyIrUdimCLxF45zMn6FlouckdHSskbTOVr2QRNc1cU4UVE4CtPY/22CWrr2zQRTNbSsVEmjY9GruuGKI5FwAz3fq7lIupDu+13KRdSXjvXt2oUfZ4dgb17dqFH2eHYBR3d9ruUi6k2SwZbZT1qI6mpMYlTFJpYGwxKn/q+RU0vNiWdHk3QNVHNoaRrmqio5sESKip4UVE4D0gAAAAAAA5pz4p+2p+b034FLwzad57VzKH8JSWe1P21Pzel/ApdubTvPauZQ/hA2YAAAAAAAAAAAADSc8/eS4eWl/zITmHROn883eSv8tL/mQnMmiA0reM6/yT/gLdzGl9Aw5FVvGdd5J/wFu5jS+gYB6oAAAAAAAAAAAAGqZ0+8105q78SFX+x2T/AHtw5nH6YtDOn3munNXfiQrD2PKf724czj9MBfQAAAAAAAAAAAAHN2etP2zPzel/ApdebTvPauZQ/hMgBsoAAAAAAAAAAAAGlZ5O8tf5aX/MhOaMAAAVDrfJP+At3MaX0DAAD1QAAAAAAAAAAAANUzp95rpzV34kKy9j4n+9r+Zx+mMgBe4AAAAA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13981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“Non-universal” Compositions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b="1" dirty="0" smtClean="0"/>
              <a:t>Sequential</a:t>
            </a:r>
            <a:r>
              <a:rPr lang="en-US" dirty="0" smtClean="0"/>
              <a:t>: If protocols are deemed secure, then running them one by one in sequence is also secure</a:t>
            </a:r>
          </a:p>
          <a:p>
            <a:r>
              <a:rPr lang="en-US" b="1" dirty="0" smtClean="0"/>
              <a:t>Parallel</a:t>
            </a:r>
            <a:r>
              <a:rPr lang="en-US" dirty="0" smtClean="0"/>
              <a:t>: </a:t>
            </a:r>
            <a:r>
              <a:rPr lang="en-US" dirty="0"/>
              <a:t>If protocols are deemed secure, then running them </a:t>
            </a:r>
            <a:r>
              <a:rPr lang="en-US" dirty="0" smtClean="0"/>
              <a:t>in parallel </a:t>
            </a:r>
            <a:r>
              <a:rPr lang="en-US" dirty="0"/>
              <a:t>is also secure</a:t>
            </a:r>
          </a:p>
          <a:p>
            <a:r>
              <a:rPr lang="en-US" b="1" dirty="0" smtClean="0"/>
              <a:t>Concurrent self-composition</a:t>
            </a:r>
            <a:r>
              <a:rPr lang="en-US" dirty="0"/>
              <a:t>: </a:t>
            </a:r>
            <a:r>
              <a:rPr lang="en-US" dirty="0" smtClean="0"/>
              <a:t>Running many copies of a protocol concurrently is secure</a:t>
            </a:r>
          </a:p>
          <a:p>
            <a:r>
              <a:rPr lang="en-US" dirty="0" smtClean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539161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777886" y="620688"/>
            <a:ext cx="3538530" cy="1656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Inputs </a:t>
            </a:r>
            <a:r>
              <a:rPr lang="en-US" dirty="0"/>
              <a:t>are sampled before protocol execution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i="1" dirty="0"/>
              <a:t>(x</a:t>
            </a:r>
            <a:r>
              <a:rPr lang="en-US" i="1" baseline="-25000" dirty="0"/>
              <a:t>1</a:t>
            </a:r>
            <a:r>
              <a:rPr lang="en-US" i="1" dirty="0"/>
              <a:t>, …, </a:t>
            </a:r>
            <a:r>
              <a:rPr lang="en-US" i="1" dirty="0" err="1"/>
              <a:t>x</a:t>
            </a:r>
            <a:r>
              <a:rPr lang="en-US" i="1" baseline="-25000" dirty="0" err="1"/>
              <a:t>n</a:t>
            </a:r>
            <a:r>
              <a:rPr lang="en-US" i="1" dirty="0"/>
              <a:t>)</a:t>
            </a:r>
            <a:r>
              <a:rPr lang="en-US" dirty="0"/>
              <a:t> for parties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Auxiliary input </a:t>
            </a:r>
            <a:r>
              <a:rPr lang="en-US" i="1" dirty="0"/>
              <a:t>a</a:t>
            </a:r>
            <a:r>
              <a:rPr lang="en-US" dirty="0"/>
              <a:t> for </a:t>
            </a:r>
            <a:r>
              <a:rPr lang="en-US" dirty="0" smtClean="0"/>
              <a:t>adversary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851920" y="5085184"/>
            <a:ext cx="1440160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Au.Co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4139952" y="4509120"/>
            <a:ext cx="0" cy="57606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4981849" y="4509120"/>
            <a:ext cx="0" cy="57606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Snip Same Side Corner Rectangle 35"/>
          <p:cNvSpPr/>
          <p:nvPr/>
        </p:nvSpPr>
        <p:spPr>
          <a:xfrm flipV="1">
            <a:off x="3995936" y="5085184"/>
            <a:ext cx="1152128" cy="215201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139952" y="5003884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special</a:t>
            </a:r>
          </a:p>
        </p:txBody>
      </p:sp>
      <p:sp>
        <p:nvSpPr>
          <p:cNvPr id="41" name="Snip Same Side Corner Rectangle 40"/>
          <p:cNvSpPr/>
          <p:nvPr/>
        </p:nvSpPr>
        <p:spPr>
          <a:xfrm rot="16200000" flipV="1">
            <a:off x="3383457" y="5697663"/>
            <a:ext cx="1152128" cy="215201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Snip Same Side Corner Rectangle 41"/>
          <p:cNvSpPr/>
          <p:nvPr/>
        </p:nvSpPr>
        <p:spPr>
          <a:xfrm rot="5400000" flipV="1">
            <a:off x="4608415" y="5697664"/>
            <a:ext cx="1152128" cy="215201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3851920" y="5589240"/>
            <a:ext cx="2600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i</a:t>
            </a:r>
            <a:endParaRPr lang="en-US" b="1" dirty="0" smtClean="0"/>
          </a:p>
        </p:txBody>
      </p:sp>
      <p:sp>
        <p:nvSpPr>
          <p:cNvPr id="44" name="TextBox 43"/>
          <p:cNvSpPr txBox="1"/>
          <p:nvPr/>
        </p:nvSpPr>
        <p:spPr>
          <a:xfrm>
            <a:off x="5076056" y="5589240"/>
            <a:ext cx="263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j</a:t>
            </a:r>
            <a:endParaRPr lang="en-US" b="1" dirty="0" smtClean="0"/>
          </a:p>
        </p:txBody>
      </p:sp>
      <p:sp>
        <p:nvSpPr>
          <p:cNvPr id="53" name="Oval 52"/>
          <p:cNvSpPr/>
          <p:nvPr/>
        </p:nvSpPr>
        <p:spPr>
          <a:xfrm>
            <a:off x="467544" y="5085184"/>
            <a:ext cx="1440160" cy="144016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</a:t>
            </a:r>
            <a:r>
              <a:rPr lang="en-US" sz="2400" baseline="-25000" dirty="0" smtClean="0">
                <a:solidFill>
                  <a:schemeClr val="tx1"/>
                </a:solidFill>
              </a:rPr>
              <a:t>i</a:t>
            </a:r>
            <a:endParaRPr lang="en-US" sz="2400" dirty="0"/>
          </a:p>
        </p:txBody>
      </p:sp>
      <p:cxnSp>
        <p:nvCxnSpPr>
          <p:cNvPr id="57" name="Straight Arrow Connector 56"/>
          <p:cNvCxnSpPr/>
          <p:nvPr/>
        </p:nvCxnSpPr>
        <p:spPr>
          <a:xfrm>
            <a:off x="1763688" y="5373216"/>
            <a:ext cx="2088232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H="1">
            <a:off x="1763688" y="6237312"/>
            <a:ext cx="2088232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179512" y="5373216"/>
            <a:ext cx="43204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H="1">
            <a:off x="179512" y="6237312"/>
            <a:ext cx="43204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8532440" y="5373216"/>
            <a:ext cx="43204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Oval 71"/>
          <p:cNvSpPr/>
          <p:nvPr/>
        </p:nvSpPr>
        <p:spPr>
          <a:xfrm>
            <a:off x="7236296" y="5085184"/>
            <a:ext cx="1440160" cy="144016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P</a:t>
            </a:r>
            <a:r>
              <a:rPr lang="en-US" sz="2400" baseline="-25000" dirty="0" err="1" smtClean="0">
                <a:solidFill>
                  <a:schemeClr val="tx1"/>
                </a:solidFill>
              </a:rPr>
              <a:t>j</a:t>
            </a:r>
            <a:endParaRPr lang="en-US" sz="2400" dirty="0"/>
          </a:p>
        </p:txBody>
      </p:sp>
      <p:cxnSp>
        <p:nvCxnSpPr>
          <p:cNvPr id="73" name="Straight Arrow Connector 72"/>
          <p:cNvCxnSpPr/>
          <p:nvPr/>
        </p:nvCxnSpPr>
        <p:spPr>
          <a:xfrm flipH="1">
            <a:off x="8532440" y="6237312"/>
            <a:ext cx="43204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5292080" y="5373216"/>
            <a:ext cx="2088232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H="1">
            <a:off x="5292080" y="6237312"/>
            <a:ext cx="2088232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flipV="1">
            <a:off x="755576" y="4509120"/>
            <a:ext cx="0" cy="7200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1619672" y="4509120"/>
            <a:ext cx="0" cy="7200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flipV="1">
            <a:off x="7524328" y="4509120"/>
            <a:ext cx="0" cy="7200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>
            <a:off x="8388424" y="4509120"/>
            <a:ext cx="0" cy="7200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Rectangle 92"/>
          <p:cNvSpPr/>
          <p:nvPr/>
        </p:nvSpPr>
        <p:spPr>
          <a:xfrm>
            <a:off x="3851920" y="1556792"/>
            <a:ext cx="1440160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Sec.Co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  <a:endParaRPr lang="en-US" i="1" baseline="-25000" dirty="0">
              <a:solidFill>
                <a:schemeClr val="tx1"/>
              </a:solidFill>
            </a:endParaRPr>
          </a:p>
        </p:txBody>
      </p:sp>
      <p:sp>
        <p:nvSpPr>
          <p:cNvPr id="96" name="Snip Same Side Corner Rectangle 95"/>
          <p:cNvSpPr/>
          <p:nvPr/>
        </p:nvSpPr>
        <p:spPr>
          <a:xfrm flipV="1">
            <a:off x="3995936" y="1556792"/>
            <a:ext cx="1152128" cy="215201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7" name="TextBox 96"/>
          <p:cNvSpPr txBox="1"/>
          <p:nvPr/>
        </p:nvSpPr>
        <p:spPr>
          <a:xfrm>
            <a:off x="4139952" y="1475492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special</a:t>
            </a:r>
          </a:p>
        </p:txBody>
      </p:sp>
      <p:sp>
        <p:nvSpPr>
          <p:cNvPr id="98" name="Snip Same Side Corner Rectangle 97"/>
          <p:cNvSpPr/>
          <p:nvPr/>
        </p:nvSpPr>
        <p:spPr>
          <a:xfrm rot="16200000" flipV="1">
            <a:off x="3383457" y="2169271"/>
            <a:ext cx="1152128" cy="215201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9" name="Snip Same Side Corner Rectangle 98"/>
          <p:cNvSpPr/>
          <p:nvPr/>
        </p:nvSpPr>
        <p:spPr>
          <a:xfrm rot="5400000" flipV="1">
            <a:off x="4608415" y="2169272"/>
            <a:ext cx="1152128" cy="215201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0" name="TextBox 99"/>
          <p:cNvSpPr txBox="1"/>
          <p:nvPr/>
        </p:nvSpPr>
        <p:spPr>
          <a:xfrm>
            <a:off x="3851920" y="2060848"/>
            <a:ext cx="2600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i</a:t>
            </a:r>
            <a:endParaRPr lang="en-US" b="1" dirty="0" smtClean="0"/>
          </a:p>
        </p:txBody>
      </p:sp>
      <p:sp>
        <p:nvSpPr>
          <p:cNvPr id="101" name="TextBox 100"/>
          <p:cNvSpPr txBox="1"/>
          <p:nvPr/>
        </p:nvSpPr>
        <p:spPr>
          <a:xfrm>
            <a:off x="5076056" y="2060848"/>
            <a:ext cx="263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j</a:t>
            </a:r>
            <a:endParaRPr lang="en-US" b="1" dirty="0" smtClean="0"/>
          </a:p>
        </p:txBody>
      </p:sp>
      <p:cxnSp>
        <p:nvCxnSpPr>
          <p:cNvPr id="104" name="Straight Arrow Connector 103"/>
          <p:cNvCxnSpPr/>
          <p:nvPr/>
        </p:nvCxnSpPr>
        <p:spPr>
          <a:xfrm>
            <a:off x="5292080" y="1844824"/>
            <a:ext cx="36004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 flipH="1">
            <a:off x="5292080" y="2708920"/>
            <a:ext cx="36004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/>
          <p:nvPr/>
        </p:nvCxnSpPr>
        <p:spPr>
          <a:xfrm>
            <a:off x="179512" y="1844824"/>
            <a:ext cx="367240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 flipH="1">
            <a:off x="179512" y="2708920"/>
            <a:ext cx="367240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/>
          <p:cNvCxnSpPr/>
          <p:nvPr/>
        </p:nvCxnSpPr>
        <p:spPr>
          <a:xfrm flipV="1">
            <a:off x="4139952" y="1196752"/>
            <a:ext cx="0" cy="36004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/>
          <p:nvPr/>
        </p:nvCxnSpPr>
        <p:spPr>
          <a:xfrm>
            <a:off x="5004048" y="1196752"/>
            <a:ext cx="0" cy="36004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V="1">
            <a:off x="4139952" y="332656"/>
            <a:ext cx="0" cy="39604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4981849" y="332656"/>
            <a:ext cx="11100" cy="39604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rapezoid 89"/>
          <p:cNvSpPr/>
          <p:nvPr/>
        </p:nvSpPr>
        <p:spPr>
          <a:xfrm flipV="1">
            <a:off x="3851920" y="728700"/>
            <a:ext cx="1440160" cy="468052"/>
          </a:xfrm>
          <a:prstGeom prst="trapezoid">
            <a:avLst>
              <a:gd name="adj" fmla="val 0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4353544" y="683985"/>
            <a:ext cx="3850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</a:t>
            </a:r>
            <a:endParaRPr lang="en-US" sz="3200" dirty="0"/>
          </a:p>
        </p:txBody>
      </p:sp>
      <p:sp>
        <p:nvSpPr>
          <p:cNvPr id="12" name="Trapezoid 11"/>
          <p:cNvSpPr/>
          <p:nvPr/>
        </p:nvSpPr>
        <p:spPr>
          <a:xfrm>
            <a:off x="467544" y="4045908"/>
            <a:ext cx="8208912" cy="463212"/>
          </a:xfrm>
          <a:prstGeom prst="trapezoid">
            <a:avLst>
              <a:gd name="adj" fmla="val 729421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61" name="Straight Arrow Connector 60"/>
          <p:cNvCxnSpPr/>
          <p:nvPr/>
        </p:nvCxnSpPr>
        <p:spPr>
          <a:xfrm flipV="1">
            <a:off x="4139952" y="3429000"/>
            <a:ext cx="0" cy="61690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5004048" y="3429000"/>
            <a:ext cx="0" cy="61690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4355976" y="3996353"/>
            <a:ext cx="4219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</a:t>
            </a:r>
            <a:endParaRPr lang="en-US" sz="3200" dirty="0"/>
          </a:p>
        </p:txBody>
      </p:sp>
      <p:sp>
        <p:nvSpPr>
          <p:cNvPr id="17" name="TextBox 16"/>
          <p:cNvSpPr txBox="1"/>
          <p:nvPr/>
        </p:nvSpPr>
        <p:spPr>
          <a:xfrm>
            <a:off x="76218" y="5003884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err="1" smtClean="0"/>
              <a:t>x</a:t>
            </a:r>
            <a:r>
              <a:rPr lang="da-DK" b="1" baseline="-25000" dirty="0" err="1" smtClean="0"/>
              <a:t>i</a:t>
            </a:r>
            <a:endParaRPr lang="da-DK" b="1" baseline="-25000" dirty="0"/>
          </a:p>
        </p:txBody>
      </p:sp>
      <p:sp>
        <p:nvSpPr>
          <p:cNvPr id="66" name="TextBox 65"/>
          <p:cNvSpPr txBox="1"/>
          <p:nvPr/>
        </p:nvSpPr>
        <p:spPr>
          <a:xfrm>
            <a:off x="8748464" y="5867980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err="1" smtClean="0"/>
              <a:t>x</a:t>
            </a:r>
            <a:r>
              <a:rPr lang="da-DK" b="1" baseline="-25000" dirty="0" err="1" smtClean="0"/>
              <a:t>j</a:t>
            </a:r>
            <a:endParaRPr lang="da-DK" b="1" baseline="-25000" dirty="0"/>
          </a:p>
        </p:txBody>
      </p:sp>
      <p:sp>
        <p:nvSpPr>
          <p:cNvPr id="67" name="TextBox 66"/>
          <p:cNvSpPr txBox="1"/>
          <p:nvPr/>
        </p:nvSpPr>
        <p:spPr>
          <a:xfrm>
            <a:off x="8748464" y="5003884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err="1" smtClean="0"/>
              <a:t>y</a:t>
            </a:r>
            <a:r>
              <a:rPr lang="da-DK" b="1" baseline="-25000" dirty="0" err="1" smtClean="0"/>
              <a:t>j</a:t>
            </a:r>
            <a:endParaRPr lang="da-DK" b="1" baseline="-25000" dirty="0"/>
          </a:p>
        </p:txBody>
      </p:sp>
      <p:sp>
        <p:nvSpPr>
          <p:cNvPr id="68" name="TextBox 67"/>
          <p:cNvSpPr txBox="1"/>
          <p:nvPr/>
        </p:nvSpPr>
        <p:spPr>
          <a:xfrm>
            <a:off x="69806" y="5795972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err="1" smtClean="0"/>
              <a:t>y</a:t>
            </a:r>
            <a:r>
              <a:rPr lang="da-DK" b="1" baseline="-25000" dirty="0" err="1" smtClean="0"/>
              <a:t>i</a:t>
            </a:r>
            <a:endParaRPr lang="da-DK" b="1" baseline="-25000" dirty="0"/>
          </a:p>
        </p:txBody>
      </p:sp>
      <p:sp>
        <p:nvSpPr>
          <p:cNvPr id="69" name="TextBox 68"/>
          <p:cNvSpPr txBox="1"/>
          <p:nvPr/>
        </p:nvSpPr>
        <p:spPr>
          <a:xfrm>
            <a:off x="4969556" y="3284984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a</a:t>
            </a:r>
            <a:endParaRPr lang="da-DK" b="1" baseline="-25000" dirty="0"/>
          </a:p>
        </p:txBody>
      </p:sp>
      <p:sp>
        <p:nvSpPr>
          <p:cNvPr id="70" name="TextBox 69"/>
          <p:cNvSpPr txBox="1"/>
          <p:nvPr/>
        </p:nvSpPr>
        <p:spPr>
          <a:xfrm>
            <a:off x="4132710" y="328498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b</a:t>
            </a:r>
            <a:endParaRPr lang="da-DK" b="1" baseline="-25000" dirty="0"/>
          </a:p>
        </p:txBody>
      </p:sp>
      <p:sp>
        <p:nvSpPr>
          <p:cNvPr id="74" name="TextBox 73"/>
          <p:cNvSpPr txBox="1"/>
          <p:nvPr/>
        </p:nvSpPr>
        <p:spPr>
          <a:xfrm>
            <a:off x="113916" y="1484784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err="1" smtClean="0"/>
              <a:t>x</a:t>
            </a:r>
            <a:r>
              <a:rPr lang="da-DK" b="1" baseline="-25000" dirty="0" err="1" smtClean="0"/>
              <a:t>i</a:t>
            </a:r>
            <a:endParaRPr lang="da-DK" b="1" baseline="-25000" dirty="0"/>
          </a:p>
        </p:txBody>
      </p:sp>
      <p:sp>
        <p:nvSpPr>
          <p:cNvPr id="75" name="TextBox 74"/>
          <p:cNvSpPr txBox="1"/>
          <p:nvPr/>
        </p:nvSpPr>
        <p:spPr>
          <a:xfrm>
            <a:off x="107504" y="2276872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err="1" smtClean="0"/>
              <a:t>y</a:t>
            </a:r>
            <a:r>
              <a:rPr lang="da-DK" b="1" baseline="-25000" dirty="0" err="1" smtClean="0"/>
              <a:t>i</a:t>
            </a:r>
            <a:endParaRPr lang="da-DK" b="1" baseline="-25000" dirty="0"/>
          </a:p>
        </p:txBody>
      </p:sp>
      <p:sp>
        <p:nvSpPr>
          <p:cNvPr id="76" name="TextBox 75"/>
          <p:cNvSpPr txBox="1"/>
          <p:nvPr/>
        </p:nvSpPr>
        <p:spPr>
          <a:xfrm>
            <a:off x="8676456" y="2276872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err="1" smtClean="0"/>
              <a:t>x</a:t>
            </a:r>
            <a:r>
              <a:rPr lang="da-DK" b="1" baseline="-25000" dirty="0" err="1" smtClean="0"/>
              <a:t>j</a:t>
            </a:r>
            <a:endParaRPr lang="da-DK" b="1" baseline="-25000" dirty="0"/>
          </a:p>
        </p:txBody>
      </p:sp>
      <p:sp>
        <p:nvSpPr>
          <p:cNvPr id="81" name="TextBox 80"/>
          <p:cNvSpPr txBox="1"/>
          <p:nvPr/>
        </p:nvSpPr>
        <p:spPr>
          <a:xfrm>
            <a:off x="8676456" y="1412776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err="1" smtClean="0"/>
              <a:t>y</a:t>
            </a:r>
            <a:r>
              <a:rPr lang="da-DK" b="1" baseline="-25000" dirty="0" err="1" smtClean="0"/>
              <a:t>j</a:t>
            </a:r>
            <a:endParaRPr lang="da-DK" b="1" baseline="-25000" dirty="0"/>
          </a:p>
        </p:txBody>
      </p:sp>
      <p:sp>
        <p:nvSpPr>
          <p:cNvPr id="82" name="TextBox 81"/>
          <p:cNvSpPr txBox="1"/>
          <p:nvPr/>
        </p:nvSpPr>
        <p:spPr>
          <a:xfrm>
            <a:off x="4976798" y="188640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a</a:t>
            </a:r>
            <a:endParaRPr lang="da-DK" b="1" baseline="-25000" dirty="0"/>
          </a:p>
        </p:txBody>
      </p:sp>
      <p:sp>
        <p:nvSpPr>
          <p:cNvPr id="92" name="TextBox 91"/>
          <p:cNvSpPr txBox="1"/>
          <p:nvPr/>
        </p:nvSpPr>
        <p:spPr>
          <a:xfrm>
            <a:off x="4139952" y="18864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b</a:t>
            </a:r>
            <a:endParaRPr lang="da-DK" b="1" baseline="-25000" dirty="0"/>
          </a:p>
        </p:txBody>
      </p:sp>
      <p:sp>
        <p:nvSpPr>
          <p:cNvPr id="85" name="Rounded Rectangle 84"/>
          <p:cNvSpPr/>
          <p:nvPr/>
        </p:nvSpPr>
        <p:spPr>
          <a:xfrm>
            <a:off x="899592" y="2284472"/>
            <a:ext cx="2817955" cy="12196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Result of the attack is the outputs of all parties, plus an output </a:t>
            </a:r>
            <a:r>
              <a:rPr lang="en-US" i="1" dirty="0" smtClean="0"/>
              <a:t>b</a:t>
            </a:r>
            <a:r>
              <a:rPr lang="en-US" dirty="0" smtClean="0"/>
              <a:t> from </a:t>
            </a:r>
            <a:r>
              <a:rPr lang="en-US" i="1" dirty="0" smtClean="0"/>
              <a:t>A</a:t>
            </a:r>
            <a:endParaRPr lang="en-US" i="1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953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3" grpId="0" animBg="1"/>
      <p:bldP spid="96" grpId="0" animBg="1"/>
      <p:bldP spid="97" grpId="0"/>
      <p:bldP spid="98" grpId="0" animBg="1"/>
      <p:bldP spid="99" grpId="0" animBg="1"/>
      <p:bldP spid="100" grpId="0"/>
      <p:bldP spid="101" grpId="0"/>
      <p:bldP spid="90" grpId="0" animBg="1"/>
      <p:bldP spid="91" grpId="0"/>
      <p:bldP spid="74" grpId="0"/>
      <p:bldP spid="75" grpId="0"/>
      <p:bldP spid="76" grpId="0"/>
      <p:bldP spid="81" grpId="0"/>
      <p:bldP spid="82" grpId="0"/>
      <p:bldP spid="92" grpId="0"/>
      <p:bldP spid="85" grpId="0" animBg="1"/>
      <p:bldP spid="8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ed Rectangular Callout 34"/>
          <p:cNvSpPr/>
          <p:nvPr/>
        </p:nvSpPr>
        <p:spPr>
          <a:xfrm>
            <a:off x="677224" y="1672582"/>
            <a:ext cx="2754306" cy="2294964"/>
          </a:xfrm>
          <a:prstGeom prst="wedgeRoundRectCallout">
            <a:avLst>
              <a:gd name="adj1" fmla="val 81115"/>
              <a:gd name="adj2" fmla="val 3662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Special out-port which</a:t>
            </a:r>
          </a:p>
          <a:p>
            <a:pPr algn="ctr"/>
            <a:r>
              <a:rPr lang="en-US" sz="2400" dirty="0" smtClean="0"/>
              <a:t>models values leaked by the communication resource</a:t>
            </a:r>
            <a:endParaRPr lang="en-US" sz="240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979712" y="4869160"/>
            <a:ext cx="18002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667047" y="4581128"/>
            <a:ext cx="1440160" cy="144016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</a:t>
            </a:r>
            <a:r>
              <a:rPr lang="en-US" sz="2400" baseline="-25000" dirty="0" smtClean="0">
                <a:solidFill>
                  <a:schemeClr val="tx1"/>
                </a:solidFill>
              </a:rPr>
              <a:t>1</a:t>
            </a:r>
          </a:p>
          <a:p>
            <a:pPr algn="ctr"/>
            <a:endParaRPr lang="en-US" sz="2400" baseline="-25000" dirty="0">
              <a:solidFill>
                <a:schemeClr val="tx1"/>
              </a:solidFill>
            </a:endParaRPr>
          </a:p>
          <a:p>
            <a:pPr algn="ctr"/>
            <a:endParaRPr lang="en-US" sz="2400" baseline="-25000" dirty="0" smtClean="0">
              <a:solidFill>
                <a:schemeClr val="tx1"/>
              </a:solidFill>
            </a:endParaRPr>
          </a:p>
          <a:p>
            <a:pPr algn="ctr"/>
            <a:endParaRPr lang="en-US" sz="2400" baseline="-25000" dirty="0">
              <a:solidFill>
                <a:schemeClr val="tx1"/>
              </a:solidFill>
            </a:endParaRPr>
          </a:p>
          <a:p>
            <a:pPr algn="ctr"/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73008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What the protocol does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779912" y="4581128"/>
            <a:ext cx="1440160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Au.Co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1979712" y="5733256"/>
            <a:ext cx="18002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4499992" y="2708920"/>
            <a:ext cx="0" cy="187220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Snip Same Side Corner Rectangle 35"/>
          <p:cNvSpPr/>
          <p:nvPr/>
        </p:nvSpPr>
        <p:spPr>
          <a:xfrm flipV="1">
            <a:off x="3923928" y="4581128"/>
            <a:ext cx="1152128" cy="215201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Snip Same Side Corner Rectangle 40"/>
          <p:cNvSpPr/>
          <p:nvPr/>
        </p:nvSpPr>
        <p:spPr>
          <a:xfrm rot="16200000" flipV="1">
            <a:off x="3311449" y="5193607"/>
            <a:ext cx="1152128" cy="215201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Snip Same Side Corner Rectangle 41"/>
          <p:cNvSpPr/>
          <p:nvPr/>
        </p:nvSpPr>
        <p:spPr>
          <a:xfrm rot="5400000" flipV="1">
            <a:off x="4536407" y="5193608"/>
            <a:ext cx="1152128" cy="215201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3707904" y="508518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1</a:t>
            </a:r>
            <a:endParaRPr lang="en-US" b="1" dirty="0" smtClean="0"/>
          </a:p>
        </p:txBody>
      </p:sp>
      <p:sp>
        <p:nvSpPr>
          <p:cNvPr id="44" name="TextBox 43"/>
          <p:cNvSpPr txBox="1"/>
          <p:nvPr/>
        </p:nvSpPr>
        <p:spPr>
          <a:xfrm>
            <a:off x="4932040" y="508518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2</a:t>
            </a:r>
            <a:endParaRPr lang="en-US" b="1" dirty="0" smtClean="0"/>
          </a:p>
        </p:txBody>
      </p:sp>
      <p:cxnSp>
        <p:nvCxnSpPr>
          <p:cNvPr id="57" name="Straight Arrow Connector 56"/>
          <p:cNvCxnSpPr/>
          <p:nvPr/>
        </p:nvCxnSpPr>
        <p:spPr>
          <a:xfrm>
            <a:off x="307007" y="4869160"/>
            <a:ext cx="50405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H="1">
            <a:off x="307007" y="5733256"/>
            <a:ext cx="50405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Oval 73"/>
          <p:cNvSpPr/>
          <p:nvPr/>
        </p:nvSpPr>
        <p:spPr>
          <a:xfrm>
            <a:off x="7092280" y="4581128"/>
            <a:ext cx="1440160" cy="144016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</a:t>
            </a:r>
            <a:r>
              <a:rPr lang="en-US" sz="2400" baseline="-25000" dirty="0" smtClean="0">
                <a:solidFill>
                  <a:schemeClr val="tx1"/>
                </a:solidFill>
              </a:rPr>
              <a:t>2</a:t>
            </a:r>
          </a:p>
          <a:p>
            <a:pPr algn="ctr"/>
            <a:endParaRPr lang="en-US" sz="2400" baseline="-25000" dirty="0">
              <a:solidFill>
                <a:schemeClr val="tx1"/>
              </a:solidFill>
            </a:endParaRPr>
          </a:p>
          <a:p>
            <a:pPr algn="ctr"/>
            <a:endParaRPr lang="en-US" sz="2400" baseline="-25000" dirty="0" smtClean="0">
              <a:solidFill>
                <a:schemeClr val="tx1"/>
              </a:solidFill>
            </a:endParaRPr>
          </a:p>
          <a:p>
            <a:pPr algn="ctr"/>
            <a:endParaRPr lang="en-US" sz="2400" baseline="-25000" dirty="0">
              <a:solidFill>
                <a:schemeClr val="tx1"/>
              </a:solidFill>
            </a:endParaRPr>
          </a:p>
          <a:p>
            <a:pPr algn="ctr"/>
            <a:endParaRPr lang="en-US" sz="2400" dirty="0"/>
          </a:p>
        </p:txBody>
      </p:sp>
      <p:cxnSp>
        <p:nvCxnSpPr>
          <p:cNvPr id="75" name="Straight Arrow Connector 74"/>
          <p:cNvCxnSpPr/>
          <p:nvPr/>
        </p:nvCxnSpPr>
        <p:spPr>
          <a:xfrm>
            <a:off x="8388424" y="4869160"/>
            <a:ext cx="50405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flipH="1">
            <a:off x="8388424" y="5733256"/>
            <a:ext cx="50405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5220072" y="4869160"/>
            <a:ext cx="201622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H="1">
            <a:off x="5220072" y="5733256"/>
            <a:ext cx="201622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5496" y="449982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m</a:t>
            </a:r>
            <a:r>
              <a:rPr lang="da-DK" dirty="0" smtClean="0">
                <a:sym typeface="Symbol"/>
              </a:rPr>
              <a:t>{0,1}</a:t>
            </a:r>
            <a:endParaRPr lang="da-DK" dirty="0"/>
          </a:p>
        </p:txBody>
      </p:sp>
      <p:sp>
        <p:nvSpPr>
          <p:cNvPr id="61" name="TextBox 60"/>
          <p:cNvSpPr txBox="1"/>
          <p:nvPr/>
        </p:nvSpPr>
        <p:spPr>
          <a:xfrm>
            <a:off x="4572000" y="292494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”</a:t>
            </a:r>
            <a:r>
              <a:rPr lang="da-DK" dirty="0" err="1" smtClean="0"/>
              <a:t>hello</a:t>
            </a:r>
            <a:r>
              <a:rPr lang="da-DK" dirty="0" smtClean="0"/>
              <a:t>”</a:t>
            </a:r>
            <a:endParaRPr lang="da-DK" dirty="0"/>
          </a:p>
        </p:txBody>
      </p:sp>
      <p:sp>
        <p:nvSpPr>
          <p:cNvPr id="65" name="TextBox 64"/>
          <p:cNvSpPr txBox="1"/>
          <p:nvPr/>
        </p:nvSpPr>
        <p:spPr>
          <a:xfrm>
            <a:off x="2843808" y="450912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”</a:t>
            </a:r>
            <a:r>
              <a:rPr lang="da-DK" dirty="0" err="1" smtClean="0"/>
              <a:t>hello</a:t>
            </a:r>
            <a:r>
              <a:rPr lang="da-DK" dirty="0" smtClean="0"/>
              <a:t>”</a:t>
            </a:r>
            <a:endParaRPr lang="da-DK" dirty="0"/>
          </a:p>
        </p:txBody>
      </p:sp>
      <p:sp>
        <p:nvSpPr>
          <p:cNvPr id="66" name="TextBox 65"/>
          <p:cNvSpPr txBox="1"/>
          <p:nvPr/>
        </p:nvSpPr>
        <p:spPr>
          <a:xfrm>
            <a:off x="6228184" y="449982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”</a:t>
            </a:r>
            <a:r>
              <a:rPr lang="da-DK" dirty="0" err="1" smtClean="0"/>
              <a:t>hello</a:t>
            </a:r>
            <a:r>
              <a:rPr lang="da-DK" dirty="0" smtClean="0"/>
              <a:t>”</a:t>
            </a:r>
            <a:endParaRPr lang="da-DK" dirty="0"/>
          </a:p>
        </p:txBody>
      </p:sp>
      <p:sp>
        <p:nvSpPr>
          <p:cNvPr id="67" name="TextBox 66"/>
          <p:cNvSpPr txBox="1"/>
          <p:nvPr/>
        </p:nvSpPr>
        <p:spPr>
          <a:xfrm>
            <a:off x="7164288" y="494116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(</a:t>
            </a:r>
            <a:r>
              <a:rPr lang="da-DK" dirty="0" err="1" smtClean="0"/>
              <a:t>pk,sk</a:t>
            </a:r>
            <a:r>
              <a:rPr lang="da-DK" dirty="0" smtClean="0"/>
              <a:t>)</a:t>
            </a:r>
            <a:r>
              <a:rPr lang="da-DK" dirty="0">
                <a:sym typeface="Symbol"/>
              </a:rPr>
              <a:t> </a:t>
            </a:r>
            <a:r>
              <a:rPr lang="da-DK" dirty="0" smtClean="0">
                <a:sym typeface="Symbol"/>
              </a:rPr>
              <a:t>G</a:t>
            </a:r>
            <a:endParaRPr lang="da-DK" dirty="0"/>
          </a:p>
        </p:txBody>
      </p:sp>
      <p:sp>
        <p:nvSpPr>
          <p:cNvPr id="68" name="TextBox 67"/>
          <p:cNvSpPr txBox="1"/>
          <p:nvPr/>
        </p:nvSpPr>
        <p:spPr>
          <a:xfrm>
            <a:off x="6048164" y="5363924"/>
            <a:ext cx="468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 smtClean="0"/>
              <a:t>pk</a:t>
            </a:r>
            <a:endParaRPr lang="da-DK" dirty="0"/>
          </a:p>
        </p:txBody>
      </p:sp>
      <p:sp>
        <p:nvSpPr>
          <p:cNvPr id="69" name="TextBox 68"/>
          <p:cNvSpPr txBox="1"/>
          <p:nvPr/>
        </p:nvSpPr>
        <p:spPr>
          <a:xfrm>
            <a:off x="755576" y="5075892"/>
            <a:ext cx="1384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C</a:t>
            </a:r>
            <a:r>
              <a:rPr lang="da-DK" dirty="0" smtClean="0">
                <a:sym typeface="Symbol"/>
              </a:rPr>
              <a:t></a:t>
            </a:r>
            <a:r>
              <a:rPr lang="da-DK" dirty="0" err="1" smtClean="0"/>
              <a:t>E</a:t>
            </a:r>
            <a:r>
              <a:rPr lang="da-DK" b="1" baseline="-25000" dirty="0" err="1" smtClean="0"/>
              <a:t>pk</a:t>
            </a:r>
            <a:r>
              <a:rPr lang="da-DK" dirty="0" smtClean="0"/>
              <a:t>(m)</a:t>
            </a:r>
            <a:endParaRPr lang="da-DK" dirty="0"/>
          </a:p>
        </p:txBody>
      </p:sp>
      <p:sp>
        <p:nvSpPr>
          <p:cNvPr id="70" name="TextBox 69"/>
          <p:cNvSpPr txBox="1"/>
          <p:nvPr/>
        </p:nvSpPr>
        <p:spPr>
          <a:xfrm>
            <a:off x="2267744" y="4509120"/>
            <a:ext cx="468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C</a:t>
            </a:r>
            <a:endParaRPr lang="da-DK" dirty="0"/>
          </a:p>
        </p:txBody>
      </p:sp>
      <p:sp>
        <p:nvSpPr>
          <p:cNvPr id="85" name="TextBox 84"/>
          <p:cNvSpPr txBox="1"/>
          <p:nvPr/>
        </p:nvSpPr>
        <p:spPr>
          <a:xfrm>
            <a:off x="4680012" y="3995772"/>
            <a:ext cx="468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C</a:t>
            </a:r>
            <a:endParaRPr lang="da-DK" dirty="0"/>
          </a:p>
        </p:txBody>
      </p:sp>
      <p:sp>
        <p:nvSpPr>
          <p:cNvPr id="86" name="TextBox 85"/>
          <p:cNvSpPr txBox="1"/>
          <p:nvPr/>
        </p:nvSpPr>
        <p:spPr>
          <a:xfrm>
            <a:off x="4644008" y="3419708"/>
            <a:ext cx="468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 smtClean="0"/>
              <a:t>pk</a:t>
            </a:r>
            <a:endParaRPr lang="da-DK" dirty="0"/>
          </a:p>
        </p:txBody>
      </p:sp>
      <p:sp>
        <p:nvSpPr>
          <p:cNvPr id="87" name="TextBox 86"/>
          <p:cNvSpPr txBox="1"/>
          <p:nvPr/>
        </p:nvSpPr>
        <p:spPr>
          <a:xfrm>
            <a:off x="5688124" y="4499828"/>
            <a:ext cx="468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C</a:t>
            </a:r>
            <a:endParaRPr lang="da-DK" dirty="0"/>
          </a:p>
        </p:txBody>
      </p:sp>
      <p:sp>
        <p:nvSpPr>
          <p:cNvPr id="88" name="TextBox 87"/>
          <p:cNvSpPr txBox="1"/>
          <p:nvPr/>
        </p:nvSpPr>
        <p:spPr>
          <a:xfrm>
            <a:off x="7164288" y="5363924"/>
            <a:ext cx="1384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m’</a:t>
            </a:r>
            <a:r>
              <a:rPr lang="da-DK" dirty="0" smtClean="0">
                <a:sym typeface="Symbol"/>
              </a:rPr>
              <a:t> </a:t>
            </a:r>
            <a:r>
              <a:rPr lang="da-DK" dirty="0" err="1" smtClean="0"/>
              <a:t>E</a:t>
            </a:r>
            <a:r>
              <a:rPr lang="da-DK" b="1" baseline="-25000" dirty="0" err="1" smtClean="0"/>
              <a:t>pk</a:t>
            </a:r>
            <a:r>
              <a:rPr lang="da-DK" dirty="0" smtClean="0"/>
              <a:t>(C)</a:t>
            </a:r>
            <a:endParaRPr lang="da-DK" dirty="0"/>
          </a:p>
        </p:txBody>
      </p:sp>
      <p:sp>
        <p:nvSpPr>
          <p:cNvPr id="89" name="TextBox 88"/>
          <p:cNvSpPr txBox="1"/>
          <p:nvPr/>
        </p:nvSpPr>
        <p:spPr>
          <a:xfrm>
            <a:off x="8460432" y="4499828"/>
            <a:ext cx="468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m’</a:t>
            </a:r>
            <a:endParaRPr lang="da-DK" dirty="0"/>
          </a:p>
        </p:txBody>
      </p:sp>
      <p:sp>
        <p:nvSpPr>
          <p:cNvPr id="90" name="TextBox 89"/>
          <p:cNvSpPr txBox="1"/>
          <p:nvPr/>
        </p:nvSpPr>
        <p:spPr>
          <a:xfrm>
            <a:off x="2699792" y="5363924"/>
            <a:ext cx="468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 smtClean="0"/>
              <a:t>pk</a:t>
            </a:r>
            <a:endParaRPr lang="da-DK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377534" y="1844824"/>
            <a:ext cx="2754306" cy="2294964"/>
          </a:xfrm>
          <a:prstGeom prst="wedgeRoundRectCallout">
            <a:avLst>
              <a:gd name="adj1" fmla="val 62335"/>
              <a:gd name="adj2" fmla="val 4731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Three Interactive Agents, e.g., Interactive Turing Machines</a:t>
            </a:r>
            <a:endParaRPr lang="en-US" sz="2400" dirty="0"/>
          </a:p>
        </p:txBody>
      </p:sp>
      <p:sp>
        <p:nvSpPr>
          <p:cNvPr id="37" name="TextBox 36"/>
          <p:cNvSpPr txBox="1"/>
          <p:nvPr/>
        </p:nvSpPr>
        <p:spPr>
          <a:xfrm>
            <a:off x="4090143" y="4499828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special</a:t>
            </a:r>
          </a:p>
        </p:txBody>
      </p:sp>
    </p:spTree>
    <p:extLst>
      <p:ext uri="{BB962C8B-B14F-4D97-AF65-F5344CB8AC3E}">
        <p14:creationId xmlns:p14="http://schemas.microsoft.com/office/powerpoint/2010/main" val="3246043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  <p:bldP spid="3" grpId="0"/>
      <p:bldP spid="61" grpId="0"/>
      <p:bldP spid="65" grpId="0"/>
      <p:bldP spid="66" grpId="0"/>
      <p:bldP spid="67" grpId="0"/>
      <p:bldP spid="68" grpId="0"/>
      <p:bldP spid="69" grpId="0"/>
      <p:bldP spid="70" grpId="0"/>
      <p:bldP spid="85" grpId="0"/>
      <p:bldP spid="86" grpId="0"/>
      <p:bldP spid="87" grpId="0"/>
      <p:bldP spid="88" grpId="0"/>
      <p:bldP spid="89" grpId="0"/>
      <p:bldP spid="90" grpId="0"/>
      <p:bldP spid="12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xplosion 2 3"/>
          <p:cNvSpPr/>
          <p:nvPr/>
        </p:nvSpPr>
        <p:spPr>
          <a:xfrm rot="249362">
            <a:off x="93067" y="-57311"/>
            <a:ext cx="9180512" cy="1944216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Stand-Alone Secure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783357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We say that a protocol </a:t>
            </a:r>
            <a:r>
              <a:rPr lang="en-US" dirty="0" smtClean="0">
                <a:sym typeface="Symbol"/>
              </a:rPr>
              <a:t></a:t>
            </a:r>
            <a:r>
              <a:rPr lang="en-US" dirty="0" smtClean="0"/>
              <a:t> = (P</a:t>
            </a:r>
            <a:r>
              <a:rPr lang="en-US" baseline="-25000" dirty="0" smtClean="0"/>
              <a:t>1</a:t>
            </a:r>
            <a:r>
              <a:rPr lang="en-US" dirty="0" smtClean="0"/>
              <a:t>, …,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n</a:t>
            </a:r>
            <a:r>
              <a:rPr lang="en-US" dirty="0" smtClean="0"/>
              <a:t>) using communication resource </a:t>
            </a:r>
            <a:r>
              <a:rPr lang="en-US" i="1" dirty="0" smtClean="0"/>
              <a:t>R</a:t>
            </a:r>
            <a:r>
              <a:rPr lang="en-US" dirty="0" smtClean="0"/>
              <a:t> </a:t>
            </a:r>
            <a:r>
              <a:rPr lang="en-US" b="1" dirty="0" smtClean="0"/>
              <a:t>securely implements</a:t>
            </a:r>
            <a:r>
              <a:rPr lang="en-US" dirty="0" smtClean="0"/>
              <a:t> the ideal functionality F if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sym typeface="Symbol"/>
              </a:rPr>
              <a:t> A</a:t>
            </a:r>
            <a:r>
              <a:rPr lang="en-US" dirty="0" smtClean="0"/>
              <a:t>  </a:t>
            </a:r>
            <a:r>
              <a:rPr lang="en-US" dirty="0" smtClean="0">
                <a:sym typeface="Symbol"/>
              </a:rPr>
              <a:t> S</a:t>
            </a:r>
            <a:r>
              <a:rPr lang="en-US" dirty="0" smtClean="0"/>
              <a:t> </a:t>
            </a:r>
            <a:r>
              <a:rPr lang="en-US" dirty="0">
                <a:sym typeface="Symbol"/>
              </a:rPr>
              <a:t> </a:t>
            </a:r>
            <a:r>
              <a:rPr lang="en-US" dirty="0" smtClean="0">
                <a:sym typeface="Symbol"/>
              </a:rPr>
              <a:t>input</a:t>
            </a:r>
            <a:r>
              <a:rPr lang="en-US" dirty="0" smtClean="0"/>
              <a:t> x ( (</a:t>
            </a:r>
            <a:r>
              <a:rPr lang="en-US" dirty="0" smtClean="0">
                <a:sym typeface="Symbol"/>
              </a:rPr>
              <a:t>AR)(x)  (SF)(x) )</a:t>
            </a:r>
          </a:p>
          <a:p>
            <a:pPr lvl="1"/>
            <a:endParaRPr lang="en-US" dirty="0" smtClean="0">
              <a:sym typeface="Symbol"/>
            </a:endParaRPr>
          </a:p>
          <a:p>
            <a:pPr lvl="1"/>
            <a:r>
              <a:rPr lang="en-US" dirty="0" smtClean="0">
                <a:sym typeface="Symbol"/>
              </a:rPr>
              <a:t>Whatever the adversary can compute by attacking </a:t>
            </a:r>
            <a:r>
              <a:rPr lang="en-US" dirty="0">
                <a:sym typeface="Symbol"/>
              </a:rPr>
              <a:t></a:t>
            </a:r>
            <a:r>
              <a:rPr lang="en-US" dirty="0" smtClean="0">
                <a:sym typeface="Symbol"/>
              </a:rPr>
              <a:t>R, the simulator S can compute by attacking F  </a:t>
            </a:r>
          </a:p>
          <a:p>
            <a:pPr lvl="1"/>
            <a:r>
              <a:rPr lang="en-US" dirty="0" smtClean="0">
                <a:sym typeface="Symbol"/>
              </a:rPr>
              <a:t>Including the outputs of honest parties captures </a:t>
            </a:r>
            <a:r>
              <a:rPr lang="en-US" dirty="0" err="1" smtClean="0">
                <a:sym typeface="Symbol"/>
              </a:rPr>
              <a:t>corretness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35796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51920" y="5085184"/>
            <a:ext cx="1440160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Au.Co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4139952" y="4509120"/>
            <a:ext cx="0" cy="57606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4981849" y="4509120"/>
            <a:ext cx="0" cy="57606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Snip Same Side Corner Rectangle 35"/>
          <p:cNvSpPr/>
          <p:nvPr/>
        </p:nvSpPr>
        <p:spPr>
          <a:xfrm flipV="1">
            <a:off x="3995936" y="5085184"/>
            <a:ext cx="1152128" cy="215201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139952" y="5003884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special</a:t>
            </a:r>
          </a:p>
        </p:txBody>
      </p:sp>
      <p:sp>
        <p:nvSpPr>
          <p:cNvPr id="41" name="Snip Same Side Corner Rectangle 40"/>
          <p:cNvSpPr/>
          <p:nvPr/>
        </p:nvSpPr>
        <p:spPr>
          <a:xfrm rot="16200000" flipV="1">
            <a:off x="3383457" y="5697663"/>
            <a:ext cx="1152128" cy="215201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Snip Same Side Corner Rectangle 41"/>
          <p:cNvSpPr/>
          <p:nvPr/>
        </p:nvSpPr>
        <p:spPr>
          <a:xfrm rot="5400000" flipV="1">
            <a:off x="4608415" y="5697664"/>
            <a:ext cx="1152128" cy="215201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3851920" y="5589240"/>
            <a:ext cx="2600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i</a:t>
            </a:r>
            <a:endParaRPr lang="en-US" b="1" dirty="0" smtClean="0"/>
          </a:p>
        </p:txBody>
      </p:sp>
      <p:sp>
        <p:nvSpPr>
          <p:cNvPr id="44" name="TextBox 43"/>
          <p:cNvSpPr txBox="1"/>
          <p:nvPr/>
        </p:nvSpPr>
        <p:spPr>
          <a:xfrm>
            <a:off x="5076056" y="5589240"/>
            <a:ext cx="263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j</a:t>
            </a:r>
            <a:endParaRPr lang="en-US" b="1" dirty="0" smtClean="0"/>
          </a:p>
        </p:txBody>
      </p:sp>
      <p:sp>
        <p:nvSpPr>
          <p:cNvPr id="53" name="Oval 52"/>
          <p:cNvSpPr/>
          <p:nvPr/>
        </p:nvSpPr>
        <p:spPr>
          <a:xfrm>
            <a:off x="467544" y="5085184"/>
            <a:ext cx="1440160" cy="144016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</a:t>
            </a:r>
            <a:r>
              <a:rPr lang="en-US" sz="2400" baseline="-25000" dirty="0" smtClean="0">
                <a:solidFill>
                  <a:schemeClr val="tx1"/>
                </a:solidFill>
              </a:rPr>
              <a:t>i</a:t>
            </a:r>
            <a:endParaRPr lang="en-US" sz="2400" dirty="0"/>
          </a:p>
        </p:txBody>
      </p:sp>
      <p:cxnSp>
        <p:nvCxnSpPr>
          <p:cNvPr id="57" name="Straight Arrow Connector 56"/>
          <p:cNvCxnSpPr/>
          <p:nvPr/>
        </p:nvCxnSpPr>
        <p:spPr>
          <a:xfrm>
            <a:off x="1763688" y="5373216"/>
            <a:ext cx="2088232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H="1">
            <a:off x="1763688" y="6237312"/>
            <a:ext cx="2088232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179512" y="5373216"/>
            <a:ext cx="43204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H="1">
            <a:off x="179512" y="6237312"/>
            <a:ext cx="43204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8532440" y="5373216"/>
            <a:ext cx="43204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Oval 71"/>
          <p:cNvSpPr/>
          <p:nvPr/>
        </p:nvSpPr>
        <p:spPr>
          <a:xfrm>
            <a:off x="7236296" y="5085184"/>
            <a:ext cx="1440160" cy="144016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P</a:t>
            </a:r>
            <a:r>
              <a:rPr lang="en-US" sz="2400" baseline="-25000" dirty="0" err="1" smtClean="0">
                <a:solidFill>
                  <a:schemeClr val="tx1"/>
                </a:solidFill>
              </a:rPr>
              <a:t>j</a:t>
            </a:r>
            <a:endParaRPr lang="en-US" sz="2400" dirty="0"/>
          </a:p>
        </p:txBody>
      </p:sp>
      <p:cxnSp>
        <p:nvCxnSpPr>
          <p:cNvPr id="73" name="Straight Arrow Connector 72"/>
          <p:cNvCxnSpPr/>
          <p:nvPr/>
        </p:nvCxnSpPr>
        <p:spPr>
          <a:xfrm flipH="1">
            <a:off x="8532440" y="6237312"/>
            <a:ext cx="43204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5292080" y="5373216"/>
            <a:ext cx="2088232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H="1">
            <a:off x="5292080" y="6237312"/>
            <a:ext cx="2088232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flipV="1">
            <a:off x="755576" y="4509120"/>
            <a:ext cx="0" cy="7200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1619672" y="4509120"/>
            <a:ext cx="0" cy="7200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flipV="1">
            <a:off x="7524328" y="4509120"/>
            <a:ext cx="0" cy="7200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>
            <a:off x="8388424" y="4509120"/>
            <a:ext cx="0" cy="7200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Rectangle 92"/>
          <p:cNvSpPr/>
          <p:nvPr/>
        </p:nvSpPr>
        <p:spPr>
          <a:xfrm>
            <a:off x="3851920" y="1556792"/>
            <a:ext cx="1440160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Sec.Co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  <a:endParaRPr lang="en-US" i="1" baseline="-25000" dirty="0">
              <a:solidFill>
                <a:schemeClr val="tx1"/>
              </a:solidFill>
            </a:endParaRPr>
          </a:p>
        </p:txBody>
      </p:sp>
      <p:sp>
        <p:nvSpPr>
          <p:cNvPr id="96" name="Snip Same Side Corner Rectangle 95"/>
          <p:cNvSpPr/>
          <p:nvPr/>
        </p:nvSpPr>
        <p:spPr>
          <a:xfrm flipV="1">
            <a:off x="3995936" y="1556792"/>
            <a:ext cx="1152128" cy="215201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7" name="TextBox 96"/>
          <p:cNvSpPr txBox="1"/>
          <p:nvPr/>
        </p:nvSpPr>
        <p:spPr>
          <a:xfrm>
            <a:off x="4139952" y="1475492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special</a:t>
            </a:r>
          </a:p>
        </p:txBody>
      </p:sp>
      <p:sp>
        <p:nvSpPr>
          <p:cNvPr id="98" name="Snip Same Side Corner Rectangle 97"/>
          <p:cNvSpPr/>
          <p:nvPr/>
        </p:nvSpPr>
        <p:spPr>
          <a:xfrm rot="16200000" flipV="1">
            <a:off x="3383457" y="2169271"/>
            <a:ext cx="1152128" cy="215201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9" name="Snip Same Side Corner Rectangle 98"/>
          <p:cNvSpPr/>
          <p:nvPr/>
        </p:nvSpPr>
        <p:spPr>
          <a:xfrm rot="5400000" flipV="1">
            <a:off x="4608415" y="2169272"/>
            <a:ext cx="1152128" cy="215201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0" name="TextBox 99"/>
          <p:cNvSpPr txBox="1"/>
          <p:nvPr/>
        </p:nvSpPr>
        <p:spPr>
          <a:xfrm>
            <a:off x="3851920" y="2060848"/>
            <a:ext cx="2600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i</a:t>
            </a:r>
            <a:endParaRPr lang="en-US" b="1" dirty="0" smtClean="0"/>
          </a:p>
        </p:txBody>
      </p:sp>
      <p:sp>
        <p:nvSpPr>
          <p:cNvPr id="101" name="TextBox 100"/>
          <p:cNvSpPr txBox="1"/>
          <p:nvPr/>
        </p:nvSpPr>
        <p:spPr>
          <a:xfrm>
            <a:off x="5076056" y="2060848"/>
            <a:ext cx="263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j</a:t>
            </a:r>
            <a:endParaRPr lang="en-US" b="1" dirty="0" smtClean="0"/>
          </a:p>
        </p:txBody>
      </p:sp>
      <p:cxnSp>
        <p:nvCxnSpPr>
          <p:cNvPr id="104" name="Straight Arrow Connector 103"/>
          <p:cNvCxnSpPr/>
          <p:nvPr/>
        </p:nvCxnSpPr>
        <p:spPr>
          <a:xfrm>
            <a:off x="5292080" y="1844824"/>
            <a:ext cx="36004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 flipH="1">
            <a:off x="5292080" y="2708920"/>
            <a:ext cx="36004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/>
          <p:nvPr/>
        </p:nvCxnSpPr>
        <p:spPr>
          <a:xfrm>
            <a:off x="179512" y="1844824"/>
            <a:ext cx="367240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 flipH="1">
            <a:off x="179512" y="2708920"/>
            <a:ext cx="367240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/>
          <p:cNvCxnSpPr/>
          <p:nvPr/>
        </p:nvCxnSpPr>
        <p:spPr>
          <a:xfrm flipV="1">
            <a:off x="4139952" y="1196752"/>
            <a:ext cx="0" cy="36004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/>
          <p:nvPr/>
        </p:nvCxnSpPr>
        <p:spPr>
          <a:xfrm>
            <a:off x="5004048" y="1196752"/>
            <a:ext cx="0" cy="36004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V="1">
            <a:off x="4139952" y="332656"/>
            <a:ext cx="0" cy="39604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4981849" y="332656"/>
            <a:ext cx="11100" cy="39604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rapezoid 11"/>
          <p:cNvSpPr/>
          <p:nvPr/>
        </p:nvSpPr>
        <p:spPr>
          <a:xfrm>
            <a:off x="467544" y="4045908"/>
            <a:ext cx="8208912" cy="463212"/>
          </a:xfrm>
          <a:prstGeom prst="trapezoid">
            <a:avLst>
              <a:gd name="adj" fmla="val 729421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61" name="Straight Arrow Connector 60"/>
          <p:cNvCxnSpPr/>
          <p:nvPr/>
        </p:nvCxnSpPr>
        <p:spPr>
          <a:xfrm flipV="1">
            <a:off x="4139952" y="3429000"/>
            <a:ext cx="0" cy="61690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5004048" y="3429000"/>
            <a:ext cx="0" cy="61690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4355976" y="3996353"/>
            <a:ext cx="4219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</a:t>
            </a:r>
            <a:endParaRPr lang="en-US" sz="3200" dirty="0"/>
          </a:p>
        </p:txBody>
      </p:sp>
      <p:sp>
        <p:nvSpPr>
          <p:cNvPr id="17" name="TextBox 16"/>
          <p:cNvSpPr txBox="1"/>
          <p:nvPr/>
        </p:nvSpPr>
        <p:spPr>
          <a:xfrm>
            <a:off x="76218" y="5003884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err="1" smtClean="0"/>
              <a:t>x</a:t>
            </a:r>
            <a:r>
              <a:rPr lang="da-DK" b="1" baseline="-25000" dirty="0" err="1" smtClean="0"/>
              <a:t>i</a:t>
            </a:r>
            <a:endParaRPr lang="da-DK" b="1" baseline="-25000" dirty="0"/>
          </a:p>
        </p:txBody>
      </p:sp>
      <p:sp>
        <p:nvSpPr>
          <p:cNvPr id="66" name="TextBox 65"/>
          <p:cNvSpPr txBox="1"/>
          <p:nvPr/>
        </p:nvSpPr>
        <p:spPr>
          <a:xfrm>
            <a:off x="8748464" y="5867980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err="1" smtClean="0"/>
              <a:t>x</a:t>
            </a:r>
            <a:r>
              <a:rPr lang="da-DK" b="1" baseline="-25000" dirty="0" err="1" smtClean="0"/>
              <a:t>j</a:t>
            </a:r>
            <a:endParaRPr lang="da-DK" b="1" baseline="-25000" dirty="0"/>
          </a:p>
        </p:txBody>
      </p:sp>
      <p:sp>
        <p:nvSpPr>
          <p:cNvPr id="67" name="TextBox 66"/>
          <p:cNvSpPr txBox="1"/>
          <p:nvPr/>
        </p:nvSpPr>
        <p:spPr>
          <a:xfrm>
            <a:off x="8748464" y="5003884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err="1" smtClean="0"/>
              <a:t>y</a:t>
            </a:r>
            <a:r>
              <a:rPr lang="da-DK" b="1" baseline="-25000" dirty="0" err="1" smtClean="0"/>
              <a:t>j</a:t>
            </a:r>
            <a:endParaRPr lang="da-DK" b="1" baseline="-25000" dirty="0"/>
          </a:p>
        </p:txBody>
      </p:sp>
      <p:sp>
        <p:nvSpPr>
          <p:cNvPr id="68" name="TextBox 67"/>
          <p:cNvSpPr txBox="1"/>
          <p:nvPr/>
        </p:nvSpPr>
        <p:spPr>
          <a:xfrm>
            <a:off x="69806" y="5795972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err="1" smtClean="0"/>
              <a:t>y</a:t>
            </a:r>
            <a:r>
              <a:rPr lang="da-DK" b="1" baseline="-25000" dirty="0" err="1" smtClean="0"/>
              <a:t>i</a:t>
            </a:r>
            <a:endParaRPr lang="da-DK" b="1" baseline="-25000" dirty="0"/>
          </a:p>
        </p:txBody>
      </p:sp>
      <p:sp>
        <p:nvSpPr>
          <p:cNvPr id="69" name="TextBox 68"/>
          <p:cNvSpPr txBox="1"/>
          <p:nvPr/>
        </p:nvSpPr>
        <p:spPr>
          <a:xfrm>
            <a:off x="4969556" y="3284984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a</a:t>
            </a:r>
            <a:endParaRPr lang="da-DK" b="1" baseline="-25000" dirty="0"/>
          </a:p>
        </p:txBody>
      </p:sp>
      <p:sp>
        <p:nvSpPr>
          <p:cNvPr id="70" name="TextBox 69"/>
          <p:cNvSpPr txBox="1"/>
          <p:nvPr/>
        </p:nvSpPr>
        <p:spPr>
          <a:xfrm>
            <a:off x="4132710" y="328498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b</a:t>
            </a:r>
            <a:endParaRPr lang="da-DK" b="1" baseline="-25000" dirty="0"/>
          </a:p>
        </p:txBody>
      </p:sp>
      <p:sp>
        <p:nvSpPr>
          <p:cNvPr id="74" name="TextBox 73"/>
          <p:cNvSpPr txBox="1"/>
          <p:nvPr/>
        </p:nvSpPr>
        <p:spPr>
          <a:xfrm>
            <a:off x="113916" y="1484784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err="1" smtClean="0"/>
              <a:t>x</a:t>
            </a:r>
            <a:r>
              <a:rPr lang="da-DK" b="1" baseline="-25000" dirty="0" err="1" smtClean="0"/>
              <a:t>i</a:t>
            </a:r>
            <a:endParaRPr lang="da-DK" b="1" baseline="-25000" dirty="0"/>
          </a:p>
        </p:txBody>
      </p:sp>
      <p:sp>
        <p:nvSpPr>
          <p:cNvPr id="75" name="TextBox 74"/>
          <p:cNvSpPr txBox="1"/>
          <p:nvPr/>
        </p:nvSpPr>
        <p:spPr>
          <a:xfrm>
            <a:off x="107504" y="2276872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err="1" smtClean="0"/>
              <a:t>y</a:t>
            </a:r>
            <a:r>
              <a:rPr lang="da-DK" b="1" baseline="-25000" dirty="0" err="1" smtClean="0"/>
              <a:t>i</a:t>
            </a:r>
            <a:endParaRPr lang="da-DK" b="1" baseline="-25000" dirty="0"/>
          </a:p>
        </p:txBody>
      </p:sp>
      <p:sp>
        <p:nvSpPr>
          <p:cNvPr id="76" name="TextBox 75"/>
          <p:cNvSpPr txBox="1"/>
          <p:nvPr/>
        </p:nvSpPr>
        <p:spPr>
          <a:xfrm>
            <a:off x="8676456" y="2276872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err="1" smtClean="0"/>
              <a:t>x</a:t>
            </a:r>
            <a:r>
              <a:rPr lang="da-DK" b="1" baseline="-25000" dirty="0" err="1" smtClean="0"/>
              <a:t>j</a:t>
            </a:r>
            <a:endParaRPr lang="da-DK" b="1" baseline="-25000" dirty="0"/>
          </a:p>
        </p:txBody>
      </p:sp>
      <p:sp>
        <p:nvSpPr>
          <p:cNvPr id="81" name="TextBox 80"/>
          <p:cNvSpPr txBox="1"/>
          <p:nvPr/>
        </p:nvSpPr>
        <p:spPr>
          <a:xfrm>
            <a:off x="8676456" y="1412776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err="1" smtClean="0"/>
              <a:t>y</a:t>
            </a:r>
            <a:r>
              <a:rPr lang="da-DK" b="1" baseline="-25000" dirty="0" err="1" smtClean="0"/>
              <a:t>j</a:t>
            </a:r>
            <a:endParaRPr lang="da-DK" b="1" baseline="-25000" dirty="0"/>
          </a:p>
        </p:txBody>
      </p:sp>
      <p:sp>
        <p:nvSpPr>
          <p:cNvPr id="82" name="TextBox 81"/>
          <p:cNvSpPr txBox="1"/>
          <p:nvPr/>
        </p:nvSpPr>
        <p:spPr>
          <a:xfrm>
            <a:off x="4976798" y="188640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a</a:t>
            </a:r>
            <a:endParaRPr lang="da-DK" b="1" baseline="-25000" dirty="0"/>
          </a:p>
        </p:txBody>
      </p:sp>
      <p:sp>
        <p:nvSpPr>
          <p:cNvPr id="92" name="TextBox 91"/>
          <p:cNvSpPr txBox="1"/>
          <p:nvPr/>
        </p:nvSpPr>
        <p:spPr>
          <a:xfrm>
            <a:off x="4139952" y="18864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b</a:t>
            </a:r>
            <a:endParaRPr lang="da-DK" b="1" baseline="-25000" dirty="0"/>
          </a:p>
        </p:txBody>
      </p:sp>
      <p:sp>
        <p:nvSpPr>
          <p:cNvPr id="85" name="Trapezoid 84"/>
          <p:cNvSpPr/>
          <p:nvPr/>
        </p:nvSpPr>
        <p:spPr>
          <a:xfrm flipV="1">
            <a:off x="467544" y="728700"/>
            <a:ext cx="8208912" cy="468052"/>
          </a:xfrm>
          <a:prstGeom prst="trapezoid">
            <a:avLst>
              <a:gd name="adj" fmla="val 0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4353544" y="683985"/>
            <a:ext cx="3850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</a:t>
            </a:r>
            <a:endParaRPr lang="en-US" sz="3200" dirty="0"/>
          </a:p>
        </p:txBody>
      </p:sp>
      <p:sp>
        <p:nvSpPr>
          <p:cNvPr id="87" name="Trapezoid 86"/>
          <p:cNvSpPr/>
          <p:nvPr/>
        </p:nvSpPr>
        <p:spPr>
          <a:xfrm>
            <a:off x="4967505" y="796352"/>
            <a:ext cx="3610538" cy="360040"/>
          </a:xfrm>
          <a:prstGeom prst="trapezoid">
            <a:avLst>
              <a:gd name="adj" fmla="val 353699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8" name="TextBox 87"/>
          <p:cNvSpPr txBox="1"/>
          <p:nvPr/>
        </p:nvSpPr>
        <p:spPr>
          <a:xfrm>
            <a:off x="6591474" y="745539"/>
            <a:ext cx="362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</a:t>
            </a:r>
            <a:endParaRPr lang="en-US" sz="2400" dirty="0"/>
          </a:p>
        </p:txBody>
      </p:sp>
      <p:sp>
        <p:nvSpPr>
          <p:cNvPr id="3" name="Rounded Rectangular Callout 2"/>
          <p:cNvSpPr/>
          <p:nvPr/>
        </p:nvSpPr>
        <p:spPr>
          <a:xfrm>
            <a:off x="6444208" y="2924944"/>
            <a:ext cx="2180067" cy="902232"/>
          </a:xfrm>
          <a:prstGeom prst="wedgeRoundRectCallout">
            <a:avLst>
              <a:gd name="adj1" fmla="val -66645"/>
              <a:gd name="adj2" fmla="val -21959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ym typeface="Symbol"/>
              </a:rPr>
              <a:t> A</a:t>
            </a:r>
            <a:r>
              <a:rPr lang="en-US" sz="2000" dirty="0"/>
              <a:t>  </a:t>
            </a:r>
            <a:r>
              <a:rPr lang="en-US" sz="2000" dirty="0">
                <a:sym typeface="Symbol"/>
              </a:rPr>
              <a:t> </a:t>
            </a:r>
            <a:r>
              <a:rPr lang="en-US" sz="2000" dirty="0" smtClean="0">
                <a:sym typeface="Symbol"/>
              </a:rPr>
              <a:t>S allows S to depend on 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41628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51920" y="5085184"/>
            <a:ext cx="1440160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Au.Co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4139952" y="4509120"/>
            <a:ext cx="0" cy="57606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4981849" y="4509120"/>
            <a:ext cx="0" cy="57606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Snip Same Side Corner Rectangle 35"/>
          <p:cNvSpPr/>
          <p:nvPr/>
        </p:nvSpPr>
        <p:spPr>
          <a:xfrm flipV="1">
            <a:off x="3995936" y="5085184"/>
            <a:ext cx="1152128" cy="215201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139952" y="5003884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special</a:t>
            </a:r>
          </a:p>
        </p:txBody>
      </p:sp>
      <p:sp>
        <p:nvSpPr>
          <p:cNvPr id="41" name="Snip Same Side Corner Rectangle 40"/>
          <p:cNvSpPr/>
          <p:nvPr/>
        </p:nvSpPr>
        <p:spPr>
          <a:xfrm rot="16200000" flipV="1">
            <a:off x="3383457" y="5697663"/>
            <a:ext cx="1152128" cy="215201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Snip Same Side Corner Rectangle 41"/>
          <p:cNvSpPr/>
          <p:nvPr/>
        </p:nvSpPr>
        <p:spPr>
          <a:xfrm rot="5400000" flipV="1">
            <a:off x="4608415" y="5697664"/>
            <a:ext cx="1152128" cy="215201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3851920" y="5589240"/>
            <a:ext cx="2600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i</a:t>
            </a:r>
            <a:endParaRPr lang="en-US" b="1" dirty="0" smtClean="0"/>
          </a:p>
        </p:txBody>
      </p:sp>
      <p:sp>
        <p:nvSpPr>
          <p:cNvPr id="44" name="TextBox 43"/>
          <p:cNvSpPr txBox="1"/>
          <p:nvPr/>
        </p:nvSpPr>
        <p:spPr>
          <a:xfrm>
            <a:off x="5076056" y="5589240"/>
            <a:ext cx="263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j</a:t>
            </a:r>
            <a:endParaRPr lang="en-US" b="1" dirty="0" smtClean="0"/>
          </a:p>
        </p:txBody>
      </p:sp>
      <p:sp>
        <p:nvSpPr>
          <p:cNvPr id="53" name="Oval 52"/>
          <p:cNvSpPr/>
          <p:nvPr/>
        </p:nvSpPr>
        <p:spPr>
          <a:xfrm>
            <a:off x="467544" y="5085184"/>
            <a:ext cx="1440160" cy="144016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</a:t>
            </a:r>
            <a:r>
              <a:rPr lang="en-US" sz="2400" baseline="-25000" dirty="0" smtClean="0">
                <a:solidFill>
                  <a:schemeClr val="tx1"/>
                </a:solidFill>
              </a:rPr>
              <a:t>i</a:t>
            </a:r>
            <a:endParaRPr lang="en-US" sz="2400" dirty="0"/>
          </a:p>
        </p:txBody>
      </p:sp>
      <p:cxnSp>
        <p:nvCxnSpPr>
          <p:cNvPr id="57" name="Straight Arrow Connector 56"/>
          <p:cNvCxnSpPr/>
          <p:nvPr/>
        </p:nvCxnSpPr>
        <p:spPr>
          <a:xfrm>
            <a:off x="1763688" y="5373216"/>
            <a:ext cx="2088232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H="1">
            <a:off x="1763688" y="6237312"/>
            <a:ext cx="2088232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179512" y="5373216"/>
            <a:ext cx="43204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H="1">
            <a:off x="179512" y="6237312"/>
            <a:ext cx="43204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8532440" y="5373216"/>
            <a:ext cx="43204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Oval 71"/>
          <p:cNvSpPr/>
          <p:nvPr/>
        </p:nvSpPr>
        <p:spPr>
          <a:xfrm>
            <a:off x="7236296" y="5085184"/>
            <a:ext cx="1440160" cy="144016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P</a:t>
            </a:r>
            <a:r>
              <a:rPr lang="en-US" sz="2400" baseline="-25000" dirty="0" err="1" smtClean="0">
                <a:solidFill>
                  <a:schemeClr val="tx1"/>
                </a:solidFill>
              </a:rPr>
              <a:t>j</a:t>
            </a:r>
            <a:endParaRPr lang="en-US" sz="2400" dirty="0"/>
          </a:p>
        </p:txBody>
      </p:sp>
      <p:cxnSp>
        <p:nvCxnSpPr>
          <p:cNvPr id="73" name="Straight Arrow Connector 72"/>
          <p:cNvCxnSpPr/>
          <p:nvPr/>
        </p:nvCxnSpPr>
        <p:spPr>
          <a:xfrm flipH="1">
            <a:off x="8532440" y="6237312"/>
            <a:ext cx="43204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5292080" y="5373216"/>
            <a:ext cx="2088232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H="1">
            <a:off x="5292080" y="6237312"/>
            <a:ext cx="2088232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flipV="1">
            <a:off x="755576" y="4509120"/>
            <a:ext cx="0" cy="7200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1619672" y="4509120"/>
            <a:ext cx="0" cy="7200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flipV="1">
            <a:off x="7524328" y="4509120"/>
            <a:ext cx="0" cy="7200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>
            <a:off x="8388424" y="4509120"/>
            <a:ext cx="0" cy="7200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Rectangle 92"/>
          <p:cNvSpPr/>
          <p:nvPr/>
        </p:nvSpPr>
        <p:spPr>
          <a:xfrm>
            <a:off x="3851920" y="1556792"/>
            <a:ext cx="1440160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Sec.Co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  <a:endParaRPr lang="en-US" i="1" baseline="-25000" dirty="0">
              <a:solidFill>
                <a:schemeClr val="tx1"/>
              </a:solidFill>
            </a:endParaRPr>
          </a:p>
        </p:txBody>
      </p:sp>
      <p:sp>
        <p:nvSpPr>
          <p:cNvPr id="96" name="Snip Same Side Corner Rectangle 95"/>
          <p:cNvSpPr/>
          <p:nvPr/>
        </p:nvSpPr>
        <p:spPr>
          <a:xfrm flipV="1">
            <a:off x="3995936" y="1556792"/>
            <a:ext cx="1152128" cy="215201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7" name="TextBox 96"/>
          <p:cNvSpPr txBox="1"/>
          <p:nvPr/>
        </p:nvSpPr>
        <p:spPr>
          <a:xfrm>
            <a:off x="4139952" y="1475492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special</a:t>
            </a:r>
          </a:p>
        </p:txBody>
      </p:sp>
      <p:sp>
        <p:nvSpPr>
          <p:cNvPr id="98" name="Snip Same Side Corner Rectangle 97"/>
          <p:cNvSpPr/>
          <p:nvPr/>
        </p:nvSpPr>
        <p:spPr>
          <a:xfrm rot="16200000" flipV="1">
            <a:off x="3383457" y="2169271"/>
            <a:ext cx="1152128" cy="215201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9" name="Snip Same Side Corner Rectangle 98"/>
          <p:cNvSpPr/>
          <p:nvPr/>
        </p:nvSpPr>
        <p:spPr>
          <a:xfrm rot="5400000" flipV="1">
            <a:off x="4608415" y="2169272"/>
            <a:ext cx="1152128" cy="215201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0" name="TextBox 99"/>
          <p:cNvSpPr txBox="1"/>
          <p:nvPr/>
        </p:nvSpPr>
        <p:spPr>
          <a:xfrm>
            <a:off x="3851920" y="2060848"/>
            <a:ext cx="2600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i</a:t>
            </a:r>
            <a:endParaRPr lang="en-US" b="1" dirty="0" smtClean="0"/>
          </a:p>
        </p:txBody>
      </p:sp>
      <p:sp>
        <p:nvSpPr>
          <p:cNvPr id="101" name="TextBox 100"/>
          <p:cNvSpPr txBox="1"/>
          <p:nvPr/>
        </p:nvSpPr>
        <p:spPr>
          <a:xfrm>
            <a:off x="5076056" y="2060848"/>
            <a:ext cx="263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j</a:t>
            </a:r>
            <a:endParaRPr lang="en-US" b="1" dirty="0" smtClean="0"/>
          </a:p>
        </p:txBody>
      </p:sp>
      <p:cxnSp>
        <p:nvCxnSpPr>
          <p:cNvPr id="104" name="Straight Arrow Connector 103"/>
          <p:cNvCxnSpPr/>
          <p:nvPr/>
        </p:nvCxnSpPr>
        <p:spPr>
          <a:xfrm>
            <a:off x="5292080" y="1844824"/>
            <a:ext cx="36004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 flipH="1">
            <a:off x="5292080" y="2708920"/>
            <a:ext cx="36004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/>
          <p:nvPr/>
        </p:nvCxnSpPr>
        <p:spPr>
          <a:xfrm>
            <a:off x="179512" y="1844824"/>
            <a:ext cx="367240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 flipH="1">
            <a:off x="179512" y="2708920"/>
            <a:ext cx="367240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/>
          <p:cNvCxnSpPr/>
          <p:nvPr/>
        </p:nvCxnSpPr>
        <p:spPr>
          <a:xfrm flipV="1">
            <a:off x="4139952" y="1196752"/>
            <a:ext cx="0" cy="36004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/>
          <p:nvPr/>
        </p:nvCxnSpPr>
        <p:spPr>
          <a:xfrm>
            <a:off x="5004048" y="1196752"/>
            <a:ext cx="0" cy="36004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V="1">
            <a:off x="4139952" y="332656"/>
            <a:ext cx="0" cy="39604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4981849" y="332656"/>
            <a:ext cx="11100" cy="39604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rapezoid 11"/>
          <p:cNvSpPr/>
          <p:nvPr/>
        </p:nvSpPr>
        <p:spPr>
          <a:xfrm>
            <a:off x="467544" y="4045908"/>
            <a:ext cx="8208912" cy="463212"/>
          </a:xfrm>
          <a:prstGeom prst="trapezoid">
            <a:avLst>
              <a:gd name="adj" fmla="val 729421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61" name="Straight Arrow Connector 60"/>
          <p:cNvCxnSpPr/>
          <p:nvPr/>
        </p:nvCxnSpPr>
        <p:spPr>
          <a:xfrm flipV="1">
            <a:off x="4139952" y="3429000"/>
            <a:ext cx="0" cy="61690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5004048" y="3429000"/>
            <a:ext cx="0" cy="61690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4355976" y="3996353"/>
            <a:ext cx="4219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</a:t>
            </a:r>
            <a:endParaRPr lang="en-US" sz="3200" dirty="0"/>
          </a:p>
        </p:txBody>
      </p:sp>
      <p:sp>
        <p:nvSpPr>
          <p:cNvPr id="17" name="TextBox 16"/>
          <p:cNvSpPr txBox="1"/>
          <p:nvPr/>
        </p:nvSpPr>
        <p:spPr>
          <a:xfrm>
            <a:off x="76218" y="5003884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err="1" smtClean="0"/>
              <a:t>x</a:t>
            </a:r>
            <a:r>
              <a:rPr lang="da-DK" b="1" baseline="-25000" dirty="0" err="1" smtClean="0"/>
              <a:t>i</a:t>
            </a:r>
            <a:endParaRPr lang="da-DK" b="1" baseline="-25000" dirty="0"/>
          </a:p>
        </p:txBody>
      </p:sp>
      <p:sp>
        <p:nvSpPr>
          <p:cNvPr id="66" name="TextBox 65"/>
          <p:cNvSpPr txBox="1"/>
          <p:nvPr/>
        </p:nvSpPr>
        <p:spPr>
          <a:xfrm>
            <a:off x="8748464" y="5867980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err="1" smtClean="0"/>
              <a:t>x</a:t>
            </a:r>
            <a:r>
              <a:rPr lang="da-DK" b="1" baseline="-25000" dirty="0" err="1" smtClean="0"/>
              <a:t>j</a:t>
            </a:r>
            <a:endParaRPr lang="da-DK" b="1" baseline="-25000" dirty="0"/>
          </a:p>
        </p:txBody>
      </p:sp>
      <p:sp>
        <p:nvSpPr>
          <p:cNvPr id="67" name="TextBox 66"/>
          <p:cNvSpPr txBox="1"/>
          <p:nvPr/>
        </p:nvSpPr>
        <p:spPr>
          <a:xfrm>
            <a:off x="8748464" y="5003884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err="1" smtClean="0"/>
              <a:t>y</a:t>
            </a:r>
            <a:r>
              <a:rPr lang="da-DK" b="1" baseline="-25000" dirty="0" err="1" smtClean="0"/>
              <a:t>j</a:t>
            </a:r>
            <a:endParaRPr lang="da-DK" b="1" baseline="-25000" dirty="0"/>
          </a:p>
        </p:txBody>
      </p:sp>
      <p:sp>
        <p:nvSpPr>
          <p:cNvPr id="68" name="TextBox 67"/>
          <p:cNvSpPr txBox="1"/>
          <p:nvPr/>
        </p:nvSpPr>
        <p:spPr>
          <a:xfrm>
            <a:off x="69806" y="5795972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err="1" smtClean="0"/>
              <a:t>y</a:t>
            </a:r>
            <a:r>
              <a:rPr lang="da-DK" b="1" baseline="-25000" dirty="0" err="1" smtClean="0"/>
              <a:t>i</a:t>
            </a:r>
            <a:endParaRPr lang="da-DK" b="1" baseline="-25000" dirty="0"/>
          </a:p>
        </p:txBody>
      </p:sp>
      <p:sp>
        <p:nvSpPr>
          <p:cNvPr id="69" name="TextBox 68"/>
          <p:cNvSpPr txBox="1"/>
          <p:nvPr/>
        </p:nvSpPr>
        <p:spPr>
          <a:xfrm>
            <a:off x="4969556" y="3284984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a</a:t>
            </a:r>
            <a:endParaRPr lang="da-DK" b="1" baseline="-25000" dirty="0"/>
          </a:p>
        </p:txBody>
      </p:sp>
      <p:sp>
        <p:nvSpPr>
          <p:cNvPr id="70" name="TextBox 69"/>
          <p:cNvSpPr txBox="1"/>
          <p:nvPr/>
        </p:nvSpPr>
        <p:spPr>
          <a:xfrm>
            <a:off x="4132710" y="328498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b</a:t>
            </a:r>
            <a:endParaRPr lang="da-DK" b="1" baseline="-25000" dirty="0"/>
          </a:p>
        </p:txBody>
      </p:sp>
      <p:sp>
        <p:nvSpPr>
          <p:cNvPr id="74" name="TextBox 73"/>
          <p:cNvSpPr txBox="1"/>
          <p:nvPr/>
        </p:nvSpPr>
        <p:spPr>
          <a:xfrm>
            <a:off x="113916" y="1484784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err="1" smtClean="0"/>
              <a:t>x</a:t>
            </a:r>
            <a:r>
              <a:rPr lang="da-DK" b="1" baseline="-25000" dirty="0" err="1" smtClean="0"/>
              <a:t>i</a:t>
            </a:r>
            <a:endParaRPr lang="da-DK" b="1" baseline="-25000" dirty="0"/>
          </a:p>
        </p:txBody>
      </p:sp>
      <p:sp>
        <p:nvSpPr>
          <p:cNvPr id="75" name="TextBox 74"/>
          <p:cNvSpPr txBox="1"/>
          <p:nvPr/>
        </p:nvSpPr>
        <p:spPr>
          <a:xfrm>
            <a:off x="107504" y="2276872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err="1" smtClean="0"/>
              <a:t>y</a:t>
            </a:r>
            <a:r>
              <a:rPr lang="da-DK" b="1" baseline="-25000" dirty="0" err="1" smtClean="0"/>
              <a:t>i</a:t>
            </a:r>
            <a:endParaRPr lang="da-DK" b="1" baseline="-25000" dirty="0"/>
          </a:p>
        </p:txBody>
      </p:sp>
      <p:sp>
        <p:nvSpPr>
          <p:cNvPr id="76" name="TextBox 75"/>
          <p:cNvSpPr txBox="1"/>
          <p:nvPr/>
        </p:nvSpPr>
        <p:spPr>
          <a:xfrm>
            <a:off x="8676456" y="2276872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err="1" smtClean="0"/>
              <a:t>x</a:t>
            </a:r>
            <a:r>
              <a:rPr lang="da-DK" b="1" baseline="-25000" dirty="0" err="1" smtClean="0"/>
              <a:t>j</a:t>
            </a:r>
            <a:endParaRPr lang="da-DK" b="1" baseline="-25000" dirty="0"/>
          </a:p>
        </p:txBody>
      </p:sp>
      <p:sp>
        <p:nvSpPr>
          <p:cNvPr id="81" name="TextBox 80"/>
          <p:cNvSpPr txBox="1"/>
          <p:nvPr/>
        </p:nvSpPr>
        <p:spPr>
          <a:xfrm>
            <a:off x="8676456" y="1412776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err="1" smtClean="0"/>
              <a:t>y</a:t>
            </a:r>
            <a:r>
              <a:rPr lang="da-DK" b="1" baseline="-25000" dirty="0" err="1" smtClean="0"/>
              <a:t>j</a:t>
            </a:r>
            <a:endParaRPr lang="da-DK" b="1" baseline="-25000" dirty="0"/>
          </a:p>
        </p:txBody>
      </p:sp>
      <p:sp>
        <p:nvSpPr>
          <p:cNvPr id="82" name="TextBox 81"/>
          <p:cNvSpPr txBox="1"/>
          <p:nvPr/>
        </p:nvSpPr>
        <p:spPr>
          <a:xfrm>
            <a:off x="4976798" y="188640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a</a:t>
            </a:r>
            <a:endParaRPr lang="da-DK" b="1" baseline="-25000" dirty="0"/>
          </a:p>
        </p:txBody>
      </p:sp>
      <p:sp>
        <p:nvSpPr>
          <p:cNvPr id="92" name="TextBox 91"/>
          <p:cNvSpPr txBox="1"/>
          <p:nvPr/>
        </p:nvSpPr>
        <p:spPr>
          <a:xfrm>
            <a:off x="4139952" y="18864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b</a:t>
            </a:r>
            <a:endParaRPr lang="da-DK" b="1" baseline="-25000" dirty="0"/>
          </a:p>
        </p:txBody>
      </p:sp>
      <p:sp>
        <p:nvSpPr>
          <p:cNvPr id="85" name="Trapezoid 84"/>
          <p:cNvSpPr/>
          <p:nvPr/>
        </p:nvSpPr>
        <p:spPr>
          <a:xfrm flipV="1">
            <a:off x="3851920" y="728700"/>
            <a:ext cx="1440160" cy="468052"/>
          </a:xfrm>
          <a:prstGeom prst="trapezoid">
            <a:avLst>
              <a:gd name="adj" fmla="val 0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4353544" y="683985"/>
            <a:ext cx="3850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</a:t>
            </a:r>
            <a:endParaRPr lang="en-US" sz="3200" dirty="0"/>
          </a:p>
        </p:txBody>
      </p:sp>
      <p:sp>
        <p:nvSpPr>
          <p:cNvPr id="87" name="Trapezoid 86"/>
          <p:cNvSpPr/>
          <p:nvPr/>
        </p:nvSpPr>
        <p:spPr>
          <a:xfrm>
            <a:off x="5425958" y="815517"/>
            <a:ext cx="3610538" cy="360040"/>
          </a:xfrm>
          <a:prstGeom prst="trapezoid">
            <a:avLst>
              <a:gd name="adj" fmla="val 353699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8" name="TextBox 87"/>
          <p:cNvSpPr txBox="1"/>
          <p:nvPr/>
        </p:nvSpPr>
        <p:spPr>
          <a:xfrm>
            <a:off x="7049927" y="764704"/>
            <a:ext cx="362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</a:t>
            </a:r>
            <a:endParaRPr lang="en-US" sz="2400" dirty="0"/>
          </a:p>
        </p:txBody>
      </p:sp>
      <p:cxnSp>
        <p:nvCxnSpPr>
          <p:cNvPr id="89" name="Straight Arrow Connector 88"/>
          <p:cNvCxnSpPr/>
          <p:nvPr/>
        </p:nvCxnSpPr>
        <p:spPr>
          <a:xfrm>
            <a:off x="5148064" y="1006800"/>
            <a:ext cx="1296144" cy="0"/>
          </a:xfrm>
          <a:prstGeom prst="straightConnector1">
            <a:avLst/>
          </a:prstGeom>
          <a:ln w="3810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ounded Rectangular Callout 89"/>
          <p:cNvSpPr/>
          <p:nvPr/>
        </p:nvSpPr>
        <p:spPr>
          <a:xfrm>
            <a:off x="6444208" y="2924943"/>
            <a:ext cx="2304256" cy="1071409"/>
          </a:xfrm>
          <a:prstGeom prst="wedgeRoundRectCallout">
            <a:avLst>
              <a:gd name="adj1" fmla="val -80274"/>
              <a:gd name="adj2" fmla="val -20752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ym typeface="Symbol"/>
              </a:rPr>
              <a:t>Sometime only black-box  access to A is needed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62671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xplosion 2 3"/>
          <p:cNvSpPr/>
          <p:nvPr/>
        </p:nvSpPr>
        <p:spPr>
          <a:xfrm rot="249362">
            <a:off x="93067" y="-57311"/>
            <a:ext cx="9180512" cy="1944216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Black-Box Simulation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We say that a protocol </a:t>
            </a:r>
            <a:r>
              <a:rPr lang="en-US" dirty="0" smtClean="0">
                <a:sym typeface="Symbol"/>
              </a:rPr>
              <a:t></a:t>
            </a:r>
            <a:r>
              <a:rPr lang="en-US" dirty="0" smtClean="0"/>
              <a:t> = (P</a:t>
            </a:r>
            <a:r>
              <a:rPr lang="en-US" baseline="-25000" dirty="0" smtClean="0"/>
              <a:t>1</a:t>
            </a:r>
            <a:r>
              <a:rPr lang="en-US" dirty="0" smtClean="0"/>
              <a:t>, …,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n</a:t>
            </a:r>
            <a:r>
              <a:rPr lang="en-US" dirty="0" smtClean="0"/>
              <a:t>) using communication resource </a:t>
            </a:r>
            <a:r>
              <a:rPr lang="en-US" i="1" dirty="0" smtClean="0"/>
              <a:t>R</a:t>
            </a:r>
            <a:r>
              <a:rPr lang="en-US" dirty="0" smtClean="0"/>
              <a:t> </a:t>
            </a:r>
            <a:r>
              <a:rPr lang="en-US" b="1" dirty="0" smtClean="0"/>
              <a:t>securely implements</a:t>
            </a:r>
            <a:r>
              <a:rPr lang="en-US" dirty="0" smtClean="0"/>
              <a:t> the ideal functionality F if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sym typeface="Symbol"/>
              </a:rPr>
              <a:t> S </a:t>
            </a:r>
            <a:r>
              <a:rPr lang="en-US" dirty="0" smtClean="0">
                <a:sym typeface="Symbol"/>
              </a:rPr>
              <a:t> A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 input</a:t>
            </a:r>
            <a:r>
              <a:rPr lang="en-US" dirty="0" smtClean="0"/>
              <a:t> x ( (</a:t>
            </a:r>
            <a:r>
              <a:rPr lang="en-US" dirty="0" smtClean="0">
                <a:sym typeface="Symbol"/>
              </a:rPr>
              <a:t>AR)(x)  (S</a:t>
            </a:r>
            <a:r>
              <a:rPr lang="en-US" baseline="30000" dirty="0" smtClean="0">
                <a:sym typeface="Symbol"/>
              </a:rPr>
              <a:t>A</a:t>
            </a:r>
            <a:r>
              <a:rPr lang="en-US" dirty="0" smtClean="0">
                <a:sym typeface="Symbol"/>
              </a:rPr>
              <a:t>F)(x) ) 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04742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5141168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Computational vs. Information theoretic</a:t>
            </a:r>
          </a:p>
          <a:p>
            <a:r>
              <a:rPr lang="en-US" dirty="0" smtClean="0"/>
              <a:t>Passive vs. Active</a:t>
            </a:r>
          </a:p>
          <a:p>
            <a:r>
              <a:rPr lang="en-US" dirty="0" smtClean="0"/>
              <a:t>Static vs. Adaptive</a:t>
            </a:r>
          </a:p>
          <a:p>
            <a:r>
              <a:rPr lang="en-US" dirty="0" smtClean="0"/>
              <a:t>Erasure vs. Non-erasure</a:t>
            </a:r>
          </a:p>
          <a:p>
            <a:r>
              <a:rPr lang="en-US" dirty="0" smtClean="0"/>
              <a:t>Self-trust only, threshold, general adversary structure, …</a:t>
            </a:r>
            <a:endParaRPr lang="en-US" dirty="0"/>
          </a:p>
          <a:p>
            <a:r>
              <a:rPr lang="en-US" dirty="0" smtClean="0"/>
              <a:t>Assuming which resources</a:t>
            </a:r>
          </a:p>
          <a:p>
            <a:r>
              <a:rPr lang="en-US" dirty="0" smtClean="0"/>
              <a:t>Synchronous vs. Asynchronous</a:t>
            </a:r>
          </a:p>
          <a:p>
            <a:r>
              <a:rPr lang="en-US" dirty="0" smtClean="0"/>
              <a:t>Universal composition, sequential composition, parallel composition, concurrent self-composition, …</a:t>
            </a:r>
          </a:p>
          <a:p>
            <a:r>
              <a:rPr lang="en-US" dirty="0" err="1"/>
              <a:t>Blackbox</a:t>
            </a:r>
            <a:r>
              <a:rPr lang="en-US" dirty="0"/>
              <a:t> vs. </a:t>
            </a:r>
            <a:r>
              <a:rPr lang="en-US" dirty="0" smtClean="0"/>
              <a:t>Non-</a:t>
            </a:r>
            <a:r>
              <a:rPr lang="en-US" dirty="0" err="1" smtClean="0"/>
              <a:t>blackbox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AutoShape 2" descr="data:image/jpeg;base64,/9j/4AAQSkZJRgABAQAAAQABAAD/2wCEAAkGBg0SEA0NDw0ODgwODQ8PDw0MERAQEA0NExAVFBQREhIXJyYqGCUkJRISHzAsLycpLiwtFR8xODwqOCgrOCkBCQoKDgwNGQ0MFSkYEhgpKSkpKSkpKSkpKSkpKSkpKSkpKSkpKSkpKSkpKSkpKSkpKSkpKSkpKSkpKSkpKSkpKf/AABEIAMUA/wMBIgACEQEDEQH/xAAcAAABBAMBAAAAAAAAAAAAAAAAAgMEBwEGCAX/xABOEAABAwIBBQkIDgkEAwAAAAAAAQIDBAURBgcSVNETFiExU3SSk5QXNUFVcYGz0ggUIzNDRFFSYXJzsbLCFSIlJjQ2kaG0GCQywUJigv/EABQBAQAAAAAAAAAAAAAAAAAAAAD/xAAUEQEAAAAAAAAAAAAAAAAAAAAA/9oADAMBAAIRAxEAPwC8QArOo9kBZWPfG6Ou0mOc1cIY8MWrguH6/wBAFmAVh/qHsfJ13Ux+uKZ7ISyL/wCFd1MfrgWaNzzsYx8j3I2NjXPe5eJrGpiqr/RSv48+lndxMrOqZ6wm6Z1rZUU1TTsSpa6anmiaro24I58atRVwd9IGyMyulcjXttFzcxyI5rtGjZpNVMUXRfKip5FRF+XArvNu6sprllDO+2VsiT1f/CL2rpxK6SSZEfpSImOjKziVycZsNHfklY2VMcHJwI7DFGt/VRP7D36TA2Whym05Y4JaKspHS6SROqmwaEr2tVysa6J78FwRzsFwxRq4cR7RWNZlXDBPRum3Tc4ZnVGEbUdx01RAqImKcOMrF8jVPRkz02lvGyr80TPWA30Ct5M/VmbxsrfNEz1hhfZDWP5ld1MfrgWeBWsef+yu4mVvnhj9YlR57rQ7iZWeeJnrAbdd722BYmJDPUTzK7c4KVrHSOaxEV71V6tRqJi3hVU4XInGpoWde51NTaayFtrr4sNykdJN7T0Gsjla9yroSuXiavEiirhnApKmopXwbsipFPAu6Ma3358C44oq8GETk/8ApCclzAfyQvNVBQW+mfaLi58NJBG50ftFWuc2NEVW4zIuHmQ2q0XZlQxz2skieyR0UsM7UbJDK3BVa5EVU4laqKiqio5FTjNO/SRCsucuhg9tLMlQr56lJf1GNXDCnhiXFdLwrE5fOgFmAV9JnvtDeNlZ5omesRZPZAWVvGyt80MfrgWWBWCeyGsfzK7qY/XJEefizO4mVvniZ6wFjngzZVrpyNht9dVMikdE6enbTJEsrFwe1qyyMVdFcWquGGKKngPAjzz2p3Eyr88TPWPNtGUUcqTbmrtzSpqZE00RPf6qaZODFfA9qL9KAeRdXVj8p7fcEtlajI6N67ivtXdXNYyWNzm4SaOGMzONyLx8BYjsr1bg6a23CnhRzUfPK2ldHEiqiaT9zkcqJwpiuC4JwrwIp4X6TPOv96a2nma5VRs0boV0Uxw02rgqp9Coi+YC0ANEkzy2pvGyr80bPWIsmfazt42VnmiZ6wFigVi72QtkTg0K7qY/XMf6h7Hydd1MfrgWeBXtkz4WiqqIKOFlZu1RI2NiyRMRqOX5VRy4FhACnP8AmssNLUyXTd4I5dGtdo7o1HYIquxw/odAKUjmX99u3PV+94G69z216lT9BBTM31r1Kn6CGxoKaB40WQdt1ODoIS48irenxSHooevGPtA1ybIimVcWI6NPmxuVrfLgI3jQ/Pl6amzmcANfhyLokTB8LZV+dL+u7+qiJMh7cvxSHoIbEIcBqkuQVs1ODoIRlze2vUqfoIbZIMAa/FkBbNTg6CE2LIW3J8Ug6CHrxkmMDxt5lBgqJTRNX5WtwVPIqcRG3jQcpN0zZ0M4Aaw3IaDHhfKqeFFevD9HASXZGW9eOlh6KHvYGFA1mXIW2r8Ug6CEKXIC2L8Sg6CG2yEaQDV25vrXqVP0EJUOQVt1ODoIe2hIjA8iPIi3J8Uh6KBPkVSLhoR7kvywroY+X5T32igNY3jQ8pN0x2nyJpU/5tWX5EmVXInkQ2PAwBr8mRNuX4pD0UIkuQdt1ODoIbS4YkA1J+b616lT9BBK5vrXqVP0ENnUSoFN3e0wU+UNhjgiZExZWuVI0RqKumqY/wBi+EKTyq/mSw/aN9IpdiAClJZmU91u3PP+3l2qUnmb99uvPP8At4FsIKaJQU0CTGPtGIx9oCgAAMKIcLUQ4CPIMD8gwA5GSYyNGSYwHUMmEMgBhTJhQGZCNISZCNIAlB+MYQfjAkNFoIaLQAAAAQ4YkH3DEgEdRKilEqBVOVKfvHYftG+kUupClsqP5jsX2jPSKXSgApSmZ1Pdbrzv1y6ylcz6e63TnSfmAtZBTRKCmgSYx9oxGPtAUAABhRDhaiHAR5BgfkGAHIyTGRoyTGA6hkwhkAMKZMKAzIRpCTIRpAEoPxjCD8YEhotBDRaAAAACHDEg+4YkAjqJUUolQKrymT94rH9dnpVLoQpjKVP3isn12elUudAApfNB79dOdJ+YugpjNEnu1z5yn5gLTQU0SgpoEmMfaMRj7QFAAAYUQ4WohwEeQYH5BgByMkxkaMkxgOoZMIZADCmTCgMyEaQkyEaQBKD8Ywg/GBIaLQQ0WgAAAAhwxIPuGJAI6iVFKJUCrspP5hsv12elUuUpvKNP3hs314/SqXIAFM5pE92ufOG/mLmKazTe/XLnDfzAWigpolBTQJMY+0YjH2gKAAAwohwtRDgI8gwPyDADkZJjI0ZJjAdQyYQyAGFMmFAZkI0hJkI0gCUH4xhB+MCQ0WghotAAAABDhiQfcMSAR1EqKUSoFYZRJ+8Fn+vH6ZS4yncof5gtH1o/TKXEAFOZqE92uX27PzFxlO5qvfrj9uz7nAWcgpolBTQJMY+0YjH2gKAAAwohwtRDgI8gwPyDADkZJjI0ZJjAdQyYQyAGFMmFAZkI0hJkI0gCUH4xhB+MCQ0WghotAAAABDhiQfcMSAR1EqKUSoFZ5QJ+37R9aL0ylwFQX7v/AGn60Xp1LfACns1nv1x+2Z9zi4Sn813v1w+1j+5wFmIKaJQU0CTGPtGIx9oCgAAMKIcLUQ4CPIMD8gwA5GSYyNGSYwHUMmEMgBhTJhQGZCNISZCNIAlB+MYQfjAkNFoIaLQAAAAQ4YkH3DEgEdRKilEqBWt97/Wr60Xp1LeKivnf61/Wi9OW6AFQ5sPfrh9pH9zi3ios2Xv9f9pF9zgLJQU0SgpoEmMfaMRj7QFAAAYUQ4WIcBHkGB+QYAcjJMZGjJMYDqGTCGQAwpkwoDMhGkJMhGkASg/GR0JEYEhotBDRQGQAwAlwxIPuGJAI6iVFKJUCuL339tnlh9OW2VLeu/tt8sP+QW0AFNZA3CKKauWSRjMXx4abkbjgjscMfKXKUrlTmcubVfNQzU1Wiqq7jUMSGXj4Gteqq13nVoG/b6qLWYesZtFMyqotZh6xm052q7feonujktUzXtXBU9qyOTyo5EVF8yjO53fxZN2SbYB0zFlPR6xD1jNpKZlHSL8PF02nJ1Xd6yJ25y07YpERF0JYnMciLxLguBLgfdHta9lvlexyYteymlc1yL4UVE4QOrG3ymX4aPptFLeKflo+k05V0Lv4tn7LNsDRu/i2fss2wDqZ1/pU+Hi6bRiTKWk5eLptOX9C7+LZ+yzbA0Lv4sn7LNsA6Wlyoo9Yh6xm0jrlVRazD1jNpzjud38WTdkm2Bud38WTdkm2AdJxZU0esQ9YzaS48pqTWIum05h3O7+LJuyTbA0Lv4sn7LNsA6mblDSr8PF02jjb1TL8NH0mnKFTPc42LJJQSRRtw0pJKaVjW4qiJi5U4OFUTzkHfJP8yLoAdeuvVMnw0fTaNPyipU+Hi6bTkffJP8yLoHoxrdXIjm26VzXIitc2lmVHNVMUVFw4QOnpMpqPWIumzaRZMqaPWIesZtObdzu/iybss2wNzu/iybsk2wDo5uVVFrMPWM2kmLKij1iHrGbTmjc7v4sm7JNsDc7v4sm7JNsA6hjylpOXi6bR9t+pV+Hj6bTlfQu/iyfss2wNC7+LZ+yzbAOq/wBMU/LR9Joh19pk+Gj6bTljRu/i2fss2wxoXfxbP2WbYB1E/KSk5eLptIsuVFHrEPWM2nMk8l0Y10j7fJGxqYufJTSta1PlVVTgI9Fcq2ZVbDS7s5qYqkML3q1PlVG44AdNOyqotZh6xm0SuVVFrMPWM2nOW53fxZN2SbYS7ZZr7USJFDapVevhfA6Jjfpc9+CN86gWdW1kct6tz43te3ShTFio5Md34sU8pcBU+Q+aauhlgrKypp43xSMkSmpY1fpaK46L5VVMPMi+UtgCmMoM4mUVFj7bpViYi4bslOj4V8krMU/vieF3fa7lIupOg3NRUVFTFF4FRfCh5u9i3ahR9nh2AUd3fa7lIupDu/V3KRdSXjvXt2oUfZ4dgb17dqFH2eHYBy/lLlXT11Q6rqmufO5jGK6PFjdFqYJ+qhsloz1VNNBBSwvY2GCNscaPi0nIxqYJivhIGeqhiju8scUUcUaU9OqMiY1jUVWriuCF0Zu8nqF9qtj30VK97qOJXPfBE5zl0eNVVOECse79XcpF1Id36u5SLqS8d69u1Cj7PDsDevbtQo+zw7AKO7v1dykXUh3fq7lIupLx3r27UKPs8OwN69u1Cj7PDsAo7u/V3KRdSHd+ruUi6kvHevbtQo+zw7A3r27UKPs8OwCju79XcpF1Id36u5SLqS8d69u1Cj7PDsDevbtQo+zw7AOfcoM8E1bTS0VS5rqebQ02xx6Dl0JGvTB3g4WoaZu1t5OXpOOg879hoo7NXyRUlNHI32tovjhiY5uNXCi4ORODgVU85zXofQB6O7W3k5ek432iz5VcUUUEb40jhjZGxFhxVGMajURV8PAiFYKz6DrPJfJugdQ0DnUNI5zqKmVznQQqrlWFqqqrhwgVF3fq7lIupDu/V3KRdSXjvXt2oUfZ4dgb17dqFH2eHYBR3d+ruUi6kO79XcpF1JeO9e3ahR9nh2BvXt2oUfZ4dgFHd36u5SLqQ7v1dykXUl4717dqFH2eHYG9e3ahR9nh2AUd3fq7lIupDu/V3KRdSXjvXt2oUfZ4dgb17dqFH2eHYBQN5zz1FVTzUk7mOgnYrJGsi0XK1fkd4Dxck8uo7c+WWjRWPlYjHrKiyIrUdimCLxF45zMn6FlouckdHSskbTOVr2QRNc1cU4UVE4CtPY/22CWrr2zQRTNbSsVEmjY9GruuGKI5FwAz3fq7lIupDu+13KRdSXjvXt2oUfZ4dgb17dqFH2eHYBR3d9ruUi6k2SwZbZT1qI6mpMYlTFJpYGwxKn/q+RU0vNiWdHk3QNVHNoaRrmqio5sESKip4UVE4D0gAAAAAAA5pz4p+2p+b034FLwzad57VzKH8JSWe1P21Pzel/ApdubTvPauZQ/hA2YAAAAAAAAAAAADSc8/eS4eWl/zITmHROn883eSv8tL/mQnMmiA0reM6/yT/gLdzGl9Aw5FVvGdd5J/wFu5jS+gYB6oAAAAAAAAAAAAGqZ0+8105q78SFX+x2T/AHtw5nH6YtDOn3munNXfiQrD2PKf724czj9MBfQAAAAAAAAAAAAHN2etP2zPzel/ApdebTvPauZQ/hMgBsoAAAAAAAAAAAAGlZ5O8tf5aX/MhOaMAAAVDrfJP+At3MaX0DAAD1QAAAAAAAAAAAANUzp95rpzV34kKy9j4n+9r+Zx+mMgBe4AAAAA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51392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Private?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Even when no parties are corrupted, “the corrupted parties” learn </a:t>
            </a:r>
            <a:br>
              <a:rPr lang="en-US" dirty="0" smtClean="0"/>
            </a:br>
            <a:r>
              <a:rPr lang="en-US" dirty="0" smtClean="0"/>
              <a:t>			(</a:t>
            </a:r>
            <a:r>
              <a:rPr lang="en-US" dirty="0" err="1" smtClean="0"/>
              <a:t>pk</a:t>
            </a:r>
            <a:r>
              <a:rPr lang="en-US" dirty="0" smtClean="0"/>
              <a:t>,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pk</a:t>
            </a:r>
            <a:r>
              <a:rPr lang="en-US" dirty="0" smtClean="0"/>
              <a:t>(m))</a:t>
            </a:r>
            <a:br>
              <a:rPr lang="en-US" dirty="0" smtClean="0"/>
            </a:br>
            <a:r>
              <a:rPr lang="en-US" dirty="0" smtClean="0"/>
              <a:t>for (</a:t>
            </a:r>
            <a:r>
              <a:rPr lang="en-US" dirty="0" err="1" smtClean="0"/>
              <a:t>pk,sk</a:t>
            </a:r>
            <a:r>
              <a:rPr lang="en-US" dirty="0" smtClean="0"/>
              <a:t>)</a:t>
            </a:r>
            <a:r>
              <a:rPr lang="en-US" dirty="0" smtClean="0">
                <a:sym typeface="Symbol"/>
              </a:rPr>
              <a:t></a:t>
            </a:r>
            <a:r>
              <a:rPr lang="en-US" dirty="0" smtClean="0"/>
              <a:t>G</a:t>
            </a:r>
          </a:p>
          <a:p>
            <a:r>
              <a:rPr lang="en-US" dirty="0" smtClean="0"/>
              <a:t>The inputs and outputs of the corrupted parties is </a:t>
            </a:r>
            <a:r>
              <a:rPr lang="en-US" dirty="0">
                <a:sym typeface="Symbol"/>
              </a:rPr>
              <a:t></a:t>
            </a:r>
            <a:endParaRPr lang="en-US" dirty="0" smtClean="0"/>
          </a:p>
          <a:p>
            <a:r>
              <a:rPr lang="en-US" dirty="0" smtClean="0"/>
              <a:t>We cannot compute </a:t>
            </a:r>
            <a:r>
              <a:rPr lang="en-US" dirty="0"/>
              <a:t>(</a:t>
            </a:r>
            <a:r>
              <a:rPr lang="en-US" dirty="0" err="1"/>
              <a:t>pk</a:t>
            </a:r>
            <a:r>
              <a:rPr lang="en-US" dirty="0"/>
              <a:t>, </a:t>
            </a:r>
            <a:r>
              <a:rPr lang="en-US" dirty="0" err="1"/>
              <a:t>E</a:t>
            </a:r>
            <a:r>
              <a:rPr lang="en-US" baseline="-25000" dirty="0" err="1"/>
              <a:t>pk</a:t>
            </a:r>
            <a:r>
              <a:rPr lang="en-US" dirty="0"/>
              <a:t>(m</a:t>
            </a:r>
            <a:r>
              <a:rPr lang="en-US" dirty="0" smtClean="0"/>
              <a:t>)) from </a:t>
            </a:r>
            <a:r>
              <a:rPr lang="en-US" dirty="0" smtClean="0">
                <a:sym typeface="Symbol"/>
              </a:rPr>
              <a:t>, </a:t>
            </a:r>
            <a:br>
              <a:rPr lang="en-US" dirty="0" smtClean="0">
                <a:sym typeface="Symbol"/>
              </a:rPr>
            </a:br>
            <a:r>
              <a:rPr lang="en-US" dirty="0" smtClean="0">
                <a:sym typeface="Symbol"/>
              </a:rPr>
              <a:t>as we do not know m, so it is not “nothing extra to the inputs and outputs”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04523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xplosion 2 3"/>
          <p:cNvSpPr/>
          <p:nvPr/>
        </p:nvSpPr>
        <p:spPr>
          <a:xfrm rot="249362">
            <a:off x="93067" y="-57311"/>
            <a:ext cx="9180512" cy="1944216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Computational vs. Information Theoretic Security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If a protocol leaks no information extra to the inputs and outputs of the corrupted parties, we say that it is </a:t>
            </a:r>
            <a:r>
              <a:rPr lang="en-US" b="1" dirty="0" smtClean="0"/>
              <a:t>information theoretically secure</a:t>
            </a:r>
          </a:p>
          <a:p>
            <a:r>
              <a:rPr lang="en-US" dirty="0" smtClean="0"/>
              <a:t>Even thought (</a:t>
            </a:r>
            <a:r>
              <a:rPr lang="en-US" dirty="0" err="1" smtClean="0"/>
              <a:t>pk</a:t>
            </a:r>
            <a:r>
              <a:rPr lang="en-US" dirty="0" smtClean="0"/>
              <a:t>,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pk</a:t>
            </a:r>
            <a:r>
              <a:rPr lang="en-US" dirty="0" smtClean="0"/>
              <a:t>(m)) contains the information m, it does not give knowledge of m</a:t>
            </a:r>
          </a:p>
          <a:p>
            <a:pPr lvl="1"/>
            <a:r>
              <a:rPr lang="en-US" dirty="0"/>
              <a:t>To crypto, knowledge is what can be computed in polynomial </a:t>
            </a:r>
            <a:r>
              <a:rPr lang="en-US" dirty="0" smtClean="0"/>
              <a:t>time</a:t>
            </a:r>
          </a:p>
          <a:p>
            <a:r>
              <a:rPr lang="en-US" dirty="0"/>
              <a:t>If a protocol leaks </a:t>
            </a:r>
            <a:r>
              <a:rPr lang="en-US" dirty="0" smtClean="0"/>
              <a:t>no </a:t>
            </a:r>
            <a:r>
              <a:rPr lang="en-US" i="1" dirty="0" smtClean="0"/>
              <a:t>knowledge</a:t>
            </a:r>
            <a:r>
              <a:rPr lang="en-US" dirty="0" smtClean="0"/>
              <a:t> extra </a:t>
            </a:r>
            <a:r>
              <a:rPr lang="en-US" dirty="0"/>
              <a:t>to the inputs and outputs of the corrupted parties, we say that it is </a:t>
            </a:r>
            <a:r>
              <a:rPr lang="en-US" b="1" dirty="0" smtClean="0"/>
              <a:t>computationally secure</a:t>
            </a:r>
            <a:r>
              <a:rPr lang="en-US" dirty="0" smtClean="0"/>
              <a:t> or </a:t>
            </a:r>
            <a:r>
              <a:rPr lang="en-US" b="1" dirty="0" smtClean="0"/>
              <a:t>cryptographically secure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8486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3236</TotalTime>
  <Words>4052</Words>
  <Application>Microsoft Macintosh PowerPoint</Application>
  <PresentationFormat>On-screen Show (4:3)</PresentationFormat>
  <Paragraphs>991</Paragraphs>
  <Slides>74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75" baseType="lpstr">
      <vt:lpstr>Office Theme</vt:lpstr>
      <vt:lpstr>Secure Multiparty Computation selected definitional notions</vt:lpstr>
      <vt:lpstr>Distributed Functional Evaluation</vt:lpstr>
      <vt:lpstr>Goal: Proposition Voting Ressource: Point-to-point communication</vt:lpstr>
      <vt:lpstr>Secure Functional Evaluation</vt:lpstr>
      <vt:lpstr>Multiparty Computation</vt:lpstr>
      <vt:lpstr>Security Model</vt:lpstr>
      <vt:lpstr>What the protocol does</vt:lpstr>
      <vt:lpstr>Not Private?</vt:lpstr>
      <vt:lpstr>Computational vs. Information Theoretic Security</vt:lpstr>
      <vt:lpstr>…learns nothing extra to…</vt:lpstr>
      <vt:lpstr>…learns nothing extra to…</vt:lpstr>
      <vt:lpstr>Simulating our Protocol</vt:lpstr>
      <vt:lpstr>Now for unbounded length messages</vt:lpstr>
      <vt:lpstr>Not Private?</vt:lpstr>
      <vt:lpstr>Tolerated Extra Leakage</vt:lpstr>
      <vt:lpstr>Ideal Functionality for  Secure Communication </vt:lpstr>
      <vt:lpstr>Tolerated Influence</vt:lpstr>
      <vt:lpstr>Ideal Functionality for  Secure Communication </vt:lpstr>
      <vt:lpstr>Ideal Functionality for  Authenticated Communication </vt:lpstr>
      <vt:lpstr>PowerPoint Presentation</vt:lpstr>
      <vt:lpstr>Securely Implementing</vt:lpstr>
      <vt:lpstr>Passive vs. Active Corruption</vt:lpstr>
      <vt:lpstr>Passive Corruption</vt:lpstr>
      <vt:lpstr>Passive Corruption, Actual Leakage</vt:lpstr>
      <vt:lpstr>Passive Corruption, Tolerate Leakage</vt:lpstr>
      <vt:lpstr>Active Corruption</vt:lpstr>
      <vt:lpstr>Active Corruption, Actual Influence</vt:lpstr>
      <vt:lpstr>Active Corruption, Tolerated Influence</vt:lpstr>
      <vt:lpstr>PowerPoint Presentation</vt:lpstr>
      <vt:lpstr>Adaptive vs. Static Corruption</vt:lpstr>
      <vt:lpstr>PowerPoint Presentation</vt:lpstr>
      <vt:lpstr>Non-committing encryption</vt:lpstr>
      <vt:lpstr>PowerPoint Presentation</vt:lpstr>
      <vt:lpstr>Erasure vs. Non-erasure</vt:lpstr>
      <vt:lpstr>I.F. for Secure Function Evaluation</vt:lpstr>
      <vt:lpstr>Gate-by-gate SMC</vt:lpstr>
      <vt:lpstr>Oblivious Transfer</vt:lpstr>
      <vt:lpstr>SMC based on OT</vt:lpstr>
      <vt:lpstr>SMC based on OT</vt:lpstr>
      <vt:lpstr>Secure AND via OT</vt:lpstr>
      <vt:lpstr>OT is Complete</vt:lpstr>
      <vt:lpstr>Gate-by-gate SMC</vt:lpstr>
      <vt:lpstr>Additive Secret Sharing</vt:lpstr>
      <vt:lpstr>Secure Summing</vt:lpstr>
      <vt:lpstr>Adaptively Secure Summing</vt:lpstr>
      <vt:lpstr>Replicated Secret Sharing</vt:lpstr>
      <vt:lpstr>Secure Multiplication</vt:lpstr>
      <vt:lpstr>Adversary Structures</vt:lpstr>
      <vt:lpstr>Adversary Structure</vt:lpstr>
      <vt:lpstr>(A)synchronous SMC</vt:lpstr>
      <vt:lpstr>Input Deprivation</vt:lpstr>
      <vt:lpstr>Universal Composition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made it tick?</vt:lpstr>
      <vt:lpstr>Universally Composable Commitment</vt:lpstr>
      <vt:lpstr>Commitment</vt:lpstr>
      <vt:lpstr>Common Reference String</vt:lpstr>
      <vt:lpstr>PowerPoint Presentation</vt:lpstr>
      <vt:lpstr>Cheating is Needed for UC</vt:lpstr>
      <vt:lpstr>“Non-universal” Compositions</vt:lpstr>
      <vt:lpstr>PowerPoint Presentation</vt:lpstr>
      <vt:lpstr>Stand-Alone Secure</vt:lpstr>
      <vt:lpstr>PowerPoint Presentation</vt:lpstr>
      <vt:lpstr>PowerPoint Presentation</vt:lpstr>
      <vt:lpstr>Black-Box Simulation</vt:lpstr>
      <vt:lpstr>Secure?</vt:lpstr>
    </vt:vector>
  </TitlesOfParts>
  <Company>NFIT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Secure Multiparty Computation Main notions and techniques</dc:title>
  <dc:creator>Jesper Buus Nielsen</dc:creator>
  <cp:lastModifiedBy>Bente Kjølby Larsen</cp:lastModifiedBy>
  <cp:revision>242</cp:revision>
  <cp:lastPrinted>2012-06-04T10:01:41Z</cp:lastPrinted>
  <dcterms:created xsi:type="dcterms:W3CDTF">2012-05-31T07:46:09Z</dcterms:created>
  <dcterms:modified xsi:type="dcterms:W3CDTF">2012-06-04T10:02:52Z</dcterms:modified>
</cp:coreProperties>
</file>