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02" r:id="rId3"/>
    <p:sldId id="303" r:id="rId4"/>
    <p:sldId id="307" r:id="rId5"/>
    <p:sldId id="259" r:id="rId6"/>
    <p:sldId id="257" r:id="rId7"/>
    <p:sldId id="301" r:id="rId8"/>
    <p:sldId id="309" r:id="rId9"/>
    <p:sldId id="305" r:id="rId10"/>
    <p:sldId id="262" r:id="rId11"/>
    <p:sldId id="263" r:id="rId12"/>
    <p:sldId id="264" r:id="rId13"/>
    <p:sldId id="311" r:id="rId14"/>
    <p:sldId id="312" r:id="rId15"/>
    <p:sldId id="310" r:id="rId16"/>
    <p:sldId id="266" r:id="rId17"/>
    <p:sldId id="267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7" r:id="rId26"/>
    <p:sldId id="278" r:id="rId27"/>
    <p:sldId id="279" r:id="rId28"/>
    <p:sldId id="280" r:id="rId29"/>
    <p:sldId id="314" r:id="rId30"/>
    <p:sldId id="313" r:id="rId31"/>
    <p:sldId id="261" r:id="rId32"/>
    <p:sldId id="276" r:id="rId33"/>
    <p:sldId id="281" r:id="rId34"/>
    <p:sldId id="283" r:id="rId35"/>
    <p:sldId id="285" r:id="rId36"/>
    <p:sldId id="286" r:id="rId37"/>
    <p:sldId id="287" r:id="rId38"/>
    <p:sldId id="282" r:id="rId39"/>
    <p:sldId id="284" r:id="rId40"/>
    <p:sldId id="288" r:id="rId41"/>
    <p:sldId id="289" r:id="rId42"/>
    <p:sldId id="291" r:id="rId43"/>
    <p:sldId id="290" r:id="rId44"/>
    <p:sldId id="292" r:id="rId45"/>
    <p:sldId id="293" r:id="rId46"/>
    <p:sldId id="304" r:id="rId47"/>
    <p:sldId id="294" r:id="rId48"/>
    <p:sldId id="295" r:id="rId49"/>
    <p:sldId id="296" r:id="rId50"/>
    <p:sldId id="297" r:id="rId51"/>
    <p:sldId id="300" r:id="rId52"/>
    <p:sldId id="299" r:id="rId5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01" autoAdjust="0"/>
  </p:normalViewPr>
  <p:slideViewPr>
    <p:cSldViewPr>
      <p:cViewPr varScale="1">
        <p:scale>
          <a:sx n="108" d="100"/>
          <a:sy n="10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5BAA2-7F05-4594-8489-2F746B92477F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AB20F-E695-4843-AE55-31C665AA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8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AB20F-E695-4843-AE55-31C665AA442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AB20F-E695-4843-AE55-31C665AA442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9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0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4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5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0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8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D153-3D67-4BC4-8937-EFD24794F491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B0D1-CA04-4515-B53D-8DB2EF0D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2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New Approach to Practical Secure Two-Party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/>
          </a:bodyPr>
          <a:lstStyle/>
          <a:p>
            <a:r>
              <a:rPr lang="en-US" dirty="0" smtClean="0"/>
              <a:t>Jesper Buus Nielsen</a:t>
            </a:r>
            <a:br>
              <a:rPr lang="en-US" dirty="0" smtClean="0"/>
            </a:br>
            <a:r>
              <a:rPr lang="en-US" dirty="0" smtClean="0"/>
              <a:t>Peter </a:t>
            </a:r>
            <a:r>
              <a:rPr lang="en-US" dirty="0"/>
              <a:t>Sebastian </a:t>
            </a:r>
            <a:r>
              <a:rPr lang="en-US" dirty="0" err="1" smtClean="0"/>
              <a:t>Nordholt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Claudio Orlandi</a:t>
            </a:r>
            <a:br>
              <a:rPr lang="en-US" dirty="0" smtClean="0"/>
            </a:br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Sheshank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Oblivious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>
            <a:normAutofit/>
          </a:bodyPr>
          <a:lstStyle/>
          <a:p>
            <a:r>
              <a:rPr lang="en-US" dirty="0" smtClean="0"/>
              <a:t>S2C of ROT(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, </a:t>
            </a:r>
            <a:r>
              <a:rPr lang="en-US" dirty="0">
                <a:sym typeface="Symbol"/>
              </a:rPr>
              <a:t></a:t>
            </a:r>
            <a:r>
              <a:rPr lang="en-US" dirty="0" smtClean="0"/>
              <a:t>) = ((r</a:t>
            </a:r>
            <a:r>
              <a:rPr lang="en-US" baseline="-25000" dirty="0" smtClean="0"/>
              <a:t>0</a:t>
            </a:r>
            <a:r>
              <a:rPr lang="en-US" dirty="0" smtClean="0"/>
              <a:t>,r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, (s, </a:t>
            </a:r>
            <a:r>
              <a:rPr lang="en-US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s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	where r</a:t>
            </a:r>
            <a:r>
              <a:rPr lang="en-US" baseline="-25000" dirty="0" smtClean="0"/>
              <a:t>0</a:t>
            </a:r>
            <a:r>
              <a:rPr lang="en-US" dirty="0" smtClean="0"/>
              <a:t>, r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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/>
              <a:t>{0,1}</a:t>
            </a:r>
            <a:r>
              <a:rPr lang="en-US" baseline="30000" dirty="0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dirty="0" err="1" smtClean="0">
                <a:sym typeface="Symbol"/>
              </a:rPr>
              <a:t></a:t>
            </a:r>
            <a:r>
              <a:rPr lang="en-US" baseline="-25000" dirty="0" err="1" smtClean="0">
                <a:sym typeface="Symbol"/>
              </a:rPr>
              <a:t>R</a:t>
            </a:r>
            <a:r>
              <a:rPr lang="en-US" dirty="0" smtClean="0"/>
              <a:t>{0,1}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ROT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30469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49659" y="342900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r>
              <a:rPr lang="en-US" sz="3200" baseline="-25000" dirty="0" smtClean="0"/>
              <a:t>0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4393" y="4797152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r>
              <a:rPr lang="en-US" sz="3200" baseline="-25000" dirty="0" smtClean="0"/>
              <a:t>1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3429000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2314" y="4725144"/>
            <a:ext cx="427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s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47664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5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Self-Reducibility ROT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1412776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ROT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30469" y="2060848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3429000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4393" y="1484784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r>
              <a:rPr lang="en-US" sz="3200" baseline="-25000" dirty="0" smtClean="0"/>
              <a:t>0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4393" y="285293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r>
              <a:rPr lang="en-US" sz="3200" baseline="-25000" dirty="0" smtClean="0"/>
              <a:t>1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547664" y="2060848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1484784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2314" y="2780928"/>
            <a:ext cx="427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s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47664" y="3429000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19672" y="5669959"/>
            <a:ext cx="60486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1797" y="1620089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7504" y="2412177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758" y="1044025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2758" y="183611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1880" y="508518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r>
              <a:rPr lang="en-US" sz="3200" baseline="-25000" dirty="0" smtClean="0"/>
              <a:t>0</a:t>
            </a:r>
            <a:r>
              <a:rPr lang="en-US" sz="2400" dirty="0" smtClean="0">
                <a:sym typeface="Symbol"/>
              </a:rPr>
              <a:t>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0</a:t>
            </a:r>
            <a:r>
              <a:rPr lang="en-US" sz="3200" baseline="-25000" dirty="0" smtClean="0">
                <a:sym typeface="Symbol"/>
              </a:rPr>
              <a:t></a:t>
            </a:r>
            <a:r>
              <a:rPr lang="en-US" sz="3200" baseline="-25000" dirty="0" smtClean="0"/>
              <a:t>t</a:t>
            </a:r>
            <a:r>
              <a:rPr lang="en-US" sz="3200" dirty="0" smtClean="0"/>
              <a:t>, r</a:t>
            </a:r>
            <a:r>
              <a:rPr lang="en-US" sz="3200" baseline="-25000" dirty="0" smtClean="0"/>
              <a:t>1</a:t>
            </a:r>
            <a:r>
              <a:rPr lang="en-US" sz="2400" dirty="0" smtClean="0">
                <a:sym typeface="Symbol"/>
              </a:rPr>
              <a:t>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baseline="-25000" dirty="0" smtClean="0">
                <a:sym typeface="Symbol"/>
              </a:rPr>
              <a:t></a:t>
            </a:r>
            <a:r>
              <a:rPr lang="en-US" sz="3200" baseline="-25000" dirty="0"/>
              <a:t>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336771" y="6309320"/>
            <a:ext cx="162771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76256" y="566124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/>
              <a:t>r</a:t>
            </a:r>
            <a:r>
              <a:rPr lang="en-US" sz="3200" baseline="-25000" dirty="0" err="1" smtClean="0"/>
              <a:t>s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(</a:t>
            </a:r>
            <a:r>
              <a:rPr lang="en-US" sz="3200" dirty="0" err="1" smtClean="0">
                <a:solidFill>
                  <a:prstClr val="black"/>
                </a:solidFill>
              </a:rPr>
              <a:t>r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s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olidFill>
                  <a:prstClr val="black"/>
                </a:solidFill>
              </a:rPr>
              <a:t>x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s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baseline="-25000" dirty="0" err="1">
                <a:solidFill>
                  <a:prstClr val="black"/>
                </a:solidFill>
              </a:rPr>
              <a:t>t</a:t>
            </a:r>
            <a:r>
              <a:rPr lang="en-US" dirty="0" smtClean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619672" y="4653136"/>
            <a:ext cx="60486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44280" y="4077072"/>
            <a:ext cx="2374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t=</a:t>
            </a:r>
            <a:r>
              <a:rPr lang="en-US" sz="3200" dirty="0" err="1" smtClean="0"/>
              <a:t>s</a:t>
            </a:r>
            <a:r>
              <a:rPr lang="en-US" sz="3200" dirty="0" err="1" smtClean="0">
                <a:sym typeface="Symbol"/>
              </a:rPr>
              <a:t></a:t>
            </a:r>
            <a:r>
              <a:rPr lang="en-US" sz="3200" dirty="0" err="1" smtClean="0"/>
              <a:t>c</a:t>
            </a:r>
            <a:endParaRPr lang="en-US" baseline="-250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524328" y="1628800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32440" y="1116033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183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20" grpId="0"/>
      <p:bldP spid="21" grpId="0"/>
      <p:bldP spid="22" grpId="0"/>
      <p:bldP spid="24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Information Theoretic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Key: 		</a:t>
            </a:r>
            <a:r>
              <a:rPr lang="en-US" dirty="0" smtClean="0">
                <a:sym typeface="Symbol"/>
              </a:rPr>
              <a:t>, </a:t>
            </a:r>
            <a:r>
              <a:rPr lang="en-US" dirty="0" smtClean="0"/>
              <a:t>K </a:t>
            </a:r>
            <a:r>
              <a:rPr lang="en-US" dirty="0" smtClean="0">
                <a:sym typeface="Symbol"/>
              </a:rPr>
              <a:t></a:t>
            </a:r>
            <a:r>
              <a:rPr lang="en-US" baseline="-25000" dirty="0" smtClean="0">
                <a:sym typeface="Symbol"/>
              </a:rPr>
              <a:t>R </a:t>
            </a:r>
            <a:r>
              <a:rPr lang="en-US" dirty="0" smtClean="0">
                <a:sym typeface="Symbol"/>
              </a:rPr>
              <a:t>{</a:t>
            </a:r>
            <a:r>
              <a:rPr lang="en-US" dirty="0">
                <a:sym typeface="Symbol"/>
              </a:rPr>
              <a:t>0,1}</a:t>
            </a:r>
            <a:r>
              <a:rPr lang="en-US" baseline="30000" dirty="0">
                <a:sym typeface="Symbol"/>
              </a:rPr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is a security parameter</a:t>
            </a:r>
            <a:endParaRPr lang="en-US" dirty="0" smtClean="0"/>
          </a:p>
          <a:p>
            <a:r>
              <a:rPr lang="en-US" dirty="0" smtClean="0"/>
              <a:t>Message</a:t>
            </a:r>
            <a:r>
              <a:rPr lang="en-US" dirty="0"/>
              <a:t>:	x </a:t>
            </a:r>
            <a:r>
              <a:rPr lang="en-US" dirty="0">
                <a:sym typeface="Symbol"/>
              </a:rPr>
              <a:t></a:t>
            </a:r>
            <a:r>
              <a:rPr lang="en-US" baseline="-25000" dirty="0">
                <a:sym typeface="Symbol"/>
              </a:rPr>
              <a:t>R </a:t>
            </a:r>
            <a:r>
              <a:rPr lang="en-US" dirty="0">
                <a:sym typeface="Symbol"/>
              </a:rPr>
              <a:t>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k</a:t>
            </a:r>
            <a:endParaRPr lang="en-US" dirty="0" smtClean="0"/>
          </a:p>
          <a:p>
            <a:r>
              <a:rPr lang="en-US" dirty="0" smtClean="0"/>
              <a:t>MAC:		M =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dirty="0" smtClean="0"/>
              <a:t>(x</a:t>
            </a:r>
            <a:r>
              <a:rPr lang="en-US" dirty="0"/>
              <a:t>)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K 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 x</a:t>
            </a:r>
          </a:p>
          <a:p>
            <a:endParaRPr lang="en-US" dirty="0" smtClean="0"/>
          </a:p>
          <a:p>
            <a:r>
              <a:rPr lang="en-US" dirty="0" err="1" smtClean="0"/>
              <a:t>Unforgeable</a:t>
            </a:r>
            <a:r>
              <a:rPr lang="en-US" dirty="0" smtClean="0"/>
              <a:t> as </a:t>
            </a:r>
          </a:p>
          <a:p>
            <a:pPr lvl="1"/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dirty="0" smtClean="0"/>
              <a:t>(x) </a:t>
            </a:r>
            <a:r>
              <a:rPr lang="en-US" dirty="0" smtClean="0">
                <a:sym typeface="Symbol"/>
              </a:rPr>
              <a:t>leaks no information on</a:t>
            </a:r>
          </a:p>
          <a:p>
            <a:pPr lvl="1"/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,K</a:t>
            </a:r>
            <a:r>
              <a:rPr lang="en-US" dirty="0" smtClean="0"/>
              <a:t>(0)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,K</a:t>
            </a:r>
            <a:r>
              <a:rPr lang="en-US" dirty="0" smtClean="0"/>
              <a:t>(1) = K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)</a:t>
            </a:r>
            <a:r>
              <a:rPr lang="en-US" dirty="0" smtClean="0"/>
              <a:t> = </a:t>
            </a:r>
            <a:r>
              <a:rPr lang="en-US" dirty="0">
                <a:sym typeface="Symbol"/>
              </a:rPr>
              <a:t>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Information Theoretic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Key: 		</a:t>
            </a:r>
            <a:r>
              <a:rPr lang="en-US" dirty="0" smtClean="0">
                <a:sym typeface="Symbol"/>
              </a:rPr>
              <a:t>, </a:t>
            </a:r>
            <a:r>
              <a:rPr lang="en-US" dirty="0" smtClean="0"/>
              <a:t>K </a:t>
            </a:r>
            <a:r>
              <a:rPr lang="en-US" dirty="0" smtClean="0">
                <a:sym typeface="Symbol"/>
              </a:rPr>
              <a:t></a:t>
            </a:r>
            <a:r>
              <a:rPr lang="en-US" baseline="-25000" dirty="0" smtClean="0">
                <a:sym typeface="Symbol"/>
              </a:rPr>
              <a:t>R </a:t>
            </a:r>
            <a:r>
              <a:rPr lang="en-US" dirty="0" smtClean="0">
                <a:sym typeface="Symbol"/>
              </a:rPr>
              <a:t>{</a:t>
            </a:r>
            <a:r>
              <a:rPr lang="en-US" dirty="0">
                <a:sym typeface="Symbol"/>
              </a:rPr>
              <a:t>0,1}</a:t>
            </a:r>
            <a:r>
              <a:rPr lang="en-US" baseline="30000" dirty="0">
                <a:sym typeface="Symbol"/>
              </a:rPr>
              <a:t>k</a:t>
            </a:r>
            <a:r>
              <a:rPr lang="en-US" dirty="0" smtClean="0"/>
              <a:t> </a:t>
            </a:r>
          </a:p>
          <a:p>
            <a:r>
              <a:rPr lang="en-US" dirty="0"/>
              <a:t>Message:	x </a:t>
            </a:r>
            <a:r>
              <a:rPr lang="en-US" dirty="0">
                <a:sym typeface="Symbol"/>
              </a:rPr>
              <a:t></a:t>
            </a:r>
            <a:r>
              <a:rPr lang="en-US" baseline="-25000" dirty="0">
                <a:sym typeface="Symbol"/>
              </a:rPr>
              <a:t>R </a:t>
            </a:r>
            <a:r>
              <a:rPr lang="en-US" dirty="0">
                <a:sym typeface="Symbol"/>
              </a:rPr>
              <a:t>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k</a:t>
            </a:r>
            <a:endParaRPr lang="en-US" dirty="0" smtClean="0"/>
          </a:p>
          <a:p>
            <a:r>
              <a:rPr lang="en-US" dirty="0" smtClean="0"/>
              <a:t>MAC:		M =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dirty="0" smtClean="0"/>
              <a:t>(x</a:t>
            </a:r>
            <a:r>
              <a:rPr lang="en-US" dirty="0"/>
              <a:t>)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K 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 x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-</a:t>
            </a:r>
            <a:r>
              <a:rPr lang="en-US" dirty="0" err="1" smtClean="0"/>
              <a:t>homomorphic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dirty="0" smtClean="0"/>
              <a:t>(x)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L</a:t>
            </a:r>
            <a:r>
              <a:rPr lang="en-US" dirty="0" smtClean="0"/>
              <a:t>(y) =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L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(K </a:t>
            </a:r>
            <a:r>
              <a:rPr lang="en-US" sz="18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x</a:t>
            </a:r>
            <a:r>
              <a:rPr lang="en-US" sz="2400" dirty="0" smtClean="0">
                <a:sym typeface="Symbol"/>
              </a:rPr>
              <a:t>)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 </a:t>
            </a:r>
            <a:r>
              <a:rPr lang="en-US" sz="2400" dirty="0" smtClean="0">
                <a:sym typeface="Symbol"/>
              </a:rPr>
              <a:t> (L </a:t>
            </a:r>
            <a:r>
              <a:rPr lang="en-US" sz="18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y) = </a:t>
            </a:r>
            <a:r>
              <a:rPr lang="en-US" sz="2400" dirty="0">
                <a:sym typeface="Symbol"/>
              </a:rPr>
              <a:t>(K </a:t>
            </a:r>
            <a:r>
              <a:rPr lang="en-US" sz="16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L)</a:t>
            </a:r>
            <a:r>
              <a:rPr lang="en-US" sz="1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18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>
                <a:sym typeface="Symbol"/>
              </a:rPr>
              <a:t>x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y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dirty="0">
                <a:sym typeface="Symbol"/>
              </a:rPr>
              <a:t>K </a:t>
            </a:r>
            <a:r>
              <a:rPr lang="en-US" sz="14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L)</a:t>
            </a:r>
            <a:r>
              <a:rPr lang="en-US" sz="1600" dirty="0">
                <a:solidFill>
                  <a:prstClr val="black"/>
                </a:solidFill>
                <a:sym typeface="Symbol"/>
              </a:rPr>
              <a:t> </a:t>
            </a:r>
            <a:r>
              <a:rPr lang="en-US" sz="2400" dirty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1400" dirty="0" err="1" smtClean="0">
                <a:sym typeface="Symbol"/>
              </a:rPr>
              <a:t>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)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31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Key: 		</a:t>
            </a:r>
            <a:r>
              <a:rPr lang="en-US" dirty="0" smtClean="0">
                <a:sym typeface="Symbol"/>
              </a:rPr>
              <a:t>, </a:t>
            </a:r>
            <a:r>
              <a:rPr lang="en-US" dirty="0" smtClean="0"/>
              <a:t>K </a:t>
            </a:r>
            <a:r>
              <a:rPr lang="en-US" dirty="0" smtClean="0">
                <a:sym typeface="Symbol"/>
              </a:rPr>
              <a:t></a:t>
            </a:r>
            <a:r>
              <a:rPr lang="en-US" baseline="-25000" dirty="0" smtClean="0">
                <a:sym typeface="Symbol"/>
              </a:rPr>
              <a:t>R </a:t>
            </a:r>
            <a:r>
              <a:rPr lang="en-US" dirty="0" smtClean="0">
                <a:sym typeface="Symbol"/>
              </a:rPr>
              <a:t>{</a:t>
            </a:r>
            <a:r>
              <a:rPr lang="en-US" dirty="0">
                <a:sym typeface="Symbol"/>
              </a:rPr>
              <a:t>0,1}</a:t>
            </a:r>
            <a:r>
              <a:rPr lang="en-US" baseline="30000" dirty="0">
                <a:sym typeface="Symbol"/>
              </a:rPr>
              <a:t>k</a:t>
            </a:r>
            <a:r>
              <a:rPr lang="en-US" dirty="0" smtClean="0"/>
              <a:t> </a:t>
            </a:r>
          </a:p>
          <a:p>
            <a:r>
              <a:rPr lang="en-US" dirty="0"/>
              <a:t>Message:	x </a:t>
            </a:r>
            <a:r>
              <a:rPr lang="en-US" dirty="0">
                <a:sym typeface="Symbol"/>
              </a:rPr>
              <a:t></a:t>
            </a:r>
            <a:r>
              <a:rPr lang="en-US" baseline="-25000" dirty="0">
                <a:sym typeface="Symbol"/>
              </a:rPr>
              <a:t>R </a:t>
            </a:r>
            <a:r>
              <a:rPr lang="en-US" dirty="0">
                <a:sym typeface="Symbol"/>
              </a:rPr>
              <a:t>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k</a:t>
            </a:r>
            <a:endParaRPr lang="en-US" dirty="0" smtClean="0"/>
          </a:p>
          <a:p>
            <a:r>
              <a:rPr lang="en-US" dirty="0" smtClean="0"/>
              <a:t>MAC:		M =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dirty="0" smtClean="0"/>
              <a:t>(x</a:t>
            </a:r>
            <a:r>
              <a:rPr lang="en-US" dirty="0"/>
              <a:t>)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K 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 x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-</a:t>
            </a:r>
            <a:r>
              <a:rPr lang="en-US" dirty="0" err="1" smtClean="0"/>
              <a:t>homomorphic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dirty="0" smtClean="0"/>
              <a:t>(x)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L</a:t>
            </a:r>
            <a:r>
              <a:rPr lang="en-US" dirty="0" smtClean="0"/>
              <a:t>(y) = </a:t>
            </a:r>
            <a:r>
              <a:rPr lang="en-US" dirty="0" err="1" smtClean="0"/>
              <a:t>mac</a:t>
            </a:r>
            <a:r>
              <a:rPr lang="en-US" baseline="-25000" dirty="0" err="1" smtClean="0">
                <a:sym typeface="Symbol"/>
              </a:rPr>
              <a:t>,</a:t>
            </a:r>
            <a:r>
              <a:rPr lang="en-US" baseline="-25000" dirty="0" err="1" smtClean="0"/>
              <a:t>K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L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(K </a:t>
            </a:r>
            <a:r>
              <a:rPr lang="en-US" sz="18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x</a:t>
            </a:r>
            <a:r>
              <a:rPr lang="en-US" sz="2400" dirty="0" smtClean="0">
                <a:sym typeface="Symbol"/>
              </a:rPr>
              <a:t>)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 </a:t>
            </a:r>
            <a:r>
              <a:rPr lang="en-US" sz="2400" dirty="0" smtClean="0">
                <a:sym typeface="Symbol"/>
              </a:rPr>
              <a:t> (L </a:t>
            </a:r>
            <a:r>
              <a:rPr lang="en-US" sz="18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y) = </a:t>
            </a:r>
            <a:r>
              <a:rPr lang="en-US" sz="2400" dirty="0">
                <a:sym typeface="Symbol"/>
              </a:rPr>
              <a:t>(K </a:t>
            </a:r>
            <a:r>
              <a:rPr lang="en-US" sz="16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L)</a:t>
            </a:r>
            <a:r>
              <a:rPr lang="en-US" sz="1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18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>
                <a:sym typeface="Symbol"/>
              </a:rPr>
              <a:t>x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y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dirty="0">
                <a:sym typeface="Symbol"/>
              </a:rPr>
              <a:t>K </a:t>
            </a:r>
            <a:r>
              <a:rPr lang="en-US" sz="1400" dirty="0">
                <a:sym typeface="Symbol"/>
              </a:rPr>
              <a:t></a:t>
            </a:r>
            <a:r>
              <a:rPr lang="en-US" sz="2400" dirty="0">
                <a:sym typeface="Symbol"/>
              </a:rPr>
              <a:t> L)</a:t>
            </a:r>
            <a:r>
              <a:rPr lang="en-US" sz="1600" dirty="0">
                <a:solidFill>
                  <a:prstClr val="black"/>
                </a:solidFill>
                <a:sym typeface="Symbol"/>
              </a:rPr>
              <a:t> </a:t>
            </a:r>
            <a:r>
              <a:rPr lang="en-US" sz="2400" dirty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1400" dirty="0" err="1" smtClean="0">
                <a:sym typeface="Symbol"/>
              </a:rPr>
              <a:t>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)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665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Passive-Secure S2P from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Gate-by-gate evaluation of a Boolean circuit</a:t>
            </a:r>
          </a:p>
          <a:p>
            <a:r>
              <a:rPr lang="en-US" b="1" dirty="0" smtClean="0"/>
              <a:t>Representation</a:t>
            </a:r>
            <a:r>
              <a:rPr lang="en-US" dirty="0" smtClean="0"/>
              <a:t> of a secret bit x:</a:t>
            </a:r>
            <a:br>
              <a:rPr lang="en-US" dirty="0" smtClean="0"/>
            </a:br>
            <a:r>
              <a:rPr lang="en-US" dirty="0"/>
              <a:t>	A </a:t>
            </a:r>
            <a:r>
              <a:rPr lang="en-US" dirty="0" smtClean="0"/>
              <a:t>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</a:t>
            </a:r>
            <a:r>
              <a:rPr lang="en-US" dirty="0"/>
              <a:t>0,1} 	</a:t>
            </a:r>
            <a:r>
              <a:rPr lang="en-US" dirty="0" smtClean="0"/>
              <a:t>B 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{0,1}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>	 </a:t>
            </a:r>
            <a:r>
              <a:rPr lang="en-US" dirty="0" smtClean="0"/>
              <a:t>      x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  </a:t>
            </a:r>
            <a:endParaRPr lang="en-US" dirty="0"/>
          </a:p>
          <a:p>
            <a:r>
              <a:rPr lang="en-US" b="1" dirty="0" smtClean="0"/>
              <a:t>Input</a:t>
            </a:r>
            <a:r>
              <a:rPr lang="en-US" dirty="0" smtClean="0"/>
              <a:t> of some x from A: </a:t>
            </a:r>
            <a:br>
              <a:rPr lang="en-US" dirty="0" smtClean="0"/>
            </a:br>
            <a:r>
              <a:rPr lang="en-US" dirty="0" smtClean="0"/>
              <a:t>	A sets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= x		B sets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 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 of some x to A:</a:t>
            </a:r>
            <a:br>
              <a:rPr lang="en-US" dirty="0" smtClean="0"/>
            </a:b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/>
              <a:t>		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sends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60032" y="4149080"/>
            <a:ext cx="2448272" cy="72008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60032" y="5229200"/>
            <a:ext cx="2880320" cy="72008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Passive-Secure S2P from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Representation</a:t>
            </a:r>
            <a:r>
              <a:rPr lang="en-US" dirty="0" smtClean="0"/>
              <a:t> of a secret bit x:</a:t>
            </a:r>
            <a:br>
              <a:rPr lang="en-US" dirty="0" smtClean="0"/>
            </a:br>
            <a:r>
              <a:rPr lang="en-US" dirty="0"/>
              <a:t>	A </a:t>
            </a:r>
            <a:r>
              <a:rPr lang="en-US" dirty="0" smtClean="0"/>
              <a:t>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</a:t>
            </a:r>
            <a:r>
              <a:rPr lang="en-US" dirty="0"/>
              <a:t>0,1} 	</a:t>
            </a:r>
            <a:r>
              <a:rPr lang="en-US" dirty="0" smtClean="0"/>
              <a:t>B 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{0,1}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>	 </a:t>
            </a:r>
            <a:r>
              <a:rPr lang="en-US" dirty="0" smtClean="0"/>
              <a:t>      x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  </a:t>
            </a:r>
          </a:p>
          <a:p>
            <a:endParaRPr lang="en-US" dirty="0" smtClean="0"/>
          </a:p>
          <a:p>
            <a:r>
              <a:rPr lang="en-US" b="1" dirty="0" err="1"/>
              <a:t>Xor</a:t>
            </a:r>
            <a:r>
              <a:rPr lang="en-US" dirty="0"/>
              <a:t> secure computation of z=</a:t>
            </a:r>
            <a:r>
              <a:rPr lang="en-US" dirty="0" err="1"/>
              <a:t>x</a:t>
            </a:r>
            <a:r>
              <a:rPr lang="en-US" sz="24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	A sets </a:t>
            </a:r>
            <a:r>
              <a:rPr lang="en-US" dirty="0" err="1"/>
              <a:t>z</a:t>
            </a:r>
            <a:r>
              <a:rPr lang="en-US" baseline="-25000" dirty="0" err="1"/>
              <a:t>A</a:t>
            </a:r>
            <a:r>
              <a:rPr lang="en-US" dirty="0"/>
              <a:t> = </a:t>
            </a:r>
            <a:r>
              <a:rPr lang="en-US" dirty="0" err="1"/>
              <a:t>x</a:t>
            </a:r>
            <a:r>
              <a:rPr lang="en-US" baseline="-25000" dirty="0" err="1"/>
              <a:t>A</a:t>
            </a:r>
            <a:r>
              <a:rPr lang="en-US" sz="24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A</a:t>
            </a:r>
            <a:r>
              <a:rPr lang="en-US" dirty="0"/>
              <a:t>		B sets </a:t>
            </a:r>
            <a:r>
              <a:rPr lang="en-US" dirty="0" err="1"/>
              <a:t>z</a:t>
            </a:r>
            <a:r>
              <a:rPr lang="en-US" baseline="-25000" dirty="0" err="1"/>
              <a:t>B</a:t>
            </a:r>
            <a:r>
              <a:rPr lang="en-US" dirty="0"/>
              <a:t> = 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sz="24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x</a:t>
            </a:r>
            <a:r>
              <a:rPr lang="en-US" sz="20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dirty="0"/>
              <a:t> = (</a:t>
            </a:r>
            <a:r>
              <a:rPr lang="en-US" dirty="0" err="1"/>
              <a:t>x</a:t>
            </a:r>
            <a:r>
              <a:rPr lang="en-US" baseline="-25000" dirty="0" err="1"/>
              <a:t>A</a:t>
            </a:r>
            <a:r>
              <a:rPr lang="en-US" sz="2000" dirty="0" err="1">
                <a:sym typeface="Symbol"/>
              </a:rPr>
              <a:t>X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/>
              <a:t>(</a:t>
            </a:r>
            <a:r>
              <a:rPr lang="en-US" dirty="0" err="1"/>
              <a:t>y</a:t>
            </a:r>
            <a:r>
              <a:rPr lang="en-US" baseline="-25000" dirty="0" err="1"/>
              <a:t>A</a:t>
            </a:r>
            <a:r>
              <a:rPr lang="en-US" sz="20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= (</a:t>
            </a:r>
            <a:r>
              <a:rPr lang="en-US" dirty="0" err="1"/>
              <a:t>x</a:t>
            </a:r>
            <a:r>
              <a:rPr lang="en-US" baseline="-25000" dirty="0" err="1"/>
              <a:t>A</a:t>
            </a:r>
            <a:r>
              <a:rPr lang="en-US" sz="20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A</a:t>
            </a:r>
            <a:r>
              <a:rPr lang="en-US" dirty="0"/>
              <a:t>)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/>
              <a:t>(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sz="20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</a:p>
          <a:p>
            <a:endParaRPr lang="en-US" b="1" dirty="0" smtClean="0"/>
          </a:p>
        </p:txBody>
      </p:sp>
      <p:sp>
        <p:nvSpPr>
          <p:cNvPr id="4" name="Oval 3"/>
          <p:cNvSpPr/>
          <p:nvPr/>
        </p:nvSpPr>
        <p:spPr>
          <a:xfrm>
            <a:off x="4860032" y="4221088"/>
            <a:ext cx="3240360" cy="72008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87624" y="4221088"/>
            <a:ext cx="3240360" cy="72008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7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Passive-Secure S2P from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Representation</a:t>
            </a:r>
            <a:r>
              <a:rPr lang="en-US" dirty="0" smtClean="0"/>
              <a:t> of a secret bit x:</a:t>
            </a:r>
            <a:br>
              <a:rPr lang="en-US" dirty="0" smtClean="0"/>
            </a:br>
            <a:r>
              <a:rPr lang="en-US" dirty="0"/>
              <a:t>	A </a:t>
            </a:r>
            <a:r>
              <a:rPr lang="en-US" dirty="0" smtClean="0"/>
              <a:t>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</a:t>
            </a:r>
            <a:r>
              <a:rPr lang="en-US" dirty="0"/>
              <a:t>0,1} 	</a:t>
            </a:r>
            <a:r>
              <a:rPr lang="en-US" dirty="0" smtClean="0"/>
              <a:t>B 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{0,1}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>	 </a:t>
            </a:r>
            <a:r>
              <a:rPr lang="en-US" dirty="0" smtClean="0"/>
              <a:t>      x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  </a:t>
            </a:r>
            <a:endParaRPr lang="en-US" dirty="0"/>
          </a:p>
          <a:p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x</a:t>
            </a:r>
            <a:r>
              <a:rPr lang="en-US" baseline="-25000" dirty="0" err="1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)(</a:t>
            </a:r>
            <a:r>
              <a:rPr lang="en-US" dirty="0" err="1"/>
              <a:t>y</a:t>
            </a:r>
            <a:r>
              <a:rPr lang="en-US" baseline="-25000" dirty="0" err="1"/>
              <a:t>A</a:t>
            </a:r>
            <a:r>
              <a:rPr lang="en-US" sz="24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r>
              <a:rPr lang="en-US" sz="2400" dirty="0" smtClean="0">
                <a:sym typeface="Symbol"/>
              </a:rPr>
              <a:t>  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endParaRPr lang="en-US" b="1" dirty="0" smtClean="0"/>
          </a:p>
          <a:p>
            <a:pPr lvl="0"/>
            <a:r>
              <a:rPr lang="en-US" b="1" dirty="0" smtClean="0"/>
              <a:t>AND</a:t>
            </a:r>
            <a:r>
              <a:rPr lang="en-US" dirty="0" smtClean="0"/>
              <a:t> secure computation of z=</a:t>
            </a:r>
            <a:r>
              <a:rPr lang="en-US" dirty="0" err="1" smtClean="0"/>
              <a:t>xy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	A sets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dirty="0" smtClean="0"/>
              <a:t>		B sets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This is a secure computation of t </a:t>
            </a:r>
            <a:r>
              <a:rPr lang="en-US" dirty="0"/>
              <a:t>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sz="2400" dirty="0">
                <a:sym typeface="Symbol"/>
              </a:rPr>
              <a:t>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endParaRPr lang="en-US" dirty="0" smtClean="0"/>
          </a:p>
          <a:p>
            <a:pPr lvl="0"/>
            <a:r>
              <a:rPr lang="en-US" dirty="0" smtClean="0"/>
              <a:t>Then they securely compute u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dirty="0">
                <a:sym typeface="Symbol"/>
              </a:rPr>
              <a:t>v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endParaRPr lang="en-US" baseline="-25000" dirty="0" smtClean="0"/>
          </a:p>
          <a:p>
            <a:pPr lvl="0"/>
            <a:r>
              <a:rPr lang="en-US" dirty="0" smtClean="0"/>
              <a:t>Then they securely compute z = </a:t>
            </a:r>
            <a:r>
              <a:rPr lang="en-US" dirty="0" err="1" smtClean="0"/>
              <a:t>t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u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>
                <a:sym typeface="Symbol"/>
              </a:rPr>
              <a:t>v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1043608" y="4005064"/>
            <a:ext cx="3240360" cy="72008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4008" y="4005064"/>
            <a:ext cx="3240360" cy="72008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Secure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>
            <a:normAutofit/>
          </a:bodyPr>
          <a:lstStyle/>
          <a:p>
            <a:r>
              <a:rPr lang="en-US" dirty="0" smtClean="0"/>
              <a:t>S2C of AND(x, y) = (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z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where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 err="1" smtClean="0">
                <a:sym typeface="Symbol"/>
              </a:rPr>
              <a:t></a:t>
            </a:r>
            <a:r>
              <a:rPr lang="en-US" baseline="-25000" dirty="0" err="1" smtClean="0">
                <a:sym typeface="Symbol"/>
              </a:rPr>
              <a:t>R</a:t>
            </a:r>
            <a:r>
              <a:rPr lang="en-US" dirty="0" smtClean="0"/>
              <a:t>{0,1} and </a:t>
            </a:r>
            <a:r>
              <a:rPr lang="en-US" sz="3000" dirty="0" err="1" smtClean="0">
                <a:solidFill>
                  <a:prstClr val="black"/>
                </a:solidFill>
              </a:rPr>
              <a:t>z</a:t>
            </a:r>
            <a:r>
              <a:rPr lang="en-US" sz="30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22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000" dirty="0" err="1" smtClean="0">
                <a:solidFill>
                  <a:prstClr val="black"/>
                </a:solidFill>
              </a:rPr>
              <a:t>z</a:t>
            </a:r>
            <a:r>
              <a:rPr lang="en-US" sz="3000" baseline="-25000" dirty="0" err="1" smtClean="0">
                <a:solidFill>
                  <a:prstClr val="black"/>
                </a:solidFill>
              </a:rPr>
              <a:t>B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err="1" smtClean="0">
                <a:solidFill>
                  <a:prstClr val="black"/>
                </a:solidFill>
              </a:rPr>
              <a:t>xy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9632" y="3429000"/>
            <a:ext cx="172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z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R</a:t>
            </a:r>
            <a:r>
              <a:rPr lang="en-US" sz="3200" dirty="0">
                <a:solidFill>
                  <a:prstClr val="black"/>
                </a:solidFill>
              </a:rPr>
              <a:t>{0,1}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4393" y="4797152"/>
            <a:ext cx="125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z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22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/>
              <a:t>x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34290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2314" y="4725144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B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496" y="328498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25" y="270892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68344" y="328498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76456" y="270892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5496" y="623731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5661248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A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68344" y="623731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60432" y="5661248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B</a:t>
            </a:r>
            <a:endParaRPr lang="en-US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1115616" y="4797152"/>
            <a:ext cx="1872208" cy="65678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372200" y="3429000"/>
            <a:ext cx="1872208" cy="65678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115616" y="3420289"/>
            <a:ext cx="1872208" cy="65678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4" grpId="0"/>
      <p:bldP spid="18" grpId="0"/>
      <p:bldP spid="20" grpId="0"/>
      <p:bldP spid="22" grpId="0"/>
      <p:bldP spid="25" grpId="0" animBg="1"/>
      <p:bldP spid="2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OT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OT is provably a public-key primitive</a:t>
            </a:r>
          </a:p>
          <a:p>
            <a:pPr lvl="1"/>
            <a:r>
              <a:rPr lang="en-US" dirty="0" smtClean="0"/>
              <a:t>OTs can be generated at a rate of 100 to 1000 per second depending on the underlying assumption</a:t>
            </a:r>
          </a:p>
          <a:p>
            <a:r>
              <a:rPr lang="en-US" b="1" dirty="0" smtClean="0"/>
              <a:t>OT extension</a:t>
            </a:r>
            <a:r>
              <a:rPr lang="en-US" dirty="0" smtClean="0"/>
              <a:t> takes a few seed OTs and a PRG or hash function and implements any polynomial number of OTs using only a few applications of a hash function per generated OT </a:t>
            </a:r>
          </a:p>
          <a:p>
            <a:pPr lvl="1"/>
            <a:r>
              <a:rPr lang="en-US" dirty="0" smtClean="0"/>
              <a:t>Like enveloping, RSA+AES</a:t>
            </a:r>
          </a:p>
        </p:txBody>
      </p:sp>
    </p:spTree>
    <p:extLst>
      <p:ext uri="{BB962C8B-B14F-4D97-AF65-F5344CB8AC3E}">
        <p14:creationId xmlns:p14="http://schemas.microsoft.com/office/powerpoint/2010/main" val="40431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achieve active security, efficiently, we commit both parties to all their shares and check that they use the right shares at all places where they could deviate</a:t>
            </a:r>
          </a:p>
          <a:p>
            <a:pPr lvl="1"/>
            <a:r>
              <a:rPr lang="en-US" dirty="0" smtClean="0"/>
              <a:t>Reminiscent of the notion of committed OT, but we make the crucial difference that we do not base it on (slow) public-key cryptography</a:t>
            </a:r>
          </a:p>
          <a:p>
            <a:pPr lvl="1"/>
            <a:r>
              <a:rPr lang="en-US" dirty="0" smtClean="0"/>
              <a:t>To not confuse with committed OT, we call the technique </a:t>
            </a:r>
            <a:r>
              <a:rPr lang="en-US" b="1" dirty="0" smtClean="0"/>
              <a:t>authenticated 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11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Authenticating Alice’s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Alice holds a </a:t>
            </a:r>
            <a:r>
              <a:rPr lang="en-US" b="1" dirty="0" smtClean="0"/>
              <a:t>global key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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{0,1}</a:t>
            </a:r>
            <a:r>
              <a:rPr lang="en-US" baseline="30000" dirty="0" smtClean="0">
                <a:sym typeface="Symbol"/>
              </a:rPr>
              <a:t>k</a:t>
            </a: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For each of Bob’s bits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Alice holds a </a:t>
            </a:r>
            <a:r>
              <a:rPr lang="en-US" b="1" dirty="0" smtClean="0">
                <a:sym typeface="Symbol"/>
              </a:rPr>
              <a:t>local key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</a:t>
            </a:r>
            <a:r>
              <a:rPr lang="en-US" baseline="-25000" dirty="0" err="1">
                <a:sym typeface="Symbol"/>
              </a:rPr>
              <a:t>R</a:t>
            </a:r>
            <a:r>
              <a:rPr lang="en-US" dirty="0">
                <a:sym typeface="Symbol"/>
              </a:rPr>
              <a:t>{0,1}</a:t>
            </a:r>
            <a:r>
              <a:rPr lang="en-US" baseline="30000" dirty="0">
                <a:sym typeface="Symbol"/>
              </a:rPr>
              <a:t>k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Bob learns only the MAC  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x</a:t>
            </a:r>
            <a:r>
              <a:rPr lang="en-US" baseline="-25000" dirty="0" err="1">
                <a:sym typeface="Symbol"/>
              </a:rPr>
              <a:t>A</a:t>
            </a:r>
            <a:r>
              <a:rPr lang="en-US" dirty="0" smtClean="0">
                <a:sym typeface="Symbol"/>
              </a:rPr>
              <a:t> </a:t>
            </a:r>
          </a:p>
          <a:p>
            <a:r>
              <a:rPr lang="en-US" dirty="0" err="1" smtClean="0">
                <a:sym typeface="Symbol"/>
              </a:rPr>
              <a:t>Xor-Homomorphic</a:t>
            </a:r>
            <a:r>
              <a:rPr lang="en-US" dirty="0" smtClean="0">
                <a:sym typeface="Symbol"/>
              </a:rPr>
              <a:t>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Alice: 	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		</a:t>
            </a:r>
            <a:r>
              <a:rPr lang="en-US" dirty="0" smtClean="0">
                <a:sym typeface="Symbol"/>
              </a:rPr>
              <a:t>Bob: 	x 	  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dirty="0" err="1">
                <a:solidFill>
                  <a:prstClr val="black"/>
                </a:solidFill>
                <a:sym typeface="Symbol"/>
              </a:rPr>
              <a:t>K</a:t>
            </a:r>
            <a:r>
              <a:rPr lang="en-US" baseline="-25000" dirty="0" err="1">
                <a:solidFill>
                  <a:prstClr val="black"/>
                </a:solidFill>
                <a:sym typeface="Symbol"/>
              </a:rPr>
              <a:t>x</a:t>
            </a:r>
            <a:r>
              <a:rPr lang="en-US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err="1">
                <a:solidFill>
                  <a:prstClr val="black"/>
                </a:solidFill>
                <a:sym typeface="Symbol"/>
              </a:rPr>
              <a:t>x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A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/>
            </a:r>
            <a:br>
              <a:rPr lang="en-US" baseline="-25000" dirty="0" smtClean="0">
                <a:solidFill>
                  <a:prstClr val="black"/>
                </a:solidFill>
                <a:sym typeface="Symbol"/>
              </a:rPr>
            </a:b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	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baseline="-25000" dirty="0">
                <a:solidFill>
                  <a:prstClr val="black"/>
                </a:solidFill>
                <a:sym typeface="Symbol"/>
              </a:rPr>
              <a:t>		</a:t>
            </a: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y 	 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y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A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/>
            </a:r>
            <a:br>
              <a:rPr lang="en-US" baseline="-25000" dirty="0" smtClean="0">
                <a:solidFill>
                  <a:prstClr val="black"/>
                </a:solidFill>
                <a:sym typeface="Symbol"/>
              </a:rPr>
            </a:br>
            <a:r>
              <a:rPr lang="en-US" dirty="0">
                <a:sym typeface="Symbol"/>
              </a:rPr>
              <a:t>	 	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x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>
                <a:sym typeface="Symbol"/>
              </a:rPr>
              <a:t>K</a:t>
            </a:r>
            <a:r>
              <a:rPr lang="en-US" baseline="-25000" dirty="0" err="1" smtClean="0">
                <a:sym typeface="Symbol"/>
              </a:rPr>
              <a:t>y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baseline="-25000" dirty="0">
                <a:solidFill>
                  <a:prstClr val="black"/>
                </a:solidFill>
                <a:sym typeface="Symbol"/>
              </a:rPr>
              <a:t>	</a:t>
            </a: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z=</a:t>
            </a:r>
            <a:r>
              <a:rPr lang="en-US" dirty="0" err="1" smtClean="0">
                <a:sym typeface="Symbol"/>
              </a:rPr>
              <a:t>x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 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y</a:t>
            </a:r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306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Small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Next step is to efficiently, actively secure implement three small helpers</a:t>
            </a:r>
          </a:p>
          <a:p>
            <a:r>
              <a:rPr lang="en-US" b="1" dirty="0" err="1" smtClean="0">
                <a:sym typeface="Symbol"/>
              </a:rPr>
              <a:t>aBit</a:t>
            </a:r>
            <a:r>
              <a:rPr lang="en-US" dirty="0" smtClean="0">
                <a:sym typeface="Symbol"/>
              </a:rPr>
              <a:t>: Allows Alice and Bob to authenticate a bit of Bob’s using a local key chosen by Alice–the global key is fixed</a:t>
            </a:r>
          </a:p>
          <a:p>
            <a:r>
              <a:rPr lang="en-US" b="1" dirty="0" err="1" smtClean="0">
                <a:sym typeface="Symbol"/>
              </a:rPr>
              <a:t>aOT</a:t>
            </a:r>
            <a:r>
              <a:rPr lang="en-US" dirty="0" smtClean="0">
                <a:sym typeface="Symbol"/>
              </a:rPr>
              <a:t>: Allows Alice and Bob to perform an OT of bits which are authenticated and obtain an authentication on the results </a:t>
            </a:r>
          </a:p>
          <a:p>
            <a:r>
              <a:rPr lang="en-US" b="1" dirty="0" err="1" smtClean="0">
                <a:sym typeface="Symbol"/>
              </a:rPr>
              <a:t>aAND</a:t>
            </a:r>
            <a:r>
              <a:rPr lang="en-US" dirty="0" smtClean="0">
                <a:sym typeface="Symbol"/>
              </a:rPr>
              <a:t>: If Bob holds authenticated bits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, then he can compute </a:t>
            </a:r>
            <a:r>
              <a:rPr lang="en-US" i="1" dirty="0" smtClean="0">
                <a:sym typeface="Symbol"/>
              </a:rPr>
              <a:t>z=</a:t>
            </a:r>
            <a:r>
              <a:rPr lang="en-US" i="1" dirty="0" err="1" smtClean="0">
                <a:sym typeface="Symbol"/>
              </a:rPr>
              <a:t>xy</a:t>
            </a:r>
            <a:r>
              <a:rPr lang="en-US" dirty="0" smtClean="0">
                <a:sym typeface="Symbol"/>
              </a:rPr>
              <a:t> plus an authentication of this result, and only this result</a:t>
            </a:r>
          </a:p>
          <a:p>
            <a:r>
              <a:rPr lang="en-US" dirty="0" smtClean="0">
                <a:sym typeface="Symbol"/>
              </a:rPr>
              <a:t>Similar protocols for the other direction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1512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Authenticating a Bit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aBit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4393" y="3429000"/>
            <a:ext cx="51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x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34290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96290" y="4725144"/>
            <a:ext cx="2480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ym typeface="Symbol"/>
              </a:rPr>
              <a:t>M</a:t>
            </a:r>
            <a:r>
              <a:rPr lang="en-US" sz="3200" baseline="-25000" dirty="0" err="1">
                <a:sym typeface="Symbol"/>
              </a:rPr>
              <a:t>x</a:t>
            </a:r>
            <a:r>
              <a:rPr lang="en-US" sz="3200" dirty="0">
                <a:sym typeface="Symbol"/>
              </a:rPr>
              <a:t> = </a:t>
            </a:r>
            <a:r>
              <a:rPr lang="en-US" sz="3200" dirty="0" err="1">
                <a:sym typeface="Symbol"/>
              </a:rPr>
              <a:t>K</a:t>
            </a:r>
            <a:r>
              <a:rPr lang="en-US" sz="3200" baseline="-25000" dirty="0" err="1">
                <a:sym typeface="Symbol"/>
              </a:rPr>
              <a:t>x</a:t>
            </a:r>
            <a:r>
              <a:rPr lang="en-US" sz="3200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err="1">
                <a:sym typeface="Symbol"/>
              </a:rPr>
              <a:t>x</a:t>
            </a:r>
            <a:r>
              <a:rPr lang="en-US" sz="3200" baseline="-25000" dirty="0" err="1">
                <a:sym typeface="Symbol"/>
              </a:rPr>
              <a:t>A</a:t>
            </a:r>
            <a:r>
              <a:rPr lang="en-US" sz="3200" dirty="0">
                <a:sym typeface="Symbol"/>
              </a:rPr>
              <a:t> </a:t>
            </a:r>
          </a:p>
          <a:p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199080" y="2636912"/>
            <a:ext cx="64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83768" y="2780928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27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Oblivious Transfer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aOT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472514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75656" y="34290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x</a:t>
            </a:r>
            <a:r>
              <a:rPr lang="en-US" sz="3200" baseline="-25000" dirty="0" smtClean="0"/>
              <a:t>0 , </a:t>
            </a:r>
            <a:r>
              <a:rPr lang="en-US" sz="3200" dirty="0" smtClean="0">
                <a:solidFill>
                  <a:prstClr val="black"/>
                </a:solidFill>
              </a:rPr>
              <a:t>M</a:t>
            </a:r>
            <a:r>
              <a:rPr lang="en-US" sz="3200" baseline="-25000" dirty="0" smtClean="0">
                <a:solidFill>
                  <a:prstClr val="black"/>
                </a:solidFill>
              </a:rPr>
              <a:t>0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4149080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baseline="-25000" dirty="0">
                <a:solidFill>
                  <a:prstClr val="black"/>
                </a:solidFill>
              </a:rPr>
              <a:t> , </a:t>
            </a:r>
            <a:r>
              <a:rPr lang="en-US" sz="3200" dirty="0" smtClean="0">
                <a:solidFill>
                  <a:prstClr val="black"/>
                </a:solidFill>
              </a:rPr>
              <a:t>M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99080" y="2636912"/>
            <a:ext cx="64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83768" y="2780928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44208" y="2636912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B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56176" y="2789312"/>
            <a:ext cx="432048" cy="5676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94275" y="3429000"/>
            <a:ext cx="537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r>
              <a:rPr lang="en-US" sz="3200" baseline="-25000" dirty="0" smtClean="0"/>
              <a:t>0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479715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        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z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=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z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z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</a:t>
            </a:r>
            <a:endParaRPr lang="en-US" sz="3200" dirty="0">
              <a:solidFill>
                <a:prstClr val="black"/>
              </a:solidFill>
              <a:sym typeface="Symbol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156176" y="4716433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31017" y="4140369"/>
            <a:ext cx="537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r>
              <a:rPr lang="en-US" sz="3200" baseline="-25000" dirty="0" smtClean="0"/>
              <a:t>1</a:t>
            </a:r>
            <a:endParaRPr lang="en-US" baseline="-25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547664" y="5436513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75656" y="4860449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</a:rPr>
              <a:t>K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z</a:t>
            </a:r>
            <a:endParaRPr lang="en-US" baseline="-25000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>
            <a:normAutofit/>
          </a:bodyPr>
          <a:lstStyle/>
          <a:p>
            <a:r>
              <a:rPr lang="en-US" dirty="0" smtClean="0"/>
              <a:t>The protocol outputs </a:t>
            </a:r>
            <a:r>
              <a:rPr lang="en-US" i="1" dirty="0" smtClean="0"/>
              <a:t>failure</a:t>
            </a:r>
            <a:r>
              <a:rPr lang="en-US" dirty="0" smtClean="0"/>
              <a:t> if the MAC are not correct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156176" y="4788441"/>
            <a:ext cx="974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z=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y</a:t>
            </a:r>
            <a:r>
              <a:rPr lang="en-US" sz="3200" dirty="0" smtClean="0"/>
              <a:t> </a:t>
            </a:r>
            <a:endParaRPr lang="en-US" sz="3200" dirty="0">
              <a:solidFill>
                <a:prstClr val="black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3906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3" grpId="0"/>
      <p:bldP spid="24" grpId="0"/>
      <p:bldP spid="28" grpId="0"/>
      <p:bldP spid="30" grpId="0"/>
      <p:bldP spid="22" grpId="0" build="p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AND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aAND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472514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0232" y="414908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y</a:t>
            </a:r>
            <a:r>
              <a:rPr lang="en-US" sz="3200" baseline="-25000" dirty="0" smtClean="0"/>
              <a:t> , </a:t>
            </a:r>
            <a:r>
              <a:rPr lang="en-US" sz="3200" dirty="0" smtClean="0">
                <a:solidFill>
                  <a:prstClr val="black"/>
                </a:solidFill>
              </a:rPr>
              <a:t>M</a:t>
            </a:r>
            <a:r>
              <a:rPr lang="en-US" sz="3200" baseline="-25000" dirty="0" smtClean="0">
                <a:solidFill>
                  <a:prstClr val="black"/>
                </a:solidFill>
              </a:rPr>
              <a:t>y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9080" y="2636912"/>
            <a:ext cx="64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83768" y="2780928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47664" y="3429000"/>
            <a:ext cx="51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x</a:t>
            </a:r>
            <a:endParaRPr lang="en-US" baseline="-250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156176" y="4716433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84406" y="4860449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z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6179302" y="4860449"/>
            <a:ext cx="2353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sym typeface="Symbol"/>
              </a:rPr>
              <a:t>M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z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=</a:t>
            </a:r>
            <a:r>
              <a:rPr lang="en-US" sz="3200" dirty="0" err="1">
                <a:solidFill>
                  <a:prstClr val="black"/>
                </a:solidFill>
                <a:sym typeface="Symbol"/>
              </a:rPr>
              <a:t>K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z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xy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B</a:t>
            </a:r>
            <a:endParaRPr lang="en-US" sz="3200" baseline="-25000" dirty="0">
              <a:solidFill>
                <a:prstClr val="black"/>
              </a:solidFill>
              <a:sym typeface="Symbol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547664" y="544522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84406" y="4140369"/>
            <a:ext cx="504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y</a:t>
            </a:r>
            <a:endParaRPr lang="en-US" baseline="-25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156176" y="544522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60232" y="34290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x</a:t>
            </a:r>
            <a:r>
              <a:rPr lang="en-US" sz="3200" baseline="-25000" dirty="0" smtClean="0"/>
              <a:t> , </a:t>
            </a:r>
            <a:r>
              <a:rPr lang="en-US" sz="3200" dirty="0" err="1" smtClean="0">
                <a:solidFill>
                  <a:prstClr val="black"/>
                </a:solidFill>
              </a:rPr>
              <a:t>M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x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>
            <a:normAutofit/>
          </a:bodyPr>
          <a:lstStyle/>
          <a:p>
            <a:r>
              <a:rPr lang="en-US" dirty="0" smtClean="0"/>
              <a:t>The protocol outputs </a:t>
            </a:r>
            <a:r>
              <a:rPr lang="en-US" i="1" dirty="0" smtClean="0"/>
              <a:t>failure</a:t>
            </a:r>
            <a:r>
              <a:rPr lang="en-US" dirty="0" smtClean="0"/>
              <a:t> if the MAC are not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8" grpId="0"/>
      <p:bldP spid="30" grpId="0"/>
      <p:bldP spid="33" grpId="0"/>
      <p:bldP spid="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Active-Secure S2P from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Representation</a:t>
            </a:r>
            <a:r>
              <a:rPr lang="en-US" dirty="0" smtClean="0"/>
              <a:t> of a secret bit x:</a:t>
            </a:r>
            <a:br>
              <a:rPr lang="en-US" dirty="0" smtClean="0"/>
            </a:br>
            <a:r>
              <a:rPr lang="en-US" dirty="0"/>
              <a:t>	A </a:t>
            </a:r>
            <a:r>
              <a:rPr lang="en-US" dirty="0" smtClean="0"/>
              <a:t>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</a:t>
            </a:r>
            <a:r>
              <a:rPr lang="en-US" dirty="0"/>
              <a:t>0,1} 	</a:t>
            </a:r>
            <a:r>
              <a:rPr lang="en-US" dirty="0" smtClean="0"/>
              <a:t>	B 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{0,1}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>	 </a:t>
            </a:r>
            <a:r>
              <a:rPr lang="en-US" dirty="0" smtClean="0"/>
              <a:t>      x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and both bits are authenticated</a:t>
            </a:r>
            <a:endParaRPr lang="en-US" dirty="0"/>
          </a:p>
          <a:p>
            <a:r>
              <a:rPr lang="en-US" b="1" dirty="0" smtClean="0"/>
              <a:t>Input</a:t>
            </a:r>
            <a:r>
              <a:rPr lang="en-US" dirty="0" smtClean="0"/>
              <a:t> of some x from A: </a:t>
            </a:r>
            <a:br>
              <a:rPr lang="en-US" dirty="0" smtClean="0"/>
            </a:br>
            <a:r>
              <a:rPr lang="en-US" dirty="0" smtClean="0"/>
              <a:t>A calls </a:t>
            </a:r>
            <a:r>
              <a:rPr lang="en-US" dirty="0" err="1" smtClean="0"/>
              <a:t>aBit</a:t>
            </a:r>
            <a:r>
              <a:rPr lang="en-US" dirty="0" smtClean="0"/>
              <a:t> with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= x to get it authenticated	</a:t>
            </a:r>
            <a:br>
              <a:rPr lang="en-US" dirty="0" smtClean="0"/>
            </a:br>
            <a:r>
              <a:rPr lang="en-US" dirty="0" smtClean="0"/>
              <a:t>B calls </a:t>
            </a:r>
            <a:r>
              <a:rPr lang="en-US" dirty="0" err="1" smtClean="0"/>
              <a:t>aBit</a:t>
            </a:r>
            <a:r>
              <a:rPr lang="en-US" dirty="0" smtClean="0"/>
              <a:t> with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 and sends the MAC as </a:t>
            </a:r>
            <a:r>
              <a:rPr lang="en-US" dirty="0"/>
              <a:t>proof that 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dirty="0"/>
              <a:t> = 0 </a:t>
            </a:r>
            <a:endParaRPr lang="en-US" dirty="0" smtClean="0"/>
          </a:p>
          <a:p>
            <a:r>
              <a:rPr lang="en-US" b="1" dirty="0" smtClean="0"/>
              <a:t>Output</a:t>
            </a:r>
            <a:r>
              <a:rPr lang="en-US" dirty="0" smtClean="0"/>
              <a:t> of some x to A: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B sends 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dirty="0" smtClean="0"/>
              <a:t>to A along with the MAC on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9552" y="2780928"/>
            <a:ext cx="5688632" cy="656783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8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Active-Secure S2P from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Representation</a:t>
            </a:r>
            <a:r>
              <a:rPr lang="en-US" dirty="0" smtClean="0"/>
              <a:t> of a secret bit x:</a:t>
            </a:r>
            <a:br>
              <a:rPr lang="en-US" dirty="0" smtClean="0"/>
            </a:br>
            <a:r>
              <a:rPr lang="en-US" dirty="0"/>
              <a:t>	A </a:t>
            </a:r>
            <a:r>
              <a:rPr lang="en-US" dirty="0" smtClean="0"/>
              <a:t>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</a:t>
            </a:r>
            <a:r>
              <a:rPr lang="en-US" dirty="0"/>
              <a:t>0,1} 	</a:t>
            </a:r>
            <a:r>
              <a:rPr lang="en-US" dirty="0" smtClean="0"/>
              <a:t>B 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{0,1}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>	 </a:t>
            </a:r>
            <a:r>
              <a:rPr lang="en-US" dirty="0" smtClean="0"/>
              <a:t>      x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both bits are </a:t>
            </a:r>
            <a:r>
              <a:rPr lang="en-US" dirty="0" smtClean="0"/>
              <a:t>authenticated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err="1" smtClean="0"/>
              <a:t>Xor</a:t>
            </a:r>
            <a:r>
              <a:rPr lang="en-US" dirty="0" smtClean="0"/>
              <a:t> secure computation of z=</a:t>
            </a:r>
            <a:r>
              <a:rPr lang="en-US" dirty="0" err="1" smtClean="0"/>
              <a:t>x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y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	A sets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y</a:t>
            </a:r>
            <a:r>
              <a:rPr lang="en-US" baseline="-25000" dirty="0" err="1"/>
              <a:t>A</a:t>
            </a:r>
            <a:r>
              <a:rPr lang="en-US" dirty="0" smtClean="0"/>
              <a:t>		B sets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+ They use the </a:t>
            </a:r>
            <a:r>
              <a:rPr lang="en-US" dirty="0" err="1" smtClean="0"/>
              <a:t>Xor</a:t>
            </a:r>
            <a:r>
              <a:rPr lang="en-US" dirty="0" smtClean="0"/>
              <a:t>-homomorphism to compute MACs </a:t>
            </a:r>
            <a:r>
              <a:rPr lang="en-US" dirty="0"/>
              <a:t>on </a:t>
            </a:r>
            <a:r>
              <a:rPr lang="en-US" dirty="0" err="1"/>
              <a:t>z</a:t>
            </a:r>
            <a:r>
              <a:rPr lang="en-US" baseline="-25000" dirty="0" err="1"/>
              <a:t>A</a:t>
            </a:r>
            <a:r>
              <a:rPr lang="en-US" dirty="0"/>
              <a:t> and </a:t>
            </a:r>
            <a:r>
              <a:rPr lang="en-US" dirty="0" err="1"/>
              <a:t>z</a:t>
            </a:r>
            <a:r>
              <a:rPr lang="en-US" baseline="-25000" dirty="0" err="1"/>
              <a:t>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0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Active-Secure S2P from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Representation</a:t>
            </a:r>
            <a:r>
              <a:rPr lang="en-US" dirty="0" smtClean="0"/>
              <a:t> of a secret bit x:</a:t>
            </a:r>
            <a:br>
              <a:rPr lang="en-US" dirty="0" smtClean="0"/>
            </a:br>
            <a:r>
              <a:rPr lang="en-US" dirty="0"/>
              <a:t>	A </a:t>
            </a:r>
            <a:r>
              <a:rPr lang="en-US" dirty="0" smtClean="0"/>
              <a:t>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</a:t>
            </a:r>
            <a:r>
              <a:rPr lang="en-US" dirty="0"/>
              <a:t>0,1} 	</a:t>
            </a:r>
            <a:r>
              <a:rPr lang="en-US" dirty="0" smtClean="0"/>
              <a:t>B holds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{0,1}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dirty="0"/>
              <a:t>	 </a:t>
            </a:r>
            <a:r>
              <a:rPr lang="en-US" dirty="0" smtClean="0"/>
              <a:t>      x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   </a:t>
            </a:r>
            <a:endParaRPr lang="en-US" dirty="0"/>
          </a:p>
          <a:p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x</a:t>
            </a:r>
            <a:r>
              <a:rPr lang="en-US" baseline="-25000" dirty="0" err="1"/>
              <a:t>A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>)(</a:t>
            </a:r>
            <a:r>
              <a:rPr lang="en-US" dirty="0" err="1"/>
              <a:t>y</a:t>
            </a:r>
            <a:r>
              <a:rPr lang="en-US" baseline="-25000" dirty="0" err="1"/>
              <a:t>A</a:t>
            </a:r>
            <a:r>
              <a:rPr lang="en-US" sz="2400" dirty="0" err="1">
                <a:sym typeface="Symbol"/>
              </a:rPr>
              <a:t>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r>
              <a:rPr lang="en-US" sz="2400" dirty="0" smtClean="0">
                <a:sym typeface="Symbol"/>
              </a:rPr>
              <a:t>  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endParaRPr lang="en-US" b="1" dirty="0" smtClean="0"/>
          </a:p>
          <a:p>
            <a:pPr lvl="0"/>
            <a:r>
              <a:rPr lang="en-US" b="1" dirty="0" smtClean="0"/>
              <a:t>And</a:t>
            </a:r>
            <a:r>
              <a:rPr lang="en-US" dirty="0" smtClean="0"/>
              <a:t> secure computation of z=</a:t>
            </a:r>
            <a:r>
              <a:rPr lang="en-US" dirty="0" err="1" smtClean="0"/>
              <a:t>xy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uses </a:t>
            </a:r>
            <a:r>
              <a:rPr lang="en-US" dirty="0" err="1" smtClean="0"/>
              <a:t>aAND</a:t>
            </a:r>
            <a:r>
              <a:rPr lang="en-US" dirty="0" smtClean="0"/>
              <a:t> to get a MAC on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dirty="0" smtClean="0"/>
              <a:t>	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 uses </a:t>
            </a:r>
            <a:r>
              <a:rPr lang="en-US" dirty="0" err="1" smtClean="0"/>
              <a:t>aAND</a:t>
            </a:r>
            <a:r>
              <a:rPr lang="en-US" dirty="0" smtClean="0"/>
              <a:t> to get a MAC on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Active-secure computation of t </a:t>
            </a:r>
            <a:r>
              <a:rPr lang="en-US" dirty="0"/>
              <a:t>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sz="2400" dirty="0">
                <a:sym typeface="Symbol"/>
              </a:rPr>
              <a:t>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endParaRPr lang="en-US" dirty="0" smtClean="0"/>
          </a:p>
          <a:p>
            <a:pPr lvl="0"/>
            <a:r>
              <a:rPr lang="en-US" dirty="0" smtClean="0"/>
              <a:t>They call </a:t>
            </a:r>
            <a:r>
              <a:rPr lang="en-US" dirty="0" err="1" smtClean="0"/>
              <a:t>aOT</a:t>
            </a:r>
            <a:r>
              <a:rPr lang="en-US" dirty="0" smtClean="0"/>
              <a:t> to securely compute </a:t>
            </a:r>
            <a:br>
              <a:rPr lang="en-US" dirty="0" smtClean="0"/>
            </a:br>
            <a:r>
              <a:rPr lang="en-US" dirty="0" smtClean="0"/>
              <a:t>					u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dirty="0">
                <a:sym typeface="Symbol"/>
              </a:rPr>
              <a:t>v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err="1" smtClean="0"/>
              <a:t>y</a:t>
            </a:r>
            <a:r>
              <a:rPr lang="en-US" baseline="-25000" dirty="0" err="1" smtClean="0"/>
              <a:t>B</a:t>
            </a:r>
            <a:endParaRPr lang="en-US" baseline="-25000" dirty="0" smtClean="0"/>
          </a:p>
          <a:p>
            <a:pPr lvl="0"/>
            <a:r>
              <a:rPr lang="en-US" dirty="0" smtClean="0"/>
              <a:t>Then they securely compute z = </a:t>
            </a:r>
            <a:r>
              <a:rPr lang="en-US" dirty="0" err="1" smtClean="0"/>
              <a:t>t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 smtClean="0"/>
              <a:t>u</a:t>
            </a:r>
            <a:r>
              <a:rPr lang="en-US" sz="2400" dirty="0" err="1" smtClean="0">
                <a:sym typeface="Symbol"/>
              </a:rPr>
              <a:t></a:t>
            </a:r>
            <a:r>
              <a:rPr lang="en-US" dirty="0" err="1">
                <a:sym typeface="Symbol"/>
              </a:rPr>
              <a:t>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52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Secure AND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9632" y="3429000"/>
            <a:ext cx="172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z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R</a:t>
            </a:r>
            <a:r>
              <a:rPr lang="en-US" sz="3200" dirty="0">
                <a:solidFill>
                  <a:prstClr val="black"/>
                </a:solidFill>
              </a:rPr>
              <a:t>{0,1}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4393" y="4797152"/>
            <a:ext cx="125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z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22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/>
              <a:t>x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34290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2314" y="4725144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B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496" y="328498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25" y="270892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68344" y="328498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76456" y="270892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5496" y="623731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5661248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A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68344" y="623731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60432" y="5661248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B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03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 is Complete for S2C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Given enough OTs we can securely evaluate any circuit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0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Secure AND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/>
              <a:t>aOT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9632" y="3429000"/>
            <a:ext cx="1726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z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R</a:t>
            </a:r>
            <a:r>
              <a:rPr lang="en-US" sz="3200" dirty="0">
                <a:solidFill>
                  <a:prstClr val="black"/>
                </a:solidFill>
              </a:rPr>
              <a:t>{0,1}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4393" y="4797152"/>
            <a:ext cx="125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z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A</a:t>
            </a:r>
            <a:r>
              <a:rPr lang="en-US" sz="22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/>
              <a:t>x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34290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2314" y="4725144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B</a:t>
            </a:r>
            <a:endParaRPr lang="en-US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496" y="328498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25" y="270892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68344" y="328498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76456" y="270892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5496" y="623731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5661248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A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68344" y="623731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60432" y="5661248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z</a:t>
            </a:r>
            <a:r>
              <a:rPr lang="en-US" sz="3200" baseline="-25000" dirty="0" err="1" smtClean="0"/>
              <a:t>B</a:t>
            </a:r>
            <a:endParaRPr lang="en-US" baseline="-250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67744" y="1484784"/>
            <a:ext cx="2572920" cy="1368152"/>
          </a:xfrm>
          <a:prstGeom prst="wedgeRoundRectCallout">
            <a:avLst>
              <a:gd name="adj1" fmla="val 47628"/>
              <a:gd name="adj2" fmla="val 74159"/>
              <a:gd name="adj3" fmla="val 166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+ MACs on all inputs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55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880" y="4111327"/>
            <a:ext cx="28956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 smtClean="0"/>
              <a:t>We implement a dealer functionality which serves a lot of random </a:t>
            </a:r>
            <a:r>
              <a:rPr lang="en-US" dirty="0" err="1" smtClean="0"/>
              <a:t>aBits</a:t>
            </a:r>
            <a:r>
              <a:rPr lang="en-US" dirty="0" smtClean="0"/>
              <a:t>, random </a:t>
            </a:r>
            <a:r>
              <a:rPr lang="en-US" dirty="0" err="1" smtClean="0"/>
              <a:t>aOTs</a:t>
            </a:r>
            <a:r>
              <a:rPr lang="en-US" dirty="0" smtClean="0"/>
              <a:t> and random </a:t>
            </a:r>
            <a:r>
              <a:rPr lang="en-US" dirty="0" err="1" smtClean="0"/>
              <a:t>aANDs</a:t>
            </a:r>
            <a:endParaRPr lang="en-US" dirty="0" smtClean="0"/>
          </a:p>
          <a:p>
            <a:r>
              <a:rPr lang="en-US" dirty="0" smtClean="0"/>
              <a:t>Can be used to implement the non-random version of the primitives using simple </a:t>
            </a:r>
            <a:br>
              <a:rPr lang="en-US" dirty="0" smtClean="0"/>
            </a:br>
            <a:r>
              <a:rPr lang="en-US" dirty="0" smtClean="0"/>
              <a:t>random self-reducibility protocols </a:t>
            </a:r>
            <a:br>
              <a:rPr lang="en-US" dirty="0" smtClean="0"/>
            </a:br>
            <a:r>
              <a:rPr lang="en-US" dirty="0" smtClean="0"/>
              <a:t>like ROT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OT</a:t>
            </a:r>
          </a:p>
          <a:p>
            <a:r>
              <a:rPr lang="en-US" dirty="0" smtClean="0"/>
              <a:t>Can then implement secure 2PC </a:t>
            </a:r>
            <a:br>
              <a:rPr lang="en-US" dirty="0" smtClean="0"/>
            </a:br>
            <a:r>
              <a:rPr lang="en-US" dirty="0" smtClean="0"/>
              <a:t>as on the previous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829" y="2573610"/>
            <a:ext cx="23526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first use a few OTs + a pseudo-random generator and one secure equality check to implement a lot (any polynomial) </a:t>
            </a:r>
            <a:br>
              <a:rPr lang="en-US" dirty="0" smtClean="0"/>
            </a:br>
            <a:r>
              <a:rPr lang="en-US" dirty="0" smtClean="0"/>
              <a:t>number of random </a:t>
            </a:r>
            <a:r>
              <a:rPr lang="en-US" dirty="0" err="1" smtClean="0"/>
              <a:t>aBits</a:t>
            </a:r>
            <a:endParaRPr lang="en-US" dirty="0" smtClean="0"/>
          </a:p>
          <a:p>
            <a:r>
              <a:rPr lang="en-US" dirty="0" smtClean="0"/>
              <a:t>We show how to turn a few </a:t>
            </a:r>
            <a:r>
              <a:rPr lang="en-US" dirty="0" err="1" smtClean="0"/>
              <a:t>aBits</a:t>
            </a:r>
            <a:r>
              <a:rPr lang="en-US" dirty="0" smtClean="0"/>
              <a:t> into</a:t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 err="1" smtClean="0"/>
              <a:t>aOT</a:t>
            </a:r>
            <a:endParaRPr lang="en-US" dirty="0" smtClean="0"/>
          </a:p>
          <a:p>
            <a:pPr lvl="1"/>
            <a:r>
              <a:rPr lang="en-US" dirty="0" smtClean="0"/>
              <a:t>Uses one more EQ test overall and a few</a:t>
            </a:r>
            <a:br>
              <a:rPr lang="en-US" dirty="0" smtClean="0"/>
            </a:br>
            <a:r>
              <a:rPr lang="en-US" dirty="0" smtClean="0"/>
              <a:t>applications of a hash function H per </a:t>
            </a:r>
            <a:r>
              <a:rPr lang="en-US" dirty="0" err="1" smtClean="0"/>
              <a:t>aOT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show how to turn a few </a:t>
            </a:r>
            <a:r>
              <a:rPr lang="en-US" dirty="0" err="1" smtClean="0"/>
              <a:t>aBits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into one </a:t>
            </a:r>
            <a:r>
              <a:rPr lang="en-US" dirty="0" err="1" smtClean="0"/>
              <a:t>aAND</a:t>
            </a:r>
            <a:endParaRPr lang="en-US" dirty="0" smtClean="0"/>
          </a:p>
          <a:p>
            <a:pPr lvl="1"/>
            <a:r>
              <a:rPr lang="en-US" dirty="0" smtClean="0"/>
              <a:t>Uses one more EQ test overall and a few</a:t>
            </a:r>
            <a:br>
              <a:rPr lang="en-US" dirty="0" smtClean="0"/>
            </a:br>
            <a:r>
              <a:rPr lang="en-US" dirty="0" smtClean="0"/>
              <a:t>applications of H per </a:t>
            </a:r>
            <a:r>
              <a:rPr lang="en-US" dirty="0" err="1" smtClean="0"/>
              <a:t>aOT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Details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5" y="1772816"/>
            <a:ext cx="23526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457" y="2746673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305" y="3573016"/>
            <a:ext cx="2038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655" y="3461048"/>
            <a:ext cx="20288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10927" y="1628800"/>
            <a:ext cx="2424683" cy="183224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Authenticated Bits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538" y="3468960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we use a few OTs to generate a few </a:t>
            </a:r>
            <a:r>
              <a:rPr lang="en-US" dirty="0" err="1" smtClean="0"/>
              <a:t>aBits</a:t>
            </a:r>
            <a:r>
              <a:rPr lang="en-US" dirty="0" smtClean="0"/>
              <a:t> with very long keys</a:t>
            </a:r>
          </a:p>
          <a:p>
            <a:pPr lvl="1"/>
            <a:r>
              <a:rPr lang="en-US" dirty="0" smtClean="0"/>
              <a:t>They are </a:t>
            </a:r>
            <a:r>
              <a:rPr lang="en-US" b="1" dirty="0" smtClean="0"/>
              <a:t>L</a:t>
            </a:r>
            <a:r>
              <a:rPr lang="en-US" dirty="0" smtClean="0"/>
              <a:t>eaky in that a few of the authenticated bits might leak to the key holder</a:t>
            </a:r>
          </a:p>
          <a:p>
            <a:r>
              <a:rPr lang="en-US" dirty="0" smtClean="0"/>
              <a:t>Then we turn our heads and suddenly </a:t>
            </a:r>
            <a:br>
              <a:rPr lang="en-US" dirty="0" smtClean="0"/>
            </a:br>
            <a:r>
              <a:rPr lang="en-US" dirty="0" smtClean="0"/>
              <a:t>have</a:t>
            </a:r>
            <a:r>
              <a:rPr lang="en-US" dirty="0"/>
              <a:t> </a:t>
            </a:r>
            <a:r>
              <a:rPr lang="en-US" dirty="0" smtClean="0"/>
              <a:t>a lot of </a:t>
            </a:r>
            <a:r>
              <a:rPr lang="en-US" dirty="0" err="1" smtClean="0"/>
              <a:t>aBits</a:t>
            </a:r>
            <a:r>
              <a:rPr lang="en-US" dirty="0" smtClean="0"/>
              <a:t> with short keys </a:t>
            </a:r>
          </a:p>
          <a:p>
            <a:pPr lvl="1"/>
            <a:r>
              <a:rPr lang="en-US" dirty="0" smtClean="0"/>
              <a:t>They are </a:t>
            </a:r>
            <a:r>
              <a:rPr lang="en-US" b="1" dirty="0" smtClean="0"/>
              <a:t>W</a:t>
            </a:r>
            <a:r>
              <a:rPr lang="en-US" dirty="0" smtClean="0"/>
              <a:t>eak in that a few bits of the </a:t>
            </a:r>
            <a:br>
              <a:rPr lang="en-US" dirty="0" smtClean="0"/>
            </a:br>
            <a:r>
              <a:rPr lang="en-US" dirty="0" smtClean="0"/>
              <a:t>global key might leak to the MAC holder</a:t>
            </a:r>
          </a:p>
          <a:p>
            <a:r>
              <a:rPr lang="en-US" dirty="0" smtClean="0"/>
              <a:t>Then we fix that problem using an</a:t>
            </a:r>
            <a:br>
              <a:rPr lang="en-US" dirty="0" smtClean="0"/>
            </a:br>
            <a:r>
              <a:rPr lang="en-US" dirty="0" smtClean="0"/>
              <a:t>extractor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0242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aBit</a:t>
            </a:r>
            <a:r>
              <a:rPr lang="en-US" dirty="0" smtClean="0">
                <a:sym typeface="Symbol"/>
              </a:rPr>
              <a:t>, long keys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546" y="3501008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236296" y="5445224"/>
            <a:ext cx="1728192" cy="12961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87824" y="1628800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OT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47664" y="227687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47664" y="364502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56176" y="364502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170080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s</a:t>
            </a:r>
            <a:r>
              <a:rPr lang="en-US" sz="3200" baseline="-25000" dirty="0" smtClean="0">
                <a:solidFill>
                  <a:prstClr val="black"/>
                </a:solidFill>
              </a:rPr>
              <a:t>0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baseline="-25000" dirty="0" smtClean="0">
                <a:sym typeface="Symbol"/>
              </a:rPr>
              <a:t>R</a:t>
            </a:r>
            <a:r>
              <a:rPr lang="en-US" sz="3200" dirty="0" smtClean="0">
                <a:sym typeface="Symbol"/>
              </a:rPr>
              <a:t>{0,1}</a:t>
            </a:r>
            <a:r>
              <a:rPr lang="en-US" sz="3200" baseline="30000" dirty="0" smtClean="0">
                <a:sym typeface="Symbol"/>
              </a:rPr>
              <a:t>k</a:t>
            </a:r>
            <a:endParaRPr lang="en-US" sz="3200" baseline="300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156176" y="227687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170080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5496" y="155679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24" y="980728"/>
            <a:ext cx="96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,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i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668344" y="155679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76456" y="98072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47664" y="5229200"/>
            <a:ext cx="60486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56276" y="3060249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s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x</a:t>
            </a:r>
            <a:endParaRPr lang="en-US" sz="32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3608" y="306024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s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baseline="-25000" dirty="0" smtClean="0">
                <a:sym typeface="Symbol"/>
              </a:rPr>
              <a:t>R</a:t>
            </a:r>
            <a:r>
              <a:rPr lang="en-US" sz="3200" dirty="0" smtClean="0">
                <a:sym typeface="Symbol"/>
              </a:rPr>
              <a:t>{0,1}</a:t>
            </a:r>
            <a:r>
              <a:rPr lang="en-US" sz="3200" baseline="30000" dirty="0" smtClean="0">
                <a:sym typeface="Symbol"/>
              </a:rPr>
              <a:t>k</a:t>
            </a:r>
            <a:endParaRPr lang="en-US" sz="32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7744" y="458112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</a:rPr>
              <a:t>prg</a:t>
            </a:r>
            <a:r>
              <a:rPr lang="en-US" sz="3200" dirty="0" smtClean="0">
                <a:solidFill>
                  <a:prstClr val="black"/>
                </a:solidFill>
              </a:rPr>
              <a:t>(s</a:t>
            </a:r>
            <a:r>
              <a:rPr lang="en-US" sz="3200" baseline="-25000" dirty="0" smtClean="0">
                <a:solidFill>
                  <a:prstClr val="black"/>
                </a:solidFill>
              </a:rPr>
              <a:t>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dirty="0"/>
              <a:t>K</a:t>
            </a:r>
            <a:r>
              <a:rPr lang="en-US" sz="3200" baseline="-25000" dirty="0"/>
              <a:t>i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r>
              <a:rPr lang="en-US" sz="3200" baseline="-25000" dirty="0" smtClean="0">
                <a:solidFill>
                  <a:prstClr val="black"/>
                </a:solidFill>
              </a:rPr>
              <a:t> ,  </a:t>
            </a:r>
            <a:r>
              <a:rPr lang="en-US" sz="3200" dirty="0" err="1" smtClean="0">
                <a:solidFill>
                  <a:prstClr val="black"/>
                </a:solidFill>
              </a:rPr>
              <a:t>prg</a:t>
            </a:r>
            <a:r>
              <a:rPr lang="en-US" sz="3200" dirty="0" smtClean="0">
                <a:solidFill>
                  <a:prstClr val="black"/>
                </a:solidFill>
              </a:rPr>
              <a:t>(s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i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9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7" grpId="0"/>
      <p:bldP spid="31" grpId="0"/>
      <p:bldP spid="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 and Hint of the Fix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/>
          </a:bodyPr>
          <a:lstStyle/>
          <a:p>
            <a:r>
              <a:rPr lang="en-US" dirty="0"/>
              <a:t>Last </a:t>
            </a:r>
            <a:r>
              <a:rPr lang="en-US" dirty="0" smtClean="0"/>
              <a:t>problem is that Alice might not use the same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 in all </a:t>
            </a:r>
            <a:r>
              <a:rPr lang="en-US" i="1" dirty="0" smtClean="0"/>
              <a:t>k</a:t>
            </a:r>
            <a:r>
              <a:rPr lang="en-US" dirty="0" smtClean="0"/>
              <a:t> implementations of </a:t>
            </a:r>
            <a:r>
              <a:rPr lang="en-US" dirty="0" err="1" smtClean="0"/>
              <a:t>aBits</a:t>
            </a:r>
            <a:r>
              <a:rPr lang="en-US" dirty="0" smtClean="0"/>
              <a:t> from OTs</a:t>
            </a:r>
          </a:p>
          <a:p>
            <a:r>
              <a:rPr lang="en-US" dirty="0" smtClean="0"/>
              <a:t>Is handled by implementing twice as </a:t>
            </a:r>
            <a:br>
              <a:rPr lang="en-US" dirty="0" smtClean="0"/>
            </a:br>
            <a:r>
              <a:rPr lang="en-US" dirty="0" smtClean="0"/>
              <a:t>many </a:t>
            </a:r>
            <a:r>
              <a:rPr lang="en-US" dirty="0" err="1" smtClean="0"/>
              <a:t>aBits</a:t>
            </a:r>
            <a:r>
              <a:rPr lang="en-US" dirty="0" smtClean="0"/>
              <a:t> as needed and then doing a</a:t>
            </a:r>
            <a:br>
              <a:rPr lang="en-US" dirty="0" smtClean="0"/>
            </a:br>
            <a:r>
              <a:rPr lang="en-US" dirty="0" smtClean="0"/>
              <a:t>cut-and-choose in which we check</a:t>
            </a:r>
            <a:br>
              <a:rPr lang="en-US" dirty="0" smtClean="0"/>
            </a:br>
            <a:r>
              <a:rPr lang="en-US" dirty="0" smtClean="0"/>
              <a:t>that half of them were done with</a:t>
            </a:r>
            <a:br>
              <a:rPr lang="en-US" dirty="0" smtClean="0"/>
            </a:br>
            <a:r>
              <a:rPr lang="en-US" dirty="0" smtClean="0"/>
              <a:t>the same </a:t>
            </a:r>
            <a:r>
              <a:rPr lang="en-US" dirty="0" smtClean="0">
                <a:sym typeface="Symbol"/>
              </a:rPr>
              <a:t></a:t>
            </a:r>
          </a:p>
          <a:p>
            <a:pPr lvl="1"/>
            <a:r>
              <a:rPr lang="en-US" dirty="0" smtClean="0">
                <a:sym typeface="Symbol"/>
              </a:rPr>
              <a:t>Needs a small trick to avoid revealing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 value </a:t>
            </a:r>
            <a:r>
              <a:rPr lang="en-US" dirty="0">
                <a:sym typeface="Symbol"/>
              </a:rPr>
              <a:t>of 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546" y="3501008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236296" y="5445224"/>
            <a:ext cx="1728192" cy="12961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 and Hint of the Fix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cut-and-choose stills lets Alice use a different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 in a few of the </a:t>
            </a:r>
            <a:r>
              <a:rPr lang="en-US" dirty="0" err="1" smtClean="0"/>
              <a:t>aBits</a:t>
            </a:r>
            <a:endParaRPr lang="en-US" dirty="0" smtClean="0"/>
          </a:p>
          <a:p>
            <a:r>
              <a:rPr lang="en-US" dirty="0" smtClean="0"/>
              <a:t>Can, however, show that a different </a:t>
            </a:r>
            <a:r>
              <a:rPr lang="en-US" dirty="0">
                <a:sym typeface="Symbol"/>
              </a:rPr>
              <a:t></a:t>
            </a:r>
            <a:r>
              <a:rPr lang="en-US" dirty="0" smtClean="0"/>
              <a:t> in a given </a:t>
            </a:r>
            <a:r>
              <a:rPr lang="en-US" dirty="0" err="1" smtClean="0"/>
              <a:t>aBit</a:t>
            </a:r>
            <a:r>
              <a:rPr lang="en-US" dirty="0" smtClean="0"/>
              <a:t> is no worse than letting </a:t>
            </a:r>
            <a:br>
              <a:rPr lang="en-US" dirty="0" smtClean="0"/>
            </a:br>
            <a:r>
              <a:rPr lang="en-US" dirty="0" smtClean="0"/>
              <a:t>Alice learn the bit being authenticated</a:t>
            </a:r>
            <a:br>
              <a:rPr lang="en-US" dirty="0" smtClean="0"/>
            </a:br>
            <a:r>
              <a:rPr lang="en-US" dirty="0" smtClean="0"/>
              <a:t>in that </a:t>
            </a:r>
            <a:r>
              <a:rPr lang="en-US" dirty="0" err="1" smtClean="0"/>
              <a:t>aBit</a:t>
            </a:r>
            <a:endParaRPr lang="en-US" dirty="0" smtClean="0"/>
          </a:p>
          <a:p>
            <a:pPr lvl="1"/>
            <a:r>
              <a:rPr lang="en-US" dirty="0" smtClean="0"/>
              <a:t>An information theoretic simulation </a:t>
            </a:r>
            <a:br>
              <a:rPr lang="en-US" dirty="0" smtClean="0"/>
            </a:br>
            <a:r>
              <a:rPr lang="en-US" dirty="0" smtClean="0"/>
              <a:t>argument</a:t>
            </a:r>
          </a:p>
          <a:p>
            <a:r>
              <a:rPr lang="en-US" dirty="0" smtClean="0"/>
              <a:t>This leaves us with a few </a:t>
            </a:r>
            <a:r>
              <a:rPr lang="en-US" dirty="0" err="1" smtClean="0"/>
              <a:t>aBits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which a few bits have leaked to Alice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546" y="3501008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236296" y="5445224"/>
            <a:ext cx="1728192" cy="12961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Our Heads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538" y="3501008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  for ,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>
                <a:sym typeface="Symbol"/>
              </a:rPr>
              <a:t> {0,1}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Think m = 160 and n = 1,000,000,000</a:t>
            </a:r>
          </a:p>
          <a:p>
            <a:r>
              <a:rPr lang="en-US" dirty="0" smtClean="0"/>
              <a:t>Define </a:t>
            </a:r>
            <a:r>
              <a:rPr lang="en-US" dirty="0" smtClean="0">
                <a:sym typeface="Symbol"/>
              </a:rPr>
              <a:t></a:t>
            </a:r>
            <a:r>
              <a:rPr lang="en-US" dirty="0">
                <a:sym typeface="Symbol"/>
              </a:rPr>
              <a:t>{0,1}</a:t>
            </a:r>
            <a:r>
              <a:rPr lang="en-US" baseline="30000" dirty="0">
                <a:sym typeface="Symbol"/>
              </a:rPr>
              <a:t>k</a:t>
            </a:r>
            <a:r>
              <a:rPr lang="en-US" dirty="0" smtClean="0"/>
              <a:t> and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, K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k</a:t>
            </a:r>
            <a:endParaRPr lang="en-US" dirty="0" smtClean="0"/>
          </a:p>
          <a:p>
            <a:r>
              <a:rPr lang="en-US" dirty="0" smtClean="0"/>
              <a:t>Global key to bits: x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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Bits to global key: </a:t>
            </a:r>
            <a:r>
              <a:rPr lang="en-US" dirty="0">
                <a:sym typeface="Symbol"/>
              </a:rPr>
              <a:t></a:t>
            </a:r>
            <a:r>
              <a:rPr lang="en-US" baseline="-25000" dirty="0" smtClean="0">
                <a:sym typeface="Symbol"/>
              </a:rPr>
              <a:t>j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y</a:t>
            </a:r>
            <a:r>
              <a:rPr lang="en-US" baseline="-25000" dirty="0" err="1">
                <a:sym typeface="Symbol"/>
              </a:rPr>
              <a:t>j</a:t>
            </a:r>
            <a:endParaRPr lang="en-US" baseline="-25000" dirty="0" smtClean="0"/>
          </a:p>
          <a:p>
            <a:r>
              <a:rPr lang="en-US" dirty="0" smtClean="0"/>
              <a:t>MAC bits to key bits: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-25000" dirty="0" err="1" smtClean="0"/>
              <a:t>ji</a:t>
            </a:r>
            <a:endParaRPr lang="en-US" baseline="-25000" dirty="0" smtClean="0"/>
          </a:p>
          <a:p>
            <a:r>
              <a:rPr lang="en-US" dirty="0" smtClean="0"/>
              <a:t>Key </a:t>
            </a:r>
            <a:r>
              <a:rPr lang="en-US" dirty="0"/>
              <a:t>bits to </a:t>
            </a:r>
            <a:r>
              <a:rPr lang="en-US" dirty="0" smtClean="0"/>
              <a:t>MAC </a:t>
            </a:r>
            <a:r>
              <a:rPr lang="en-US" dirty="0"/>
              <a:t>bits: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>
                <a:sym typeface="Symbol"/>
              </a:rPr>
              <a:t>L</a:t>
            </a:r>
            <a:r>
              <a:rPr lang="en-US" baseline="-25000" dirty="0" err="1" smtClean="0"/>
              <a:t>ji</a:t>
            </a:r>
            <a:endParaRPr lang="en-US" dirty="0"/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ji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err="1" smtClean="0">
                <a:sym typeface="Symbol"/>
              </a:rPr>
              <a:t>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</a:t>
            </a:r>
            <a:r>
              <a:rPr lang="en-US" baseline="-25000" dirty="0" err="1" smtClean="0">
                <a:sym typeface="Symbol"/>
              </a:rPr>
              <a:t>j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x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K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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294562" y="4469160"/>
            <a:ext cx="1368152" cy="158417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776387">
            <a:off x="7205330" y="2557991"/>
            <a:ext cx="1584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</a:rPr>
              <a:t>i</a:t>
            </a:r>
            <a:r>
              <a:rPr lang="en-US" sz="3200" dirty="0" smtClean="0">
                <a:solidFill>
                  <a:prstClr val="black"/>
                </a:solidFill>
              </a:rPr>
              <a:t>=1</a:t>
            </a:r>
            <a:r>
              <a:rPr lang="en-US" sz="3200" dirty="0">
                <a:solidFill>
                  <a:prstClr val="black"/>
                </a:solidFill>
              </a:rPr>
              <a:t>, …, </a:t>
            </a:r>
            <a:r>
              <a:rPr lang="en-US" sz="3200" dirty="0" smtClean="0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776387">
            <a:off x="7147622" y="1627002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j=1</a:t>
            </a:r>
            <a:r>
              <a:rPr lang="en-US" sz="3200" dirty="0">
                <a:solidFill>
                  <a:prstClr val="black"/>
                </a:solidFill>
              </a:rPr>
              <a:t>, …, </a:t>
            </a:r>
            <a:r>
              <a:rPr lang="en-US" sz="3200" dirty="0" smtClean="0">
                <a:solidFill>
                  <a:prstClr val="black"/>
                </a:solidFill>
              </a:rPr>
              <a:t>m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004048" y="1185054"/>
            <a:ext cx="3550654" cy="2892018"/>
          </a:xfrm>
          <a:prstGeom prst="wedgeRoundRectCallout">
            <a:avLst>
              <a:gd name="adj1" fmla="val -66330"/>
              <a:gd name="adj2" fmla="val 456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Leakage of messages bits </a:t>
            </a:r>
            <a:r>
              <a:rPr lang="en-US" sz="2800" dirty="0" err="1" smtClean="0"/>
              <a:t>y</a:t>
            </a:r>
            <a:r>
              <a:rPr lang="en-US" sz="2800" b="1" baseline="-25000" dirty="0" err="1" smtClean="0"/>
              <a:t>j</a:t>
            </a:r>
            <a:r>
              <a:rPr lang="en-US" sz="2800" dirty="0" smtClean="0"/>
              <a:t> turns into leakage of global key bits </a:t>
            </a:r>
            <a:r>
              <a:rPr lang="en-US" sz="2800" dirty="0" smtClean="0">
                <a:sym typeface="Symbol"/>
              </a:rPr>
              <a:t></a:t>
            </a:r>
            <a:r>
              <a:rPr lang="en-US" sz="2800" b="1" baseline="-25000" dirty="0"/>
              <a:t>j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39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538" y="3501008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K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/>
              </a:rPr>
              <a:t></a:t>
            </a:r>
          </a:p>
          <a:p>
            <a:pPr lvl="1"/>
            <a:r>
              <a:rPr lang="en-US" dirty="0" smtClean="0">
                <a:sym typeface="Symbol"/>
              </a:rPr>
              <a:t>A few </a:t>
            </a:r>
            <a:r>
              <a:rPr lang="en-US" dirty="0">
                <a:sym typeface="Symbol"/>
              </a:rPr>
              <a:t>bits of  </a:t>
            </a:r>
            <a:r>
              <a:rPr lang="en-US" dirty="0" smtClean="0">
                <a:sym typeface="Symbol"/>
              </a:rPr>
              <a:t>are know to the adversary</a:t>
            </a:r>
          </a:p>
          <a:p>
            <a:r>
              <a:rPr lang="en-US" dirty="0" smtClean="0"/>
              <a:t>Owner of </a:t>
            </a:r>
            <a:r>
              <a:rPr lang="en-US" dirty="0">
                <a:sym typeface="Symbol"/>
              </a:rPr>
              <a:t></a:t>
            </a:r>
            <a:r>
              <a:rPr lang="en-US" dirty="0" smtClean="0"/>
              <a:t> picks a random matrix X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{0,1}</a:t>
            </a:r>
            <a:r>
              <a:rPr lang="en-US" baseline="30000" dirty="0" smtClean="0"/>
              <a:t>k/2</a:t>
            </a:r>
            <a:r>
              <a:rPr lang="en-US" baseline="30000" dirty="0" smtClean="0">
                <a:sym typeface="Symbol"/>
              </a:rPr>
              <a:t>k</a:t>
            </a:r>
            <a:endParaRPr lang="en-US" dirty="0">
              <a:sym typeface="Symbol"/>
            </a:endParaRPr>
          </a:p>
          <a:p>
            <a:r>
              <a:rPr lang="en-US" u="sng" dirty="0" err="1"/>
              <a:t>M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smtClean="0"/>
              <a:t>X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	(in GF(2))</a:t>
            </a:r>
            <a:endParaRPr lang="en-US" dirty="0">
              <a:sym typeface="Symbol"/>
            </a:endParaRPr>
          </a:p>
          <a:p>
            <a:r>
              <a:rPr lang="en-US" u="sng" dirty="0" smtClean="0"/>
              <a:t>K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X </a:t>
            </a:r>
            <a:r>
              <a:rPr lang="en-US" dirty="0" smtClean="0"/>
              <a:t>K</a:t>
            </a:r>
            <a:r>
              <a:rPr lang="en-US" baseline="-25000" dirty="0" smtClean="0"/>
              <a:t>i</a:t>
            </a:r>
            <a:endParaRPr lang="en-US" dirty="0">
              <a:sym typeface="Symbol"/>
            </a:endParaRPr>
          </a:p>
          <a:p>
            <a:r>
              <a:rPr lang="en-US" u="sng" dirty="0" smtClean="0">
                <a:sym typeface="Symbol"/>
              </a:rPr>
              <a:t></a:t>
            </a:r>
            <a:r>
              <a:rPr lang="en-US" dirty="0" smtClean="0">
                <a:sym typeface="Symbol"/>
              </a:rPr>
              <a:t> = X </a:t>
            </a:r>
          </a:p>
          <a:p>
            <a:r>
              <a:rPr lang="en-US" u="sng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dirty="0"/>
              <a:t>X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 = X(</a:t>
            </a:r>
            <a:r>
              <a:rPr lang="en-US" dirty="0"/>
              <a:t>K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 x</a:t>
            </a:r>
            <a:r>
              <a:rPr lang="en-US" baseline="-25000" dirty="0"/>
              <a:t>i</a:t>
            </a:r>
            <a:r>
              <a:rPr lang="en-US" dirty="0">
                <a:sym typeface="Symbol"/>
              </a:rPr>
              <a:t>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	= </a:t>
            </a:r>
            <a:r>
              <a:rPr lang="en-US" dirty="0" err="1" smtClean="0"/>
              <a:t>XK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/>
              <a:t>i</a:t>
            </a:r>
            <a:r>
              <a:rPr lang="en-US" dirty="0" err="1"/>
              <a:t>X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 = </a:t>
            </a:r>
            <a:r>
              <a:rPr lang="en-US" u="sng" dirty="0" smtClean="0"/>
              <a:t>K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/>
              <a:t>i</a:t>
            </a:r>
            <a:r>
              <a:rPr lang="en-US" u="sng" dirty="0" smtClean="0">
                <a:sym typeface="Symbol"/>
              </a:rPr>
              <a:t>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So still correct and now secure as a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random matrix is a good extractor</a:t>
            </a:r>
            <a:endParaRPr lang="en-US" u="sng" dirty="0"/>
          </a:p>
        </p:txBody>
      </p:sp>
      <p:sp>
        <p:nvSpPr>
          <p:cNvPr id="4" name="Rounded Rectangle 3"/>
          <p:cNvSpPr/>
          <p:nvPr/>
        </p:nvSpPr>
        <p:spPr>
          <a:xfrm>
            <a:off x="7294562" y="3567901"/>
            <a:ext cx="1368152" cy="144527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776387">
            <a:off x="7205330" y="1771018"/>
            <a:ext cx="1584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</a:rPr>
              <a:t>i</a:t>
            </a:r>
            <a:r>
              <a:rPr lang="en-US" sz="3200" dirty="0" smtClean="0">
                <a:solidFill>
                  <a:prstClr val="black"/>
                </a:solidFill>
              </a:rPr>
              <a:t>=1</a:t>
            </a:r>
            <a:r>
              <a:rPr lang="en-US" sz="3200" dirty="0">
                <a:solidFill>
                  <a:prstClr val="black"/>
                </a:solidFill>
              </a:rPr>
              <a:t>, …, </a:t>
            </a:r>
            <a:r>
              <a:rPr lang="en-US" sz="3200" dirty="0" smtClean="0">
                <a:solidFill>
                  <a:prstClr val="black"/>
                </a:solidFill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Can we combine efficient OT extension and completeness of OT to obtain a practical protocol for secure 2-party computation? </a:t>
            </a:r>
          </a:p>
          <a:p>
            <a:endParaRPr lang="en-US" dirty="0" smtClean="0"/>
          </a:p>
          <a:p>
            <a:r>
              <a:rPr lang="en-US" dirty="0" smtClean="0"/>
              <a:t>Motivation for </a:t>
            </a:r>
            <a:r>
              <a:rPr lang="en-US" dirty="0" smtClean="0"/>
              <a:t>question: </a:t>
            </a:r>
            <a:endParaRPr lang="en-US" dirty="0" smtClean="0"/>
          </a:p>
          <a:p>
            <a:pPr lvl="1"/>
            <a:r>
              <a:rPr lang="en-US" dirty="0" smtClean="0"/>
              <a:t>Until recently all practical implementations of S2C was based on Yao’s garbled circuits</a:t>
            </a:r>
          </a:p>
          <a:p>
            <a:pPr lvl="1"/>
            <a:r>
              <a:rPr lang="en-US" dirty="0" smtClean="0"/>
              <a:t>Diversity is good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786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5" y="1772816"/>
            <a:ext cx="23526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465" y="2746673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305" y="3573016"/>
            <a:ext cx="2038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655" y="3461048"/>
            <a:ext cx="20288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807617" y="2735598"/>
            <a:ext cx="1895797" cy="335769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0927" y="1628800"/>
            <a:ext cx="2424683" cy="183224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0927" y="4693096"/>
            <a:ext cx="2424683" cy="14002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AND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5" y="2852936"/>
            <a:ext cx="1833270" cy="22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29596" y="2420888"/>
            <a:ext cx="2631025" cy="2137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aBit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89436" y="3068960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60621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6165" y="2492896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z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960621" y="299695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56176" y="2420888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 = </a:t>
            </a:r>
            <a:r>
              <a:rPr lang="en-US" sz="3200" dirty="0" err="1" smtClean="0"/>
              <a:t>xy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25540" y="1844824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07581" y="1772816"/>
            <a:ext cx="64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28173" y="5301208"/>
            <a:ext cx="54726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44350" y="4675783"/>
            <a:ext cx="4450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baseline="-25000" dirty="0" err="1" smtClean="0">
                <a:sym typeface="Symbol"/>
              </a:rPr>
              <a:t>A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y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>
              <a:sym typeface="Symbol"/>
            </a:endParaRPr>
          </a:p>
          <a:p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156176" y="1196752"/>
            <a:ext cx="2844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sym typeface="Symbol"/>
              </a:rPr>
              <a:t>x  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x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A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1692097"/>
            <a:ext cx="504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y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1196752"/>
            <a:ext cx="51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x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6156176" y="1700808"/>
            <a:ext cx="2852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sym typeface="Symbol"/>
              </a:rPr>
              <a:t>y   M</a:t>
            </a:r>
            <a:r>
              <a:rPr lang="en-US" sz="3200" baseline="-25000" dirty="0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y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928173" y="6021288"/>
            <a:ext cx="54726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8582" y="5445224"/>
            <a:ext cx="4450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baseline="-25000" dirty="0" err="1" smtClean="0">
                <a:sym typeface="Symbol"/>
              </a:rPr>
              <a:t>A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y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>
              <a:sym typeface="Symbol"/>
            </a:endParaRPr>
          </a:p>
          <a:p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6018738" y="3429000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ym typeface="Symbol"/>
              </a:rPr>
              <a:t>M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>
                <a:sym typeface="Symbol"/>
              </a:rPr>
              <a:t>= 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z</a:t>
            </a:r>
            <a:r>
              <a:rPr lang="en-US" sz="3200" baseline="-25000" dirty="0" err="1" smtClean="0">
                <a:sym typeface="Symbol"/>
              </a:rPr>
              <a:t>A</a:t>
            </a:r>
            <a:endParaRPr lang="en-US" sz="3200" dirty="0">
              <a:sym typeface="Symbo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496" y="3721387"/>
            <a:ext cx="1728192" cy="143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3275856" y="1185054"/>
            <a:ext cx="5278846" cy="1667882"/>
          </a:xfrm>
          <a:prstGeom prst="wedgeRoundRectCallout">
            <a:avLst>
              <a:gd name="adj1" fmla="val -34695"/>
              <a:gd name="adj2" fmla="val 1624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Problem: </a:t>
            </a:r>
            <a:r>
              <a:rPr lang="en-US" sz="2800" dirty="0"/>
              <a:t>If Alice sends an incorrect value, then the response of Bob depends on </a:t>
            </a:r>
            <a:r>
              <a:rPr lang="en-US" sz="2800" dirty="0" smtClean="0"/>
              <a:t>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57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6" grpId="0"/>
      <p:bldP spid="35" grpId="0"/>
      <p:bldP spid="37" grpId="0"/>
      <p:bldP spid="2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a Fix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Alice sends an incorrect value, then the response of Bob depends on x</a:t>
            </a:r>
          </a:p>
          <a:p>
            <a:r>
              <a:rPr lang="en-US" dirty="0" smtClean="0"/>
              <a:t>Instead we do a secure comparison of the response and what Alice expects</a:t>
            </a:r>
          </a:p>
          <a:p>
            <a:r>
              <a:rPr lang="en-US" dirty="0"/>
              <a:t>If Alice sends an incorrect value, then the response of Bob depends on x</a:t>
            </a:r>
            <a:endParaRPr lang="en-US" dirty="0" smtClean="0"/>
          </a:p>
          <a:p>
            <a:r>
              <a:rPr lang="en-US" dirty="0" smtClean="0"/>
              <a:t>So, a cheating Alice will fail to give the </a:t>
            </a:r>
            <a:br>
              <a:rPr lang="en-US" dirty="0" smtClean="0"/>
            </a:br>
            <a:r>
              <a:rPr lang="en-US" dirty="0" smtClean="0"/>
              <a:t>right input to the comparison with some </a:t>
            </a:r>
            <a:br>
              <a:rPr lang="en-US" dirty="0" smtClean="0"/>
            </a:br>
            <a:r>
              <a:rPr lang="en-US" dirty="0" smtClean="0"/>
              <a:t>constant</a:t>
            </a:r>
            <a:r>
              <a:rPr lang="en-US" dirty="0"/>
              <a:t> </a:t>
            </a:r>
            <a:r>
              <a:rPr lang="en-US" dirty="0" smtClean="0"/>
              <a:t>probability</a:t>
            </a:r>
          </a:p>
          <a:p>
            <a:r>
              <a:rPr lang="en-US" dirty="0" smtClean="0"/>
              <a:t>So, Alice can learn x in O(k) of the </a:t>
            </a:r>
            <a:r>
              <a:rPr lang="en-US" dirty="0" err="1" smtClean="0"/>
              <a:t>aANDs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probability at most 2</a:t>
            </a:r>
            <a:r>
              <a:rPr lang="en-US" baseline="30000" dirty="0" smtClean="0"/>
              <a:t>-k</a:t>
            </a:r>
            <a:endParaRPr lang="en-US" dirty="0" smtClean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42" y="4509120"/>
            <a:ext cx="1833270" cy="22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7359843" y="5377571"/>
            <a:ext cx="1728192" cy="143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AND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5" y="2852936"/>
            <a:ext cx="1833270" cy="22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29596" y="2420888"/>
            <a:ext cx="2631025" cy="2137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aBit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89436" y="3068960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60621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6165" y="2492896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z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960621" y="299695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36685" y="2420888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z=</a:t>
            </a:r>
            <a:r>
              <a:rPr lang="en-US" sz="3200" dirty="0" err="1" smtClean="0"/>
              <a:t>xy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8738" y="3429000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ym typeface="Symbol"/>
              </a:rPr>
              <a:t>M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>
                <a:sym typeface="Symbol"/>
              </a:rPr>
              <a:t>= 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z</a:t>
            </a:r>
            <a:r>
              <a:rPr lang="en-US" sz="3200" baseline="-25000" dirty="0" err="1" smtClean="0">
                <a:sym typeface="Symbol"/>
              </a:rPr>
              <a:t>A</a:t>
            </a:r>
            <a:endParaRPr lang="en-US" sz="3200" dirty="0">
              <a:sym typeface="Symbol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25540" y="1844824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07581" y="1772816"/>
            <a:ext cx="64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28173" y="5301208"/>
            <a:ext cx="54726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44350" y="4675783"/>
            <a:ext cx="4450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baseline="-25000" dirty="0" err="1" smtClean="0">
                <a:sym typeface="Symbol"/>
              </a:rPr>
              <a:t>A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y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>
              <a:sym typeface="Symbol"/>
            </a:endParaRPr>
          </a:p>
          <a:p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433280" y="1196752"/>
            <a:ext cx="2387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x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A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1692097"/>
            <a:ext cx="504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y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1196752"/>
            <a:ext cx="51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K</a:t>
            </a:r>
            <a:r>
              <a:rPr lang="en-US" sz="3200" baseline="-25000" dirty="0" err="1" smtClean="0"/>
              <a:t>x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33280" y="1700808"/>
            <a:ext cx="2387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sym typeface="Symbol"/>
              </a:rPr>
              <a:t>M</a:t>
            </a:r>
            <a:r>
              <a:rPr lang="en-US" sz="3200" baseline="-25000" dirty="0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K</a:t>
            </a:r>
            <a:r>
              <a:rPr lang="en-US" sz="3200" baseline="-25000" dirty="0" err="1" smtClean="0">
                <a:solidFill>
                  <a:prstClr val="black"/>
                </a:solidFill>
                <a:sym typeface="Symbol"/>
              </a:rPr>
              <a:t>y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sym typeface="Symbol"/>
              </a:rPr>
              <a:t>y</a:t>
            </a:r>
            <a:r>
              <a:rPr lang="en-US" sz="3200" baseline="-25000" dirty="0" err="1">
                <a:solidFill>
                  <a:prstClr val="black"/>
                </a:solidFill>
                <a:sym typeface="Symbol"/>
              </a:rPr>
              <a:t>A</a:t>
            </a:r>
            <a:endParaRPr lang="en-US" baseline="-25000" dirty="0"/>
          </a:p>
        </p:txBody>
      </p:sp>
      <p:sp>
        <p:nvSpPr>
          <p:cNvPr id="23" name="Rectangle 22"/>
          <p:cNvSpPr/>
          <p:nvPr/>
        </p:nvSpPr>
        <p:spPr>
          <a:xfrm>
            <a:off x="3923928" y="5445224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EQ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9841" y="5467871"/>
            <a:ext cx="28762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 </a:t>
            </a:r>
            <a:br>
              <a:rPr lang="en-US" sz="2400" dirty="0" smtClean="0">
                <a:sym typeface="Symbol"/>
              </a:rPr>
            </a:br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baseline="-25000" dirty="0" err="1" smtClean="0">
                <a:sym typeface="Symbol"/>
              </a:rPr>
              <a:t>A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y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>
              <a:sym typeface="Symbol"/>
            </a:endParaRPr>
          </a:p>
          <a:p>
            <a:endParaRPr lang="en-US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928173" y="6021288"/>
            <a:ext cx="199575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3" idx="3"/>
          </p:cNvCxnSpPr>
          <p:nvPr/>
        </p:nvCxnSpPr>
        <p:spPr>
          <a:xfrm flipH="1">
            <a:off x="5508104" y="6057292"/>
            <a:ext cx="1892677" cy="36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88279" y="5479484"/>
            <a:ext cx="28762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 </a:t>
            </a:r>
            <a:br>
              <a:rPr lang="en-US" sz="2400" dirty="0" smtClean="0">
                <a:sym typeface="Symbol"/>
              </a:rPr>
            </a:br>
            <a:r>
              <a:rPr lang="en-US" sz="3200" dirty="0" smtClean="0">
                <a:sym typeface="Symbol"/>
              </a:rPr>
              <a:t>H(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x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baseline="-25000" dirty="0" err="1" smtClean="0">
                <a:sym typeface="Symbol"/>
              </a:rPr>
              <a:t>A</a:t>
            </a:r>
            <a:r>
              <a:rPr lang="en-US" sz="3200" dirty="0" err="1" smtClean="0">
                <a:sym typeface="Symbol"/>
              </a:rPr>
              <a:t>|K</a:t>
            </a:r>
            <a:r>
              <a:rPr lang="en-US" sz="3200" baseline="-25000" dirty="0" err="1" smtClean="0">
                <a:sym typeface="Symbol"/>
              </a:rPr>
              <a:t>y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err="1" smtClean="0">
                <a:sym typeface="Symbol"/>
              </a:rPr>
              <a:t>K</a:t>
            </a:r>
            <a:r>
              <a:rPr lang="en-US" sz="3200" baseline="-25000" dirty="0" err="1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)</a:t>
            </a:r>
            <a:endParaRPr lang="en-US" sz="3200" dirty="0">
              <a:sym typeface="Symbol"/>
            </a:endParaRPr>
          </a:p>
          <a:p>
            <a:endParaRPr lang="en-US" baseline="-25000" dirty="0"/>
          </a:p>
        </p:txBody>
      </p:sp>
      <p:sp>
        <p:nvSpPr>
          <p:cNvPr id="37" name="Rounded Rectangle 36"/>
          <p:cNvSpPr/>
          <p:nvPr/>
        </p:nvSpPr>
        <p:spPr>
          <a:xfrm>
            <a:off x="35496" y="3721387"/>
            <a:ext cx="1728192" cy="143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Generate </a:t>
            </a:r>
            <a:r>
              <a:rPr lang="en-US" i="1" dirty="0" smtClean="0"/>
              <a:t>N=</a:t>
            </a:r>
            <a:r>
              <a:rPr lang="en-US" i="1" dirty="0" err="1" smtClean="0"/>
              <a:t>B</a:t>
            </a:r>
            <a:r>
              <a:rPr lang="en-US" i="1" dirty="0" err="1" smtClean="0">
                <a:sym typeface="Symbol"/>
              </a:rPr>
              <a:t></a:t>
            </a:r>
            <a:r>
              <a:rPr lang="en-US" i="1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LaAnds</a:t>
            </a:r>
            <a:r>
              <a:rPr lang="en-US" dirty="0" smtClean="0"/>
              <a:t> </a:t>
            </a:r>
            <a:r>
              <a:rPr lang="en-US" i="1" dirty="0" smtClean="0"/>
              <a:t>(x</a:t>
            </a:r>
            <a:r>
              <a:rPr lang="en-US" i="1" baseline="-25000" dirty="0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Bob divides them randomly into </a:t>
            </a:r>
            <a:r>
              <a:rPr lang="en-US" i="1" dirty="0" smtClean="0"/>
              <a:t>n</a:t>
            </a:r>
            <a:r>
              <a:rPr lang="en-US" dirty="0" smtClean="0"/>
              <a:t> buckets of size </a:t>
            </a:r>
            <a:r>
              <a:rPr lang="en-US" i="1" dirty="0" smtClean="0"/>
              <a:t>B</a:t>
            </a:r>
            <a:r>
              <a:rPr lang="en-US" dirty="0" smtClean="0"/>
              <a:t>, where all triples in the same bucket have the same </a:t>
            </a:r>
            <a:r>
              <a:rPr lang="en-US" i="1" dirty="0" smtClean="0"/>
              <a:t>y</a:t>
            </a:r>
            <a:r>
              <a:rPr lang="en-US" dirty="0" smtClean="0"/>
              <a:t>-value</a:t>
            </a:r>
          </a:p>
          <a:p>
            <a:r>
              <a:rPr lang="en-US" dirty="0" smtClean="0"/>
              <a:t>For each bucket (x</a:t>
            </a:r>
            <a:r>
              <a:rPr lang="en-US" baseline="-25000" dirty="0" smtClean="0"/>
              <a:t>1</a:t>
            </a:r>
            <a:r>
              <a:rPr lang="en-US" dirty="0" smtClean="0"/>
              <a:t>,y,z</a:t>
            </a:r>
            <a:r>
              <a:rPr lang="en-US" baseline="-25000" dirty="0" smtClean="0"/>
              <a:t>1</a:t>
            </a:r>
            <a:r>
              <a:rPr lang="en-US" dirty="0" smtClean="0"/>
              <a:t>), …,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err="1" smtClean="0"/>
              <a:t>,y,z</a:t>
            </a:r>
            <a:r>
              <a:rPr lang="en-US" baseline="-25000" dirty="0" err="1" smtClean="0"/>
              <a:t>B</a:t>
            </a:r>
            <a:r>
              <a:rPr lang="en-US" dirty="0" smtClean="0"/>
              <a:t>), securely compute </a:t>
            </a:r>
            <a:r>
              <a:rPr lang="en-US" dirty="0"/>
              <a:t>	</a:t>
            </a:r>
            <a:r>
              <a:rPr lang="en-US" dirty="0" smtClean="0"/>
              <a:t>	x = x</a:t>
            </a:r>
            <a:r>
              <a:rPr lang="en-US" baseline="-25000" dirty="0" smtClean="0"/>
              <a:t>1</a:t>
            </a:r>
            <a:r>
              <a:rPr lang="en-US" sz="2400" dirty="0">
                <a:sym typeface="Symbol"/>
              </a:rPr>
              <a:t></a:t>
            </a:r>
            <a:r>
              <a:rPr lang="en-US" dirty="0">
                <a:sym typeface="Symbol"/>
              </a:rPr>
              <a:t>…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z </a:t>
            </a:r>
            <a:r>
              <a:rPr lang="en-US" dirty="0"/>
              <a:t>=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sz="2400" dirty="0">
                <a:sym typeface="Symbol"/>
              </a:rPr>
              <a:t></a:t>
            </a:r>
            <a:r>
              <a:rPr lang="en-US" dirty="0">
                <a:sym typeface="Symbol"/>
              </a:rPr>
              <a:t>…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z</a:t>
            </a:r>
            <a:r>
              <a:rPr lang="en-US" baseline="-25000" dirty="0" err="1" smtClean="0"/>
              <a:t>B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output 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Correctness: </a:t>
            </a:r>
            <a:r>
              <a:rPr lang="en-US" dirty="0" err="1" smtClean="0"/>
              <a:t>xy</a:t>
            </a:r>
            <a:r>
              <a:rPr lang="en-US" dirty="0" smtClean="0"/>
              <a:t> 	= (x</a:t>
            </a:r>
            <a:r>
              <a:rPr lang="en-US" baseline="-25000" dirty="0" smtClean="0"/>
              <a:t>1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…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)y </a:t>
            </a:r>
            <a:br>
              <a:rPr lang="en-US" dirty="0" smtClean="0"/>
            </a:br>
            <a:r>
              <a:rPr lang="en-US" dirty="0" smtClean="0"/>
              <a:t>				= x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prstClr val="black"/>
                </a:solidFill>
              </a:rPr>
              <a:t>y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…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>
                <a:solidFill>
                  <a:prstClr val="black"/>
                </a:solidFill>
              </a:rPr>
              <a:t>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			= z</a:t>
            </a:r>
            <a:r>
              <a:rPr lang="en-US" baseline="-25000" dirty="0" smtClean="0"/>
              <a:t>1</a:t>
            </a:r>
            <a:r>
              <a:rPr lang="en-US" sz="2400" dirty="0" smtClean="0">
                <a:sym typeface="Symbol"/>
              </a:rPr>
              <a:t></a:t>
            </a:r>
            <a:r>
              <a:rPr lang="en-US" dirty="0" smtClean="0">
                <a:sym typeface="Symbol"/>
              </a:rPr>
              <a:t>…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err="1" smtClean="0"/>
              <a:t>z</a:t>
            </a:r>
            <a:r>
              <a:rPr lang="en-US" baseline="-25000" dirty="0" err="1" smtClean="0"/>
              <a:t>n</a:t>
            </a:r>
            <a:r>
              <a:rPr lang="en-US" dirty="0" smtClean="0"/>
              <a:t> = z</a:t>
            </a:r>
          </a:p>
          <a:p>
            <a:r>
              <a:rPr lang="en-US" dirty="0" smtClean="0"/>
              <a:t>Secure if just one x</a:t>
            </a:r>
            <a:r>
              <a:rPr lang="en-US" baseline="-25000" dirty="0" smtClean="0"/>
              <a:t>i</a:t>
            </a:r>
            <a:r>
              <a:rPr lang="en-US" dirty="0" smtClean="0"/>
              <a:t> was not leaked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77072"/>
            <a:ext cx="1833270" cy="22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6909325" y="4077072"/>
            <a:ext cx="1635715" cy="143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and a Fix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/>
          </a:bodyPr>
          <a:lstStyle/>
          <a:p>
            <a:r>
              <a:rPr lang="en-US" dirty="0" smtClean="0"/>
              <a:t>If Bob puts triples with different y-values in a bucket the correctness breaks</a:t>
            </a:r>
          </a:p>
          <a:p>
            <a:r>
              <a:rPr lang="en-US" dirty="0" smtClean="0"/>
              <a:t>He uses his MACs on the y-values to prove that they are the same</a:t>
            </a:r>
          </a:p>
          <a:p>
            <a:r>
              <a:rPr lang="en-US" dirty="0" smtClean="0"/>
              <a:t>Specifically he sends x</a:t>
            </a:r>
            <a:r>
              <a:rPr lang="en-US" baseline="-25000" dirty="0" smtClean="0"/>
              <a:t>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, …, x</a:t>
            </a:r>
            <a:r>
              <a:rPr lang="en-US" baseline="-25000" dirty="0" smtClean="0"/>
              <a:t>B-1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dirty="0" smtClean="0"/>
              <a:t>x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Alice checks that they are all 0</a:t>
            </a:r>
          </a:p>
          <a:p>
            <a:r>
              <a:rPr lang="en-US" dirty="0" smtClean="0"/>
              <a:t>Bob sends along the MACs of the </a:t>
            </a:r>
            <a:r>
              <a:rPr lang="en-US" dirty="0" err="1" smtClean="0"/>
              <a:t>Xors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prove correctness, which is possible </a:t>
            </a:r>
            <a:br>
              <a:rPr lang="en-US" dirty="0" smtClean="0"/>
            </a:br>
            <a:r>
              <a:rPr lang="en-US" dirty="0" smtClean="0"/>
              <a:t>by the </a:t>
            </a:r>
            <a:r>
              <a:rPr lang="en-US" dirty="0" err="1" smtClean="0"/>
              <a:t>Xor</a:t>
            </a:r>
            <a:r>
              <a:rPr lang="en-US" dirty="0" smtClean="0"/>
              <a:t>-homomorphism</a:t>
            </a:r>
            <a:endParaRPr lang="en-US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42" y="4509120"/>
            <a:ext cx="1833270" cy="22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7452319" y="4509120"/>
            <a:ext cx="1635715" cy="143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Probability that there exists a bucket where all triples are leaky can be upper bounded by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600" dirty="0" smtClean="0"/>
              <a:t>(2n)</a:t>
            </a:r>
            <a:r>
              <a:rPr lang="en-US" sz="3600" baseline="30000" dirty="0" smtClean="0"/>
              <a:t>-(B-1)</a:t>
            </a:r>
            <a:r>
              <a:rPr lang="en-US" sz="3600" dirty="0" smtClean="0"/>
              <a:t>= 2</a:t>
            </a:r>
            <a:r>
              <a:rPr lang="en-US" sz="3600" baseline="30000" dirty="0" smtClean="0"/>
              <a:t>-(</a:t>
            </a:r>
            <a:r>
              <a:rPr lang="en-US" sz="3600" baseline="30000" smtClean="0"/>
              <a:t>1+log(n))(B-1)</a:t>
            </a:r>
            <a:endParaRPr lang="en-US" baseline="30000" dirty="0" smtClean="0"/>
          </a:p>
          <a:p>
            <a:r>
              <a:rPr lang="en-US" dirty="0"/>
              <a:t>In </a:t>
            </a:r>
            <a:r>
              <a:rPr lang="en-US" dirty="0" smtClean="0"/>
              <a:t>particular, for a fixed overhead B, the security increases with n, the number of gates we have to handle</a:t>
            </a:r>
            <a:endParaRPr lang="en-US" sz="4000" baseline="30000" dirty="0"/>
          </a:p>
          <a:p>
            <a:r>
              <a:rPr lang="en-US" dirty="0" smtClean="0"/>
              <a:t>Example: B=4 and n=1,000,000 gives</a:t>
            </a:r>
            <a:br>
              <a:rPr lang="en-US" dirty="0" smtClean="0"/>
            </a:br>
            <a:r>
              <a:rPr lang="en-US" dirty="0" smtClean="0"/>
              <a:t>security around 2</a:t>
            </a:r>
            <a:r>
              <a:rPr lang="en-US" baseline="30000" dirty="0" smtClean="0"/>
              <a:t>-63</a:t>
            </a:r>
          </a:p>
          <a:p>
            <a:r>
              <a:rPr lang="en-US" dirty="0" smtClean="0"/>
              <a:t>Our implementation uses a fixed B=4 </a:t>
            </a:r>
            <a:br>
              <a:rPr lang="en-US" dirty="0" smtClean="0"/>
            </a:br>
            <a:r>
              <a:rPr lang="en-US" dirty="0" smtClean="0"/>
              <a:t>as we do massive computations  </a:t>
            </a:r>
            <a:endParaRPr lang="en-US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42" y="4509120"/>
            <a:ext cx="1833270" cy="224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7452319" y="4509120"/>
            <a:ext cx="1635715" cy="14358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38" y="1772816"/>
            <a:ext cx="23526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68" y="2746673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208" y="3573016"/>
            <a:ext cx="2038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61048"/>
            <a:ext cx="20288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767520" y="2735598"/>
            <a:ext cx="1895797" cy="335769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0830" y="1628800"/>
            <a:ext cx="2424682" cy="183224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0830" y="4693096"/>
            <a:ext cx="2424682" cy="137352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36159" y="3356992"/>
            <a:ext cx="1895797" cy="270962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38981" y="3461048"/>
            <a:ext cx="1056531" cy="124301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OT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12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Same, same, …</a:t>
            </a:r>
          </a:p>
          <a:p>
            <a:r>
              <a:rPr lang="en-US" dirty="0" smtClean="0"/>
              <a:t>First the parties run an OT</a:t>
            </a:r>
          </a:p>
          <a:p>
            <a:r>
              <a:rPr lang="en-US" dirty="0" smtClean="0"/>
              <a:t>Then they use runs of </a:t>
            </a:r>
            <a:r>
              <a:rPr lang="en-US" dirty="0" err="1" smtClean="0"/>
              <a:t>aBit</a:t>
            </a:r>
            <a:r>
              <a:rPr lang="en-US" dirty="0" smtClean="0"/>
              <a:t> to get their inputs and outputs authenticated</a:t>
            </a:r>
          </a:p>
          <a:p>
            <a:r>
              <a:rPr lang="en-US" dirty="0" smtClean="0"/>
              <a:t>Then they do a slightly more involved version of the </a:t>
            </a:r>
            <a:r>
              <a:rPr lang="en-US" dirty="0" err="1" smtClean="0"/>
              <a:t>Xor</a:t>
            </a:r>
            <a:r>
              <a:rPr lang="en-US" dirty="0" smtClean="0"/>
              <a:t>-of-hash challenge-response technique</a:t>
            </a:r>
          </a:p>
          <a:p>
            <a:r>
              <a:rPr lang="en-US" dirty="0" smtClean="0"/>
              <a:t>Then we combine to get rid of a few leaked bits</a:t>
            </a:r>
          </a:p>
          <a:p>
            <a:r>
              <a:rPr lang="en-US" dirty="0" smtClean="0"/>
              <a:t>Only problem is that we actually did not implement OT efficiently yet</a:t>
            </a:r>
            <a:endParaRPr lang="en-US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1279"/>
            <a:ext cx="2038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ym typeface="Symbol"/>
              </a:rPr>
              <a:t>aBit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OT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87824" y="1628800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/>
              <a:t>aBit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47664" y="227687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56176" y="364502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170080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K</a:t>
            </a:r>
            <a:r>
              <a:rPr lang="en-US" sz="3200" dirty="0" smtClean="0">
                <a:sym typeface="Symbol"/>
              </a:rPr>
              <a:t></a:t>
            </a:r>
            <a:r>
              <a:rPr lang="en-US" sz="3200" baseline="-25000" dirty="0" smtClean="0">
                <a:sym typeface="Symbol"/>
              </a:rPr>
              <a:t>R</a:t>
            </a:r>
            <a:r>
              <a:rPr lang="en-US" sz="3200" dirty="0" smtClean="0">
                <a:sym typeface="Symbol"/>
              </a:rPr>
              <a:t>{0,1}</a:t>
            </a:r>
            <a:r>
              <a:rPr lang="en-US" sz="3200" baseline="30000" dirty="0" smtClean="0">
                <a:sym typeface="Symbol"/>
              </a:rPr>
              <a:t>k</a:t>
            </a:r>
            <a:endParaRPr lang="en-US" sz="3200" baseline="300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156176" y="227687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5758" y="170080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668344" y="1556792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76456" y="98072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72200" y="3060249"/>
            <a:ext cx="2417555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M </a:t>
            </a:r>
            <a:r>
              <a:rPr lang="en-US" sz="3200" dirty="0">
                <a:sym typeface="Symbol"/>
              </a:rPr>
              <a:t>= </a:t>
            </a:r>
            <a:r>
              <a:rPr lang="en-US" sz="3200" dirty="0" smtClean="0">
                <a:sym typeface="Symbol"/>
              </a:rPr>
              <a:t>K </a:t>
            </a:r>
            <a:r>
              <a:rPr lang="en-US" sz="2400" dirty="0">
                <a:sym typeface="Symbol"/>
              </a:rPr>
              <a:t>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y</a:t>
            </a:r>
            <a:r>
              <a:rPr lang="en-US" sz="3200" baseline="-25000" dirty="0" err="1">
                <a:sym typeface="Symbol"/>
              </a:rPr>
              <a:t>A</a:t>
            </a:r>
            <a:endParaRPr lang="en-US" sz="3200" dirty="0">
              <a:sym typeface="Symbol"/>
            </a:endParaRPr>
          </a:p>
          <a:p>
            <a:pPr lvl="0"/>
            <a:endParaRPr lang="en-US" sz="32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3808" y="458112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H(K)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smtClean="0">
                <a:solidFill>
                  <a:prstClr val="black"/>
                </a:solidFill>
              </a:rPr>
              <a:t>x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olidFill>
                  <a:prstClr val="black"/>
                </a:solidFill>
              </a:rPr>
              <a:t>  </a:t>
            </a:r>
            <a:r>
              <a:rPr lang="en-US" sz="3200" baseline="-25000" dirty="0" smtClean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H(</a:t>
            </a:r>
            <a:r>
              <a:rPr lang="en-US" sz="3200" dirty="0" smtClean="0"/>
              <a:t>K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</a:t>
            </a:r>
            <a:r>
              <a:rPr lang="en-US" sz="3200" dirty="0" smtClean="0">
                <a:solidFill>
                  <a:prstClr val="black"/>
                </a:solidFill>
              </a:rPr>
              <a:t>x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41687" y="1052736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23728" y="980728"/>
            <a:ext cx="64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</a:t>
            </a:r>
            <a:r>
              <a:rPr lang="en-US" sz="3600" baseline="-25000" dirty="0" smtClean="0">
                <a:sym typeface="Symbol"/>
              </a:rPr>
              <a:t>A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1797" y="2916233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7504" y="3708321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758" y="2340169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{</a:t>
            </a:r>
            <a:r>
              <a:rPr lang="en-US" sz="3200" dirty="0">
                <a:sym typeface="Symbol"/>
              </a:rPr>
              <a:t>0,1}</a:t>
            </a:r>
            <a:r>
              <a:rPr lang="en-US" sz="3200" baseline="30000" dirty="0">
                <a:sym typeface="Symbol"/>
              </a:rPr>
              <a:t>k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72758" y="3132257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>
                <a:solidFill>
                  <a:prstClr val="black"/>
                </a:solidFill>
                <a:sym typeface="Symbol"/>
              </a:rPr>
              <a:t>{</a:t>
            </a:r>
            <a:r>
              <a:rPr lang="en-US" sz="3200" dirty="0">
                <a:solidFill>
                  <a:prstClr val="black"/>
                </a:solidFill>
                <a:sym typeface="Symbol"/>
              </a:rPr>
              <a:t>0,1}</a:t>
            </a:r>
            <a:r>
              <a:rPr lang="en-US" sz="3200" baseline="30000" dirty="0">
                <a:solidFill>
                  <a:prstClr val="black"/>
                </a:solidFill>
                <a:sym typeface="Symbol"/>
              </a:rPr>
              <a:t>k</a:t>
            </a:r>
            <a:endParaRPr lang="en-US" baseline="-25000" dirty="0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" y="4509120"/>
            <a:ext cx="2038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1547664" y="5229200"/>
            <a:ext cx="60486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31082" y="6309320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96336" y="5733256"/>
            <a:ext cx="486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x</a:t>
            </a:r>
            <a:r>
              <a:rPr lang="en-US" sz="3200" baseline="-25000" dirty="0" err="1" smtClean="0"/>
              <a:t>y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917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7" grpId="0"/>
      <p:bldP spid="3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Shoulders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“Founding Cryptography on Oblivious Transfer”</a:t>
            </a:r>
          </a:p>
          <a:p>
            <a:pPr lvl="1"/>
            <a:r>
              <a:rPr lang="en-US" dirty="0" smtClean="0"/>
              <a:t>Joe </a:t>
            </a:r>
            <a:r>
              <a:rPr lang="en-US" dirty="0" err="1" smtClean="0"/>
              <a:t>Kilian</a:t>
            </a:r>
            <a:r>
              <a:rPr lang="en-US" dirty="0" smtClean="0"/>
              <a:t>,  STOC’88</a:t>
            </a:r>
          </a:p>
          <a:p>
            <a:pPr lvl="1"/>
            <a:r>
              <a:rPr lang="en-US" dirty="0" smtClean="0"/>
              <a:t>Passive version very efficient: One OT per gate</a:t>
            </a:r>
          </a:p>
          <a:p>
            <a:pPr lvl="1"/>
            <a:r>
              <a:rPr lang="en-US" dirty="0" smtClean="0"/>
              <a:t>Active version suffer big overhead</a:t>
            </a:r>
          </a:p>
          <a:p>
            <a:pPr lvl="1"/>
            <a:r>
              <a:rPr lang="en-US" dirty="0" smtClean="0"/>
              <a:t>And, OT is inefficient: one millisecond for one OT</a:t>
            </a:r>
          </a:p>
          <a:p>
            <a:r>
              <a:rPr lang="en-US" dirty="0" smtClean="0"/>
              <a:t>”Extending Oblivious Transfers Efficiently”</a:t>
            </a:r>
          </a:p>
          <a:p>
            <a:pPr lvl="1"/>
            <a:r>
              <a:rPr lang="en-US" dirty="0" err="1" smtClean="0"/>
              <a:t>Ishai</a:t>
            </a:r>
            <a:r>
              <a:rPr lang="en-US" dirty="0" smtClean="0"/>
              <a:t>, </a:t>
            </a:r>
            <a:r>
              <a:rPr lang="en-US" dirty="0" err="1" smtClean="0"/>
              <a:t>Kilian</a:t>
            </a:r>
            <a:r>
              <a:rPr lang="en-US" dirty="0" smtClean="0"/>
              <a:t>, </a:t>
            </a:r>
            <a:r>
              <a:rPr lang="en-US" dirty="0" err="1" smtClean="0"/>
              <a:t>Nissim</a:t>
            </a:r>
            <a:r>
              <a:rPr lang="en-US" dirty="0" smtClean="0"/>
              <a:t>, </a:t>
            </a:r>
            <a:r>
              <a:rPr lang="en-US" dirty="0" err="1" smtClean="0"/>
              <a:t>Petrank</a:t>
            </a:r>
            <a:r>
              <a:rPr lang="en-US" dirty="0" smtClean="0"/>
              <a:t>, Crypto’03</a:t>
            </a:r>
          </a:p>
          <a:p>
            <a:pPr lvl="1"/>
            <a:r>
              <a:rPr lang="en-US" dirty="0" smtClean="0"/>
              <a:t>Passive version very efficient, O(1) hashes per OT </a:t>
            </a:r>
          </a:p>
          <a:p>
            <a:r>
              <a:rPr lang="en-US" dirty="0" smtClean="0"/>
              <a:t>”Founding Cryptography on Oblivious Transfer – Efficiently”</a:t>
            </a:r>
          </a:p>
          <a:p>
            <a:pPr lvl="1"/>
            <a:r>
              <a:rPr lang="en-US" dirty="0" err="1" smtClean="0"/>
              <a:t>Ishai</a:t>
            </a:r>
            <a:r>
              <a:rPr lang="en-US" dirty="0" smtClean="0"/>
              <a:t>, </a:t>
            </a:r>
            <a:r>
              <a:rPr lang="en-US" dirty="0" err="1" smtClean="0"/>
              <a:t>Prabhakaran</a:t>
            </a:r>
            <a:r>
              <a:rPr lang="en-US" dirty="0" smtClean="0"/>
              <a:t>, </a:t>
            </a:r>
            <a:r>
              <a:rPr lang="en-US" dirty="0" err="1" smtClean="0"/>
              <a:t>Sahai</a:t>
            </a:r>
            <a:r>
              <a:rPr lang="en-US" dirty="0" smtClean="0"/>
              <a:t>, Crypto’08</a:t>
            </a:r>
          </a:p>
          <a:p>
            <a:pPr lvl="1"/>
            <a:r>
              <a:rPr lang="en-US" dirty="0" smtClean="0"/>
              <a:t>Asymptotically good, active secure OT extension</a:t>
            </a:r>
          </a:p>
          <a:p>
            <a:pPr lvl="1"/>
            <a:r>
              <a:rPr lang="en-US" dirty="0" smtClean="0"/>
              <a:t>Asymptotically good, active secure S2C based on OT</a:t>
            </a:r>
          </a:p>
        </p:txBody>
      </p:sp>
    </p:spTree>
    <p:extLst>
      <p:ext uri="{BB962C8B-B14F-4D97-AF65-F5344CB8AC3E}">
        <p14:creationId xmlns:p14="http://schemas.microsoft.com/office/powerpoint/2010/main" val="28313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250" y="2746673"/>
            <a:ext cx="18859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20" y="1772816"/>
            <a:ext cx="23526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208" y="3573016"/>
            <a:ext cx="2038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655" y="3461048"/>
            <a:ext cx="20288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817402" y="2708920"/>
            <a:ext cx="1895797" cy="335769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0712" y="1628800"/>
            <a:ext cx="2424682" cy="183224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0712" y="4693096"/>
            <a:ext cx="2424682" cy="137352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95566" y="3356992"/>
            <a:ext cx="1895797" cy="270962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88863" y="3461048"/>
            <a:ext cx="1056531" cy="124301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0712" y="3461048"/>
            <a:ext cx="1368151" cy="123204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85208" y="3356992"/>
            <a:ext cx="2038350" cy="270962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implemented the protocol in Java and ran it between two different machines on the intranet of Aarhus university</a:t>
            </a:r>
          </a:p>
          <a:p>
            <a:r>
              <a:rPr lang="en-US" dirty="0" smtClean="0"/>
              <a:t>We did secure encryption using AES</a:t>
            </a:r>
          </a:p>
          <a:p>
            <a:pPr lvl="1"/>
            <a:r>
              <a:rPr lang="en-US" dirty="0" smtClean="0"/>
              <a:t>Key is </a:t>
            </a:r>
            <a:r>
              <a:rPr lang="en-US" dirty="0" err="1" smtClean="0"/>
              <a:t>Xor</a:t>
            </a:r>
            <a:r>
              <a:rPr lang="en-US" dirty="0" smtClean="0"/>
              <a:t> shared between the parties</a:t>
            </a:r>
          </a:p>
          <a:p>
            <a:pPr lvl="1"/>
            <a:r>
              <a:rPr lang="en-US" dirty="0" smtClean="0"/>
              <a:t>Plaintext is input by Alice</a:t>
            </a:r>
          </a:p>
          <a:p>
            <a:pPr lvl="1"/>
            <a:r>
              <a:rPr lang="en-US" dirty="0" smtClean="0"/>
              <a:t>Both parties learn the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dirty="0" smtClean="0"/>
              <a:t>Circuit of AES is about 34000 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41764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Script MT Bold"/>
              </a:rPr>
              <a:t>l</a:t>
            </a:r>
            <a:r>
              <a:rPr lang="en-US" sz="2800" dirty="0" smtClean="0"/>
              <a:t>: Number of 128-bit blocks encrypted</a:t>
            </a:r>
          </a:p>
          <a:p>
            <a:r>
              <a:rPr lang="en-US" sz="2800" dirty="0" smtClean="0"/>
              <a:t>G: # of gates used for </a:t>
            </a:r>
            <a:r>
              <a:rPr lang="en-US" sz="2800" dirty="0">
                <a:latin typeface="Script MT Bold"/>
              </a:rPr>
              <a:t>l</a:t>
            </a:r>
            <a:r>
              <a:rPr lang="en-US" sz="2800" dirty="0" smtClean="0"/>
              <a:t> AES encryptions</a:t>
            </a:r>
          </a:p>
          <a:p>
            <a:r>
              <a:rPr lang="en-US" sz="2800" dirty="0" smtClean="0">
                <a:sym typeface="Symbol"/>
              </a:rPr>
              <a:t></a:t>
            </a:r>
            <a:r>
              <a:rPr lang="en-US" sz="2800" dirty="0" smtClean="0"/>
              <a:t>: Statistical security level </a:t>
            </a:r>
          </a:p>
          <a:p>
            <a:pPr lvl="1"/>
            <a:r>
              <a:rPr lang="en-US" sz="2400" dirty="0" smtClean="0"/>
              <a:t>a bucket is bad with probability 2</a:t>
            </a:r>
            <a:r>
              <a:rPr lang="en-US" sz="2400" baseline="30000" dirty="0" smtClean="0"/>
              <a:t>-</a:t>
            </a:r>
            <a:r>
              <a:rPr lang="en-US" sz="2400" baseline="30000" dirty="0">
                <a:sym typeface="Symbol"/>
              </a:rPr>
              <a:t> </a:t>
            </a:r>
            <a:r>
              <a:rPr lang="en-US" sz="2400" baseline="30000" dirty="0" smtClean="0">
                <a:sym typeface="Symbol"/>
              </a:rPr>
              <a:t></a:t>
            </a:r>
            <a:endParaRPr lang="en-US" sz="2400" dirty="0" smtClean="0"/>
          </a:p>
          <a:p>
            <a:r>
              <a:rPr lang="en-US" sz="2800" dirty="0" err="1" smtClean="0"/>
              <a:t>T</a:t>
            </a:r>
            <a:r>
              <a:rPr lang="en-US" sz="2800" baseline="-25000" dirty="0" err="1" smtClean="0"/>
              <a:t>pre</a:t>
            </a:r>
            <a:r>
              <a:rPr lang="en-US" sz="2800" dirty="0" smtClean="0"/>
              <a:t>: Seconds for implementing random </a:t>
            </a:r>
            <a:r>
              <a:rPr lang="en-US" sz="2800" dirty="0" err="1" smtClean="0"/>
              <a:t>aBits</a:t>
            </a:r>
            <a:r>
              <a:rPr lang="en-US" sz="2800" dirty="0" smtClean="0"/>
              <a:t> and </a:t>
            </a:r>
            <a:r>
              <a:rPr lang="en-US" sz="2800" dirty="0" err="1" smtClean="0"/>
              <a:t>aOTs</a:t>
            </a:r>
            <a:endParaRPr lang="en-US" sz="2800" dirty="0" smtClean="0"/>
          </a:p>
          <a:p>
            <a:pPr lvl="1"/>
            <a:r>
              <a:rPr lang="en-US" sz="2400" dirty="0" smtClean="0"/>
              <a:t>Can be done before inputs arrive</a:t>
            </a:r>
          </a:p>
          <a:p>
            <a:r>
              <a:rPr lang="en-US" sz="2800" dirty="0" err="1" smtClean="0"/>
              <a:t>T</a:t>
            </a:r>
            <a:r>
              <a:rPr lang="en-US" sz="2800" baseline="-25000" dirty="0" err="1" smtClean="0"/>
              <a:t>onl</a:t>
            </a:r>
            <a:r>
              <a:rPr lang="en-US" sz="2800" dirty="0" smtClean="0"/>
              <a:t>: Time spend evaluating once random values are dealt</a:t>
            </a:r>
          </a:p>
          <a:p>
            <a:r>
              <a:rPr lang="en-US" sz="2800" dirty="0" err="1" smtClean="0"/>
              <a:t>T</a:t>
            </a:r>
            <a:r>
              <a:rPr lang="en-US" sz="2800" baseline="-25000" dirty="0" err="1" smtClean="0"/>
              <a:t>tot</a:t>
            </a:r>
            <a:r>
              <a:rPr lang="en-US" sz="2800" dirty="0" smtClean="0"/>
              <a:t> =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pre</a:t>
            </a:r>
            <a:r>
              <a:rPr lang="en-US" sz="2800" dirty="0" smtClean="0"/>
              <a:t> + </a:t>
            </a:r>
            <a:r>
              <a:rPr lang="en-US" sz="2800" dirty="0" err="1"/>
              <a:t>T</a:t>
            </a:r>
            <a:r>
              <a:rPr lang="en-US" sz="2800" baseline="-25000" dirty="0" err="1"/>
              <a:t>onl</a:t>
            </a:r>
            <a:r>
              <a:rPr lang="en-US" sz="2800" dirty="0" smtClean="0"/>
              <a:t> </a:t>
            </a:r>
            <a:endParaRPr lang="en-US" sz="2400" dirty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9144000" cy="218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4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Better active secure OT-extension </a:t>
            </a:r>
          </a:p>
          <a:p>
            <a:pPr lvl="1"/>
            <a:r>
              <a:rPr lang="en-US" dirty="0" smtClean="0"/>
              <a:t>Improving the constants</a:t>
            </a:r>
          </a:p>
          <a:p>
            <a:pPr lvl="1"/>
            <a:r>
              <a:rPr lang="en-US" dirty="0" smtClean="0"/>
              <a:t>Only a factor 2 slower than passive secure [IKNP’03]</a:t>
            </a:r>
          </a:p>
          <a:p>
            <a:r>
              <a:rPr lang="en-US" dirty="0" smtClean="0"/>
              <a:t>We implement and find we can generate active-secure OTs at a rate of 500,000 per second per core</a:t>
            </a:r>
          </a:p>
          <a:p>
            <a:r>
              <a:rPr lang="en-US" dirty="0" smtClean="0"/>
              <a:t>More </a:t>
            </a:r>
            <a:r>
              <a:rPr lang="en-US" i="1" dirty="0" smtClean="0"/>
              <a:t>practice</a:t>
            </a:r>
            <a:r>
              <a:rPr lang="en-US" dirty="0" smtClean="0"/>
              <a:t> active-secure two-party computation (S2C) from OTs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worse</a:t>
            </a:r>
            <a:r>
              <a:rPr lang="en-US" dirty="0" smtClean="0"/>
              <a:t> than best previous result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better</a:t>
            </a:r>
            <a:r>
              <a:rPr lang="en-US" dirty="0" smtClean="0"/>
              <a:t> than any result previously implemented</a:t>
            </a:r>
          </a:p>
          <a:p>
            <a:pPr lvl="1"/>
            <a:r>
              <a:rPr lang="en-US" dirty="0" smtClean="0"/>
              <a:t>Better constants for practical security parameters</a:t>
            </a:r>
          </a:p>
          <a:p>
            <a:r>
              <a:rPr lang="en-US" dirty="0" smtClean="0"/>
              <a:t>We implement and find we can do active-secure S2C at a rate of about 20,000 gates per second </a:t>
            </a:r>
          </a:p>
        </p:txBody>
      </p:sp>
    </p:spTree>
    <p:extLst>
      <p:ext uri="{BB962C8B-B14F-4D97-AF65-F5344CB8AC3E}">
        <p14:creationId xmlns:p14="http://schemas.microsoft.com/office/powerpoint/2010/main" val="17951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Computationally</a:t>
            </a:r>
          </a:p>
          <a:p>
            <a:r>
              <a:rPr lang="en-US" dirty="0" smtClean="0"/>
              <a:t>Active</a:t>
            </a:r>
          </a:p>
          <a:p>
            <a:r>
              <a:rPr lang="en-US" dirty="0" smtClean="0"/>
              <a:t>Static</a:t>
            </a:r>
          </a:p>
          <a:p>
            <a:r>
              <a:rPr lang="en-US" dirty="0" smtClean="0"/>
              <a:t>UC </a:t>
            </a:r>
          </a:p>
          <a:p>
            <a:r>
              <a:rPr lang="en-US" dirty="0" smtClean="0"/>
              <a:t>Random oracle model</a:t>
            </a:r>
          </a:p>
        </p:txBody>
      </p:sp>
    </p:spTree>
    <p:extLst>
      <p:ext uri="{BB962C8B-B14F-4D97-AF65-F5344CB8AC3E}">
        <p14:creationId xmlns:p14="http://schemas.microsoft.com/office/powerpoint/2010/main" val="38352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/>
              <a:t>Get </a:t>
            </a:r>
            <a:r>
              <a:rPr lang="en-US" dirty="0" smtClean="0"/>
              <a:t>familiar with some pieces:</a:t>
            </a:r>
          </a:p>
          <a:p>
            <a:pPr lvl="1"/>
            <a:r>
              <a:rPr lang="en-US" dirty="0" smtClean="0"/>
              <a:t>Random OT</a:t>
            </a:r>
          </a:p>
          <a:p>
            <a:pPr lvl="1"/>
            <a:r>
              <a:rPr lang="en-US" dirty="0" smtClean="0"/>
              <a:t>OT from Random OT</a:t>
            </a:r>
          </a:p>
          <a:p>
            <a:pPr lvl="1"/>
            <a:r>
              <a:rPr lang="en-US" dirty="0" smtClean="0"/>
              <a:t>Information theoretic MACs</a:t>
            </a:r>
          </a:p>
          <a:p>
            <a:pPr lvl="1"/>
            <a:r>
              <a:rPr lang="en-US" dirty="0" smtClean="0"/>
              <a:t>Extractors</a:t>
            </a:r>
          </a:p>
          <a:p>
            <a:pPr lvl="1"/>
            <a:r>
              <a:rPr lang="en-US" dirty="0" smtClean="0"/>
              <a:t>Passive secure 2PC from OT</a:t>
            </a:r>
          </a:p>
          <a:p>
            <a:r>
              <a:rPr lang="en-US" dirty="0" smtClean="0"/>
              <a:t>Put them together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160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>
            <a:normAutofit/>
          </a:bodyPr>
          <a:lstStyle/>
          <a:p>
            <a:r>
              <a:rPr lang="en-US" dirty="0" smtClean="0"/>
              <a:t>S2C of OT((x</a:t>
            </a:r>
            <a:r>
              <a:rPr lang="en-US" baseline="-25000" dirty="0" smtClean="0"/>
              <a:t>0</a:t>
            </a:r>
            <a:r>
              <a:rPr lang="en-US" dirty="0" smtClean="0"/>
              <a:t>,x</a:t>
            </a:r>
            <a:r>
              <a:rPr lang="en-US" baseline="-25000" dirty="0" smtClean="0"/>
              <a:t>1</a:t>
            </a:r>
            <a:r>
              <a:rPr lang="en-US" dirty="0" smtClean="0"/>
              <a:t>), y) = (</a:t>
            </a:r>
            <a:r>
              <a:rPr lang="en-US" dirty="0" smtClean="0">
                <a:sym typeface="Symbol"/>
              </a:rPr>
              <a:t>,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where x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{0,1}</a:t>
            </a:r>
            <a:r>
              <a:rPr lang="en-US" baseline="30000" dirty="0" smtClean="0"/>
              <a:t>k</a:t>
            </a:r>
            <a:r>
              <a:rPr lang="en-US" dirty="0" smtClean="0"/>
              <a:t> and y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{0,1}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3356992"/>
            <a:ext cx="316835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OT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7664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56176" y="5373216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14393" y="3429000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0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4393" y="4797152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endParaRPr lang="en-US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156176" y="4005064"/>
            <a:ext cx="14401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64288" y="34290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2314" y="4725144"/>
            <a:ext cx="486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x</a:t>
            </a:r>
            <a:r>
              <a:rPr lang="en-US" sz="3200" baseline="-25000" dirty="0" err="1" smtClean="0"/>
              <a:t>y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650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1736</Words>
  <Application>Microsoft Office PowerPoint</Application>
  <PresentationFormat>On-screen Show (4:3)</PresentationFormat>
  <Paragraphs>358</Paragraphs>
  <Slides>52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A New Approach to Practical Secure Two-Party Computation</vt:lpstr>
      <vt:lpstr>Efficient OT Extension</vt:lpstr>
      <vt:lpstr>OT is Complete for S2C</vt:lpstr>
      <vt:lpstr>A Question</vt:lpstr>
      <vt:lpstr>The Shoulders</vt:lpstr>
      <vt:lpstr>Our Results</vt:lpstr>
      <vt:lpstr>Our Security</vt:lpstr>
      <vt:lpstr>Plan</vt:lpstr>
      <vt:lpstr>Oblivious Transfer</vt:lpstr>
      <vt:lpstr>Random Oblivious Transfer</vt:lpstr>
      <vt:lpstr>Random Self-Reducibility ROTOT</vt:lpstr>
      <vt:lpstr>An Information Theoretic MAC</vt:lpstr>
      <vt:lpstr>An Information Theoretic MAC</vt:lpstr>
      <vt:lpstr>An Extractor</vt:lpstr>
      <vt:lpstr>Passive-Secure S2P from OT</vt:lpstr>
      <vt:lpstr>Passive-Secure S2P from OT</vt:lpstr>
      <vt:lpstr>Passive-Secure S2P from OT</vt:lpstr>
      <vt:lpstr>Passive Secure AND</vt:lpstr>
      <vt:lpstr>Putting the Pieces Together</vt:lpstr>
      <vt:lpstr>Active Security</vt:lpstr>
      <vt:lpstr>Authenticating Alice’s Bits</vt:lpstr>
      <vt:lpstr>Three Small Helpers</vt:lpstr>
      <vt:lpstr>Authenticating a Bit</vt:lpstr>
      <vt:lpstr>Authenticated Oblivious Transfer</vt:lpstr>
      <vt:lpstr>Authenticated AND</vt:lpstr>
      <vt:lpstr>Active-Secure S2P from OT</vt:lpstr>
      <vt:lpstr>Active-Secure S2P from OT</vt:lpstr>
      <vt:lpstr>Active-Secure S2P from OT</vt:lpstr>
      <vt:lpstr>Passive Secure AND</vt:lpstr>
      <vt:lpstr>Active Secure AND</vt:lpstr>
      <vt:lpstr>Overview of Protocol</vt:lpstr>
      <vt:lpstr>A Bit More Details</vt:lpstr>
      <vt:lpstr>Even More Details</vt:lpstr>
      <vt:lpstr>Random Authenticated Bits</vt:lpstr>
      <vt:lpstr>OT  aBit, long keys</vt:lpstr>
      <vt:lpstr>Problem 1 and Hint of the Fix</vt:lpstr>
      <vt:lpstr>Problem 2 and Hint of the Fix</vt:lpstr>
      <vt:lpstr>Turning Our Heads</vt:lpstr>
      <vt:lpstr>Extracting</vt:lpstr>
      <vt:lpstr>Status</vt:lpstr>
      <vt:lpstr>Authenticated AND</vt:lpstr>
      <vt:lpstr>Problem and a Fix</vt:lpstr>
      <vt:lpstr>Authenticated AND</vt:lpstr>
      <vt:lpstr>Combining</vt:lpstr>
      <vt:lpstr>Problem and a Fix</vt:lpstr>
      <vt:lpstr>Security</vt:lpstr>
      <vt:lpstr>Status</vt:lpstr>
      <vt:lpstr>Authenticated OT</vt:lpstr>
      <vt:lpstr>aBit  OT</vt:lpstr>
      <vt:lpstr>Status</vt:lpstr>
      <vt:lpstr>Benchmarking</vt:lpstr>
      <vt:lpstr>PowerPoint Presentation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Jesper Buus Nielsen</dc:creator>
  <cp:lastModifiedBy>Jesper Buus Nielsen</cp:lastModifiedBy>
  <cp:revision>184</cp:revision>
  <dcterms:created xsi:type="dcterms:W3CDTF">2011-10-06T19:20:26Z</dcterms:created>
  <dcterms:modified xsi:type="dcterms:W3CDTF">2012-06-04T20:30:38Z</dcterms:modified>
</cp:coreProperties>
</file>