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8.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1" r:id="rId5"/>
    <p:sldId id="262" r:id="rId6"/>
    <p:sldId id="263" r:id="rId7"/>
    <p:sldId id="265" r:id="rId8"/>
    <p:sldId id="266"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1904" y="-8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image" Target="../media/image15.emf"/><Relationship Id="rId2"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 Id="rId3"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41865-5446-AE4E-939C-97DF243608D2}" type="datetimeFigureOut">
              <a:rPr lang="en-US" smtClean="0"/>
              <a:t>26/05/14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BE55C-A4F1-4E44-9973-D7C674057B36}" type="slidenum">
              <a:rPr lang="en-US" smtClean="0"/>
              <a:t>‹#›</a:t>
            </a:fld>
            <a:endParaRPr lang="en-US"/>
          </a:p>
        </p:txBody>
      </p:sp>
    </p:spTree>
    <p:extLst>
      <p:ext uri="{BB962C8B-B14F-4D97-AF65-F5344CB8AC3E}">
        <p14:creationId xmlns:p14="http://schemas.microsoft.com/office/powerpoint/2010/main" val="598214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AB21D5-79CA-1C41-A191-C70378AC1199}" type="slidenum">
              <a:rPr lang="en-US" smtClean="0"/>
              <a:t>2</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-Has some implicit </a:t>
            </a:r>
            <a:r>
              <a:rPr lang="en-US" baseline="0" dirty="0" err="1" smtClean="0"/>
              <a:t>featues</a:t>
            </a:r>
            <a:r>
              <a:rPr lang="en-US" baseline="0" dirty="0" smtClean="0"/>
              <a:t> towards the evaluator, privacy and authenticity</a:t>
            </a:r>
          </a:p>
          <a:p>
            <a:r>
              <a:rPr lang="en-US" baseline="0" dirty="0" smtClean="0"/>
              <a:t>-What if we eliminate the first one</a:t>
            </a:r>
          </a:p>
        </p:txBody>
      </p:sp>
      <p:sp>
        <p:nvSpPr>
          <p:cNvPr id="4" name="Slide Number Placeholder 3"/>
          <p:cNvSpPr>
            <a:spLocks noGrp="1"/>
          </p:cNvSpPr>
          <p:nvPr>
            <p:ph type="sldNum" sz="quarter" idx="10"/>
          </p:nvPr>
        </p:nvSpPr>
        <p:spPr/>
        <p:txBody>
          <a:bodyPr/>
          <a:lstStyle/>
          <a:p>
            <a:fld id="{85AB21D5-79CA-1C41-A191-C70378AC1199}" type="slidenum">
              <a:rPr lang="en-US" smtClean="0"/>
              <a:t>3</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AB21D5-79CA-1C41-A191-C70378AC1199}" type="slidenum">
              <a:rPr lang="en-US" smtClean="0"/>
              <a:t>4</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Normal is with garbled row reduction optimization or polynomial interpolation based</a:t>
            </a:r>
          </a:p>
          <a:p>
            <a:r>
              <a:rPr lang="en-US" baseline="0" dirty="0" smtClean="0"/>
              <a:t>So we can eliminate 33 percent communication (good according to </a:t>
            </a:r>
            <a:r>
              <a:rPr lang="en-US" baseline="0" dirty="0" err="1" smtClean="0"/>
              <a:t>thomas</a:t>
            </a:r>
            <a:r>
              <a:rPr lang="en-US" baseline="0" dirty="0" smtClean="0"/>
              <a:t>)</a:t>
            </a:r>
          </a:p>
          <a:p>
            <a:r>
              <a:rPr lang="en-US" baseline="0" dirty="0" smtClean="0"/>
              <a:t>One </a:t>
            </a:r>
            <a:r>
              <a:rPr lang="en-US" baseline="0" dirty="0" err="1" smtClean="0"/>
              <a:t>ciphertext</a:t>
            </a:r>
            <a:r>
              <a:rPr lang="en-US" baseline="0" dirty="0" smtClean="0"/>
              <a:t> per gate.</a:t>
            </a:r>
          </a:p>
        </p:txBody>
      </p:sp>
      <p:sp>
        <p:nvSpPr>
          <p:cNvPr id="4" name="Slide Number Placeholder 3"/>
          <p:cNvSpPr>
            <a:spLocks noGrp="1"/>
          </p:cNvSpPr>
          <p:nvPr>
            <p:ph type="sldNum" sz="quarter" idx="10"/>
          </p:nvPr>
        </p:nvSpPr>
        <p:spPr/>
        <p:txBody>
          <a:bodyPr/>
          <a:lstStyle/>
          <a:p>
            <a:fld id="{85AB21D5-79CA-1C41-A191-C70378AC1199}" type="slidenum">
              <a:rPr lang="en-US" smtClean="0"/>
              <a:t>5</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consider an AND gate</a:t>
            </a:r>
          </a:p>
          <a:p>
            <a:r>
              <a:rPr lang="en-US" baseline="0" dirty="0" smtClean="0"/>
              <a:t>The idea is basically to use the knowledge of the evaluator  (I.e. he knows the meaning of his input keys) and, like in garbled row reduction, use the input keys to construct the output keys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an XOR</a:t>
            </a:r>
          </a:p>
        </p:txBody>
      </p:sp>
      <p:sp>
        <p:nvSpPr>
          <p:cNvPr id="4" name="Slide Number Placeholder 3"/>
          <p:cNvSpPr>
            <a:spLocks noGrp="1"/>
          </p:cNvSpPr>
          <p:nvPr>
            <p:ph type="sldNum" sz="quarter" idx="10"/>
          </p:nvPr>
        </p:nvSpPr>
        <p:spPr/>
        <p:txBody>
          <a:bodyPr/>
          <a:lstStyle/>
          <a:p>
            <a:fld id="{85AB21D5-79CA-1C41-A191-C70378AC1199}" type="slidenum">
              <a:rPr lang="en-US" smtClean="0"/>
              <a:t>6</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that when we do free </a:t>
            </a:r>
            <a:r>
              <a:rPr lang="en-US" baseline="0" dirty="0" err="1" smtClean="0"/>
              <a:t>xor</a:t>
            </a:r>
            <a:r>
              <a:rPr lang="en-US" baseline="0" dirty="0" smtClean="0"/>
              <a:t> we have the constraint that two keys </a:t>
            </a:r>
            <a:r>
              <a:rPr lang="en-US" baseline="0" dirty="0" err="1" smtClean="0"/>
              <a:t>XORed</a:t>
            </a:r>
            <a:r>
              <a:rPr lang="en-US" baseline="0" dirty="0" smtClean="0"/>
              <a:t> together on any wire yields the same difference Delta.</a:t>
            </a:r>
          </a:p>
        </p:txBody>
      </p:sp>
      <p:sp>
        <p:nvSpPr>
          <p:cNvPr id="4" name="Slide Number Placeholder 3"/>
          <p:cNvSpPr>
            <a:spLocks noGrp="1"/>
          </p:cNvSpPr>
          <p:nvPr>
            <p:ph type="sldNum" sz="quarter" idx="10"/>
          </p:nvPr>
        </p:nvSpPr>
        <p:spPr/>
        <p:txBody>
          <a:bodyPr/>
          <a:lstStyle/>
          <a:p>
            <a:fld id="{85AB21D5-79CA-1C41-A191-C70378AC1199}" type="slidenum">
              <a:rPr lang="en-US" smtClean="0"/>
              <a:t>7</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Consider large fan in gates, e.g. AND</a:t>
            </a:r>
          </a:p>
          <a:p>
            <a:r>
              <a:rPr lang="en-US" baseline="0" dirty="0" smtClean="0"/>
              <a:t>In normal garbled gates increase is exponential in input wires. E.g. 4 input wires need 2^4 entries</a:t>
            </a:r>
          </a:p>
          <a:p>
            <a:r>
              <a:rPr lang="en-US" baseline="0" dirty="0" smtClean="0"/>
              <a:t>With privacy free gates the increases is linear, i.e. e.g. 4 gates needs 4 entries. 10 gates need 10 entries.</a:t>
            </a:r>
          </a:p>
          <a:p>
            <a:r>
              <a:rPr lang="en-US" baseline="0" dirty="0" smtClean="0"/>
              <a:t>The idea is to look at the truth table and then find common outputs given specific key combinations. I.e. we make partitions based on </a:t>
            </a:r>
          </a:p>
        </p:txBody>
      </p:sp>
      <p:sp>
        <p:nvSpPr>
          <p:cNvPr id="4" name="Slide Number Placeholder 3"/>
          <p:cNvSpPr>
            <a:spLocks noGrp="1"/>
          </p:cNvSpPr>
          <p:nvPr>
            <p:ph type="sldNum" sz="quarter" idx="10"/>
          </p:nvPr>
        </p:nvSpPr>
        <p:spPr/>
        <p:txBody>
          <a:bodyPr/>
          <a:lstStyle/>
          <a:p>
            <a:fld id="{85AB21D5-79CA-1C41-A191-C70378AC1199}" type="slidenum">
              <a:rPr lang="en-US" smtClean="0"/>
              <a:t>8</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Only one way we get the 1 key</a:t>
            </a:r>
          </a:p>
          <a:p>
            <a:r>
              <a:rPr lang="en-US" baseline="0" dirty="0" smtClean="0"/>
              <a:t>Any other combination of input keys should yield the 0 key, partition as large chunks as possible</a:t>
            </a:r>
          </a:p>
          <a:p>
            <a:r>
              <a:rPr lang="en-US" baseline="0" dirty="0" smtClean="0"/>
              <a:t>Use the largest to define the key,</a:t>
            </a:r>
          </a:p>
          <a:p>
            <a:r>
              <a:rPr lang="en-US" baseline="0" dirty="0" smtClean="0"/>
              <a:t>And the other chunks to hide this key.</a:t>
            </a:r>
          </a:p>
          <a:p>
            <a:r>
              <a:rPr lang="en-US" baseline="0" dirty="0" smtClean="0"/>
              <a:t>Unfortunately this does not work for all gates with large fan in, only those with either many 1’s or 0’s in the output table</a:t>
            </a:r>
          </a:p>
        </p:txBody>
      </p:sp>
      <p:sp>
        <p:nvSpPr>
          <p:cNvPr id="4" name="Slide Number Placeholder 3"/>
          <p:cNvSpPr>
            <a:spLocks noGrp="1"/>
          </p:cNvSpPr>
          <p:nvPr>
            <p:ph type="sldNum" sz="quarter" idx="10"/>
          </p:nvPr>
        </p:nvSpPr>
        <p:spPr/>
        <p:txBody>
          <a:bodyPr/>
          <a:lstStyle/>
          <a:p>
            <a:fld id="{85AB21D5-79CA-1C41-A191-C70378AC1199}" type="slidenum">
              <a:rPr lang="en-US" smtClean="0"/>
              <a:t>9</a:t>
            </a:fld>
            <a:endParaRPr lang="en-US"/>
          </a:p>
        </p:txBody>
      </p:sp>
    </p:spTree>
    <p:extLst>
      <p:ext uri="{BB962C8B-B14F-4D97-AF65-F5344CB8AC3E}">
        <p14:creationId xmlns:p14="http://schemas.microsoft.com/office/powerpoint/2010/main" val="11719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AB21D5-79CA-1C41-A191-C70378AC1199}" type="slidenum">
              <a:rPr lang="en-US" smtClean="0"/>
              <a:t>10</a:t>
            </a:fld>
            <a:endParaRPr lang="en-US"/>
          </a:p>
        </p:txBody>
      </p:sp>
    </p:spTree>
    <p:extLst>
      <p:ext uri="{BB962C8B-B14F-4D97-AF65-F5344CB8AC3E}">
        <p14:creationId xmlns:p14="http://schemas.microsoft.com/office/powerpoint/2010/main" val="11719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CA361A28-7D46-EE42-8269-F095B134362A}" type="datetimeFigureOut">
              <a:rPr lang="en-US" smtClean="0"/>
              <a:t>26/05/14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237196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A361A28-7D46-EE42-8269-F095B134362A}" type="datetimeFigureOut">
              <a:rPr lang="en-US" smtClean="0"/>
              <a:t>26/05/14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111865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A361A28-7D46-EE42-8269-F095B134362A}" type="datetimeFigureOut">
              <a:rPr lang="en-US" smtClean="0"/>
              <a:t>26/05/14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273908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A361A28-7D46-EE42-8269-F095B134362A}" type="datetimeFigureOut">
              <a:rPr lang="en-US" smtClean="0"/>
              <a:t>26/05/14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193958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A361A28-7D46-EE42-8269-F095B134362A}" type="datetimeFigureOut">
              <a:rPr lang="en-US" smtClean="0"/>
              <a:t>26/05/14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130639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CA361A28-7D46-EE42-8269-F095B134362A}" type="datetimeFigureOut">
              <a:rPr lang="en-US" smtClean="0"/>
              <a:t>26/05/14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17368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CA361A28-7D46-EE42-8269-F095B134362A}" type="datetimeFigureOut">
              <a:rPr lang="en-US" smtClean="0"/>
              <a:t>26/05/14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3736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CA361A28-7D46-EE42-8269-F095B134362A}" type="datetimeFigureOut">
              <a:rPr lang="en-US" smtClean="0"/>
              <a:t>26/05/14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191356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61A28-7D46-EE42-8269-F095B134362A}" type="datetimeFigureOut">
              <a:rPr lang="en-US" smtClean="0"/>
              <a:t>26/05/14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8877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A361A28-7D46-EE42-8269-F095B134362A}" type="datetimeFigureOut">
              <a:rPr lang="en-US" smtClean="0"/>
              <a:t>26/05/14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304972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A361A28-7D46-EE42-8269-F095B134362A}" type="datetimeFigureOut">
              <a:rPr lang="en-US" smtClean="0"/>
              <a:t>26/05/14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5E9D1-D207-D04D-B06E-126F93CBA579}" type="slidenum">
              <a:rPr lang="en-US" smtClean="0"/>
              <a:t>‹#›</a:t>
            </a:fld>
            <a:endParaRPr lang="en-US"/>
          </a:p>
        </p:txBody>
      </p:sp>
    </p:spTree>
    <p:extLst>
      <p:ext uri="{BB962C8B-B14F-4D97-AF65-F5344CB8AC3E}">
        <p14:creationId xmlns:p14="http://schemas.microsoft.com/office/powerpoint/2010/main" val="1077085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61A28-7D46-EE42-8269-F095B134362A}" type="datetimeFigureOut">
              <a:rPr lang="en-US" smtClean="0"/>
              <a:t>26/05/14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5E9D1-D207-D04D-B06E-126F93CBA579}" type="slidenum">
              <a:rPr lang="en-US" smtClean="0"/>
              <a:t>‹#›</a:t>
            </a:fld>
            <a:endParaRPr lang="en-US"/>
          </a:p>
        </p:txBody>
      </p:sp>
    </p:spTree>
    <p:extLst>
      <p:ext uri="{BB962C8B-B14F-4D97-AF65-F5344CB8AC3E}">
        <p14:creationId xmlns:p14="http://schemas.microsoft.com/office/powerpoint/2010/main" val="376194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jpeg"/><Relationship Id="rId13" Type="http://schemas.openxmlformats.org/officeDocument/2006/relationships/image" Target="../media/image12.jp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oleObject" Target="../embeddings/oleObject2.bin"/><Relationship Id="rId7" Type="http://schemas.openxmlformats.org/officeDocument/2006/relationships/image" Target="../media/image8.emf"/><Relationship Id="rId8" Type="http://schemas.openxmlformats.org/officeDocument/2006/relationships/oleObject" Target="../embeddings/oleObject3.bin"/><Relationship Id="rId9" Type="http://schemas.openxmlformats.org/officeDocument/2006/relationships/image" Target="../media/image9.emf"/><Relationship Id="rId10"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image" Target="../media/image19.emf"/><Relationship Id="rId13"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5.emf"/><Relationship Id="rId6" Type="http://schemas.openxmlformats.org/officeDocument/2006/relationships/oleObject" Target="../embeddings/oleObject6.bin"/><Relationship Id="rId7" Type="http://schemas.openxmlformats.org/officeDocument/2006/relationships/image" Target="../media/image16.emf"/><Relationship Id="rId8" Type="http://schemas.openxmlformats.org/officeDocument/2006/relationships/oleObject" Target="../embeddings/oleObject7.bin"/><Relationship Id="rId9" Type="http://schemas.openxmlformats.org/officeDocument/2006/relationships/image" Target="../media/image17.emf"/><Relationship Id="rId10"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11" Type="http://schemas.openxmlformats.org/officeDocument/2006/relationships/image" Target="../media/image24.emf"/><Relationship Id="rId12" Type="http://schemas.openxmlformats.org/officeDocument/2006/relationships/image" Target="../media/image25.emf"/><Relationship Id="rId13" Type="http://schemas.openxmlformats.org/officeDocument/2006/relationships/image" Target="../media/image26.jpg"/><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9.bin"/><Relationship Id="rId5" Type="http://schemas.openxmlformats.org/officeDocument/2006/relationships/image" Target="../media/image21.emf"/><Relationship Id="rId6" Type="http://schemas.openxmlformats.org/officeDocument/2006/relationships/oleObject" Target="../embeddings/oleObject10.bin"/><Relationship Id="rId7" Type="http://schemas.openxmlformats.org/officeDocument/2006/relationships/image" Target="../media/image22.emf"/><Relationship Id="rId8" Type="http://schemas.openxmlformats.org/officeDocument/2006/relationships/oleObject" Target="../embeddings/oleObject11.bin"/><Relationship Id="rId9" Type="http://schemas.openxmlformats.org/officeDocument/2006/relationships/image" Target="../media/image23.emf"/><Relationship Id="rId10"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oleObject" Target="../embeddings/oleObject13.bin"/><Relationship Id="rId7" Type="http://schemas.openxmlformats.org/officeDocument/2006/relationships/image" Target="../media/image27.emf"/><Relationship Id="rId8" Type="http://schemas.openxmlformats.org/officeDocument/2006/relationships/oleObject" Target="../embeddings/oleObject14.bin"/><Relationship Id="rId9" Type="http://schemas.openxmlformats.org/officeDocument/2006/relationships/image" Target="../media/image28.emf"/><Relationship Id="rId10"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5.bin"/><Relationship Id="rId5" Type="http://schemas.openxmlformats.org/officeDocument/2006/relationships/image" Target="../media/image32.emf"/><Relationship Id="rId6" Type="http://schemas.openxmlformats.org/officeDocument/2006/relationships/oleObject" Target="../embeddings/oleObject16.bin"/><Relationship Id="rId7" Type="http://schemas.openxmlformats.org/officeDocument/2006/relationships/image" Target="../media/image33.emf"/><Relationship Id="rId8" Type="http://schemas.openxmlformats.org/officeDocument/2006/relationships/oleObject" Target="../embeddings/oleObject17.bin"/><Relationship Id="rId9"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Privacy-Free Garbled Gates</a:t>
            </a:r>
            <a:endParaRPr lang="en-US" dirty="0"/>
          </a:p>
        </p:txBody>
      </p:sp>
      <p:sp>
        <p:nvSpPr>
          <p:cNvPr id="3" name="Subtitle 2"/>
          <p:cNvSpPr>
            <a:spLocks noGrp="1"/>
          </p:cNvSpPr>
          <p:nvPr>
            <p:ph type="subTitle" idx="1"/>
          </p:nvPr>
        </p:nvSpPr>
        <p:spPr/>
        <p:txBody>
          <a:bodyPr/>
          <a:lstStyle/>
          <a:p>
            <a:r>
              <a:rPr lang="en-US" b="1" dirty="0" smtClean="0"/>
              <a:t>Tore K. Frederiksen</a:t>
            </a:r>
            <a:r>
              <a:rPr lang="en-US" dirty="0" smtClean="0"/>
              <a:t>, </a:t>
            </a:r>
            <a:r>
              <a:rPr lang="en-US" dirty="0" err="1" smtClean="0"/>
              <a:t>Jesper</a:t>
            </a:r>
            <a:r>
              <a:rPr lang="en-US" dirty="0" smtClean="0"/>
              <a:t> B. Nielsen, Claudio </a:t>
            </a:r>
            <a:r>
              <a:rPr lang="en-US" dirty="0" err="1" smtClean="0"/>
              <a:t>Orlandi</a:t>
            </a:r>
            <a:endParaRPr lang="en-US" dirty="0"/>
          </a:p>
        </p:txBody>
      </p:sp>
      <p:pic>
        <p:nvPicPr>
          <p:cNvPr id="6" name="Picture 5" descr="aulog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734" y="5165974"/>
            <a:ext cx="1719942" cy="941520"/>
          </a:xfrm>
          <a:prstGeom prst="rect">
            <a:avLst/>
          </a:prstGeom>
        </p:spPr>
      </p:pic>
      <p:pic>
        <p:nvPicPr>
          <p:cNvPr id="7" name="Picture 6" descr="autex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44" y="6107494"/>
            <a:ext cx="4572792" cy="439074"/>
          </a:xfrm>
          <a:prstGeom prst="rect">
            <a:avLst/>
          </a:prstGeom>
        </p:spPr>
      </p:pic>
      <p:pic>
        <p:nvPicPr>
          <p:cNvPr id="4" name="Picture 3" descr="Eurovision_Song_Contest_2014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344" y="5000118"/>
            <a:ext cx="4598716" cy="1857882"/>
          </a:xfrm>
          <a:prstGeom prst="rect">
            <a:avLst/>
          </a:prstGeom>
        </p:spPr>
      </p:pic>
      <p:pic>
        <p:nvPicPr>
          <p:cNvPr id="5" name="Picture 4" descr="wi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1943" y="334211"/>
            <a:ext cx="2528109" cy="2236404"/>
          </a:xfrm>
          <a:prstGeom prst="rect">
            <a:avLst/>
          </a:prstGeom>
        </p:spPr>
      </p:pic>
    </p:spTree>
    <p:extLst>
      <p:ext uri="{BB962C8B-B14F-4D97-AF65-F5344CB8AC3E}">
        <p14:creationId xmlns:p14="http://schemas.microsoft.com/office/powerpoint/2010/main" val="279585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Thank you for your time</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10</a:t>
            </a:fld>
            <a:endParaRPr lang="en-US" dirty="0"/>
          </a:p>
        </p:txBody>
      </p:sp>
      <p:sp>
        <p:nvSpPr>
          <p:cNvPr id="3" name="TextBox 2"/>
          <p:cNvSpPr txBox="1"/>
          <p:nvPr/>
        </p:nvSpPr>
        <p:spPr>
          <a:xfrm>
            <a:off x="641866" y="1898315"/>
            <a:ext cx="6561712" cy="1569660"/>
          </a:xfrm>
          <a:prstGeom prst="rect">
            <a:avLst/>
          </a:prstGeom>
          <a:noFill/>
        </p:spPr>
        <p:txBody>
          <a:bodyPr wrap="none" rtlCol="0">
            <a:spAutoFit/>
          </a:bodyPr>
          <a:lstStyle/>
          <a:p>
            <a:r>
              <a:rPr lang="en-US" sz="4800" dirty="0" smtClean="0"/>
              <a:t>And happy workshop and </a:t>
            </a:r>
          </a:p>
          <a:p>
            <a:r>
              <a:rPr lang="en-US" sz="4800" dirty="0" smtClean="0"/>
              <a:t>EUROCRYPT</a:t>
            </a:r>
            <a:endParaRPr lang="en-US" sz="4800" dirty="0"/>
          </a:p>
        </p:txBody>
      </p:sp>
      <p:pic>
        <p:nvPicPr>
          <p:cNvPr id="8" name="Picture 7" descr="Eurovision_Song_Contest_2014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92" y="2720934"/>
            <a:ext cx="3277755" cy="940975"/>
          </a:xfrm>
          <a:prstGeom prst="rect">
            <a:avLst/>
          </a:prstGeom>
        </p:spPr>
      </p:pic>
      <p:sp>
        <p:nvSpPr>
          <p:cNvPr id="10" name="TextBox 9"/>
          <p:cNvSpPr txBox="1"/>
          <p:nvPr/>
        </p:nvSpPr>
        <p:spPr>
          <a:xfrm>
            <a:off x="3894393" y="2338470"/>
            <a:ext cx="660056" cy="1323439"/>
          </a:xfrm>
          <a:prstGeom prst="rect">
            <a:avLst/>
          </a:prstGeom>
          <a:noFill/>
        </p:spPr>
        <p:txBody>
          <a:bodyPr wrap="none" rtlCol="0">
            <a:spAutoFit/>
          </a:bodyPr>
          <a:lstStyle/>
          <a:p>
            <a:r>
              <a:rPr lang="en-US" sz="8000" dirty="0" smtClean="0"/>
              <a:t>?</a:t>
            </a:r>
            <a:endParaRPr lang="en-US" sz="8000" dirty="0"/>
          </a:p>
        </p:txBody>
      </p:sp>
    </p:spTree>
    <p:extLst>
      <p:ext uri="{BB962C8B-B14F-4D97-AF65-F5344CB8AC3E}">
        <p14:creationId xmlns:p14="http://schemas.microsoft.com/office/powerpoint/2010/main" val="95224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Yao’s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2</a:t>
            </a:fld>
            <a:endParaRPr lang="en-US" dirty="0"/>
          </a:p>
        </p:txBody>
      </p:sp>
      <p:cxnSp>
        <p:nvCxnSpPr>
          <p:cNvPr id="17" name="Straight Arrow Connector 16"/>
          <p:cNvCxnSpPr/>
          <p:nvPr/>
        </p:nvCxnSpPr>
        <p:spPr>
          <a:xfrm>
            <a:off x="3604142" y="3203500"/>
            <a:ext cx="1772999" cy="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981373" y="2710139"/>
            <a:ext cx="810438" cy="369332"/>
          </a:xfrm>
          <a:prstGeom prst="rect">
            <a:avLst/>
          </a:prstGeom>
          <a:noFill/>
        </p:spPr>
        <p:txBody>
          <a:bodyPr wrap="none" rtlCol="0">
            <a:spAutoFit/>
          </a:bodyPr>
          <a:lstStyle/>
          <a:p>
            <a:r>
              <a:rPr lang="en-US" dirty="0" smtClean="0"/>
              <a:t>Garble</a:t>
            </a:r>
            <a:endParaRPr lang="en-US" dirty="0"/>
          </a:p>
        </p:txBody>
      </p:sp>
      <p:pic>
        <p:nvPicPr>
          <p:cNvPr id="19" name="Picture 18" descr="A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081" y="2069099"/>
            <a:ext cx="2137277" cy="2268802"/>
          </a:xfrm>
          <a:prstGeom prst="rect">
            <a:avLst/>
          </a:prstGeom>
        </p:spPr>
      </p:pic>
      <p:sp>
        <p:nvSpPr>
          <p:cNvPr id="24" name="TextBox 23"/>
          <p:cNvSpPr txBox="1"/>
          <p:nvPr/>
        </p:nvSpPr>
        <p:spPr>
          <a:xfrm>
            <a:off x="457200" y="657161"/>
            <a:ext cx="1389323" cy="369332"/>
          </a:xfrm>
          <a:prstGeom prst="rect">
            <a:avLst/>
          </a:prstGeom>
          <a:noFill/>
        </p:spPr>
        <p:txBody>
          <a:bodyPr wrap="none" rtlCol="0">
            <a:spAutoFit/>
          </a:bodyPr>
          <a:lstStyle/>
          <a:p>
            <a:r>
              <a:rPr lang="en-US" dirty="0" smtClean="0"/>
              <a:t>Construction</a:t>
            </a:r>
            <a:endParaRPr lang="en-US" dirty="0"/>
          </a:p>
        </p:txBody>
      </p:sp>
      <p:pic>
        <p:nvPicPr>
          <p:cNvPr id="25" name="Picture 24" descr="gate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411" y="1778000"/>
            <a:ext cx="2110438" cy="3887648"/>
          </a:xfrm>
          <a:prstGeom prst="rect">
            <a:avLst/>
          </a:prstGeom>
        </p:spPr>
      </p:pic>
    </p:spTree>
    <p:extLst>
      <p:ext uri="{BB962C8B-B14F-4D97-AF65-F5344CB8AC3E}">
        <p14:creationId xmlns:p14="http://schemas.microsoft.com/office/powerpoint/2010/main" val="1143845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Yao’s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p:cNvSpPr txBox="1"/>
          <p:nvPr/>
        </p:nvSpPr>
        <p:spPr>
          <a:xfrm>
            <a:off x="457200" y="657161"/>
            <a:ext cx="1005403" cy="369332"/>
          </a:xfrm>
          <a:prstGeom prst="rect">
            <a:avLst/>
          </a:prstGeom>
          <a:noFill/>
        </p:spPr>
        <p:txBody>
          <a:bodyPr wrap="none" rtlCol="0">
            <a:spAutoFit/>
          </a:bodyPr>
          <a:lstStyle/>
          <a:p>
            <a:r>
              <a:rPr lang="en-US" dirty="0" smtClean="0"/>
              <a:t>Features</a:t>
            </a:r>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3</a:t>
            </a:fld>
            <a:endParaRPr lang="en-US" dirty="0"/>
          </a:p>
        </p:txBody>
      </p:sp>
      <p:sp>
        <p:nvSpPr>
          <p:cNvPr id="17" name="Content Placeholder 2"/>
          <p:cNvSpPr>
            <a:spLocks noGrp="1"/>
          </p:cNvSpPr>
          <p:nvPr>
            <p:ph idx="1"/>
          </p:nvPr>
        </p:nvSpPr>
        <p:spPr>
          <a:xfrm>
            <a:off x="457200" y="1229896"/>
            <a:ext cx="8229600" cy="4896268"/>
          </a:xfrm>
        </p:spPr>
        <p:txBody>
          <a:bodyPr/>
          <a:lstStyle/>
          <a:p>
            <a:r>
              <a:rPr lang="en-US" dirty="0" smtClean="0"/>
              <a:t>Given a key      we don’t know if b=0 or b=1</a:t>
            </a:r>
          </a:p>
          <a:p>
            <a:r>
              <a:rPr lang="en-US" dirty="0" smtClean="0"/>
              <a:t>Given     and      we can only learn </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1531243972"/>
              </p:ext>
            </p:extLst>
          </p:nvPr>
        </p:nvGraphicFramePr>
        <p:xfrm>
          <a:off x="2863850" y="1363663"/>
          <a:ext cx="384175" cy="519112"/>
        </p:xfrm>
        <a:graphic>
          <a:graphicData uri="http://schemas.openxmlformats.org/presentationml/2006/ole">
            <mc:AlternateContent xmlns:mc="http://schemas.openxmlformats.org/markup-compatibility/2006">
              <mc:Choice xmlns:v="urn:schemas-microsoft-com:vml" Requires="v">
                <p:oleObj spid="_x0000_s2294" name="Equation" r:id="rId4" imgW="177800" imgH="241300" progId="Equation.3">
                  <p:embed/>
                </p:oleObj>
              </mc:Choice>
              <mc:Fallback>
                <p:oleObj name="Equation" r:id="rId4" imgW="177800" imgH="241300" progId="Equation.3">
                  <p:embed/>
                  <p:pic>
                    <p:nvPicPr>
                      <p:cNvPr id="0" name=""/>
                      <p:cNvPicPr/>
                      <p:nvPr/>
                    </p:nvPicPr>
                    <p:blipFill>
                      <a:blip r:embed="rId5"/>
                      <a:stretch>
                        <a:fillRect/>
                      </a:stretch>
                    </p:blipFill>
                    <p:spPr>
                      <a:xfrm>
                        <a:off x="2863850" y="1363663"/>
                        <a:ext cx="384175" cy="51911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7161031"/>
              </p:ext>
            </p:extLst>
          </p:nvPr>
        </p:nvGraphicFramePr>
        <p:xfrm>
          <a:off x="1882775" y="1882775"/>
          <a:ext cx="381000" cy="519113"/>
        </p:xfrm>
        <a:graphic>
          <a:graphicData uri="http://schemas.openxmlformats.org/presentationml/2006/ole">
            <mc:AlternateContent xmlns:mc="http://schemas.openxmlformats.org/markup-compatibility/2006">
              <mc:Choice xmlns:v="urn:schemas-microsoft-com:vml" Requires="v">
                <p:oleObj spid="_x0000_s2295" name="Equation" r:id="rId6" imgW="177800" imgH="241300" progId="Equation.3">
                  <p:embed/>
                </p:oleObj>
              </mc:Choice>
              <mc:Fallback>
                <p:oleObj name="Equation" r:id="rId6" imgW="177800" imgH="241300" progId="Equation.3">
                  <p:embed/>
                  <p:pic>
                    <p:nvPicPr>
                      <p:cNvPr id="0" name=""/>
                      <p:cNvPicPr/>
                      <p:nvPr/>
                    </p:nvPicPr>
                    <p:blipFill>
                      <a:blip r:embed="rId7"/>
                      <a:stretch>
                        <a:fillRect/>
                      </a:stretch>
                    </p:blipFill>
                    <p:spPr>
                      <a:xfrm>
                        <a:off x="1882775" y="1882775"/>
                        <a:ext cx="381000" cy="5191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671311047"/>
              </p:ext>
            </p:extLst>
          </p:nvPr>
        </p:nvGraphicFramePr>
        <p:xfrm>
          <a:off x="3095625" y="1897063"/>
          <a:ext cx="355600" cy="490537"/>
        </p:xfrm>
        <a:graphic>
          <a:graphicData uri="http://schemas.openxmlformats.org/presentationml/2006/ole">
            <mc:AlternateContent xmlns:mc="http://schemas.openxmlformats.org/markup-compatibility/2006">
              <mc:Choice xmlns:v="urn:schemas-microsoft-com:vml" Requires="v">
                <p:oleObj spid="_x0000_s2296" name="Equation" r:id="rId8" imgW="165100" imgH="228600" progId="Equation.3">
                  <p:embed/>
                </p:oleObj>
              </mc:Choice>
              <mc:Fallback>
                <p:oleObj name="Equation" r:id="rId8" imgW="165100" imgH="228600" progId="Equation.3">
                  <p:embed/>
                  <p:pic>
                    <p:nvPicPr>
                      <p:cNvPr id="0" name=""/>
                      <p:cNvPicPr/>
                      <p:nvPr/>
                    </p:nvPicPr>
                    <p:blipFill>
                      <a:blip r:embed="rId9"/>
                      <a:stretch>
                        <a:fillRect/>
                      </a:stretch>
                    </p:blipFill>
                    <p:spPr>
                      <a:xfrm>
                        <a:off x="3095625" y="1897063"/>
                        <a:ext cx="355600" cy="49053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56748392"/>
              </p:ext>
            </p:extLst>
          </p:nvPr>
        </p:nvGraphicFramePr>
        <p:xfrm>
          <a:off x="6467475" y="1882775"/>
          <a:ext cx="574675" cy="519113"/>
        </p:xfrm>
        <a:graphic>
          <a:graphicData uri="http://schemas.openxmlformats.org/presentationml/2006/ole">
            <mc:AlternateContent xmlns:mc="http://schemas.openxmlformats.org/markup-compatibility/2006">
              <mc:Choice xmlns:v="urn:schemas-microsoft-com:vml" Requires="v">
                <p:oleObj spid="_x0000_s2297" name="Equation" r:id="rId10" imgW="266700" imgH="241300" progId="Equation.3">
                  <p:embed/>
                </p:oleObj>
              </mc:Choice>
              <mc:Fallback>
                <p:oleObj name="Equation" r:id="rId10" imgW="266700" imgH="241300" progId="Equation.3">
                  <p:embed/>
                  <p:pic>
                    <p:nvPicPr>
                      <p:cNvPr id="0" name=""/>
                      <p:cNvPicPr/>
                      <p:nvPr/>
                    </p:nvPicPr>
                    <p:blipFill>
                      <a:blip r:embed="rId11"/>
                      <a:stretch>
                        <a:fillRect/>
                      </a:stretch>
                    </p:blipFill>
                    <p:spPr>
                      <a:xfrm>
                        <a:off x="6467475" y="1882775"/>
                        <a:ext cx="574675" cy="519113"/>
                      </a:xfrm>
                      <a:prstGeom prst="rect">
                        <a:avLst/>
                      </a:prstGeom>
                    </p:spPr>
                  </p:pic>
                </p:oleObj>
              </mc:Fallback>
            </mc:AlternateContent>
          </a:graphicData>
        </a:graphic>
      </p:graphicFrame>
      <p:cxnSp>
        <p:nvCxnSpPr>
          <p:cNvPr id="23" name="Straight Connector 22"/>
          <p:cNvCxnSpPr/>
          <p:nvPr/>
        </p:nvCxnSpPr>
        <p:spPr>
          <a:xfrm flipV="1">
            <a:off x="457200" y="1537368"/>
            <a:ext cx="7844589" cy="53474"/>
          </a:xfrm>
          <a:prstGeom prst="line">
            <a:avLst/>
          </a:prstGeom>
        </p:spPr>
        <p:style>
          <a:lnRef idx="2">
            <a:schemeClr val="dk1"/>
          </a:lnRef>
          <a:fillRef idx="0">
            <a:schemeClr val="dk1"/>
          </a:fillRef>
          <a:effectRef idx="1">
            <a:schemeClr val="dk1"/>
          </a:effectRef>
          <a:fontRef idx="minor">
            <a:schemeClr val="tx1"/>
          </a:fontRef>
        </p:style>
      </p:cxnSp>
      <p:pic>
        <p:nvPicPr>
          <p:cNvPr id="25" name="Picture 24" descr="images.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17051" y="4478421"/>
            <a:ext cx="4926949" cy="2379579"/>
          </a:xfrm>
          <a:prstGeom prst="rect">
            <a:avLst/>
          </a:prstGeom>
        </p:spPr>
      </p:pic>
      <p:sp>
        <p:nvSpPr>
          <p:cNvPr id="26" name="Oval Callout 25"/>
          <p:cNvSpPr/>
          <p:nvPr/>
        </p:nvSpPr>
        <p:spPr>
          <a:xfrm>
            <a:off x="5861367" y="3769894"/>
            <a:ext cx="3043254" cy="949157"/>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Why would you do that?! Now you have less security!</a:t>
            </a:r>
            <a:endParaRPr lang="en-US" dirty="0"/>
          </a:p>
        </p:txBody>
      </p:sp>
      <p:pic>
        <p:nvPicPr>
          <p:cNvPr id="27" name="Picture 26" descr="Abba111113.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3841423"/>
            <a:ext cx="4217051" cy="3016577"/>
          </a:xfrm>
          <a:prstGeom prst="rect">
            <a:avLst/>
          </a:prstGeom>
        </p:spPr>
      </p:pic>
      <p:sp>
        <p:nvSpPr>
          <p:cNvPr id="28" name="Oval Callout 27"/>
          <p:cNvSpPr/>
          <p:nvPr/>
        </p:nvSpPr>
        <p:spPr>
          <a:xfrm>
            <a:off x="1867901" y="2687053"/>
            <a:ext cx="2931362" cy="108284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Yes! But we only loose privacy, not authenticity.</a:t>
            </a:r>
            <a:endParaRPr lang="en-US" dirty="0"/>
          </a:p>
        </p:txBody>
      </p:sp>
    </p:spTree>
    <p:extLst>
      <p:ext uri="{BB962C8B-B14F-4D97-AF65-F5344CB8AC3E}">
        <p14:creationId xmlns:p14="http://schemas.microsoft.com/office/powerpoint/2010/main" val="487682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ppt_y</p:attrName>
                                        </p:attrNameLst>
                                      </p:cBhvr>
                                      <p:tavLst>
                                        <p:tav tm="0">
                                          <p:val>
                                            <p:strVal val="#ppt_y+#ppt_h*1.125000"/>
                                          </p:val>
                                        </p:tav>
                                        <p:tav tm="100000">
                                          <p:val>
                                            <p:strVal val="#ppt_y"/>
                                          </p:val>
                                        </p:tav>
                                      </p:tavLst>
                                    </p:anim>
                                    <p:animEffect transition="in" filter="wipe(up)">
                                      <p:cBhvr>
                                        <p:cTn id="21" dur="500"/>
                                        <p:tgtEl>
                                          <p:spTgt spid="27"/>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p:tgtEl>
                                          <p:spTgt spid="28"/>
                                        </p:tgtEl>
                                        <p:attrNameLst>
                                          <p:attrName>ppt_y</p:attrName>
                                        </p:attrNameLst>
                                      </p:cBhvr>
                                      <p:tavLst>
                                        <p:tav tm="0">
                                          <p:val>
                                            <p:strVal val="#ppt_y+#ppt_h*1.125000"/>
                                          </p:val>
                                        </p:tav>
                                        <p:tav tm="100000">
                                          <p:val>
                                            <p:strVal val="#ppt_y"/>
                                          </p:val>
                                        </p:tav>
                                      </p:tavLst>
                                    </p:anim>
                                    <p:animEffect transition="in" filter="wipe(up)">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Privacy-free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4</a:t>
            </a:fld>
            <a:endParaRPr lang="en-US" dirty="0"/>
          </a:p>
        </p:txBody>
      </p:sp>
      <p:sp>
        <p:nvSpPr>
          <p:cNvPr id="17" name="Content Placeholder 2"/>
          <p:cNvSpPr>
            <a:spLocks noGrp="1"/>
          </p:cNvSpPr>
          <p:nvPr>
            <p:ph idx="1"/>
          </p:nvPr>
        </p:nvSpPr>
        <p:spPr>
          <a:xfrm>
            <a:off x="457200" y="1229896"/>
            <a:ext cx="8229600" cy="4896268"/>
          </a:xfrm>
        </p:spPr>
        <p:txBody>
          <a:bodyPr/>
          <a:lstStyle/>
          <a:p>
            <a:r>
              <a:rPr lang="en-US" dirty="0" smtClean="0"/>
              <a:t>Sometimes lack of privacy doesn’t hurt</a:t>
            </a:r>
          </a:p>
          <a:p>
            <a:r>
              <a:rPr lang="en-US" dirty="0" smtClean="0"/>
              <a:t>E.g. secure computation where only one party has private input</a:t>
            </a:r>
          </a:p>
          <a:p>
            <a:endParaRPr lang="en-US" dirty="0"/>
          </a:p>
        </p:txBody>
      </p:sp>
      <p:pic>
        <p:nvPicPr>
          <p:cNvPr id="22" name="Picture 2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051" y="4478421"/>
            <a:ext cx="4926949" cy="2379579"/>
          </a:xfrm>
          <a:prstGeom prst="rect">
            <a:avLst/>
          </a:prstGeom>
        </p:spPr>
      </p:pic>
      <p:sp>
        <p:nvSpPr>
          <p:cNvPr id="24" name="Oval Callout 23"/>
          <p:cNvSpPr/>
          <p:nvPr/>
        </p:nvSpPr>
        <p:spPr>
          <a:xfrm>
            <a:off x="5467684" y="3841423"/>
            <a:ext cx="3436937" cy="87762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You can still just use “normal” garbled gates!</a:t>
            </a:r>
            <a:endParaRPr lang="en-US" dirty="0"/>
          </a:p>
        </p:txBody>
      </p:sp>
      <p:pic>
        <p:nvPicPr>
          <p:cNvPr id="29" name="Picture 28" descr="Abba1111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41423"/>
            <a:ext cx="4217051" cy="3016577"/>
          </a:xfrm>
          <a:prstGeom prst="rect">
            <a:avLst/>
          </a:prstGeom>
        </p:spPr>
      </p:pic>
      <p:sp>
        <p:nvSpPr>
          <p:cNvPr id="30" name="Oval Callout 29"/>
          <p:cNvSpPr/>
          <p:nvPr/>
        </p:nvSpPr>
        <p:spPr>
          <a:xfrm>
            <a:off x="828842" y="2687053"/>
            <a:ext cx="3970421" cy="108284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Yes! But maybe privacy-free garbled gates are more efficient?</a:t>
            </a:r>
            <a:endParaRPr lang="en-US" dirty="0"/>
          </a:p>
        </p:txBody>
      </p:sp>
    </p:spTree>
    <p:extLst>
      <p:ext uri="{BB962C8B-B14F-4D97-AF65-F5344CB8AC3E}">
        <p14:creationId xmlns:p14="http://schemas.microsoft.com/office/powerpoint/2010/main" val="4216244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ppt_y</p:attrName>
                                        </p:attrNameLst>
                                      </p:cBhvr>
                                      <p:tavLst>
                                        <p:tav tm="0">
                                          <p:val>
                                            <p:strVal val="#ppt_y+#ppt_h*1.125000"/>
                                          </p:val>
                                        </p:tav>
                                        <p:tav tm="100000">
                                          <p:val>
                                            <p:strVal val="#ppt_y"/>
                                          </p:val>
                                        </p:tav>
                                      </p:tavLst>
                                    </p:anim>
                                    <p:animEffect transition="in" filter="wipe(up)">
                                      <p:cBhvr>
                                        <p:cTn id="16" dur="500"/>
                                        <p:tgtEl>
                                          <p:spTgt spid="2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up)">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Privacy-free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p:cNvSpPr txBox="1"/>
          <p:nvPr/>
        </p:nvSpPr>
        <p:spPr>
          <a:xfrm>
            <a:off x="457200" y="657161"/>
            <a:ext cx="1072604" cy="369332"/>
          </a:xfrm>
          <a:prstGeom prst="rect">
            <a:avLst/>
          </a:prstGeom>
          <a:noFill/>
        </p:spPr>
        <p:txBody>
          <a:bodyPr wrap="none" rtlCol="0">
            <a:spAutoFit/>
          </a:bodyPr>
          <a:lstStyle/>
          <a:p>
            <a:r>
              <a:rPr lang="en-US" dirty="0" smtClean="0"/>
              <a:t>Efficiency</a:t>
            </a:r>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5</a:t>
            </a:fld>
            <a:endParaRPr lang="en-US" dirty="0"/>
          </a:p>
        </p:txBody>
      </p:sp>
      <p:graphicFrame>
        <p:nvGraphicFramePr>
          <p:cNvPr id="14" name="Content Placeholder 3"/>
          <p:cNvGraphicFramePr>
            <a:graphicFrameLocks/>
          </p:cNvGraphicFramePr>
          <p:nvPr>
            <p:extLst>
              <p:ext uri="{D42A27DB-BD31-4B8C-83A1-F6EECF244321}">
                <p14:modId xmlns:p14="http://schemas.microsoft.com/office/powerpoint/2010/main" val="2200595912"/>
              </p:ext>
            </p:extLst>
          </p:nvPr>
        </p:nvGraphicFramePr>
        <p:xfrm>
          <a:off x="232697" y="1923256"/>
          <a:ext cx="8731791" cy="4419600"/>
        </p:xfrm>
        <a:graphic>
          <a:graphicData uri="http://schemas.openxmlformats.org/drawingml/2006/table">
            <a:tbl>
              <a:tblPr firstRow="1" bandRow="1">
                <a:tableStyleId>{5C22544A-7EE6-4342-B048-85BDC9FD1C3A}</a:tableStyleId>
              </a:tblPr>
              <a:tblGrid>
                <a:gridCol w="1170951"/>
                <a:gridCol w="720080"/>
                <a:gridCol w="1152128"/>
                <a:gridCol w="1152128"/>
                <a:gridCol w="1218519"/>
                <a:gridCol w="1157745"/>
                <a:gridCol w="1080120"/>
                <a:gridCol w="1080120"/>
              </a:tblGrid>
              <a:tr h="370840">
                <a:tc>
                  <a:txBody>
                    <a:bodyPr/>
                    <a:lstStyle/>
                    <a:p>
                      <a:endParaRPr lang="da-DK" sz="2000" dirty="0"/>
                    </a:p>
                  </a:txBody>
                  <a:tcPr/>
                </a:tc>
                <a:tc>
                  <a:txBody>
                    <a:bodyPr/>
                    <a:lstStyle/>
                    <a:p>
                      <a:endParaRPr lang="da-DK" sz="2000" dirty="0"/>
                    </a:p>
                  </a:txBody>
                  <a:tcPr/>
                </a:tc>
                <a:tc>
                  <a:txBody>
                    <a:bodyPr/>
                    <a:lstStyle/>
                    <a:p>
                      <a:r>
                        <a:rPr lang="da-DK" sz="2000" b="1" i="1" dirty="0" err="1" smtClean="0"/>
                        <a:t>Garble</a:t>
                      </a:r>
                      <a:endParaRPr lang="da-DK" sz="2000" b="1" i="1" dirty="0" smtClean="0"/>
                    </a:p>
                    <a:p>
                      <a:r>
                        <a:rPr lang="da-DK" sz="2000" b="1" dirty="0" err="1" smtClean="0"/>
                        <a:t>Privacy</a:t>
                      </a:r>
                      <a:endParaRPr lang="da-DK" sz="2000" b="1" dirty="0" smtClean="0"/>
                    </a:p>
                    <a:p>
                      <a:r>
                        <a:rPr lang="da-DK" sz="2000" b="1" dirty="0" err="1" smtClean="0"/>
                        <a:t>free</a:t>
                      </a:r>
                      <a:endParaRPr lang="da-DK" sz="2000" b="1" dirty="0" smtClean="0"/>
                    </a:p>
                    <a:p>
                      <a:r>
                        <a:rPr lang="da-DK" sz="2000" b="1" i="1" dirty="0" smtClean="0"/>
                        <a:t>H/gate</a:t>
                      </a:r>
                      <a:endParaRPr lang="da-DK" sz="20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i="1" dirty="0" err="1" smtClean="0"/>
                        <a:t>Garble</a:t>
                      </a:r>
                      <a:endParaRPr lang="da-DK" sz="20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2000" i="0" dirty="0" smtClean="0"/>
                        <a:t>Normal</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20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2000" i="1" dirty="0" smtClean="0"/>
                        <a:t>H/gate</a:t>
                      </a:r>
                    </a:p>
                    <a:p>
                      <a:endParaRPr lang="da-DK" sz="2000" i="1" dirty="0"/>
                    </a:p>
                  </a:txBody>
                  <a:tcPr/>
                </a:tc>
                <a:tc>
                  <a:txBody>
                    <a:bodyPr/>
                    <a:lstStyle/>
                    <a:p>
                      <a:r>
                        <a:rPr lang="da-DK" sz="2000" b="1" i="1" dirty="0" err="1" smtClean="0"/>
                        <a:t>Eval</a:t>
                      </a:r>
                      <a:endParaRPr lang="da-DK" sz="2000"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2000" b="1" dirty="0" err="1" smtClean="0"/>
                        <a:t>Privacy</a:t>
                      </a:r>
                      <a:r>
                        <a:rPr lang="da-DK" sz="2000" b="1" baseline="0" dirty="0" smtClean="0"/>
                        <a:t> </a:t>
                      </a:r>
                      <a:r>
                        <a:rPr lang="da-DK" sz="2000" b="1" baseline="0" dirty="0" err="1" smtClean="0"/>
                        <a:t>free</a:t>
                      </a:r>
                      <a:endParaRPr lang="da-DK"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2000" b="1" i="1" dirty="0" smtClean="0"/>
                        <a:t>H/gate</a:t>
                      </a:r>
                    </a:p>
                    <a:p>
                      <a:endParaRPr lang="da-DK" sz="2000" b="1" dirty="0"/>
                    </a:p>
                  </a:txBody>
                  <a:tcPr/>
                </a:tc>
                <a:tc>
                  <a:txBody>
                    <a:bodyPr/>
                    <a:lstStyle/>
                    <a:p>
                      <a:r>
                        <a:rPr lang="da-DK" sz="2000" i="1" dirty="0" err="1" smtClean="0"/>
                        <a:t>Eval</a:t>
                      </a:r>
                      <a:endParaRPr lang="da-DK" sz="2000" i="1" dirty="0" smtClean="0"/>
                    </a:p>
                    <a:p>
                      <a:r>
                        <a:rPr lang="da-DK" sz="2000" i="0" dirty="0" smtClean="0"/>
                        <a:t>Normal</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20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2000" i="1" dirty="0" smtClean="0"/>
                        <a:t>H/gate</a:t>
                      </a:r>
                    </a:p>
                    <a:p>
                      <a:endParaRPr lang="da-DK" sz="2000" i="1" dirty="0"/>
                    </a:p>
                  </a:txBody>
                  <a:tcPr/>
                </a:tc>
                <a:tc>
                  <a:txBody>
                    <a:bodyPr/>
                    <a:lstStyle/>
                    <a:p>
                      <a:r>
                        <a:rPr lang="da-DK" sz="2000" b="1" i="1" dirty="0" err="1" smtClean="0"/>
                        <a:t>Comm</a:t>
                      </a:r>
                      <a:r>
                        <a:rPr lang="da-DK" sz="2000" b="1" i="1" dirty="0" smtClean="0"/>
                        <a:t>.</a:t>
                      </a:r>
                    </a:p>
                    <a:p>
                      <a:r>
                        <a:rPr lang="da-DK" sz="2000" b="1" dirty="0" err="1" smtClean="0"/>
                        <a:t>Privacy</a:t>
                      </a:r>
                      <a:r>
                        <a:rPr lang="da-DK" sz="2000" b="1" baseline="0" dirty="0" smtClean="0"/>
                        <a:t> </a:t>
                      </a:r>
                      <a:r>
                        <a:rPr lang="da-DK" sz="2000" b="1" baseline="0" dirty="0" err="1" smtClean="0"/>
                        <a:t>free</a:t>
                      </a:r>
                      <a:endParaRPr lang="da-DK" sz="2000" b="1" dirty="0" smtClean="0"/>
                    </a:p>
                    <a:p>
                      <a:r>
                        <a:rPr lang="da-DK" sz="2000" b="1" i="1" dirty="0" smtClean="0"/>
                        <a:t>bit/gate</a:t>
                      </a:r>
                      <a:endParaRPr lang="da-DK" sz="2000" b="1" i="1" dirty="0"/>
                    </a:p>
                  </a:txBody>
                  <a:tcPr/>
                </a:tc>
                <a:tc>
                  <a:txBody>
                    <a:bodyPr/>
                    <a:lstStyle/>
                    <a:p>
                      <a:r>
                        <a:rPr lang="da-DK" sz="2000" i="1" dirty="0" err="1" smtClean="0"/>
                        <a:t>Comm</a:t>
                      </a:r>
                      <a:r>
                        <a:rPr lang="da-DK" sz="2000" i="1" dirty="0" smtClean="0"/>
                        <a:t>.</a:t>
                      </a:r>
                    </a:p>
                    <a:p>
                      <a:r>
                        <a:rPr lang="da-DK" sz="2000" i="0" dirty="0" smtClean="0"/>
                        <a:t>Normal</a:t>
                      </a:r>
                    </a:p>
                    <a:p>
                      <a:endParaRPr lang="da-DK" sz="2000" i="0" dirty="0" smtClean="0"/>
                    </a:p>
                    <a:p>
                      <a:r>
                        <a:rPr lang="da-DK" sz="2000" i="1" dirty="0" smtClean="0"/>
                        <a:t>bit/gate</a:t>
                      </a:r>
                      <a:endParaRPr lang="da-DK" sz="2000" i="1" dirty="0"/>
                    </a:p>
                  </a:txBody>
                  <a:tcPr/>
                </a:tc>
              </a:tr>
              <a:tr h="370840">
                <a:tc rowSpan="2">
                  <a:txBody>
                    <a:bodyPr/>
                    <a:lstStyle/>
                    <a:p>
                      <a:r>
                        <a:rPr lang="da-DK" sz="2000" dirty="0" smtClean="0"/>
                        <a:t>With</a:t>
                      </a:r>
                      <a:r>
                        <a:rPr lang="da-DK" sz="2000" baseline="0" dirty="0" smtClean="0"/>
                        <a:t> </a:t>
                      </a:r>
                      <a:br>
                        <a:rPr lang="da-DK" sz="2000" baseline="0" dirty="0" smtClean="0"/>
                      </a:br>
                      <a:r>
                        <a:rPr lang="da-DK" sz="2000" baseline="0" dirty="0" err="1" smtClean="0"/>
                        <a:t>free</a:t>
                      </a:r>
                      <a:r>
                        <a:rPr lang="da-DK" sz="2000" baseline="0" dirty="0" smtClean="0"/>
                        <a:t> XOR</a:t>
                      </a:r>
                      <a:endParaRPr lang="da-DK" sz="2000" dirty="0"/>
                    </a:p>
                  </a:txBody>
                  <a:tcPr/>
                </a:tc>
                <a:tc>
                  <a:txBody>
                    <a:bodyPr/>
                    <a:lstStyle/>
                    <a:p>
                      <a:r>
                        <a:rPr lang="da-DK" sz="2000" dirty="0" smtClean="0"/>
                        <a:t>AND</a:t>
                      </a:r>
                      <a:br>
                        <a:rPr lang="da-DK" sz="2000" dirty="0" smtClean="0"/>
                      </a:br>
                      <a:endParaRPr lang="da-DK" sz="2000" dirty="0"/>
                    </a:p>
                  </a:txBody>
                  <a:tcPr/>
                </a:tc>
                <a:tc>
                  <a:txBody>
                    <a:bodyPr/>
                    <a:lstStyle/>
                    <a:p>
                      <a:pPr algn="ctr"/>
                      <a:r>
                        <a:rPr lang="da-DK" sz="2000" b="1" dirty="0" smtClean="0"/>
                        <a:t>2</a:t>
                      </a:r>
                      <a:br>
                        <a:rPr lang="da-DK" sz="2000" b="1" dirty="0" smtClean="0"/>
                      </a:br>
                      <a:endParaRPr lang="da-DK" sz="2000" b="1" dirty="0"/>
                    </a:p>
                  </a:txBody>
                  <a:tcPr/>
                </a:tc>
                <a:tc>
                  <a:txBody>
                    <a:bodyPr/>
                    <a:lstStyle/>
                    <a:p>
                      <a:pPr algn="ctr"/>
                      <a:r>
                        <a:rPr lang="da-DK" sz="2000" i="1" dirty="0" smtClean="0"/>
                        <a:t>4</a:t>
                      </a:r>
                      <a:endParaRPr lang="da-DK" sz="2000" i="1" dirty="0"/>
                    </a:p>
                  </a:txBody>
                  <a:tcPr/>
                </a:tc>
                <a:tc>
                  <a:txBody>
                    <a:bodyPr/>
                    <a:lstStyle/>
                    <a:p>
                      <a:pPr algn="ctr"/>
                      <a:r>
                        <a:rPr lang="da-DK" sz="2000" b="1" dirty="0" smtClean="0"/>
                        <a:t>1</a:t>
                      </a:r>
                      <a:endParaRPr lang="da-DK" sz="2000" b="1" dirty="0"/>
                    </a:p>
                  </a:txBody>
                  <a:tcPr/>
                </a:tc>
                <a:tc>
                  <a:txBody>
                    <a:bodyPr/>
                    <a:lstStyle/>
                    <a:p>
                      <a:pPr algn="ctr"/>
                      <a:r>
                        <a:rPr lang="da-DK" sz="2000" i="1" dirty="0" smtClean="0"/>
                        <a:t>1</a:t>
                      </a:r>
                      <a:endParaRPr lang="da-DK" sz="2000" i="1" dirty="0"/>
                    </a:p>
                  </a:txBody>
                  <a:tcPr/>
                </a:tc>
                <a:tc>
                  <a:txBody>
                    <a:bodyPr/>
                    <a:lstStyle/>
                    <a:p>
                      <a:pPr algn="ctr"/>
                      <a:r>
                        <a:rPr lang="da-DK" sz="2000" b="1" dirty="0" smtClean="0"/>
                        <a:t>2k</a:t>
                      </a:r>
                      <a:endParaRPr lang="da-DK" sz="2000" b="1" dirty="0"/>
                    </a:p>
                  </a:txBody>
                  <a:tcPr/>
                </a:tc>
                <a:tc>
                  <a:txBody>
                    <a:bodyPr/>
                    <a:lstStyle/>
                    <a:p>
                      <a:pPr algn="ctr"/>
                      <a:r>
                        <a:rPr lang="da-DK" sz="2000" i="1" dirty="0" smtClean="0"/>
                        <a:t>3k</a:t>
                      </a:r>
                      <a:endParaRPr lang="da-DK" sz="2000" i="1" dirty="0"/>
                    </a:p>
                  </a:txBody>
                  <a:tcPr/>
                </a:tc>
              </a:tr>
              <a:tr h="370840">
                <a:tc vMerge="1">
                  <a:txBody>
                    <a:bodyPr/>
                    <a:lstStyle/>
                    <a:p>
                      <a:endParaRPr lang="da-DK" dirty="0"/>
                    </a:p>
                  </a:txBody>
                  <a:tcPr/>
                </a:tc>
                <a:tc>
                  <a:txBody>
                    <a:bodyPr/>
                    <a:lstStyle/>
                    <a:p>
                      <a:r>
                        <a:rPr lang="da-DK" sz="2000" dirty="0" smtClean="0"/>
                        <a:t>XOR</a:t>
                      </a:r>
                      <a:br>
                        <a:rPr lang="da-DK" sz="2000" dirty="0" smtClean="0"/>
                      </a:br>
                      <a:endParaRPr lang="da-DK" sz="2000" dirty="0"/>
                    </a:p>
                  </a:txBody>
                  <a:tcPr/>
                </a:tc>
                <a:tc>
                  <a:txBody>
                    <a:bodyPr/>
                    <a:lstStyle/>
                    <a:p>
                      <a:pPr algn="ctr"/>
                      <a:r>
                        <a:rPr lang="da-DK" sz="2000" b="1" dirty="0" smtClean="0"/>
                        <a:t>-</a:t>
                      </a:r>
                      <a:endParaRPr lang="da-DK" sz="2000" b="1" dirty="0"/>
                    </a:p>
                  </a:txBody>
                  <a:tcPr/>
                </a:tc>
                <a:tc>
                  <a:txBody>
                    <a:bodyPr/>
                    <a:lstStyle/>
                    <a:p>
                      <a:pPr algn="ctr"/>
                      <a:r>
                        <a:rPr lang="da-DK" sz="2000" i="1" dirty="0" smtClean="0"/>
                        <a:t>-</a:t>
                      </a:r>
                      <a:endParaRPr lang="da-DK" sz="2000" i="1" dirty="0"/>
                    </a:p>
                  </a:txBody>
                  <a:tcPr/>
                </a:tc>
                <a:tc>
                  <a:txBody>
                    <a:bodyPr/>
                    <a:lstStyle/>
                    <a:p>
                      <a:pPr algn="ctr"/>
                      <a:r>
                        <a:rPr lang="da-DK" sz="2000" b="1" dirty="0" smtClean="0"/>
                        <a:t>-</a:t>
                      </a:r>
                      <a:endParaRPr lang="da-DK" sz="2000" b="1" dirty="0"/>
                    </a:p>
                  </a:txBody>
                  <a:tcPr/>
                </a:tc>
                <a:tc>
                  <a:txBody>
                    <a:bodyPr/>
                    <a:lstStyle/>
                    <a:p>
                      <a:pPr algn="ctr"/>
                      <a:r>
                        <a:rPr lang="da-DK" sz="2000" i="1" dirty="0" smtClean="0"/>
                        <a:t>-</a:t>
                      </a:r>
                      <a:endParaRPr lang="da-DK" sz="2000" i="1" dirty="0"/>
                    </a:p>
                  </a:txBody>
                  <a:tcPr/>
                </a:tc>
                <a:tc>
                  <a:txBody>
                    <a:bodyPr/>
                    <a:lstStyle/>
                    <a:p>
                      <a:pPr algn="ctr"/>
                      <a:r>
                        <a:rPr lang="da-DK" sz="2000" b="1" dirty="0" smtClean="0"/>
                        <a:t>-</a:t>
                      </a:r>
                      <a:endParaRPr lang="da-DK" sz="2000" b="1" dirty="0"/>
                    </a:p>
                  </a:txBody>
                  <a:tcPr/>
                </a:tc>
                <a:tc>
                  <a:txBody>
                    <a:bodyPr/>
                    <a:lstStyle/>
                    <a:p>
                      <a:pPr algn="ctr"/>
                      <a:r>
                        <a:rPr lang="da-DK" sz="2000" i="1" dirty="0" smtClean="0"/>
                        <a:t>-</a:t>
                      </a:r>
                      <a:endParaRPr lang="da-DK" sz="2000" i="1" dirty="0"/>
                    </a:p>
                  </a:txBody>
                  <a:tcPr/>
                </a:tc>
              </a:tr>
              <a:tr h="370840">
                <a:tc rowSpan="2">
                  <a:txBody>
                    <a:bodyPr/>
                    <a:lstStyle/>
                    <a:p>
                      <a:r>
                        <a:rPr lang="da-DK" sz="2000" dirty="0" err="1" smtClean="0"/>
                        <a:t>Without</a:t>
                      </a:r>
                      <a:endParaRPr lang="da-DK" sz="2000" dirty="0" smtClean="0"/>
                    </a:p>
                    <a:p>
                      <a:r>
                        <a:rPr lang="da-DK" sz="2000" dirty="0" err="1" smtClean="0"/>
                        <a:t>free</a:t>
                      </a:r>
                      <a:r>
                        <a:rPr lang="da-DK" sz="2000" baseline="0" dirty="0" smtClean="0"/>
                        <a:t> XOR</a:t>
                      </a:r>
                      <a:endParaRPr lang="da-DK" sz="2000" dirty="0"/>
                    </a:p>
                  </a:txBody>
                  <a:tcPr/>
                </a:tc>
                <a:tc>
                  <a:txBody>
                    <a:bodyPr/>
                    <a:lstStyle/>
                    <a:p>
                      <a:r>
                        <a:rPr lang="da-DK" sz="2000" dirty="0" smtClean="0"/>
                        <a:t>AND </a:t>
                      </a:r>
                      <a:br>
                        <a:rPr lang="da-DK" sz="2000" dirty="0" smtClean="0"/>
                      </a:br>
                      <a:r>
                        <a:rPr lang="da-DK" sz="2000" dirty="0" smtClean="0"/>
                        <a:t> </a:t>
                      </a:r>
                      <a:endParaRPr lang="da-DK" sz="2000" dirty="0"/>
                    </a:p>
                  </a:txBody>
                  <a:tcPr/>
                </a:tc>
                <a:tc>
                  <a:txBody>
                    <a:bodyPr/>
                    <a:lstStyle/>
                    <a:p>
                      <a:pPr algn="ctr"/>
                      <a:r>
                        <a:rPr lang="da-DK" sz="2000" b="1" dirty="0" smtClean="0"/>
                        <a:t>3</a:t>
                      </a:r>
                      <a:endParaRPr lang="da-DK" sz="2000" b="1" dirty="0"/>
                    </a:p>
                  </a:txBody>
                  <a:tcPr/>
                </a:tc>
                <a:tc>
                  <a:txBody>
                    <a:bodyPr/>
                    <a:lstStyle/>
                    <a:p>
                      <a:pPr algn="ctr"/>
                      <a:r>
                        <a:rPr lang="da-DK" sz="2000" i="1" dirty="0" smtClean="0"/>
                        <a:t>4</a:t>
                      </a:r>
                      <a:endParaRPr lang="da-DK" sz="2000" i="1" dirty="0"/>
                    </a:p>
                  </a:txBody>
                  <a:tcPr/>
                </a:tc>
                <a:tc>
                  <a:txBody>
                    <a:bodyPr/>
                    <a:lstStyle/>
                    <a:p>
                      <a:pPr algn="ctr"/>
                      <a:r>
                        <a:rPr lang="da-DK" sz="2000" b="1" dirty="0" smtClean="0"/>
                        <a:t>1</a:t>
                      </a:r>
                      <a:endParaRPr lang="da-DK" sz="2000" b="1" dirty="0"/>
                    </a:p>
                  </a:txBody>
                  <a:tcPr/>
                </a:tc>
                <a:tc>
                  <a:txBody>
                    <a:bodyPr/>
                    <a:lstStyle/>
                    <a:p>
                      <a:pPr algn="ctr"/>
                      <a:r>
                        <a:rPr lang="da-DK" sz="2000" i="1" dirty="0" smtClean="0"/>
                        <a:t>1</a:t>
                      </a:r>
                      <a:endParaRPr lang="da-DK" sz="2000" i="1" dirty="0"/>
                    </a:p>
                  </a:txBody>
                  <a:tcPr/>
                </a:tc>
                <a:tc>
                  <a:txBody>
                    <a:bodyPr/>
                    <a:lstStyle/>
                    <a:p>
                      <a:pPr algn="ctr"/>
                      <a:r>
                        <a:rPr lang="da-DK" sz="2000" b="1" dirty="0" smtClean="0"/>
                        <a:t>k</a:t>
                      </a:r>
                      <a:endParaRPr lang="da-DK" sz="2000" b="1" dirty="0"/>
                    </a:p>
                  </a:txBody>
                  <a:tcPr/>
                </a:tc>
                <a:tc>
                  <a:txBody>
                    <a:bodyPr/>
                    <a:lstStyle/>
                    <a:p>
                      <a:pPr algn="ctr"/>
                      <a:r>
                        <a:rPr lang="da-DK" sz="2000" i="1" dirty="0" smtClean="0"/>
                        <a:t>2k</a:t>
                      </a:r>
                      <a:endParaRPr lang="da-DK" sz="2000" i="1" dirty="0"/>
                    </a:p>
                  </a:txBody>
                  <a:tcPr/>
                </a:tc>
              </a:tr>
              <a:tr h="370840">
                <a:tc vMerge="1">
                  <a:txBody>
                    <a:bodyPr/>
                    <a:lstStyle/>
                    <a:p>
                      <a:endParaRPr lang="da-DK" dirty="0"/>
                    </a:p>
                  </a:txBody>
                  <a:tcPr/>
                </a:tc>
                <a:tc>
                  <a:txBody>
                    <a:bodyPr/>
                    <a:lstStyle/>
                    <a:p>
                      <a:r>
                        <a:rPr lang="da-DK" sz="2000" dirty="0" smtClean="0"/>
                        <a:t>XOR</a:t>
                      </a:r>
                      <a:br>
                        <a:rPr lang="da-DK" sz="2000" dirty="0" smtClean="0"/>
                      </a:br>
                      <a:endParaRPr lang="da-DK" sz="2000" dirty="0"/>
                    </a:p>
                  </a:txBody>
                  <a:tcPr/>
                </a:tc>
                <a:tc>
                  <a:txBody>
                    <a:bodyPr/>
                    <a:lstStyle/>
                    <a:p>
                      <a:pPr algn="ctr"/>
                      <a:r>
                        <a:rPr lang="da-DK" sz="2000" b="1" dirty="0" smtClean="0"/>
                        <a:t>2</a:t>
                      </a:r>
                      <a:endParaRPr lang="da-DK" sz="2000" b="1" dirty="0"/>
                    </a:p>
                  </a:txBody>
                  <a:tcPr/>
                </a:tc>
                <a:tc>
                  <a:txBody>
                    <a:bodyPr/>
                    <a:lstStyle/>
                    <a:p>
                      <a:pPr algn="ctr"/>
                      <a:r>
                        <a:rPr lang="da-DK" sz="2000" i="1" dirty="0" smtClean="0"/>
                        <a:t>4</a:t>
                      </a:r>
                      <a:endParaRPr lang="da-DK" sz="2000" i="1" dirty="0"/>
                    </a:p>
                  </a:txBody>
                  <a:tcPr/>
                </a:tc>
                <a:tc>
                  <a:txBody>
                    <a:bodyPr/>
                    <a:lstStyle/>
                    <a:p>
                      <a:pPr algn="ctr"/>
                      <a:r>
                        <a:rPr lang="da-DK" sz="2000" b="1" dirty="0" smtClean="0"/>
                        <a:t>1</a:t>
                      </a:r>
                      <a:endParaRPr lang="da-DK" sz="2000" b="1" dirty="0"/>
                    </a:p>
                  </a:txBody>
                  <a:tcPr/>
                </a:tc>
                <a:tc>
                  <a:txBody>
                    <a:bodyPr/>
                    <a:lstStyle/>
                    <a:p>
                      <a:pPr algn="ctr"/>
                      <a:r>
                        <a:rPr lang="da-DK" sz="2000" i="1" dirty="0" smtClean="0"/>
                        <a:t>1</a:t>
                      </a:r>
                      <a:endParaRPr lang="da-DK" sz="2000" i="1" dirty="0"/>
                    </a:p>
                  </a:txBody>
                  <a:tcPr/>
                </a:tc>
                <a:tc>
                  <a:txBody>
                    <a:bodyPr/>
                    <a:lstStyle/>
                    <a:p>
                      <a:pPr algn="ctr"/>
                      <a:r>
                        <a:rPr lang="da-DK" sz="2000" b="1" dirty="0" smtClean="0"/>
                        <a:t>k</a:t>
                      </a:r>
                      <a:endParaRPr lang="da-DK" sz="2000" b="1" dirty="0"/>
                    </a:p>
                  </a:txBody>
                  <a:tcPr/>
                </a:tc>
                <a:tc>
                  <a:txBody>
                    <a:bodyPr/>
                    <a:lstStyle/>
                    <a:p>
                      <a:pPr algn="ctr"/>
                      <a:r>
                        <a:rPr lang="da-DK" sz="2000" i="1" dirty="0" smtClean="0"/>
                        <a:t>2k</a:t>
                      </a:r>
                      <a:endParaRPr lang="da-DK" sz="2000" i="1" dirty="0"/>
                    </a:p>
                  </a:txBody>
                  <a:tcPr/>
                </a:tc>
              </a:tr>
            </a:tbl>
          </a:graphicData>
        </a:graphic>
      </p:graphicFrame>
      <p:sp>
        <p:nvSpPr>
          <p:cNvPr id="6" name="TextBox 5"/>
          <p:cNvSpPr txBox="1"/>
          <p:nvPr/>
        </p:nvSpPr>
        <p:spPr>
          <a:xfrm>
            <a:off x="416993" y="1285860"/>
            <a:ext cx="8547495" cy="369332"/>
          </a:xfrm>
          <a:prstGeom prst="rect">
            <a:avLst/>
          </a:prstGeom>
          <a:noFill/>
        </p:spPr>
        <p:txBody>
          <a:bodyPr wrap="none" rtlCol="0">
            <a:spAutoFit/>
          </a:bodyPr>
          <a:lstStyle/>
          <a:p>
            <a:r>
              <a:rPr lang="en-US" dirty="0" smtClean="0"/>
              <a:t>Let k be the security parameter and measure computational efficiency as hashes per gate</a:t>
            </a:r>
            <a:endParaRPr lang="en-US" dirty="0"/>
          </a:p>
        </p:txBody>
      </p:sp>
      <p:pic>
        <p:nvPicPr>
          <p:cNvPr id="11" name="Picture 10" descr="Olsen_brothers_2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305" y="3248526"/>
            <a:ext cx="5253789" cy="3844769"/>
          </a:xfrm>
          <a:prstGeom prst="rect">
            <a:avLst/>
          </a:prstGeom>
        </p:spPr>
      </p:pic>
      <p:sp>
        <p:nvSpPr>
          <p:cNvPr id="10" name="Rectangular Callout 9"/>
          <p:cNvSpPr/>
          <p:nvPr/>
        </p:nvSpPr>
        <p:spPr>
          <a:xfrm>
            <a:off x="5160211" y="2459789"/>
            <a:ext cx="3991435" cy="1042737"/>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Alright! That is cool! Communication is always my problem when I use garbled gates</a:t>
            </a:r>
            <a:endParaRPr lang="en-US" dirty="0"/>
          </a:p>
        </p:txBody>
      </p:sp>
      <p:pic>
        <p:nvPicPr>
          <p:cNvPr id="12" name="Picture 11" descr="mr lord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94873">
            <a:off x="-988085" y="4248318"/>
            <a:ext cx="4491789" cy="3208421"/>
          </a:xfrm>
          <a:prstGeom prst="rect">
            <a:avLst/>
          </a:prstGeom>
        </p:spPr>
      </p:pic>
      <p:sp>
        <p:nvSpPr>
          <p:cNvPr id="13" name="Oval Callout 12"/>
          <p:cNvSpPr/>
          <p:nvPr/>
        </p:nvSpPr>
        <p:spPr>
          <a:xfrm>
            <a:off x="1199147" y="3248526"/>
            <a:ext cx="2727158" cy="117642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Now tell me how to make them!</a:t>
            </a:r>
            <a:endParaRPr lang="en-US" dirty="0"/>
          </a:p>
        </p:txBody>
      </p:sp>
    </p:spTree>
    <p:extLst>
      <p:ext uri="{BB962C8B-B14F-4D97-AF65-F5344CB8AC3E}">
        <p14:creationId xmlns:p14="http://schemas.microsoft.com/office/powerpoint/2010/main" val="88331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Privacy-free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p:cNvSpPr txBox="1"/>
          <p:nvPr/>
        </p:nvSpPr>
        <p:spPr>
          <a:xfrm>
            <a:off x="457200" y="657161"/>
            <a:ext cx="3288080" cy="369332"/>
          </a:xfrm>
          <a:prstGeom prst="rect">
            <a:avLst/>
          </a:prstGeom>
          <a:noFill/>
        </p:spPr>
        <p:txBody>
          <a:bodyPr wrap="none" rtlCol="0">
            <a:spAutoFit/>
          </a:bodyPr>
          <a:lstStyle/>
          <a:p>
            <a:r>
              <a:rPr lang="en-US" dirty="0" smtClean="0"/>
              <a:t>Construction – Without free-XOR</a:t>
            </a:r>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6</a:t>
            </a:fld>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1282913093"/>
              </p:ext>
            </p:extLst>
          </p:nvPr>
        </p:nvGraphicFramePr>
        <p:xfrm>
          <a:off x="716212" y="1785269"/>
          <a:ext cx="1139692" cy="468057"/>
        </p:xfrm>
        <a:graphic>
          <a:graphicData uri="http://schemas.openxmlformats.org/presentationml/2006/ole">
            <mc:AlternateContent xmlns:mc="http://schemas.openxmlformats.org/markup-compatibility/2006">
              <mc:Choice xmlns:v="urn:schemas-microsoft-com:vml" Requires="v">
                <p:oleObj spid="_x0000_s7348" name="Equation" r:id="rId4" imgW="711200" imgH="292100" progId="Equation.3">
                  <p:embed/>
                </p:oleObj>
              </mc:Choice>
              <mc:Fallback>
                <p:oleObj name="Equation" r:id="rId4" imgW="711200" imgH="292100" progId="Equation.3">
                  <p:embed/>
                  <p:pic>
                    <p:nvPicPr>
                      <p:cNvPr id="0" name=""/>
                      <p:cNvPicPr/>
                      <p:nvPr/>
                    </p:nvPicPr>
                    <p:blipFill>
                      <a:blip r:embed="rId5"/>
                      <a:stretch>
                        <a:fillRect/>
                      </a:stretch>
                    </p:blipFill>
                    <p:spPr>
                      <a:xfrm>
                        <a:off x="716212" y="1785269"/>
                        <a:ext cx="1139692" cy="46805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08664543"/>
              </p:ext>
            </p:extLst>
          </p:nvPr>
        </p:nvGraphicFramePr>
        <p:xfrm>
          <a:off x="2111637" y="1785270"/>
          <a:ext cx="1364151" cy="469797"/>
        </p:xfrm>
        <a:graphic>
          <a:graphicData uri="http://schemas.openxmlformats.org/presentationml/2006/ole">
            <mc:AlternateContent xmlns:mc="http://schemas.openxmlformats.org/markup-compatibility/2006">
              <mc:Choice xmlns:v="urn:schemas-microsoft-com:vml" Requires="v">
                <p:oleObj spid="_x0000_s7349" name="Equation" r:id="rId6" imgW="850900" imgH="292100" progId="Equation.3">
                  <p:embed/>
                </p:oleObj>
              </mc:Choice>
              <mc:Fallback>
                <p:oleObj name="Equation" r:id="rId6" imgW="850900" imgH="292100" progId="Equation.3">
                  <p:embed/>
                  <p:pic>
                    <p:nvPicPr>
                      <p:cNvPr id="0" name=""/>
                      <p:cNvPicPr/>
                      <p:nvPr/>
                    </p:nvPicPr>
                    <p:blipFill>
                      <a:blip r:embed="rId7"/>
                      <a:stretch>
                        <a:fillRect/>
                      </a:stretch>
                    </p:blipFill>
                    <p:spPr>
                      <a:xfrm>
                        <a:off x="2111637" y="1785270"/>
                        <a:ext cx="1364151" cy="46979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3203733"/>
              </p:ext>
            </p:extLst>
          </p:nvPr>
        </p:nvGraphicFramePr>
        <p:xfrm>
          <a:off x="5103813" y="1788750"/>
          <a:ext cx="1588609" cy="466317"/>
        </p:xfrm>
        <a:graphic>
          <a:graphicData uri="http://schemas.openxmlformats.org/presentationml/2006/ole">
            <mc:AlternateContent xmlns:mc="http://schemas.openxmlformats.org/markup-compatibility/2006">
              <mc:Choice xmlns:v="urn:schemas-microsoft-com:vml" Requires="v">
                <p:oleObj spid="_x0000_s7350" name="Equation" r:id="rId8" imgW="990600" imgH="292100" progId="Equation.3">
                  <p:embed/>
                </p:oleObj>
              </mc:Choice>
              <mc:Fallback>
                <p:oleObj name="Equation" r:id="rId8" imgW="990600" imgH="292100" progId="Equation.3">
                  <p:embed/>
                  <p:pic>
                    <p:nvPicPr>
                      <p:cNvPr id="0" name=""/>
                      <p:cNvPicPr/>
                      <p:nvPr/>
                    </p:nvPicPr>
                    <p:blipFill>
                      <a:blip r:embed="rId9"/>
                      <a:stretch>
                        <a:fillRect/>
                      </a:stretch>
                    </p:blipFill>
                    <p:spPr>
                      <a:xfrm>
                        <a:off x="5103813" y="1788750"/>
                        <a:ext cx="1588609" cy="46631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37642697"/>
              </p:ext>
            </p:extLst>
          </p:nvPr>
        </p:nvGraphicFramePr>
        <p:xfrm>
          <a:off x="7035550" y="1746989"/>
          <a:ext cx="1651250" cy="506337"/>
        </p:xfrm>
        <a:graphic>
          <a:graphicData uri="http://schemas.openxmlformats.org/presentationml/2006/ole">
            <mc:AlternateContent xmlns:mc="http://schemas.openxmlformats.org/markup-compatibility/2006">
              <mc:Choice xmlns:v="urn:schemas-microsoft-com:vml" Requires="v">
                <p:oleObj spid="_x0000_s7351" name="Equation" r:id="rId10" imgW="1028700" imgH="317500" progId="Equation.3">
                  <p:embed/>
                </p:oleObj>
              </mc:Choice>
              <mc:Fallback>
                <p:oleObj name="Equation" r:id="rId10" imgW="1028700" imgH="317500" progId="Equation.3">
                  <p:embed/>
                  <p:pic>
                    <p:nvPicPr>
                      <p:cNvPr id="0" name=""/>
                      <p:cNvPicPr/>
                      <p:nvPr/>
                    </p:nvPicPr>
                    <p:blipFill>
                      <a:blip r:embed="rId11"/>
                      <a:stretch>
                        <a:fillRect/>
                      </a:stretch>
                    </p:blipFill>
                    <p:spPr>
                      <a:xfrm>
                        <a:off x="7035550" y="1746989"/>
                        <a:ext cx="1651250" cy="506337"/>
                      </a:xfrm>
                      <a:prstGeom prst="rect">
                        <a:avLst/>
                      </a:prstGeom>
                    </p:spPr>
                  </p:pic>
                </p:oleObj>
              </mc:Fallback>
            </mc:AlternateContent>
          </a:graphicData>
        </a:graphic>
      </p:graphicFrame>
      <p:pic>
        <p:nvPicPr>
          <p:cNvPr id="3" name="Picture 2" descr="small xor.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86740" y="2581442"/>
            <a:ext cx="2662505" cy="2236504"/>
          </a:xfrm>
          <a:prstGeom prst="rect">
            <a:avLst/>
          </a:prstGeom>
        </p:spPr>
      </p:pic>
      <p:pic>
        <p:nvPicPr>
          <p:cNvPr id="8" name="Picture 7" descr="small gates.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5872" y="2581442"/>
            <a:ext cx="2131530" cy="2355901"/>
          </a:xfrm>
          <a:prstGeom prst="rect">
            <a:avLst/>
          </a:prstGeom>
        </p:spPr>
      </p:pic>
      <p:sp>
        <p:nvSpPr>
          <p:cNvPr id="23" name="TextBox 22"/>
          <p:cNvSpPr txBox="1"/>
          <p:nvPr/>
        </p:nvSpPr>
        <p:spPr>
          <a:xfrm>
            <a:off x="588211" y="1232387"/>
            <a:ext cx="1451239" cy="461665"/>
          </a:xfrm>
          <a:prstGeom prst="rect">
            <a:avLst/>
          </a:prstGeom>
          <a:noFill/>
        </p:spPr>
        <p:txBody>
          <a:bodyPr wrap="none" rtlCol="0">
            <a:spAutoFit/>
          </a:bodyPr>
          <a:lstStyle/>
          <a:p>
            <a:r>
              <a:rPr lang="en-US" sz="2400" dirty="0" smtClean="0"/>
              <a:t>AND gate:</a:t>
            </a:r>
            <a:endParaRPr lang="en-US" sz="2400" dirty="0"/>
          </a:p>
        </p:txBody>
      </p:sp>
      <p:sp>
        <p:nvSpPr>
          <p:cNvPr id="24" name="TextBox 23"/>
          <p:cNvSpPr txBox="1"/>
          <p:nvPr/>
        </p:nvSpPr>
        <p:spPr>
          <a:xfrm>
            <a:off x="4938295" y="1232387"/>
            <a:ext cx="1415772" cy="461665"/>
          </a:xfrm>
          <a:prstGeom prst="rect">
            <a:avLst/>
          </a:prstGeom>
          <a:noFill/>
        </p:spPr>
        <p:txBody>
          <a:bodyPr wrap="none" rtlCol="0">
            <a:spAutoFit/>
          </a:bodyPr>
          <a:lstStyle/>
          <a:p>
            <a:r>
              <a:rPr lang="en-US" sz="2400" dirty="0" smtClean="0"/>
              <a:t>XOR gate:</a:t>
            </a:r>
            <a:endParaRPr lang="en-US" sz="2400" dirty="0"/>
          </a:p>
        </p:txBody>
      </p:sp>
    </p:spTree>
    <p:extLst>
      <p:ext uri="{BB962C8B-B14F-4D97-AF65-F5344CB8AC3E}">
        <p14:creationId xmlns:p14="http://schemas.microsoft.com/office/powerpoint/2010/main" val="3840763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Privacy-free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p:cNvSpPr txBox="1"/>
          <p:nvPr/>
        </p:nvSpPr>
        <p:spPr>
          <a:xfrm>
            <a:off x="457200" y="657161"/>
            <a:ext cx="2967479" cy="369332"/>
          </a:xfrm>
          <a:prstGeom prst="rect">
            <a:avLst/>
          </a:prstGeom>
          <a:noFill/>
        </p:spPr>
        <p:txBody>
          <a:bodyPr wrap="none" rtlCol="0">
            <a:spAutoFit/>
          </a:bodyPr>
          <a:lstStyle/>
          <a:p>
            <a:r>
              <a:rPr lang="en-US" dirty="0" smtClean="0"/>
              <a:t>Construction – With free-XOR</a:t>
            </a:r>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7</a:t>
            </a:fld>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541725476"/>
              </p:ext>
            </p:extLst>
          </p:nvPr>
        </p:nvGraphicFramePr>
        <p:xfrm>
          <a:off x="4938295" y="1770581"/>
          <a:ext cx="1415772" cy="454469"/>
        </p:xfrm>
        <a:graphic>
          <a:graphicData uri="http://schemas.openxmlformats.org/presentationml/2006/ole">
            <mc:AlternateContent xmlns:mc="http://schemas.openxmlformats.org/markup-compatibility/2006">
              <mc:Choice xmlns:v="urn:schemas-microsoft-com:vml" Requires="v">
                <p:oleObj spid="_x0000_s8344" name="Equation" r:id="rId4" imgW="749300" imgH="241300" progId="Equation.3">
                  <p:embed/>
                </p:oleObj>
              </mc:Choice>
              <mc:Fallback>
                <p:oleObj name="Equation" r:id="rId4" imgW="749300" imgH="241300" progId="Equation.3">
                  <p:embed/>
                  <p:pic>
                    <p:nvPicPr>
                      <p:cNvPr id="0" name=""/>
                      <p:cNvPicPr/>
                      <p:nvPr/>
                    </p:nvPicPr>
                    <p:blipFill>
                      <a:blip r:embed="rId5"/>
                      <a:stretch>
                        <a:fillRect/>
                      </a:stretch>
                    </p:blipFill>
                    <p:spPr>
                      <a:xfrm>
                        <a:off x="4938295" y="1770581"/>
                        <a:ext cx="1415772" cy="454469"/>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732955560"/>
              </p:ext>
            </p:extLst>
          </p:nvPr>
        </p:nvGraphicFramePr>
        <p:xfrm>
          <a:off x="6673516" y="1763553"/>
          <a:ext cx="1896425" cy="452598"/>
        </p:xfrm>
        <a:graphic>
          <a:graphicData uri="http://schemas.openxmlformats.org/presentationml/2006/ole">
            <mc:AlternateContent xmlns:mc="http://schemas.openxmlformats.org/markup-compatibility/2006">
              <mc:Choice xmlns:v="urn:schemas-microsoft-com:vml" Requires="v">
                <p:oleObj spid="_x0000_s8345" name="Equation" r:id="rId6" imgW="1003300" imgH="241300" progId="Equation.3">
                  <p:embed/>
                </p:oleObj>
              </mc:Choice>
              <mc:Fallback>
                <p:oleObj name="Equation" r:id="rId6" imgW="1003300" imgH="241300" progId="Equation.3">
                  <p:embed/>
                  <p:pic>
                    <p:nvPicPr>
                      <p:cNvPr id="0" name=""/>
                      <p:cNvPicPr/>
                      <p:nvPr/>
                    </p:nvPicPr>
                    <p:blipFill>
                      <a:blip r:embed="rId7"/>
                      <a:stretch>
                        <a:fillRect/>
                      </a:stretch>
                    </p:blipFill>
                    <p:spPr>
                      <a:xfrm>
                        <a:off x="6673516" y="1763553"/>
                        <a:ext cx="1896425" cy="452598"/>
                      </a:xfrm>
                      <a:prstGeom prst="rect">
                        <a:avLst/>
                      </a:prstGeom>
                    </p:spPr>
                  </p:pic>
                </p:oleObj>
              </mc:Fallback>
            </mc:AlternateContent>
          </a:graphicData>
        </a:graphic>
      </p:graphicFrame>
      <p:sp>
        <p:nvSpPr>
          <p:cNvPr id="23" name="TextBox 22"/>
          <p:cNvSpPr txBox="1"/>
          <p:nvPr/>
        </p:nvSpPr>
        <p:spPr>
          <a:xfrm>
            <a:off x="588211" y="1232387"/>
            <a:ext cx="1451239" cy="461665"/>
          </a:xfrm>
          <a:prstGeom prst="rect">
            <a:avLst/>
          </a:prstGeom>
          <a:noFill/>
        </p:spPr>
        <p:txBody>
          <a:bodyPr wrap="none" rtlCol="0">
            <a:spAutoFit/>
          </a:bodyPr>
          <a:lstStyle/>
          <a:p>
            <a:r>
              <a:rPr lang="en-US" sz="2400" dirty="0" smtClean="0"/>
              <a:t>AND gate:</a:t>
            </a:r>
            <a:endParaRPr lang="en-US" sz="2400" dirty="0"/>
          </a:p>
        </p:txBody>
      </p:sp>
      <p:sp>
        <p:nvSpPr>
          <p:cNvPr id="24" name="TextBox 23"/>
          <p:cNvSpPr txBox="1"/>
          <p:nvPr/>
        </p:nvSpPr>
        <p:spPr>
          <a:xfrm>
            <a:off x="4938295" y="1232387"/>
            <a:ext cx="1415772" cy="461665"/>
          </a:xfrm>
          <a:prstGeom prst="rect">
            <a:avLst/>
          </a:prstGeom>
          <a:noFill/>
        </p:spPr>
        <p:txBody>
          <a:bodyPr wrap="none" rtlCol="0">
            <a:spAutoFit/>
          </a:bodyPr>
          <a:lstStyle/>
          <a:p>
            <a:r>
              <a:rPr lang="en-US" sz="2400" dirty="0" smtClean="0"/>
              <a:t>XOR gate:</a:t>
            </a:r>
            <a:endParaRPr lang="en-US" sz="2400" dirty="0"/>
          </a:p>
        </p:txBody>
      </p:sp>
      <p:graphicFrame>
        <p:nvGraphicFramePr>
          <p:cNvPr id="16" name="Object 15"/>
          <p:cNvGraphicFramePr>
            <a:graphicFrameLocks noChangeAspect="1"/>
          </p:cNvGraphicFramePr>
          <p:nvPr>
            <p:extLst>
              <p:ext uri="{D42A27DB-BD31-4B8C-83A1-F6EECF244321}">
                <p14:modId xmlns:p14="http://schemas.microsoft.com/office/powerpoint/2010/main" val="2374967763"/>
              </p:ext>
            </p:extLst>
          </p:nvPr>
        </p:nvGraphicFramePr>
        <p:xfrm>
          <a:off x="2230862" y="1721956"/>
          <a:ext cx="1466269" cy="503094"/>
        </p:xfrm>
        <a:graphic>
          <a:graphicData uri="http://schemas.openxmlformats.org/presentationml/2006/ole">
            <mc:AlternateContent xmlns:mc="http://schemas.openxmlformats.org/markup-compatibility/2006">
              <mc:Choice xmlns:v="urn:schemas-microsoft-com:vml" Requires="v">
                <p:oleObj spid="_x0000_s8346" name="Equation" r:id="rId8" imgW="850900" imgH="292100" progId="Equation.3">
                  <p:embed/>
                </p:oleObj>
              </mc:Choice>
              <mc:Fallback>
                <p:oleObj name="Equation" r:id="rId8" imgW="850900" imgH="292100" progId="Equation.3">
                  <p:embed/>
                  <p:pic>
                    <p:nvPicPr>
                      <p:cNvPr id="0" name=""/>
                      <p:cNvPicPr/>
                      <p:nvPr/>
                    </p:nvPicPr>
                    <p:blipFill>
                      <a:blip r:embed="rId9"/>
                      <a:stretch>
                        <a:fillRect/>
                      </a:stretch>
                    </p:blipFill>
                    <p:spPr>
                      <a:xfrm>
                        <a:off x="2230862" y="1721956"/>
                        <a:ext cx="1466269" cy="503094"/>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71397104"/>
              </p:ext>
            </p:extLst>
          </p:nvPr>
        </p:nvGraphicFramePr>
        <p:xfrm>
          <a:off x="634293" y="1770581"/>
          <a:ext cx="1268024" cy="417065"/>
        </p:xfrm>
        <a:graphic>
          <a:graphicData uri="http://schemas.openxmlformats.org/presentationml/2006/ole">
            <mc:AlternateContent xmlns:mc="http://schemas.openxmlformats.org/markup-compatibility/2006">
              <mc:Choice xmlns:v="urn:schemas-microsoft-com:vml" Requires="v">
                <p:oleObj spid="_x0000_s8347" name="Equation" r:id="rId10" imgW="736600" imgH="241300" progId="Equation.3">
                  <p:embed/>
                </p:oleObj>
              </mc:Choice>
              <mc:Fallback>
                <p:oleObj name="Equation" r:id="rId10" imgW="736600" imgH="241300" progId="Equation.3">
                  <p:embed/>
                  <p:pic>
                    <p:nvPicPr>
                      <p:cNvPr id="0" name=""/>
                      <p:cNvPicPr/>
                      <p:nvPr/>
                    </p:nvPicPr>
                    <p:blipFill>
                      <a:blip r:embed="rId11"/>
                      <a:stretch>
                        <a:fillRect/>
                      </a:stretch>
                    </p:blipFill>
                    <p:spPr>
                      <a:xfrm>
                        <a:off x="634293" y="1770581"/>
                        <a:ext cx="1268024" cy="417065"/>
                      </a:xfrm>
                      <a:prstGeom prst="rect">
                        <a:avLst/>
                      </a:prstGeom>
                    </p:spPr>
                  </p:pic>
                </p:oleObj>
              </mc:Fallback>
            </mc:AlternateContent>
          </a:graphicData>
        </a:graphic>
      </p:graphicFrame>
      <p:pic>
        <p:nvPicPr>
          <p:cNvPr id="10" name="Picture 9" descr="small gates free.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293" y="2408989"/>
            <a:ext cx="2329704" cy="3188016"/>
          </a:xfrm>
          <a:prstGeom prst="rect">
            <a:avLst/>
          </a:prstGeom>
        </p:spPr>
      </p:pic>
      <p:pic>
        <p:nvPicPr>
          <p:cNvPr id="11" name="Picture 10" descr="lena-meyer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96380" y="3529262"/>
            <a:ext cx="3447620" cy="3328737"/>
          </a:xfrm>
          <a:prstGeom prst="rect">
            <a:avLst/>
          </a:prstGeom>
        </p:spPr>
      </p:pic>
      <p:sp>
        <p:nvSpPr>
          <p:cNvPr id="12" name="Rounded Rectangular Callout 11"/>
          <p:cNvSpPr/>
          <p:nvPr/>
        </p:nvSpPr>
        <p:spPr>
          <a:xfrm>
            <a:off x="5125165" y="2753894"/>
            <a:ext cx="3871782" cy="89568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But I want bigger optimizations!</a:t>
            </a:r>
            <a:endParaRPr lang="en-US" dirty="0"/>
          </a:p>
        </p:txBody>
      </p:sp>
    </p:spTree>
    <p:extLst>
      <p:ext uri="{BB962C8B-B14F-4D97-AF65-F5344CB8AC3E}">
        <p14:creationId xmlns:p14="http://schemas.microsoft.com/office/powerpoint/2010/main" val="915179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Privacy-free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p:cNvSpPr txBox="1"/>
          <p:nvPr/>
        </p:nvSpPr>
        <p:spPr>
          <a:xfrm>
            <a:off x="457200" y="657161"/>
            <a:ext cx="1295660" cy="369332"/>
          </a:xfrm>
          <a:prstGeom prst="rect">
            <a:avLst/>
          </a:prstGeom>
          <a:noFill/>
        </p:spPr>
        <p:txBody>
          <a:bodyPr wrap="none" rtlCol="0">
            <a:spAutoFit/>
          </a:bodyPr>
          <a:lstStyle/>
          <a:p>
            <a:r>
              <a:rPr lang="en-US" dirty="0" smtClean="0"/>
              <a:t>Large fan-in</a:t>
            </a:r>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8</a:t>
            </a:fld>
            <a:endParaRPr lang="en-US" dirty="0"/>
          </a:p>
        </p:txBody>
      </p:sp>
      <p:pic>
        <p:nvPicPr>
          <p:cNvPr id="3" name="Picture 2" descr="AND cop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11" y="1229961"/>
            <a:ext cx="1417508" cy="1504739"/>
          </a:xfrm>
          <a:prstGeom prst="rect">
            <a:avLst/>
          </a:prstGeom>
        </p:spPr>
      </p:pic>
      <p:pic>
        <p:nvPicPr>
          <p:cNvPr id="18" name="Picture 17" descr="big gate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5305" y="1229961"/>
            <a:ext cx="2403642" cy="5628039"/>
          </a:xfrm>
          <a:prstGeom prst="rect">
            <a:avLst/>
          </a:prstGeom>
        </p:spPr>
      </p:pic>
      <p:graphicFrame>
        <p:nvGraphicFramePr>
          <p:cNvPr id="20" name="Object 19"/>
          <p:cNvGraphicFramePr>
            <a:graphicFrameLocks noChangeAspect="1"/>
          </p:cNvGraphicFramePr>
          <p:nvPr>
            <p:extLst>
              <p:ext uri="{D42A27DB-BD31-4B8C-83A1-F6EECF244321}">
                <p14:modId xmlns:p14="http://schemas.microsoft.com/office/powerpoint/2010/main" val="323867219"/>
              </p:ext>
            </p:extLst>
          </p:nvPr>
        </p:nvGraphicFramePr>
        <p:xfrm>
          <a:off x="6764338" y="1230313"/>
          <a:ext cx="1782762" cy="427037"/>
        </p:xfrm>
        <a:graphic>
          <a:graphicData uri="http://schemas.openxmlformats.org/presentationml/2006/ole">
            <mc:AlternateContent xmlns:mc="http://schemas.openxmlformats.org/markup-compatibility/2006">
              <mc:Choice xmlns:v="urn:schemas-microsoft-com:vml" Requires="v">
                <p:oleObj spid="_x0000_s9280" name="Equation" r:id="rId6" imgW="1219200" imgH="292100" progId="Equation.3">
                  <p:embed/>
                </p:oleObj>
              </mc:Choice>
              <mc:Fallback>
                <p:oleObj name="Equation" r:id="rId6" imgW="1219200" imgH="292100" progId="Equation.3">
                  <p:embed/>
                  <p:pic>
                    <p:nvPicPr>
                      <p:cNvPr id="0" name=""/>
                      <p:cNvPicPr/>
                      <p:nvPr/>
                    </p:nvPicPr>
                    <p:blipFill>
                      <a:blip r:embed="rId7"/>
                      <a:stretch>
                        <a:fillRect/>
                      </a:stretch>
                    </p:blipFill>
                    <p:spPr>
                      <a:xfrm>
                        <a:off x="6764338" y="1230313"/>
                        <a:ext cx="1782762" cy="42703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04112572"/>
              </p:ext>
            </p:extLst>
          </p:nvPr>
        </p:nvGraphicFramePr>
        <p:xfrm>
          <a:off x="5373103" y="1229961"/>
          <a:ext cx="1039813" cy="427037"/>
        </p:xfrm>
        <a:graphic>
          <a:graphicData uri="http://schemas.openxmlformats.org/presentationml/2006/ole">
            <mc:AlternateContent xmlns:mc="http://schemas.openxmlformats.org/markup-compatibility/2006">
              <mc:Choice xmlns:v="urn:schemas-microsoft-com:vml" Requires="v">
                <p:oleObj spid="_x0000_s9281" name="Equation" r:id="rId8" imgW="711200" imgH="292100" progId="Equation.3">
                  <p:embed/>
                </p:oleObj>
              </mc:Choice>
              <mc:Fallback>
                <p:oleObj name="Equation" r:id="rId8" imgW="711200" imgH="292100" progId="Equation.3">
                  <p:embed/>
                  <p:pic>
                    <p:nvPicPr>
                      <p:cNvPr id="0" name=""/>
                      <p:cNvPicPr/>
                      <p:nvPr/>
                    </p:nvPicPr>
                    <p:blipFill>
                      <a:blip r:embed="rId9"/>
                      <a:stretch>
                        <a:fillRect/>
                      </a:stretch>
                    </p:blipFill>
                    <p:spPr>
                      <a:xfrm>
                        <a:off x="5373103" y="1229961"/>
                        <a:ext cx="1039813" cy="427037"/>
                      </a:xfrm>
                      <a:prstGeom prst="rect">
                        <a:avLst/>
                      </a:prstGeom>
                    </p:spPr>
                  </p:pic>
                </p:oleObj>
              </mc:Fallback>
            </mc:AlternateContent>
          </a:graphicData>
        </a:graphic>
      </p:graphicFrame>
      <p:pic>
        <p:nvPicPr>
          <p:cNvPr id="6" name="Picture 5" descr="small gates large fan.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73102" y="1820300"/>
            <a:ext cx="3313697" cy="2909588"/>
          </a:xfrm>
          <a:prstGeom prst="rect">
            <a:avLst/>
          </a:prstGeom>
        </p:spPr>
      </p:pic>
    </p:spTree>
    <p:extLst>
      <p:ext uri="{BB962C8B-B14F-4D97-AF65-F5344CB8AC3E}">
        <p14:creationId xmlns:p14="http://schemas.microsoft.com/office/powerpoint/2010/main" val="3890460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par>
                                <p:cTn id="17" presetID="5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2523"/>
          </a:xfrm>
        </p:spPr>
        <p:txBody>
          <a:bodyPr>
            <a:noAutofit/>
          </a:bodyPr>
          <a:lstStyle/>
          <a:p>
            <a:pPr algn="l"/>
            <a:r>
              <a:rPr lang="en-US" sz="2400" noProof="0" dirty="0" smtClean="0"/>
              <a:t>Privacy-free garbled gates</a:t>
            </a:r>
            <a:endParaRPr lang="en-US" sz="2400" noProof="0" dirty="0"/>
          </a:p>
        </p:txBody>
      </p:sp>
      <p:sp>
        <p:nvSpPr>
          <p:cNvPr id="4" name="Date Placeholder 3"/>
          <p:cNvSpPr>
            <a:spLocks noGrp="1"/>
          </p:cNvSpPr>
          <p:nvPr>
            <p:ph type="dt" sz="half" idx="10"/>
          </p:nvPr>
        </p:nvSpPr>
        <p:spPr/>
        <p:txBody>
          <a:bodyPr/>
          <a:lstStyle/>
          <a:p>
            <a:fld id="{9CA832C3-7A19-9F41-8CC2-53287B60ADAD}" type="datetime1">
              <a:rPr lang="da-DK" smtClean="0"/>
              <a:t>26/05/14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extBox 6"/>
          <p:cNvSpPr txBox="1"/>
          <p:nvPr/>
        </p:nvSpPr>
        <p:spPr>
          <a:xfrm>
            <a:off x="457200" y="657161"/>
            <a:ext cx="2094782" cy="369332"/>
          </a:xfrm>
          <a:prstGeom prst="rect">
            <a:avLst/>
          </a:prstGeom>
          <a:noFill/>
        </p:spPr>
        <p:txBody>
          <a:bodyPr wrap="none" rtlCol="0">
            <a:spAutoFit/>
          </a:bodyPr>
          <a:lstStyle/>
          <a:p>
            <a:r>
              <a:rPr lang="en-US" dirty="0" smtClean="0"/>
              <a:t>Intuition – AND gate</a:t>
            </a:r>
            <a:endParaRPr lang="en-US" dirty="0"/>
          </a:p>
        </p:txBody>
      </p:sp>
      <p:cxnSp>
        <p:nvCxnSpPr>
          <p:cNvPr id="9" name="Straight Connector 8"/>
          <p:cNvCxnSpPr/>
          <p:nvPr/>
        </p:nvCxnSpPr>
        <p:spPr>
          <a:xfrm>
            <a:off x="457200" y="1026493"/>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fld id="{8CE6CFAC-EE27-C744-ADB3-8F19C75E1440}" type="slidenum">
              <a:rPr lang="en-US" smtClean="0"/>
              <a:t>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644889551"/>
              </p:ext>
            </p:extLst>
          </p:nvPr>
        </p:nvGraphicFramePr>
        <p:xfrm>
          <a:off x="334218" y="1430422"/>
          <a:ext cx="8352576" cy="3328735"/>
        </p:xfrm>
        <a:graphic>
          <a:graphicData uri="http://schemas.openxmlformats.org/drawingml/2006/table">
            <a:tbl>
              <a:tblPr firstRow="1" bandRow="1">
                <a:tableStyleId>{5C22544A-7EE6-4342-B048-85BDC9FD1C3A}</a:tableStyleId>
              </a:tblPr>
              <a:tblGrid>
                <a:gridCol w="561466"/>
                <a:gridCol w="421190"/>
                <a:gridCol w="491328"/>
                <a:gridCol w="491328"/>
                <a:gridCol w="491328"/>
                <a:gridCol w="491328"/>
                <a:gridCol w="491328"/>
                <a:gridCol w="491328"/>
                <a:gridCol w="491328"/>
                <a:gridCol w="491328"/>
                <a:gridCol w="491328"/>
                <a:gridCol w="491328"/>
                <a:gridCol w="491328"/>
                <a:gridCol w="491328"/>
                <a:gridCol w="491328"/>
                <a:gridCol w="491328"/>
                <a:gridCol w="491328"/>
              </a:tblGrid>
              <a:tr h="715735">
                <a:tc>
                  <a:txBody>
                    <a:bodyPr/>
                    <a:lstStyle/>
                    <a:p>
                      <a:r>
                        <a:rPr lang="en-US" dirty="0" smtClean="0"/>
                        <a:t>Out</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653250">
                <a:tc>
                  <a:txBody>
                    <a:bodyPr/>
                    <a:lstStyle/>
                    <a:p>
                      <a:r>
                        <a:rPr lang="en-US" dirty="0" smtClean="0"/>
                        <a:t>I</a:t>
                      </a:r>
                      <a:r>
                        <a:rPr lang="en-US" baseline="-25000"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653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25000" dirty="0" smtClean="0"/>
                        <a:t>1</a:t>
                      </a:r>
                      <a:endParaRPr lang="en-US" dirty="0" smtClean="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653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25000" dirty="0" smtClean="0"/>
                        <a:t>2</a:t>
                      </a:r>
                      <a:endParaRPr lang="en-US" dirty="0" smtClean="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653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25000" dirty="0" smtClean="0"/>
                        <a:t>3</a:t>
                      </a:r>
                      <a:endParaRPr lang="en-US" dirty="0" smtClean="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
        <p:nvSpPr>
          <p:cNvPr id="13" name="Rounded Rectangle 12"/>
          <p:cNvSpPr/>
          <p:nvPr/>
        </p:nvSpPr>
        <p:spPr>
          <a:xfrm>
            <a:off x="8194842" y="1430421"/>
            <a:ext cx="491952" cy="3328735"/>
          </a:xfrm>
          <a:prstGeom prst="roundRect">
            <a:avLst/>
          </a:prstGeom>
          <a:solidFill>
            <a:schemeClr val="tx2">
              <a:lumMod val="60000"/>
              <a:lumOff val="40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170908566"/>
              </p:ext>
            </p:extLst>
          </p:nvPr>
        </p:nvGraphicFramePr>
        <p:xfrm>
          <a:off x="7321717" y="5120608"/>
          <a:ext cx="1746250" cy="427037"/>
        </p:xfrm>
        <a:graphic>
          <a:graphicData uri="http://schemas.openxmlformats.org/presentationml/2006/ole">
            <mc:AlternateContent xmlns:mc="http://schemas.openxmlformats.org/markup-compatibility/2006">
              <mc:Choice xmlns:v="urn:schemas-microsoft-com:vml" Requires="v">
                <p:oleObj spid="_x0000_s10290" name="Equation" r:id="rId4" imgW="1193800" imgH="292100" progId="Equation.3">
                  <p:embed/>
                </p:oleObj>
              </mc:Choice>
              <mc:Fallback>
                <p:oleObj name="Equation" r:id="rId4" imgW="1193800" imgH="292100" progId="Equation.3">
                  <p:embed/>
                  <p:pic>
                    <p:nvPicPr>
                      <p:cNvPr id="0" name=""/>
                      <p:cNvPicPr/>
                      <p:nvPr/>
                    </p:nvPicPr>
                    <p:blipFill>
                      <a:blip r:embed="rId5"/>
                      <a:stretch>
                        <a:fillRect/>
                      </a:stretch>
                    </p:blipFill>
                    <p:spPr>
                      <a:xfrm>
                        <a:off x="7321717" y="5120608"/>
                        <a:ext cx="1746250" cy="427037"/>
                      </a:xfrm>
                      <a:prstGeom prst="rect">
                        <a:avLst/>
                      </a:prstGeom>
                    </p:spPr>
                  </p:pic>
                </p:oleObj>
              </mc:Fallback>
            </mc:AlternateContent>
          </a:graphicData>
        </a:graphic>
      </p:graphicFrame>
      <p:sp>
        <p:nvSpPr>
          <p:cNvPr id="14" name="Rounded Rectangle 13"/>
          <p:cNvSpPr/>
          <p:nvPr/>
        </p:nvSpPr>
        <p:spPr>
          <a:xfrm>
            <a:off x="935789" y="4117474"/>
            <a:ext cx="3796632" cy="641682"/>
          </a:xfrm>
          <a:prstGeom prst="roundRect">
            <a:avLst/>
          </a:prstGeom>
          <a:solidFill>
            <a:schemeClr val="tx2">
              <a:lumMod val="60000"/>
              <a:lumOff val="40000"/>
              <a:alpha val="2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2779408715"/>
              </p:ext>
            </p:extLst>
          </p:nvPr>
        </p:nvGraphicFramePr>
        <p:xfrm>
          <a:off x="1287463" y="5059363"/>
          <a:ext cx="1041400" cy="427037"/>
        </p:xfrm>
        <a:graphic>
          <a:graphicData uri="http://schemas.openxmlformats.org/presentationml/2006/ole">
            <mc:AlternateContent xmlns:mc="http://schemas.openxmlformats.org/markup-compatibility/2006">
              <mc:Choice xmlns:v="urn:schemas-microsoft-com:vml" Requires="v">
                <p:oleObj spid="_x0000_s10291" name="Equation" r:id="rId6" imgW="711200" imgH="292100" progId="Equation.3">
                  <p:embed/>
                </p:oleObj>
              </mc:Choice>
              <mc:Fallback>
                <p:oleObj name="Equation" r:id="rId6" imgW="711200" imgH="292100" progId="Equation.3">
                  <p:embed/>
                  <p:pic>
                    <p:nvPicPr>
                      <p:cNvPr id="0" name=""/>
                      <p:cNvPicPr/>
                      <p:nvPr/>
                    </p:nvPicPr>
                    <p:blipFill>
                      <a:blip r:embed="rId7"/>
                      <a:stretch>
                        <a:fillRect/>
                      </a:stretch>
                    </p:blipFill>
                    <p:spPr>
                      <a:xfrm>
                        <a:off x="1287463" y="5059363"/>
                        <a:ext cx="1041400" cy="427037"/>
                      </a:xfrm>
                      <a:prstGeom prst="rect">
                        <a:avLst/>
                      </a:prstGeom>
                    </p:spPr>
                  </p:pic>
                </p:oleObj>
              </mc:Fallback>
            </mc:AlternateContent>
          </a:graphicData>
        </a:graphic>
      </p:graphicFrame>
      <p:sp>
        <p:nvSpPr>
          <p:cNvPr id="16" name="Rounded Rectangle 15"/>
          <p:cNvSpPr/>
          <p:nvPr/>
        </p:nvSpPr>
        <p:spPr>
          <a:xfrm>
            <a:off x="4732421" y="3475789"/>
            <a:ext cx="1965158" cy="641685"/>
          </a:xfrm>
          <a:prstGeom prst="roundRect">
            <a:avLst/>
          </a:prstGeom>
          <a:solidFill>
            <a:schemeClr val="tx2">
              <a:lumMod val="60000"/>
              <a:lumOff val="40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870023225"/>
              </p:ext>
            </p:extLst>
          </p:nvPr>
        </p:nvGraphicFramePr>
        <p:xfrm>
          <a:off x="4510088" y="5059363"/>
          <a:ext cx="1076325" cy="427037"/>
        </p:xfrm>
        <a:graphic>
          <a:graphicData uri="http://schemas.openxmlformats.org/presentationml/2006/ole">
            <mc:AlternateContent xmlns:mc="http://schemas.openxmlformats.org/markup-compatibility/2006">
              <mc:Choice xmlns:v="urn:schemas-microsoft-com:vml" Requires="v">
                <p:oleObj spid="_x0000_s10292" name="Equation" r:id="rId8" imgW="736600" imgH="292100" progId="Equation.3">
                  <p:embed/>
                </p:oleObj>
              </mc:Choice>
              <mc:Fallback>
                <p:oleObj name="Equation" r:id="rId8" imgW="736600" imgH="292100" progId="Equation.3">
                  <p:embed/>
                  <p:pic>
                    <p:nvPicPr>
                      <p:cNvPr id="0" name=""/>
                      <p:cNvPicPr/>
                      <p:nvPr/>
                    </p:nvPicPr>
                    <p:blipFill>
                      <a:blip r:embed="rId9"/>
                      <a:stretch>
                        <a:fillRect/>
                      </a:stretch>
                    </p:blipFill>
                    <p:spPr>
                      <a:xfrm>
                        <a:off x="4510088" y="5059363"/>
                        <a:ext cx="1076325" cy="427037"/>
                      </a:xfrm>
                      <a:prstGeom prst="rect">
                        <a:avLst/>
                      </a:prstGeom>
                    </p:spPr>
                  </p:pic>
                </p:oleObj>
              </mc:Fallback>
            </mc:AlternateContent>
          </a:graphicData>
        </a:graphic>
      </p:graphicFrame>
      <p:sp>
        <p:nvSpPr>
          <p:cNvPr id="17" name="Rounded Rectangle 16"/>
          <p:cNvSpPr/>
          <p:nvPr/>
        </p:nvSpPr>
        <p:spPr>
          <a:xfrm>
            <a:off x="6697579" y="2834105"/>
            <a:ext cx="1002632" cy="641684"/>
          </a:xfrm>
          <a:prstGeom prst="roundRect">
            <a:avLst/>
          </a:prstGeom>
          <a:solidFill>
            <a:schemeClr val="tx2">
              <a:lumMod val="60000"/>
              <a:lumOff val="40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7700211" y="2192421"/>
            <a:ext cx="494631" cy="641684"/>
          </a:xfrm>
          <a:prstGeom prst="roundRect">
            <a:avLst/>
          </a:prstGeom>
          <a:solidFill>
            <a:schemeClr val="tx2">
              <a:lumMod val="60000"/>
              <a:lumOff val="40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144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9" presetClass="exit" presetSubtype="0" fill="hold" nodeType="withEffect">
                                  <p:stCondLst>
                                    <p:cond delay="0"/>
                                  </p:stCondLst>
                                  <p:childTnLst>
                                    <p:animEffect transition="out" filter="dissolv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9" presetClass="exit" presetSubtype="0" fill="hold" nodeType="withEffect">
                                  <p:stCondLst>
                                    <p:cond delay="0"/>
                                  </p:stCondLst>
                                  <p:childTnLst>
                                    <p:animEffect transition="out" filter="dissolv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9" presetClass="exit" presetSubtype="0" fill="hold" nodeType="withEffect">
                                  <p:stCondLst>
                                    <p:cond delay="0"/>
                                  </p:stCondLst>
                                  <p:childTnLst>
                                    <p:animEffect transition="out" filter="dissolv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TotalTime>
  <Words>683</Words>
  <Application>Microsoft Macintosh PowerPoint</Application>
  <PresentationFormat>On-screen Show (4:3)</PresentationFormat>
  <Paragraphs>221</Paragraphs>
  <Slides>10</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Equation</vt:lpstr>
      <vt:lpstr>Privacy-Free Garbled Gates</vt:lpstr>
      <vt:lpstr>Yao’s garbled gates</vt:lpstr>
      <vt:lpstr>Yao’s garbled gates</vt:lpstr>
      <vt:lpstr>Privacy-free garbled gates</vt:lpstr>
      <vt:lpstr>Privacy-free garbled gates</vt:lpstr>
      <vt:lpstr>Privacy-free garbled gates</vt:lpstr>
      <vt:lpstr>Privacy-free garbled gates</vt:lpstr>
      <vt:lpstr>Privacy-free garbled gates</vt:lpstr>
      <vt:lpstr>Privacy-free garbled gates</vt:lpstr>
      <vt:lpstr>Thank you for your time</vt:lpstr>
    </vt:vector>
  </TitlesOfParts>
  <Company>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Tore Frederiksen</dc:creator>
  <cp:lastModifiedBy>Bente Kjølby Larsen</cp:lastModifiedBy>
  <cp:revision>63</cp:revision>
  <dcterms:created xsi:type="dcterms:W3CDTF">2014-05-07T12:02:25Z</dcterms:created>
  <dcterms:modified xsi:type="dcterms:W3CDTF">2014-05-26T10:34:43Z</dcterms:modified>
</cp:coreProperties>
</file>