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2" r:id="rId9"/>
    <p:sldId id="274" r:id="rId10"/>
    <p:sldId id="269" r:id="rId11"/>
    <p:sldId id="263" r:id="rId12"/>
    <p:sldId id="266" r:id="rId13"/>
    <p:sldId id="267" r:id="rId14"/>
    <p:sldId id="275" r:id="rId15"/>
    <p:sldId id="276" r:id="rId16"/>
    <p:sldId id="268" r:id="rId17"/>
    <p:sldId id="277" r:id="rId18"/>
    <p:sldId id="278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5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7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3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5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FFB2-DE86-434D-88F3-D691EC201BC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D6815-BE61-40D4-9B9A-CE52966B1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6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71472"/>
            <a:ext cx="5181600" cy="2746375"/>
          </a:xfrm>
        </p:spPr>
        <p:txBody>
          <a:bodyPr>
            <a:normAutofit/>
          </a:bodyPr>
          <a:lstStyle/>
          <a:p>
            <a:r>
              <a:rPr lang="de-DE" sz="7200" dirty="0" smtClean="0"/>
              <a:t>Saving peace in Europe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59" y="2743200"/>
            <a:ext cx="3687082" cy="1752600"/>
          </a:xfrm>
        </p:spPr>
        <p:txBody>
          <a:bodyPr>
            <a:noAutofit/>
          </a:bodyPr>
          <a:lstStyle/>
          <a:p>
            <a:r>
              <a:rPr lang="de-DE" sz="6000" dirty="0" smtClean="0"/>
              <a:t>Using MPC</a:t>
            </a:r>
            <a:endParaRPr lang="en-US" sz="6000" dirty="0"/>
          </a:p>
        </p:txBody>
      </p:sp>
      <p:pic>
        <p:nvPicPr>
          <p:cNvPr id="1026" name="Picture 2" descr="http://www.linke-t-shirts.de/images/cover300/friedenstaube_DLF103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78971"/>
            <a:ext cx="3044825" cy="213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xms.com/flags/eufla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52800"/>
            <a:ext cx="4943475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4176" y="4343400"/>
            <a:ext cx="373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Carsten Baum </a:t>
            </a:r>
          </a:p>
          <a:p>
            <a:r>
              <a:rPr lang="de-DE" sz="3600" dirty="0" smtClean="0"/>
              <a:t>Aarhus University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375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Vote you say??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343400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21st century approach: Online voting!</a:t>
            </a:r>
            <a:endParaRPr lang="de-DE" sz="2400" dirty="0"/>
          </a:p>
          <a:p>
            <a:endParaRPr lang="de-DE" sz="2400" dirty="0"/>
          </a:p>
          <a:p>
            <a:r>
              <a:rPr lang="en-US" sz="2400" dirty="0"/>
              <a:t>Using MPC </a:t>
            </a:r>
            <a:r>
              <a:rPr lang="en-US" sz="2400" dirty="0" smtClean="0"/>
              <a:t>for voting </a:t>
            </a:r>
            <a:r>
              <a:rPr lang="en-US" sz="2400" dirty="0"/>
              <a:t>gives advantages in some </a:t>
            </a:r>
            <a:r>
              <a:rPr lang="en-US" sz="2400" dirty="0" smtClean="0"/>
              <a:t>scenarios (see paper)</a:t>
            </a:r>
          </a:p>
          <a:p>
            <a:endParaRPr lang="en-US" sz="2400" dirty="0"/>
          </a:p>
          <a:p>
            <a:r>
              <a:rPr lang="en-US" sz="2400" dirty="0" smtClean="0"/>
              <a:t>For example, use a fast </a:t>
            </a:r>
            <a:r>
              <a:rPr lang="en-US" sz="2400" dirty="0"/>
              <a:t>online protocol (SPDZ</a:t>
            </a:r>
            <a:r>
              <a:rPr lang="en-US" sz="2400" dirty="0" smtClean="0"/>
              <a:t>) to obtain </a:t>
            </a:r>
            <a:r>
              <a:rPr lang="en-US" sz="2400" dirty="0"/>
              <a:t>the answer very </a:t>
            </a:r>
            <a:r>
              <a:rPr lang="en-US" sz="2400" dirty="0" smtClean="0"/>
              <a:t>quickly</a:t>
            </a:r>
          </a:p>
          <a:p>
            <a:endParaRPr lang="de-DE" dirty="0"/>
          </a:p>
        </p:txBody>
      </p:sp>
      <p:pic>
        <p:nvPicPr>
          <p:cNvPr id="6146" name="Picture 2" descr="http://upload.wikimedia.org/wikipedia/en/e/ee/Roadrunner_looney_tu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114800" cy="317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2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MPC needs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396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300" dirty="0" smtClean="0"/>
              <a:t>Because…do you really trust any of the participating countries???</a:t>
            </a:r>
          </a:p>
          <a:p>
            <a:pPr marL="0" indent="0">
              <a:buNone/>
            </a:pPr>
            <a:endParaRPr lang="de-DE" sz="4300" dirty="0"/>
          </a:p>
        </p:txBody>
      </p:sp>
      <p:pic>
        <p:nvPicPr>
          <p:cNvPr id="8194" name="Picture 2" descr="http://www.polyvore.com/cgi/img-thing?.out=jpg&amp;size=l&amp;tid=5729462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44"/>
          <a:stretch/>
        </p:blipFill>
        <p:spPr bwMode="auto">
          <a:xfrm>
            <a:off x="155575" y="1676399"/>
            <a:ext cx="4274912" cy="502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6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 smtClean="0"/>
              <a:t>Clients</a:t>
            </a:r>
            <a:r>
              <a:rPr lang="de-DE" dirty="0" smtClean="0"/>
              <a:t>: Provide input and will obtain output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r>
              <a:rPr lang="de-DE" b="1" dirty="0" smtClean="0"/>
              <a:t>Workers</a:t>
            </a:r>
            <a:r>
              <a:rPr lang="de-DE" dirty="0" smtClean="0"/>
              <a:t>: Do the actual computation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r>
              <a:rPr lang="de-DE" b="1" dirty="0" smtClean="0"/>
              <a:t>The Auditor</a:t>
            </a:r>
            <a:r>
              <a:rPr lang="de-DE" dirty="0" smtClean="0"/>
              <a:t>: Checks whether the computation was correct</a:t>
            </a:r>
          </a:p>
          <a:p>
            <a:endParaRPr lang="de-DE" dirty="0"/>
          </a:p>
          <a:p>
            <a:endParaRPr lang="de-DE" i="1" dirty="0" smtClean="0"/>
          </a:p>
        </p:txBody>
      </p:sp>
      <p:pic>
        <p:nvPicPr>
          <p:cNvPr id="3074" name="Picture 2" descr="http://img.wikinut.com/img/wj7krqqiy8xw2dvk/jpeg/724x5000/you-the-vot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70519"/>
            <a:ext cx="1524000" cy="153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dealbreaker.com/uploads/2013/05/abac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14600"/>
            <a:ext cx="2220600" cy="20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how2beabetterwife.files.wordpress.com/2012/03/auditor_at_wor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067" y="4343400"/>
            <a:ext cx="216976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84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i="1" u="sng" dirty="0" smtClean="0"/>
              <a:t>Downside:</a:t>
            </a:r>
          </a:p>
          <a:p>
            <a:r>
              <a:rPr lang="de-DE" sz="2800" i="1" dirty="0" smtClean="0"/>
              <a:t>If every party is corrupted, privacy is lost</a:t>
            </a:r>
          </a:p>
          <a:p>
            <a:pPr marL="0" indent="0">
              <a:buNone/>
            </a:pPr>
            <a:endParaRPr lang="de-DE" i="1" dirty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57847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i="1" u="sng" dirty="0" smtClean="0"/>
              <a:t>Downside:</a:t>
            </a:r>
          </a:p>
          <a:p>
            <a:r>
              <a:rPr lang="de-DE" sz="2800" i="1" dirty="0" smtClean="0"/>
              <a:t>If every party is corrupted, privacy is lost</a:t>
            </a:r>
          </a:p>
          <a:p>
            <a:pPr marL="0" indent="0">
              <a:buNone/>
            </a:pPr>
            <a:endParaRPr lang="de-DE" sz="2800" i="1" dirty="0"/>
          </a:p>
          <a:p>
            <a:pPr marL="0" indent="0">
              <a:buNone/>
            </a:pPr>
            <a:r>
              <a:rPr lang="de-DE" sz="2800" i="1" u="sng" dirty="0" smtClean="0"/>
              <a:t>BUT:</a:t>
            </a:r>
          </a:p>
          <a:p>
            <a:r>
              <a:rPr lang="de-DE" sz="2800" b="1" dirty="0"/>
              <a:t>The Auditor </a:t>
            </a:r>
            <a:r>
              <a:rPr lang="de-DE" sz="2800" i="1" dirty="0" smtClean="0"/>
              <a:t>(anyone!) </a:t>
            </a:r>
            <a:r>
              <a:rPr lang="de-DE" sz="2800" dirty="0" smtClean="0"/>
              <a:t>can </a:t>
            </a:r>
            <a:r>
              <a:rPr lang="de-DE" sz="2800" dirty="0"/>
              <a:t>establish </a:t>
            </a:r>
            <a:r>
              <a:rPr lang="de-DE" sz="2800" dirty="0" smtClean="0"/>
              <a:t>correctness (by looking at the </a:t>
            </a:r>
            <a:r>
              <a:rPr lang="el-GR" sz="2800" dirty="0" smtClean="0"/>
              <a:t>π</a:t>
            </a:r>
            <a:r>
              <a:rPr lang="de-DE" sz="2800" dirty="0" smtClean="0"/>
              <a:t>-transcript) </a:t>
            </a:r>
            <a:r>
              <a:rPr lang="de-DE" sz="2800" i="1" dirty="0"/>
              <a:t>even if every </a:t>
            </a:r>
            <a:r>
              <a:rPr lang="de-DE" sz="2800" b="1" dirty="0" smtClean="0"/>
              <a:t>Worker </a:t>
            </a:r>
            <a:r>
              <a:rPr lang="de-DE" sz="2800" i="1" dirty="0" smtClean="0"/>
              <a:t>is corrupted</a:t>
            </a:r>
            <a:endParaRPr lang="de-DE" sz="2800" i="1" dirty="0"/>
          </a:p>
        </p:txBody>
      </p:sp>
    </p:spTree>
    <p:extLst>
      <p:ext uri="{BB962C8B-B14F-4D97-AF65-F5344CB8AC3E}">
        <p14:creationId xmlns:p14="http://schemas.microsoft.com/office/powerpoint/2010/main" val="11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i="1" u="sng" dirty="0" smtClean="0"/>
              <a:t>Downside:</a:t>
            </a:r>
          </a:p>
          <a:p>
            <a:r>
              <a:rPr lang="de-DE" sz="2800" i="1" dirty="0" smtClean="0"/>
              <a:t>If every party is corrupted, privacy is lost</a:t>
            </a:r>
          </a:p>
          <a:p>
            <a:pPr marL="0" indent="0">
              <a:buNone/>
            </a:pPr>
            <a:endParaRPr lang="de-DE" sz="2800" i="1" dirty="0"/>
          </a:p>
          <a:p>
            <a:pPr marL="0" indent="0">
              <a:buNone/>
            </a:pPr>
            <a:r>
              <a:rPr lang="de-DE" sz="2800" i="1" u="sng" dirty="0" smtClean="0"/>
              <a:t>BUT:</a:t>
            </a:r>
          </a:p>
          <a:p>
            <a:r>
              <a:rPr lang="de-DE" sz="2800" b="1" dirty="0"/>
              <a:t>The Auditor </a:t>
            </a:r>
            <a:r>
              <a:rPr lang="de-DE" sz="2800" i="1" dirty="0" smtClean="0"/>
              <a:t>(anyone!) </a:t>
            </a:r>
            <a:r>
              <a:rPr lang="de-DE" sz="2800" dirty="0" smtClean="0"/>
              <a:t>can </a:t>
            </a:r>
            <a:r>
              <a:rPr lang="de-DE" sz="2800" dirty="0"/>
              <a:t>establish </a:t>
            </a:r>
            <a:r>
              <a:rPr lang="de-DE" sz="2800" dirty="0" smtClean="0"/>
              <a:t>correctness (by looking at the </a:t>
            </a:r>
            <a:r>
              <a:rPr lang="el-GR" sz="2800" dirty="0" smtClean="0"/>
              <a:t>π</a:t>
            </a:r>
            <a:r>
              <a:rPr lang="de-DE" sz="2800" dirty="0" smtClean="0"/>
              <a:t>-transcript) </a:t>
            </a:r>
            <a:r>
              <a:rPr lang="de-DE" sz="2800" i="1" dirty="0"/>
              <a:t>even if every </a:t>
            </a:r>
            <a:r>
              <a:rPr lang="de-DE" sz="2800" b="1" dirty="0" smtClean="0"/>
              <a:t>Worker </a:t>
            </a:r>
            <a:r>
              <a:rPr lang="de-DE" sz="2800" i="1" dirty="0" smtClean="0"/>
              <a:t>is </a:t>
            </a:r>
            <a:r>
              <a:rPr lang="de-DE" sz="2800" i="1" dirty="0"/>
              <a:t>corrupted</a:t>
            </a:r>
          </a:p>
          <a:p>
            <a:endParaRPr lang="de-DE" sz="2800" b="1" dirty="0" smtClean="0"/>
          </a:p>
          <a:p>
            <a:r>
              <a:rPr lang="de-DE" sz="2800" dirty="0" smtClean="0"/>
              <a:t>If at least one </a:t>
            </a:r>
            <a:r>
              <a:rPr lang="de-DE" sz="2800" b="1" dirty="0" smtClean="0"/>
              <a:t>Worker </a:t>
            </a:r>
            <a:r>
              <a:rPr lang="de-DE" sz="2800" dirty="0" smtClean="0"/>
              <a:t>is honest, then we obtain </a:t>
            </a:r>
            <a:r>
              <a:rPr lang="de-DE" sz="2800" i="1" dirty="0" smtClean="0"/>
              <a:t>both privacy and correctness</a:t>
            </a:r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11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 model this by assuming the existence of an uncorruptible party</a:t>
            </a:r>
          </a:p>
          <a:p>
            <a:endParaRPr lang="de-DE" sz="2800" i="1" dirty="0"/>
          </a:p>
          <a:p>
            <a:r>
              <a:rPr lang="de-DE" sz="2800" dirty="0" smtClean="0"/>
              <a:t>This party does not participate during the </a:t>
            </a:r>
            <a:r>
              <a:rPr lang="el-GR" sz="2800" dirty="0" smtClean="0"/>
              <a:t>π</a:t>
            </a:r>
            <a:r>
              <a:rPr lang="de-DE" sz="2800" dirty="0" smtClean="0"/>
              <a:t>-execution</a:t>
            </a:r>
          </a:p>
          <a:p>
            <a:endParaRPr lang="de-DE" i="1" dirty="0"/>
          </a:p>
          <a:p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415708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 model this by assuming the existence of an uncorruptible party</a:t>
            </a:r>
          </a:p>
          <a:p>
            <a:endParaRPr lang="de-DE" sz="2800" i="1" dirty="0"/>
          </a:p>
          <a:p>
            <a:r>
              <a:rPr lang="de-DE" sz="2800" dirty="0" smtClean="0"/>
              <a:t>This party does not participate during the </a:t>
            </a:r>
            <a:r>
              <a:rPr lang="el-GR" sz="2800" dirty="0" smtClean="0"/>
              <a:t>π</a:t>
            </a:r>
            <a:r>
              <a:rPr lang="de-DE" sz="2800" dirty="0" smtClean="0"/>
              <a:t>-execution</a:t>
            </a:r>
          </a:p>
          <a:p>
            <a:endParaRPr lang="de-DE" sz="2800" i="1" dirty="0"/>
          </a:p>
          <a:p>
            <a:r>
              <a:rPr lang="de-DE" sz="2800" i="1" dirty="0" smtClean="0"/>
              <a:t>In fact, it must not even exist until </a:t>
            </a:r>
            <a:r>
              <a:rPr lang="el-GR" sz="2800" dirty="0" smtClean="0"/>
              <a:t>π</a:t>
            </a:r>
            <a:r>
              <a:rPr lang="de-DE" sz="2800" dirty="0" smtClean="0"/>
              <a:t> was executed</a:t>
            </a:r>
            <a:endParaRPr lang="de-DE" sz="2800" i="1" dirty="0" smtClean="0"/>
          </a:p>
          <a:p>
            <a:endParaRPr lang="de-DE" i="1" dirty="0"/>
          </a:p>
          <a:p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404149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–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We model this by assuming the existence of an uncorruptible party</a:t>
            </a:r>
          </a:p>
          <a:p>
            <a:endParaRPr lang="de-DE" sz="2800" i="1" dirty="0"/>
          </a:p>
          <a:p>
            <a:r>
              <a:rPr lang="de-DE" sz="2800" dirty="0" smtClean="0"/>
              <a:t>This party does not participate during the </a:t>
            </a:r>
            <a:r>
              <a:rPr lang="el-GR" sz="2800" dirty="0" smtClean="0"/>
              <a:t>π</a:t>
            </a:r>
            <a:r>
              <a:rPr lang="de-DE" sz="2800" dirty="0" smtClean="0"/>
              <a:t>-execution</a:t>
            </a:r>
          </a:p>
          <a:p>
            <a:endParaRPr lang="de-DE" sz="2800" i="1" dirty="0"/>
          </a:p>
          <a:p>
            <a:r>
              <a:rPr lang="de-DE" sz="2800" i="1" dirty="0" smtClean="0"/>
              <a:t>In fact, it must not even exist until </a:t>
            </a:r>
            <a:r>
              <a:rPr lang="el-GR" sz="2800" dirty="0" smtClean="0"/>
              <a:t>π</a:t>
            </a:r>
            <a:r>
              <a:rPr lang="de-DE" sz="2800" dirty="0" smtClean="0"/>
              <a:t> was executed</a:t>
            </a:r>
            <a:endParaRPr lang="de-DE" sz="2800" i="1" dirty="0" smtClean="0"/>
          </a:p>
          <a:p>
            <a:endParaRPr lang="de-DE" sz="2800" i="1" dirty="0"/>
          </a:p>
          <a:p>
            <a:r>
              <a:rPr lang="de-DE" sz="2800" dirty="0" smtClean="0"/>
              <a:t>This is a generalization of „public verifiability“ for online voting, but here for general MPC</a:t>
            </a:r>
          </a:p>
          <a:p>
            <a:endParaRPr lang="de-DE" i="1" dirty="0"/>
          </a:p>
          <a:p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404149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Publicly Auditable MPC as a SPDZ extension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876800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Extension of the SPDZ online phase – but (almost) no heavy crypto required</a:t>
            </a:r>
          </a:p>
          <a:p>
            <a:endParaRPr lang="de-DE" dirty="0" smtClean="0"/>
          </a:p>
          <a:p>
            <a:r>
              <a:rPr lang="de-DE" dirty="0" smtClean="0"/>
              <a:t>Extend the SPDZ preprocessing as well (must also be auditable, and indeed is)</a:t>
            </a:r>
          </a:p>
          <a:p>
            <a:endParaRPr lang="de-DE" dirty="0" smtClean="0"/>
          </a:p>
          <a:p>
            <a:r>
              <a:rPr lang="de-DE" dirty="0" smtClean="0"/>
              <a:t>(optional) Audit phase if you doubt that the result is correct</a:t>
            </a:r>
            <a:endParaRPr lang="en-US" dirty="0"/>
          </a:p>
        </p:txBody>
      </p:sp>
      <p:pic>
        <p:nvPicPr>
          <p:cNvPr id="1038" name="Picture 14" descr="http://www.vivaboo.com/wp-content/uploads/2011/06/heavenly-Ferrari-Enzo-coming-down-from-heaven-cloud-sky-white-blue-red-awesome-car-fast-sports-expensiv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" r="25524"/>
          <a:stretch/>
        </p:blipFill>
        <p:spPr bwMode="auto">
          <a:xfrm>
            <a:off x="533400" y="1981200"/>
            <a:ext cx="374468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After the first half of the 20th century, we Europeans had enough…</a:t>
            </a:r>
            <a:endParaRPr lang="en-US" dirty="0"/>
          </a:p>
        </p:txBody>
      </p:sp>
      <p:pic>
        <p:nvPicPr>
          <p:cNvPr id="2050" name="Picture 2" descr="http://thumbs.dreamstime.com/z/europe-people-cartoons-world-map-diversity-illustr-concept-group-cartoon-over-european-continent-vector-illustration-layered-3268873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8" t="1" r="33359" b="53388"/>
          <a:stretch/>
        </p:blipFill>
        <p:spPr bwMode="auto">
          <a:xfrm>
            <a:off x="228600" y="3276600"/>
            <a:ext cx="4191000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1066800" y="1752600"/>
            <a:ext cx="7543800" cy="1828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Enough of these wars! Let‘s all be peaceful and happy.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10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eprint 2014/075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More details: </a:t>
            </a:r>
          </a:p>
          <a:p>
            <a:pPr marL="0" indent="0" algn="ctr">
              <a:buNone/>
            </a:pPr>
            <a:r>
              <a:rPr lang="de-DE" dirty="0" smtClean="0"/>
              <a:t>„</a:t>
            </a:r>
            <a:r>
              <a:rPr lang="en-US" i="1" dirty="0" smtClean="0"/>
              <a:t>Publicly Auditable Secure Multi-Party Computatio</a:t>
            </a:r>
            <a:r>
              <a:rPr lang="en-US" i="1" dirty="0"/>
              <a:t>n</a:t>
            </a:r>
            <a:r>
              <a:rPr lang="de-DE" dirty="0" smtClean="0"/>
              <a:t>“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800" dirty="0" smtClean="0"/>
              <a:t>(joint work with Ivan Dam</a:t>
            </a:r>
            <a:r>
              <a:rPr lang="da-DK" sz="2800" dirty="0" smtClean="0"/>
              <a:t>gård and Claudio Orlandi)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48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Approach #1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066800" y="1752600"/>
            <a:ext cx="7543800" cy="1828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3600" dirty="0" smtClean="0"/>
              <a:t>Футбол</a:t>
            </a:r>
            <a:r>
              <a:rPr lang="de-DE" sz="3600" dirty="0" smtClean="0"/>
              <a:t>, </a:t>
            </a:r>
            <a:r>
              <a:rPr lang="en-US" sz="3600" dirty="0" err="1" smtClean="0"/>
              <a:t>fútbol</a:t>
            </a:r>
            <a:r>
              <a:rPr lang="en-US" sz="3600" dirty="0" smtClean="0"/>
              <a:t>, </a:t>
            </a:r>
            <a:r>
              <a:rPr lang="en-US" sz="3600" dirty="0" err="1" smtClean="0"/>
              <a:t>Fußball</a:t>
            </a:r>
            <a:r>
              <a:rPr lang="en-US" sz="3600" dirty="0" smtClean="0"/>
              <a:t>, </a:t>
            </a:r>
            <a:r>
              <a:rPr lang="en-US" sz="3600" dirty="0" err="1" smtClean="0"/>
              <a:t>fodbold</a:t>
            </a:r>
            <a:r>
              <a:rPr lang="en-US" sz="3600" dirty="0" smtClean="0"/>
              <a:t>, </a:t>
            </a:r>
            <a:r>
              <a:rPr lang="el-GR" sz="3600" dirty="0" smtClean="0"/>
              <a:t>ποδόσφαιρο</a:t>
            </a:r>
            <a:r>
              <a:rPr lang="de-DE" sz="3600" dirty="0" smtClean="0"/>
              <a:t>, </a:t>
            </a:r>
            <a:r>
              <a:rPr lang="en-US" sz="3600" dirty="0" err="1" smtClean="0"/>
              <a:t>calcio</a:t>
            </a:r>
            <a:r>
              <a:rPr lang="en-US" sz="3600" dirty="0" smtClean="0"/>
              <a:t>, …</a:t>
            </a:r>
            <a:endParaRPr lang="en-US" sz="3600" dirty="0"/>
          </a:p>
        </p:txBody>
      </p:sp>
      <p:pic>
        <p:nvPicPr>
          <p:cNvPr id="3074" name="Picture 2" descr="http://www3.images.coolspotters.com/photos/303256/denmark-national-football-team-and-2010-fifa-world-cup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714"/>
          <a:stretch/>
        </p:blipFill>
        <p:spPr bwMode="auto">
          <a:xfrm>
            <a:off x="76200" y="3810000"/>
            <a:ext cx="4939860" cy="287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estedich.de/quiz32/picture/pic_1376137758_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97935"/>
            <a:ext cx="2712063" cy="269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2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Well, that did not work…</a:t>
            </a:r>
            <a:endParaRPr lang="en-US" dirty="0"/>
          </a:p>
        </p:txBody>
      </p:sp>
      <p:pic>
        <p:nvPicPr>
          <p:cNvPr id="4098" name="Picture 2" descr="http://i.telegraph.co.uk/multimedia/archive/01116/england-hooligans_1116532c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00856"/>
            <a:ext cx="7391400" cy="462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5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Approach #2: Let‘s all sing!</a:t>
            </a:r>
            <a:endParaRPr lang="en-US" dirty="0"/>
          </a:p>
        </p:txBody>
      </p:sp>
      <p:pic>
        <p:nvPicPr>
          <p:cNvPr id="5122" name="Picture 2" descr="http://dannews.co.nz/wp-content/uploads/2014/04/Eurovision_Song_Contest_2014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54" y="1543049"/>
            <a:ext cx="8823159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3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is Eurovision?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60570" cy="5105400"/>
          </a:xfrm>
        </p:spPr>
        <p:txBody>
          <a:bodyPr>
            <a:normAutofit/>
          </a:bodyPr>
          <a:lstStyle/>
          <a:p>
            <a:r>
              <a:rPr lang="de-DE" dirty="0" smtClean="0"/>
              <a:t>Big TV event (this Saturday!!)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How it works: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Every country is allowed to send someone to present a song</a:t>
            </a:r>
          </a:p>
          <a:p>
            <a:pPr marL="971550" lvl="1" indent="-514350">
              <a:buFont typeface="+mj-lt"/>
              <a:buAutoNum type="arabicPeriod"/>
            </a:pPr>
            <a:endParaRPr lang="de-DE" dirty="0" smtClean="0"/>
          </a:p>
          <a:p>
            <a:pPr marL="971550" lvl="1" indent="-514350">
              <a:buFont typeface="+mj-lt"/>
              <a:buAutoNum type="arabicPeriod" startAt="3"/>
            </a:pPr>
            <a:endParaRPr lang="en-US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7170" name="Picture 2" descr="http://www.maghreb-expertise.de/uploads/icons/wahlurn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7"/>
          <a:stretch/>
        </p:blipFill>
        <p:spPr bwMode="auto">
          <a:xfrm>
            <a:off x="6117770" y="1752600"/>
            <a:ext cx="3015343" cy="333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0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What is Eurovision?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60570" cy="5105400"/>
          </a:xfrm>
        </p:spPr>
        <p:txBody>
          <a:bodyPr>
            <a:normAutofit/>
          </a:bodyPr>
          <a:lstStyle/>
          <a:p>
            <a:r>
              <a:rPr lang="de-DE" dirty="0" smtClean="0"/>
              <a:t>Big TV event (this Saturday!!)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How it works: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Every country is allowed to send someone to present a song</a:t>
            </a:r>
          </a:p>
          <a:p>
            <a:pPr marL="971550" lvl="1" indent="-514350">
              <a:buFont typeface="+mj-lt"/>
              <a:buAutoNum type="arabicPeriod"/>
            </a:pP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Big Europe-wide vote afterwards to determine who won</a:t>
            </a:r>
          </a:p>
          <a:p>
            <a:pPr marL="971550" lvl="1" indent="-514350">
              <a:buFont typeface="+mj-lt"/>
              <a:buAutoNum type="arabicPeriod" startAt="3"/>
            </a:pPr>
            <a:endParaRPr lang="en-US" dirty="0" smtClean="0"/>
          </a:p>
          <a:p>
            <a:endParaRPr lang="de-DE" dirty="0"/>
          </a:p>
          <a:p>
            <a:endParaRPr lang="de-DE" dirty="0" smtClean="0"/>
          </a:p>
        </p:txBody>
      </p:sp>
      <p:pic>
        <p:nvPicPr>
          <p:cNvPr id="7170" name="Picture 2" descr="http://www.maghreb-expertise.de/uploads/icons/wahlurn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7"/>
          <a:stretch/>
        </p:blipFill>
        <p:spPr bwMode="auto">
          <a:xfrm>
            <a:off x="6117770" y="1752600"/>
            <a:ext cx="3015343" cy="333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Vote you say??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343400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21st century approach: Online voting!</a:t>
            </a:r>
            <a:endParaRPr lang="de-DE" sz="2400" dirty="0"/>
          </a:p>
          <a:p>
            <a:endParaRPr lang="de-DE" sz="2800" dirty="0"/>
          </a:p>
          <a:p>
            <a:endParaRPr lang="de-DE" dirty="0"/>
          </a:p>
        </p:txBody>
      </p:sp>
      <p:pic>
        <p:nvPicPr>
          <p:cNvPr id="6146" name="Picture 2" descr="http://upload.wikimedia.org/wikipedia/en/e/ee/Roadrunner_looney_tu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114800" cy="317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Vote you say??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343400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21st century approach: Online voting!</a:t>
            </a:r>
            <a:endParaRPr lang="de-DE" sz="2400" dirty="0"/>
          </a:p>
          <a:p>
            <a:endParaRPr lang="de-DE" sz="2400" dirty="0"/>
          </a:p>
          <a:p>
            <a:r>
              <a:rPr lang="en-US" sz="2400" dirty="0"/>
              <a:t>Using MPC </a:t>
            </a:r>
            <a:r>
              <a:rPr lang="en-US" sz="2400" dirty="0" smtClean="0"/>
              <a:t>for voting </a:t>
            </a:r>
            <a:r>
              <a:rPr lang="en-US" sz="2400" dirty="0"/>
              <a:t>gives advantages in some </a:t>
            </a:r>
            <a:r>
              <a:rPr lang="en-US" sz="2400" dirty="0" smtClean="0"/>
              <a:t>scenarios (see paper)</a:t>
            </a:r>
          </a:p>
          <a:p>
            <a:endParaRPr lang="en-US" sz="2800" dirty="0"/>
          </a:p>
          <a:p>
            <a:endParaRPr lang="de-DE" dirty="0"/>
          </a:p>
        </p:txBody>
      </p:sp>
      <p:pic>
        <p:nvPicPr>
          <p:cNvPr id="6146" name="Picture 2" descr="http://upload.wikimedia.org/wikipedia/en/e/ee/Roadrunner_looney_tu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4114800" cy="317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Saving peace in Europe</vt:lpstr>
      <vt:lpstr>After the first half of the 20th century, we Europeans had enough…</vt:lpstr>
      <vt:lpstr>Approach #1</vt:lpstr>
      <vt:lpstr>Well, that did not work…</vt:lpstr>
      <vt:lpstr>Approach #2: Let‘s all sing!</vt:lpstr>
      <vt:lpstr>What is Eurovision?</vt:lpstr>
      <vt:lpstr>What is Eurovision?</vt:lpstr>
      <vt:lpstr>Vote you say??</vt:lpstr>
      <vt:lpstr>Vote you say??</vt:lpstr>
      <vt:lpstr>Vote you say??</vt:lpstr>
      <vt:lpstr>MPC needs Audit</vt:lpstr>
      <vt:lpstr>Publicly Auditable MPC – the model</vt:lpstr>
      <vt:lpstr>Publicly Auditable MPC – the model</vt:lpstr>
      <vt:lpstr>Publicly Auditable MPC – the model</vt:lpstr>
      <vt:lpstr>Publicly Auditable MPC – the model</vt:lpstr>
      <vt:lpstr>Publicly Auditable MPC – the model</vt:lpstr>
      <vt:lpstr>Publicly Auditable MPC – the model</vt:lpstr>
      <vt:lpstr>Publicly Auditable MPC – the model</vt:lpstr>
      <vt:lpstr>Publicly Auditable MPC as a SPDZ extension</vt:lpstr>
      <vt:lpstr>eprint 2014/075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peace in Europe</dc:title>
  <dc:creator>Carsten</dc:creator>
  <cp:lastModifiedBy>Carsten</cp:lastModifiedBy>
  <cp:revision>18</cp:revision>
  <dcterms:created xsi:type="dcterms:W3CDTF">2014-05-06T08:16:20Z</dcterms:created>
  <dcterms:modified xsi:type="dcterms:W3CDTF">2014-05-07T15:51:58Z</dcterms:modified>
</cp:coreProperties>
</file>