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eilof\Documents\Eurovision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Blad1!$B$13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171744"/>
        <c:axId val="276172136"/>
        <c:extLst/>
      </c:barChart>
      <c:catAx>
        <c:axId val="2761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76172136"/>
        <c:crosses val="autoZero"/>
        <c:auto val="1"/>
        <c:lblAlgn val="ctr"/>
        <c:lblOffset val="100"/>
        <c:noMultiLvlLbl val="0"/>
      </c:catAx>
      <c:valAx>
        <c:axId val="27617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7617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Blad1!$A$8</c:f>
              <c:strCache>
                <c:ptCount val="1"/>
                <c:pt idx="0">
                  <c:v>Proof size (b)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extLst>
                <c:ext xmlns:c15="http://schemas.microsoft.com/office/drawing/2012/chart" uri="{02D57815-91ED-43cb-92C2-25804820EDAC}">
                  <c15:fullRef>
                    <c15:sqref>Blad1!$B$7:$C$7</c15:sqref>
                  </c15:fullRef>
                </c:ext>
              </c:extLst>
              <c:f>Blad1!$B$7</c:f>
              <c:numCache>
                <c:formatCode>General</c:formatCode>
                <c:ptCount val="1"/>
                <c:pt idx="0">
                  <c:v>26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Blad1!$B$8:$C$8</c15:sqref>
                  </c15:fullRef>
                </c:ext>
              </c:extLst>
              <c:f>Blad1!$B$8</c:f>
              <c:numCache>
                <c:formatCode>General</c:formatCode>
                <c:ptCount val="1"/>
                <c:pt idx="0">
                  <c:v>113551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059112"/>
        <c:axId val="2770567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Blad1!$A$7</c15:sqref>
                        </c15:formulaRef>
                      </c:ext>
                    </c:extLst>
                    <c:strCache>
                      <c:ptCount val="1"/>
                      <c:pt idx="0">
                        <c:v>Countries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ullRef>
                          <c15:sqref>Blad1!$B$7:$C$7</c15:sqref>
                        </c15:fullRef>
                        <c15:formulaRef>
                          <c15:sqref>Blad1!$B$7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Blad1!$B$7:$C$7</c15:sqref>
                        </c15:fullRef>
                        <c15:formulaRef>
                          <c15:sqref>Blad1!$B$7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26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7705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77056760"/>
        <c:crosses val="autoZero"/>
        <c:auto val="1"/>
        <c:lblAlgn val="ctr"/>
        <c:lblOffset val="100"/>
        <c:noMultiLvlLbl val="0"/>
      </c:catAx>
      <c:valAx>
        <c:axId val="27705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7705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Privacy-</a:t>
            </a:r>
            <a:r>
              <a:rPr lang="nl-NL" dirty="0" err="1" smtClean="0"/>
              <a:t>Friendly</a:t>
            </a:r>
            <a:r>
              <a:rPr lang="nl-NL" dirty="0" smtClean="0"/>
              <a:t> </a:t>
            </a:r>
            <a:r>
              <a:rPr lang="nl-NL" dirty="0" err="1" smtClean="0"/>
              <a:t>Eurovision</a:t>
            </a:r>
            <a:r>
              <a:rPr lang="nl-NL" dirty="0" smtClean="0"/>
              <a:t> </a:t>
            </a:r>
            <a:r>
              <a:rPr lang="nl-NL" dirty="0" err="1" smtClean="0"/>
              <a:t>Voting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525719"/>
          </a:xfrm>
        </p:spPr>
        <p:txBody>
          <a:bodyPr>
            <a:normAutofit/>
          </a:bodyPr>
          <a:lstStyle/>
          <a:p>
            <a:r>
              <a:rPr lang="nl-NL" dirty="0" smtClean="0"/>
              <a:t>Meilof Veeningen (TU/e: Eindhoven University of Technology)</a:t>
            </a:r>
          </a:p>
          <a:p>
            <a:endParaRPr lang="nl-NL" dirty="0"/>
          </a:p>
          <a:p>
            <a:r>
              <a:rPr lang="nl-NL" dirty="0" smtClean="0"/>
              <a:t>Joint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: Niels de Vreede (TU/e), Thomas </a:t>
            </a:r>
            <a:r>
              <a:rPr lang="nl-NL" dirty="0" err="1" smtClean="0"/>
              <a:t>Toft</a:t>
            </a:r>
            <a:r>
              <a:rPr lang="nl-NL" dirty="0" smtClean="0"/>
              <a:t> (Aarhus)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0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8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4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Performance (I)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proofs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produced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transmitted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Europe in 1.5 </a:t>
            </a:r>
            <a:r>
              <a:rPr lang="nl-NL" dirty="0" err="1" smtClean="0"/>
              <a:t>hours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91886" y="6488668"/>
            <a:ext cx="391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2013: </a:t>
            </a:r>
            <a:r>
              <a:rPr lang="nl-NL" dirty="0"/>
              <a:t>Denmark (</a:t>
            </a:r>
            <a:r>
              <a:rPr lang="nl-NL" dirty="0" err="1"/>
              <a:t>Emmelie</a:t>
            </a:r>
            <a:r>
              <a:rPr lang="nl-NL" dirty="0"/>
              <a:t> de </a:t>
            </a:r>
            <a:r>
              <a:rPr lang="nl-NL" dirty="0" err="1" smtClean="0"/>
              <a:t>Forest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596109" y="6488668"/>
            <a:ext cx="559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Meilof Veeningen: Privacy-</a:t>
            </a:r>
            <a:r>
              <a:rPr lang="nl-NL" dirty="0" err="1" smtClean="0"/>
              <a:t>Friendly</a:t>
            </a:r>
            <a:r>
              <a:rPr lang="nl-NL" dirty="0" smtClean="0"/>
              <a:t> </a:t>
            </a:r>
            <a:r>
              <a:rPr lang="nl-NL" dirty="0" err="1"/>
              <a:t>Eurovision</a:t>
            </a:r>
            <a:r>
              <a:rPr lang="nl-NL" dirty="0"/>
              <a:t> </a:t>
            </a:r>
            <a:r>
              <a:rPr lang="nl-NL" dirty="0" err="1"/>
              <a:t>Voting</a:t>
            </a:r>
            <a:endParaRPr lang="nl-NL" dirty="0"/>
          </a:p>
        </p:txBody>
      </p:sp>
      <p:grpSp>
        <p:nvGrpSpPr>
          <p:cNvPr id="6" name="Groep 5"/>
          <p:cNvGrpSpPr/>
          <p:nvPr/>
        </p:nvGrpSpPr>
        <p:grpSpPr>
          <a:xfrm>
            <a:off x="1637159" y="3115282"/>
            <a:ext cx="6784370" cy="2926080"/>
            <a:chOff x="1637159" y="3115282"/>
            <a:chExt cx="6784370" cy="2926080"/>
          </a:xfrm>
        </p:grpSpPr>
        <p:graphicFrame>
          <p:nvGraphicFramePr>
            <p:cNvPr id="5" name="Grafiek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87710818"/>
                </p:ext>
              </p:extLst>
            </p:nvPr>
          </p:nvGraphicFramePr>
          <p:xfrm>
            <a:off x="5416391" y="3494314"/>
            <a:ext cx="3005138" cy="25470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Rechthoek 6"/>
            <p:cNvSpPr/>
            <p:nvPr/>
          </p:nvSpPr>
          <p:spPr>
            <a:xfrm>
              <a:off x="6315377" y="3235924"/>
              <a:ext cx="128554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4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dirty="0" smtClean="0"/>
                <a:t>Proof time (s)</a:t>
              </a:r>
              <a:endParaRPr lang="en-US" dirty="0"/>
            </a:p>
          </p:txBody>
        </p:sp>
        <p:graphicFrame>
          <p:nvGraphicFramePr>
            <p:cNvPr id="10" name="Grafiek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13918354"/>
                </p:ext>
              </p:extLst>
            </p:nvPr>
          </p:nvGraphicFramePr>
          <p:xfrm>
            <a:off x="1637159" y="3115282"/>
            <a:ext cx="3005138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8188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Conclusion</a:t>
            </a:r>
            <a:r>
              <a:rPr lang="nl-NL" dirty="0" smtClean="0"/>
              <a:t> &amp; Performance II &amp; </a:t>
            </a:r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Solution </a:t>
            </a:r>
            <a:r>
              <a:rPr lang="nl-NL" dirty="0" err="1" smtClean="0"/>
              <a:t>based</a:t>
            </a:r>
            <a:r>
              <a:rPr lang="nl-NL" dirty="0" smtClean="0"/>
              <a:t> on SCAPI: ~500 </a:t>
            </a:r>
            <a:r>
              <a:rPr lang="nl-NL" dirty="0" err="1" smtClean="0"/>
              <a:t>lines</a:t>
            </a:r>
            <a:r>
              <a:rPr lang="nl-NL" dirty="0" smtClean="0"/>
              <a:t> of code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proving</a:t>
            </a:r>
            <a:r>
              <a:rPr lang="nl-NL" dirty="0" smtClean="0"/>
              <a:t> </a:t>
            </a:r>
            <a:r>
              <a:rPr lang="nl-NL" dirty="0" err="1" smtClean="0"/>
              <a:t>correctness</a:t>
            </a:r>
            <a:r>
              <a:rPr lang="nl-NL" dirty="0" smtClean="0"/>
              <a:t> of </a:t>
            </a:r>
            <a:r>
              <a:rPr lang="nl-NL" dirty="0" err="1" smtClean="0"/>
              <a:t>votes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Satisfies</a:t>
            </a:r>
            <a:r>
              <a:rPr lang="nl-NL" dirty="0" smtClean="0"/>
              <a:t> </a:t>
            </a:r>
            <a:r>
              <a:rPr lang="nl-NL" dirty="0" err="1" smtClean="0"/>
              <a:t>Correctness</a:t>
            </a:r>
            <a:r>
              <a:rPr lang="nl-NL" dirty="0" smtClean="0"/>
              <a:t>, Privacy, Performance </a:t>
            </a:r>
            <a:r>
              <a:rPr lang="nl-NL" dirty="0" smtClean="0"/>
              <a:t>I</a:t>
            </a:r>
            <a:endParaRPr lang="nl-NL" dirty="0" smtClean="0"/>
          </a:p>
          <a:p>
            <a:r>
              <a:rPr lang="nl-NL" dirty="0" smtClean="0"/>
              <a:t>Performance </a:t>
            </a:r>
            <a:r>
              <a:rPr lang="nl-NL" dirty="0" smtClean="0"/>
              <a:t>II (“ready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Saturday</a:t>
            </a:r>
            <a:r>
              <a:rPr lang="nl-NL" dirty="0" smtClean="0"/>
              <a:t>”)? </a:t>
            </a:r>
            <a:r>
              <a:rPr lang="nl-NL" dirty="0" smtClean="0"/>
              <a:t>Kind of…</a:t>
            </a:r>
          </a:p>
          <a:p>
            <a:endParaRPr lang="nl-NL" dirty="0"/>
          </a:p>
          <a:p>
            <a:r>
              <a:rPr lang="nl-NL" dirty="0" err="1" smtClean="0"/>
              <a:t>Future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happens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a tie?</a:t>
            </a:r>
          </a:p>
          <a:p>
            <a:pPr lvl="1"/>
            <a:r>
              <a:rPr lang="nl-NL" dirty="0" smtClean="0"/>
              <a:t>Preliminary </a:t>
            </a:r>
            <a:r>
              <a:rPr lang="nl-NL" dirty="0" err="1" smtClean="0"/>
              <a:t>round</a:t>
            </a:r>
            <a:r>
              <a:rPr lang="nl-NL" dirty="0" smtClean="0"/>
              <a:t>: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determine</a:t>
            </a:r>
            <a:r>
              <a:rPr lang="nl-NL" dirty="0" smtClean="0"/>
              <a:t> </a:t>
            </a:r>
            <a:r>
              <a:rPr lang="nl-NL" dirty="0" err="1" smtClean="0"/>
              <a:t>finalists</a:t>
            </a:r>
            <a:endParaRPr lang="nl-NL" dirty="0"/>
          </a:p>
          <a:p>
            <a:pPr lvl="1"/>
            <a:r>
              <a:rPr lang="nl-NL" dirty="0" smtClean="0"/>
              <a:t>Making the Netherlands win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kleptography</a:t>
            </a:r>
            <a:r>
              <a:rPr lang="nl-NL" dirty="0" smtClean="0"/>
              <a:t>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91886" y="648866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2014: 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596109" y="6488668"/>
            <a:ext cx="559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Meilof Veeningen: Privacy-</a:t>
            </a:r>
            <a:r>
              <a:rPr lang="nl-NL" dirty="0" err="1" smtClean="0"/>
              <a:t>Friendly</a:t>
            </a:r>
            <a:r>
              <a:rPr lang="nl-NL" dirty="0" smtClean="0"/>
              <a:t> </a:t>
            </a:r>
            <a:r>
              <a:rPr lang="nl-NL" dirty="0" err="1"/>
              <a:t>Eurovision</a:t>
            </a:r>
            <a:r>
              <a:rPr lang="nl-NL" dirty="0"/>
              <a:t> </a:t>
            </a:r>
            <a:r>
              <a:rPr lang="nl-NL" dirty="0" err="1"/>
              <a:t>Voting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5236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Motivation</a:t>
            </a:r>
            <a:r>
              <a:rPr lang="nl-NL" dirty="0" smtClean="0"/>
              <a:t>: </a:t>
            </a:r>
            <a:r>
              <a:rPr lang="nl-NL" dirty="0" err="1" smtClean="0"/>
              <a:t>Eurovision</a:t>
            </a:r>
            <a:r>
              <a:rPr lang="nl-NL" dirty="0" smtClean="0"/>
              <a:t> Song </a:t>
            </a:r>
            <a:r>
              <a:rPr lang="nl-NL" dirty="0" err="1" smtClean="0"/>
              <a:t>Contest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Next </a:t>
            </a:r>
            <a:r>
              <a:rPr lang="nl-NL" dirty="0" err="1" smtClean="0"/>
              <a:t>Saturday</a:t>
            </a:r>
            <a:r>
              <a:rPr lang="nl-NL" dirty="0" smtClean="0"/>
              <a:t> in Copenhagen</a:t>
            </a:r>
          </a:p>
          <a:p>
            <a:endParaRPr lang="nl-NL" dirty="0"/>
          </a:p>
          <a:p>
            <a:r>
              <a:rPr lang="nl-NL" dirty="0" err="1" smtClean="0"/>
              <a:t>Contest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songs </a:t>
            </a:r>
            <a:r>
              <a:rPr lang="nl-NL" dirty="0" err="1" smtClean="0"/>
              <a:t>from</a:t>
            </a:r>
            <a:r>
              <a:rPr lang="nl-NL" dirty="0" smtClean="0"/>
              <a:t> 26 European </a:t>
            </a:r>
            <a:r>
              <a:rPr lang="nl-NL" dirty="0" err="1" smtClean="0"/>
              <a:t>countries</a:t>
            </a:r>
            <a:r>
              <a:rPr lang="nl-NL" dirty="0" smtClean="0"/>
              <a:t>, held </a:t>
            </a:r>
            <a:r>
              <a:rPr lang="nl-NL" dirty="0" err="1" smtClean="0"/>
              <a:t>since</a:t>
            </a:r>
            <a:r>
              <a:rPr lang="nl-NL" dirty="0" smtClean="0"/>
              <a:t> 1956</a:t>
            </a:r>
          </a:p>
          <a:p>
            <a:r>
              <a:rPr lang="nl-NL" dirty="0" smtClean="0"/>
              <a:t>People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each</a:t>
            </a:r>
            <a:r>
              <a:rPr lang="nl-NL" dirty="0" smtClean="0"/>
              <a:t> country </a:t>
            </a:r>
            <a:r>
              <a:rPr lang="nl-NL" dirty="0" err="1" smtClean="0"/>
              <a:t>vote</a:t>
            </a:r>
            <a:r>
              <a:rPr lang="nl-NL" dirty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winner</a:t>
            </a:r>
          </a:p>
          <a:p>
            <a:pPr lvl="1"/>
            <a:r>
              <a:rPr lang="nl-NL" dirty="0" smtClean="0"/>
              <a:t>Top-10 </a:t>
            </a:r>
            <a:r>
              <a:rPr lang="nl-NL" dirty="0" err="1" smtClean="0"/>
              <a:t>countries</a:t>
            </a:r>
            <a:r>
              <a:rPr lang="nl-NL" dirty="0" smtClean="0"/>
              <a:t>: 1,2,3,4,5,6,7,8,10,12 points</a:t>
            </a:r>
          </a:p>
          <a:p>
            <a:pPr lvl="1"/>
            <a:r>
              <a:rPr lang="nl-NL" dirty="0" smtClean="0"/>
              <a:t>50% </a:t>
            </a:r>
            <a:r>
              <a:rPr lang="nl-NL" dirty="0" err="1" smtClean="0"/>
              <a:t>televoting</a:t>
            </a:r>
            <a:r>
              <a:rPr lang="nl-NL" dirty="0" smtClean="0"/>
              <a:t>/SMS; 50% “professional jury”</a:t>
            </a:r>
          </a:p>
          <a:p>
            <a:pPr lvl="1"/>
            <a:r>
              <a:rPr lang="nl-NL" dirty="0" err="1" smtClean="0"/>
              <a:t>Can’t</a:t>
            </a:r>
            <a:r>
              <a:rPr lang="nl-NL" dirty="0" smtClean="0"/>
              <a:t> </a:t>
            </a:r>
            <a:r>
              <a:rPr lang="nl-NL" dirty="0" err="1" smtClean="0"/>
              <a:t>vote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country</a:t>
            </a:r>
          </a:p>
          <a:p>
            <a:pPr lvl="1"/>
            <a:r>
              <a:rPr lang="nl-NL" dirty="0" smtClean="0"/>
              <a:t>Most points win (</a:t>
            </a:r>
            <a:r>
              <a:rPr lang="nl-NL" dirty="0" err="1" smtClean="0"/>
              <a:t>today</a:t>
            </a:r>
            <a:r>
              <a:rPr lang="nl-NL" dirty="0" smtClean="0"/>
              <a:t>: </a:t>
            </a:r>
            <a:r>
              <a:rPr lang="nl-NL" dirty="0" err="1" smtClean="0"/>
              <a:t>ignore</a:t>
            </a:r>
            <a:r>
              <a:rPr lang="nl-NL" dirty="0" smtClean="0"/>
              <a:t> </a:t>
            </a:r>
            <a:r>
              <a:rPr lang="nl-NL" dirty="0" err="1" smtClean="0"/>
              <a:t>ties</a:t>
            </a:r>
            <a:r>
              <a:rPr lang="nl-NL" dirty="0" smtClean="0"/>
              <a:t>)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91886" y="6488668"/>
            <a:ext cx="2794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2008: </a:t>
            </a:r>
            <a:r>
              <a:rPr lang="nl-NL" dirty="0"/>
              <a:t>Russia (</a:t>
            </a:r>
            <a:r>
              <a:rPr lang="nl-NL" dirty="0" err="1"/>
              <a:t>Dima</a:t>
            </a:r>
            <a:r>
              <a:rPr lang="nl-NL" dirty="0"/>
              <a:t> </a:t>
            </a:r>
            <a:r>
              <a:rPr lang="nl-NL" dirty="0" smtClean="0"/>
              <a:t>Bilan)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596109" y="6488668"/>
            <a:ext cx="559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Meilof Veeningen: Privacy-</a:t>
            </a:r>
            <a:r>
              <a:rPr lang="nl-NL" dirty="0" err="1" smtClean="0"/>
              <a:t>Friendly</a:t>
            </a:r>
            <a:r>
              <a:rPr lang="nl-NL" dirty="0" smtClean="0"/>
              <a:t> </a:t>
            </a:r>
            <a:r>
              <a:rPr lang="nl-NL" dirty="0" err="1"/>
              <a:t>Eurovision</a:t>
            </a:r>
            <a:r>
              <a:rPr lang="nl-NL" dirty="0"/>
              <a:t> </a:t>
            </a:r>
            <a:r>
              <a:rPr lang="nl-NL" dirty="0" err="1"/>
              <a:t>Voting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99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Motivation</a:t>
            </a:r>
            <a:r>
              <a:rPr lang="nl-NL" dirty="0" smtClean="0"/>
              <a:t>: </a:t>
            </a:r>
            <a:r>
              <a:rPr lang="nl-NL" dirty="0" err="1" smtClean="0"/>
              <a:t>Eurovision</a:t>
            </a:r>
            <a:r>
              <a:rPr lang="nl-NL" dirty="0" smtClean="0"/>
              <a:t> </a:t>
            </a:r>
            <a:r>
              <a:rPr lang="nl-NL" dirty="0" err="1" smtClean="0"/>
              <a:t>Voting</a:t>
            </a:r>
            <a:endParaRPr lang="nl-NL" dirty="0"/>
          </a:p>
        </p:txBody>
      </p:sp>
      <p:grpSp>
        <p:nvGrpSpPr>
          <p:cNvPr id="13" name="Groep 12"/>
          <p:cNvGrpSpPr/>
          <p:nvPr/>
        </p:nvGrpSpPr>
        <p:grpSpPr>
          <a:xfrm>
            <a:off x="1455313" y="2148695"/>
            <a:ext cx="5151552" cy="2783913"/>
            <a:chOff x="1455313" y="2148695"/>
            <a:chExt cx="5151552" cy="2783913"/>
          </a:xfrm>
        </p:grpSpPr>
        <p:cxnSp>
          <p:nvCxnSpPr>
            <p:cNvPr id="5" name="Rechte verbindingslijn met pijl 4"/>
            <p:cNvCxnSpPr/>
            <p:nvPr/>
          </p:nvCxnSpPr>
          <p:spPr>
            <a:xfrm flipV="1">
              <a:off x="2871989" y="2768958"/>
              <a:ext cx="2047741" cy="257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kstvak 5"/>
            <p:cNvSpPr txBox="1"/>
            <p:nvPr/>
          </p:nvSpPr>
          <p:spPr>
            <a:xfrm>
              <a:off x="1455313" y="2584292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country</a:t>
              </a:r>
              <a:endParaRPr lang="nl-NL" dirty="0"/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2871989" y="2148695"/>
              <a:ext cx="21964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 </a:t>
              </a:r>
              <a:r>
                <a:rPr lang="nl-NL" dirty="0" err="1" smtClean="0"/>
                <a:t>votes</a:t>
              </a:r>
              <a:r>
                <a:rPr lang="nl-NL" dirty="0" smtClean="0"/>
                <a:t>: 1,2,3,4,5,</a:t>
              </a:r>
            </a:p>
            <a:p>
              <a:pPr algn="ctr"/>
              <a:r>
                <a:rPr lang="nl-NL" dirty="0" smtClean="0"/>
                <a:t>6,7,8,10,12 </a:t>
              </a:r>
              <a:r>
                <a:rPr lang="nl-NL" dirty="0" err="1" smtClean="0"/>
                <a:t>to</a:t>
              </a:r>
              <a:r>
                <a:rPr lang="nl-NL" dirty="0" smtClean="0"/>
                <a:t> …</a:t>
              </a:r>
              <a:endParaRPr lang="nl-NL" dirty="0"/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5156204" y="2575775"/>
              <a:ext cx="11833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presenter</a:t>
              </a:r>
              <a:endParaRPr lang="nl-NL" dirty="0"/>
            </a:p>
          </p:txBody>
        </p:sp>
        <p:cxnSp>
          <p:nvCxnSpPr>
            <p:cNvPr id="10" name="Rechte verbindingslijn met pijl 9"/>
            <p:cNvCxnSpPr/>
            <p:nvPr/>
          </p:nvCxnSpPr>
          <p:spPr>
            <a:xfrm>
              <a:off x="5653825" y="3142445"/>
              <a:ext cx="94047" cy="122349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kstvak 10"/>
            <p:cNvSpPr txBox="1"/>
            <p:nvPr/>
          </p:nvSpPr>
          <p:spPr>
            <a:xfrm>
              <a:off x="5700848" y="3355830"/>
              <a:ext cx="9060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2.show</a:t>
              </a:r>
            </a:p>
            <a:p>
              <a:r>
                <a:rPr lang="nl-NL" dirty="0" err="1" smtClean="0"/>
                <a:t>results</a:t>
              </a:r>
              <a:endParaRPr lang="nl-NL" dirty="0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4816699" y="4563276"/>
              <a:ext cx="1657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general</a:t>
              </a:r>
              <a:r>
                <a:rPr lang="nl-NL" dirty="0" smtClean="0"/>
                <a:t> public</a:t>
              </a:r>
              <a:endParaRPr lang="nl-NL" dirty="0"/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1372411" y="4747942"/>
            <a:ext cx="25234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Problems</a:t>
            </a:r>
            <a:r>
              <a:rPr lang="nl-NL" dirty="0" smtClean="0"/>
              <a:t>:</a:t>
            </a:r>
            <a:endParaRPr lang="nl-NL" dirty="0"/>
          </a:p>
          <a:p>
            <a:r>
              <a:rPr lang="nl-NL" dirty="0" smtClean="0"/>
              <a:t> - takes </a:t>
            </a:r>
            <a:r>
              <a:rPr lang="nl-NL" i="1" dirty="0" err="1" smtClean="0"/>
              <a:t>ages</a:t>
            </a:r>
            <a:endParaRPr lang="nl-NL" i="1" dirty="0" smtClean="0"/>
          </a:p>
          <a:p>
            <a:r>
              <a:rPr lang="nl-NL" i="1" dirty="0"/>
              <a:t> </a:t>
            </a:r>
            <a:r>
              <a:rPr lang="nl-NL" i="1" dirty="0" smtClean="0"/>
              <a:t>- </a:t>
            </a:r>
            <a:r>
              <a:rPr lang="nl-NL" dirty="0" err="1" smtClean="0"/>
              <a:t>countries</a:t>
            </a:r>
            <a:r>
              <a:rPr lang="nl-NL" dirty="0" smtClean="0"/>
              <a:t> </a:t>
            </a:r>
            <a:r>
              <a:rPr lang="nl-NL" dirty="0" err="1" smtClean="0"/>
              <a:t>learn</a:t>
            </a:r>
            <a:r>
              <a:rPr lang="nl-NL" dirty="0" smtClean="0"/>
              <a:t> </a:t>
            </a:r>
            <a:r>
              <a:rPr lang="nl-NL" dirty="0" err="1" smtClean="0"/>
              <a:t>each</a:t>
            </a:r>
            <a:endParaRPr lang="nl-NL" dirty="0"/>
          </a:p>
          <a:p>
            <a:r>
              <a:rPr lang="nl-NL" dirty="0" smtClean="0"/>
              <a:t>   </a:t>
            </a:r>
            <a:r>
              <a:rPr lang="nl-NL" dirty="0" err="1" smtClean="0"/>
              <a:t>other’s</a:t>
            </a:r>
            <a:r>
              <a:rPr lang="nl-NL" dirty="0" smtClean="0"/>
              <a:t> </a:t>
            </a:r>
            <a:r>
              <a:rPr lang="nl-NL" dirty="0" err="1" smtClean="0"/>
              <a:t>votes</a:t>
            </a:r>
            <a:r>
              <a:rPr lang="nl-NL" dirty="0" smtClean="0"/>
              <a:t>!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91886" y="6488668"/>
            <a:ext cx="3555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2009: </a:t>
            </a:r>
            <a:r>
              <a:rPr lang="nl-NL" dirty="0"/>
              <a:t>Norway (Alexander </a:t>
            </a:r>
            <a:r>
              <a:rPr lang="nl-NL" dirty="0" err="1" smtClean="0"/>
              <a:t>Rybak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596109" y="6488668"/>
            <a:ext cx="559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Meilof Veeningen: Privacy-</a:t>
            </a:r>
            <a:r>
              <a:rPr lang="nl-NL" dirty="0" err="1" smtClean="0"/>
              <a:t>Friendly</a:t>
            </a:r>
            <a:r>
              <a:rPr lang="nl-NL" dirty="0" smtClean="0"/>
              <a:t> </a:t>
            </a:r>
            <a:r>
              <a:rPr lang="nl-NL" dirty="0" err="1"/>
              <a:t>Eurovision</a:t>
            </a:r>
            <a:r>
              <a:rPr lang="nl-NL" dirty="0"/>
              <a:t> </a:t>
            </a:r>
            <a:r>
              <a:rPr lang="nl-NL" dirty="0" err="1"/>
              <a:t>Voting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369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Eurovision</a:t>
            </a:r>
            <a:r>
              <a:rPr lang="nl-NL" dirty="0" smtClean="0"/>
              <a:t> </a:t>
            </a:r>
            <a:r>
              <a:rPr lang="nl-NL" dirty="0" err="1" smtClean="0"/>
              <a:t>Voting</a:t>
            </a:r>
            <a:r>
              <a:rPr lang="nl-NL" dirty="0" smtClean="0"/>
              <a:t>: </a:t>
            </a:r>
            <a:r>
              <a:rPr lang="nl-NL" dirty="0" err="1" smtClean="0"/>
              <a:t>Requirements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</a:t>
            </a:r>
            <a:r>
              <a:rPr lang="nl-NL" dirty="0" err="1" smtClean="0"/>
              <a:t>need</a:t>
            </a:r>
            <a:r>
              <a:rPr lang="nl-NL" dirty="0" smtClean="0"/>
              <a:t> a procedure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counting</a:t>
            </a:r>
            <a:r>
              <a:rPr lang="nl-NL" dirty="0" smtClean="0"/>
              <a:t> </a:t>
            </a:r>
            <a:r>
              <a:rPr lang="nl-NL" dirty="0" err="1" smtClean="0"/>
              <a:t>Eurovision</a:t>
            </a:r>
            <a:r>
              <a:rPr lang="nl-NL" dirty="0" smtClean="0"/>
              <a:t> </a:t>
            </a:r>
            <a:r>
              <a:rPr lang="nl-NL" dirty="0" err="1" smtClean="0"/>
              <a:t>votes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pPr lvl="1"/>
            <a:r>
              <a:rPr lang="nl-NL" dirty="0" smtClean="0"/>
              <a:t>(Performance I)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performed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1.5 </a:t>
            </a:r>
            <a:r>
              <a:rPr lang="nl-NL" dirty="0" err="1" smtClean="0"/>
              <a:t>hours</a:t>
            </a:r>
            <a:endParaRPr lang="nl-NL" dirty="0" smtClean="0"/>
          </a:p>
          <a:p>
            <a:pPr lvl="1"/>
            <a:r>
              <a:rPr lang="nl-NL" dirty="0" smtClean="0"/>
              <a:t>(</a:t>
            </a:r>
            <a:r>
              <a:rPr lang="nl-NL" dirty="0" err="1" smtClean="0"/>
              <a:t>Correctness</a:t>
            </a:r>
            <a:r>
              <a:rPr lang="nl-NL" dirty="0" smtClean="0"/>
              <a:t>) </a:t>
            </a:r>
            <a:r>
              <a:rPr lang="nl-NL" i="1" dirty="0" err="1" smtClean="0"/>
              <a:t>Anybody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verify</a:t>
            </a:r>
            <a:r>
              <a:rPr lang="nl-NL" dirty="0" smtClean="0"/>
              <a:t> the </a:t>
            </a:r>
            <a:r>
              <a:rPr lang="nl-NL" i="1" dirty="0" err="1" smtClean="0"/>
              <a:t>result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i="1" dirty="0" err="1" smtClean="0"/>
              <a:t>correctness</a:t>
            </a:r>
            <a:r>
              <a:rPr lang="nl-NL" i="1" dirty="0" smtClean="0"/>
              <a:t> of </a:t>
            </a:r>
            <a:r>
              <a:rPr lang="nl-NL" i="1" dirty="0" err="1" smtClean="0"/>
              <a:t>voter’s</a:t>
            </a:r>
            <a:r>
              <a:rPr lang="nl-NL" i="1" dirty="0" smtClean="0"/>
              <a:t> </a:t>
            </a:r>
            <a:r>
              <a:rPr lang="nl-NL" i="1" dirty="0" err="1" smtClean="0"/>
              <a:t>inputs</a:t>
            </a:r>
            <a:r>
              <a:rPr lang="nl-NL" dirty="0" smtClean="0"/>
              <a:t> (no </a:t>
            </a:r>
            <a:r>
              <a:rPr lang="nl-NL" dirty="0" err="1" smtClean="0"/>
              <a:t>self-votes</a:t>
            </a:r>
            <a:r>
              <a:rPr lang="nl-NL" dirty="0" smtClean="0"/>
              <a:t>, </a:t>
            </a:r>
            <a:r>
              <a:rPr lang="nl-NL" dirty="0" err="1" smtClean="0"/>
              <a:t>votes</a:t>
            </a:r>
            <a:r>
              <a:rPr lang="nl-NL" dirty="0" smtClean="0"/>
              <a:t> 1,2,3,4,5,6,7,8,10,12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i="1" dirty="0" smtClean="0"/>
              <a:t>different </a:t>
            </a:r>
            <a:r>
              <a:rPr lang="nl-NL" i="1" dirty="0" err="1" smtClean="0"/>
              <a:t>countries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(Privacy) </a:t>
            </a:r>
            <a:r>
              <a:rPr lang="nl-NL" dirty="0" err="1" smtClean="0"/>
              <a:t>Don’t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individial</a:t>
            </a:r>
            <a:r>
              <a:rPr lang="nl-NL" dirty="0" smtClean="0"/>
              <a:t> </a:t>
            </a:r>
            <a:r>
              <a:rPr lang="nl-NL" dirty="0" err="1" smtClean="0"/>
              <a:t>countries</a:t>
            </a:r>
            <a:r>
              <a:rPr lang="nl-NL" dirty="0" smtClean="0"/>
              <a:t> </a:t>
            </a:r>
            <a:r>
              <a:rPr lang="nl-NL" dirty="0" err="1" smtClean="0"/>
              <a:t>voted</a:t>
            </a:r>
            <a:endParaRPr lang="nl-NL" dirty="0" smtClean="0"/>
          </a:p>
          <a:p>
            <a:pPr lvl="1"/>
            <a:r>
              <a:rPr lang="nl-NL" dirty="0" smtClean="0"/>
              <a:t>(Performance II) </a:t>
            </a:r>
            <a:r>
              <a:rPr lang="nl-NL" dirty="0" err="1" smtClean="0"/>
              <a:t>Needs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ready </a:t>
            </a:r>
            <a:r>
              <a:rPr lang="nl-NL" dirty="0" err="1" smtClean="0"/>
              <a:t>before</a:t>
            </a:r>
            <a:r>
              <a:rPr lang="nl-NL" dirty="0" smtClean="0"/>
              <a:t> </a:t>
            </a:r>
            <a:r>
              <a:rPr lang="nl-NL" dirty="0" err="1" smtClean="0"/>
              <a:t>Saturday</a:t>
            </a:r>
            <a:endParaRPr lang="nl-NL" dirty="0" smtClean="0"/>
          </a:p>
          <a:p>
            <a:pPr lvl="1"/>
            <a:endParaRPr lang="nl-NL" dirty="0"/>
          </a:p>
          <a:p>
            <a:r>
              <a:rPr lang="nl-NL" dirty="0" err="1" smtClean="0"/>
              <a:t>Existing</a:t>
            </a:r>
            <a:r>
              <a:rPr lang="nl-NL" dirty="0" smtClean="0"/>
              <a:t> </a:t>
            </a:r>
            <a:r>
              <a:rPr lang="nl-NL" dirty="0" err="1" smtClean="0"/>
              <a:t>solutions</a:t>
            </a:r>
            <a:r>
              <a:rPr lang="nl-NL" dirty="0" smtClean="0"/>
              <a:t>: </a:t>
            </a:r>
            <a:r>
              <a:rPr lang="nl-NL" dirty="0" err="1" smtClean="0"/>
              <a:t>everything</a:t>
            </a:r>
            <a:r>
              <a:rPr lang="nl-NL" dirty="0" smtClean="0"/>
              <a:t> </a:t>
            </a:r>
            <a:r>
              <a:rPr lang="nl-NL" dirty="0" err="1" smtClean="0"/>
              <a:t>except</a:t>
            </a:r>
            <a:r>
              <a:rPr lang="nl-NL" dirty="0" smtClean="0"/>
              <a:t> privacy</a:t>
            </a:r>
          </a:p>
          <a:p>
            <a:pPr lvl="1"/>
            <a:r>
              <a:rPr lang="nl-NL" dirty="0" err="1" smtClean="0"/>
              <a:t>Although</a:t>
            </a:r>
            <a:r>
              <a:rPr lang="nl-NL" dirty="0" smtClean="0"/>
              <a:t> we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improve</a:t>
            </a:r>
            <a:r>
              <a:rPr lang="nl-NL" dirty="0" smtClean="0"/>
              <a:t> performance in the </a:t>
            </a:r>
            <a:r>
              <a:rPr lang="nl-NL" dirty="0" err="1" smtClean="0"/>
              <a:t>process</a:t>
            </a:r>
            <a:r>
              <a:rPr lang="nl-NL" dirty="0" smtClean="0"/>
              <a:t>…</a:t>
            </a:r>
          </a:p>
          <a:p>
            <a:pPr lvl="1"/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391886" y="6488668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2010: Germany (Lena)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596109" y="6488668"/>
            <a:ext cx="559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Meilof Veeningen: Privacy-</a:t>
            </a:r>
            <a:r>
              <a:rPr lang="nl-NL" dirty="0" err="1" smtClean="0"/>
              <a:t>Friendly</a:t>
            </a:r>
            <a:r>
              <a:rPr lang="nl-NL" dirty="0" smtClean="0"/>
              <a:t> </a:t>
            </a:r>
            <a:r>
              <a:rPr lang="nl-NL" dirty="0" err="1"/>
              <a:t>Eurovision</a:t>
            </a:r>
            <a:r>
              <a:rPr lang="nl-NL" dirty="0"/>
              <a:t> </a:t>
            </a:r>
            <a:r>
              <a:rPr lang="nl-NL" dirty="0" err="1"/>
              <a:t>Voting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218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Eurovision</a:t>
            </a:r>
            <a:r>
              <a:rPr lang="nl-NL" dirty="0" smtClean="0"/>
              <a:t> </a:t>
            </a:r>
            <a:r>
              <a:rPr lang="nl-NL" dirty="0" err="1" smtClean="0"/>
              <a:t>Voting</a:t>
            </a:r>
            <a:r>
              <a:rPr lang="nl-NL" dirty="0" smtClean="0"/>
              <a:t>: </a:t>
            </a:r>
            <a:r>
              <a:rPr lang="nl-NL" dirty="0" err="1" smtClean="0"/>
              <a:t>Our</a:t>
            </a:r>
            <a:r>
              <a:rPr lang="nl-NL" dirty="0" smtClean="0"/>
              <a:t> Solution (I)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err="1" smtClean="0"/>
              <a:t>Need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have a </a:t>
            </a:r>
            <a:r>
              <a:rPr lang="nl-NL" i="1" dirty="0" err="1" smtClean="0"/>
              <a:t>simple</a:t>
            </a:r>
            <a:r>
              <a:rPr lang="nl-NL" dirty="0" smtClean="0"/>
              <a:t> solution </a:t>
            </a:r>
            <a:r>
              <a:rPr lang="nl-NL" dirty="0" err="1" smtClean="0"/>
              <a:t>that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a lot of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program</a:t>
            </a:r>
            <a:endParaRPr lang="nl-NL" dirty="0"/>
          </a:p>
          <a:p>
            <a:r>
              <a:rPr lang="nl-NL" dirty="0" smtClean="0"/>
              <a:t>SCAPI: offers </a:t>
            </a:r>
            <a:r>
              <a:rPr lang="nl-NL" dirty="0" err="1" smtClean="0"/>
              <a:t>Damgard-Jurik</a:t>
            </a:r>
            <a:r>
              <a:rPr lang="nl-NL" dirty="0" smtClean="0"/>
              <a:t> (</a:t>
            </a:r>
            <a:r>
              <a:rPr lang="nl-NL" dirty="0" err="1" smtClean="0"/>
              <a:t>Pallier</a:t>
            </a:r>
            <a:r>
              <a:rPr lang="nl-NL" dirty="0" smtClean="0"/>
              <a:t>) </a:t>
            </a:r>
            <a:r>
              <a:rPr lang="nl-NL" dirty="0" err="1" smtClean="0"/>
              <a:t>encryption</a:t>
            </a:r>
            <a:r>
              <a:rPr lang="nl-NL" dirty="0" smtClean="0"/>
              <a:t>, (non-</a:t>
            </a:r>
            <a:r>
              <a:rPr lang="nl-NL" dirty="0" err="1" smtClean="0"/>
              <a:t>interactive</a:t>
            </a:r>
            <a:r>
              <a:rPr lang="nl-NL" dirty="0" smtClean="0"/>
              <a:t>) zero </a:t>
            </a:r>
            <a:r>
              <a:rPr lang="nl-NL" dirty="0" err="1" smtClean="0"/>
              <a:t>knowledge</a:t>
            </a:r>
            <a:r>
              <a:rPr lang="nl-NL" dirty="0" smtClean="0"/>
              <a:t> </a:t>
            </a:r>
            <a:r>
              <a:rPr lang="nl-NL" dirty="0" err="1" smtClean="0"/>
              <a:t>proofs</a:t>
            </a:r>
            <a:r>
              <a:rPr lang="nl-NL" dirty="0"/>
              <a:t> </a:t>
            </a:r>
            <a:r>
              <a:rPr lang="nl-NL" dirty="0" smtClean="0"/>
              <a:t>of </a:t>
            </a:r>
            <a:r>
              <a:rPr lang="nl-NL" dirty="0" err="1" smtClean="0"/>
              <a:t>encrypted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; AND </a:t>
            </a:r>
            <a:r>
              <a:rPr lang="nl-NL" dirty="0" err="1" smtClean="0"/>
              <a:t>and</a:t>
            </a:r>
            <a:r>
              <a:rPr lang="nl-NL" dirty="0" smtClean="0"/>
              <a:t> OR </a:t>
            </a:r>
            <a:r>
              <a:rPr lang="nl-NL" dirty="0" err="1" smtClean="0"/>
              <a:t>composition</a:t>
            </a:r>
            <a:endParaRPr lang="nl-NL" dirty="0"/>
          </a:p>
          <a:p>
            <a:r>
              <a:rPr lang="nl-NL" dirty="0" smtClean="0"/>
              <a:t>Idea: </a:t>
            </a:r>
            <a:r>
              <a:rPr lang="nl-NL" dirty="0" err="1" smtClean="0"/>
              <a:t>use</a:t>
            </a:r>
            <a:r>
              <a:rPr lang="nl-NL" dirty="0" smtClean="0"/>
              <a:t> MPC </a:t>
            </a:r>
            <a:r>
              <a:rPr lang="nl-NL" dirty="0" err="1" smtClean="0"/>
              <a:t>based</a:t>
            </a:r>
            <a:r>
              <a:rPr lang="nl-NL" dirty="0" smtClean="0"/>
              <a:t> on </a:t>
            </a:r>
            <a:r>
              <a:rPr lang="nl-NL" dirty="0" err="1" smtClean="0"/>
              <a:t>threshold</a:t>
            </a:r>
            <a:r>
              <a:rPr lang="nl-NL" dirty="0" smtClean="0"/>
              <a:t> </a:t>
            </a:r>
            <a:r>
              <a:rPr lang="nl-NL" dirty="0" err="1" smtClean="0"/>
              <a:t>homomorphic</a:t>
            </a:r>
            <a:r>
              <a:rPr lang="nl-NL" dirty="0" smtClean="0"/>
              <a:t> </a:t>
            </a:r>
            <a:r>
              <a:rPr lang="nl-NL" dirty="0" err="1" smtClean="0"/>
              <a:t>encryption</a:t>
            </a:r>
            <a:r>
              <a:rPr lang="nl-NL" dirty="0" smtClean="0"/>
              <a:t> [CDN01] w/Fiat-</a:t>
            </a:r>
            <a:r>
              <a:rPr lang="nl-NL" dirty="0" err="1" smtClean="0"/>
              <a:t>Shamir</a:t>
            </a:r>
            <a:endParaRPr lang="nl-NL" dirty="0" smtClean="0"/>
          </a:p>
          <a:p>
            <a:pPr lvl="1"/>
            <a:r>
              <a:rPr lang="nl-NL" dirty="0" smtClean="0"/>
              <a:t>Broadcast </a:t>
            </a:r>
            <a:r>
              <a:rPr lang="nl-NL" dirty="0" err="1" smtClean="0"/>
              <a:t>threshold</a:t>
            </a:r>
            <a:r>
              <a:rPr lang="nl-NL" dirty="0" smtClean="0"/>
              <a:t> </a:t>
            </a:r>
            <a:r>
              <a:rPr lang="nl-NL" dirty="0" err="1" smtClean="0"/>
              <a:t>homomorphic</a:t>
            </a:r>
            <a:r>
              <a:rPr lang="nl-NL" dirty="0" smtClean="0"/>
              <a:t> </a:t>
            </a:r>
            <a:r>
              <a:rPr lang="nl-NL" dirty="0" err="1" smtClean="0"/>
              <a:t>encryptions</a:t>
            </a:r>
            <a:r>
              <a:rPr lang="nl-NL" dirty="0" smtClean="0"/>
              <a:t> of </a:t>
            </a:r>
            <a:r>
              <a:rPr lang="nl-NL" dirty="0" err="1" smtClean="0"/>
              <a:t>votes</a:t>
            </a:r>
            <a:endParaRPr lang="nl-NL" dirty="0" smtClean="0"/>
          </a:p>
          <a:p>
            <a:pPr lvl="1"/>
            <a:r>
              <a:rPr lang="nl-NL" dirty="0" err="1" smtClean="0"/>
              <a:t>Add</a:t>
            </a:r>
            <a:r>
              <a:rPr lang="nl-NL" dirty="0" smtClean="0"/>
              <a:t> </a:t>
            </a:r>
            <a:r>
              <a:rPr lang="nl-NL" dirty="0" err="1" smtClean="0"/>
              <a:t>votes</a:t>
            </a:r>
            <a:r>
              <a:rPr lang="nl-NL" dirty="0" smtClean="0"/>
              <a:t>, </a:t>
            </a:r>
            <a:r>
              <a:rPr lang="nl-NL" dirty="0" err="1" smtClean="0"/>
              <a:t>perform</a:t>
            </a:r>
            <a:r>
              <a:rPr lang="nl-NL" dirty="0" smtClean="0"/>
              <a:t> </a:t>
            </a:r>
            <a:r>
              <a:rPr lang="nl-NL" dirty="0" err="1" smtClean="0"/>
              <a:t>threshold</a:t>
            </a:r>
            <a:r>
              <a:rPr lang="nl-NL" dirty="0" smtClean="0"/>
              <a:t> </a:t>
            </a:r>
            <a:r>
              <a:rPr lang="nl-NL" dirty="0" err="1" smtClean="0"/>
              <a:t>decryption</a:t>
            </a:r>
            <a:endParaRPr lang="nl-NL" dirty="0" smtClean="0"/>
          </a:p>
          <a:p>
            <a:pPr lvl="1"/>
            <a:r>
              <a:rPr lang="nl-NL" dirty="0" smtClean="0"/>
              <a:t>Prove correct </a:t>
            </a:r>
            <a:r>
              <a:rPr lang="nl-NL" dirty="0" err="1" smtClean="0"/>
              <a:t>voting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countries</a:t>
            </a:r>
            <a:r>
              <a:rPr lang="nl-NL" dirty="0" smtClean="0"/>
              <a:t>, correct </a:t>
            </a:r>
            <a:r>
              <a:rPr lang="nl-NL" dirty="0" err="1" smtClean="0"/>
              <a:t>decryption</a:t>
            </a:r>
            <a:r>
              <a:rPr lang="nl-NL" dirty="0" smtClean="0"/>
              <a:t> of output</a:t>
            </a:r>
          </a:p>
          <a:p>
            <a:pPr lvl="1"/>
            <a:r>
              <a:rPr lang="nl-NL" dirty="0" smtClean="0"/>
              <a:t>For correct </a:t>
            </a:r>
            <a:r>
              <a:rPr lang="nl-NL" dirty="0" err="1" smtClean="0"/>
              <a:t>voting</a:t>
            </a:r>
            <a:r>
              <a:rPr lang="nl-NL" dirty="0" smtClean="0"/>
              <a:t>, ZK </a:t>
            </a:r>
            <a:r>
              <a:rPr lang="nl-NL" dirty="0" err="1" smtClean="0"/>
              <a:t>proof</a:t>
            </a:r>
            <a:r>
              <a:rPr lang="nl-NL" dirty="0" smtClean="0"/>
              <a:t> of (e.g., </a:t>
            </a:r>
            <a:r>
              <a:rPr lang="nl-NL" dirty="0" err="1" smtClean="0"/>
              <a:t>for</a:t>
            </a:r>
            <a:r>
              <a:rPr lang="nl-NL" dirty="0" smtClean="0"/>
              <a:t> n=3):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(E1-&gt;1 OR E2-&gt;1 OR E3-&gt;1) AND (E1-&gt;2 OR E2-&gt;2 OR E3-</a:t>
            </a:r>
            <a:r>
              <a:rPr lang="nl-NL" dirty="0" smtClean="0"/>
              <a:t>&gt;2) </a:t>
            </a:r>
            <a:r>
              <a:rPr lang="nl-NL" dirty="0"/>
              <a:t>AND</a:t>
            </a:r>
            <a:br>
              <a:rPr lang="nl-NL" dirty="0"/>
            </a:br>
            <a:r>
              <a:rPr lang="nl-NL" dirty="0"/>
              <a:t>     (E1-&gt;3 OR E2-</a:t>
            </a:r>
            <a:r>
              <a:rPr lang="nl-NL" dirty="0" smtClean="0"/>
              <a:t>&gt;3 </a:t>
            </a:r>
            <a:r>
              <a:rPr lang="nl-NL" dirty="0"/>
              <a:t>OR E3-&gt;3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Multiple zero </a:t>
            </a:r>
            <a:r>
              <a:rPr lang="nl-NL" dirty="0" err="1" smtClean="0"/>
              <a:t>votes</a:t>
            </a:r>
            <a:r>
              <a:rPr lang="nl-NL" dirty="0" smtClean="0"/>
              <a:t>: </a:t>
            </a:r>
            <a:r>
              <a:rPr lang="nl-NL" dirty="0" err="1" smtClean="0"/>
              <a:t>encode</a:t>
            </a:r>
            <a:r>
              <a:rPr lang="nl-NL" dirty="0" smtClean="0"/>
              <a:t> as 0,1,2,3,…,15; </a:t>
            </a:r>
            <a:r>
              <a:rPr lang="nl-NL" dirty="0" err="1" smtClean="0"/>
              <a:t>encode</a:t>
            </a:r>
            <a:r>
              <a:rPr lang="nl-NL" dirty="0" smtClean="0"/>
              <a:t> real </a:t>
            </a:r>
            <a:r>
              <a:rPr lang="nl-NL" dirty="0" err="1" smtClean="0"/>
              <a:t>votes</a:t>
            </a:r>
            <a:r>
              <a:rPr lang="nl-NL" dirty="0" smtClean="0"/>
              <a:t> as 1000,2000,3000,…</a:t>
            </a:r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91886" y="6488668"/>
            <a:ext cx="305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2011: </a:t>
            </a:r>
            <a:r>
              <a:rPr lang="nl-NL" dirty="0"/>
              <a:t>Azerbaijan (</a:t>
            </a:r>
            <a:r>
              <a:rPr lang="nl-NL" dirty="0" err="1"/>
              <a:t>Ell</a:t>
            </a:r>
            <a:r>
              <a:rPr lang="nl-NL" dirty="0"/>
              <a:t>/Nikki)</a:t>
            </a:r>
          </a:p>
        </p:txBody>
      </p:sp>
    </p:spTree>
    <p:extLst>
      <p:ext uri="{BB962C8B-B14F-4D97-AF65-F5344CB8AC3E}">
        <p14:creationId xmlns:p14="http://schemas.microsoft.com/office/powerpoint/2010/main" val="4186597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Eurovision</a:t>
            </a:r>
            <a:r>
              <a:rPr lang="nl-NL" dirty="0" smtClean="0"/>
              <a:t> </a:t>
            </a:r>
            <a:r>
              <a:rPr lang="nl-NL" dirty="0" err="1" smtClean="0"/>
              <a:t>Voting</a:t>
            </a:r>
            <a:r>
              <a:rPr lang="nl-NL" dirty="0" smtClean="0"/>
              <a:t>: </a:t>
            </a:r>
            <a:r>
              <a:rPr lang="nl-NL" dirty="0" err="1" smtClean="0"/>
              <a:t>Our</a:t>
            </a:r>
            <a:r>
              <a:rPr lang="nl-NL" dirty="0" smtClean="0"/>
              <a:t> Solution (II)</a:t>
            </a:r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1455313" y="2148695"/>
            <a:ext cx="8208479" cy="2783913"/>
            <a:chOff x="1455313" y="2148695"/>
            <a:chExt cx="8208479" cy="2783913"/>
          </a:xfrm>
        </p:grpSpPr>
        <p:cxnSp>
          <p:nvCxnSpPr>
            <p:cNvPr id="5" name="Rechte verbindingslijn met pijl 4"/>
            <p:cNvCxnSpPr/>
            <p:nvPr/>
          </p:nvCxnSpPr>
          <p:spPr>
            <a:xfrm flipV="1">
              <a:off x="2871989" y="2768958"/>
              <a:ext cx="2047741" cy="257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kstvak 5"/>
            <p:cNvSpPr txBox="1"/>
            <p:nvPr/>
          </p:nvSpPr>
          <p:spPr>
            <a:xfrm>
              <a:off x="1455313" y="2584292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country</a:t>
              </a:r>
              <a:endParaRPr lang="nl-NL" dirty="0"/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2871989" y="2148695"/>
              <a:ext cx="24224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{</a:t>
              </a:r>
              <a:r>
                <a:rPr lang="nl-NL" dirty="0" err="1" smtClean="0"/>
                <a:t>E_pk</a:t>
              </a:r>
              <a:r>
                <a:rPr lang="nl-NL" dirty="0" smtClean="0"/>
                <a:t>(v1),…,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 </a:t>
              </a:r>
              <a:r>
                <a:rPr lang="nl-NL" dirty="0" err="1" smtClean="0"/>
                <a:t>E_pk</a:t>
              </a:r>
              <a:r>
                <a:rPr lang="nl-NL" dirty="0" smtClean="0"/>
                <a:t>(</a:t>
              </a:r>
              <a:r>
                <a:rPr lang="nl-NL" dirty="0" err="1" smtClean="0"/>
                <a:t>vn</a:t>
              </a:r>
              <a:r>
                <a:rPr lang="nl-NL" dirty="0" smtClean="0"/>
                <a:t>),NIZKPOCV}</a:t>
              </a:r>
              <a:endParaRPr lang="nl-NL" dirty="0"/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5156204" y="2575775"/>
              <a:ext cx="1322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mtClean="0"/>
                <a:t>presenter </a:t>
              </a:r>
              <a:r>
                <a:rPr lang="nl-NL" i="1" smtClean="0"/>
                <a:t>i</a:t>
              </a:r>
              <a:endParaRPr lang="nl-NL" dirty="0"/>
            </a:p>
          </p:txBody>
        </p:sp>
        <p:cxnSp>
          <p:nvCxnSpPr>
            <p:cNvPr id="9" name="Rechte verbindingslijn met pijl 8"/>
            <p:cNvCxnSpPr/>
            <p:nvPr/>
          </p:nvCxnSpPr>
          <p:spPr>
            <a:xfrm>
              <a:off x="5653825" y="3142445"/>
              <a:ext cx="94047" cy="122349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kstvak 9"/>
            <p:cNvSpPr txBox="1"/>
            <p:nvPr/>
          </p:nvSpPr>
          <p:spPr>
            <a:xfrm>
              <a:off x="5700848" y="3355830"/>
              <a:ext cx="39629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{{</a:t>
              </a:r>
              <a:r>
                <a:rPr lang="nl-NL" dirty="0" err="1" smtClean="0"/>
                <a:t>E_pk</a:t>
              </a:r>
              <a:r>
                <a:rPr lang="nl-NL" dirty="0" smtClean="0"/>
                <a:t>(v1),…,</a:t>
              </a:r>
              <a:r>
                <a:rPr lang="nl-NL" dirty="0" err="1" smtClean="0"/>
                <a:t>E_pk</a:t>
              </a:r>
              <a:r>
                <a:rPr lang="nl-NL" dirty="0" smtClean="0"/>
                <a:t>(</a:t>
              </a:r>
              <a:r>
                <a:rPr lang="nl-NL" dirty="0" err="1" smtClean="0"/>
                <a:t>vn</a:t>
              </a:r>
              <a:r>
                <a:rPr lang="nl-NL" dirty="0" smtClean="0"/>
                <a:t>),NIZKPOCV}_i,</a:t>
              </a:r>
            </a:p>
            <a:p>
              <a:r>
                <a:rPr lang="nl-NL" dirty="0"/>
                <a:t> </a:t>
              </a:r>
              <a:r>
                <a:rPr lang="nl-NL" dirty="0" smtClean="0"/>
                <a:t>dv1,…,</a:t>
              </a:r>
              <a:r>
                <a:rPr lang="nl-NL" dirty="0" err="1" smtClean="0"/>
                <a:t>dvn,NIZKPOCDs</a:t>
              </a:r>
              <a:r>
                <a:rPr lang="nl-NL" dirty="0" smtClean="0"/>
                <a:t>}</a:t>
              </a:r>
              <a:endParaRPr lang="nl-NL" dirty="0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816699" y="4563276"/>
              <a:ext cx="1657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/>
                <a:t>general</a:t>
              </a:r>
              <a:r>
                <a:rPr lang="nl-NL" dirty="0" smtClean="0"/>
                <a:t> public</a:t>
              </a:r>
              <a:endParaRPr lang="nl-NL" dirty="0"/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677334" y="5765167"/>
            <a:ext cx="833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satisfies</a:t>
            </a:r>
            <a:r>
              <a:rPr lang="nl-NL" dirty="0" smtClean="0"/>
              <a:t> </a:t>
            </a:r>
            <a:r>
              <a:rPr lang="nl-NL" i="1" dirty="0" err="1" smtClean="0"/>
              <a:t>correctness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i="1" dirty="0" smtClean="0"/>
              <a:t>privacy</a:t>
            </a:r>
            <a:r>
              <a:rPr lang="nl-NL" dirty="0" smtClean="0"/>
              <a:t> (</a:t>
            </a:r>
            <a:r>
              <a:rPr lang="nl-NL" dirty="0" err="1" smtClean="0"/>
              <a:t>with</a:t>
            </a:r>
            <a:r>
              <a:rPr lang="nl-NL" dirty="0" smtClean="0"/>
              <a:t> random </a:t>
            </a:r>
            <a:r>
              <a:rPr lang="nl-NL" dirty="0" err="1" smtClean="0"/>
              <a:t>oracle</a:t>
            </a:r>
            <a:r>
              <a:rPr lang="nl-NL" dirty="0" smtClean="0"/>
              <a:t>, </a:t>
            </a:r>
            <a:r>
              <a:rPr lang="nl-NL" dirty="0" err="1" smtClean="0"/>
              <a:t>trusted</a:t>
            </a:r>
            <a:r>
              <a:rPr lang="nl-NL" dirty="0" smtClean="0"/>
              <a:t> </a:t>
            </a:r>
            <a:r>
              <a:rPr lang="nl-NL" dirty="0" err="1" smtClean="0"/>
              <a:t>key</a:t>
            </a:r>
            <a:r>
              <a:rPr lang="nl-NL" dirty="0" smtClean="0"/>
              <a:t> setup)!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825606" y="2794715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(pk)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720361" y="2781136"/>
            <a:ext cx="193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(</a:t>
            </a:r>
            <a:r>
              <a:rPr lang="nl-NL" dirty="0" err="1" smtClean="0"/>
              <a:t>threshold</a:t>
            </a:r>
            <a:r>
              <a:rPr lang="nl-NL" dirty="0" smtClean="0"/>
              <a:t> </a:t>
            </a:r>
            <a:r>
              <a:rPr lang="nl-NL" dirty="0" err="1" smtClean="0"/>
              <a:t>sk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5874681" y="476061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(pk)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91886" y="6488668"/>
            <a:ext cx="256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2012: </a:t>
            </a:r>
            <a:r>
              <a:rPr lang="nl-NL" dirty="0" err="1" smtClean="0"/>
              <a:t>Loreen</a:t>
            </a:r>
            <a:r>
              <a:rPr lang="nl-NL" dirty="0" smtClean="0"/>
              <a:t> (Sweden)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815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767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4"/>
          </a:xfrm>
        </p:spPr>
      </p:pic>
    </p:spTree>
    <p:extLst>
      <p:ext uri="{BB962C8B-B14F-4D97-AF65-F5344CB8AC3E}">
        <p14:creationId xmlns:p14="http://schemas.microsoft.com/office/powerpoint/2010/main" val="2901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19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514</Words>
  <Application>Microsoft Office PowerPoint</Application>
  <PresentationFormat>Breedbeeld</PresentationFormat>
  <Paragraphs>88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Privacy-Friendly Eurovision Voting</vt:lpstr>
      <vt:lpstr>Motivation: Eurovision Song Contest</vt:lpstr>
      <vt:lpstr>Motivation: Eurovision Voting</vt:lpstr>
      <vt:lpstr>Eurovision Voting: Requirements</vt:lpstr>
      <vt:lpstr>Eurovision Voting: Our Solution (I)</vt:lpstr>
      <vt:lpstr>Eurovision Voting: Our Solution (II)</vt:lpstr>
      <vt:lpstr>Demo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Demo</vt:lpstr>
      <vt:lpstr>Performance (I)</vt:lpstr>
      <vt:lpstr>Conclusion &amp; Performance II &amp; 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Privacy-Friendly Eurovision Voting</dc:title>
  <dc:creator>Meilof</dc:creator>
  <cp:lastModifiedBy>Meilof</cp:lastModifiedBy>
  <cp:revision>40</cp:revision>
  <dcterms:created xsi:type="dcterms:W3CDTF">2014-05-06T20:35:21Z</dcterms:created>
  <dcterms:modified xsi:type="dcterms:W3CDTF">2014-05-08T04:03:00Z</dcterms:modified>
</cp:coreProperties>
</file>