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8"/>
  </p:notesMasterIdLst>
  <p:sldIdLst>
    <p:sldId id="256" r:id="rId2"/>
    <p:sldId id="274" r:id="rId3"/>
    <p:sldId id="257" r:id="rId4"/>
    <p:sldId id="259" r:id="rId5"/>
    <p:sldId id="302" r:id="rId6"/>
    <p:sldId id="275" r:id="rId7"/>
    <p:sldId id="260" r:id="rId8"/>
    <p:sldId id="276" r:id="rId9"/>
    <p:sldId id="262" r:id="rId10"/>
    <p:sldId id="263" r:id="rId11"/>
    <p:sldId id="261" r:id="rId12"/>
    <p:sldId id="265" r:id="rId13"/>
    <p:sldId id="307" r:id="rId14"/>
    <p:sldId id="267" r:id="rId15"/>
    <p:sldId id="269" r:id="rId16"/>
    <p:sldId id="268" r:id="rId17"/>
    <p:sldId id="277" r:id="rId18"/>
    <p:sldId id="271" r:id="rId19"/>
    <p:sldId id="273" r:id="rId20"/>
    <p:sldId id="270" r:id="rId21"/>
    <p:sldId id="272" r:id="rId22"/>
    <p:sldId id="281" r:id="rId23"/>
    <p:sldId id="280" r:id="rId24"/>
    <p:sldId id="279" r:id="rId25"/>
    <p:sldId id="282" r:id="rId26"/>
    <p:sldId id="283" r:id="rId27"/>
    <p:sldId id="284" r:id="rId28"/>
    <p:sldId id="285" r:id="rId29"/>
    <p:sldId id="296" r:id="rId30"/>
    <p:sldId id="288" r:id="rId31"/>
    <p:sldId id="290" r:id="rId32"/>
    <p:sldId id="306" r:id="rId33"/>
    <p:sldId id="301" r:id="rId34"/>
    <p:sldId id="291" r:id="rId35"/>
    <p:sldId id="300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84FB31-B53C-49C9-8C34-151E4AA523E8}">
          <p14:sldIdLst>
            <p14:sldId id="256"/>
            <p14:sldId id="274"/>
            <p14:sldId id="257"/>
            <p14:sldId id="259"/>
            <p14:sldId id="302"/>
            <p14:sldId id="275"/>
            <p14:sldId id="260"/>
            <p14:sldId id="276"/>
            <p14:sldId id="262"/>
            <p14:sldId id="263"/>
            <p14:sldId id="261"/>
            <p14:sldId id="265"/>
            <p14:sldId id="307"/>
            <p14:sldId id="267"/>
            <p14:sldId id="269"/>
            <p14:sldId id="268"/>
            <p14:sldId id="277"/>
            <p14:sldId id="271"/>
            <p14:sldId id="273"/>
            <p14:sldId id="270"/>
            <p14:sldId id="272"/>
            <p14:sldId id="281"/>
            <p14:sldId id="280"/>
            <p14:sldId id="279"/>
            <p14:sldId id="282"/>
            <p14:sldId id="283"/>
            <p14:sldId id="284"/>
            <p14:sldId id="285"/>
            <p14:sldId id="296"/>
            <p14:sldId id="288"/>
            <p14:sldId id="290"/>
            <p14:sldId id="306"/>
            <p14:sldId id="301"/>
            <p14:sldId id="291"/>
            <p14:sldId id="300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DB"/>
    <a:srgbClr val="D5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69" autoAdjust="0"/>
  </p:normalViewPr>
  <p:slideViewPr>
    <p:cSldViewPr>
      <p:cViewPr varScale="1">
        <p:scale>
          <a:sx n="127" d="100"/>
          <a:sy n="127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3045F-7FF6-4571-9BE0-49B1F7BAF54C}" type="datetimeFigureOut">
              <a:rPr lang="en-US" smtClean="0"/>
              <a:t>12/05/14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D89DB-419E-404C-939E-044D37F00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3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08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16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22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04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E181-8E22-4E9F-B1F4-A362E0B000CE}" type="slidenum">
              <a:rPr lang="en-US"/>
              <a:pPr/>
              <a:t>2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in general the</a:t>
            </a:r>
            <a:r>
              <a:rPr lang="en-US" baseline="0" dirty="0" smtClean="0"/>
              <a:t> function can be shared among a subset of parties.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51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1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78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96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91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9D89DB-419E-404C-939E-044D37F009B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4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8305800" y="6400800"/>
            <a:ext cx="381000" cy="304800"/>
          </a:xfrm>
          <a:prstGeom prst="ellipse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0" y="6356350"/>
            <a:ext cx="2085975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5638800"/>
            <a:ext cx="561975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Oval 4"/>
          <p:cNvSpPr/>
          <p:nvPr userDrawn="1"/>
        </p:nvSpPr>
        <p:spPr>
          <a:xfrm>
            <a:off x="8305800" y="6400800"/>
            <a:ext cx="381000" cy="304800"/>
          </a:xfrm>
          <a:prstGeom prst="ellipse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val 2"/>
          <p:cNvSpPr/>
          <p:nvPr userDrawn="1"/>
        </p:nvSpPr>
        <p:spPr>
          <a:xfrm>
            <a:off x="8305800" y="6400800"/>
            <a:ext cx="381000" cy="304800"/>
          </a:xfrm>
          <a:prstGeom prst="ellipse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3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Oval 4"/>
          <p:cNvSpPr/>
          <p:nvPr userDrawn="1"/>
        </p:nvSpPr>
        <p:spPr>
          <a:xfrm>
            <a:off x="8305800" y="6400800"/>
            <a:ext cx="381000" cy="304800"/>
          </a:xfrm>
          <a:prstGeom prst="ellipse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79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8305800" y="6400800"/>
            <a:ext cx="381000" cy="304800"/>
          </a:xfrm>
          <a:prstGeom prst="ellipse">
            <a:avLst/>
          </a:prstGeom>
          <a:solidFill>
            <a:srgbClr val="DBDB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12/05/14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68" r:id="rId3"/>
    <p:sldLayoutId id="2147483769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0.png"/><Relationship Id="rId4" Type="http://schemas.openxmlformats.org/officeDocument/2006/relationships/image" Target="../media/image1610.png"/><Relationship Id="rId5" Type="http://schemas.openxmlformats.org/officeDocument/2006/relationships/image" Target="../media/image1710.png"/><Relationship Id="rId6" Type="http://schemas.openxmlformats.org/officeDocument/2006/relationships/image" Target="../media/image1810.png"/><Relationship Id="rId7" Type="http://schemas.openxmlformats.org/officeDocument/2006/relationships/image" Target="../media/image19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11.png"/></Relationships>
</file>

<file path=ppt/slides/_rels/slide15.xml.rels><?xml version="1.0" encoding="UTF-8" standalone="yes"?>
<Relationships xmlns="http://schemas.openxmlformats.org/package/2006/relationships"><Relationship Id="rId20" Type="http://schemas.openxmlformats.org/officeDocument/2006/relationships/image" Target="../media/image37.png"/><Relationship Id="rId21" Type="http://schemas.openxmlformats.org/officeDocument/2006/relationships/image" Target="../media/image38.png"/><Relationship Id="rId22" Type="http://schemas.openxmlformats.org/officeDocument/2006/relationships/image" Target="../media/image39.png"/><Relationship Id="rId23" Type="http://schemas.openxmlformats.org/officeDocument/2006/relationships/image" Target="../media/image40.png"/><Relationship Id="rId24" Type="http://schemas.openxmlformats.org/officeDocument/2006/relationships/image" Target="../media/image41.png"/><Relationship Id="rId25" Type="http://schemas.openxmlformats.org/officeDocument/2006/relationships/image" Target="../media/image42.png"/><Relationship Id="rId26" Type="http://schemas.openxmlformats.org/officeDocument/2006/relationships/image" Target="../media/image43.png"/><Relationship Id="rId27" Type="http://schemas.openxmlformats.org/officeDocument/2006/relationships/image" Target="../media/image44.png"/><Relationship Id="rId28" Type="http://schemas.openxmlformats.org/officeDocument/2006/relationships/image" Target="../media/image45.png"/><Relationship Id="rId29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00.png"/><Relationship Id="rId4" Type="http://schemas.openxmlformats.org/officeDocument/2006/relationships/image" Target="../media/image210.png"/><Relationship Id="rId5" Type="http://schemas.openxmlformats.org/officeDocument/2006/relationships/image" Target="../media/image220.png"/><Relationship Id="rId30" Type="http://schemas.openxmlformats.org/officeDocument/2006/relationships/image" Target="../media/image47.png"/><Relationship Id="rId31" Type="http://schemas.openxmlformats.org/officeDocument/2006/relationships/image" Target="../media/image48.png"/><Relationship Id="rId32" Type="http://schemas.openxmlformats.org/officeDocument/2006/relationships/image" Target="../media/image49.png"/><Relationship Id="rId9" Type="http://schemas.openxmlformats.org/officeDocument/2006/relationships/image" Target="../media/image26.png"/><Relationship Id="rId6" Type="http://schemas.openxmlformats.org/officeDocument/2006/relationships/image" Target="../media/image23.png"/><Relationship Id="rId7" Type="http://schemas.openxmlformats.org/officeDocument/2006/relationships/image" Target="../media/image24.png"/><Relationship Id="rId8" Type="http://schemas.openxmlformats.org/officeDocument/2006/relationships/image" Target="../media/image25.png"/><Relationship Id="rId33" Type="http://schemas.openxmlformats.org/officeDocument/2006/relationships/image" Target="../media/image50.png"/><Relationship Id="rId34" Type="http://schemas.openxmlformats.org/officeDocument/2006/relationships/image" Target="../media/image51.png"/><Relationship Id="rId35" Type="http://schemas.openxmlformats.org/officeDocument/2006/relationships/image" Target="../media/image52.png"/><Relationship Id="rId10" Type="http://schemas.openxmlformats.org/officeDocument/2006/relationships/image" Target="../media/image27.png"/><Relationship Id="rId11" Type="http://schemas.openxmlformats.org/officeDocument/2006/relationships/image" Target="../media/image28.png"/><Relationship Id="rId12" Type="http://schemas.openxmlformats.org/officeDocument/2006/relationships/image" Target="../media/image29.png"/><Relationship Id="rId13" Type="http://schemas.openxmlformats.org/officeDocument/2006/relationships/image" Target="../media/image30.png"/><Relationship Id="rId14" Type="http://schemas.openxmlformats.org/officeDocument/2006/relationships/image" Target="../media/image31.png"/><Relationship Id="rId15" Type="http://schemas.openxmlformats.org/officeDocument/2006/relationships/image" Target="../media/image32.png"/><Relationship Id="rId16" Type="http://schemas.openxmlformats.org/officeDocument/2006/relationships/image" Target="../media/image33.png"/><Relationship Id="rId17" Type="http://schemas.openxmlformats.org/officeDocument/2006/relationships/image" Target="../media/image34.png"/><Relationship Id="rId18" Type="http://schemas.openxmlformats.org/officeDocument/2006/relationships/image" Target="../media/image35.png"/><Relationship Id="rId1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6" Type="http://schemas.openxmlformats.org/officeDocument/2006/relationships/image" Target="../media/image57.png"/><Relationship Id="rId7" Type="http://schemas.openxmlformats.org/officeDocument/2006/relationships/image" Target="../media/image56.png"/><Relationship Id="rId8" Type="http://schemas.openxmlformats.org/officeDocument/2006/relationships/image" Target="../media/image59.png"/><Relationship Id="rId9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46" Type="http://schemas.openxmlformats.org/officeDocument/2006/relationships/image" Target="../media/image88.png"/><Relationship Id="rId47" Type="http://schemas.openxmlformats.org/officeDocument/2006/relationships/image" Target="../media/image89.png"/><Relationship Id="rId20" Type="http://schemas.openxmlformats.org/officeDocument/2006/relationships/image" Target="../media/image620.png"/><Relationship Id="rId21" Type="http://schemas.openxmlformats.org/officeDocument/2006/relationships/image" Target="../media/image630.png"/><Relationship Id="rId22" Type="http://schemas.openxmlformats.org/officeDocument/2006/relationships/image" Target="../media/image701.png"/><Relationship Id="rId23" Type="http://schemas.openxmlformats.org/officeDocument/2006/relationships/image" Target="../media/image711.png"/><Relationship Id="rId24" Type="http://schemas.openxmlformats.org/officeDocument/2006/relationships/image" Target="../media/image660.png"/><Relationship Id="rId25" Type="http://schemas.openxmlformats.org/officeDocument/2006/relationships/image" Target="../media/image721.png"/><Relationship Id="rId26" Type="http://schemas.openxmlformats.org/officeDocument/2006/relationships/image" Target="../media/image680.png"/><Relationship Id="rId27" Type="http://schemas.openxmlformats.org/officeDocument/2006/relationships/image" Target="../media/image690.png"/><Relationship Id="rId28" Type="http://schemas.openxmlformats.org/officeDocument/2006/relationships/image" Target="../media/image700.png"/><Relationship Id="rId29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30" Type="http://schemas.openxmlformats.org/officeDocument/2006/relationships/image" Target="../media/image720.png"/><Relationship Id="rId31" Type="http://schemas.openxmlformats.org/officeDocument/2006/relationships/image" Target="../media/image730.png"/><Relationship Id="rId32" Type="http://schemas.openxmlformats.org/officeDocument/2006/relationships/image" Target="../media/image740.png"/><Relationship Id="rId9" Type="http://schemas.openxmlformats.org/officeDocument/2006/relationships/image" Target="../media/image66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Relationship Id="rId8" Type="http://schemas.openxmlformats.org/officeDocument/2006/relationships/image" Target="../media/image65.png"/><Relationship Id="rId33" Type="http://schemas.openxmlformats.org/officeDocument/2006/relationships/image" Target="../media/image750.png"/><Relationship Id="rId34" Type="http://schemas.openxmlformats.org/officeDocument/2006/relationships/image" Target="../media/image76.png"/><Relationship Id="rId35" Type="http://schemas.openxmlformats.org/officeDocument/2006/relationships/image" Target="../media/image77.png"/><Relationship Id="rId36" Type="http://schemas.openxmlformats.org/officeDocument/2006/relationships/image" Target="../media/image78.png"/><Relationship Id="rId10" Type="http://schemas.openxmlformats.org/officeDocument/2006/relationships/image" Target="../media/image67.png"/><Relationship Id="rId11" Type="http://schemas.openxmlformats.org/officeDocument/2006/relationships/image" Target="../media/image68.png"/><Relationship Id="rId12" Type="http://schemas.openxmlformats.org/officeDocument/2006/relationships/image" Target="../media/image69.png"/><Relationship Id="rId13" Type="http://schemas.openxmlformats.org/officeDocument/2006/relationships/image" Target="../media/image70.png"/><Relationship Id="rId14" Type="http://schemas.openxmlformats.org/officeDocument/2006/relationships/image" Target="../media/image71.png"/><Relationship Id="rId15" Type="http://schemas.openxmlformats.org/officeDocument/2006/relationships/image" Target="../media/image72.png"/><Relationship Id="rId16" Type="http://schemas.openxmlformats.org/officeDocument/2006/relationships/image" Target="../media/image73.png"/><Relationship Id="rId17" Type="http://schemas.openxmlformats.org/officeDocument/2006/relationships/image" Target="../media/image74.png"/><Relationship Id="rId18" Type="http://schemas.openxmlformats.org/officeDocument/2006/relationships/image" Target="../media/image75.png"/><Relationship Id="rId19" Type="http://schemas.openxmlformats.org/officeDocument/2006/relationships/image" Target="../media/image610.png"/><Relationship Id="rId37" Type="http://schemas.openxmlformats.org/officeDocument/2006/relationships/image" Target="../media/image79.png"/><Relationship Id="rId38" Type="http://schemas.openxmlformats.org/officeDocument/2006/relationships/image" Target="../media/image80.png"/><Relationship Id="rId39" Type="http://schemas.openxmlformats.org/officeDocument/2006/relationships/image" Target="../media/image81.png"/><Relationship Id="rId40" Type="http://schemas.openxmlformats.org/officeDocument/2006/relationships/image" Target="../media/image82.png"/><Relationship Id="rId41" Type="http://schemas.openxmlformats.org/officeDocument/2006/relationships/image" Target="../media/image83.png"/><Relationship Id="rId42" Type="http://schemas.openxmlformats.org/officeDocument/2006/relationships/image" Target="../media/image84.png"/><Relationship Id="rId43" Type="http://schemas.openxmlformats.org/officeDocument/2006/relationships/image" Target="../media/image85.png"/><Relationship Id="rId44" Type="http://schemas.openxmlformats.org/officeDocument/2006/relationships/image" Target="../media/image86.png"/><Relationship Id="rId45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8.png"/><Relationship Id="rId1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0.png"/><Relationship Id="rId4" Type="http://schemas.openxmlformats.org/officeDocument/2006/relationships/image" Target="../media/image91.png"/><Relationship Id="rId5" Type="http://schemas.openxmlformats.org/officeDocument/2006/relationships/image" Target="../media/image92.png"/><Relationship Id="rId6" Type="http://schemas.openxmlformats.org/officeDocument/2006/relationships/image" Target="../media/image93.png"/><Relationship Id="rId7" Type="http://schemas.openxmlformats.org/officeDocument/2006/relationships/image" Target="../media/image94.png"/><Relationship Id="rId8" Type="http://schemas.openxmlformats.org/officeDocument/2006/relationships/image" Target="../media/image95.png"/><Relationship Id="rId9" Type="http://schemas.openxmlformats.org/officeDocument/2006/relationships/image" Target="../media/image96.png"/><Relationship Id="rId10" Type="http://schemas.openxmlformats.org/officeDocument/2006/relationships/image" Target="../media/image9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1.png"/><Relationship Id="rId12" Type="http://schemas.openxmlformats.org/officeDocument/2006/relationships/image" Target="../media/image110.png"/><Relationship Id="rId13" Type="http://schemas.openxmlformats.org/officeDocument/2006/relationships/image" Target="../media/image111.png"/><Relationship Id="rId14" Type="http://schemas.openxmlformats.org/officeDocument/2006/relationships/image" Target="../media/image112.png"/><Relationship Id="rId15" Type="http://schemas.openxmlformats.org/officeDocument/2006/relationships/image" Target="../media/image10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0.png"/><Relationship Id="rId4" Type="http://schemas.openxmlformats.org/officeDocument/2006/relationships/image" Target="../media/image102.png"/><Relationship Id="rId5" Type="http://schemas.openxmlformats.org/officeDocument/2006/relationships/image" Target="../media/image103.png"/><Relationship Id="rId6" Type="http://schemas.openxmlformats.org/officeDocument/2006/relationships/image" Target="../media/image104.png"/><Relationship Id="rId7" Type="http://schemas.openxmlformats.org/officeDocument/2006/relationships/image" Target="../media/image105.png"/><Relationship Id="rId8" Type="http://schemas.openxmlformats.org/officeDocument/2006/relationships/image" Target="../media/image106.png"/><Relationship Id="rId9" Type="http://schemas.openxmlformats.org/officeDocument/2006/relationships/image" Target="../media/image107.png"/><Relationship Id="rId10" Type="http://schemas.openxmlformats.org/officeDocument/2006/relationships/image" Target="../media/image10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25.png"/><Relationship Id="rId21" Type="http://schemas.openxmlformats.org/officeDocument/2006/relationships/image" Target="../media/image126.png"/><Relationship Id="rId22" Type="http://schemas.openxmlformats.org/officeDocument/2006/relationships/image" Target="../media/image127.png"/><Relationship Id="rId23" Type="http://schemas.openxmlformats.org/officeDocument/2006/relationships/image" Target="../media/image128.png"/><Relationship Id="rId24" Type="http://schemas.openxmlformats.org/officeDocument/2006/relationships/image" Target="../media/image129.png"/><Relationship Id="rId25" Type="http://schemas.openxmlformats.org/officeDocument/2006/relationships/image" Target="../media/image130.png"/><Relationship Id="rId26" Type="http://schemas.openxmlformats.org/officeDocument/2006/relationships/image" Target="../media/image131.png"/><Relationship Id="rId27" Type="http://schemas.openxmlformats.org/officeDocument/2006/relationships/image" Target="../media/image132.png"/><Relationship Id="rId28" Type="http://schemas.openxmlformats.org/officeDocument/2006/relationships/image" Target="../media/image133.png"/><Relationship Id="rId29" Type="http://schemas.openxmlformats.org/officeDocument/2006/relationships/image" Target="../media/image134.png"/><Relationship Id="rId30" Type="http://schemas.openxmlformats.org/officeDocument/2006/relationships/image" Target="../media/image135.png"/><Relationship Id="rId10" Type="http://schemas.openxmlformats.org/officeDocument/2006/relationships/image" Target="../media/image113.png"/><Relationship Id="rId11" Type="http://schemas.openxmlformats.org/officeDocument/2006/relationships/image" Target="../media/image115.png"/><Relationship Id="rId12" Type="http://schemas.openxmlformats.org/officeDocument/2006/relationships/image" Target="../media/image123.png"/><Relationship Id="rId13" Type="http://schemas.openxmlformats.org/officeDocument/2006/relationships/image" Target="../media/image116.png"/><Relationship Id="rId14" Type="http://schemas.openxmlformats.org/officeDocument/2006/relationships/image" Target="../media/image117.png"/><Relationship Id="rId15" Type="http://schemas.openxmlformats.org/officeDocument/2006/relationships/image" Target="../media/image118.png"/><Relationship Id="rId16" Type="http://schemas.openxmlformats.org/officeDocument/2006/relationships/image" Target="../media/image119.png"/><Relationship Id="rId17" Type="http://schemas.openxmlformats.org/officeDocument/2006/relationships/image" Target="../media/image121.png"/><Relationship Id="rId18" Type="http://schemas.openxmlformats.org/officeDocument/2006/relationships/image" Target="../media/image122.png"/><Relationship Id="rId19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4.png"/><Relationship Id="rId9" Type="http://schemas.openxmlformats.org/officeDocument/2006/relationships/image" Target="../media/image12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0.png"/><Relationship Id="rId4" Type="http://schemas.openxmlformats.org/officeDocument/2006/relationships/image" Target="../media/image1270.png"/><Relationship Id="rId5" Type="http://schemas.openxmlformats.org/officeDocument/2006/relationships/image" Target="../media/image1280.png"/><Relationship Id="rId6" Type="http://schemas.openxmlformats.org/officeDocument/2006/relationships/image" Target="../media/image1290.png"/><Relationship Id="rId7" Type="http://schemas.openxmlformats.org/officeDocument/2006/relationships/image" Target="../media/image1300.png"/><Relationship Id="rId8" Type="http://schemas.openxmlformats.org/officeDocument/2006/relationships/image" Target="../media/image1310.png"/><Relationship Id="rId9" Type="http://schemas.openxmlformats.org/officeDocument/2006/relationships/image" Target="../media/image1320.png"/><Relationship Id="rId10" Type="http://schemas.openxmlformats.org/officeDocument/2006/relationships/image" Target="../media/image1330.png"/><Relationship Id="rId11" Type="http://schemas.openxmlformats.org/officeDocument/2006/relationships/image" Target="../media/image134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50.png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4.png"/><Relationship Id="rId12" Type="http://schemas.openxmlformats.org/officeDocument/2006/relationships/image" Target="../media/image145.png"/><Relationship Id="rId13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6.png"/><Relationship Id="rId3" Type="http://schemas.openxmlformats.org/officeDocument/2006/relationships/image" Target="../media/image137.png"/><Relationship Id="rId4" Type="http://schemas.openxmlformats.org/officeDocument/2006/relationships/image" Target="../media/image138.png"/><Relationship Id="rId5" Type="http://schemas.openxmlformats.org/officeDocument/2006/relationships/image" Target="../media/image139.png"/><Relationship Id="rId6" Type="http://schemas.openxmlformats.org/officeDocument/2006/relationships/image" Target="../media/image140.png"/><Relationship Id="rId7" Type="http://schemas.openxmlformats.org/officeDocument/2006/relationships/image" Target="../media/image141.png"/><Relationship Id="rId8" Type="http://schemas.openxmlformats.org/officeDocument/2006/relationships/image" Target="../media/image142.png"/><Relationship Id="rId9" Type="http://schemas.openxmlformats.org/officeDocument/2006/relationships/image" Target="../media/image143.png"/><Relationship Id="rId10" Type="http://schemas.openxmlformats.org/officeDocument/2006/relationships/image" Target="../media/image1430.png"/></Relationships>
</file>

<file path=ppt/slides/_rels/slide2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6.png"/><Relationship Id="rId12" Type="http://schemas.openxmlformats.org/officeDocument/2006/relationships/image" Target="../media/image157.png"/><Relationship Id="rId13" Type="http://schemas.openxmlformats.org/officeDocument/2006/relationships/image" Target="../media/image158.png"/><Relationship Id="rId14" Type="http://schemas.openxmlformats.org/officeDocument/2006/relationships/image" Target="../media/image159.png"/><Relationship Id="rId15" Type="http://schemas.openxmlformats.org/officeDocument/2006/relationships/image" Target="../media/image160.png"/><Relationship Id="rId16" Type="http://schemas.openxmlformats.org/officeDocument/2006/relationships/image" Target="../media/image161.png"/><Relationship Id="rId17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7.png"/><Relationship Id="rId3" Type="http://schemas.openxmlformats.org/officeDocument/2006/relationships/image" Target="../media/image148.png"/><Relationship Id="rId4" Type="http://schemas.openxmlformats.org/officeDocument/2006/relationships/image" Target="../media/image149.png"/><Relationship Id="rId5" Type="http://schemas.openxmlformats.org/officeDocument/2006/relationships/image" Target="../media/image150.png"/><Relationship Id="rId6" Type="http://schemas.openxmlformats.org/officeDocument/2006/relationships/image" Target="../media/image151.png"/><Relationship Id="rId7" Type="http://schemas.openxmlformats.org/officeDocument/2006/relationships/image" Target="../media/image152.png"/><Relationship Id="rId8" Type="http://schemas.openxmlformats.org/officeDocument/2006/relationships/image" Target="../media/image153.png"/><Relationship Id="rId9" Type="http://schemas.openxmlformats.org/officeDocument/2006/relationships/image" Target="../media/image154.png"/><Relationship Id="rId10" Type="http://schemas.openxmlformats.org/officeDocument/2006/relationships/image" Target="../media/image15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0.png"/><Relationship Id="rId4" Type="http://schemas.openxmlformats.org/officeDocument/2006/relationships/image" Target="../media/image1570.png"/><Relationship Id="rId5" Type="http://schemas.openxmlformats.org/officeDocument/2006/relationships/image" Target="../media/image1580.png"/><Relationship Id="rId6" Type="http://schemas.openxmlformats.org/officeDocument/2006/relationships/image" Target="../media/image1590.png"/><Relationship Id="rId7" Type="http://schemas.openxmlformats.org/officeDocument/2006/relationships/image" Target="../media/image1600.png"/><Relationship Id="rId8" Type="http://schemas.openxmlformats.org/officeDocument/2006/relationships/image" Target="../media/image1611.png"/><Relationship Id="rId9" Type="http://schemas.openxmlformats.org/officeDocument/2006/relationships/image" Target="../media/image1620.png"/><Relationship Id="rId10" Type="http://schemas.openxmlformats.org/officeDocument/2006/relationships/image" Target="../media/image163.png"/><Relationship Id="rId11" Type="http://schemas.openxmlformats.org/officeDocument/2006/relationships/image" Target="../media/image16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50.png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73.png"/><Relationship Id="rId12" Type="http://schemas.openxmlformats.org/officeDocument/2006/relationships/image" Target="../media/image174.png"/><Relationship Id="rId13" Type="http://schemas.openxmlformats.org/officeDocument/2006/relationships/image" Target="../media/image175.png"/><Relationship Id="rId14" Type="http://schemas.openxmlformats.org/officeDocument/2006/relationships/image" Target="../media/image176.png"/><Relationship Id="rId15" Type="http://schemas.openxmlformats.org/officeDocument/2006/relationships/image" Target="../media/image17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5.png"/><Relationship Id="rId4" Type="http://schemas.openxmlformats.org/officeDocument/2006/relationships/image" Target="../media/image166.png"/><Relationship Id="rId5" Type="http://schemas.openxmlformats.org/officeDocument/2006/relationships/image" Target="../media/image167.png"/><Relationship Id="rId6" Type="http://schemas.openxmlformats.org/officeDocument/2006/relationships/image" Target="../media/image168.png"/><Relationship Id="rId7" Type="http://schemas.openxmlformats.org/officeDocument/2006/relationships/image" Target="../media/image169.png"/><Relationship Id="rId8" Type="http://schemas.openxmlformats.org/officeDocument/2006/relationships/image" Target="../media/image170.png"/><Relationship Id="rId9" Type="http://schemas.openxmlformats.org/officeDocument/2006/relationships/image" Target="../media/image171.png"/><Relationship Id="rId10" Type="http://schemas.openxmlformats.org/officeDocument/2006/relationships/image" Target="../media/image172.png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8.png"/><Relationship Id="rId20" Type="http://schemas.openxmlformats.org/officeDocument/2006/relationships/image" Target="../media/image178.png"/><Relationship Id="rId21" Type="http://schemas.openxmlformats.org/officeDocument/2006/relationships/image" Target="../media/image179.png"/><Relationship Id="rId22" Type="http://schemas.openxmlformats.org/officeDocument/2006/relationships/image" Target="../media/image180.png"/><Relationship Id="rId23" Type="http://schemas.openxmlformats.org/officeDocument/2006/relationships/image" Target="../media/image199.png"/><Relationship Id="rId24" Type="http://schemas.openxmlformats.org/officeDocument/2006/relationships/image" Target="../media/image201.png"/><Relationship Id="rId25" Type="http://schemas.openxmlformats.org/officeDocument/2006/relationships/image" Target="../media/image202.png"/><Relationship Id="rId10" Type="http://schemas.openxmlformats.org/officeDocument/2006/relationships/image" Target="../media/image189.png"/><Relationship Id="rId11" Type="http://schemas.openxmlformats.org/officeDocument/2006/relationships/image" Target="../media/image190.png"/><Relationship Id="rId12" Type="http://schemas.openxmlformats.org/officeDocument/2006/relationships/image" Target="../media/image191.png"/><Relationship Id="rId13" Type="http://schemas.openxmlformats.org/officeDocument/2006/relationships/image" Target="../media/image192.png"/><Relationship Id="rId14" Type="http://schemas.openxmlformats.org/officeDocument/2006/relationships/image" Target="../media/image193.png"/><Relationship Id="rId15" Type="http://schemas.openxmlformats.org/officeDocument/2006/relationships/image" Target="../media/image194.png"/><Relationship Id="rId16" Type="http://schemas.openxmlformats.org/officeDocument/2006/relationships/image" Target="../media/image195.png"/><Relationship Id="rId17" Type="http://schemas.openxmlformats.org/officeDocument/2006/relationships/image" Target="../media/image196.png"/><Relationship Id="rId18" Type="http://schemas.openxmlformats.org/officeDocument/2006/relationships/image" Target="../media/image197.png"/><Relationship Id="rId19" Type="http://schemas.openxmlformats.org/officeDocument/2006/relationships/image" Target="../media/image19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1.png"/><Relationship Id="rId3" Type="http://schemas.openxmlformats.org/officeDocument/2006/relationships/image" Target="../media/image182.png"/><Relationship Id="rId4" Type="http://schemas.openxmlformats.org/officeDocument/2006/relationships/image" Target="../media/image183.png"/><Relationship Id="rId5" Type="http://schemas.openxmlformats.org/officeDocument/2006/relationships/image" Target="../media/image184.png"/><Relationship Id="rId6" Type="http://schemas.openxmlformats.org/officeDocument/2006/relationships/image" Target="../media/image185.png"/><Relationship Id="rId7" Type="http://schemas.openxmlformats.org/officeDocument/2006/relationships/image" Target="../media/image186.png"/><Relationship Id="rId8" Type="http://schemas.openxmlformats.org/officeDocument/2006/relationships/image" Target="../media/image187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8.png"/><Relationship Id="rId10" Type="http://schemas.openxmlformats.org/officeDocument/2006/relationships/image" Target="../media/image31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0" Type="http://schemas.openxmlformats.org/officeDocument/2006/relationships/image" Target="../media/image205.png"/><Relationship Id="rId21" Type="http://schemas.openxmlformats.org/officeDocument/2006/relationships/image" Target="../media/image206.png"/><Relationship Id="rId22" Type="http://schemas.openxmlformats.org/officeDocument/2006/relationships/image" Target="../media/image207.png"/><Relationship Id="rId23" Type="http://schemas.openxmlformats.org/officeDocument/2006/relationships/image" Target="../media/image208.png"/><Relationship Id="rId24" Type="http://schemas.openxmlformats.org/officeDocument/2006/relationships/image" Target="../media/image209.png"/><Relationship Id="rId25" Type="http://schemas.openxmlformats.org/officeDocument/2006/relationships/image" Target="../media/image211.png"/><Relationship Id="rId26" Type="http://schemas.openxmlformats.org/officeDocument/2006/relationships/image" Target="../media/image212.png"/><Relationship Id="rId27" Type="http://schemas.openxmlformats.org/officeDocument/2006/relationships/image" Target="../media/image213.png"/><Relationship Id="rId10" Type="http://schemas.openxmlformats.org/officeDocument/2006/relationships/image" Target="../media/image670.png"/><Relationship Id="rId11" Type="http://schemas.openxmlformats.org/officeDocument/2006/relationships/image" Target="../media/image681.png"/><Relationship Id="rId12" Type="http://schemas.openxmlformats.org/officeDocument/2006/relationships/image" Target="../media/image691.png"/><Relationship Id="rId13" Type="http://schemas.openxmlformats.org/officeDocument/2006/relationships/image" Target="../media/image600.png"/><Relationship Id="rId14" Type="http://schemas.openxmlformats.org/officeDocument/2006/relationships/image" Target="../media/image310.png"/><Relationship Id="rId15" Type="http://schemas.openxmlformats.org/officeDocument/2006/relationships/image" Target="../media/image320.png"/><Relationship Id="rId16" Type="http://schemas.openxmlformats.org/officeDocument/2006/relationships/image" Target="../media/image330.png"/><Relationship Id="rId17" Type="http://schemas.openxmlformats.org/officeDocument/2006/relationships/image" Target="../media/image203.png"/><Relationship Id="rId18" Type="http://schemas.openxmlformats.org/officeDocument/2006/relationships/image" Target="../media/image350.png"/><Relationship Id="rId19" Type="http://schemas.openxmlformats.org/officeDocument/2006/relationships/image" Target="../media/image204.png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601.png"/><Relationship Id="rId4" Type="http://schemas.openxmlformats.org/officeDocument/2006/relationships/image" Target="../media/image611.png"/><Relationship Id="rId5" Type="http://schemas.openxmlformats.org/officeDocument/2006/relationships/image" Target="../media/image621.png"/><Relationship Id="rId6" Type="http://schemas.openxmlformats.org/officeDocument/2006/relationships/image" Target="../media/image631.png"/><Relationship Id="rId7" Type="http://schemas.openxmlformats.org/officeDocument/2006/relationships/image" Target="../media/image640.png"/><Relationship Id="rId8" Type="http://schemas.openxmlformats.org/officeDocument/2006/relationships/image" Target="../media/image650.png"/><Relationship Id="rId9" Type="http://schemas.openxmlformats.org/officeDocument/2006/relationships/image" Target="../media/image66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95401"/>
          </a:xfrm>
        </p:spPr>
        <p:txBody>
          <a:bodyPr/>
          <a:lstStyle/>
          <a:p>
            <a:r>
              <a:rPr lang="en-US" sz="4800" dirty="0" smtClean="0"/>
              <a:t>Private Function Evaluation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399"/>
            <a:ext cx="8610600" cy="159573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Payman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Mohassel</a:t>
            </a:r>
            <a:r>
              <a:rPr lang="en-US" sz="3200" dirty="0" smtClean="0">
                <a:solidFill>
                  <a:schemeClr val="tx1"/>
                </a:solidFill>
              </a:rPr>
              <a:t> &amp; Saeed </a:t>
            </a:r>
            <a:r>
              <a:rPr lang="en-US" sz="3200" dirty="0" err="1" smtClean="0">
                <a:solidFill>
                  <a:schemeClr val="tx1"/>
                </a:solidFill>
              </a:rPr>
              <a:t>Sadeghian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28913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PFE Constructions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Two-party setting</a:t>
                </a:r>
              </a:p>
              <a:p>
                <a:pPr lvl="1"/>
                <a:r>
                  <a:rPr lang="en-US" dirty="0" smtClean="0"/>
                  <a:t>Universal Circuit + Yao’s protocol</a:t>
                </a:r>
              </a:p>
              <a:p>
                <a:pPr lvl="2"/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𝑔</m:t>
                    </m:r>
                    <m:r>
                      <m:rPr>
                        <m:sty m:val="p"/>
                      </m:rP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log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𝑔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or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𝑔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𝑔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symmetric ops +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OTs</a:t>
                </a:r>
              </a:p>
              <a:p>
                <a:pPr lvl="1"/>
                <a:r>
                  <a:rPr lang="en-US" dirty="0" smtClean="0"/>
                  <a:t>[KM’ 11]: Singly </a:t>
                </a:r>
                <a:r>
                  <a:rPr lang="en-US" dirty="0" err="1" smtClean="0"/>
                  <a:t>Homomorphic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Enc</a:t>
                </a:r>
                <a:r>
                  <a:rPr lang="en-US" dirty="0" smtClean="0"/>
                  <a:t> + Yao’s protocol </a:t>
                </a:r>
              </a:p>
              <a:p>
                <a:pPr lvl="2"/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dirty="0" smtClean="0"/>
                  <a:t> public-key ops +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symmetric ops</a:t>
                </a:r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Multi-party setting</a:t>
                </a:r>
              </a:p>
              <a:p>
                <a:pPr lvl="1"/>
                <a:r>
                  <a:rPr lang="en-US" dirty="0" smtClean="0"/>
                  <a:t>Universal Circuit + GMW protocol</a:t>
                </a:r>
              </a:p>
              <a:p>
                <a:pPr lvl="2"/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  <m:r>
                          <m:rPr>
                            <m:sty m:val="p"/>
                          </m:r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</m:e>
                    </m:d>
                  </m:oMath>
                </a14:m>
                <a:r>
                  <a:rPr lang="en-US" dirty="0" smtClean="0"/>
                  <a:t> OTs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Arithmetic circuits</a:t>
                </a:r>
              </a:p>
              <a:p>
                <a:pPr lvl="1"/>
                <a:r>
                  <a:rPr lang="en-US" dirty="0" smtClean="0"/>
                  <a:t>Universal Circuit + HE-based MPC [CDN’ 01]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public-key ops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marL="914400" lvl="2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156" b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506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Asymptotic Efficiency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Can we design PFE with linear complexity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n all standard settings?</a:t>
            </a:r>
            <a:endParaRPr lang="en-US" b="1" dirty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The multiparty case</a:t>
            </a:r>
          </a:p>
          <a:p>
            <a:pPr lvl="1"/>
            <a:r>
              <a:rPr lang="en-US" dirty="0" smtClean="0"/>
              <a:t>The malicious case</a:t>
            </a:r>
          </a:p>
          <a:p>
            <a:r>
              <a:rPr lang="en-US" dirty="0" smtClean="0"/>
              <a:t>Practical Efficiency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Can we improve practical efficiency of </a:t>
            </a:r>
            <a:r>
              <a:rPr lang="en-US" b="1" dirty="0">
                <a:solidFill>
                  <a:srgbClr val="C00000"/>
                </a:solidFill>
              </a:rPr>
              <a:t>u</a:t>
            </a:r>
            <a:r>
              <a:rPr lang="en-US" b="1" dirty="0" smtClean="0">
                <a:solidFill>
                  <a:srgbClr val="C00000"/>
                </a:solidFill>
              </a:rPr>
              <a:t>niversal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b="1" dirty="0" smtClean="0">
                <a:solidFill>
                  <a:srgbClr val="C00000"/>
                </a:solidFill>
              </a:rPr>
              <a:t>ircuit </a:t>
            </a:r>
            <a:r>
              <a:rPr lang="en-US" b="1" dirty="0">
                <a:solidFill>
                  <a:srgbClr val="C00000"/>
                </a:solidFill>
              </a:rPr>
              <a:t>a</a:t>
            </a:r>
            <a:r>
              <a:rPr lang="en-US" b="1" dirty="0" smtClean="0">
                <a:solidFill>
                  <a:srgbClr val="C00000"/>
                </a:solidFill>
              </a:rPr>
              <a:t>pproach</a:t>
            </a:r>
            <a:r>
              <a:rPr lang="en-US" dirty="0" smtClean="0">
                <a:solidFill>
                  <a:srgbClr val="C00000"/>
                </a:solidFill>
              </a:rPr>
              <a:t>?</a:t>
            </a:r>
          </a:p>
          <a:p>
            <a:pPr lvl="1"/>
            <a:r>
              <a:rPr lang="en-US" dirty="0"/>
              <a:t>Constant factors are </a:t>
            </a:r>
            <a:r>
              <a:rPr lang="en-US" dirty="0" smtClean="0"/>
              <a:t>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9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UC Hide?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http://www.cci-compeng.com/Unit_2_Electronics/Unit_2_Images/2405_Circuit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488" y="2438399"/>
            <a:ext cx="3541112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9941" y="2514600"/>
            <a:ext cx="434445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Function</a:t>
            </a:r>
            <a:r>
              <a:rPr lang="en-US" sz="3200" dirty="0" smtClean="0"/>
              <a:t> of each gate</a:t>
            </a:r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Topology</a:t>
            </a:r>
            <a:r>
              <a:rPr lang="en-US" sz="3200" dirty="0" smtClean="0"/>
              <a:t> of circuit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58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Framework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067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Gate Evaluation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22437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Inputs are shared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Gate function 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𝐴𝑁𝐷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𝑂𝑅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𝑋𝑂𝑅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𝑔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 +, ×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dirty="0" smtClean="0"/>
                  <a:t>Known only to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457200" lvl="1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/>
                  <a:t>Output is shared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𝑧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22437"/>
                <a:ext cx="8229600" cy="4525963"/>
              </a:xfrm>
              <a:blipFill rotWithShape="1">
                <a:blip r:embed="rId2"/>
                <a:stretch>
                  <a:fillRect l="-1259" t="-1348" b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AutoShape 14"/>
              <p:cNvSpPr>
                <a:spLocks noChangeArrowheads="1"/>
              </p:cNvSpPr>
              <p:nvPr/>
            </p:nvSpPr>
            <p:spPr bwMode="auto">
              <a:xfrm rot="10800000" flipV="1">
                <a:off x="6705600" y="3193197"/>
                <a:ext cx="1524000" cy="1295400"/>
              </a:xfrm>
              <a:prstGeom prst="flowChartAlternateProcess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𝒈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6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AutoShap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0800000" flipV="1">
                <a:off x="6705600" y="3193197"/>
                <a:ext cx="1524000" cy="1295400"/>
              </a:xfrm>
              <a:prstGeom prst="flowChartAlternateProcess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7848600" y="2812197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086600" y="2812197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15"/>
              <p:cNvSpPr txBox="1">
                <a:spLocks noChangeArrowheads="1"/>
              </p:cNvSpPr>
              <p:nvPr/>
            </p:nvSpPr>
            <p:spPr bwMode="auto">
              <a:xfrm>
                <a:off x="7467600" y="1981200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b="1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𝒈</m:t>
                    </m:r>
                  </m:oMath>
                </a14:m>
                <a:r>
                  <a:rPr lang="en-US" sz="2400" b="1" dirty="0" smtClean="0">
                    <a:latin typeface="Arial" charset="0"/>
                  </a:rPr>
                  <a:t> </a:t>
                </a:r>
                <a:endParaRPr lang="en-US" sz="2400" b="1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9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67600" y="1981200"/>
                <a:ext cx="838200" cy="830997"/>
              </a:xfrm>
              <a:prstGeom prst="rect">
                <a:avLst/>
              </a:prstGeom>
              <a:blipFill rotWithShape="1">
                <a:blip r:embed="rId4"/>
                <a:stretch>
                  <a:fillRect r="-44928" b="-735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6553200" y="1981200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1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3200" y="1981200"/>
                <a:ext cx="838200" cy="830997"/>
              </a:xfrm>
              <a:prstGeom prst="rect">
                <a:avLst/>
              </a:prstGeom>
              <a:blipFill rotWithShape="1">
                <a:blip r:embed="rId5"/>
                <a:stretch>
                  <a:fillRect r="-2899" b="-661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7848600" y="4494459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162802" y="4488597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34200" y="4800600"/>
                <a:ext cx="5386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800600"/>
                <a:ext cx="53867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02444" y="4800600"/>
                <a:ext cx="545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2444" y="4800600"/>
                <a:ext cx="54579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05000" y="6324600"/>
            <a:ext cx="5463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Actual sharing mechanism depends on the protocol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60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Topology</a:t>
            </a:r>
            <a:endParaRPr lang="en-US" dirty="0"/>
          </a:p>
        </p:txBody>
      </p:sp>
      <p:sp>
        <p:nvSpPr>
          <p:cNvPr id="136" name="Content Placeholder 135"/>
          <p:cNvSpPr txBox="1">
            <a:spLocks noGrp="1"/>
          </p:cNvSpPr>
          <p:nvPr>
            <p:ph idx="1"/>
          </p:nvPr>
        </p:nvSpPr>
        <p:spPr>
          <a:xfrm>
            <a:off x="70906" y="1626715"/>
            <a:ext cx="4403770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Topology captured using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an </a:t>
            </a:r>
            <a:r>
              <a:rPr lang="en-US" sz="2400" dirty="0" smtClean="0">
                <a:solidFill>
                  <a:srgbClr val="FF0000"/>
                </a:solidFill>
              </a:rPr>
              <a:t>extended permutation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526408" y="2502491"/>
            <a:ext cx="1667015" cy="549992"/>
            <a:chOff x="1418484" y="2133600"/>
            <a:chExt cx="2566141" cy="533400"/>
          </a:xfrm>
        </p:grpSpPr>
        <p:sp>
          <p:nvSpPr>
            <p:cNvPr id="60" name="AutoShape 7"/>
            <p:cNvSpPr>
              <a:spLocks noChangeArrowheads="1"/>
            </p:cNvSpPr>
            <p:nvPr/>
          </p:nvSpPr>
          <p:spPr bwMode="auto">
            <a:xfrm>
              <a:off x="2895600" y="2133600"/>
              <a:ext cx="609600" cy="533400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8"/>
            <p:cNvSpPr>
              <a:spLocks noChangeShapeType="1"/>
            </p:cNvSpPr>
            <p:nvPr/>
          </p:nvSpPr>
          <p:spPr bwMode="auto">
            <a:xfrm>
              <a:off x="1418484" y="2209800"/>
              <a:ext cx="147711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>
              <a:off x="1418484" y="2581645"/>
              <a:ext cx="1477116" cy="915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 flipV="1">
              <a:off x="3527425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816732" y="3539831"/>
            <a:ext cx="1022468" cy="498769"/>
            <a:chOff x="5192712" y="2162175"/>
            <a:chExt cx="1512888" cy="479425"/>
          </a:xfrm>
        </p:grpSpPr>
        <p:sp>
          <p:nvSpPr>
            <p:cNvPr id="51" name="Line 15"/>
            <p:cNvSpPr>
              <a:spLocks noChangeShapeType="1"/>
            </p:cNvSpPr>
            <p:nvPr/>
          </p:nvSpPr>
          <p:spPr bwMode="auto">
            <a:xfrm>
              <a:off x="5192712" y="220980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>
              <a:off x="5192712" y="259080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 flipV="1">
              <a:off x="6248400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" name="Group 20"/>
            <p:cNvGrpSpPr>
              <a:grpSpLocks/>
            </p:cNvGrpSpPr>
            <p:nvPr/>
          </p:nvGrpSpPr>
          <p:grpSpPr bwMode="auto">
            <a:xfrm>
              <a:off x="5629275" y="2162175"/>
              <a:ext cx="609600" cy="479425"/>
              <a:chOff x="6768" y="11808"/>
              <a:chExt cx="1008" cy="792"/>
            </a:xfrm>
          </p:grpSpPr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144 w 288"/>
                  <a:gd name="T3" fmla="*/ 396 h 864"/>
                  <a:gd name="T4" fmla="*/ 0 w 288"/>
                  <a:gd name="T5" fmla="*/ 79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2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2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486 w 576"/>
                  <a:gd name="T3" fmla="*/ 144 h 432"/>
                  <a:gd name="T4" fmla="*/ 648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2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486 w 576"/>
                  <a:gd name="T3" fmla="*/ 144 h 432"/>
                  <a:gd name="T4" fmla="*/ 648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762542" y="2593042"/>
            <a:ext cx="1076658" cy="506126"/>
            <a:chOff x="5802312" y="1981200"/>
            <a:chExt cx="1512888" cy="492125"/>
          </a:xfrm>
        </p:grpSpPr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5802312" y="20415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5802312" y="24225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 flipV="1">
              <a:off x="6858000" y="221615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" name="Group 20"/>
            <p:cNvGrpSpPr>
              <a:grpSpLocks/>
            </p:cNvGrpSpPr>
            <p:nvPr/>
          </p:nvGrpSpPr>
          <p:grpSpPr bwMode="auto">
            <a:xfrm>
              <a:off x="6149975" y="1981200"/>
              <a:ext cx="698500" cy="492125"/>
              <a:chOff x="2043" y="1642"/>
              <a:chExt cx="440" cy="310"/>
            </a:xfrm>
          </p:grpSpPr>
          <p:sp>
            <p:nvSpPr>
              <p:cNvPr id="45" name="Freeform 21"/>
              <p:cNvSpPr>
                <a:spLocks/>
              </p:cNvSpPr>
              <p:nvPr/>
            </p:nvSpPr>
            <p:spPr bwMode="auto">
              <a:xfrm>
                <a:off x="2099" y="1650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55 w 288"/>
                  <a:gd name="T3" fmla="*/ 151 h 864"/>
                  <a:gd name="T4" fmla="*/ 0 w 288"/>
                  <a:gd name="T5" fmla="*/ 30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2099" y="1650"/>
                <a:ext cx="1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>
                <a:off x="2099" y="1952"/>
                <a:ext cx="1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24"/>
              <p:cNvSpPr>
                <a:spLocks/>
              </p:cNvSpPr>
              <p:nvPr/>
            </p:nvSpPr>
            <p:spPr bwMode="auto">
              <a:xfrm>
                <a:off x="2236" y="1650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185 w 576"/>
                  <a:gd name="T3" fmla="*/ 55 h 432"/>
                  <a:gd name="T4" fmla="*/ 247 w 576"/>
                  <a:gd name="T5" fmla="*/ 165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 flipV="1">
                <a:off x="2236" y="1787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185 w 576"/>
                  <a:gd name="T3" fmla="*/ 55 h 432"/>
                  <a:gd name="T4" fmla="*/ 247 w 576"/>
                  <a:gd name="T5" fmla="*/ 165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26"/>
              <p:cNvSpPr>
                <a:spLocks/>
              </p:cNvSpPr>
              <p:nvPr/>
            </p:nvSpPr>
            <p:spPr bwMode="auto">
              <a:xfrm>
                <a:off x="2043" y="1642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55 w 288"/>
                  <a:gd name="T3" fmla="*/ 151 h 864"/>
                  <a:gd name="T4" fmla="*/ 0 w 288"/>
                  <a:gd name="T5" fmla="*/ 30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5526408" y="3695701"/>
            <a:ext cx="1667014" cy="549992"/>
            <a:chOff x="1418485" y="2133600"/>
            <a:chExt cx="2566140" cy="533400"/>
          </a:xfrm>
        </p:grpSpPr>
        <p:sp>
          <p:nvSpPr>
            <p:cNvPr id="65" name="AutoShape 7"/>
            <p:cNvSpPr>
              <a:spLocks noChangeArrowheads="1"/>
            </p:cNvSpPr>
            <p:nvPr/>
          </p:nvSpPr>
          <p:spPr bwMode="auto">
            <a:xfrm>
              <a:off x="2895600" y="2133600"/>
              <a:ext cx="609600" cy="533400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8"/>
            <p:cNvSpPr>
              <a:spLocks noChangeShapeType="1"/>
            </p:cNvSpPr>
            <p:nvPr/>
          </p:nvSpPr>
          <p:spPr bwMode="auto">
            <a:xfrm flipV="1">
              <a:off x="1418485" y="2209799"/>
              <a:ext cx="1477115" cy="941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9"/>
            <p:cNvSpPr>
              <a:spLocks noChangeShapeType="1"/>
            </p:cNvSpPr>
            <p:nvPr/>
          </p:nvSpPr>
          <p:spPr bwMode="auto">
            <a:xfrm>
              <a:off x="1418485" y="2590799"/>
              <a:ext cx="1477115" cy="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10"/>
            <p:cNvSpPr>
              <a:spLocks noChangeShapeType="1"/>
            </p:cNvSpPr>
            <p:nvPr/>
          </p:nvSpPr>
          <p:spPr bwMode="auto">
            <a:xfrm flipV="1">
              <a:off x="3527425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431263" y="4707809"/>
            <a:ext cx="1407937" cy="549992"/>
            <a:chOff x="1817299" y="2133600"/>
            <a:chExt cx="2167326" cy="533400"/>
          </a:xfrm>
        </p:grpSpPr>
        <p:sp>
          <p:nvSpPr>
            <p:cNvPr id="70" name="AutoShape 7"/>
            <p:cNvSpPr>
              <a:spLocks noChangeArrowheads="1"/>
            </p:cNvSpPr>
            <p:nvPr/>
          </p:nvSpPr>
          <p:spPr bwMode="auto">
            <a:xfrm>
              <a:off x="2895600" y="2133600"/>
              <a:ext cx="609600" cy="533400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8"/>
            <p:cNvSpPr>
              <a:spLocks noChangeShapeType="1"/>
            </p:cNvSpPr>
            <p:nvPr/>
          </p:nvSpPr>
          <p:spPr bwMode="auto">
            <a:xfrm>
              <a:off x="1817299" y="2209800"/>
              <a:ext cx="107830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9"/>
            <p:cNvSpPr>
              <a:spLocks noChangeShapeType="1"/>
            </p:cNvSpPr>
            <p:nvPr/>
          </p:nvSpPr>
          <p:spPr bwMode="auto">
            <a:xfrm>
              <a:off x="2438400" y="259080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10"/>
            <p:cNvSpPr>
              <a:spLocks noChangeShapeType="1"/>
            </p:cNvSpPr>
            <p:nvPr/>
          </p:nvSpPr>
          <p:spPr bwMode="auto">
            <a:xfrm flipV="1">
              <a:off x="3527425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8" name="Elbow Connector 77"/>
          <p:cNvCxnSpPr/>
          <p:nvPr/>
        </p:nvCxnSpPr>
        <p:spPr>
          <a:xfrm>
            <a:off x="6006189" y="4167122"/>
            <a:ext cx="1828553" cy="1012109"/>
          </a:xfrm>
          <a:prstGeom prst="bentConnector3">
            <a:avLst>
              <a:gd name="adj1" fmla="val -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endCxn id="71" idx="0"/>
          </p:cNvCxnSpPr>
          <p:nvPr/>
        </p:nvCxnSpPr>
        <p:spPr>
          <a:xfrm rot="16200000" flipH="1">
            <a:off x="6896317" y="4251433"/>
            <a:ext cx="832052" cy="237840"/>
          </a:xfrm>
          <a:prstGeom prst="bentConnector3">
            <a:avLst>
              <a:gd name="adj1" fmla="val 9987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/>
          <p:nvPr/>
        </p:nvCxnSpPr>
        <p:spPr>
          <a:xfrm rot="16200000" flipH="1">
            <a:off x="7090947" y="2863594"/>
            <a:ext cx="828260" cy="623311"/>
          </a:xfrm>
          <a:prstGeom prst="bentConnector3">
            <a:avLst>
              <a:gd name="adj1" fmla="val 9968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68" idx="1"/>
            <a:endCxn id="52" idx="0"/>
          </p:cNvCxnSpPr>
          <p:nvPr/>
        </p:nvCxnSpPr>
        <p:spPr>
          <a:xfrm rot="16200000" flipH="1">
            <a:off x="7489366" y="3658383"/>
            <a:ext cx="31423" cy="623310"/>
          </a:xfrm>
          <a:prstGeom prst="bentConnector3">
            <a:avLst>
              <a:gd name="adj1" fmla="val 9440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/>
          <p:nvPr/>
        </p:nvCxnSpPr>
        <p:spPr>
          <a:xfrm>
            <a:off x="7193423" y="2761117"/>
            <a:ext cx="569119" cy="285805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/>
          <p:nvPr/>
        </p:nvCxnSpPr>
        <p:spPr>
          <a:xfrm flipV="1">
            <a:off x="5774866" y="2225492"/>
            <a:ext cx="1537476" cy="355569"/>
          </a:xfrm>
          <a:prstGeom prst="bentConnector3">
            <a:avLst>
              <a:gd name="adj1" fmla="val 1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Elbow Connector 107"/>
          <p:cNvCxnSpPr/>
          <p:nvPr/>
        </p:nvCxnSpPr>
        <p:spPr>
          <a:xfrm>
            <a:off x="7312345" y="2225492"/>
            <a:ext cx="450198" cy="42959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/>
              <p:cNvSpPr txBox="1"/>
              <p:nvPr/>
            </p:nvSpPr>
            <p:spPr>
              <a:xfrm>
                <a:off x="6065792" y="2209800"/>
                <a:ext cx="454453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792" y="2209800"/>
                <a:ext cx="454453" cy="44537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/>
              <p:cNvSpPr txBox="1"/>
              <p:nvPr/>
            </p:nvSpPr>
            <p:spPr>
              <a:xfrm>
                <a:off x="6023326" y="2607112"/>
                <a:ext cx="460236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326" y="2607112"/>
                <a:ext cx="460236" cy="44537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/>
              <p:cNvSpPr txBox="1"/>
              <p:nvPr/>
            </p:nvSpPr>
            <p:spPr>
              <a:xfrm>
                <a:off x="6023326" y="3328148"/>
                <a:ext cx="460236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8" name="TextBox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326" y="3328148"/>
                <a:ext cx="460236" cy="44537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TextBox 128"/>
              <p:cNvSpPr txBox="1"/>
              <p:nvPr/>
            </p:nvSpPr>
            <p:spPr>
              <a:xfrm>
                <a:off x="6023326" y="3801659"/>
                <a:ext cx="460236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9" name="TextBox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326" y="3801659"/>
                <a:ext cx="460236" cy="44537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/>
              <p:cNvSpPr txBox="1"/>
              <p:nvPr/>
            </p:nvSpPr>
            <p:spPr>
              <a:xfrm>
                <a:off x="7679722" y="2225489"/>
                <a:ext cx="460236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0" name="TextBox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722" y="2225489"/>
                <a:ext cx="460236" cy="44537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7679722" y="2699000"/>
                <a:ext cx="460236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722" y="2699000"/>
                <a:ext cx="460236" cy="44537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/>
              <p:cNvSpPr txBox="1"/>
              <p:nvPr/>
            </p:nvSpPr>
            <p:spPr>
              <a:xfrm>
                <a:off x="7679722" y="3212229"/>
                <a:ext cx="460236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2" name="TextBox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722" y="3212229"/>
                <a:ext cx="460236" cy="44537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7679722" y="3593229"/>
                <a:ext cx="460236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722" y="3593229"/>
                <a:ext cx="460236" cy="44537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7620000" y="4419600"/>
                <a:ext cx="455009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419600"/>
                <a:ext cx="455009" cy="44537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7620000" y="4800600"/>
                <a:ext cx="560729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4800600"/>
                <a:ext cx="560729" cy="44537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5025889" y="2239559"/>
                <a:ext cx="500518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9" y="2239559"/>
                <a:ext cx="500518" cy="44537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5025889" y="2607112"/>
                <a:ext cx="506301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9" y="2607112"/>
                <a:ext cx="506301" cy="44537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5025889" y="3420036"/>
                <a:ext cx="506301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5889" y="3420036"/>
                <a:ext cx="506301" cy="44537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5029488" y="3801659"/>
                <a:ext cx="504420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488" y="3801659"/>
                <a:ext cx="504420" cy="44537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6765106" y="3893547"/>
                <a:ext cx="506301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106" y="3893547"/>
                <a:ext cx="506301" cy="44537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6768704" y="2684930"/>
                <a:ext cx="506301" cy="4453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704" y="2684930"/>
                <a:ext cx="506301" cy="44537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1143000" y="2927599"/>
            <a:ext cx="2362200" cy="3854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>
            <a:off x="3505200" y="3505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505200" y="3886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3505200" y="4648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505200" y="4267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3505200" y="6172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475892" y="6553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505200" y="5791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505200" y="5410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3505200" y="50292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38200" y="33528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838200" y="40386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838200" y="47244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838200" y="54864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38200" y="60198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2489" y="2971800"/>
                <a:ext cx="460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89" y="2971800"/>
                <a:ext cx="460511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77167" y="3669268"/>
                <a:ext cx="465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67" y="3669268"/>
                <a:ext cx="465833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685800" y="4355068"/>
                <a:ext cx="465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55068"/>
                <a:ext cx="465833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685800" y="5105400"/>
                <a:ext cx="4641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105400"/>
                <a:ext cx="464101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77167" y="5638800"/>
                <a:ext cx="465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67" y="5638800"/>
                <a:ext cx="465833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0" y="2971800"/>
                <a:ext cx="3920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392030" cy="338554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3810000" y="3319046"/>
                <a:ext cx="3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319046"/>
                <a:ext cx="396775" cy="338554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810000" y="3700046"/>
                <a:ext cx="3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700046"/>
                <a:ext cx="396775" cy="338554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3810000" y="4038600"/>
                <a:ext cx="3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038600"/>
                <a:ext cx="396775" cy="338554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3810000" y="4462046"/>
                <a:ext cx="3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462046"/>
                <a:ext cx="396775" cy="338554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3810000" y="4843046"/>
                <a:ext cx="3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43046"/>
                <a:ext cx="396775" cy="338554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810000" y="5224046"/>
                <a:ext cx="3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224046"/>
                <a:ext cx="396775" cy="338554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3810000" y="5605046"/>
                <a:ext cx="3967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605046"/>
                <a:ext cx="396775" cy="338554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3810000" y="5986046"/>
                <a:ext cx="3935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986046"/>
                <a:ext cx="393569" cy="338554"/>
              </a:xfrm>
              <a:prstGeom prst="rect">
                <a:avLst/>
              </a:prstGeom>
              <a:blipFill rotWithShape="1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3810000" y="6367046"/>
                <a:ext cx="4785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367046"/>
                <a:ext cx="478593" cy="338554"/>
              </a:xfrm>
              <a:prstGeom prst="rect">
                <a:avLst/>
              </a:prstGeom>
              <a:blipFill rotWithShape="1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7" name="Straight Connector 106"/>
          <p:cNvCxnSpPr/>
          <p:nvPr/>
        </p:nvCxnSpPr>
        <p:spPr>
          <a:xfrm flipV="1">
            <a:off x="3429000" y="3124200"/>
            <a:ext cx="381000" cy="21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49901" y="3141077"/>
            <a:ext cx="2279099" cy="21172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3367055"/>
            <a:ext cx="2362200" cy="13061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149901" y="3511923"/>
            <a:ext cx="2355299" cy="5266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038020" y="2438400"/>
                <a:ext cx="7012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8020" y="2438400"/>
                <a:ext cx="701282" cy="523220"/>
              </a:xfrm>
              <a:prstGeom prst="rect">
                <a:avLst/>
              </a:prstGeom>
              <a:blipFill rotWithShape="1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1151633" y="3893546"/>
            <a:ext cx="2353567" cy="8142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151633" y="4278868"/>
            <a:ext cx="2353567" cy="1207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49901" y="5486400"/>
            <a:ext cx="2325991" cy="1066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838200" y="6477000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677167" y="6096000"/>
                <a:ext cx="465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67" y="6096000"/>
                <a:ext cx="465833" cy="369332"/>
              </a:xfrm>
              <a:prstGeom prst="rect">
                <a:avLst/>
              </a:prstGeom>
              <a:blipFill rotWithShape="1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1149901" y="5035114"/>
            <a:ext cx="2355299" cy="98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143000" y="5410200"/>
            <a:ext cx="2362200" cy="5979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149901" y="5791200"/>
            <a:ext cx="2355299" cy="6741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1151633" y="6172200"/>
            <a:ext cx="2353567" cy="304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774866" y="6280666"/>
            <a:ext cx="184666" cy="923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CTH </a:t>
            </a:r>
            <a:br>
              <a:rPr lang="en-US" dirty="0" smtClean="0"/>
            </a:br>
            <a:r>
              <a:rPr lang="en-US" dirty="0" smtClean="0"/>
              <a:t>Functionality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2027237"/>
                <a:ext cx="8229600" cy="45259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Inputs are shared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Mapping</a:t>
                </a:r>
              </a:p>
              <a:p>
                <a:pPr lvl="1"/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 known by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only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Outputs are shared</a:t>
                </a:r>
              </a:p>
              <a:p>
                <a:pPr lvl="1"/>
                <a14:m>
                  <m:oMath xmlns:m="http://schemas.openxmlformats.org/officeDocument/2006/math" xmlns="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⊕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r>
                  <a:rPr lang="en-US" dirty="0" smtClean="0"/>
                  <a:t>Query types</a:t>
                </a:r>
              </a:p>
              <a:p>
                <a:pPr lvl="1"/>
                <a:r>
                  <a:rPr lang="en-US" b="1" dirty="0" smtClean="0">
                    <a:solidFill>
                      <a:srgbClr val="002060"/>
                    </a:solidFill>
                  </a:rPr>
                  <a:t>Map</a:t>
                </a:r>
                <a:r>
                  <a:rPr lang="en-US" dirty="0" smtClean="0"/>
                  <a:t>: done internally</a:t>
                </a:r>
              </a:p>
              <a:p>
                <a:pPr lvl="1"/>
                <a:r>
                  <a:rPr lang="en-US" b="1" dirty="0" smtClean="0">
                    <a:solidFill>
                      <a:srgbClr val="FF0000"/>
                    </a:solidFill>
                  </a:rPr>
                  <a:t>Reveal</a:t>
                </a:r>
                <a:r>
                  <a:rPr lang="en-US" dirty="0" smtClean="0"/>
                  <a:t>: reveal result of map</a:t>
                </a:r>
              </a:p>
              <a:p>
                <a:pPr lvl="1"/>
                <a:r>
                  <a:rPr lang="en-US" dirty="0" smtClean="0"/>
                  <a:t>On-demand mapping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2027237"/>
                <a:ext cx="8229600" cy="4525963"/>
              </a:xfrm>
              <a:blipFill rotWithShape="1">
                <a:blip r:embed="rId2"/>
                <a:stretch>
                  <a:fillRect l="-1185" t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5418015" y="2732753"/>
            <a:ext cx="2422768" cy="3668047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840784" y="3282456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40784" y="3645054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40784" y="4370251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840784" y="4007653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40784" y="5820643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10724" y="6183241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40784" y="5458045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840784" y="5095446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40784" y="4732849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5400" y="3137418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3790094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5400" y="4442770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05400" y="5167967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05400" y="5675603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762629" y="2919859"/>
            <a:ext cx="390770" cy="20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425093" y="2935920"/>
            <a:ext cx="2337537" cy="2014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8015" y="3150983"/>
            <a:ext cx="2422768" cy="12430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425093" y="3288855"/>
            <a:ext cx="2415691" cy="5012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5426870" y="3652046"/>
            <a:ext cx="2413914" cy="77493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26870" y="4018757"/>
            <a:ext cx="2413914" cy="11492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25093" y="5167967"/>
            <a:ext cx="2385631" cy="10152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105400" y="6110722"/>
            <a:ext cx="31261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5425093" y="4738477"/>
            <a:ext cx="2415691" cy="9371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5418015" y="5095446"/>
            <a:ext cx="2422768" cy="56905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425093" y="5458045"/>
            <a:ext cx="2415691" cy="641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426870" y="5820643"/>
            <a:ext cx="2413914" cy="29007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589908" y="2877979"/>
                <a:ext cx="894219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908" y="2877979"/>
                <a:ext cx="894219" cy="2462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486400" y="3030379"/>
                <a:ext cx="106465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′′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′′</m:t>
                              </m:r>
                            </m:sup>
                          </m:sSup>
                        </m:e>
                        <m:sub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2 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30379"/>
                <a:ext cx="1064650" cy="2462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619910" y="3487579"/>
                <a:ext cx="89684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910" y="3487579"/>
                <a:ext cx="896848" cy="24622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445920" y="3470383"/>
                <a:ext cx="98353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sz="1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1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920" y="3470383"/>
                <a:ext cx="983539" cy="2616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2" name="Straight Arrow Connector 111"/>
          <p:cNvCxnSpPr>
            <a:endCxn id="48" idx="3"/>
          </p:cNvCxnSpPr>
          <p:nvPr/>
        </p:nvCxnSpPr>
        <p:spPr>
          <a:xfrm flipH="1">
            <a:off x="5484127" y="2209800"/>
            <a:ext cx="992873" cy="791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134100" y="191666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Map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7958014" y="1752600"/>
            <a:ext cx="347786" cy="1125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7938621" y="144780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Reveal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6324600" y="2209800"/>
                <a:ext cx="7012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209800"/>
                <a:ext cx="70128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479676" y="2819400"/>
                <a:ext cx="99732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e>
                        <m:sub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0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en-US" sz="10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2 </m:t>
                          </m:r>
                        </m:sub>
                      </m:sSub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676" y="2819400"/>
                <a:ext cx="997324" cy="24622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5638800" y="2286000"/>
            <a:ext cx="838200" cy="1253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077200" y="1817132"/>
            <a:ext cx="265886" cy="1336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50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4097 -0.0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-55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15017 0.162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812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01111 L 0.15902 -0.0583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35" y="-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85 -0.01783 L 0.22187 -0.0289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1" y="-55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02 -0.05833 L 0.25069 -0.0694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2" grpId="0"/>
      <p:bldP spid="52" grpId="1"/>
      <p:bldP spid="52" grpId="2"/>
      <p:bldP spid="115" grpId="0"/>
      <p:bldP spid="120" grpId="0"/>
      <p:bldP spid="42" grpId="0"/>
      <p:bldP spid="42" grpId="1"/>
      <p:bldP spid="4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PGE + CTH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627219" y="1935533"/>
            <a:ext cx="1113081" cy="343745"/>
            <a:chOff x="1418484" y="2133600"/>
            <a:chExt cx="2566141" cy="533400"/>
          </a:xfrm>
        </p:grpSpPr>
        <p:sp>
          <p:nvSpPr>
            <p:cNvPr id="60" name="AutoShape 7"/>
            <p:cNvSpPr>
              <a:spLocks noChangeArrowheads="1"/>
            </p:cNvSpPr>
            <p:nvPr/>
          </p:nvSpPr>
          <p:spPr bwMode="auto">
            <a:xfrm>
              <a:off x="2895600" y="2133600"/>
              <a:ext cx="609600" cy="533400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8"/>
            <p:cNvSpPr>
              <a:spLocks noChangeShapeType="1"/>
            </p:cNvSpPr>
            <p:nvPr/>
          </p:nvSpPr>
          <p:spPr bwMode="auto">
            <a:xfrm>
              <a:off x="1418484" y="2209800"/>
              <a:ext cx="147711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9"/>
            <p:cNvSpPr>
              <a:spLocks noChangeShapeType="1"/>
            </p:cNvSpPr>
            <p:nvPr/>
          </p:nvSpPr>
          <p:spPr bwMode="auto">
            <a:xfrm>
              <a:off x="1418484" y="2581645"/>
              <a:ext cx="1477116" cy="915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0"/>
            <p:cNvSpPr>
              <a:spLocks noChangeShapeType="1"/>
            </p:cNvSpPr>
            <p:nvPr/>
          </p:nvSpPr>
          <p:spPr bwMode="auto">
            <a:xfrm flipV="1">
              <a:off x="3527425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156489" y="2566428"/>
            <a:ext cx="682711" cy="311730"/>
            <a:chOff x="5192712" y="2162175"/>
            <a:chExt cx="1512888" cy="479425"/>
          </a:xfrm>
        </p:grpSpPr>
        <p:sp>
          <p:nvSpPr>
            <p:cNvPr id="51" name="Line 15"/>
            <p:cNvSpPr>
              <a:spLocks noChangeShapeType="1"/>
            </p:cNvSpPr>
            <p:nvPr/>
          </p:nvSpPr>
          <p:spPr bwMode="auto">
            <a:xfrm>
              <a:off x="5192712" y="220980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16"/>
            <p:cNvSpPr>
              <a:spLocks noChangeShapeType="1"/>
            </p:cNvSpPr>
            <p:nvPr/>
          </p:nvSpPr>
          <p:spPr bwMode="auto">
            <a:xfrm>
              <a:off x="5192712" y="259080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17"/>
            <p:cNvSpPr>
              <a:spLocks noChangeShapeType="1"/>
            </p:cNvSpPr>
            <p:nvPr/>
          </p:nvSpPr>
          <p:spPr bwMode="auto">
            <a:xfrm flipV="1">
              <a:off x="6248400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" name="Group 20"/>
            <p:cNvGrpSpPr>
              <a:grpSpLocks/>
            </p:cNvGrpSpPr>
            <p:nvPr/>
          </p:nvGrpSpPr>
          <p:grpSpPr bwMode="auto">
            <a:xfrm>
              <a:off x="5629275" y="2162175"/>
              <a:ext cx="609600" cy="479425"/>
              <a:chOff x="6768" y="11808"/>
              <a:chExt cx="1008" cy="792"/>
            </a:xfrm>
          </p:grpSpPr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6768" y="11808"/>
                <a:ext cx="144" cy="792"/>
              </a:xfrm>
              <a:custGeom>
                <a:avLst/>
                <a:gdLst>
                  <a:gd name="T0" fmla="*/ 0 w 288"/>
                  <a:gd name="T1" fmla="*/ 0 h 864"/>
                  <a:gd name="T2" fmla="*/ 144 w 288"/>
                  <a:gd name="T3" fmla="*/ 396 h 864"/>
                  <a:gd name="T4" fmla="*/ 0 w 288"/>
                  <a:gd name="T5" fmla="*/ 79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22"/>
              <p:cNvSpPr>
                <a:spLocks noChangeShapeType="1"/>
              </p:cNvSpPr>
              <p:nvPr/>
            </p:nvSpPr>
            <p:spPr bwMode="auto">
              <a:xfrm>
                <a:off x="6768" y="11808"/>
                <a:ext cx="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23"/>
              <p:cNvSpPr>
                <a:spLocks noChangeShapeType="1"/>
              </p:cNvSpPr>
              <p:nvPr/>
            </p:nvSpPr>
            <p:spPr bwMode="auto">
              <a:xfrm>
                <a:off x="6768" y="12600"/>
                <a:ext cx="36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24"/>
              <p:cNvSpPr>
                <a:spLocks/>
              </p:cNvSpPr>
              <p:nvPr/>
            </p:nvSpPr>
            <p:spPr bwMode="auto">
              <a:xfrm>
                <a:off x="7128" y="1180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486 w 576"/>
                  <a:gd name="T3" fmla="*/ 144 h 432"/>
                  <a:gd name="T4" fmla="*/ 648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25"/>
              <p:cNvSpPr>
                <a:spLocks/>
              </p:cNvSpPr>
              <p:nvPr/>
            </p:nvSpPr>
            <p:spPr bwMode="auto">
              <a:xfrm flipV="1">
                <a:off x="7128" y="12168"/>
                <a:ext cx="648" cy="432"/>
              </a:xfrm>
              <a:custGeom>
                <a:avLst/>
                <a:gdLst>
                  <a:gd name="T0" fmla="*/ 0 w 576"/>
                  <a:gd name="T1" fmla="*/ 0 h 432"/>
                  <a:gd name="T2" fmla="*/ 486 w 576"/>
                  <a:gd name="T3" fmla="*/ 144 h 432"/>
                  <a:gd name="T4" fmla="*/ 648 w 576"/>
                  <a:gd name="T5" fmla="*/ 432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8120306" y="1992127"/>
            <a:ext cx="718894" cy="316329"/>
            <a:chOff x="5802312" y="1981200"/>
            <a:chExt cx="1512888" cy="492125"/>
          </a:xfrm>
        </p:grpSpPr>
        <p:sp>
          <p:nvSpPr>
            <p:cNvPr id="41" name="Line 15"/>
            <p:cNvSpPr>
              <a:spLocks noChangeShapeType="1"/>
            </p:cNvSpPr>
            <p:nvPr/>
          </p:nvSpPr>
          <p:spPr bwMode="auto">
            <a:xfrm>
              <a:off x="5802312" y="20415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6"/>
            <p:cNvSpPr>
              <a:spLocks noChangeShapeType="1"/>
            </p:cNvSpPr>
            <p:nvPr/>
          </p:nvSpPr>
          <p:spPr bwMode="auto">
            <a:xfrm>
              <a:off x="5802312" y="24225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7"/>
            <p:cNvSpPr>
              <a:spLocks noChangeShapeType="1"/>
            </p:cNvSpPr>
            <p:nvPr/>
          </p:nvSpPr>
          <p:spPr bwMode="auto">
            <a:xfrm flipV="1">
              <a:off x="6858000" y="221615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" name="Group 20"/>
            <p:cNvGrpSpPr>
              <a:grpSpLocks/>
            </p:cNvGrpSpPr>
            <p:nvPr/>
          </p:nvGrpSpPr>
          <p:grpSpPr bwMode="auto">
            <a:xfrm>
              <a:off x="6149975" y="1981200"/>
              <a:ext cx="698500" cy="492125"/>
              <a:chOff x="2043" y="1642"/>
              <a:chExt cx="440" cy="310"/>
            </a:xfrm>
          </p:grpSpPr>
          <p:sp>
            <p:nvSpPr>
              <p:cNvPr id="45" name="Freeform 21"/>
              <p:cNvSpPr>
                <a:spLocks/>
              </p:cNvSpPr>
              <p:nvPr/>
            </p:nvSpPr>
            <p:spPr bwMode="auto">
              <a:xfrm>
                <a:off x="2099" y="1650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55 w 288"/>
                  <a:gd name="T3" fmla="*/ 151 h 864"/>
                  <a:gd name="T4" fmla="*/ 0 w 288"/>
                  <a:gd name="T5" fmla="*/ 30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2099" y="1650"/>
                <a:ext cx="1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>
                <a:off x="2099" y="1952"/>
                <a:ext cx="13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24"/>
              <p:cNvSpPr>
                <a:spLocks/>
              </p:cNvSpPr>
              <p:nvPr/>
            </p:nvSpPr>
            <p:spPr bwMode="auto">
              <a:xfrm>
                <a:off x="2236" y="1650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185 w 576"/>
                  <a:gd name="T3" fmla="*/ 55 h 432"/>
                  <a:gd name="T4" fmla="*/ 247 w 576"/>
                  <a:gd name="T5" fmla="*/ 165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25"/>
              <p:cNvSpPr>
                <a:spLocks/>
              </p:cNvSpPr>
              <p:nvPr/>
            </p:nvSpPr>
            <p:spPr bwMode="auto">
              <a:xfrm flipV="1">
                <a:off x="2236" y="1787"/>
                <a:ext cx="247" cy="165"/>
              </a:xfrm>
              <a:custGeom>
                <a:avLst/>
                <a:gdLst>
                  <a:gd name="T0" fmla="*/ 0 w 576"/>
                  <a:gd name="T1" fmla="*/ 0 h 432"/>
                  <a:gd name="T2" fmla="*/ 185 w 576"/>
                  <a:gd name="T3" fmla="*/ 55 h 432"/>
                  <a:gd name="T4" fmla="*/ 247 w 576"/>
                  <a:gd name="T5" fmla="*/ 165 h 432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432"/>
                  <a:gd name="T11" fmla="*/ 576 w 576"/>
                  <a:gd name="T12" fmla="*/ 432 h 43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26"/>
              <p:cNvSpPr>
                <a:spLocks/>
              </p:cNvSpPr>
              <p:nvPr/>
            </p:nvSpPr>
            <p:spPr bwMode="auto">
              <a:xfrm>
                <a:off x="2043" y="1642"/>
                <a:ext cx="55" cy="302"/>
              </a:xfrm>
              <a:custGeom>
                <a:avLst/>
                <a:gdLst>
                  <a:gd name="T0" fmla="*/ 0 w 288"/>
                  <a:gd name="T1" fmla="*/ 0 h 864"/>
                  <a:gd name="T2" fmla="*/ 55 w 288"/>
                  <a:gd name="T3" fmla="*/ 151 h 864"/>
                  <a:gd name="T4" fmla="*/ 0 w 288"/>
                  <a:gd name="T5" fmla="*/ 302 h 864"/>
                  <a:gd name="T6" fmla="*/ 0 60000 65536"/>
                  <a:gd name="T7" fmla="*/ 0 60000 65536"/>
                  <a:gd name="T8" fmla="*/ 0 60000 65536"/>
                  <a:gd name="T9" fmla="*/ 0 w 288"/>
                  <a:gd name="T10" fmla="*/ 0 h 864"/>
                  <a:gd name="T11" fmla="*/ 288 w 288"/>
                  <a:gd name="T12" fmla="*/ 864 h 86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6627219" y="2681289"/>
            <a:ext cx="1113080" cy="343745"/>
            <a:chOff x="1418485" y="2133600"/>
            <a:chExt cx="2566140" cy="533400"/>
          </a:xfrm>
        </p:grpSpPr>
        <p:sp>
          <p:nvSpPr>
            <p:cNvPr id="37" name="AutoShape 7"/>
            <p:cNvSpPr>
              <a:spLocks noChangeArrowheads="1"/>
            </p:cNvSpPr>
            <p:nvPr/>
          </p:nvSpPr>
          <p:spPr bwMode="auto">
            <a:xfrm>
              <a:off x="2895600" y="2133600"/>
              <a:ext cx="609600" cy="533400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 flipV="1">
              <a:off x="1418485" y="2209799"/>
              <a:ext cx="1477115" cy="941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1418485" y="2590799"/>
              <a:ext cx="1477115" cy="1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V="1">
              <a:off x="3527425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899108" y="3313856"/>
            <a:ext cx="940092" cy="343745"/>
            <a:chOff x="1817299" y="2133600"/>
            <a:chExt cx="2167326" cy="533400"/>
          </a:xfrm>
        </p:grpSpPr>
        <p:sp>
          <p:nvSpPr>
            <p:cNvPr id="33" name="AutoShape 7"/>
            <p:cNvSpPr>
              <a:spLocks noChangeArrowheads="1"/>
            </p:cNvSpPr>
            <p:nvPr/>
          </p:nvSpPr>
          <p:spPr bwMode="auto">
            <a:xfrm>
              <a:off x="2895600" y="2133600"/>
              <a:ext cx="609600" cy="533400"/>
            </a:xfrm>
            <a:prstGeom prst="flowChartDelay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1817299" y="2209800"/>
              <a:ext cx="1078301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9"/>
            <p:cNvSpPr>
              <a:spLocks noChangeShapeType="1"/>
            </p:cNvSpPr>
            <p:nvPr/>
          </p:nvSpPr>
          <p:spPr bwMode="auto">
            <a:xfrm>
              <a:off x="2438400" y="2590800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0"/>
            <p:cNvSpPr>
              <a:spLocks noChangeShapeType="1"/>
            </p:cNvSpPr>
            <p:nvPr/>
          </p:nvSpPr>
          <p:spPr bwMode="auto">
            <a:xfrm flipV="1">
              <a:off x="3527425" y="2384425"/>
              <a:ext cx="45720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non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" name="Elbow Connector 9"/>
          <p:cNvCxnSpPr/>
          <p:nvPr/>
        </p:nvCxnSpPr>
        <p:spPr>
          <a:xfrm>
            <a:off x="6793117" y="2975926"/>
            <a:ext cx="1363373" cy="632570"/>
          </a:xfrm>
          <a:prstGeom prst="bentConnector3">
            <a:avLst>
              <a:gd name="adj1" fmla="val 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6200000" flipH="1">
            <a:off x="7559687" y="3023542"/>
            <a:ext cx="520032" cy="158808"/>
          </a:xfrm>
          <a:prstGeom prst="bentConnector3">
            <a:avLst>
              <a:gd name="adj1" fmla="val 9927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6200000" flipH="1">
            <a:off x="7691934" y="2132840"/>
            <a:ext cx="512921" cy="416189"/>
          </a:xfrm>
          <a:prstGeom prst="bentConnector3">
            <a:avLst>
              <a:gd name="adj1" fmla="val 10167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7943279" y="2616422"/>
            <a:ext cx="10231" cy="416189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7740300" y="2097174"/>
            <a:ext cx="380006" cy="178628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6793117" y="1762408"/>
            <a:ext cx="1026587" cy="229719"/>
          </a:xfrm>
          <a:prstGeom prst="bentConnector3">
            <a:avLst>
              <a:gd name="adj1" fmla="val 27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7819705" y="1762409"/>
            <a:ext cx="300601" cy="26849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987371" y="1600200"/>
                <a:ext cx="303442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7371" y="1600200"/>
                <a:ext cx="303442" cy="278357"/>
              </a:xfrm>
              <a:prstGeom prst="rect">
                <a:avLst/>
              </a:prstGeom>
              <a:blipFill rotWithShape="1">
                <a:blip r:embed="rId3"/>
                <a:stretch>
                  <a:fillRect r="-400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959015" y="1905000"/>
                <a:ext cx="3073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015" y="1905000"/>
                <a:ext cx="307304" cy="278357"/>
              </a:xfrm>
              <a:prstGeom prst="rect">
                <a:avLst/>
              </a:prstGeom>
              <a:blipFill rotWithShape="1">
                <a:blip r:embed="rId4"/>
                <a:stretch>
                  <a:fillRect r="-400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59015" y="2362200"/>
                <a:ext cx="3073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015" y="2362200"/>
                <a:ext cx="307304" cy="278357"/>
              </a:xfrm>
              <a:prstGeom prst="rect">
                <a:avLst/>
              </a:prstGeom>
              <a:blipFill rotWithShape="1">
                <a:blip r:embed="rId5"/>
                <a:stretch>
                  <a:fillRect r="-400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959015" y="2667000"/>
                <a:ext cx="3073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015" y="2667000"/>
                <a:ext cx="307304" cy="278357"/>
              </a:xfrm>
              <a:prstGeom prst="rect">
                <a:avLst/>
              </a:prstGeom>
              <a:blipFill rotWithShape="1">
                <a:blip r:embed="rId6"/>
                <a:stretch>
                  <a:fillRect r="-400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001000" y="1676400"/>
                <a:ext cx="3073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676400"/>
                <a:ext cx="307304" cy="278357"/>
              </a:xfrm>
              <a:prstGeom prst="rect">
                <a:avLst/>
              </a:prstGeom>
              <a:blipFill rotWithShape="1">
                <a:blip r:embed="rId7"/>
                <a:stretch>
                  <a:fillRect r="-6000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001000" y="1981200"/>
                <a:ext cx="3073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1981200"/>
                <a:ext cx="307304" cy="278357"/>
              </a:xfrm>
              <a:prstGeom prst="rect">
                <a:avLst/>
              </a:prstGeom>
              <a:blipFill rotWithShape="1">
                <a:blip r:embed="rId8"/>
                <a:stretch>
                  <a:fillRect r="-4000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001000" y="2286000"/>
                <a:ext cx="3073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286000"/>
                <a:ext cx="307304" cy="278357"/>
              </a:xfrm>
              <a:prstGeom prst="rect">
                <a:avLst/>
              </a:prstGeom>
              <a:blipFill rotWithShape="1">
                <a:blip r:embed="rId9"/>
                <a:stretch>
                  <a:fillRect r="-4000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01000" y="2514600"/>
                <a:ext cx="3073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2514600"/>
                <a:ext cx="307304" cy="278357"/>
              </a:xfrm>
              <a:prstGeom prst="rect">
                <a:avLst/>
              </a:prstGeom>
              <a:blipFill rotWithShape="1">
                <a:blip r:embed="rId10"/>
                <a:stretch>
                  <a:fillRect r="-4000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01000" y="3048000"/>
                <a:ext cx="30381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048000"/>
                <a:ext cx="303814" cy="278357"/>
              </a:xfrm>
              <a:prstGeom prst="rect">
                <a:avLst/>
              </a:prstGeom>
              <a:blipFill rotWithShape="1">
                <a:blip r:embed="rId11"/>
                <a:stretch>
                  <a:fillRect r="-4082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924800" y="3276600"/>
                <a:ext cx="374404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276600"/>
                <a:ext cx="374404" cy="278357"/>
              </a:xfrm>
              <a:prstGeom prst="rect">
                <a:avLst/>
              </a:prstGeom>
              <a:blipFill rotWithShape="1">
                <a:blip r:embed="rId12"/>
                <a:stretch>
                  <a:fillRect r="-9836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295200" y="1771200"/>
                <a:ext cx="334200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200" y="1771200"/>
                <a:ext cx="334200" cy="278357"/>
              </a:xfrm>
              <a:prstGeom prst="rect">
                <a:avLst/>
              </a:prstGeom>
              <a:blipFill rotWithShape="1">
                <a:blip r:embed="rId13"/>
                <a:stretch>
                  <a:fillRect r="-5455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293018" y="2000921"/>
                <a:ext cx="338062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018" y="2000921"/>
                <a:ext cx="338062" cy="278357"/>
              </a:xfrm>
              <a:prstGeom prst="rect">
                <a:avLst/>
              </a:prstGeom>
              <a:blipFill rotWithShape="1">
                <a:blip r:embed="rId14"/>
                <a:stretch>
                  <a:fillRect r="-714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93018" y="2508998"/>
                <a:ext cx="338062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018" y="2508998"/>
                <a:ext cx="338062" cy="278357"/>
              </a:xfrm>
              <a:prstGeom prst="rect">
                <a:avLst/>
              </a:prstGeom>
              <a:blipFill rotWithShape="1">
                <a:blip r:embed="rId15"/>
                <a:stretch>
                  <a:fillRect r="-714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95421" y="2747513"/>
                <a:ext cx="336805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421" y="2747513"/>
                <a:ext cx="336805" cy="278357"/>
              </a:xfrm>
              <a:prstGeom prst="rect">
                <a:avLst/>
              </a:prstGeom>
              <a:blipFill rotWithShape="1">
                <a:blip r:embed="rId16"/>
                <a:stretch>
                  <a:fillRect r="-7273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54308" y="2804943"/>
                <a:ext cx="338062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308" y="2804943"/>
                <a:ext cx="338062" cy="278357"/>
              </a:xfrm>
              <a:prstGeom prst="rect">
                <a:avLst/>
              </a:prstGeom>
              <a:blipFill rotWithShape="1">
                <a:blip r:embed="rId17"/>
                <a:stretch>
                  <a:fillRect r="-7273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456711" y="2049557"/>
                <a:ext cx="338062" cy="278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711" y="2049557"/>
                <a:ext cx="338062" cy="278357"/>
              </a:xfrm>
              <a:prstGeom prst="rect">
                <a:avLst/>
              </a:prstGeom>
              <a:blipFill rotWithShape="1">
                <a:blip r:embed="rId18"/>
                <a:stretch>
                  <a:fillRect r="-8929" b="-3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3418155" y="6096000"/>
            <a:ext cx="146363" cy="5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1253885" y="2385981"/>
            <a:ext cx="2030850" cy="33786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3284735" y="2892313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84735" y="3226301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284735" y="3894280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84735" y="3560291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284735" y="5230235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59538" y="5564224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284735" y="4896247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284735" y="4562257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284735" y="4228268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91840" y="2758718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91840" y="3359897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91840" y="3961077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91840" y="4629055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991840" y="5096639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3219223" y="2558324"/>
            <a:ext cx="327557" cy="18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1259818" y="2573118"/>
            <a:ext cx="1959405" cy="185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253885" y="2771213"/>
            <a:ext cx="2030850" cy="1144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259818" y="2898206"/>
            <a:ext cx="2024917" cy="461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1261308" y="3232741"/>
            <a:ext cx="2023427" cy="713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1261308" y="3570519"/>
            <a:ext cx="2023427" cy="1058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259818" y="4629055"/>
            <a:ext cx="1999720" cy="935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1259818" y="4233453"/>
            <a:ext cx="2024917" cy="863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253885" y="4562257"/>
            <a:ext cx="2030850" cy="524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1259818" y="4896247"/>
            <a:ext cx="2024917" cy="590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1261308" y="5230235"/>
            <a:ext cx="2023427" cy="267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833203" y="2021757"/>
            <a:ext cx="828097" cy="4137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CTH</a:t>
            </a:r>
            <a:endParaRPr lang="en-US" b="1" dirty="0"/>
          </a:p>
        </p:txBody>
      </p:sp>
      <p:sp>
        <p:nvSpPr>
          <p:cNvPr id="94" name="Rounded Rectangle 93"/>
          <p:cNvSpPr/>
          <p:nvPr/>
        </p:nvSpPr>
        <p:spPr>
          <a:xfrm>
            <a:off x="3546780" y="2435497"/>
            <a:ext cx="904509" cy="513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PGE</a:t>
            </a:r>
            <a:endParaRPr lang="en-US" sz="1600" b="1" dirty="0"/>
          </a:p>
        </p:txBody>
      </p:sp>
      <p:sp>
        <p:nvSpPr>
          <p:cNvPr id="95" name="Rounded Rectangle 94"/>
          <p:cNvSpPr/>
          <p:nvPr/>
        </p:nvSpPr>
        <p:spPr>
          <a:xfrm>
            <a:off x="3546780" y="3118393"/>
            <a:ext cx="904509" cy="513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PGE</a:t>
            </a:r>
            <a:endParaRPr lang="en-US" sz="1600" b="1" dirty="0"/>
          </a:p>
        </p:txBody>
      </p:sp>
      <p:sp>
        <p:nvSpPr>
          <p:cNvPr id="96" name="Rounded Rectangle 95"/>
          <p:cNvSpPr/>
          <p:nvPr/>
        </p:nvSpPr>
        <p:spPr>
          <a:xfrm>
            <a:off x="3546780" y="3799715"/>
            <a:ext cx="904509" cy="513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PGE</a:t>
            </a:r>
            <a:endParaRPr lang="en-US" sz="1600" b="1" dirty="0"/>
          </a:p>
        </p:txBody>
      </p:sp>
      <p:sp>
        <p:nvSpPr>
          <p:cNvPr id="97" name="Rounded Rectangle 96"/>
          <p:cNvSpPr/>
          <p:nvPr/>
        </p:nvSpPr>
        <p:spPr>
          <a:xfrm>
            <a:off x="3546780" y="4482611"/>
            <a:ext cx="904509" cy="513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PGE</a:t>
            </a:r>
            <a:endParaRPr lang="en-US" sz="1600" b="1" dirty="0"/>
          </a:p>
        </p:txBody>
      </p:sp>
      <p:sp>
        <p:nvSpPr>
          <p:cNvPr id="98" name="Rounded Rectangle 97"/>
          <p:cNvSpPr/>
          <p:nvPr/>
        </p:nvSpPr>
        <p:spPr>
          <a:xfrm>
            <a:off x="3546780" y="5165508"/>
            <a:ext cx="904509" cy="513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PGE</a:t>
            </a:r>
            <a:endParaRPr lang="en-US" sz="1600" b="1" dirty="0"/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5627150" y="2429220"/>
            <a:ext cx="0" cy="3335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5400000">
            <a:off x="4728502" y="3931680"/>
            <a:ext cx="2235701" cy="438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Topological order</a:t>
            </a:r>
            <a:endParaRPr lang="en-US" dirty="0"/>
          </a:p>
        </p:txBody>
      </p:sp>
      <p:cxnSp>
        <p:nvCxnSpPr>
          <p:cNvPr id="106" name="Elbow Connector 105"/>
          <p:cNvCxnSpPr>
            <a:stCxn id="94" idx="3"/>
          </p:cNvCxnSpPr>
          <p:nvPr/>
        </p:nvCxnSpPr>
        <p:spPr>
          <a:xfrm flipH="1" flipV="1">
            <a:off x="381000" y="1786803"/>
            <a:ext cx="4070289" cy="905567"/>
          </a:xfrm>
          <a:prstGeom prst="bentConnector3">
            <a:avLst>
              <a:gd name="adj1" fmla="val -66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Elbow Connector 109"/>
          <p:cNvCxnSpPr/>
          <p:nvPr/>
        </p:nvCxnSpPr>
        <p:spPr>
          <a:xfrm rot="16200000" flipH="1">
            <a:off x="-965487" y="3133289"/>
            <a:ext cx="3303814" cy="610841"/>
          </a:xfrm>
          <a:prstGeom prst="bentConnector3">
            <a:avLst>
              <a:gd name="adj1" fmla="val 10035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95" idx="3"/>
          </p:cNvCxnSpPr>
          <p:nvPr/>
        </p:nvCxnSpPr>
        <p:spPr>
          <a:xfrm>
            <a:off x="4451289" y="3375267"/>
            <a:ext cx="361803" cy="252345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/>
          <p:nvPr/>
        </p:nvCxnSpPr>
        <p:spPr>
          <a:xfrm rot="10800000">
            <a:off x="990600" y="5486400"/>
            <a:ext cx="3822498" cy="412320"/>
          </a:xfrm>
          <a:prstGeom prst="bentConnector3">
            <a:avLst>
              <a:gd name="adj1" fmla="val 10416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793772" y="4740273"/>
                <a:ext cx="401286" cy="311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772" y="4740273"/>
                <a:ext cx="401286" cy="311826"/>
              </a:xfrm>
              <a:prstGeom prst="rect">
                <a:avLst/>
              </a:prstGeom>
              <a:blipFill rotWithShape="1">
                <a:blip r:embed="rId19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4399314" y="2355174"/>
                <a:ext cx="401286" cy="311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314" y="2355174"/>
                <a:ext cx="401286" cy="311826"/>
              </a:xfrm>
              <a:prstGeom prst="rect">
                <a:avLst/>
              </a:prstGeom>
              <a:blipFill rotWithShape="1">
                <a:blip r:embed="rId20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4399314" y="3040974"/>
                <a:ext cx="401286" cy="311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314" y="3040974"/>
                <a:ext cx="401286" cy="311826"/>
              </a:xfrm>
              <a:prstGeom prst="rect">
                <a:avLst/>
              </a:prstGeom>
              <a:blipFill rotWithShape="1">
                <a:blip r:embed="rId21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/>
              <p:cNvSpPr txBox="1"/>
              <p:nvPr/>
            </p:nvSpPr>
            <p:spPr>
              <a:xfrm>
                <a:off x="833254" y="5174574"/>
                <a:ext cx="401286" cy="311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254" y="5174574"/>
                <a:ext cx="401286" cy="311826"/>
              </a:xfrm>
              <a:prstGeom prst="rect">
                <a:avLst/>
              </a:prstGeom>
              <a:blipFill rotWithShape="1">
                <a:blip r:embed="rId22"/>
                <a:stretch>
                  <a:fillRect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Oval 129"/>
              <p:cNvSpPr/>
              <p:nvPr/>
            </p:nvSpPr>
            <p:spPr>
              <a:xfrm>
                <a:off x="1295400" y="2590800"/>
                <a:ext cx="287469" cy="3003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30" name="Oval 1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590800"/>
                <a:ext cx="287469" cy="300330"/>
              </a:xfrm>
              <a:prstGeom prst="ellipse">
                <a:avLst/>
              </a:prstGeom>
              <a:blipFill rotWithShape="1">
                <a:blip r:embed="rId23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Oval 130"/>
              <p:cNvSpPr/>
              <p:nvPr/>
            </p:nvSpPr>
            <p:spPr>
              <a:xfrm>
                <a:off x="1295400" y="3204870"/>
                <a:ext cx="287469" cy="3003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31" name="Oval 1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204870"/>
                <a:ext cx="287469" cy="300330"/>
              </a:xfrm>
              <a:prstGeom prst="ellipse">
                <a:avLst/>
              </a:prstGeom>
              <a:blipFill rotWithShape="1">
                <a:blip r:embed="rId24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Oval 131"/>
              <p:cNvSpPr/>
              <p:nvPr/>
            </p:nvSpPr>
            <p:spPr>
              <a:xfrm>
                <a:off x="3886200" y="2214270"/>
                <a:ext cx="287469" cy="30033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2" name="Oval 1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214270"/>
                <a:ext cx="287469" cy="300330"/>
              </a:xfrm>
              <a:prstGeom prst="ellipse">
                <a:avLst/>
              </a:prstGeom>
              <a:blipFill rotWithShape="1">
                <a:blip r:embed="rId25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Oval 132"/>
              <p:cNvSpPr/>
              <p:nvPr/>
            </p:nvSpPr>
            <p:spPr>
              <a:xfrm>
                <a:off x="1295400" y="3738270"/>
                <a:ext cx="287469" cy="3003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3" name="Oval 1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38270"/>
                <a:ext cx="287469" cy="300330"/>
              </a:xfrm>
              <a:prstGeom prst="ellipse">
                <a:avLst/>
              </a:prstGeom>
              <a:blipFill rotWithShape="1">
                <a:blip r:embed="rId26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/>
              <p:cNvSpPr txBox="1"/>
              <p:nvPr/>
            </p:nvSpPr>
            <p:spPr>
              <a:xfrm>
                <a:off x="838200" y="2450068"/>
                <a:ext cx="4605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4" name="TextBox 1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50068"/>
                <a:ext cx="460511" cy="369332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762000" y="3059668"/>
                <a:ext cx="4658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59668"/>
                <a:ext cx="465832" cy="369332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762000" y="3669268"/>
                <a:ext cx="4658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669268"/>
                <a:ext cx="465832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762000" y="4355068"/>
                <a:ext cx="4641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55068"/>
                <a:ext cx="464101" cy="36933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Oval 137"/>
              <p:cNvSpPr/>
              <p:nvPr/>
            </p:nvSpPr>
            <p:spPr>
              <a:xfrm>
                <a:off x="1295400" y="4419600"/>
                <a:ext cx="287469" cy="3003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8" name="Oval 1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419600"/>
                <a:ext cx="287469" cy="300330"/>
              </a:xfrm>
              <a:prstGeom prst="ellipse">
                <a:avLst/>
              </a:prstGeom>
              <a:blipFill rotWithShape="1">
                <a:blip r:embed="rId31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Oval 139"/>
              <p:cNvSpPr/>
              <p:nvPr/>
            </p:nvSpPr>
            <p:spPr>
              <a:xfrm>
                <a:off x="3217731" y="22142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0" name="Oval 1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731" y="2214270"/>
                <a:ext cx="287469" cy="300330"/>
              </a:xfrm>
              <a:prstGeom prst="ellipse">
                <a:avLst/>
              </a:prstGeom>
              <a:blipFill rotWithShape="1">
                <a:blip r:embed="rId32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Oval 140"/>
              <p:cNvSpPr/>
              <p:nvPr/>
            </p:nvSpPr>
            <p:spPr>
              <a:xfrm>
                <a:off x="3200400" y="25952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1" name="Oval 1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595270"/>
                <a:ext cx="287469" cy="300330"/>
              </a:xfrm>
              <a:prstGeom prst="ellipse">
                <a:avLst/>
              </a:prstGeom>
              <a:blipFill rotWithShape="1">
                <a:blip r:embed="rId33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Oval 141"/>
              <p:cNvSpPr/>
              <p:nvPr/>
            </p:nvSpPr>
            <p:spPr>
              <a:xfrm>
                <a:off x="1295400" y="4881270"/>
                <a:ext cx="287469" cy="3003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2" name="Oval 1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4881270"/>
                <a:ext cx="287469" cy="300330"/>
              </a:xfrm>
              <a:prstGeom prst="ellipse">
                <a:avLst/>
              </a:prstGeom>
              <a:blipFill rotWithShape="1">
                <a:blip r:embed="rId34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Oval 142"/>
              <p:cNvSpPr/>
              <p:nvPr/>
            </p:nvSpPr>
            <p:spPr>
              <a:xfrm>
                <a:off x="3200400" y="29762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3" name="Oval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976270"/>
                <a:ext cx="287469" cy="300330"/>
              </a:xfrm>
              <a:prstGeom prst="ellipse">
                <a:avLst/>
              </a:prstGeom>
              <a:blipFill rotWithShape="1">
                <a:blip r:embed="rId35"/>
                <a:stretch>
                  <a:fillRect l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Oval 143"/>
              <p:cNvSpPr/>
              <p:nvPr/>
            </p:nvSpPr>
            <p:spPr>
              <a:xfrm>
                <a:off x="3200400" y="33572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4" name="Oval 1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357270"/>
                <a:ext cx="287469" cy="300330"/>
              </a:xfrm>
              <a:prstGeom prst="ellipse">
                <a:avLst/>
              </a:prstGeom>
              <a:blipFill rotWithShape="1">
                <a:blip r:embed="rId36"/>
                <a:stretch>
                  <a:fillRect l="-28846" r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Oval 144"/>
              <p:cNvSpPr/>
              <p:nvPr/>
            </p:nvSpPr>
            <p:spPr>
              <a:xfrm>
                <a:off x="3886200" y="2895600"/>
                <a:ext cx="287469" cy="30033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𝟏𝟏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5" name="Oval 1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895600"/>
                <a:ext cx="287469" cy="300330"/>
              </a:xfrm>
              <a:prstGeom prst="ellipse">
                <a:avLst/>
              </a:prstGeom>
              <a:blipFill rotWithShape="1">
                <a:blip r:embed="rId37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Oval 145"/>
              <p:cNvSpPr/>
              <p:nvPr/>
            </p:nvSpPr>
            <p:spPr>
              <a:xfrm>
                <a:off x="1295400" y="5262270"/>
                <a:ext cx="287469" cy="3003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𝟏𝟐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6" name="Oval 1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262270"/>
                <a:ext cx="287469" cy="300330"/>
              </a:xfrm>
              <a:prstGeom prst="ellipse">
                <a:avLst/>
              </a:prstGeom>
              <a:blipFill rotWithShape="1">
                <a:blip r:embed="rId38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Oval 146"/>
              <p:cNvSpPr/>
              <p:nvPr/>
            </p:nvSpPr>
            <p:spPr>
              <a:xfrm>
                <a:off x="3276600" y="37382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𝟏𝟑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7" name="Oval 1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738270"/>
                <a:ext cx="287469" cy="300330"/>
              </a:xfrm>
              <a:prstGeom prst="ellipse">
                <a:avLst/>
              </a:prstGeom>
              <a:blipFill rotWithShape="1">
                <a:blip r:embed="rId39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Oval 147"/>
              <p:cNvSpPr/>
              <p:nvPr/>
            </p:nvSpPr>
            <p:spPr>
              <a:xfrm>
                <a:off x="3276600" y="40430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𝟏𝟒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8" name="Oval 1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043070"/>
                <a:ext cx="287469" cy="300330"/>
              </a:xfrm>
              <a:prstGeom prst="ellipse">
                <a:avLst/>
              </a:prstGeom>
              <a:blipFill rotWithShape="1">
                <a:blip r:embed="rId40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Oval 148"/>
              <p:cNvSpPr/>
              <p:nvPr/>
            </p:nvSpPr>
            <p:spPr>
              <a:xfrm>
                <a:off x="3886200" y="3585870"/>
                <a:ext cx="287469" cy="30033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𝟏𝟓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9" name="Oval 1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85870"/>
                <a:ext cx="287469" cy="300330"/>
              </a:xfrm>
              <a:prstGeom prst="ellipse">
                <a:avLst/>
              </a:prstGeom>
              <a:blipFill rotWithShape="1">
                <a:blip r:embed="rId41"/>
                <a:stretch>
                  <a:fillRect l="-30769" r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Oval 149"/>
              <p:cNvSpPr/>
              <p:nvPr/>
            </p:nvSpPr>
            <p:spPr>
              <a:xfrm>
                <a:off x="3886200" y="4271670"/>
                <a:ext cx="287469" cy="30033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0" smtClean="0">
                          <a:solidFill>
                            <a:schemeClr val="tx1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0" name="Oval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271670"/>
                <a:ext cx="287469" cy="300330"/>
              </a:xfrm>
              <a:prstGeom prst="ellipse">
                <a:avLst/>
              </a:prstGeom>
              <a:blipFill rotWithShape="1">
                <a:blip r:embed="rId42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Oval 151"/>
              <p:cNvSpPr/>
              <p:nvPr/>
            </p:nvSpPr>
            <p:spPr>
              <a:xfrm>
                <a:off x="3276600" y="43478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2" name="Oval 1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347870"/>
                <a:ext cx="287469" cy="300330"/>
              </a:xfrm>
              <a:prstGeom prst="ellipse">
                <a:avLst/>
              </a:prstGeom>
              <a:blipFill rotWithShape="1">
                <a:blip r:embed="rId43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Oval 152"/>
              <p:cNvSpPr/>
              <p:nvPr/>
            </p:nvSpPr>
            <p:spPr>
              <a:xfrm>
                <a:off x="3276600" y="46526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𝟏𝟕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3" name="Oval 1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4652670"/>
                <a:ext cx="287469" cy="300330"/>
              </a:xfrm>
              <a:prstGeom prst="ellipse">
                <a:avLst/>
              </a:prstGeom>
              <a:blipFill rotWithShape="1">
                <a:blip r:embed="rId44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Oval 153"/>
              <p:cNvSpPr/>
              <p:nvPr/>
            </p:nvSpPr>
            <p:spPr>
              <a:xfrm>
                <a:off x="3276600" y="50336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𝟏𝟗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4" name="Oval 1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033670"/>
                <a:ext cx="287469" cy="300330"/>
              </a:xfrm>
              <a:prstGeom prst="ellipse">
                <a:avLst/>
              </a:prstGeom>
              <a:blipFill rotWithShape="1">
                <a:blip r:embed="rId45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Oval 154"/>
              <p:cNvSpPr/>
              <p:nvPr/>
            </p:nvSpPr>
            <p:spPr>
              <a:xfrm>
                <a:off x="3276600" y="5338470"/>
                <a:ext cx="287469" cy="30033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5" name="Oval 1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5338470"/>
                <a:ext cx="287469" cy="300330"/>
              </a:xfrm>
              <a:prstGeom prst="ellipse">
                <a:avLst/>
              </a:prstGeom>
              <a:blipFill rotWithShape="1">
                <a:blip r:embed="rId46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Oval 155"/>
              <p:cNvSpPr/>
              <p:nvPr/>
            </p:nvSpPr>
            <p:spPr>
              <a:xfrm>
                <a:off x="3886200" y="4957470"/>
                <a:ext cx="287469" cy="300330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𝟐𝟏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Oval 1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957470"/>
                <a:ext cx="287469" cy="300330"/>
              </a:xfrm>
              <a:prstGeom prst="ellipse">
                <a:avLst/>
              </a:prstGeom>
              <a:blipFill rotWithShape="1">
                <a:blip r:embed="rId47"/>
                <a:stretch>
                  <a:fillRect l="-30769" r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0" name="Straight Arrow Connector 159"/>
          <p:cNvCxnSpPr>
            <a:stCxn id="96" idx="3"/>
          </p:cNvCxnSpPr>
          <p:nvPr/>
        </p:nvCxnSpPr>
        <p:spPr>
          <a:xfrm>
            <a:off x="4451289" y="4056589"/>
            <a:ext cx="730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451289" y="4724400"/>
            <a:ext cx="730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>
            <a:off x="4419600" y="5410200"/>
            <a:ext cx="730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990600" y="5486400"/>
            <a:ext cx="262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3382979" y="6477000"/>
            <a:ext cx="287469" cy="300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7" name="Oval 156"/>
          <p:cNvSpPr/>
          <p:nvPr/>
        </p:nvSpPr>
        <p:spPr>
          <a:xfrm>
            <a:off x="1295400" y="6477000"/>
            <a:ext cx="287469" cy="3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6147216"/>
            <a:ext cx="86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Reveal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1143000" y="60960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159" name="Oval 158"/>
          <p:cNvSpPr/>
          <p:nvPr/>
        </p:nvSpPr>
        <p:spPr>
          <a:xfrm>
            <a:off x="5503731" y="6477000"/>
            <a:ext cx="287469" cy="3003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302078" y="60960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6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1" grpId="0"/>
      <p:bldP spid="124" grpId="0"/>
      <p:bldP spid="125" grpId="0"/>
      <p:bldP spid="130" grpId="0" animBg="1"/>
      <p:bldP spid="131" grpId="0" animBg="1"/>
      <p:bldP spid="132" grpId="0" animBg="1"/>
      <p:bldP spid="133" grpId="0" animBg="1"/>
      <p:bldP spid="138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2" grpId="0" animBg="1"/>
      <p:bldP spid="153" grpId="0" animBg="1"/>
      <p:bldP spid="154" grpId="0" animBg="1"/>
      <p:bldP spid="155" grpId="0" animBg="1"/>
      <p:bldP spid="1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Instantiating PGE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7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PGE for GMW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93081"/>
              </p:ext>
            </p:extLst>
          </p:nvPr>
        </p:nvGraphicFramePr>
        <p:xfrm>
          <a:off x="6934200" y="4800600"/>
          <a:ext cx="1905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81000"/>
                <a:gridCol w="381000"/>
                <a:gridCol w="838200"/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g(0,0)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g(0,1)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g(1,0)</a:t>
                      </a:r>
                      <a:endParaRPr lang="en-US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g(1,1)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AutoShape 14"/>
              <p:cNvSpPr>
                <a:spLocks noChangeArrowheads="1"/>
              </p:cNvSpPr>
              <p:nvPr/>
            </p:nvSpPr>
            <p:spPr bwMode="auto">
              <a:xfrm rot="10800000" flipV="1">
                <a:off x="6934200" y="2350532"/>
                <a:ext cx="1524000" cy="1295400"/>
              </a:xfrm>
              <a:prstGeom prst="flowChartAlternateProcess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𝒈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6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6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AutoShap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0800000" flipV="1">
                <a:off x="6934200" y="2350532"/>
                <a:ext cx="1524000" cy="1295400"/>
              </a:xfrm>
              <a:prstGeom prst="flowChartAlternateProcess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8077200" y="1969532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315200" y="1969532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15"/>
              <p:cNvSpPr txBox="1">
                <a:spLocks noChangeArrowheads="1"/>
              </p:cNvSpPr>
              <p:nvPr/>
            </p:nvSpPr>
            <p:spPr bwMode="auto">
              <a:xfrm>
                <a:off x="7696200" y="1143000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b="1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𝒈</m:t>
                    </m:r>
                  </m:oMath>
                </a14:m>
                <a:r>
                  <a:rPr lang="en-US" sz="2400" b="1" dirty="0" smtClean="0">
                    <a:latin typeface="Arial" charset="0"/>
                  </a:rPr>
                  <a:t> </a:t>
                </a:r>
                <a:endParaRPr lang="en-US" sz="2400" b="1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96200" y="1143000"/>
                <a:ext cx="838200" cy="830997"/>
              </a:xfrm>
              <a:prstGeom prst="rect">
                <a:avLst/>
              </a:prstGeom>
              <a:blipFill rotWithShape="1">
                <a:blip r:embed="rId4"/>
                <a:stretch>
                  <a:fillRect r="-45985" b="-661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6781800" y="1143000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8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1800" y="1143000"/>
                <a:ext cx="838200" cy="830997"/>
              </a:xfrm>
              <a:prstGeom prst="rect">
                <a:avLst/>
              </a:prstGeom>
              <a:blipFill rotWithShape="1">
                <a:blip r:embed="rId5"/>
                <a:stretch>
                  <a:fillRect r="-3650" b="-588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8077200" y="3651794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391402" y="3645932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62800" y="3957935"/>
                <a:ext cx="5386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957935"/>
                <a:ext cx="53867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31044" y="3957935"/>
                <a:ext cx="545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044" y="3957935"/>
                <a:ext cx="54579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840249"/>
                  </p:ext>
                </p:extLst>
              </p:nvPr>
            </p:nvGraphicFramePr>
            <p:xfrm>
              <a:off x="1371600" y="4800600"/>
              <a:ext cx="4114800" cy="3749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211"/>
                    <a:gridCol w="346389"/>
                    <a:gridCol w="381000"/>
                    <a:gridCol w="3124200"/>
                  </a:tblGrid>
                  <a:tr h="35052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38840249"/>
                  </p:ext>
                </p:extLst>
              </p:nvPr>
            </p:nvGraphicFramePr>
            <p:xfrm>
              <a:off x="1371600" y="4800600"/>
              <a:ext cx="4114800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3211"/>
                    <a:gridCol w="346389"/>
                    <a:gridCol w="381000"/>
                    <a:gridCol w="3124200"/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g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75439" t="-8333" r="-1008772" b="-4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158730" t="-8333" r="-812698" b="-4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1836" t="-8333" b="-425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1836" t="-108333" b="-325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1836" t="-208333" b="-225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1836" t="-308333" b="-125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8"/>
                          <a:stretch>
                            <a:fillRect l="-31836" t="-408333" b="-250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16" name="Straight Arrow Connector 15"/>
          <p:cNvCxnSpPr/>
          <p:nvPr/>
        </p:nvCxnSpPr>
        <p:spPr>
          <a:xfrm flipH="1">
            <a:off x="5715000" y="5715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581400" y="3798332"/>
            <a:ext cx="0" cy="849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363659" y="2524780"/>
                <a:ext cx="61754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659" y="2524780"/>
                <a:ext cx="617541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55788" y="2526268"/>
                <a:ext cx="62581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788" y="2526268"/>
                <a:ext cx="625812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7957465"/>
                  </p:ext>
                </p:extLst>
              </p:nvPr>
            </p:nvGraphicFramePr>
            <p:xfrm>
              <a:off x="1981200" y="2118360"/>
              <a:ext cx="457200" cy="36575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/>
                  </a:tblGrid>
                  <a:tr h="163592">
                    <a:tc>
                      <a:txBody>
                        <a:bodyPr/>
                        <a:lstStyle/>
                        <a:p>
                          <a14:m/>
                          <a:r>
                            <a:rPr lang="en-US" b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solidFill>
                          <a:schemeClr val="bg2"/>
                        </a:solidFill>
                      </a:tcPr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  <a:tr h="350520">
                    <a:tc>
                      <a:txBody>
                        <a:bodyPr/>
                        <a:lstStyle/>
                        <a:p>
                          <a14:m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7957465"/>
                  </p:ext>
                </p:extLst>
              </p:nvPr>
            </p:nvGraphicFramePr>
            <p:xfrm>
              <a:off x="1981200" y="2118360"/>
              <a:ext cx="457200" cy="1463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572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t="-1667" b="-3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t="-101667" b="-2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t="-201667" b="-100000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1"/>
                          <a:stretch>
                            <a:fillRect t="-301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93948" y="2133600"/>
                <a:ext cx="7876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948" y="2133600"/>
                <a:ext cx="787652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>
            <a:off x="2743200" y="2526268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43200" y="2998232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43200" y="2590800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1-out-of-4 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68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4313"/>
            <a:ext cx="8026400" cy="14620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Secure Function Evaluation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4876800"/>
            <a:ext cx="4582624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   </a:t>
            </a:r>
            <a:r>
              <a:rPr lang="en-US" sz="2600" dirty="0" smtClean="0">
                <a:solidFill>
                  <a:schemeClr val="tx1"/>
                </a:solidFill>
              </a:rPr>
              <a:t>Parties </a:t>
            </a:r>
            <a:r>
              <a:rPr lang="en-US" sz="2600" dirty="0">
                <a:solidFill>
                  <a:schemeClr val="tx1"/>
                </a:solidFill>
              </a:rPr>
              <a:t>learn </a:t>
            </a:r>
            <a:r>
              <a:rPr lang="en-US" sz="2600" dirty="0">
                <a:solidFill>
                  <a:schemeClr val="tx2"/>
                </a:solidFill>
              </a:rPr>
              <a:t>f(x</a:t>
            </a:r>
            <a:r>
              <a:rPr lang="en-US" sz="2600" baseline="-25000" dirty="0">
                <a:solidFill>
                  <a:schemeClr val="tx2"/>
                </a:solidFill>
              </a:rPr>
              <a:t>1</a:t>
            </a:r>
            <a:r>
              <a:rPr lang="en-US" sz="2600" dirty="0">
                <a:solidFill>
                  <a:schemeClr val="tx2"/>
                </a:solidFill>
              </a:rPr>
              <a:t>,…,</a:t>
            </a:r>
            <a:r>
              <a:rPr lang="en-US" sz="2600" dirty="0" err="1">
                <a:solidFill>
                  <a:schemeClr val="tx2"/>
                </a:solidFill>
              </a:rPr>
              <a:t>x</a:t>
            </a:r>
            <a:r>
              <a:rPr lang="en-US" sz="2600" baseline="-25000" dirty="0" err="1">
                <a:solidFill>
                  <a:schemeClr val="tx2"/>
                </a:solidFill>
              </a:rPr>
              <a:t>n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1F4761D-EDAF-4FAD-B325-602853BCF311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7045" name="Oval 5"/>
          <p:cNvSpPr>
            <a:spLocks noChangeArrowheads="1"/>
          </p:cNvSpPr>
          <p:nvPr/>
        </p:nvSpPr>
        <p:spPr bwMode="auto">
          <a:xfrm>
            <a:off x="2372824" y="236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Oval 6"/>
          <p:cNvSpPr>
            <a:spLocks noChangeArrowheads="1"/>
          </p:cNvSpPr>
          <p:nvPr/>
        </p:nvSpPr>
        <p:spPr bwMode="auto">
          <a:xfrm>
            <a:off x="3439624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1915624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8" name="Oval 8"/>
          <p:cNvSpPr>
            <a:spLocks noChangeArrowheads="1"/>
          </p:cNvSpPr>
          <p:nvPr/>
        </p:nvSpPr>
        <p:spPr bwMode="auto">
          <a:xfrm>
            <a:off x="3287224" y="3886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9" name="Oval 9"/>
          <p:cNvSpPr>
            <a:spLocks noChangeArrowheads="1"/>
          </p:cNvSpPr>
          <p:nvPr/>
        </p:nvSpPr>
        <p:spPr bwMode="auto">
          <a:xfrm>
            <a:off x="1458424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Line 10"/>
          <p:cNvSpPr>
            <a:spLocks noChangeShapeType="1"/>
          </p:cNvSpPr>
          <p:nvPr/>
        </p:nvSpPr>
        <p:spPr bwMode="auto">
          <a:xfrm flipH="1" flipV="1">
            <a:off x="2601424" y="2514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 flipH="1">
            <a:off x="2068024" y="2590800"/>
            <a:ext cx="45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H="1" flipV="1">
            <a:off x="1687024" y="3276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 flipH="1">
            <a:off x="2144224" y="29718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054" name="AutoShape 14"/>
          <p:cNvSpPr>
            <a:spLocks noChangeArrowheads="1"/>
          </p:cNvSpPr>
          <p:nvPr/>
        </p:nvSpPr>
        <p:spPr bwMode="auto">
          <a:xfrm flipV="1">
            <a:off x="544024" y="2133600"/>
            <a:ext cx="4114800" cy="24384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72624" y="2819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latin typeface="Arial" charset="0"/>
              </a:rPr>
              <a:t>P</a:t>
            </a:r>
            <a:r>
              <a:rPr lang="en-US" baseline="-25000" dirty="0">
                <a:latin typeface="Arial" charset="0"/>
              </a:rPr>
              <a:t>1</a:t>
            </a:r>
            <a:r>
              <a:rPr lang="en-US" dirty="0">
                <a:latin typeface="Arial" charset="0"/>
              </a:rPr>
              <a:t>, x</a:t>
            </a:r>
            <a:r>
              <a:rPr lang="en-US" baseline="-25000" dirty="0">
                <a:latin typeface="Arial" charset="0"/>
              </a:rPr>
              <a:t>1</a:t>
            </a:r>
            <a:endParaRPr lang="en-US" dirty="0">
              <a:latin typeface="Arial" charset="0"/>
            </a:endParaRP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1687024" y="2286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latin typeface="Arial" charset="0"/>
              </a:rPr>
              <a:t>P</a:t>
            </a:r>
            <a:r>
              <a:rPr lang="en-US" baseline="-25000" dirty="0"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, x</a:t>
            </a:r>
            <a:r>
              <a:rPr lang="en-US" baseline="-25000" dirty="0">
                <a:latin typeface="Arial" charset="0"/>
              </a:rPr>
              <a:t>2</a:t>
            </a:r>
            <a:endParaRPr lang="en-US" dirty="0">
              <a:latin typeface="Arial" charset="0"/>
            </a:endParaRP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1915624" y="4191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5</a:t>
            </a:r>
            <a:r>
              <a:rPr lang="en-US">
                <a:latin typeface="Arial" charset="0"/>
              </a:rPr>
              <a:t>, x</a:t>
            </a:r>
            <a:r>
              <a:rPr lang="en-US" baseline="-25000">
                <a:latin typeface="Arial" charset="0"/>
              </a:rPr>
              <a:t>5</a:t>
            </a:r>
            <a:endParaRPr lang="en-US">
              <a:latin typeface="Arial" charset="0"/>
            </a:endParaRP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3515824" y="3962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latin typeface="Arial" charset="0"/>
              </a:rPr>
              <a:t>P</a:t>
            </a:r>
            <a:r>
              <a:rPr lang="en-US" baseline="-25000" dirty="0">
                <a:latin typeface="Arial" charset="0"/>
              </a:rPr>
              <a:t>4</a:t>
            </a:r>
            <a:r>
              <a:rPr lang="en-US" dirty="0">
                <a:latin typeface="Arial" charset="0"/>
              </a:rPr>
              <a:t>, x</a:t>
            </a:r>
            <a:r>
              <a:rPr lang="en-US" baseline="-25000" dirty="0">
                <a:latin typeface="Arial" charset="0"/>
              </a:rPr>
              <a:t>4</a:t>
            </a:r>
            <a:endParaRPr lang="en-US" dirty="0">
              <a:latin typeface="Arial" charset="0"/>
            </a:endParaRP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3592024" y="2895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>
                <a:latin typeface="Arial" charset="0"/>
              </a:rPr>
              <a:t>P</a:t>
            </a:r>
            <a:r>
              <a:rPr lang="en-US" baseline="-25000">
                <a:latin typeface="Arial" charset="0"/>
              </a:rPr>
              <a:t>3</a:t>
            </a:r>
            <a:r>
              <a:rPr lang="en-US">
                <a:latin typeface="Arial" charset="0"/>
              </a:rPr>
              <a:t>, x</a:t>
            </a:r>
            <a:r>
              <a:rPr lang="en-US" baseline="-25000">
                <a:latin typeface="Arial" charset="0"/>
              </a:rPr>
              <a:t>3</a:t>
            </a:r>
            <a:endParaRPr lang="en-US"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8735" y="2133600"/>
            <a:ext cx="4248279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solidFill>
                  <a:srgbClr val="FF0000"/>
                </a:solidFill>
                <a:latin typeface="+mj-lt"/>
              </a:rPr>
              <a:t>Correctness: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CA" sz="2800" dirty="0" smtClean="0">
                <a:latin typeface="+mj-lt"/>
              </a:rPr>
              <a:t>honest parties learn</a:t>
            </a:r>
          </a:p>
          <a:p>
            <a:pPr lvl="1"/>
            <a:r>
              <a:rPr lang="en-CA" sz="2800" dirty="0" smtClean="0">
                <a:latin typeface="+mj-lt"/>
              </a:rPr>
              <a:t> </a:t>
            </a:r>
            <a:r>
              <a:rPr lang="en-CA" sz="2800" dirty="0">
                <a:latin typeface="+mj-lt"/>
              </a:rPr>
              <a:t>the correct output</a:t>
            </a:r>
          </a:p>
          <a:p>
            <a:r>
              <a:rPr lang="en-CA" sz="2800" dirty="0" smtClean="0">
                <a:solidFill>
                  <a:srgbClr val="FF0000"/>
                </a:solidFill>
                <a:latin typeface="+mj-lt"/>
              </a:rPr>
              <a:t>Privacy:</a:t>
            </a:r>
            <a:endParaRPr lang="en-CA" sz="2800" dirty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en-CA" sz="2800" dirty="0">
                <a:latin typeface="+mj-lt"/>
              </a:rPr>
              <a:t>Nothing but the </a:t>
            </a:r>
            <a:endParaRPr lang="en-CA" sz="2800" dirty="0" smtClean="0">
              <a:latin typeface="+mj-lt"/>
            </a:endParaRPr>
          </a:p>
          <a:p>
            <a:pPr lvl="1"/>
            <a:r>
              <a:rPr lang="en-CA" sz="2800" dirty="0" smtClean="0">
                <a:latin typeface="+mj-lt"/>
              </a:rPr>
              <a:t>final output </a:t>
            </a:r>
            <a:r>
              <a:rPr lang="en-CA" sz="2800" dirty="0">
                <a:latin typeface="+mj-lt"/>
              </a:rPr>
              <a:t>is </a:t>
            </a:r>
            <a:r>
              <a:rPr lang="en-CA" sz="2800" dirty="0" smtClean="0">
                <a:latin typeface="+mj-lt"/>
              </a:rPr>
              <a:t>leaked</a:t>
            </a:r>
          </a:p>
          <a:p>
            <a:pPr lvl="1"/>
            <a:endParaRPr lang="en-CA" sz="2800" dirty="0" smtClean="0">
              <a:latin typeface="+mj-lt"/>
            </a:endParaRPr>
          </a:p>
          <a:p>
            <a:pPr lvl="1"/>
            <a:r>
              <a:rPr lang="en-CA" sz="2800" dirty="0" smtClean="0">
                <a:solidFill>
                  <a:srgbClr val="FF0000"/>
                </a:solidFill>
                <a:latin typeface="+mj-lt"/>
              </a:rPr>
              <a:t>…</a:t>
            </a:r>
            <a:r>
              <a:rPr lang="en-CA" sz="2800" dirty="0" smtClean="0">
                <a:latin typeface="+mj-lt"/>
              </a:rPr>
              <a:t> </a:t>
            </a:r>
            <a:endParaRPr lang="en-CA" sz="2800" dirty="0">
              <a:latin typeface="+mj-lt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922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PGE for AC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 xmlns="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𝐅</m:t>
                    </m:r>
                  </m:oMath>
                </a14:m>
                <a:endParaRPr lang="en-US" sz="2000" b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 xmlns="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 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000" b="0" dirty="0" smtClean="0"/>
              </a:p>
              <a:p>
                <a14:m>
                  <m:oMath xmlns:m="http://schemas.openxmlformats.org/officeDocument/2006/math" xmlns="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𝑜𝑟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𝑐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×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 xmlns="">
                    <m:r>
                      <a:rPr lang="en-US" sz="2000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𝐸𝑛𝑐</m:t>
                    </m:r>
                    <m:r>
                      <a:rPr lang="en-US" sz="20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is an additively </a:t>
                </a:r>
                <a:r>
                  <a:rPr lang="en-US" sz="2000" dirty="0" err="1" smtClean="0"/>
                  <a:t>homomrphic</a:t>
                </a:r>
                <a:r>
                  <a:rPr lang="en-US" sz="2000" dirty="0" smtClean="0"/>
                  <a:t> encryption</a:t>
                </a:r>
              </a:p>
              <a:p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593" t="-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81428" y="3800648"/>
                <a:ext cx="661807" cy="548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1428" y="3800648"/>
                <a:ext cx="661807" cy="5489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01275" y="3596998"/>
                <a:ext cx="1098925" cy="346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75" y="3596998"/>
                <a:ext cx="1098925" cy="346720"/>
              </a:xfrm>
              <a:prstGeom prst="rect">
                <a:avLst/>
              </a:prstGeom>
              <a:blipFill rotWithShape="1">
                <a:blip r:embed="rId5"/>
                <a:stretch>
                  <a:fillRect b="-192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7272814" y="3562739"/>
            <a:ext cx="1718786" cy="715347"/>
            <a:chOff x="7218449" y="3200400"/>
            <a:chExt cx="1762857" cy="762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7218449" y="3377625"/>
                  <a:ext cx="688265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18449" y="3377625"/>
                  <a:ext cx="688265" cy="58477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516225" y="3200400"/>
                  <a:ext cx="146508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𝑝𝑘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16225" y="3200400"/>
                  <a:ext cx="1465081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92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13" name="Straight Arrow Connector 12"/>
          <p:cNvCxnSpPr/>
          <p:nvPr/>
        </p:nvCxnSpPr>
        <p:spPr>
          <a:xfrm flipH="1">
            <a:off x="3345180" y="3899608"/>
            <a:ext cx="28975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73705" y="3491204"/>
                <a:ext cx="3725315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705" y="3491204"/>
                <a:ext cx="3725315" cy="390748"/>
              </a:xfrm>
              <a:prstGeom prst="rect">
                <a:avLst/>
              </a:prstGeom>
              <a:blipFill rotWithShape="1">
                <a:blip r:embed="rId8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200" y="4614214"/>
                <a:ext cx="106150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(If </a:t>
                </a:r>
                <a14:m>
                  <m:oMath xmlns:m="http://schemas.openxmlformats.org/officeDocument/2006/math" xmlns="">
                    <m:r>
                      <a:rPr lang="en-US" sz="2800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)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4614214"/>
                <a:ext cx="1061509" cy="523220"/>
              </a:xfrm>
              <a:prstGeom prst="rect">
                <a:avLst/>
              </a:prstGeom>
              <a:blipFill rotWithShape="1">
                <a:blip r:embed="rId9"/>
                <a:stretch>
                  <a:fillRect l="-12069" t="-11628" r="-9770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3854" y="5572780"/>
                <a:ext cx="10502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</a:rPr>
                  <a:t>(If </a:t>
                </a:r>
                <a14:m>
                  <m:oMath xmlns:m="http://schemas.openxmlformats.org/officeDocument/2006/math" xmlns="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</a:rPr>
                  <a:t>)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54" y="5572780"/>
                <a:ext cx="1050288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11628" t="-11628" r="-11047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3352800" y="4953000"/>
            <a:ext cx="28975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360420" y="4553034"/>
                <a:ext cx="287104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 + 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 + </m:t>
                      </m:r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420" y="4553034"/>
                <a:ext cx="2871042" cy="390748"/>
              </a:xfrm>
              <a:prstGeom prst="rect">
                <a:avLst/>
              </a:prstGeom>
              <a:blipFill rotWithShape="1">
                <a:blip r:embed="rId11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42035" y="4564224"/>
                <a:ext cx="21387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←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𝐅</m:t>
                      </m:r>
                    </m:oMath>
                  </m:oMathPara>
                </a14:m>
                <a:endParaRPr lang="en-US" b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←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+ 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− 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035" y="4564224"/>
                <a:ext cx="2138727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97313" y="6209522"/>
                <a:ext cx="17418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← </m:t>
                      </m:r>
                      <m:r>
                        <a:rPr lang="en-US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𝐷𝑒</m:t>
                      </m:r>
                      <m:sSub>
                        <m:sSubPr>
                          <m:ctrlPr>
                            <a:rPr lang="en-US" i="1" dirty="0" err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err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 dirty="0" err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𝑠𝑘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7313" y="6209522"/>
                <a:ext cx="1741887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339215" y="5677791"/>
                <a:ext cx="8965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←</m:t>
                      </m:r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𝐅</m:t>
                      </m:r>
                    </m:oMath>
                  </m:oMathPara>
                </a14:m>
                <a:endParaRPr lang="en-US" b="1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215" y="5677791"/>
                <a:ext cx="896592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3419475" y="5923384"/>
            <a:ext cx="28975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14600" y="5552852"/>
                <a:ext cx="4768613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= </m:t>
                      </m:r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 +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552852"/>
                <a:ext cx="4768613" cy="390748"/>
              </a:xfrm>
              <a:prstGeom prst="rect">
                <a:avLst/>
              </a:prstGeom>
              <a:blipFill rotWithShape="1">
                <a:blip r:embed="rId1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le 25"/>
          <p:cNvSpPr/>
          <p:nvPr/>
        </p:nvSpPr>
        <p:spPr>
          <a:xfrm>
            <a:off x="103854" y="3276600"/>
            <a:ext cx="8813451" cy="3505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9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Instantiating CTH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5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Extended Perm.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inputs are ready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100" dirty="0" smtClean="0"/>
              <a:t>                                       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5257799" y="2275553"/>
            <a:ext cx="3048001" cy="3668047"/>
            <a:chOff x="5626075" y="1970756"/>
            <a:chExt cx="2152401" cy="3016008"/>
          </a:xfrm>
        </p:grpSpPr>
        <p:sp>
          <p:nvSpPr>
            <p:cNvPr id="7" name="Rounded Rectangle 6"/>
            <p:cNvSpPr/>
            <p:nvPr/>
          </p:nvSpPr>
          <p:spPr>
            <a:xfrm>
              <a:off x="5846834" y="1970756"/>
              <a:ext cx="1710881" cy="3016008"/>
            </a:xfrm>
            <a:prstGeom prst="roundRect">
              <a:avLst/>
            </a:prstGeom>
            <a:noFill/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7557717" y="2422743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557717" y="2720885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557717" y="3317170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557717" y="3019028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557717" y="4509737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536489" y="4807879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557717" y="4211595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557717" y="3913453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557717" y="3615312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626076" y="2303487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626076" y="2840142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626076" y="3376798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626076" y="3973082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626075" y="4390480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7502525" y="2124602"/>
              <a:ext cx="275949" cy="166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5851832" y="2137808"/>
              <a:ext cx="1650694" cy="16567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846833" y="2314641"/>
              <a:ext cx="1710881" cy="1022072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851832" y="2428004"/>
              <a:ext cx="1705884" cy="41213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853086" y="2726633"/>
              <a:ext cx="1704629" cy="63718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53086" y="3028157"/>
              <a:ext cx="1704629" cy="944924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851832" y="3973079"/>
              <a:ext cx="1684656" cy="83479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626076" y="4748247"/>
              <a:ext cx="220759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5851833" y="3619935"/>
              <a:ext cx="1705884" cy="77054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846833" y="3913450"/>
              <a:ext cx="1710881" cy="46789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851833" y="4211593"/>
              <a:ext cx="1705884" cy="5275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5853089" y="4509728"/>
              <a:ext cx="1704629" cy="238513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77000" y="1752600"/>
                <a:ext cx="7012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1752600"/>
                <a:ext cx="701282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49565" y="3829110"/>
                <a:ext cx="564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 dirty="0" smtClean="0">
                          <a:latin typeface="Cambria Math"/>
                        </a:rPr>
                        <m:t> </m:t>
                      </m:r>
                      <m:r>
                        <a:rPr lang="en-US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65" y="3829110"/>
                <a:ext cx="56483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2561" y="2895600"/>
                <a:ext cx="13100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/>
                    </a:solidFill>
                  </a:rPr>
                  <a:t>π</a:t>
                </a:r>
                <a14:m>
                  <m:oMath xmlns:m="http://schemas.openxmlformats.org/officeDocument/2006/math" xmlns="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</m:d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→[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𝒎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61" y="2895600"/>
                <a:ext cx="1310039" cy="338554"/>
              </a:xfrm>
              <a:prstGeom prst="rect">
                <a:avLst/>
              </a:prstGeom>
              <a:blipFill rotWithShape="1">
                <a:blip r:embed="rId10"/>
                <a:stretch>
                  <a:fillRect l="-2791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80636" y="3821668"/>
                <a:ext cx="467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i="1" dirty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636" y="3821668"/>
                <a:ext cx="46756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62000" y="3276600"/>
                <a:ext cx="848886" cy="166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76600"/>
                <a:ext cx="848886" cy="166212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Arrow Connector 44"/>
          <p:cNvCxnSpPr/>
          <p:nvPr/>
        </p:nvCxnSpPr>
        <p:spPr>
          <a:xfrm flipH="1">
            <a:off x="2019300" y="3733800"/>
            <a:ext cx="952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019300" y="4191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2019300" y="4648200"/>
            <a:ext cx="952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828800" y="5943600"/>
            <a:ext cx="952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743200" y="5029200"/>
                <a:ext cx="2091662" cy="1822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𝜋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⊕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𝜋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⊕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𝜋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sup>
                                          </m:sSup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/>
                                                </a:rPr>
                                                <m:t>𝑚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⊕</m:t>
                                      </m:r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𝑚</m:t>
                                      </m:r>
                                    </m:sub>
                                  </m:sSub>
                                </m:e>
                                <m:sub/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5029200"/>
                <a:ext cx="2091662" cy="18221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52800" y="3315372"/>
                <a:ext cx="842154" cy="1637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315372"/>
                <a:ext cx="842154" cy="1637628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05400" y="2286000"/>
                <a:ext cx="4726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286000"/>
                <a:ext cx="472630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05400" y="2907268"/>
                <a:ext cx="477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907268"/>
                <a:ext cx="477951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160849" y="3593068"/>
                <a:ext cx="477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849" y="3593068"/>
                <a:ext cx="477951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105400" y="4355068"/>
                <a:ext cx="477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355068"/>
                <a:ext cx="477951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105400" y="4888468"/>
                <a:ext cx="477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88468"/>
                <a:ext cx="477951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105400" y="5334000"/>
                <a:ext cx="4779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334000"/>
                <a:ext cx="477951" cy="369332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7924800" y="2069068"/>
                <a:ext cx="10457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 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069068"/>
                <a:ext cx="1045735" cy="369332"/>
              </a:xfrm>
              <a:prstGeom prst="rect">
                <a:avLst/>
              </a:prstGeom>
              <a:blipFill rotWithShape="1">
                <a:blip r:embed="rId21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924800" y="3593068"/>
                <a:ext cx="9997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593068"/>
                <a:ext cx="999761" cy="369332"/>
              </a:xfrm>
              <a:prstGeom prst="rect">
                <a:avLst/>
              </a:prstGeom>
              <a:blipFill rotWithShape="1">
                <a:blip r:embed="rId2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924800" y="2438400"/>
                <a:ext cx="100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438400"/>
                <a:ext cx="1005083" cy="369332"/>
              </a:xfrm>
              <a:prstGeom prst="rect">
                <a:avLst/>
              </a:prstGeom>
              <a:blipFill rotWithShape="1">
                <a:blip r:embed="rId2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924800" y="2819400"/>
                <a:ext cx="100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2819400"/>
                <a:ext cx="1005083" cy="369332"/>
              </a:xfrm>
              <a:prstGeom prst="rect">
                <a:avLst/>
              </a:prstGeom>
              <a:blipFill rotWithShape="1">
                <a:blip r:embed="rId24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924800" y="5421868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⊕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421868"/>
                <a:ext cx="1097545" cy="369332"/>
              </a:xfrm>
              <a:prstGeom prst="rect">
                <a:avLst/>
              </a:prstGeom>
              <a:blipFill rotWithShape="1">
                <a:blip r:embed="rId2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924800" y="3200400"/>
                <a:ext cx="100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200400"/>
                <a:ext cx="1005083" cy="369332"/>
              </a:xfrm>
              <a:prstGeom prst="rect">
                <a:avLst/>
              </a:prstGeom>
              <a:blipFill rotWithShape="1">
                <a:blip r:embed="rId2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924800" y="3962400"/>
                <a:ext cx="100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962400"/>
                <a:ext cx="1005083" cy="369332"/>
              </a:xfrm>
              <a:prstGeom prst="rect">
                <a:avLst/>
              </a:prstGeom>
              <a:blipFill rotWithShape="1">
                <a:blip r:embed="rId2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7924800" y="4267200"/>
                <a:ext cx="100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4267200"/>
                <a:ext cx="1005083" cy="369332"/>
              </a:xfrm>
              <a:prstGeom prst="rect">
                <a:avLst/>
              </a:prstGeom>
              <a:blipFill rotWithShape="1">
                <a:blip r:embed="rId2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924800" y="5029200"/>
                <a:ext cx="1000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9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5029200"/>
                <a:ext cx="1000274" cy="369332"/>
              </a:xfrm>
              <a:prstGeom prst="rect">
                <a:avLst/>
              </a:prstGeom>
              <a:blipFill rotWithShape="1">
                <a:blip r:embed="rId2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924800" y="4648200"/>
                <a:ext cx="1005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6</m:t>
                          </m:r>
                        </m:sub>
                      </m:sSub>
                      <m:r>
                        <a:rPr lang="en-US" b="0" i="1" dirty="0" smtClean="0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4648200"/>
                <a:ext cx="1005083" cy="369332"/>
              </a:xfrm>
              <a:prstGeom prst="rect">
                <a:avLst/>
              </a:prstGeom>
              <a:blipFill rotWithShape="1">
                <a:blip r:embed="rId30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424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any MPC</a:t>
            </a:r>
          </a:p>
          <a:p>
            <a:pPr lvl="1"/>
            <a:r>
              <a:rPr lang="en-US" dirty="0" smtClean="0"/>
              <a:t>Inefficient</a:t>
            </a:r>
          </a:p>
          <a:p>
            <a:pPr lvl="1"/>
            <a:r>
              <a:rPr lang="en-US" dirty="0" smtClean="0"/>
              <a:t>Not on-demand</a:t>
            </a:r>
          </a:p>
          <a:p>
            <a:r>
              <a:rPr lang="en-US" dirty="0" smtClean="0"/>
              <a:t>Using </a:t>
            </a:r>
            <a:r>
              <a:rPr lang="en-US" dirty="0"/>
              <a:t>s</a:t>
            </a:r>
            <a:r>
              <a:rPr lang="en-US" dirty="0" smtClean="0"/>
              <a:t>ingly HE </a:t>
            </a:r>
          </a:p>
          <a:p>
            <a:pPr lvl="1"/>
            <a:r>
              <a:rPr lang="en-US" dirty="0" smtClean="0"/>
              <a:t>Linear complexity</a:t>
            </a:r>
          </a:p>
          <a:p>
            <a:pPr lvl="1"/>
            <a:r>
              <a:rPr lang="en-US" dirty="0" smtClean="0"/>
              <a:t>Requires public-key ops</a:t>
            </a:r>
          </a:p>
          <a:p>
            <a:r>
              <a:rPr lang="en-US" dirty="0"/>
              <a:t>U</a:t>
            </a:r>
            <a:r>
              <a:rPr lang="en-US" dirty="0" smtClean="0"/>
              <a:t>sing oblivious transfer</a:t>
            </a:r>
          </a:p>
          <a:p>
            <a:pPr lvl="1"/>
            <a:r>
              <a:rPr lang="en-US" dirty="0" smtClean="0"/>
              <a:t>Not linear</a:t>
            </a:r>
            <a:endParaRPr lang="en-US" dirty="0"/>
          </a:p>
          <a:p>
            <a:pPr lvl="1"/>
            <a:r>
              <a:rPr lang="en-US" dirty="0" smtClean="0"/>
              <a:t>But better concrete efficiency (OT extension)</a:t>
            </a:r>
          </a:p>
        </p:txBody>
      </p:sp>
    </p:spTree>
    <p:extLst>
      <p:ext uri="{BB962C8B-B14F-4D97-AF65-F5344CB8AC3E}">
        <p14:creationId xmlns:p14="http://schemas.microsoft.com/office/powerpoint/2010/main" val="15421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HE-based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58964" y="2743200"/>
                <a:ext cx="7746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 dirty="0" smtClean="0">
                          <a:latin typeface="Cambria Math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64" y="2743200"/>
                <a:ext cx="774636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60893" y="2743200"/>
                <a:ext cx="7829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i="1" dirty="0" smtClean="0">
                          <a:latin typeface="Cambria Math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893" y="2743200"/>
                <a:ext cx="78290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979078" y="1981200"/>
                <a:ext cx="126932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78" y="1981200"/>
                <a:ext cx="1269322" cy="390748"/>
              </a:xfrm>
              <a:prstGeom prst="rect">
                <a:avLst/>
              </a:prstGeom>
              <a:blipFill rotWithShape="1">
                <a:blip r:embed="rId4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79078" y="2352452"/>
                <a:ext cx="1274644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78" y="2352452"/>
                <a:ext cx="1274644" cy="390748"/>
              </a:xfrm>
              <a:prstGeom prst="rect">
                <a:avLst/>
              </a:prstGeom>
              <a:blipFill rotWithShape="1">
                <a:blip r:embed="rId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79078" y="3495452"/>
                <a:ext cx="1332352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𝐸𝑛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𝑝𝑘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078" y="3495452"/>
                <a:ext cx="1332352" cy="390748"/>
              </a:xfrm>
              <a:prstGeom prst="rect">
                <a:avLst/>
              </a:prstGeom>
              <a:blipFill rotWithShape="1">
                <a:blip r:embed="rId6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4724400" y="30480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05000" y="4191000"/>
                <a:ext cx="2538259" cy="17860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𝐸𝑛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𝑝𝑘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⊕</m:t>
                              </m:r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𝐸𝑛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𝑝𝑘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𝜋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⊕</m:t>
                              </m:r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.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𝐸𝑛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  <m:t>𝑝𝑘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sSup>
                                        <m:sSupPr>
                                          <m:ctrlPr>
                                            <a:rPr lang="en-US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  <m:t>𝜋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70C0"/>
                                              </a:solidFill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e>
                                      </m:d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⊕</m:t>
                                  </m:r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b/>
                          </m:sSub>
                        </m:e>
                      </m:eqAr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191000"/>
                <a:ext cx="2538259" cy="17860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486400" y="2590800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0" y="290726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86400" y="3212068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81200" y="51816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463646" y="2096172"/>
                <a:ext cx="842154" cy="1637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46" y="2096172"/>
                <a:ext cx="842154" cy="163762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000" y="2209800"/>
                <a:ext cx="848886" cy="166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09800"/>
                <a:ext cx="848886" cy="166212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" y="1676400"/>
                <a:ext cx="60728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𝝅</m:t>
                          </m:r>
                        </m:e>
                        <m:sub/>
                      </m:sSub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76400"/>
                <a:ext cx="607281" cy="40011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124200" y="6183868"/>
            <a:ext cx="2831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Easy to make on-demand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474482" y="1611868"/>
                <a:ext cx="831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𝑝𝑘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𝑠𝑘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482" y="1611868"/>
                <a:ext cx="831318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1331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Networks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28800" y="43434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4495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4876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7800" y="41910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191000"/>
                <a:ext cx="37625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52543" y="4583668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543" y="4583668"/>
                <a:ext cx="37247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1828800" y="44958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28800" y="4560332"/>
            <a:ext cx="76200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90800" y="4560332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90800" y="4876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4" idx="0"/>
          </p:cNvCxnSpPr>
          <p:nvPr/>
        </p:nvCxnSpPr>
        <p:spPr>
          <a:xfrm>
            <a:off x="2209800" y="3962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05000" y="3810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52600" y="27432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295400" y="2895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3276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371600" y="25908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590800"/>
                <a:ext cx="37625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376343" y="2983468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343" y="2983468"/>
                <a:ext cx="37247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1752600" y="2895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52600" y="3276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514600" y="2895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14600" y="3276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23" idx="0"/>
          </p:cNvCxnSpPr>
          <p:nvPr/>
        </p:nvCxnSpPr>
        <p:spPr>
          <a:xfrm>
            <a:off x="2133600" y="2362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28800" y="2209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595543" y="25908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543" y="2590800"/>
                <a:ext cx="37625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99327" y="2971800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27" y="2971800"/>
                <a:ext cx="37247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595543" y="4583668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543" y="4583668"/>
                <a:ext cx="37625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599327" y="4267200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27" y="4267200"/>
                <a:ext cx="37247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5181600" y="2286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00800" y="2286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400800" y="3048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6400800" y="3810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00800" y="4648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81600" y="3048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181600" y="38100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181600" y="4648200"/>
            <a:ext cx="45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5638800" y="2362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638800" y="2590800"/>
            <a:ext cx="7620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638800" y="2590800"/>
            <a:ext cx="76200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638800" y="3886200"/>
            <a:ext cx="7620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638800" y="4114800"/>
            <a:ext cx="7620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638800" y="4953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638800" y="3352800"/>
            <a:ext cx="7620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638800" y="3352800"/>
            <a:ext cx="7620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7239000" y="2286000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2286000"/>
                <a:ext cx="41549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7239000" y="3059668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059668"/>
                <a:ext cx="41549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239000" y="3745468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745468"/>
                <a:ext cx="415498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7204502" y="4583668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502" y="4583668"/>
                <a:ext cx="415498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Connector 80"/>
          <p:cNvCxnSpPr/>
          <p:nvPr/>
        </p:nvCxnSpPr>
        <p:spPr>
          <a:xfrm flipH="1" flipV="1">
            <a:off x="4876800" y="2362200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4876800" y="2584966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4876800" y="3124200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4876800" y="3346966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4876800" y="3880366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4876800" y="4108966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4876800" y="4718566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4876800" y="4947166"/>
            <a:ext cx="304800" cy="5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endCxn id="41" idx="0"/>
          </p:cNvCxnSpPr>
          <p:nvPr/>
        </p:nvCxnSpPr>
        <p:spPr>
          <a:xfrm>
            <a:off x="5410200" y="2013466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629400" y="1981200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629400" y="2775466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629400" y="3537466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629400" y="4419600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410200" y="4375666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410200" y="3537466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410200" y="2775466"/>
            <a:ext cx="0" cy="272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04800" y="5410200"/>
                <a:ext cx="85344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[Waksman’  68]: any permutation 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𝜋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→[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]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can be implemented using  a permutation network of size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𝑛𝑙𝑜𝑔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−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/>
                  <a:t>The permutation is determined using </a:t>
                </a:r>
                <a14:m>
                  <m:oMath xmlns:m="http://schemas.openxmlformats.org/officeDocument/2006/math" xmlns="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𝑛𝑙𝑜𝑔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 −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𝑛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selection bits</a:t>
                </a:r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10200"/>
                <a:ext cx="8534400" cy="1200329"/>
              </a:xfrm>
              <a:prstGeom prst="rect">
                <a:avLst/>
              </a:prstGeom>
              <a:blipFill rotWithShape="1">
                <a:blip r:embed="rId13"/>
                <a:stretch>
                  <a:fillRect l="-571" t="-2551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800600" y="1688068"/>
            <a:ext cx="2427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Permutation Network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1579843" y="1688068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828800" y="2209800"/>
            <a:ext cx="38100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33" idx="1"/>
          </p:cNvCxnSpPr>
          <p:nvPr/>
        </p:nvCxnSpPr>
        <p:spPr>
          <a:xfrm flipH="1" flipV="1">
            <a:off x="762000" y="2149733"/>
            <a:ext cx="1066800" cy="2447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-3982" y="1828800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election 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45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 56"/>
          <p:cNvSpPr/>
          <p:nvPr/>
        </p:nvSpPr>
        <p:spPr>
          <a:xfrm>
            <a:off x="1905000" y="2819400"/>
            <a:ext cx="2286000" cy="32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4495800" y="2819400"/>
            <a:ext cx="2286000" cy="3200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Need one more switch type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49530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5105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5486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62200" y="48006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800600"/>
                <a:ext cx="376257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66943" y="5193268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943" y="5193268"/>
                <a:ext cx="37247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743200" y="51054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43200" y="5169932"/>
            <a:ext cx="76200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5169932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5200" y="5486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0"/>
          </p:cNvCxnSpPr>
          <p:nvPr/>
        </p:nvCxnSpPr>
        <p:spPr>
          <a:xfrm>
            <a:off x="3124200" y="4572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9400" y="4419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67000" y="33528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209800" y="3505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09800" y="3886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286000" y="32004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200400"/>
                <a:ext cx="37625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90743" y="3593068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0743" y="3593068"/>
                <a:ext cx="372473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2667000" y="3505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67000" y="3886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429000" y="3505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29000" y="3886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5" idx="0"/>
          </p:cNvCxnSpPr>
          <p:nvPr/>
        </p:nvCxnSpPr>
        <p:spPr>
          <a:xfrm>
            <a:off x="3048000" y="2971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743200" y="2819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509943" y="32004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943" y="3200400"/>
                <a:ext cx="376257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513727" y="3581400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727" y="3581400"/>
                <a:ext cx="37247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509943" y="5193268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943" y="5193268"/>
                <a:ext cx="37625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13727" y="4876800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3727" y="4876800"/>
                <a:ext cx="37247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5257800" y="51054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800600" y="5257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00600" y="5638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49530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953000"/>
                <a:ext cx="376257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881543" y="5345668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1543" y="5345668"/>
                <a:ext cx="372473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>
            <a:off x="5257800" y="52578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57800" y="5257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019800" y="5257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19800" y="5638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0" idx="0"/>
          </p:cNvCxnSpPr>
          <p:nvPr/>
        </p:nvCxnSpPr>
        <p:spPr>
          <a:xfrm>
            <a:off x="5638800" y="4724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334000" y="4572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81600" y="35052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4724400" y="3657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724400" y="4038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800600" y="33528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352800"/>
                <a:ext cx="376257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05343" y="3745468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343" y="3745468"/>
                <a:ext cx="372473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/>
          <p:nvPr/>
        </p:nvCxnSpPr>
        <p:spPr>
          <a:xfrm>
            <a:off x="5181600" y="3657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181600" y="40386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43600" y="3657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43600" y="4038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1" idx="0"/>
          </p:cNvCxnSpPr>
          <p:nvPr/>
        </p:nvCxnSpPr>
        <p:spPr>
          <a:xfrm>
            <a:off x="5562600" y="3124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57800" y="2971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024543" y="33528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543" y="3352800"/>
                <a:ext cx="376257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28327" y="3733800"/>
                <a:ext cx="372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327" y="3733800"/>
                <a:ext cx="372473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024543" y="5345668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543" y="5345668"/>
                <a:ext cx="376257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028327" y="4953000"/>
                <a:ext cx="3762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327" y="4953000"/>
                <a:ext cx="376257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40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600200"/>
          </a:xfrm>
        </p:spPr>
        <p:txBody>
          <a:bodyPr/>
          <a:lstStyle/>
          <a:p>
            <a:r>
              <a:rPr lang="en-US" sz="4800" dirty="0" smtClean="0"/>
              <a:t>EP Networks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838200" y="2057400"/>
            <a:ext cx="1447800" cy="3480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Waksman 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10400" y="2115284"/>
            <a:ext cx="1524000" cy="3422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Waksman 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04800" y="2133600"/>
                <a:ext cx="492058" cy="1637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</m:e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133600"/>
                <a:ext cx="492058" cy="16376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1000" y="3848772"/>
                <a:ext cx="382733" cy="1642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smtClean="0">
                              <a:latin typeface="Cambria Math"/>
                            </a:rPr>
                          </m:ctrlPr>
                        </m:eqArr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e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848772"/>
                <a:ext cx="382733" cy="16423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438400" y="2133600"/>
                <a:ext cx="492058" cy="32841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i="1" smtClean="0">
                              <a:latin typeface="Cambria Math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e>
                        <m:e>
                          <m:r>
                            <a:rPr lang="en-US" i="1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</m:e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eqAr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133600"/>
                <a:ext cx="492058" cy="32841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2895599" y="1916667"/>
            <a:ext cx="4114801" cy="750332"/>
            <a:chOff x="3276600" y="1600200"/>
            <a:chExt cx="6893954" cy="1295400"/>
          </a:xfrm>
        </p:grpSpPr>
        <p:sp>
          <p:nvSpPr>
            <p:cNvPr id="22" name="Rectangle 21"/>
            <p:cNvSpPr/>
            <p:nvPr/>
          </p:nvSpPr>
          <p:spPr>
            <a:xfrm>
              <a:off x="3733800" y="2133600"/>
              <a:ext cx="7620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276600" y="2286000"/>
              <a:ext cx="45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276600" y="2667000"/>
              <a:ext cx="45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733800" y="2286000"/>
              <a:ext cx="762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733800" y="2286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95800" y="2285999"/>
              <a:ext cx="56747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495800" y="26670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endCxn id="22" idx="0"/>
            </p:cNvCxnSpPr>
            <p:nvPr/>
          </p:nvCxnSpPr>
          <p:spPr>
            <a:xfrm>
              <a:off x="4114800" y="17526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810000" y="1600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399742" y="2106275"/>
                  <a:ext cx="791846" cy="6376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9742" y="2106275"/>
                  <a:ext cx="791846" cy="63762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399742" y="1711612"/>
                  <a:ext cx="791846" cy="6376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9742" y="1711612"/>
                  <a:ext cx="791846" cy="63762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oup 37"/>
          <p:cNvGrpSpPr/>
          <p:nvPr/>
        </p:nvGrpSpPr>
        <p:grpSpPr>
          <a:xfrm>
            <a:off x="2895599" y="2145268"/>
            <a:ext cx="4114801" cy="750332"/>
            <a:chOff x="1744609" y="1600200"/>
            <a:chExt cx="6893954" cy="1295400"/>
          </a:xfrm>
        </p:grpSpPr>
        <p:sp>
          <p:nvSpPr>
            <p:cNvPr id="39" name="Rectangle 38"/>
            <p:cNvSpPr/>
            <p:nvPr/>
          </p:nvSpPr>
          <p:spPr>
            <a:xfrm>
              <a:off x="3733800" y="2133600"/>
              <a:ext cx="7620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276600" y="2286000"/>
              <a:ext cx="45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44609" y="2666999"/>
              <a:ext cx="19891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733800" y="2286000"/>
              <a:ext cx="762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733800" y="2286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495800" y="2286001"/>
              <a:ext cx="41427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495800" y="26670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endCxn id="39" idx="0"/>
            </p:cNvCxnSpPr>
            <p:nvPr/>
          </p:nvCxnSpPr>
          <p:spPr>
            <a:xfrm>
              <a:off x="4114800" y="17526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810000" y="16002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4425592" y="2126418"/>
                  <a:ext cx="791846" cy="6376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5592" y="2126418"/>
                  <a:ext cx="791846" cy="63762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4425592" y="1731754"/>
                  <a:ext cx="791846" cy="63762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5592" y="1731754"/>
                  <a:ext cx="791846" cy="637628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/>
          <p:cNvGrpSpPr/>
          <p:nvPr/>
        </p:nvGrpSpPr>
        <p:grpSpPr>
          <a:xfrm>
            <a:off x="2930458" y="2349017"/>
            <a:ext cx="3089342" cy="775183"/>
            <a:chOff x="821063" y="3657600"/>
            <a:chExt cx="5067733" cy="1295400"/>
          </a:xfrm>
        </p:grpSpPr>
        <p:sp>
          <p:nvSpPr>
            <p:cNvPr id="58" name="Rectangle 57"/>
            <p:cNvSpPr/>
            <p:nvPr/>
          </p:nvSpPr>
          <p:spPr>
            <a:xfrm>
              <a:off x="4343400" y="4191000"/>
              <a:ext cx="7620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886200" y="4343400"/>
              <a:ext cx="45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821063" y="4724400"/>
              <a:ext cx="352233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343400" y="4343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4343400" y="4724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105400" y="43434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105400" y="4724400"/>
              <a:ext cx="533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58" idx="0"/>
            </p:cNvCxnSpPr>
            <p:nvPr/>
          </p:nvCxnSpPr>
          <p:spPr>
            <a:xfrm>
              <a:off x="4724400" y="3810000"/>
              <a:ext cx="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4388822" y="36576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013811" y="3806967"/>
                  <a:ext cx="775299" cy="6171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3811" y="3806967"/>
                  <a:ext cx="775299" cy="617187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5104769" y="4188978"/>
                  <a:ext cx="784027" cy="6171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 xmlns="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4769" y="4188978"/>
                  <a:ext cx="784027" cy="617187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78" name="Straight Connector 77"/>
          <p:cNvCxnSpPr/>
          <p:nvPr/>
        </p:nvCxnSpPr>
        <p:spPr>
          <a:xfrm>
            <a:off x="5867400" y="2759408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722715" y="3581400"/>
            <a:ext cx="242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09600" y="5867400"/>
                <a:ext cx="8716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m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𝑙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𝑜𝑔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+1               +                    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                       +            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i="1" dirty="0" err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𝑙𝑜𝑔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 −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+1            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867400"/>
                <a:ext cx="8716489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ight Brace 87"/>
          <p:cNvSpPr/>
          <p:nvPr/>
        </p:nvSpPr>
        <p:spPr>
          <a:xfrm rot="5400000">
            <a:off x="4434502" y="3885144"/>
            <a:ext cx="290954" cy="3216357"/>
          </a:xfrm>
          <a:prstGeom prst="rightBrace">
            <a:avLst>
              <a:gd name="adj1" fmla="val 93205"/>
              <a:gd name="adj2" fmla="val 5085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Connector 89"/>
          <p:cNvCxnSpPr/>
          <p:nvPr/>
        </p:nvCxnSpPr>
        <p:spPr>
          <a:xfrm>
            <a:off x="685800" y="2286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85800" y="2590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85800" y="3657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85800" y="4038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85800" y="4343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685800" y="5334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2286000" y="5257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286000" y="4953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2286000" y="3886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286000" y="3657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2286000" y="3352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286000" y="3124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286000" y="2819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286000" y="2514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286000" y="2286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5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 Switch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0800" y="30480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33600" y="3581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9800" y="2895600"/>
                <a:ext cx="4280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895600"/>
                <a:ext cx="42800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14543" y="3288268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543" y="3288268"/>
                <a:ext cx="43332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3352800" y="3200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52800" y="3581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0"/>
          </p:cNvCxnSpPr>
          <p:nvPr/>
        </p:nvCxnSpPr>
        <p:spPr>
          <a:xfrm>
            <a:off x="2971800" y="2667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33743" y="28956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743" y="2895600"/>
                <a:ext cx="43332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7527" y="3276600"/>
                <a:ext cx="423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27" y="3276600"/>
                <a:ext cx="42344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718236" y="2743200"/>
                <a:ext cx="7746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i="1" dirty="0" smtClean="0">
                          <a:latin typeface="Cambria Math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236" y="2743200"/>
                <a:ext cx="77463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95400" y="2362200"/>
                <a:ext cx="5929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𝑎</m:t>
                      </m:r>
                      <m:r>
                        <a:rPr lang="en-US" i="1" dirty="0" err="1" smtClean="0">
                          <a:latin typeface="Cambria Math"/>
                        </a:rPr>
                        <m:t>,</m:t>
                      </m:r>
                      <m:r>
                        <a:rPr lang="en-US" i="1" dirty="0" err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362200"/>
                <a:ext cx="59291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308036" y="2819400"/>
                <a:ext cx="78290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 dirty="0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8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i="1" dirty="0" smtClean="0">
                          <a:latin typeface="Cambria Math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036" y="2819400"/>
                <a:ext cx="782907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58000" y="2362200"/>
                <a:ext cx="3545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362200"/>
                <a:ext cx="35452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133600" y="4267200"/>
                <a:ext cx="1917320" cy="6274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267200"/>
                <a:ext cx="1917320" cy="62741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336920" y="4431268"/>
                <a:ext cx="3545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920" y="4431268"/>
                <a:ext cx="35452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>
            <a:off x="4279520" y="450746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279520" y="4812268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79520" y="4507468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1-out-of-2 OT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4267200" y="35052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82965" y="3124200"/>
                <a:ext cx="16844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⊕</m:t>
                      </m:r>
                      <m:r>
                        <a:rPr lang="en-US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2965" y="3124200"/>
                <a:ext cx="1684435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677949" y="5421868"/>
                <a:ext cx="3376437" cy="5210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/>
                        </a:rPr>
                        <m:t>𝑠</m:t>
                      </m:r>
                      <m:r>
                        <a:rPr lang="en-US" sz="1400" b="0" i="1" dirty="0" smtClean="0">
                          <a:latin typeface="Cambria Math"/>
                        </a:rPr>
                        <m:t>=0→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400" b="0" i="1" dirty="0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400" i="1" dirty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400" i="1" dirty="0"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4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400" b="0" i="1" dirty="0" smtClean="0">
                                <a:latin typeface="Cambria Math"/>
                              </a:rPr>
                              <m:t>)</m:t>
                            </m:r>
                            <m:r>
                              <a:rPr lang="en-US" sz="1400" i="1" dirty="0" smtClean="0">
                                <a:latin typeface="Cambria Math"/>
                              </a:rPr>
                              <m:t>⊕ </m:t>
                            </m:r>
                            <m:d>
                              <m:dPr>
                                <m:ctrlPr>
                                  <a:rPr lang="en-US" sz="14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⊕</m:t>
                                </m:r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1400" b="0" i="1" dirty="0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sz="14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400" b="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400" b="0" i="1" dirty="0" smtClean="0"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400" b="0" i="1" dirty="0" smtClean="0">
                                <a:latin typeface="Cambria Math"/>
                              </a:rPr>
                              <m:t>)⊕</m:t>
                            </m:r>
                            <m:d>
                              <m:dPr>
                                <m:ctrlPr>
                                  <a:rPr lang="en-US" sz="14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⊕</m:t>
                                </m:r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1400" b="0" i="1" dirty="0" smtClean="0">
                                <a:latin typeface="Cambria Math"/>
                              </a:rPr>
                              <m:t>= 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949" y="5421868"/>
                <a:ext cx="3376437" cy="521040"/>
              </a:xfrm>
              <a:prstGeom prst="rect">
                <a:avLst/>
              </a:prstGeom>
              <a:blipFill rotWithShape="1">
                <a:blip r:embed="rId14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740069" y="6110284"/>
                <a:ext cx="3377976" cy="5210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/>
                        </a:rPr>
                        <m:t>𝑠</m:t>
                      </m:r>
                      <m:r>
                        <a:rPr lang="en-US" sz="1400" b="0" i="1" dirty="0" smtClean="0">
                          <a:latin typeface="Cambria Math"/>
                        </a:rPr>
                        <m:t>=1→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1400" b="0" i="1" dirty="0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1400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400" b="0" i="1" dirty="0" smtClean="0">
                                <a:latin typeface="Cambria Math"/>
                              </a:rPr>
                              <m:t>𝑏</m:t>
                            </m:r>
                            <m:r>
                              <a:rPr lang="en-US" sz="1400" i="1" dirty="0"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 dirty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400" b="0" i="1" dirty="0" smtClean="0">
                                <a:latin typeface="Cambria Math"/>
                              </a:rPr>
                              <m:t>)</m:t>
                            </m:r>
                            <m:r>
                              <a:rPr lang="en-US" sz="1400" i="1" dirty="0" smtClean="0">
                                <a:latin typeface="Cambria Math"/>
                              </a:rPr>
                              <m:t>⊕ </m:t>
                            </m:r>
                            <m:d>
                              <m:dPr>
                                <m:ctrlPr>
                                  <a:rPr lang="en-US" sz="14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⊕</m:t>
                                </m:r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1400" b="0" i="1" dirty="0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𝒃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sz="1400" b="0" i="1" dirty="0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400" b="0" i="1" dirty="0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400" b="0" i="1" dirty="0" smtClean="0"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b="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400" b="0" i="1" dirty="0" smtClean="0">
                                <a:latin typeface="Cambria Math"/>
                              </a:rPr>
                              <m:t>)⊕</m:t>
                            </m:r>
                            <m:d>
                              <m:dPr>
                                <m:ctrlPr>
                                  <a:rPr lang="en-US" sz="1400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400" b="0" i="1" dirty="0" smtClean="0">
                                    <a:latin typeface="Cambria Math"/>
                                  </a:rPr>
                                  <m:t>⊕</m:t>
                                </m:r>
                                <m:sSub>
                                  <m:sSubPr>
                                    <m:ctrlPr>
                                      <a:rPr lang="en-US" sz="1400" b="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400" b="0" i="1" dirty="0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1400" b="0" i="1" dirty="0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  <m:r>
                              <a:rPr lang="en-US" sz="1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⊕</m:t>
                            </m:r>
                            <m:sSub>
                              <m:sSubPr>
                                <m:ctrlP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1400" b="1" i="1" dirty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𝟒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069" y="6110284"/>
                <a:ext cx="3377976" cy="521040"/>
              </a:xfrm>
              <a:prstGeom prst="rect">
                <a:avLst/>
              </a:prstGeom>
              <a:blipFill rotWithShape="1">
                <a:blip r:embed="rId15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22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05574" y="26670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848374" y="2819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48374" y="3200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24574" y="2514600"/>
                <a:ext cx="4280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574" y="2514600"/>
                <a:ext cx="428002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29317" y="2907268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317" y="2907268"/>
                <a:ext cx="43332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3067574" y="2819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67574" y="3200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0"/>
          </p:cNvCxnSpPr>
          <p:nvPr/>
        </p:nvCxnSpPr>
        <p:spPr>
          <a:xfrm>
            <a:off x="2686574" y="2286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48517" y="25146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517" y="2514600"/>
                <a:ext cx="43332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52301" y="2895600"/>
                <a:ext cx="423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301" y="2895600"/>
                <a:ext cx="423449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2305574" y="2819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05574" y="3200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15374" y="32004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058174" y="3352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058174" y="3733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34374" y="30480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374" y="3048000"/>
                <a:ext cx="43332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39117" y="3440668"/>
                <a:ext cx="4234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117" y="3440668"/>
                <a:ext cx="423449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5277374" y="3352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77374" y="37338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0" idx="0"/>
          </p:cNvCxnSpPr>
          <p:nvPr/>
        </p:nvCxnSpPr>
        <p:spPr>
          <a:xfrm>
            <a:off x="4896374" y="2819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358317" y="30480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317" y="3048000"/>
                <a:ext cx="43332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62101" y="34290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2101" y="3429000"/>
                <a:ext cx="43332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Connector 29"/>
          <p:cNvCxnSpPr/>
          <p:nvPr/>
        </p:nvCxnSpPr>
        <p:spPr>
          <a:xfrm>
            <a:off x="4515374" y="33528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515374" y="33528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62641" y="2209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591574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581841" y="2819400"/>
            <a:ext cx="476333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801374" y="4572000"/>
            <a:ext cx="762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6344174" y="4724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344174" y="5105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420374" y="44196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374" y="4419600"/>
                <a:ext cx="43332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425117" y="4812268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117" y="4812268"/>
                <a:ext cx="43332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Connector 42"/>
          <p:cNvCxnSpPr/>
          <p:nvPr/>
        </p:nvCxnSpPr>
        <p:spPr>
          <a:xfrm>
            <a:off x="7563374" y="4724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563374" y="51054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8" idx="0"/>
          </p:cNvCxnSpPr>
          <p:nvPr/>
        </p:nvCxnSpPr>
        <p:spPr>
          <a:xfrm>
            <a:off x="7182374" y="41910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644317" y="44196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317" y="4419600"/>
                <a:ext cx="43332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48101" y="4800600"/>
                <a:ext cx="4333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101" y="4800600"/>
                <a:ext cx="433324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6801374" y="4724400"/>
            <a:ext cx="762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01374" y="4724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574" y="4038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810774" y="3733800"/>
            <a:ext cx="5334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914400" y="2450068"/>
                <a:ext cx="8937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450068"/>
                <a:ext cx="893706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/>
          <p:nvPr/>
        </p:nvCxnSpPr>
        <p:spPr>
          <a:xfrm>
            <a:off x="3600974" y="32004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810774" y="3352800"/>
            <a:ext cx="5334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219974" y="2526268"/>
                <a:ext cx="899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974" y="2526268"/>
                <a:ext cx="899029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334000" y="3352800"/>
                <a:ext cx="9503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⊕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352800"/>
                <a:ext cx="950325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704048" y="4278868"/>
                <a:ext cx="899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048" y="4278868"/>
                <a:ext cx="899029" cy="369332"/>
              </a:xfrm>
              <a:prstGeom prst="rect">
                <a:avLst/>
              </a:prstGeom>
              <a:blipFill rotWithShape="1">
                <a:blip r:embed="rId1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/>
          <p:cNvSpPr txBox="1"/>
          <p:nvPr/>
        </p:nvSpPr>
        <p:spPr>
          <a:xfrm>
            <a:off x="304800" y="190500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696200" y="6183868"/>
            <a:ext cx="868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Reveal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7467600" y="5650468"/>
                <a:ext cx="14261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5650468"/>
                <a:ext cx="1426160" cy="369332"/>
              </a:xfrm>
              <a:prstGeom prst="rect">
                <a:avLst/>
              </a:prstGeom>
              <a:blipFill rotWithShape="1">
                <a:blip r:embed="rId1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228600" y="5486400"/>
                <a:ext cx="903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486400"/>
                <a:ext cx="903389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79424" y="3072825"/>
                <a:ext cx="6787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9424" y="3072825"/>
                <a:ext cx="678776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218914" y="1295400"/>
                <a:ext cx="848886" cy="1662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8914" y="1295400"/>
                <a:ext cx="848886" cy="166212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315200" y="1334236"/>
                <a:ext cx="811312" cy="1637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1334236"/>
                <a:ext cx="811312" cy="163756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52400" y="4368225"/>
                <a:ext cx="6882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368225"/>
                <a:ext cx="688265" cy="584775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6200" y="2858236"/>
                <a:ext cx="842154" cy="16376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858236"/>
                <a:ext cx="842154" cy="1637628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010400" y="956846"/>
                <a:ext cx="13100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chemeClr val="tx1"/>
                    </a:solidFill>
                  </a:rPr>
                  <a:t>π</a:t>
                </a:r>
                <a14:m>
                  <m:oMath xmlns:m="http://schemas.openxmlformats.org/officeDocument/2006/math" xmlns="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e>
                    </m:d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→[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𝒎</m:t>
                    </m:r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956846"/>
                <a:ext cx="1310039" cy="338554"/>
              </a:xfrm>
              <a:prstGeom prst="rect">
                <a:avLst/>
              </a:prstGeom>
              <a:blipFill rotWithShape="1">
                <a:blip r:embed="rId25"/>
                <a:stretch>
                  <a:fillRect l="-2326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15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2559 0.0064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95" y="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0463 L 0.204 0.1270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657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13333 0.1444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33 0.14445 L 0.21285 0.1398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76" y="-2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29 -0.00625 L -0.77795 -0.0173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55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5" grpId="1"/>
      <p:bldP spid="60" grpId="0"/>
      <p:bldP spid="60" grpId="1"/>
      <p:bldP spid="61" grpId="0"/>
      <p:bldP spid="61" grpId="1"/>
      <p:bldP spid="61" grpId="2"/>
      <p:bldP spid="62" grpId="0"/>
      <p:bldP spid="64" grpId="0"/>
      <p:bldP spid="65" grpId="0"/>
      <p:bldP spid="66" grpId="0"/>
      <p:bldP spid="66" grpId="1"/>
      <p:bldP spid="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1600200"/>
          </a:xfrm>
        </p:spPr>
        <p:txBody>
          <a:bodyPr/>
          <a:lstStyle/>
          <a:p>
            <a:r>
              <a:rPr lang="en-US" dirty="0" smtClean="0"/>
              <a:t>Private </a:t>
            </a:r>
            <a:r>
              <a:rPr lang="en-US" sz="3200" dirty="0" smtClean="0"/>
              <a:t>vs. </a:t>
            </a:r>
            <a:r>
              <a:rPr lang="en-US" dirty="0" smtClean="0"/>
              <a:t>Secure </a:t>
            </a:r>
            <a:br>
              <a:rPr lang="en-US" dirty="0" smtClean="0"/>
            </a:br>
            <a:r>
              <a:rPr lang="en-US" dirty="0" smtClean="0"/>
              <a:t>Function Evaluation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AutoShape 14"/>
              <p:cNvSpPr>
                <a:spLocks noChangeArrowheads="1"/>
              </p:cNvSpPr>
              <p:nvPr/>
            </p:nvSpPr>
            <p:spPr bwMode="auto">
              <a:xfrm rot="10800000" flipV="1">
                <a:off x="5648324" y="3505200"/>
                <a:ext cx="2352675" cy="1295400"/>
              </a:xfrm>
              <a:prstGeom prst="flowChartAlternateProcess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14:m>
                  <m:oMathPara xmlns:m="http://schemas.openxmlformats.org/officeDocument/2006/math" xmlns="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32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AutoShap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0800000" flipV="1">
                <a:off x="5648324" y="3505200"/>
                <a:ext cx="2352675" cy="1295400"/>
              </a:xfrm>
              <a:prstGeom prst="flowChartAlternateProcess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>
            <a:off x="7391400" y="31242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858000" y="3124200"/>
            <a:ext cx="3048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38850" y="3124200"/>
            <a:ext cx="13335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200310" y="2674203"/>
                <a:ext cx="8862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⋯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310" y="2674203"/>
                <a:ext cx="886290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15"/>
              <p:cNvSpPr txBox="1">
                <a:spLocks noChangeArrowheads="1"/>
              </p:cNvSpPr>
              <p:nvPr/>
            </p:nvSpPr>
            <p:spPr bwMode="auto">
              <a:xfrm>
                <a:off x="7620000" y="2217003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2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0" y="2217003"/>
                <a:ext cx="838200" cy="830997"/>
              </a:xfrm>
              <a:prstGeom prst="rect">
                <a:avLst/>
              </a:prstGeom>
              <a:blipFill rotWithShape="1">
                <a:blip r:embed="rId6"/>
                <a:stretch>
                  <a:fillRect b="-1102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5486400" y="2293203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30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6400" y="2293203"/>
                <a:ext cx="838200" cy="830997"/>
              </a:xfrm>
              <a:prstGeom prst="rect">
                <a:avLst/>
              </a:prstGeom>
              <a:blipFill rotWithShape="1">
                <a:blip r:embed="rId7"/>
                <a:stretch>
                  <a:fillRect b="-102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15"/>
              <p:cNvSpPr txBox="1">
                <a:spLocks noChangeArrowheads="1"/>
              </p:cNvSpPr>
              <p:nvPr/>
            </p:nvSpPr>
            <p:spPr bwMode="auto">
              <a:xfrm>
                <a:off x="6858000" y="2209800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𝑓</m:t>
                    </m:r>
                  </m:oMath>
                </a14:m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3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0" y="2209800"/>
                <a:ext cx="838200" cy="830997"/>
              </a:xfrm>
              <a:prstGeom prst="rect">
                <a:avLst/>
              </a:prstGeom>
              <a:blipFill rotWithShape="1">
                <a:blip r:embed="rId8"/>
                <a:stretch>
                  <a:fillRect b="-1029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>
            <a:off x="7620000" y="4800600"/>
            <a:ext cx="76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6024562" y="4800600"/>
            <a:ext cx="71439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00800" y="4800600"/>
                <a:ext cx="8862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⋯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800600"/>
                <a:ext cx="886290" cy="83099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AutoShape 14"/>
              <p:cNvSpPr>
                <a:spLocks noChangeArrowheads="1"/>
              </p:cNvSpPr>
              <p:nvPr/>
            </p:nvSpPr>
            <p:spPr bwMode="auto">
              <a:xfrm rot="10800000" flipV="1">
                <a:off x="1371600" y="3512403"/>
                <a:ext cx="2438400" cy="1295400"/>
              </a:xfrm>
              <a:prstGeom prst="flowChartAlternateProcess">
                <a:avLst/>
              </a:prstGeom>
              <a:solidFill>
                <a:schemeClr val="bg2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32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,…, 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chemeClr val="bg1">
                                  <a:lumMod val="95000"/>
                                </a:schemeClr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6" name="AutoShap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10800000" flipV="1">
                <a:off x="1371600" y="3512403"/>
                <a:ext cx="2438400" cy="1295400"/>
              </a:xfrm>
              <a:prstGeom prst="flowChartAlternateProcess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>
            <a:off x="3200400" y="3131403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667000" y="3131403"/>
            <a:ext cx="3048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28800" y="3131403"/>
            <a:ext cx="13335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009310" y="2681406"/>
                <a:ext cx="8862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⋯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310" y="2681406"/>
                <a:ext cx="886290" cy="83099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15"/>
              <p:cNvSpPr txBox="1">
                <a:spLocks noChangeArrowheads="1"/>
              </p:cNvSpPr>
              <p:nvPr/>
            </p:nvSpPr>
            <p:spPr bwMode="auto">
              <a:xfrm>
                <a:off x="3352800" y="2300406"/>
                <a:ext cx="83820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b="1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1" i="1" smtClean="0">
                        <a:latin typeface="Cambria Math"/>
                      </a:rPr>
                      <m:t>,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𝒇</m:t>
                    </m:r>
                  </m:oMath>
                </a14:m>
                <a:r>
                  <a:rPr lang="en-US" sz="2400" b="1" dirty="0" smtClean="0">
                    <a:latin typeface="Arial" charset="0"/>
                  </a:rPr>
                  <a:t> </a:t>
                </a:r>
                <a:endParaRPr lang="en-US" sz="2400" b="1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21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2800" y="2300406"/>
                <a:ext cx="838200" cy="830997"/>
              </a:xfrm>
              <a:prstGeom prst="rect">
                <a:avLst/>
              </a:prstGeom>
              <a:blipFill rotWithShape="1">
                <a:blip r:embed="rId12"/>
                <a:stretch>
                  <a:fillRect b="-1021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5"/>
              <p:cNvSpPr txBox="1">
                <a:spLocks noChangeArrowheads="1"/>
              </p:cNvSpPr>
              <p:nvPr/>
            </p:nvSpPr>
            <p:spPr bwMode="auto">
              <a:xfrm>
                <a:off x="1295400" y="2669738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22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2669738"/>
                <a:ext cx="838200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 Box 15"/>
              <p:cNvSpPr txBox="1">
                <a:spLocks noChangeArrowheads="1"/>
              </p:cNvSpPr>
              <p:nvPr/>
            </p:nvSpPr>
            <p:spPr bwMode="auto">
              <a:xfrm>
                <a:off x="2514600" y="2669738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 smtClean="0">
                    <a:latin typeface="Arial" charset="0"/>
                  </a:rPr>
                  <a:t>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23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4600" y="2669738"/>
                <a:ext cx="838200" cy="461665"/>
              </a:xfrm>
              <a:prstGeom prst="rect">
                <a:avLst/>
              </a:prstGeom>
              <a:blipFill rotWithShape="1">
                <a:blip r:embed="rId14"/>
                <a:stretch>
                  <a:fillRect b="-263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>
            <a:off x="3429000" y="4807803"/>
            <a:ext cx="76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828800" y="4807803"/>
            <a:ext cx="7620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09800" y="4807803"/>
                <a:ext cx="88629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/>
                        </a:rPr>
                        <m:t>⋯</m:t>
                      </m:r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4807803"/>
                <a:ext cx="886290" cy="83099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339509" y="5486400"/>
            <a:ext cx="1051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SFE</a:t>
            </a:r>
            <a:endParaRPr lang="en-US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2072309" y="5464314"/>
            <a:ext cx="1091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P</a:t>
            </a:r>
            <a:r>
              <a:rPr lang="en-US" sz="4000" dirty="0" smtClean="0"/>
              <a:t>FE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3289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OT per switch</a:t>
            </a:r>
          </a:p>
          <a:p>
            <a:pPr lvl="1"/>
            <a:r>
              <a:rPr lang="en-US" dirty="0" smtClean="0"/>
              <a:t>O(</a:t>
            </a:r>
            <a:r>
              <a:rPr lang="en-US" dirty="0" err="1" smtClean="0"/>
              <a:t>nlog</a:t>
            </a:r>
            <a:r>
              <a:rPr lang="en-US" dirty="0" err="1"/>
              <a:t>n</a:t>
            </a:r>
            <a:r>
              <a:rPr lang="en-US" dirty="0" smtClean="0"/>
              <a:t>) </a:t>
            </a:r>
            <a:r>
              <a:rPr lang="en-US" dirty="0"/>
              <a:t>OTs </a:t>
            </a:r>
            <a:r>
              <a:rPr lang="en-US" dirty="0" smtClean="0"/>
              <a:t>total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Practical thanks to OT extension</a:t>
            </a:r>
          </a:p>
          <a:p>
            <a:endParaRPr lang="en-US" dirty="0" smtClean="0"/>
          </a:p>
          <a:p>
            <a:r>
              <a:rPr lang="en-US" dirty="0" smtClean="0"/>
              <a:t>Fast online phase</a:t>
            </a:r>
          </a:p>
          <a:p>
            <a:pPr lvl="1"/>
            <a:r>
              <a:rPr lang="en-US" dirty="0" smtClean="0"/>
              <a:t>OTs done offline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Constant round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014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224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Multiparty PFE with linear complexity</a:t>
            </a:r>
          </a:p>
          <a:p>
            <a:pPr lvl="1"/>
            <a:r>
              <a:rPr lang="en-US" dirty="0" smtClean="0"/>
              <a:t>GMW + HE-Based OEP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First Arithmetic PFE with linear complexity</a:t>
            </a:r>
          </a:p>
          <a:p>
            <a:pPr lvl="1"/>
            <a:r>
              <a:rPr lang="en-US" dirty="0" smtClean="0"/>
              <a:t>[CDN 01] + HE-based OEP</a:t>
            </a:r>
          </a:p>
          <a:p>
            <a:pPr lvl="1"/>
            <a:endParaRPr lang="en-US" dirty="0"/>
          </a:p>
          <a:p>
            <a:r>
              <a:rPr lang="en-US" dirty="0" smtClean="0"/>
              <a:t>More efficient two-party PFE with linear complexity</a:t>
            </a:r>
          </a:p>
          <a:p>
            <a:pPr lvl="1"/>
            <a:r>
              <a:rPr lang="en-US" dirty="0" smtClean="0"/>
              <a:t>Yao + HE-based OEP</a:t>
            </a:r>
          </a:p>
          <a:p>
            <a:pPr lvl="1"/>
            <a:r>
              <a:rPr lang="en-US" dirty="0" smtClean="0"/>
              <a:t>Subsumes and improves construction of [KM’11]</a:t>
            </a:r>
          </a:p>
          <a:p>
            <a:r>
              <a:rPr lang="en-US" dirty="0" smtClean="0"/>
              <a:t>More practical PFE</a:t>
            </a:r>
          </a:p>
          <a:p>
            <a:pPr lvl="1"/>
            <a:r>
              <a:rPr lang="en-US" dirty="0" smtClean="0"/>
              <a:t>Yao/GMW + OT-based OEP + OT extension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2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600200"/>
          </a:xfrm>
        </p:spPr>
        <p:txBody>
          <a:bodyPr/>
          <a:lstStyle/>
          <a:p>
            <a:r>
              <a:rPr lang="en-US" dirty="0" smtClean="0"/>
              <a:t>Yao-based PFE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3218" y="1524000"/>
            <a:ext cx="2546182" cy="2057401"/>
            <a:chOff x="5025889" y="1765980"/>
            <a:chExt cx="3508511" cy="2729820"/>
          </a:xfrm>
        </p:grpSpPr>
        <p:grpSp>
          <p:nvGrpSpPr>
            <p:cNvPr id="5" name="Group 4"/>
            <p:cNvGrpSpPr/>
            <p:nvPr/>
          </p:nvGrpSpPr>
          <p:grpSpPr>
            <a:xfrm>
              <a:off x="5486401" y="2210909"/>
              <a:ext cx="1533770" cy="456091"/>
              <a:chOff x="1418484" y="2133600"/>
              <a:chExt cx="2566141" cy="533400"/>
            </a:xfrm>
          </p:grpSpPr>
          <p:sp>
            <p:nvSpPr>
              <p:cNvPr id="60" name="AutoShape 7"/>
              <p:cNvSpPr>
                <a:spLocks noChangeArrowheads="1"/>
              </p:cNvSpPr>
              <p:nvPr/>
            </p:nvSpPr>
            <p:spPr bwMode="auto">
              <a:xfrm>
                <a:off x="2895600" y="2133600"/>
                <a:ext cx="609600" cy="533400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Line 8"/>
              <p:cNvSpPr>
                <a:spLocks noChangeShapeType="1"/>
              </p:cNvSpPr>
              <p:nvPr/>
            </p:nvSpPr>
            <p:spPr bwMode="auto">
              <a:xfrm>
                <a:off x="1418484" y="2209800"/>
                <a:ext cx="1477118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9"/>
              <p:cNvSpPr>
                <a:spLocks noChangeShapeType="1"/>
              </p:cNvSpPr>
              <p:nvPr/>
            </p:nvSpPr>
            <p:spPr bwMode="auto">
              <a:xfrm>
                <a:off x="1418484" y="2581645"/>
                <a:ext cx="1477116" cy="9155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Line 10"/>
              <p:cNvSpPr>
                <a:spLocks noChangeShapeType="1"/>
              </p:cNvSpPr>
              <p:nvPr/>
            </p:nvSpPr>
            <p:spPr bwMode="auto">
              <a:xfrm flipV="1">
                <a:off x="3527425" y="2384425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593658" y="3048000"/>
              <a:ext cx="940742" cy="413613"/>
              <a:chOff x="5192712" y="2162175"/>
              <a:chExt cx="1512888" cy="479425"/>
            </a:xfrm>
          </p:grpSpPr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>
                <a:off x="5192712" y="2209800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16"/>
              <p:cNvSpPr>
                <a:spLocks noChangeShapeType="1"/>
              </p:cNvSpPr>
              <p:nvPr/>
            </p:nvSpPr>
            <p:spPr bwMode="auto">
              <a:xfrm>
                <a:off x="5192712" y="2590800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17"/>
              <p:cNvSpPr>
                <a:spLocks noChangeShapeType="1"/>
              </p:cNvSpPr>
              <p:nvPr/>
            </p:nvSpPr>
            <p:spPr bwMode="auto">
              <a:xfrm flipV="1">
                <a:off x="6248400" y="2384425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" name="Group 20"/>
              <p:cNvGrpSpPr>
                <a:grpSpLocks/>
              </p:cNvGrpSpPr>
              <p:nvPr/>
            </p:nvGrpSpPr>
            <p:grpSpPr bwMode="auto">
              <a:xfrm>
                <a:off x="5629275" y="2162175"/>
                <a:ext cx="609600" cy="479425"/>
                <a:chOff x="6768" y="11808"/>
                <a:chExt cx="1008" cy="792"/>
              </a:xfrm>
            </p:grpSpPr>
            <p:sp>
              <p:nvSpPr>
                <p:cNvPr id="55" name="Freeform 21"/>
                <p:cNvSpPr>
                  <a:spLocks/>
                </p:cNvSpPr>
                <p:nvPr/>
              </p:nvSpPr>
              <p:spPr bwMode="auto">
                <a:xfrm>
                  <a:off x="6768" y="11808"/>
                  <a:ext cx="144" cy="792"/>
                </a:xfrm>
                <a:custGeom>
                  <a:avLst/>
                  <a:gdLst>
                    <a:gd name="T0" fmla="*/ 0 w 288"/>
                    <a:gd name="T1" fmla="*/ 0 h 864"/>
                    <a:gd name="T2" fmla="*/ 144 w 288"/>
                    <a:gd name="T3" fmla="*/ 396 h 864"/>
                    <a:gd name="T4" fmla="*/ 0 w 288"/>
                    <a:gd name="T5" fmla="*/ 792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Line 22"/>
                <p:cNvSpPr>
                  <a:spLocks noChangeShapeType="1"/>
                </p:cNvSpPr>
                <p:nvPr/>
              </p:nvSpPr>
              <p:spPr bwMode="auto">
                <a:xfrm>
                  <a:off x="6768" y="11808"/>
                  <a:ext cx="3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Line 23"/>
                <p:cNvSpPr>
                  <a:spLocks noChangeShapeType="1"/>
                </p:cNvSpPr>
                <p:nvPr/>
              </p:nvSpPr>
              <p:spPr bwMode="auto">
                <a:xfrm>
                  <a:off x="6768" y="12600"/>
                  <a:ext cx="36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Freeform 24"/>
                <p:cNvSpPr>
                  <a:spLocks/>
                </p:cNvSpPr>
                <p:nvPr/>
              </p:nvSpPr>
              <p:spPr bwMode="auto">
                <a:xfrm>
                  <a:off x="7128" y="1180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486 w 576"/>
                    <a:gd name="T3" fmla="*/ 144 h 432"/>
                    <a:gd name="T4" fmla="*/ 648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Freeform 25"/>
                <p:cNvSpPr>
                  <a:spLocks/>
                </p:cNvSpPr>
                <p:nvPr/>
              </p:nvSpPr>
              <p:spPr bwMode="auto">
                <a:xfrm flipV="1">
                  <a:off x="7128" y="12168"/>
                  <a:ext cx="648" cy="432"/>
                </a:xfrm>
                <a:custGeom>
                  <a:avLst/>
                  <a:gdLst>
                    <a:gd name="T0" fmla="*/ 0 w 576"/>
                    <a:gd name="T1" fmla="*/ 0 h 432"/>
                    <a:gd name="T2" fmla="*/ 486 w 576"/>
                    <a:gd name="T3" fmla="*/ 144 h 432"/>
                    <a:gd name="T4" fmla="*/ 648 w 576"/>
                    <a:gd name="T5" fmla="*/ 432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7543800" y="2286000"/>
              <a:ext cx="990600" cy="419714"/>
              <a:chOff x="5802312" y="1981200"/>
              <a:chExt cx="1512888" cy="492125"/>
            </a:xfrm>
          </p:grpSpPr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>
                <a:off x="5802312" y="2041525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Line 16"/>
              <p:cNvSpPr>
                <a:spLocks noChangeShapeType="1"/>
              </p:cNvSpPr>
              <p:nvPr/>
            </p:nvSpPr>
            <p:spPr bwMode="auto">
              <a:xfrm>
                <a:off x="5802312" y="2422525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17"/>
              <p:cNvSpPr>
                <a:spLocks noChangeShapeType="1"/>
              </p:cNvSpPr>
              <p:nvPr/>
            </p:nvSpPr>
            <p:spPr bwMode="auto">
              <a:xfrm flipV="1">
                <a:off x="6858000" y="2216150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" name="Group 20"/>
              <p:cNvGrpSpPr>
                <a:grpSpLocks/>
              </p:cNvGrpSpPr>
              <p:nvPr/>
            </p:nvGrpSpPr>
            <p:grpSpPr bwMode="auto">
              <a:xfrm>
                <a:off x="6149975" y="1981200"/>
                <a:ext cx="698500" cy="492125"/>
                <a:chOff x="2043" y="1642"/>
                <a:chExt cx="440" cy="310"/>
              </a:xfrm>
            </p:grpSpPr>
            <p:sp>
              <p:nvSpPr>
                <p:cNvPr id="45" name="Freeform 21"/>
                <p:cNvSpPr>
                  <a:spLocks/>
                </p:cNvSpPr>
                <p:nvPr/>
              </p:nvSpPr>
              <p:spPr bwMode="auto">
                <a:xfrm>
                  <a:off x="2099" y="1650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55 w 288"/>
                    <a:gd name="T3" fmla="*/ 151 h 864"/>
                    <a:gd name="T4" fmla="*/ 0 w 288"/>
                    <a:gd name="T5" fmla="*/ 302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22"/>
                <p:cNvSpPr>
                  <a:spLocks noChangeShapeType="1"/>
                </p:cNvSpPr>
                <p:nvPr/>
              </p:nvSpPr>
              <p:spPr bwMode="auto">
                <a:xfrm>
                  <a:off x="2099" y="1650"/>
                  <a:ext cx="13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23"/>
                <p:cNvSpPr>
                  <a:spLocks noChangeShapeType="1"/>
                </p:cNvSpPr>
                <p:nvPr/>
              </p:nvSpPr>
              <p:spPr bwMode="auto">
                <a:xfrm>
                  <a:off x="2099" y="1952"/>
                  <a:ext cx="13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24"/>
                <p:cNvSpPr>
                  <a:spLocks/>
                </p:cNvSpPr>
                <p:nvPr/>
              </p:nvSpPr>
              <p:spPr bwMode="auto">
                <a:xfrm>
                  <a:off x="2236" y="1650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185 w 576"/>
                    <a:gd name="T3" fmla="*/ 55 h 432"/>
                    <a:gd name="T4" fmla="*/ 247 w 576"/>
                    <a:gd name="T5" fmla="*/ 165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25"/>
                <p:cNvSpPr>
                  <a:spLocks/>
                </p:cNvSpPr>
                <p:nvPr/>
              </p:nvSpPr>
              <p:spPr bwMode="auto">
                <a:xfrm flipV="1">
                  <a:off x="2236" y="1787"/>
                  <a:ext cx="247" cy="165"/>
                </a:xfrm>
                <a:custGeom>
                  <a:avLst/>
                  <a:gdLst>
                    <a:gd name="T0" fmla="*/ 0 w 576"/>
                    <a:gd name="T1" fmla="*/ 0 h 432"/>
                    <a:gd name="T2" fmla="*/ 185 w 576"/>
                    <a:gd name="T3" fmla="*/ 55 h 432"/>
                    <a:gd name="T4" fmla="*/ 247 w 576"/>
                    <a:gd name="T5" fmla="*/ 165 h 432"/>
                    <a:gd name="T6" fmla="*/ 0 60000 65536"/>
                    <a:gd name="T7" fmla="*/ 0 60000 65536"/>
                    <a:gd name="T8" fmla="*/ 0 60000 65536"/>
                    <a:gd name="T9" fmla="*/ 0 w 576"/>
                    <a:gd name="T10" fmla="*/ 0 h 432"/>
                    <a:gd name="T11" fmla="*/ 576 w 576"/>
                    <a:gd name="T12" fmla="*/ 432 h 4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76" h="432">
                      <a:moveTo>
                        <a:pt x="0" y="0"/>
                      </a:moveTo>
                      <a:cubicBezTo>
                        <a:pt x="168" y="36"/>
                        <a:pt x="336" y="72"/>
                        <a:pt x="432" y="144"/>
                      </a:cubicBezTo>
                      <a:cubicBezTo>
                        <a:pt x="528" y="216"/>
                        <a:pt x="552" y="324"/>
                        <a:pt x="576" y="432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26"/>
                <p:cNvSpPr>
                  <a:spLocks/>
                </p:cNvSpPr>
                <p:nvPr/>
              </p:nvSpPr>
              <p:spPr bwMode="auto">
                <a:xfrm>
                  <a:off x="2043" y="1642"/>
                  <a:ext cx="55" cy="302"/>
                </a:xfrm>
                <a:custGeom>
                  <a:avLst/>
                  <a:gdLst>
                    <a:gd name="T0" fmla="*/ 0 w 288"/>
                    <a:gd name="T1" fmla="*/ 0 h 864"/>
                    <a:gd name="T2" fmla="*/ 55 w 288"/>
                    <a:gd name="T3" fmla="*/ 151 h 864"/>
                    <a:gd name="T4" fmla="*/ 0 w 288"/>
                    <a:gd name="T5" fmla="*/ 302 h 864"/>
                    <a:gd name="T6" fmla="*/ 0 60000 65536"/>
                    <a:gd name="T7" fmla="*/ 0 60000 65536"/>
                    <a:gd name="T8" fmla="*/ 0 60000 65536"/>
                    <a:gd name="T9" fmla="*/ 0 w 288"/>
                    <a:gd name="T10" fmla="*/ 0 h 864"/>
                    <a:gd name="T11" fmla="*/ 288 w 288"/>
                    <a:gd name="T12" fmla="*/ 864 h 86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8" h="864">
                      <a:moveTo>
                        <a:pt x="0" y="0"/>
                      </a:moveTo>
                      <a:cubicBezTo>
                        <a:pt x="144" y="144"/>
                        <a:pt x="288" y="288"/>
                        <a:pt x="288" y="432"/>
                      </a:cubicBezTo>
                      <a:cubicBezTo>
                        <a:pt x="288" y="576"/>
                        <a:pt x="48" y="792"/>
                        <a:pt x="0" y="864"/>
                      </a:cubicBezTo>
                    </a:path>
                  </a:pathLst>
                </a:cu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7"/>
            <p:cNvGrpSpPr/>
            <p:nvPr/>
          </p:nvGrpSpPr>
          <p:grpSpPr>
            <a:xfrm>
              <a:off x="5486401" y="3200400"/>
              <a:ext cx="1533769" cy="456091"/>
              <a:chOff x="1418485" y="2133600"/>
              <a:chExt cx="2566140" cy="533400"/>
            </a:xfrm>
          </p:grpSpPr>
          <p:sp>
            <p:nvSpPr>
              <p:cNvPr id="37" name="AutoShape 7"/>
              <p:cNvSpPr>
                <a:spLocks noChangeArrowheads="1"/>
              </p:cNvSpPr>
              <p:nvPr/>
            </p:nvSpPr>
            <p:spPr bwMode="auto">
              <a:xfrm>
                <a:off x="2895600" y="2133600"/>
                <a:ext cx="609600" cy="533400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8"/>
              <p:cNvSpPr>
                <a:spLocks noChangeShapeType="1"/>
              </p:cNvSpPr>
              <p:nvPr/>
            </p:nvSpPr>
            <p:spPr bwMode="auto">
              <a:xfrm flipV="1">
                <a:off x="1418485" y="2209799"/>
                <a:ext cx="1477115" cy="9416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9"/>
              <p:cNvSpPr>
                <a:spLocks noChangeShapeType="1"/>
              </p:cNvSpPr>
              <p:nvPr/>
            </p:nvSpPr>
            <p:spPr bwMode="auto">
              <a:xfrm>
                <a:off x="1418485" y="2590799"/>
                <a:ext cx="1477115" cy="1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0"/>
              <p:cNvSpPr>
                <a:spLocks noChangeShapeType="1"/>
              </p:cNvSpPr>
              <p:nvPr/>
            </p:nvSpPr>
            <p:spPr bwMode="auto">
              <a:xfrm flipV="1">
                <a:off x="3527425" y="2384425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239000" y="4039709"/>
              <a:ext cx="1295400" cy="456091"/>
              <a:chOff x="1817299" y="2133600"/>
              <a:chExt cx="2167326" cy="533400"/>
            </a:xfrm>
          </p:grpSpPr>
          <p:sp>
            <p:nvSpPr>
              <p:cNvPr id="33" name="AutoShape 7"/>
              <p:cNvSpPr>
                <a:spLocks noChangeArrowheads="1"/>
              </p:cNvSpPr>
              <p:nvPr/>
            </p:nvSpPr>
            <p:spPr bwMode="auto">
              <a:xfrm>
                <a:off x="2895600" y="2133600"/>
                <a:ext cx="609600" cy="533400"/>
              </a:xfrm>
              <a:prstGeom prst="flowChartDelay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>
                <a:off x="1817299" y="2209800"/>
                <a:ext cx="1078301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9"/>
              <p:cNvSpPr>
                <a:spLocks noChangeShapeType="1"/>
              </p:cNvSpPr>
              <p:nvPr/>
            </p:nvSpPr>
            <p:spPr bwMode="auto">
              <a:xfrm>
                <a:off x="2438400" y="2590800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 flipV="1">
                <a:off x="3527425" y="2384425"/>
                <a:ext cx="457200" cy="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none" w="med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10" name="Elbow Connector 9"/>
            <p:cNvCxnSpPr/>
            <p:nvPr/>
          </p:nvCxnSpPr>
          <p:spPr>
            <a:xfrm>
              <a:off x="5715000" y="3591334"/>
              <a:ext cx="1878660" cy="839312"/>
            </a:xfrm>
            <a:prstGeom prst="bentConnector3">
              <a:avLst>
                <a:gd name="adj1" fmla="val 7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 rot="16200000" flipH="1">
              <a:off x="6784588" y="3650453"/>
              <a:ext cx="689994" cy="218829"/>
            </a:xfrm>
            <a:prstGeom prst="bentConnector3">
              <a:avLst>
                <a:gd name="adj1" fmla="val 9927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rot="16200000" flipH="1">
              <a:off x="6966635" y="2462064"/>
              <a:ext cx="680558" cy="573487"/>
            </a:xfrm>
            <a:prstGeom prst="bentConnector3">
              <a:avLst>
                <a:gd name="adj1" fmla="val 10167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40" idx="1"/>
            </p:cNvCxnSpPr>
            <p:nvPr/>
          </p:nvCxnSpPr>
          <p:spPr>
            <a:xfrm rot="16200000" flipH="1">
              <a:off x="7300127" y="3134913"/>
              <a:ext cx="13575" cy="573488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>
              <a:off x="7020171" y="2425380"/>
              <a:ext cx="523629" cy="237009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 flipV="1">
              <a:off x="5715000" y="1981202"/>
              <a:ext cx="1414585" cy="304798"/>
            </a:xfrm>
            <a:prstGeom prst="bentConnector3">
              <a:avLst>
                <a:gd name="adj1" fmla="val 276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/>
            <p:nvPr/>
          </p:nvCxnSpPr>
          <p:spPr>
            <a:xfrm>
              <a:off x="7129587" y="1981203"/>
              <a:ext cx="414213" cy="35624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982673" y="1765980"/>
                  <a:ext cx="418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82673" y="1765980"/>
                  <a:ext cx="418128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4000" b="-3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943599" y="2170398"/>
                  <a:ext cx="423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599" y="2170398"/>
                  <a:ext cx="423449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4000" b="-3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943599" y="2777024"/>
                  <a:ext cx="423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599" y="2777024"/>
                  <a:ext cx="423449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4000" b="-3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43599" y="3181442"/>
                  <a:ext cx="423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599" y="3181442"/>
                  <a:ext cx="423449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r="-4000" b="-3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7379402" y="1867084"/>
                  <a:ext cx="423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402" y="1867084"/>
                  <a:ext cx="423449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6000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379402" y="2271502"/>
                  <a:ext cx="423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402" y="2271502"/>
                  <a:ext cx="423449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r="-4000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7379402" y="2675920"/>
                  <a:ext cx="423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402" y="2675920"/>
                  <a:ext cx="423449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r="-4000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7379402" y="2979233"/>
                  <a:ext cx="42344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402" y="2979233"/>
                  <a:ext cx="423449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r="-4000" b="-3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7379402" y="3686964"/>
                  <a:ext cx="4186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402" y="3686964"/>
                  <a:ext cx="41864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r="-4082" b="-304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7274403" y="3990277"/>
                  <a:ext cx="5159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10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4403" y="3990277"/>
                  <a:ext cx="51591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r="-9836" b="-3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028895" y="1992868"/>
                  <a:ext cx="4605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8895" y="1992868"/>
                  <a:ext cx="460511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r="-5455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025889" y="2297668"/>
                  <a:ext cx="4658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9" name="TextBox 1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889" y="2297668"/>
                  <a:ext cx="465832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5025889" y="2971800"/>
                  <a:ext cx="4658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0" name="TextBox 1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5889" y="2971800"/>
                  <a:ext cx="465832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5029200" y="3288268"/>
                  <a:ext cx="4641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1" name="TextBox 1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3288268"/>
                  <a:ext cx="464101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6539404" y="3364468"/>
                  <a:ext cx="4658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9404" y="3364468"/>
                  <a:ext cx="465832" cy="369332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r="-7273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6629400" y="2362200"/>
                  <a:ext cx="46583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Para xmlns:m="http://schemas.openxmlformats.org/officeDocument/2006/math" xmlns="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3" name="TextBox 1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9400" y="2362200"/>
                  <a:ext cx="465832" cy="369332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685800" y="3834825"/>
                <a:ext cx="67877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34825"/>
                <a:ext cx="678776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8382000" y="3352800"/>
                <a:ext cx="6882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0" y="3352800"/>
                <a:ext cx="688265" cy="58477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7010400" y="1229151"/>
                <a:ext cx="926215" cy="27332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eqArrPr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0</m:t>
                                      </m:r>
                                    </m:sup>
                                  </m:sSubSup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p>
                                  </m:sSubSup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.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.</m:t>
                                  </m:r>
                                </m:e>
                                <m:e/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0</m:t>
                                      </m:r>
                                    </m:sup>
                                  </m:sSubSup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/>
                                            </a:rPr>
                                            <m:t>6</m:t>
                                          </m:r>
                                        </m:sub>
                                      </m:sSub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p>
                                  </m:sSubSup>
                                </m:e>
                              </m:eqArr>
                            </m:e>
                            <m:e/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1229151"/>
                <a:ext cx="926215" cy="273324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4267200" y="1099700"/>
                <a:ext cx="885562" cy="3046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20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099700"/>
                <a:ext cx="885562" cy="3046731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Straight Arrow Connector 115"/>
          <p:cNvCxnSpPr/>
          <p:nvPr/>
        </p:nvCxnSpPr>
        <p:spPr>
          <a:xfrm flipH="1">
            <a:off x="5334000" y="2362200"/>
            <a:ext cx="1600200" cy="1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334000" y="2744436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>
            <a:off x="5334000" y="3125436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4953000" y="43434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/>
              <p:cNvSpPr txBox="1"/>
              <p:nvPr/>
            </p:nvSpPr>
            <p:spPr>
              <a:xfrm>
                <a:off x="6781800" y="4042692"/>
                <a:ext cx="2214517" cy="2662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𝑂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bSup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  <m:e>
                            <m:sSubSup>
                              <m:sSub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p>
                            </m:sSubSup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𝑂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en-US" b="0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bSup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r>
                              <a:rPr lang="en-US" i="1" smtClean="0"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.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bSup>
                                  <m:sSub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𝑤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10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𝑂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6</m:t>
                                        </m:r>
                                      </m:sub>
                                    </m:sSub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bSup>
                                <m:r>
                                  <a:rPr lang="en-US" i="1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22" name="TextBox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042692"/>
                <a:ext cx="2214517" cy="2662908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/>
          <p:cNvSpPr txBox="1"/>
          <p:nvPr/>
        </p:nvSpPr>
        <p:spPr>
          <a:xfrm>
            <a:off x="5830669" y="243840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OEP</a:t>
            </a:r>
            <a:endParaRPr lang="en-US" b="1" dirty="0"/>
          </a:p>
        </p:txBody>
      </p:sp>
      <p:cxnSp>
        <p:nvCxnSpPr>
          <p:cNvPr id="140" name="Straight Arrow Connector 139"/>
          <p:cNvCxnSpPr>
            <a:stCxn id="31" idx="1"/>
          </p:cNvCxnSpPr>
          <p:nvPr/>
        </p:nvCxnSpPr>
        <p:spPr>
          <a:xfrm>
            <a:off x="1371600" y="2867922"/>
            <a:ext cx="1905000" cy="20850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2667000" y="5078968"/>
                <a:ext cx="1645515" cy="426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078968"/>
                <a:ext cx="1645515" cy="426463"/>
              </a:xfrm>
              <a:prstGeom prst="rect">
                <a:avLst/>
              </a:prstGeom>
              <a:blipFill rotWithShape="1">
                <a:blip r:embed="rId24"/>
                <a:stretch>
                  <a:fillRect t="-5714" r="-26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2667000" y="5517137"/>
                <a:ext cx="1645515" cy="426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517137"/>
                <a:ext cx="1645515" cy="426463"/>
              </a:xfrm>
              <a:prstGeom prst="rect">
                <a:avLst/>
              </a:prstGeom>
              <a:blipFill rotWithShape="1">
                <a:blip r:embed="rId25"/>
                <a:stretch>
                  <a:fillRect t="-5714" r="-26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2667000" y="5898137"/>
                <a:ext cx="1645515" cy="426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898137"/>
                <a:ext cx="1645515" cy="426463"/>
              </a:xfrm>
              <a:prstGeom prst="rect">
                <a:avLst/>
              </a:prstGeom>
              <a:blipFill rotWithShape="1">
                <a:blip r:embed="rId26"/>
                <a:stretch>
                  <a:fillRect t="-5714" r="-260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2667000" y="6324600"/>
                <a:ext cx="1645515" cy="4264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 xmlns="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sSubSup>
                          <m:sSub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0</m:t>
                            </m:r>
                          </m:sup>
                        </m:sSubSup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bSup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6324600"/>
                <a:ext cx="1645515" cy="426463"/>
              </a:xfrm>
              <a:prstGeom prst="rect">
                <a:avLst/>
              </a:prstGeom>
              <a:blipFill rotWithShape="1">
                <a:blip r:embed="rId27"/>
                <a:stretch>
                  <a:fillRect t="-4348" r="-2602" b="-11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6" name="Rectangle 145"/>
          <p:cNvSpPr/>
          <p:nvPr/>
        </p:nvSpPr>
        <p:spPr>
          <a:xfrm>
            <a:off x="2667000" y="5078968"/>
            <a:ext cx="1645515" cy="16720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141" grpId="0"/>
      <p:bldP spid="143" grpId="0"/>
      <p:bldP spid="144" grpId="0"/>
      <p:bldP spid="145" grpId="0"/>
      <p:bldP spid="1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5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Stronger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Linear PFE with malicious security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Recently solved! </a:t>
            </a:r>
            <a:r>
              <a:rPr lang="en-US" dirty="0" smtClean="0"/>
              <a:t>[</a:t>
            </a:r>
            <a:r>
              <a:rPr lang="en-US" dirty="0" err="1" smtClean="0"/>
              <a:t>Mohassel</a:t>
            </a:r>
            <a:r>
              <a:rPr lang="en-US" dirty="0" smtClean="0"/>
              <a:t>-</a:t>
            </a:r>
            <a:r>
              <a:rPr lang="en-US" dirty="0" err="1" smtClean="0"/>
              <a:t>Sadeghian</a:t>
            </a:r>
            <a:r>
              <a:rPr lang="en-US" dirty="0" smtClean="0"/>
              <a:t>-Smart 2014]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Linear PFE with IT security</a:t>
            </a:r>
          </a:p>
          <a:p>
            <a:pPr lvl="1"/>
            <a:r>
              <a:rPr lang="en-US" dirty="0" smtClean="0"/>
              <a:t>Our linear solution relies on HE-based OEP</a:t>
            </a:r>
          </a:p>
          <a:p>
            <a:pPr lvl="1"/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ide </a:t>
            </a:r>
            <a:r>
              <a:rPr lang="en-US" dirty="0"/>
              <a:t>circuit size </a:t>
            </a:r>
            <a:r>
              <a:rPr lang="en-US" dirty="0" smtClean="0"/>
              <a:t>without </a:t>
            </a:r>
            <a:r>
              <a:rPr lang="en-US" dirty="0"/>
              <a:t>FHE?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FHE in a limited </a:t>
            </a:r>
            <a:r>
              <a:rPr lang="en-US" dirty="0" smtClean="0"/>
              <a:t>way?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somewhat FHE?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1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PFE for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Linear PFE with good concrete efficiency</a:t>
            </a:r>
            <a:endParaRPr lang="en-US" dirty="0"/>
          </a:p>
          <a:p>
            <a:pPr lvl="1"/>
            <a:r>
              <a:rPr lang="en-US" dirty="0" smtClean="0"/>
              <a:t>OEP </a:t>
            </a:r>
            <a:r>
              <a:rPr lang="en-US" dirty="0"/>
              <a:t>with linear </a:t>
            </a:r>
            <a:r>
              <a:rPr lang="en-US" dirty="0" smtClean="0"/>
              <a:t>symmetric-key Ops</a:t>
            </a:r>
          </a:p>
          <a:p>
            <a:pPr lvl="1"/>
            <a:r>
              <a:rPr lang="en-US" dirty="0" smtClean="0"/>
              <a:t>Can use free-XOR if you leak number of XOR gates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Can </a:t>
            </a:r>
            <a:r>
              <a:rPr lang="en-US" dirty="0"/>
              <a:t>PFE help improve efficiency of SFE?</a:t>
            </a:r>
          </a:p>
          <a:p>
            <a:pPr lvl="1"/>
            <a:r>
              <a:rPr lang="en-US" dirty="0" smtClean="0"/>
              <a:t>An Idea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One party embeds his input in the circuit</a:t>
            </a:r>
          </a:p>
          <a:p>
            <a:pPr lvl="2"/>
            <a:r>
              <a:rPr lang="en-US" dirty="0"/>
              <a:t>Shrinks the circuit significantly</a:t>
            </a:r>
          </a:p>
          <a:p>
            <a:pPr lvl="2"/>
            <a:r>
              <a:rPr lang="en-US" dirty="0"/>
              <a:t>Circuit structure leaks information </a:t>
            </a:r>
          </a:p>
          <a:p>
            <a:pPr lvl="2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PFE to hide the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PFE for RAM programs</a:t>
            </a:r>
          </a:p>
        </p:txBody>
      </p:sp>
    </p:spTree>
    <p:extLst>
      <p:ext uri="{BB962C8B-B14F-4D97-AF65-F5344CB8AC3E}">
        <p14:creationId xmlns:p14="http://schemas.microsoft.com/office/powerpoint/2010/main" val="292452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23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Why Hide The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Private functions</a:t>
            </a:r>
          </a:p>
          <a:p>
            <a:pPr lvl="1"/>
            <a:r>
              <a:rPr lang="en-US" dirty="0" smtClean="0"/>
              <a:t>Proprietary, intellectual property</a:t>
            </a:r>
          </a:p>
          <a:p>
            <a:pPr lvl="1"/>
            <a:r>
              <a:rPr lang="en-US" dirty="0" smtClean="0"/>
              <a:t>E.g., medical diagnosis, error reporting systems …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Sensitive functions</a:t>
            </a:r>
          </a:p>
          <a:p>
            <a:pPr lvl="1"/>
            <a:r>
              <a:rPr lang="en-US" dirty="0" smtClean="0"/>
              <a:t>Revealing vulnerabilities</a:t>
            </a:r>
          </a:p>
          <a:p>
            <a:pPr lvl="1"/>
            <a:r>
              <a:rPr lang="en-US" dirty="0" smtClean="0"/>
              <a:t>E.g. IDS containing zero-day signatures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In SFE output leaks info</a:t>
            </a:r>
          </a:p>
          <a:p>
            <a:pPr lvl="1"/>
            <a:r>
              <a:rPr lang="en-US" dirty="0" smtClean="0"/>
              <a:t>Hiding the function can help</a:t>
            </a:r>
          </a:p>
          <a:p>
            <a:pPr lvl="1"/>
            <a:r>
              <a:rPr lang="en-US" dirty="0" smtClean="0"/>
              <a:t>Prevents dictionary attacks</a:t>
            </a:r>
          </a:p>
        </p:txBody>
      </p:sp>
    </p:spTree>
    <p:extLst>
      <p:ext uri="{BB962C8B-B14F-4D97-AF65-F5344CB8AC3E}">
        <p14:creationId xmlns:p14="http://schemas.microsoft.com/office/powerpoint/2010/main" val="282918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/>
          <a:lstStyle/>
          <a:p>
            <a:r>
              <a:rPr lang="en-US" dirty="0" smtClean="0"/>
              <a:t>Hide Everything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Fully </a:t>
            </a:r>
            <a:r>
              <a:rPr lang="en-US" b="1" dirty="0" err="1" smtClean="0"/>
              <a:t>Homomorphic</a:t>
            </a:r>
            <a:r>
              <a:rPr lang="en-US" b="1" dirty="0" smtClean="0"/>
              <a:t> Encryption</a:t>
            </a:r>
          </a:p>
          <a:p>
            <a:pPr marL="0" indent="0">
              <a:buNone/>
            </a:pP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3505200"/>
                <a:ext cx="7521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505200"/>
                <a:ext cx="752193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315200" y="3468469"/>
                <a:ext cx="74148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468469"/>
                <a:ext cx="741485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2438400" y="3200400"/>
            <a:ext cx="4038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2000" y="3048000"/>
                <a:ext cx="47609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048000"/>
                <a:ext cx="47609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75685" y="3048000"/>
                <a:ext cx="8222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685" y="3048000"/>
                <a:ext cx="82221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75347" y="2615625"/>
                <a:ext cx="10127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347" y="2615625"/>
                <a:ext cx="1012713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2438400" y="4419600"/>
            <a:ext cx="4038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41238" y="3834825"/>
                <a:ext cx="18586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𝐸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𝑓</m:t>
                      </m:r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,</m:t>
                      </m:r>
                      <m:r>
                        <a:rPr lang="en-US" sz="2800" b="0" i="1" smtClean="0">
                          <a:latin typeface="Cambria Math"/>
                        </a:rPr>
                        <m:t>𝑦</m:t>
                      </m:r>
                      <m:r>
                        <a:rPr lang="en-US" sz="2800" b="0" i="1" smtClean="0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238" y="3834825"/>
                <a:ext cx="1858649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1219200" y="4724400"/>
            <a:ext cx="0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9600" y="5486400"/>
                <a:ext cx="13220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𝑓</m:t>
                      </m:r>
                      <m:r>
                        <a:rPr lang="en-US" sz="2800" i="1" dirty="0" smtClean="0">
                          <a:latin typeface="Cambria Math"/>
                        </a:rPr>
                        <m:t>(</m:t>
                      </m:r>
                      <m:r>
                        <a:rPr lang="en-US" sz="2800" i="1" dirty="0" err="1" smtClean="0">
                          <a:latin typeface="Cambria Math"/>
                        </a:rPr>
                        <m:t>𝑥</m:t>
                      </m:r>
                      <m:r>
                        <a:rPr lang="en-US" sz="2800" i="1" dirty="0" err="1" smtClean="0">
                          <a:latin typeface="Cambria Math"/>
                        </a:rPr>
                        <m:t>,</m:t>
                      </m:r>
                      <m:r>
                        <a:rPr lang="en-US" sz="2800" i="1" dirty="0" err="1" smtClean="0">
                          <a:latin typeface="Cambria Math"/>
                        </a:rPr>
                        <m:t>𝑦</m:t>
                      </m:r>
                      <m:r>
                        <a:rPr lang="en-US" sz="280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486400"/>
                <a:ext cx="1322029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438400" y="5181600"/>
                <a:ext cx="42491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Also hides size of </a:t>
                </a:r>
                <a14:m>
                  <m:oMath xmlns:m="http://schemas.openxmlformats.org/officeDocument/2006/math" xmlns="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 xmlns="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181600"/>
                <a:ext cx="4249177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2869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020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600200"/>
          </a:xfrm>
        </p:spPr>
        <p:txBody>
          <a:bodyPr/>
          <a:lstStyle/>
          <a:p>
            <a:r>
              <a:rPr lang="en-US" dirty="0" smtClean="0"/>
              <a:t>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3992563"/>
          </a:xfrm>
        </p:spPr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sz="3600" dirty="0" smtClean="0"/>
              <a:t>leak</a:t>
            </a:r>
          </a:p>
          <a:p>
            <a:pPr lvl="1"/>
            <a:r>
              <a:rPr lang="en-US" sz="2400" dirty="0" smtClean="0"/>
              <a:t>Function/circuit size</a:t>
            </a:r>
          </a:p>
          <a:p>
            <a:pPr lvl="1"/>
            <a:r>
              <a:rPr lang="en-US" sz="2400" dirty="0" smtClean="0"/>
              <a:t>Input size</a:t>
            </a:r>
          </a:p>
          <a:p>
            <a:pPr lvl="1"/>
            <a:endParaRPr lang="en-US" sz="2400" dirty="0"/>
          </a:p>
          <a:p>
            <a:r>
              <a:rPr lang="en-US" sz="3600" dirty="0" smtClean="0"/>
              <a:t>But </a:t>
            </a:r>
            <a:endParaRPr lang="en-US" sz="3600" dirty="0"/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ore </a:t>
            </a:r>
            <a:r>
              <a:rPr lang="en-US" sz="2400" dirty="0"/>
              <a:t>efficient </a:t>
            </a:r>
            <a:r>
              <a:rPr lang="en-US" sz="2400" dirty="0" smtClean="0"/>
              <a:t>primitives</a:t>
            </a:r>
          </a:p>
          <a:p>
            <a:pPr lvl="1"/>
            <a:r>
              <a:rPr lang="en-US" sz="2400" dirty="0" smtClean="0"/>
              <a:t>Milder assumptions</a:t>
            </a:r>
            <a:endParaRPr lang="en-US" sz="24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4710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PFE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Not really!</a:t>
            </a: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C00000"/>
                </a:solidFill>
              </a:rPr>
              <a:t>SFE feasibility results </a:t>
            </a:r>
            <a:r>
              <a:rPr lang="en-US" dirty="0" smtClean="0"/>
              <a:t>extend to PFE</a:t>
            </a:r>
          </a:p>
          <a:p>
            <a:pPr lvl="1"/>
            <a:r>
              <a:rPr lang="en-US" dirty="0" smtClean="0"/>
              <a:t>Using Universal Circuits</a:t>
            </a:r>
          </a:p>
          <a:p>
            <a:endParaRPr lang="en-US" dirty="0"/>
          </a:p>
          <a:p>
            <a:r>
              <a:rPr lang="en-US" dirty="0" smtClean="0"/>
              <a:t>The only interesting questions are </a:t>
            </a:r>
            <a:r>
              <a:rPr lang="en-US" dirty="0" smtClean="0">
                <a:solidFill>
                  <a:srgbClr val="C00000"/>
                </a:solidFill>
              </a:rPr>
              <a:t>efficiency questions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30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Circuits</a:t>
            </a:r>
            <a:endParaRPr lang="en-US" dirty="0"/>
          </a:p>
        </p:txBody>
      </p:sp>
      <p:grpSp>
        <p:nvGrpSpPr>
          <p:cNvPr id="475" name="Group 474"/>
          <p:cNvGrpSpPr/>
          <p:nvPr/>
        </p:nvGrpSpPr>
        <p:grpSpPr>
          <a:xfrm>
            <a:off x="3200400" y="2216592"/>
            <a:ext cx="4572000" cy="4108007"/>
            <a:chOff x="3429000" y="2216592"/>
            <a:chExt cx="4572000" cy="4108007"/>
          </a:xfrm>
        </p:grpSpPr>
        <p:grpSp>
          <p:nvGrpSpPr>
            <p:cNvPr id="91" name="Group 90"/>
            <p:cNvGrpSpPr/>
            <p:nvPr/>
          </p:nvGrpSpPr>
          <p:grpSpPr>
            <a:xfrm>
              <a:off x="3429000" y="5105400"/>
              <a:ext cx="1828800" cy="990600"/>
              <a:chOff x="2362200" y="2133600"/>
              <a:chExt cx="3276600" cy="1447800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2438401" y="2133600"/>
                <a:ext cx="774678" cy="335902"/>
                <a:chOff x="2438400" y="2133600"/>
                <a:chExt cx="1546225" cy="533400"/>
              </a:xfrm>
            </p:grpSpPr>
            <p:sp>
              <p:nvSpPr>
                <p:cNvPr id="145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7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3774050" y="2893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136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7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9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140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3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4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4788693" y="2560962"/>
                <a:ext cx="850107" cy="334638"/>
                <a:chOff x="5802312" y="1981200"/>
                <a:chExt cx="1512888" cy="492125"/>
              </a:xfrm>
            </p:grpSpPr>
            <p:sp>
              <p:nvSpPr>
                <p:cNvPr id="126" name="Line 15"/>
                <p:cNvSpPr>
                  <a:spLocks noChangeShapeType="1"/>
                </p:cNvSpPr>
                <p:nvPr/>
              </p:nvSpPr>
              <p:spPr bwMode="auto">
                <a:xfrm>
                  <a:off x="5802312" y="2041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16"/>
                <p:cNvSpPr>
                  <a:spLocks noChangeShapeType="1"/>
                </p:cNvSpPr>
                <p:nvPr/>
              </p:nvSpPr>
              <p:spPr bwMode="auto">
                <a:xfrm>
                  <a:off x="5802312" y="2422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858000" y="221615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9" name="Group 20"/>
                <p:cNvGrpSpPr>
                  <a:grpSpLocks/>
                </p:cNvGrpSpPr>
                <p:nvPr/>
              </p:nvGrpSpPr>
              <p:grpSpPr bwMode="auto">
                <a:xfrm>
                  <a:off x="6149975" y="1981200"/>
                  <a:ext cx="698500" cy="492125"/>
                  <a:chOff x="2043" y="1642"/>
                  <a:chExt cx="440" cy="310"/>
                </a:xfrm>
              </p:grpSpPr>
              <p:sp>
                <p:nvSpPr>
                  <p:cNvPr id="130" name="Freeform 21"/>
                  <p:cNvSpPr>
                    <a:spLocks/>
                  </p:cNvSpPr>
                  <p:nvPr/>
                </p:nvSpPr>
                <p:spPr bwMode="auto">
                  <a:xfrm>
                    <a:off x="2099" y="1650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650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952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3" name="Freeform 24"/>
                  <p:cNvSpPr>
                    <a:spLocks/>
                  </p:cNvSpPr>
                  <p:nvPr/>
                </p:nvSpPr>
                <p:spPr bwMode="auto">
                  <a:xfrm>
                    <a:off x="2236" y="1650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4" name="Freeform 25"/>
                  <p:cNvSpPr>
                    <a:spLocks/>
                  </p:cNvSpPr>
                  <p:nvPr/>
                </p:nvSpPr>
                <p:spPr bwMode="auto">
                  <a:xfrm flipV="1">
                    <a:off x="2236" y="1787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26"/>
                  <p:cNvSpPr>
                    <a:spLocks/>
                  </p:cNvSpPr>
                  <p:nvPr/>
                </p:nvSpPr>
                <p:spPr bwMode="auto">
                  <a:xfrm>
                    <a:off x="2043" y="1642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5" name="Group 94"/>
              <p:cNvGrpSpPr/>
              <p:nvPr/>
            </p:nvGrpSpPr>
            <p:grpSpPr>
              <a:xfrm>
                <a:off x="2438400" y="3274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117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0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121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2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3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4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5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6" name="Group 95"/>
              <p:cNvGrpSpPr/>
              <p:nvPr/>
            </p:nvGrpSpPr>
            <p:grpSpPr>
              <a:xfrm>
                <a:off x="2362200" y="2743200"/>
                <a:ext cx="721750" cy="307327"/>
                <a:chOff x="5192712" y="2162175"/>
                <a:chExt cx="1512888" cy="479425"/>
              </a:xfrm>
            </p:grpSpPr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11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112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6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97" name="Group 96"/>
              <p:cNvGrpSpPr/>
              <p:nvPr/>
            </p:nvGrpSpPr>
            <p:grpSpPr>
              <a:xfrm>
                <a:off x="3721122" y="2254898"/>
                <a:ext cx="774678" cy="335902"/>
                <a:chOff x="2438400" y="2133600"/>
                <a:chExt cx="1546225" cy="533400"/>
              </a:xfrm>
            </p:grpSpPr>
            <p:sp>
              <p:nvSpPr>
                <p:cNvPr id="104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98" name="Elbow Connector 97"/>
              <p:cNvCxnSpPr>
                <a:stCxn id="119" idx="1"/>
                <a:endCxn id="137" idx="0"/>
              </p:cNvCxnSpPr>
              <p:nvPr/>
            </p:nvCxnSpPr>
            <p:spPr>
              <a:xfrm rot="5400000" flipH="1" flipV="1">
                <a:off x="3342747" y="2985239"/>
                <a:ext cx="248705" cy="613900"/>
              </a:xfrm>
              <a:prstGeom prst="bentConnector3">
                <a:avLst>
                  <a:gd name="adj1" fmla="val 235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Elbow Connector 98"/>
              <p:cNvCxnSpPr/>
              <p:nvPr/>
            </p:nvCxnSpPr>
            <p:spPr>
              <a:xfrm>
                <a:off x="3213079" y="2291554"/>
                <a:ext cx="508043" cy="9997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Elbow Connector 99"/>
              <p:cNvCxnSpPr/>
              <p:nvPr/>
            </p:nvCxnSpPr>
            <p:spPr>
              <a:xfrm flipV="1">
                <a:off x="3098547" y="2542814"/>
                <a:ext cx="622575" cy="340080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Elbow Connector 100"/>
              <p:cNvCxnSpPr/>
              <p:nvPr/>
            </p:nvCxnSpPr>
            <p:spPr>
              <a:xfrm>
                <a:off x="3409834" y="2882894"/>
                <a:ext cx="364216" cy="40708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Elbow Connector 101"/>
              <p:cNvCxnSpPr/>
              <p:nvPr/>
            </p:nvCxnSpPr>
            <p:spPr>
              <a:xfrm flipV="1">
                <a:off x="4495800" y="2861057"/>
                <a:ext cx="292893" cy="156906"/>
              </a:xfrm>
              <a:prstGeom prst="bentConnector3">
                <a:avLst>
                  <a:gd name="adj1" fmla="val 8602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Elbow Connector 102"/>
              <p:cNvCxnSpPr>
                <a:stCxn id="107" idx="1"/>
              </p:cNvCxnSpPr>
              <p:nvPr/>
            </p:nvCxnSpPr>
            <p:spPr>
              <a:xfrm rot="16200000" flipH="1">
                <a:off x="4547681" y="2360969"/>
                <a:ext cx="189131" cy="292893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oup 148"/>
            <p:cNvGrpSpPr/>
            <p:nvPr/>
          </p:nvGrpSpPr>
          <p:grpSpPr>
            <a:xfrm>
              <a:off x="3429000" y="3810000"/>
              <a:ext cx="1828800" cy="990600"/>
              <a:chOff x="2362200" y="2133600"/>
              <a:chExt cx="3276600" cy="1447800"/>
            </a:xfrm>
          </p:grpSpPr>
          <p:grpSp>
            <p:nvGrpSpPr>
              <p:cNvPr id="150" name="Group 149"/>
              <p:cNvGrpSpPr/>
              <p:nvPr/>
            </p:nvGrpSpPr>
            <p:grpSpPr>
              <a:xfrm>
                <a:off x="2438401" y="2133600"/>
                <a:ext cx="774678" cy="335902"/>
                <a:chOff x="2438400" y="2133600"/>
                <a:chExt cx="1546225" cy="533400"/>
              </a:xfrm>
            </p:grpSpPr>
            <p:sp>
              <p:nvSpPr>
                <p:cNvPr id="203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1" name="Group 150"/>
              <p:cNvGrpSpPr/>
              <p:nvPr/>
            </p:nvGrpSpPr>
            <p:grpSpPr>
              <a:xfrm>
                <a:off x="3774050" y="2893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97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198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1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02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2" name="Group 151"/>
              <p:cNvGrpSpPr/>
              <p:nvPr/>
            </p:nvGrpSpPr>
            <p:grpSpPr>
              <a:xfrm>
                <a:off x="4788693" y="2560962"/>
                <a:ext cx="850107" cy="334638"/>
                <a:chOff x="5802312" y="1981200"/>
                <a:chExt cx="1512888" cy="492125"/>
              </a:xfrm>
            </p:grpSpPr>
            <p:sp>
              <p:nvSpPr>
                <p:cNvPr id="184" name="Line 15"/>
                <p:cNvSpPr>
                  <a:spLocks noChangeShapeType="1"/>
                </p:cNvSpPr>
                <p:nvPr/>
              </p:nvSpPr>
              <p:spPr bwMode="auto">
                <a:xfrm>
                  <a:off x="5802312" y="2041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5" name="Line 16"/>
                <p:cNvSpPr>
                  <a:spLocks noChangeShapeType="1"/>
                </p:cNvSpPr>
                <p:nvPr/>
              </p:nvSpPr>
              <p:spPr bwMode="auto">
                <a:xfrm>
                  <a:off x="5802312" y="2422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858000" y="221615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7" name="Group 20"/>
                <p:cNvGrpSpPr>
                  <a:grpSpLocks/>
                </p:cNvGrpSpPr>
                <p:nvPr/>
              </p:nvGrpSpPr>
              <p:grpSpPr bwMode="auto">
                <a:xfrm>
                  <a:off x="6149975" y="1981200"/>
                  <a:ext cx="698500" cy="492125"/>
                  <a:chOff x="2043" y="1642"/>
                  <a:chExt cx="440" cy="310"/>
                </a:xfrm>
              </p:grpSpPr>
              <p:sp>
                <p:nvSpPr>
                  <p:cNvPr id="188" name="Freeform 21"/>
                  <p:cNvSpPr>
                    <a:spLocks/>
                  </p:cNvSpPr>
                  <p:nvPr/>
                </p:nvSpPr>
                <p:spPr bwMode="auto">
                  <a:xfrm>
                    <a:off x="2099" y="1650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650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952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1" name="Freeform 24"/>
                  <p:cNvSpPr>
                    <a:spLocks/>
                  </p:cNvSpPr>
                  <p:nvPr/>
                </p:nvSpPr>
                <p:spPr bwMode="auto">
                  <a:xfrm>
                    <a:off x="2236" y="1650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2" name="Freeform 25"/>
                  <p:cNvSpPr>
                    <a:spLocks/>
                  </p:cNvSpPr>
                  <p:nvPr/>
                </p:nvSpPr>
                <p:spPr bwMode="auto">
                  <a:xfrm flipV="1">
                    <a:off x="2236" y="1787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93" name="Freeform 26"/>
                  <p:cNvSpPr>
                    <a:spLocks/>
                  </p:cNvSpPr>
                  <p:nvPr/>
                </p:nvSpPr>
                <p:spPr bwMode="auto">
                  <a:xfrm>
                    <a:off x="2043" y="1642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3" name="Group 152"/>
              <p:cNvGrpSpPr/>
              <p:nvPr/>
            </p:nvGrpSpPr>
            <p:grpSpPr>
              <a:xfrm>
                <a:off x="2438400" y="3274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175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6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8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179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2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83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4" name="Group 153"/>
              <p:cNvGrpSpPr/>
              <p:nvPr/>
            </p:nvGrpSpPr>
            <p:grpSpPr>
              <a:xfrm>
                <a:off x="2362200" y="2743200"/>
                <a:ext cx="721750" cy="307327"/>
                <a:chOff x="5192712" y="2162175"/>
                <a:chExt cx="1512888" cy="479425"/>
              </a:xfrm>
            </p:grpSpPr>
            <p:sp>
              <p:nvSpPr>
                <p:cNvPr id="166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69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170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3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4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5" name="Group 154"/>
              <p:cNvGrpSpPr/>
              <p:nvPr/>
            </p:nvGrpSpPr>
            <p:grpSpPr>
              <a:xfrm>
                <a:off x="3721122" y="2254898"/>
                <a:ext cx="774678" cy="335902"/>
                <a:chOff x="2438400" y="2133600"/>
                <a:chExt cx="1546225" cy="533400"/>
              </a:xfrm>
            </p:grpSpPr>
            <p:sp>
              <p:nvSpPr>
                <p:cNvPr id="162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3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156" name="Elbow Connector 155"/>
              <p:cNvCxnSpPr>
                <a:stCxn id="177" idx="1"/>
                <a:endCxn id="195" idx="0"/>
              </p:cNvCxnSpPr>
              <p:nvPr/>
            </p:nvCxnSpPr>
            <p:spPr>
              <a:xfrm rot="5400000" flipH="1" flipV="1">
                <a:off x="3342747" y="2985239"/>
                <a:ext cx="248705" cy="613900"/>
              </a:xfrm>
              <a:prstGeom prst="bentConnector3">
                <a:avLst>
                  <a:gd name="adj1" fmla="val 235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Elbow Connector 156"/>
              <p:cNvCxnSpPr/>
              <p:nvPr/>
            </p:nvCxnSpPr>
            <p:spPr>
              <a:xfrm>
                <a:off x="3213079" y="2291554"/>
                <a:ext cx="508043" cy="9997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Elbow Connector 157"/>
              <p:cNvCxnSpPr/>
              <p:nvPr/>
            </p:nvCxnSpPr>
            <p:spPr>
              <a:xfrm flipV="1">
                <a:off x="3098547" y="2542814"/>
                <a:ext cx="622575" cy="340080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Elbow Connector 158"/>
              <p:cNvCxnSpPr/>
              <p:nvPr/>
            </p:nvCxnSpPr>
            <p:spPr>
              <a:xfrm>
                <a:off x="3409834" y="2882894"/>
                <a:ext cx="364216" cy="40708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Elbow Connector 159"/>
              <p:cNvCxnSpPr/>
              <p:nvPr/>
            </p:nvCxnSpPr>
            <p:spPr>
              <a:xfrm flipV="1">
                <a:off x="4495800" y="2861057"/>
                <a:ext cx="292893" cy="156906"/>
              </a:xfrm>
              <a:prstGeom prst="bentConnector3">
                <a:avLst>
                  <a:gd name="adj1" fmla="val 8602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Elbow Connector 160"/>
              <p:cNvCxnSpPr>
                <a:stCxn id="165" idx="1"/>
              </p:cNvCxnSpPr>
              <p:nvPr/>
            </p:nvCxnSpPr>
            <p:spPr>
              <a:xfrm rot="16200000" flipH="1">
                <a:off x="4547681" y="2360969"/>
                <a:ext cx="189131" cy="292893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7" name="Group 206"/>
            <p:cNvGrpSpPr/>
            <p:nvPr/>
          </p:nvGrpSpPr>
          <p:grpSpPr>
            <a:xfrm>
              <a:off x="3429000" y="2514600"/>
              <a:ext cx="1828800" cy="990600"/>
              <a:chOff x="2362200" y="2133600"/>
              <a:chExt cx="3276600" cy="1447800"/>
            </a:xfrm>
          </p:grpSpPr>
          <p:grpSp>
            <p:nvGrpSpPr>
              <p:cNvPr id="208" name="Group 207"/>
              <p:cNvGrpSpPr/>
              <p:nvPr/>
            </p:nvGrpSpPr>
            <p:grpSpPr>
              <a:xfrm>
                <a:off x="2438401" y="2133600"/>
                <a:ext cx="774678" cy="335902"/>
                <a:chOff x="2438400" y="2133600"/>
                <a:chExt cx="1546225" cy="533400"/>
              </a:xfrm>
            </p:grpSpPr>
            <p:sp>
              <p:nvSpPr>
                <p:cNvPr id="261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2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9" name="Group 208"/>
              <p:cNvGrpSpPr/>
              <p:nvPr/>
            </p:nvGrpSpPr>
            <p:grpSpPr>
              <a:xfrm>
                <a:off x="3774050" y="2893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3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4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55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256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9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0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0" name="Group 209"/>
              <p:cNvGrpSpPr/>
              <p:nvPr/>
            </p:nvGrpSpPr>
            <p:grpSpPr>
              <a:xfrm>
                <a:off x="4788693" y="2560962"/>
                <a:ext cx="850107" cy="334638"/>
                <a:chOff x="5802312" y="1981200"/>
                <a:chExt cx="1512888" cy="492125"/>
              </a:xfrm>
            </p:grpSpPr>
            <p:sp>
              <p:nvSpPr>
                <p:cNvPr id="242" name="Line 15"/>
                <p:cNvSpPr>
                  <a:spLocks noChangeShapeType="1"/>
                </p:cNvSpPr>
                <p:nvPr/>
              </p:nvSpPr>
              <p:spPr bwMode="auto">
                <a:xfrm>
                  <a:off x="5802312" y="2041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3" name="Line 16"/>
                <p:cNvSpPr>
                  <a:spLocks noChangeShapeType="1"/>
                </p:cNvSpPr>
                <p:nvPr/>
              </p:nvSpPr>
              <p:spPr bwMode="auto">
                <a:xfrm>
                  <a:off x="5802312" y="2422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4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858000" y="221615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45" name="Group 20"/>
                <p:cNvGrpSpPr>
                  <a:grpSpLocks/>
                </p:cNvGrpSpPr>
                <p:nvPr/>
              </p:nvGrpSpPr>
              <p:grpSpPr bwMode="auto">
                <a:xfrm>
                  <a:off x="6149975" y="1981200"/>
                  <a:ext cx="698500" cy="492125"/>
                  <a:chOff x="2043" y="1642"/>
                  <a:chExt cx="440" cy="310"/>
                </a:xfrm>
              </p:grpSpPr>
              <p:sp>
                <p:nvSpPr>
                  <p:cNvPr id="246" name="Freeform 21"/>
                  <p:cNvSpPr>
                    <a:spLocks/>
                  </p:cNvSpPr>
                  <p:nvPr/>
                </p:nvSpPr>
                <p:spPr bwMode="auto">
                  <a:xfrm>
                    <a:off x="2099" y="1650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650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952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9" name="Freeform 24"/>
                  <p:cNvSpPr>
                    <a:spLocks/>
                  </p:cNvSpPr>
                  <p:nvPr/>
                </p:nvSpPr>
                <p:spPr bwMode="auto">
                  <a:xfrm>
                    <a:off x="2236" y="1650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0" name="Freeform 25"/>
                  <p:cNvSpPr>
                    <a:spLocks/>
                  </p:cNvSpPr>
                  <p:nvPr/>
                </p:nvSpPr>
                <p:spPr bwMode="auto">
                  <a:xfrm flipV="1">
                    <a:off x="2236" y="1787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1" name="Freeform 26"/>
                  <p:cNvSpPr>
                    <a:spLocks/>
                  </p:cNvSpPr>
                  <p:nvPr/>
                </p:nvSpPr>
                <p:spPr bwMode="auto">
                  <a:xfrm>
                    <a:off x="2043" y="1642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1" name="Group 210"/>
              <p:cNvGrpSpPr/>
              <p:nvPr/>
            </p:nvGrpSpPr>
            <p:grpSpPr>
              <a:xfrm>
                <a:off x="2438400" y="3274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233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4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36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237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0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1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2" name="Group 211"/>
              <p:cNvGrpSpPr/>
              <p:nvPr/>
            </p:nvGrpSpPr>
            <p:grpSpPr>
              <a:xfrm>
                <a:off x="2362200" y="2743200"/>
                <a:ext cx="721750" cy="307327"/>
                <a:chOff x="5192712" y="2162175"/>
                <a:chExt cx="1512888" cy="479425"/>
              </a:xfrm>
            </p:grpSpPr>
            <p:sp>
              <p:nvSpPr>
                <p:cNvPr id="224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27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228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0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1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2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13" name="Group 212"/>
              <p:cNvGrpSpPr/>
              <p:nvPr/>
            </p:nvGrpSpPr>
            <p:grpSpPr>
              <a:xfrm>
                <a:off x="3721122" y="2254898"/>
                <a:ext cx="774678" cy="335902"/>
                <a:chOff x="2438400" y="2133600"/>
                <a:chExt cx="1546225" cy="533400"/>
              </a:xfrm>
            </p:grpSpPr>
            <p:sp>
              <p:nvSpPr>
                <p:cNvPr id="220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1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214" name="Elbow Connector 213"/>
              <p:cNvCxnSpPr>
                <a:stCxn id="235" idx="1"/>
                <a:endCxn id="253" idx="0"/>
              </p:cNvCxnSpPr>
              <p:nvPr/>
            </p:nvCxnSpPr>
            <p:spPr>
              <a:xfrm rot="5400000" flipH="1" flipV="1">
                <a:off x="3342747" y="2985239"/>
                <a:ext cx="248705" cy="613900"/>
              </a:xfrm>
              <a:prstGeom prst="bentConnector3">
                <a:avLst>
                  <a:gd name="adj1" fmla="val 235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Elbow Connector 214"/>
              <p:cNvCxnSpPr/>
              <p:nvPr/>
            </p:nvCxnSpPr>
            <p:spPr>
              <a:xfrm>
                <a:off x="3213079" y="2291554"/>
                <a:ext cx="508043" cy="9997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Elbow Connector 215"/>
              <p:cNvCxnSpPr/>
              <p:nvPr/>
            </p:nvCxnSpPr>
            <p:spPr>
              <a:xfrm flipV="1">
                <a:off x="3098547" y="2542814"/>
                <a:ext cx="622575" cy="340080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Elbow Connector 216"/>
              <p:cNvCxnSpPr/>
              <p:nvPr/>
            </p:nvCxnSpPr>
            <p:spPr>
              <a:xfrm>
                <a:off x="3409834" y="2882894"/>
                <a:ext cx="364216" cy="40708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Elbow Connector 217"/>
              <p:cNvCxnSpPr/>
              <p:nvPr/>
            </p:nvCxnSpPr>
            <p:spPr>
              <a:xfrm flipV="1">
                <a:off x="4495800" y="2861057"/>
                <a:ext cx="292893" cy="156906"/>
              </a:xfrm>
              <a:prstGeom prst="bentConnector3">
                <a:avLst>
                  <a:gd name="adj1" fmla="val 8602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Elbow Connector 218"/>
              <p:cNvCxnSpPr>
                <a:stCxn id="223" idx="1"/>
              </p:cNvCxnSpPr>
              <p:nvPr/>
            </p:nvCxnSpPr>
            <p:spPr>
              <a:xfrm rot="16200000" flipH="1">
                <a:off x="4547681" y="2360969"/>
                <a:ext cx="189131" cy="292893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5" name="Rectangle 264"/>
            <p:cNvSpPr/>
            <p:nvPr/>
          </p:nvSpPr>
          <p:spPr>
            <a:xfrm>
              <a:off x="3505200" y="2216592"/>
              <a:ext cx="4419600" cy="4108007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6" name="Group 265"/>
            <p:cNvGrpSpPr/>
            <p:nvPr/>
          </p:nvGrpSpPr>
          <p:grpSpPr>
            <a:xfrm>
              <a:off x="6172200" y="4572000"/>
              <a:ext cx="1828800" cy="990600"/>
              <a:chOff x="2362200" y="2133600"/>
              <a:chExt cx="3276600" cy="1447800"/>
            </a:xfrm>
          </p:grpSpPr>
          <p:grpSp>
            <p:nvGrpSpPr>
              <p:cNvPr id="267" name="Group 266"/>
              <p:cNvGrpSpPr/>
              <p:nvPr/>
            </p:nvGrpSpPr>
            <p:grpSpPr>
              <a:xfrm>
                <a:off x="2438401" y="2133600"/>
                <a:ext cx="774678" cy="335902"/>
                <a:chOff x="2438400" y="2133600"/>
                <a:chExt cx="1546225" cy="533400"/>
              </a:xfrm>
            </p:grpSpPr>
            <p:sp>
              <p:nvSpPr>
                <p:cNvPr id="320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1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2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3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68" name="Group 267"/>
              <p:cNvGrpSpPr/>
              <p:nvPr/>
            </p:nvGrpSpPr>
            <p:grpSpPr>
              <a:xfrm>
                <a:off x="3774050" y="2893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311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4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315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8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9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4788693" y="2560962"/>
                <a:ext cx="850107" cy="334638"/>
                <a:chOff x="5802312" y="1981200"/>
                <a:chExt cx="1512888" cy="492125"/>
              </a:xfrm>
            </p:grpSpPr>
            <p:sp>
              <p:nvSpPr>
                <p:cNvPr id="301" name="Line 15"/>
                <p:cNvSpPr>
                  <a:spLocks noChangeShapeType="1"/>
                </p:cNvSpPr>
                <p:nvPr/>
              </p:nvSpPr>
              <p:spPr bwMode="auto">
                <a:xfrm>
                  <a:off x="5802312" y="2041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2" name="Line 16"/>
                <p:cNvSpPr>
                  <a:spLocks noChangeShapeType="1"/>
                </p:cNvSpPr>
                <p:nvPr/>
              </p:nvSpPr>
              <p:spPr bwMode="auto">
                <a:xfrm>
                  <a:off x="5802312" y="2422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858000" y="221615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04" name="Group 20"/>
                <p:cNvGrpSpPr>
                  <a:grpSpLocks/>
                </p:cNvGrpSpPr>
                <p:nvPr/>
              </p:nvGrpSpPr>
              <p:grpSpPr bwMode="auto">
                <a:xfrm>
                  <a:off x="6149975" y="1981200"/>
                  <a:ext cx="698500" cy="492125"/>
                  <a:chOff x="2043" y="1642"/>
                  <a:chExt cx="440" cy="310"/>
                </a:xfrm>
              </p:grpSpPr>
              <p:sp>
                <p:nvSpPr>
                  <p:cNvPr id="305" name="Freeform 21"/>
                  <p:cNvSpPr>
                    <a:spLocks/>
                  </p:cNvSpPr>
                  <p:nvPr/>
                </p:nvSpPr>
                <p:spPr bwMode="auto">
                  <a:xfrm>
                    <a:off x="2099" y="1650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650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952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8" name="Freeform 24"/>
                  <p:cNvSpPr>
                    <a:spLocks/>
                  </p:cNvSpPr>
                  <p:nvPr/>
                </p:nvSpPr>
                <p:spPr bwMode="auto">
                  <a:xfrm>
                    <a:off x="2236" y="1650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9" name="Freeform 25"/>
                  <p:cNvSpPr>
                    <a:spLocks/>
                  </p:cNvSpPr>
                  <p:nvPr/>
                </p:nvSpPr>
                <p:spPr bwMode="auto">
                  <a:xfrm flipV="1">
                    <a:off x="2236" y="1787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10" name="Freeform 26"/>
                  <p:cNvSpPr>
                    <a:spLocks/>
                  </p:cNvSpPr>
                  <p:nvPr/>
                </p:nvSpPr>
                <p:spPr bwMode="auto">
                  <a:xfrm>
                    <a:off x="2043" y="1642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70" name="Group 269"/>
              <p:cNvGrpSpPr/>
              <p:nvPr/>
            </p:nvGrpSpPr>
            <p:grpSpPr>
              <a:xfrm>
                <a:off x="2438400" y="3274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292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3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4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95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296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8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9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00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71" name="Group 270"/>
              <p:cNvGrpSpPr/>
              <p:nvPr/>
            </p:nvGrpSpPr>
            <p:grpSpPr>
              <a:xfrm>
                <a:off x="2362200" y="2743200"/>
                <a:ext cx="721750" cy="307327"/>
                <a:chOff x="5192712" y="2162175"/>
                <a:chExt cx="1512888" cy="479425"/>
              </a:xfrm>
            </p:grpSpPr>
            <p:sp>
              <p:nvSpPr>
                <p:cNvPr id="283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4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5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6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287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0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91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72" name="Group 271"/>
              <p:cNvGrpSpPr/>
              <p:nvPr/>
            </p:nvGrpSpPr>
            <p:grpSpPr>
              <a:xfrm>
                <a:off x="3721122" y="2254898"/>
                <a:ext cx="774678" cy="335902"/>
                <a:chOff x="2438400" y="2133600"/>
                <a:chExt cx="1546225" cy="533400"/>
              </a:xfrm>
            </p:grpSpPr>
            <p:sp>
              <p:nvSpPr>
                <p:cNvPr id="279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0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1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273" name="Elbow Connector 272"/>
              <p:cNvCxnSpPr>
                <a:stCxn id="294" idx="1"/>
                <a:endCxn id="312" idx="0"/>
              </p:cNvCxnSpPr>
              <p:nvPr/>
            </p:nvCxnSpPr>
            <p:spPr>
              <a:xfrm rot="5400000" flipH="1" flipV="1">
                <a:off x="3342747" y="2985239"/>
                <a:ext cx="248705" cy="613900"/>
              </a:xfrm>
              <a:prstGeom prst="bentConnector3">
                <a:avLst>
                  <a:gd name="adj1" fmla="val 235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Elbow Connector 273"/>
              <p:cNvCxnSpPr/>
              <p:nvPr/>
            </p:nvCxnSpPr>
            <p:spPr>
              <a:xfrm>
                <a:off x="3213079" y="2291554"/>
                <a:ext cx="508043" cy="9997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Elbow Connector 274"/>
              <p:cNvCxnSpPr/>
              <p:nvPr/>
            </p:nvCxnSpPr>
            <p:spPr>
              <a:xfrm flipV="1">
                <a:off x="3098547" y="2542814"/>
                <a:ext cx="622575" cy="340080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Elbow Connector 275"/>
              <p:cNvCxnSpPr/>
              <p:nvPr/>
            </p:nvCxnSpPr>
            <p:spPr>
              <a:xfrm>
                <a:off x="3409834" y="2882894"/>
                <a:ext cx="364216" cy="40708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Elbow Connector 276"/>
              <p:cNvCxnSpPr/>
              <p:nvPr/>
            </p:nvCxnSpPr>
            <p:spPr>
              <a:xfrm flipV="1">
                <a:off x="4495800" y="2861057"/>
                <a:ext cx="292893" cy="156906"/>
              </a:xfrm>
              <a:prstGeom prst="bentConnector3">
                <a:avLst>
                  <a:gd name="adj1" fmla="val 8602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Elbow Connector 277"/>
              <p:cNvCxnSpPr>
                <a:stCxn id="282" idx="1"/>
              </p:cNvCxnSpPr>
              <p:nvPr/>
            </p:nvCxnSpPr>
            <p:spPr>
              <a:xfrm rot="16200000" flipH="1">
                <a:off x="4547681" y="2360969"/>
                <a:ext cx="189131" cy="292893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4" name="Group 323"/>
            <p:cNvGrpSpPr/>
            <p:nvPr/>
          </p:nvGrpSpPr>
          <p:grpSpPr>
            <a:xfrm>
              <a:off x="6172200" y="2819400"/>
              <a:ext cx="1828800" cy="990600"/>
              <a:chOff x="2362200" y="2133600"/>
              <a:chExt cx="3276600" cy="1447800"/>
            </a:xfrm>
          </p:grpSpPr>
          <p:grpSp>
            <p:nvGrpSpPr>
              <p:cNvPr id="325" name="Group 324"/>
              <p:cNvGrpSpPr/>
              <p:nvPr/>
            </p:nvGrpSpPr>
            <p:grpSpPr>
              <a:xfrm>
                <a:off x="2438401" y="2133600"/>
                <a:ext cx="774678" cy="335902"/>
                <a:chOff x="2438400" y="2133600"/>
                <a:chExt cx="1546225" cy="533400"/>
              </a:xfrm>
            </p:grpSpPr>
            <p:sp>
              <p:nvSpPr>
                <p:cNvPr id="378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0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26" name="Group 325"/>
              <p:cNvGrpSpPr/>
              <p:nvPr/>
            </p:nvGrpSpPr>
            <p:grpSpPr>
              <a:xfrm>
                <a:off x="3774050" y="2893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369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0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72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373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6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7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7" name="Group 326"/>
              <p:cNvGrpSpPr/>
              <p:nvPr/>
            </p:nvGrpSpPr>
            <p:grpSpPr>
              <a:xfrm>
                <a:off x="4788693" y="2560962"/>
                <a:ext cx="850107" cy="334638"/>
                <a:chOff x="5802312" y="1981200"/>
                <a:chExt cx="1512888" cy="492125"/>
              </a:xfrm>
            </p:grpSpPr>
            <p:sp>
              <p:nvSpPr>
                <p:cNvPr id="359" name="Line 15"/>
                <p:cNvSpPr>
                  <a:spLocks noChangeShapeType="1"/>
                </p:cNvSpPr>
                <p:nvPr/>
              </p:nvSpPr>
              <p:spPr bwMode="auto">
                <a:xfrm>
                  <a:off x="5802312" y="2041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" name="Line 16"/>
                <p:cNvSpPr>
                  <a:spLocks noChangeShapeType="1"/>
                </p:cNvSpPr>
                <p:nvPr/>
              </p:nvSpPr>
              <p:spPr bwMode="auto">
                <a:xfrm>
                  <a:off x="5802312" y="2422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858000" y="221615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62" name="Group 20"/>
                <p:cNvGrpSpPr>
                  <a:grpSpLocks/>
                </p:cNvGrpSpPr>
                <p:nvPr/>
              </p:nvGrpSpPr>
              <p:grpSpPr bwMode="auto">
                <a:xfrm>
                  <a:off x="6149975" y="1981200"/>
                  <a:ext cx="698500" cy="492125"/>
                  <a:chOff x="2043" y="1642"/>
                  <a:chExt cx="440" cy="310"/>
                </a:xfrm>
              </p:grpSpPr>
              <p:sp>
                <p:nvSpPr>
                  <p:cNvPr id="363" name="Freeform 21"/>
                  <p:cNvSpPr>
                    <a:spLocks/>
                  </p:cNvSpPr>
                  <p:nvPr/>
                </p:nvSpPr>
                <p:spPr bwMode="auto">
                  <a:xfrm>
                    <a:off x="2099" y="1650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650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952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6" name="Freeform 24"/>
                  <p:cNvSpPr>
                    <a:spLocks/>
                  </p:cNvSpPr>
                  <p:nvPr/>
                </p:nvSpPr>
                <p:spPr bwMode="auto">
                  <a:xfrm>
                    <a:off x="2236" y="1650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7" name="Freeform 25"/>
                  <p:cNvSpPr>
                    <a:spLocks/>
                  </p:cNvSpPr>
                  <p:nvPr/>
                </p:nvSpPr>
                <p:spPr bwMode="auto">
                  <a:xfrm flipV="1">
                    <a:off x="2236" y="1787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8" name="Freeform 26"/>
                  <p:cNvSpPr>
                    <a:spLocks/>
                  </p:cNvSpPr>
                  <p:nvPr/>
                </p:nvSpPr>
                <p:spPr bwMode="auto">
                  <a:xfrm>
                    <a:off x="2043" y="1642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8" name="Group 327"/>
              <p:cNvGrpSpPr/>
              <p:nvPr/>
            </p:nvGrpSpPr>
            <p:grpSpPr>
              <a:xfrm>
                <a:off x="2438400" y="3274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350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1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53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354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7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58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9" name="Group 328"/>
              <p:cNvGrpSpPr/>
              <p:nvPr/>
            </p:nvGrpSpPr>
            <p:grpSpPr>
              <a:xfrm>
                <a:off x="2362200" y="2743200"/>
                <a:ext cx="721750" cy="307327"/>
                <a:chOff x="5192712" y="2162175"/>
                <a:chExt cx="1512888" cy="479425"/>
              </a:xfrm>
            </p:grpSpPr>
            <p:sp>
              <p:nvSpPr>
                <p:cNvPr id="341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4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345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9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30" name="Group 329"/>
              <p:cNvGrpSpPr/>
              <p:nvPr/>
            </p:nvGrpSpPr>
            <p:grpSpPr>
              <a:xfrm>
                <a:off x="3721122" y="2254898"/>
                <a:ext cx="774678" cy="335902"/>
                <a:chOff x="2438400" y="2133600"/>
                <a:chExt cx="1546225" cy="533400"/>
              </a:xfrm>
            </p:grpSpPr>
            <p:sp>
              <p:nvSpPr>
                <p:cNvPr id="337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8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9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31" name="Elbow Connector 330"/>
              <p:cNvCxnSpPr>
                <a:stCxn id="352" idx="1"/>
                <a:endCxn id="370" idx="0"/>
              </p:cNvCxnSpPr>
              <p:nvPr/>
            </p:nvCxnSpPr>
            <p:spPr>
              <a:xfrm rot="5400000" flipH="1" flipV="1">
                <a:off x="3342747" y="2985239"/>
                <a:ext cx="248705" cy="613900"/>
              </a:xfrm>
              <a:prstGeom prst="bentConnector3">
                <a:avLst>
                  <a:gd name="adj1" fmla="val 235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Elbow Connector 331"/>
              <p:cNvCxnSpPr/>
              <p:nvPr/>
            </p:nvCxnSpPr>
            <p:spPr>
              <a:xfrm>
                <a:off x="3213079" y="2291554"/>
                <a:ext cx="508043" cy="9997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Elbow Connector 332"/>
              <p:cNvCxnSpPr/>
              <p:nvPr/>
            </p:nvCxnSpPr>
            <p:spPr>
              <a:xfrm flipV="1">
                <a:off x="3098547" y="2542814"/>
                <a:ext cx="622575" cy="340080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Elbow Connector 333"/>
              <p:cNvCxnSpPr/>
              <p:nvPr/>
            </p:nvCxnSpPr>
            <p:spPr>
              <a:xfrm>
                <a:off x="3409834" y="2882894"/>
                <a:ext cx="364216" cy="40708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Elbow Connector 334"/>
              <p:cNvCxnSpPr/>
              <p:nvPr/>
            </p:nvCxnSpPr>
            <p:spPr>
              <a:xfrm flipV="1">
                <a:off x="4495800" y="2861057"/>
                <a:ext cx="292893" cy="156906"/>
              </a:xfrm>
              <a:prstGeom prst="bentConnector3">
                <a:avLst>
                  <a:gd name="adj1" fmla="val 8602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Elbow Connector 335"/>
              <p:cNvCxnSpPr>
                <a:stCxn id="340" idx="1"/>
              </p:cNvCxnSpPr>
              <p:nvPr/>
            </p:nvCxnSpPr>
            <p:spPr>
              <a:xfrm rot="16200000" flipH="1">
                <a:off x="4547681" y="2360969"/>
                <a:ext cx="189131" cy="292893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1" name="Elbow Connector 440"/>
            <p:cNvCxnSpPr>
              <a:endCxn id="293" idx="0"/>
            </p:cNvCxnSpPr>
            <p:nvPr/>
          </p:nvCxnSpPr>
          <p:spPr>
            <a:xfrm>
              <a:off x="5257800" y="5509333"/>
              <a:ext cx="956930" cy="30986"/>
            </a:xfrm>
            <a:prstGeom prst="bentConnector4">
              <a:avLst>
                <a:gd name="adj1" fmla="val 47550"/>
                <a:gd name="adj2" fmla="val 4324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Elbow Connector 442"/>
            <p:cNvCxnSpPr>
              <a:endCxn id="292" idx="0"/>
            </p:cNvCxnSpPr>
            <p:nvPr/>
          </p:nvCxnSpPr>
          <p:spPr>
            <a:xfrm flipV="1">
              <a:off x="4783321" y="5373212"/>
              <a:ext cx="1431409" cy="45010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Elbow Connector 444"/>
            <p:cNvCxnSpPr/>
            <p:nvPr/>
          </p:nvCxnSpPr>
          <p:spPr>
            <a:xfrm>
              <a:off x="4217009" y="4680074"/>
              <a:ext cx="1955191" cy="497017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Elbow Connector 446"/>
            <p:cNvCxnSpPr/>
            <p:nvPr/>
          </p:nvCxnSpPr>
          <p:spPr>
            <a:xfrm>
              <a:off x="5257800" y="4219842"/>
              <a:ext cx="914400" cy="790141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Elbow Connector 448"/>
            <p:cNvCxnSpPr/>
            <p:nvPr/>
          </p:nvCxnSpPr>
          <p:spPr>
            <a:xfrm>
              <a:off x="5715000" y="4769907"/>
              <a:ext cx="499730" cy="1270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Elbow Connector 450"/>
            <p:cNvCxnSpPr/>
            <p:nvPr/>
          </p:nvCxnSpPr>
          <p:spPr>
            <a:xfrm>
              <a:off x="4619845" y="3982741"/>
              <a:ext cx="1594885" cy="622092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Elbow Connector 458"/>
            <p:cNvCxnSpPr>
              <a:endCxn id="350" idx="0"/>
            </p:cNvCxnSpPr>
            <p:nvPr/>
          </p:nvCxnSpPr>
          <p:spPr>
            <a:xfrm>
              <a:off x="4217010" y="3409620"/>
              <a:ext cx="1997720" cy="210992"/>
            </a:xfrm>
            <a:prstGeom prst="bentConnector4">
              <a:avLst>
                <a:gd name="adj1" fmla="val 50000"/>
                <a:gd name="adj2" fmla="val 102778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Elbow Connector 461"/>
            <p:cNvCxnSpPr/>
            <p:nvPr/>
          </p:nvCxnSpPr>
          <p:spPr>
            <a:xfrm flipV="1">
              <a:off x="4045688" y="3787719"/>
              <a:ext cx="2169042" cy="130355"/>
            </a:xfrm>
            <a:prstGeom prst="bentConnector3">
              <a:avLst>
                <a:gd name="adj1" fmla="val 276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5" name="Elbow Connector 464"/>
            <p:cNvCxnSpPr/>
            <p:nvPr/>
          </p:nvCxnSpPr>
          <p:spPr>
            <a:xfrm>
              <a:off x="4619847" y="3129819"/>
              <a:ext cx="1552353" cy="294671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7" name="Elbow Connector 466"/>
            <p:cNvCxnSpPr/>
            <p:nvPr/>
          </p:nvCxnSpPr>
          <p:spPr>
            <a:xfrm>
              <a:off x="5257800" y="2918533"/>
              <a:ext cx="914400" cy="338850"/>
            </a:xfrm>
            <a:prstGeom prst="bentConnector3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9" name="Elbow Connector 468"/>
            <p:cNvCxnSpPr>
              <a:endCxn id="380" idx="0"/>
            </p:cNvCxnSpPr>
            <p:nvPr/>
          </p:nvCxnSpPr>
          <p:spPr>
            <a:xfrm>
              <a:off x="5715000" y="2930894"/>
              <a:ext cx="499731" cy="85501"/>
            </a:xfrm>
            <a:prstGeom prst="bentConnector4">
              <a:avLst>
                <a:gd name="adj1" fmla="val 50000"/>
                <a:gd name="adj2" fmla="val 7943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Elbow Connector 470"/>
            <p:cNvCxnSpPr>
              <a:endCxn id="379" idx="0"/>
            </p:cNvCxnSpPr>
            <p:nvPr/>
          </p:nvCxnSpPr>
          <p:spPr>
            <a:xfrm>
              <a:off x="4619847" y="2703623"/>
              <a:ext cx="1594884" cy="148610"/>
            </a:xfrm>
            <a:prstGeom prst="bentConnector4">
              <a:avLst>
                <a:gd name="adj1" fmla="val 50000"/>
                <a:gd name="adj2" fmla="val -3016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7" name="Group 476"/>
          <p:cNvGrpSpPr/>
          <p:nvPr/>
        </p:nvGrpSpPr>
        <p:grpSpPr>
          <a:xfrm>
            <a:off x="381000" y="2344429"/>
            <a:ext cx="2057400" cy="1694171"/>
            <a:chOff x="838200" y="1811029"/>
            <a:chExt cx="2057400" cy="1694171"/>
          </a:xfrm>
        </p:grpSpPr>
        <p:grpSp>
          <p:nvGrpSpPr>
            <p:cNvPr id="90" name="Group 89"/>
            <p:cNvGrpSpPr/>
            <p:nvPr/>
          </p:nvGrpSpPr>
          <p:grpSpPr>
            <a:xfrm>
              <a:off x="990600" y="2133600"/>
              <a:ext cx="1828800" cy="990600"/>
              <a:chOff x="2362200" y="2133600"/>
              <a:chExt cx="3276600" cy="1447800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438401" y="2133600"/>
                <a:ext cx="774678" cy="335902"/>
                <a:chOff x="2438400" y="2133600"/>
                <a:chExt cx="1546225" cy="533400"/>
              </a:xfrm>
            </p:grpSpPr>
            <p:sp>
              <p:nvSpPr>
                <p:cNvPr id="4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3774050" y="2893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9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2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13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7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9" name="Group 28"/>
              <p:cNvGrpSpPr/>
              <p:nvPr/>
            </p:nvGrpSpPr>
            <p:grpSpPr>
              <a:xfrm>
                <a:off x="4788693" y="2560962"/>
                <a:ext cx="850107" cy="334638"/>
                <a:chOff x="5802312" y="1981200"/>
                <a:chExt cx="1512888" cy="492125"/>
              </a:xfrm>
            </p:grpSpPr>
            <p:sp>
              <p:nvSpPr>
                <p:cNvPr id="19" name="Line 15"/>
                <p:cNvSpPr>
                  <a:spLocks noChangeShapeType="1"/>
                </p:cNvSpPr>
                <p:nvPr/>
              </p:nvSpPr>
              <p:spPr bwMode="auto">
                <a:xfrm>
                  <a:off x="5802312" y="2041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5802312" y="24225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858000" y="221615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2" name="Group 20"/>
                <p:cNvGrpSpPr>
                  <a:grpSpLocks/>
                </p:cNvGrpSpPr>
                <p:nvPr/>
              </p:nvGrpSpPr>
              <p:grpSpPr bwMode="auto">
                <a:xfrm>
                  <a:off x="6149975" y="1981200"/>
                  <a:ext cx="698500" cy="492125"/>
                  <a:chOff x="2043" y="1642"/>
                  <a:chExt cx="440" cy="310"/>
                </a:xfrm>
              </p:grpSpPr>
              <p:sp>
                <p:nvSpPr>
                  <p:cNvPr id="23" name="Freeform 21"/>
                  <p:cNvSpPr>
                    <a:spLocks/>
                  </p:cNvSpPr>
                  <p:nvPr/>
                </p:nvSpPr>
                <p:spPr bwMode="auto">
                  <a:xfrm>
                    <a:off x="2099" y="1650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4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650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099" y="1952"/>
                    <a:ext cx="137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Freeform 24"/>
                  <p:cNvSpPr>
                    <a:spLocks/>
                  </p:cNvSpPr>
                  <p:nvPr/>
                </p:nvSpPr>
                <p:spPr bwMode="auto">
                  <a:xfrm>
                    <a:off x="2236" y="1650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Freeform 25"/>
                  <p:cNvSpPr>
                    <a:spLocks/>
                  </p:cNvSpPr>
                  <p:nvPr/>
                </p:nvSpPr>
                <p:spPr bwMode="auto">
                  <a:xfrm flipV="1">
                    <a:off x="2236" y="1787"/>
                    <a:ext cx="247" cy="165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185 w 576"/>
                      <a:gd name="T3" fmla="*/ 55 h 432"/>
                      <a:gd name="T4" fmla="*/ 247 w 576"/>
                      <a:gd name="T5" fmla="*/ 165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 26"/>
                  <p:cNvSpPr>
                    <a:spLocks/>
                  </p:cNvSpPr>
                  <p:nvPr/>
                </p:nvSpPr>
                <p:spPr bwMode="auto">
                  <a:xfrm>
                    <a:off x="2043" y="1642"/>
                    <a:ext cx="55" cy="30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55 w 288"/>
                      <a:gd name="T3" fmla="*/ 151 h 864"/>
                      <a:gd name="T4" fmla="*/ 0 w 288"/>
                      <a:gd name="T5" fmla="*/ 30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0" name="Group 29"/>
              <p:cNvGrpSpPr/>
              <p:nvPr/>
            </p:nvGrpSpPr>
            <p:grpSpPr>
              <a:xfrm>
                <a:off x="2438400" y="3274073"/>
                <a:ext cx="721750" cy="307327"/>
                <a:chOff x="5192712" y="2162175"/>
                <a:chExt cx="1512888" cy="479425"/>
              </a:xfrm>
            </p:grpSpPr>
            <p:sp>
              <p:nvSpPr>
                <p:cNvPr id="31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4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35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40" name="Group 39"/>
              <p:cNvGrpSpPr/>
              <p:nvPr/>
            </p:nvGrpSpPr>
            <p:grpSpPr>
              <a:xfrm>
                <a:off x="2362200" y="2743200"/>
                <a:ext cx="721750" cy="307327"/>
                <a:chOff x="5192712" y="2162175"/>
                <a:chExt cx="1512888" cy="479425"/>
              </a:xfrm>
            </p:grpSpPr>
            <p:sp>
              <p:nvSpPr>
                <p:cNvPr id="41" name="Line 15"/>
                <p:cNvSpPr>
                  <a:spLocks noChangeShapeType="1"/>
                </p:cNvSpPr>
                <p:nvPr/>
              </p:nvSpPr>
              <p:spPr bwMode="auto">
                <a:xfrm>
                  <a:off x="5192712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16"/>
                <p:cNvSpPr>
                  <a:spLocks noChangeShapeType="1"/>
                </p:cNvSpPr>
                <p:nvPr/>
              </p:nvSpPr>
              <p:spPr bwMode="auto">
                <a:xfrm>
                  <a:off x="5192712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6248400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44" name="Group 20"/>
                <p:cNvGrpSpPr>
                  <a:grpSpLocks/>
                </p:cNvGrpSpPr>
                <p:nvPr/>
              </p:nvGrpSpPr>
              <p:grpSpPr bwMode="auto">
                <a:xfrm>
                  <a:off x="5629275" y="2162175"/>
                  <a:ext cx="609600" cy="479425"/>
                  <a:chOff x="6768" y="11808"/>
                  <a:chExt cx="1008" cy="792"/>
                </a:xfrm>
              </p:grpSpPr>
              <p:sp>
                <p:nvSpPr>
                  <p:cNvPr id="45" name="Freeform 21"/>
                  <p:cNvSpPr>
                    <a:spLocks/>
                  </p:cNvSpPr>
                  <p:nvPr/>
                </p:nvSpPr>
                <p:spPr bwMode="auto">
                  <a:xfrm>
                    <a:off x="6768" y="11808"/>
                    <a:ext cx="144" cy="792"/>
                  </a:xfrm>
                  <a:custGeom>
                    <a:avLst/>
                    <a:gdLst>
                      <a:gd name="T0" fmla="*/ 0 w 288"/>
                      <a:gd name="T1" fmla="*/ 0 h 864"/>
                      <a:gd name="T2" fmla="*/ 144 w 288"/>
                      <a:gd name="T3" fmla="*/ 396 h 864"/>
                      <a:gd name="T4" fmla="*/ 0 w 288"/>
                      <a:gd name="T5" fmla="*/ 792 h 864"/>
                      <a:gd name="T6" fmla="*/ 0 60000 65536"/>
                      <a:gd name="T7" fmla="*/ 0 60000 65536"/>
                      <a:gd name="T8" fmla="*/ 0 60000 65536"/>
                      <a:gd name="T9" fmla="*/ 0 w 288"/>
                      <a:gd name="T10" fmla="*/ 0 h 864"/>
                      <a:gd name="T11" fmla="*/ 288 w 288"/>
                      <a:gd name="T12" fmla="*/ 864 h 86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88" h="864">
                        <a:moveTo>
                          <a:pt x="0" y="0"/>
                        </a:moveTo>
                        <a:cubicBezTo>
                          <a:pt x="144" y="144"/>
                          <a:pt x="288" y="288"/>
                          <a:pt x="288" y="432"/>
                        </a:cubicBezTo>
                        <a:cubicBezTo>
                          <a:pt x="288" y="576"/>
                          <a:pt x="48" y="792"/>
                          <a:pt x="0" y="864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1808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68" y="12600"/>
                    <a:ext cx="360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24"/>
                  <p:cNvSpPr>
                    <a:spLocks/>
                  </p:cNvSpPr>
                  <p:nvPr/>
                </p:nvSpPr>
                <p:spPr bwMode="auto">
                  <a:xfrm>
                    <a:off x="7128" y="1180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25"/>
                  <p:cNvSpPr>
                    <a:spLocks/>
                  </p:cNvSpPr>
                  <p:nvPr/>
                </p:nvSpPr>
                <p:spPr bwMode="auto">
                  <a:xfrm flipV="1">
                    <a:off x="7128" y="12168"/>
                    <a:ext cx="648" cy="432"/>
                  </a:xfrm>
                  <a:custGeom>
                    <a:avLst/>
                    <a:gdLst>
                      <a:gd name="T0" fmla="*/ 0 w 576"/>
                      <a:gd name="T1" fmla="*/ 0 h 432"/>
                      <a:gd name="T2" fmla="*/ 486 w 576"/>
                      <a:gd name="T3" fmla="*/ 144 h 432"/>
                      <a:gd name="T4" fmla="*/ 648 w 576"/>
                      <a:gd name="T5" fmla="*/ 432 h 432"/>
                      <a:gd name="T6" fmla="*/ 0 60000 65536"/>
                      <a:gd name="T7" fmla="*/ 0 60000 65536"/>
                      <a:gd name="T8" fmla="*/ 0 60000 65536"/>
                      <a:gd name="T9" fmla="*/ 0 w 576"/>
                      <a:gd name="T10" fmla="*/ 0 h 432"/>
                      <a:gd name="T11" fmla="*/ 576 w 576"/>
                      <a:gd name="T12" fmla="*/ 432 h 43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76" h="432">
                        <a:moveTo>
                          <a:pt x="0" y="0"/>
                        </a:moveTo>
                        <a:cubicBezTo>
                          <a:pt x="168" y="36"/>
                          <a:pt x="336" y="72"/>
                          <a:pt x="432" y="144"/>
                        </a:cubicBezTo>
                        <a:cubicBezTo>
                          <a:pt x="528" y="216"/>
                          <a:pt x="552" y="324"/>
                          <a:pt x="576" y="432"/>
                        </a:cubicBezTo>
                      </a:path>
                    </a:pathLst>
                  </a:cu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0" name="Group 49"/>
              <p:cNvGrpSpPr/>
              <p:nvPr/>
            </p:nvGrpSpPr>
            <p:grpSpPr>
              <a:xfrm>
                <a:off x="3721122" y="2254898"/>
                <a:ext cx="774678" cy="335902"/>
                <a:chOff x="2438400" y="2133600"/>
                <a:chExt cx="1546225" cy="533400"/>
              </a:xfrm>
            </p:grpSpPr>
            <p:sp>
              <p:nvSpPr>
                <p:cNvPr id="51" name="AutoShape 7"/>
                <p:cNvSpPr>
                  <a:spLocks noChangeArrowheads="1"/>
                </p:cNvSpPr>
                <p:nvPr/>
              </p:nvSpPr>
              <p:spPr bwMode="auto">
                <a:xfrm>
                  <a:off x="2895600" y="2133600"/>
                  <a:ext cx="609600" cy="533400"/>
                </a:xfrm>
                <a:prstGeom prst="flowChartDelay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Line 8"/>
                <p:cNvSpPr>
                  <a:spLocks noChangeShapeType="1"/>
                </p:cNvSpPr>
                <p:nvPr/>
              </p:nvSpPr>
              <p:spPr bwMode="auto">
                <a:xfrm>
                  <a:off x="2438400" y="2209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9"/>
                <p:cNvSpPr>
                  <a:spLocks noChangeShapeType="1"/>
                </p:cNvSpPr>
                <p:nvPr/>
              </p:nvSpPr>
              <p:spPr bwMode="auto">
                <a:xfrm>
                  <a:off x="2438400" y="2590800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527425" y="2384425"/>
                  <a:ext cx="457200" cy="0"/>
                </a:xfrm>
                <a:prstGeom prst="line">
                  <a:avLst/>
                </a:prstGeom>
                <a:noFill/>
                <a:ln w="19050" cap="sq">
                  <a:solidFill>
                    <a:schemeClr val="tx1"/>
                  </a:solidFill>
                  <a:round/>
                  <a:headEnd type="none" w="sm" len="sm"/>
                  <a:tailEnd type="none" w="med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56" name="Elbow Connector 55"/>
              <p:cNvCxnSpPr>
                <a:stCxn id="33" idx="1"/>
                <a:endCxn id="10" idx="0"/>
              </p:cNvCxnSpPr>
              <p:nvPr/>
            </p:nvCxnSpPr>
            <p:spPr>
              <a:xfrm rot="5400000" flipH="1" flipV="1">
                <a:off x="3342747" y="2985239"/>
                <a:ext cx="248705" cy="613900"/>
              </a:xfrm>
              <a:prstGeom prst="bentConnector3">
                <a:avLst>
                  <a:gd name="adj1" fmla="val 2357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Elbow Connector 73"/>
              <p:cNvCxnSpPr/>
              <p:nvPr/>
            </p:nvCxnSpPr>
            <p:spPr>
              <a:xfrm>
                <a:off x="3213079" y="2291554"/>
                <a:ext cx="508043" cy="9997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Elbow Connector 75"/>
              <p:cNvCxnSpPr/>
              <p:nvPr/>
            </p:nvCxnSpPr>
            <p:spPr>
              <a:xfrm flipV="1">
                <a:off x="3098547" y="2542814"/>
                <a:ext cx="622575" cy="340080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Elbow Connector 78"/>
              <p:cNvCxnSpPr/>
              <p:nvPr/>
            </p:nvCxnSpPr>
            <p:spPr>
              <a:xfrm>
                <a:off x="3409834" y="2882894"/>
                <a:ext cx="364216" cy="40708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Elbow Connector 83"/>
              <p:cNvCxnSpPr/>
              <p:nvPr/>
            </p:nvCxnSpPr>
            <p:spPr>
              <a:xfrm flipV="1">
                <a:off x="4495800" y="2861057"/>
                <a:ext cx="292893" cy="156906"/>
              </a:xfrm>
              <a:prstGeom prst="bentConnector3">
                <a:avLst>
                  <a:gd name="adj1" fmla="val 8602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Elbow Connector 88"/>
              <p:cNvCxnSpPr>
                <a:stCxn id="54" idx="1"/>
              </p:cNvCxnSpPr>
              <p:nvPr/>
            </p:nvCxnSpPr>
            <p:spPr>
              <a:xfrm rot="16200000" flipH="1">
                <a:off x="4547681" y="2360969"/>
                <a:ext cx="189131" cy="292893"/>
              </a:xfrm>
              <a:prstGeom prst="bentConnector2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6" name="Rectangle 475"/>
            <p:cNvSpPr/>
            <p:nvPr/>
          </p:nvSpPr>
          <p:spPr>
            <a:xfrm>
              <a:off x="838200" y="1811029"/>
              <a:ext cx="2057400" cy="169417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79" name="Straight Arrow Connector 478"/>
          <p:cNvCxnSpPr/>
          <p:nvPr/>
        </p:nvCxnSpPr>
        <p:spPr>
          <a:xfrm>
            <a:off x="2667000" y="27432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Straight Arrow Connector 479"/>
          <p:cNvCxnSpPr/>
          <p:nvPr/>
        </p:nvCxnSpPr>
        <p:spPr>
          <a:xfrm>
            <a:off x="2667000" y="30480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Straight Arrow Connector 480"/>
          <p:cNvCxnSpPr/>
          <p:nvPr/>
        </p:nvCxnSpPr>
        <p:spPr>
          <a:xfrm>
            <a:off x="2667000" y="33528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Arrow Connector 481"/>
          <p:cNvCxnSpPr/>
          <p:nvPr/>
        </p:nvCxnSpPr>
        <p:spPr>
          <a:xfrm>
            <a:off x="2667000" y="36576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3" name="TextBox 482"/>
          <p:cNvSpPr txBox="1"/>
          <p:nvPr/>
        </p:nvSpPr>
        <p:spPr>
          <a:xfrm>
            <a:off x="1047588" y="1676400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</a:t>
            </a:r>
          </a:p>
        </p:txBody>
      </p:sp>
      <p:sp>
        <p:nvSpPr>
          <p:cNvPr id="484" name="TextBox 483"/>
          <p:cNvSpPr txBox="1"/>
          <p:nvPr/>
        </p:nvSpPr>
        <p:spPr>
          <a:xfrm>
            <a:off x="3886200" y="1676400"/>
            <a:ext cx="3308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Universal Circuit</a:t>
            </a:r>
            <a:endParaRPr lang="en-US" sz="3200" dirty="0"/>
          </a:p>
        </p:txBody>
      </p:sp>
      <p:sp>
        <p:nvSpPr>
          <p:cNvPr id="485" name="TextBox 484"/>
          <p:cNvSpPr txBox="1"/>
          <p:nvPr/>
        </p:nvSpPr>
        <p:spPr>
          <a:xfrm>
            <a:off x="1203938" y="4977825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x</a:t>
            </a:r>
            <a:endParaRPr lang="en-US" sz="3200" dirty="0" smtClean="0"/>
          </a:p>
        </p:txBody>
      </p:sp>
      <p:cxnSp>
        <p:nvCxnSpPr>
          <p:cNvPr id="486" name="Straight Arrow Connector 485"/>
          <p:cNvCxnSpPr/>
          <p:nvPr/>
        </p:nvCxnSpPr>
        <p:spPr>
          <a:xfrm>
            <a:off x="1805983" y="5334000"/>
            <a:ext cx="124201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Straight Arrow Connector 486"/>
          <p:cNvCxnSpPr/>
          <p:nvPr/>
        </p:nvCxnSpPr>
        <p:spPr>
          <a:xfrm>
            <a:off x="7772400" y="4191000"/>
            <a:ext cx="381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8" name="TextBox 487"/>
          <p:cNvSpPr txBox="1"/>
          <p:nvPr/>
        </p:nvSpPr>
        <p:spPr>
          <a:xfrm>
            <a:off x="8183481" y="3886200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C(x)</a:t>
            </a:r>
          </a:p>
        </p:txBody>
      </p:sp>
    </p:spTree>
    <p:extLst>
      <p:ext uri="{BB962C8B-B14F-4D97-AF65-F5344CB8AC3E}">
        <p14:creationId xmlns:p14="http://schemas.microsoft.com/office/powerpoint/2010/main" val="423445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Circuits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Boolean</a:t>
                </a:r>
              </a:p>
              <a:p>
                <a:pPr lvl="1"/>
                <a:r>
                  <a:rPr lang="en-US" dirty="0" smtClean="0"/>
                  <a:t>For a circuit C with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g</a:t>
                </a:r>
                <a:r>
                  <a:rPr lang="en-US" dirty="0" smtClean="0"/>
                  <a:t> gates</a:t>
                </a:r>
              </a:p>
              <a:p>
                <a:pPr lvl="1"/>
                <a:r>
                  <a:rPr lang="en-US" dirty="0" smtClean="0"/>
                  <a:t>[Valiant’ 76]:</a:t>
                </a:r>
                <a14:m>
                  <m:oMath xmlns:m="http://schemas.openxmlformats.org/officeDocument/2006/math" xmlns=""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/>
                      </a:rPr>
                      <m:t>???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𝑔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</m:e>
                    </m:func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+ …</m:t>
                    </m:r>
                  </m:oMath>
                </a14:m>
                <a:r>
                  <a:rPr lang="en-US" dirty="0" smtClean="0"/>
                  <a:t>  (good for large circuits)</a:t>
                </a:r>
              </a:p>
              <a:p>
                <a:pPr lvl="2"/>
                <a:r>
                  <a:rPr lang="en-US" dirty="0" smtClean="0"/>
                  <a:t>Actually building it seems complicated</a:t>
                </a:r>
                <a:r>
                  <a:rPr lang="en-US" dirty="0"/>
                  <a:t>	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[KS’ 08]: </a:t>
                </a:r>
                <a14:m>
                  <m:oMath xmlns:m="http://schemas.openxmlformats.org/officeDocument/2006/math" xmlns="">
                    <m:r>
                      <a:rPr lang="en-US">
                        <a:solidFill>
                          <a:srgbClr val="C00000"/>
                        </a:solidFill>
                        <a:latin typeface="Cambria Math"/>
                      </a:rPr>
                      <m:t>1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.5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𝑔</m:t>
                    </m:r>
                    <m:func>
                      <m:func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b="0" i="0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</m:e>
                    </m:func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2.5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𝑔</m:t>
                    </m:r>
                    <m:func>
                      <m:func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C0000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</m:e>
                    </m:func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/>
                      </a:rPr>
                      <m:t>…</m:t>
                    </m:r>
                  </m:oMath>
                </a14:m>
                <a:r>
                  <a:rPr lang="en-US" dirty="0" smtClean="0"/>
                  <a:t> (good for small circuits ) 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 smtClean="0"/>
                  <a:t>Arithmetic</a:t>
                </a:r>
              </a:p>
              <a:p>
                <a:pPr lvl="1"/>
                <a:r>
                  <a:rPr lang="en-US" dirty="0" smtClean="0"/>
                  <a:t>For a circuit C with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g</a:t>
                </a:r>
                <a:r>
                  <a:rPr lang="en-US" dirty="0" smtClean="0"/>
                  <a:t> gates and depth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d </a:t>
                </a:r>
              </a:p>
              <a:p>
                <a:pPr lvl="1"/>
                <a:r>
                  <a:rPr lang="en-US" dirty="0"/>
                  <a:t>[</a:t>
                </a:r>
                <a:r>
                  <a:rPr lang="en-US" dirty="0" err="1"/>
                  <a:t>Raz</a:t>
                </a:r>
                <a:r>
                  <a:rPr lang="en-US" dirty="0"/>
                  <a:t>’ 08</a:t>
                </a:r>
                <a:r>
                  <a:rPr lang="en-US" dirty="0" smtClean="0"/>
                  <a:t>]: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𝑔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/>
                  <a:t>gates, i.e. </a:t>
                </a:r>
                <a14:m>
                  <m:oMath xmlns:m="http://schemas.openxmlformats.org/officeDocument/2006/math" xmlns="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in the worst case</a:t>
                </a:r>
              </a:p>
              <a:p>
                <a:pPr lvl="1"/>
                <a:r>
                  <a:rPr lang="en-US" dirty="0" smtClean="0"/>
                  <a:t>Or use a </a:t>
                </a:r>
                <a:r>
                  <a:rPr lang="en-US" dirty="0"/>
                  <a:t>B</a:t>
                </a:r>
                <a:r>
                  <a:rPr lang="en-US" dirty="0" smtClean="0"/>
                  <a:t>oolean circuit</a:t>
                </a:r>
              </a:p>
              <a:p>
                <a:pPr lvl="1"/>
                <a:endParaRPr lang="en-US" b="1" dirty="0" smtClean="0">
                  <a:solidFill>
                    <a:srgbClr val="C00000"/>
                  </a:solidFill>
                </a:endParaRPr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742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8464</TotalTime>
  <Words>3559</Words>
  <Application>Microsoft Macintosh PowerPoint</Application>
  <PresentationFormat>On-screen Show (4:3)</PresentationFormat>
  <Paragraphs>576</Paragraphs>
  <Slides>36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Executive</vt:lpstr>
      <vt:lpstr>Private Function Evaluation</vt:lpstr>
      <vt:lpstr>Secure Function Evaluation</vt:lpstr>
      <vt:lpstr>Private vs. Secure  Function Evaluation</vt:lpstr>
      <vt:lpstr>Why Hide The Function?</vt:lpstr>
      <vt:lpstr>Hide Everything</vt:lpstr>
      <vt:lpstr>Relaxation</vt:lpstr>
      <vt:lpstr>Is PFE Hard?</vt:lpstr>
      <vt:lpstr>Universal Circuits</vt:lpstr>
      <vt:lpstr>Universal Circuits</vt:lpstr>
      <vt:lpstr>PFE Constructions</vt:lpstr>
      <vt:lpstr>Efficiency Questions</vt:lpstr>
      <vt:lpstr>What Does UC Hide?</vt:lpstr>
      <vt:lpstr>Our Framework</vt:lpstr>
      <vt:lpstr>Private Gate Evaluation </vt:lpstr>
      <vt:lpstr>Circuit Topology</vt:lpstr>
      <vt:lpstr>CTH  Functionality </vt:lpstr>
      <vt:lpstr>PGE + CTH</vt:lpstr>
      <vt:lpstr>Instantiating PGE</vt:lpstr>
      <vt:lpstr>PGE for GMW</vt:lpstr>
      <vt:lpstr>PGE for AC</vt:lpstr>
      <vt:lpstr>Instantiating CTH</vt:lpstr>
      <vt:lpstr>Oblivious Extended Perm.</vt:lpstr>
      <vt:lpstr>OEP</vt:lpstr>
      <vt:lpstr>HE-based  </vt:lpstr>
      <vt:lpstr>Permutation Networks </vt:lpstr>
      <vt:lpstr>EP Networks</vt:lpstr>
      <vt:lpstr>EP Networks</vt:lpstr>
      <vt:lpstr>Oblivious Switch</vt:lpstr>
      <vt:lpstr>OEP</vt:lpstr>
      <vt:lpstr>Efficiency</vt:lpstr>
      <vt:lpstr>Instantiations</vt:lpstr>
      <vt:lpstr>Yao-based PFE</vt:lpstr>
      <vt:lpstr>Open Questions</vt:lpstr>
      <vt:lpstr>Stronger Security</vt:lpstr>
      <vt:lpstr>PFE for Practice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Function Evaluation</dc:title>
  <dc:creator>payman</dc:creator>
  <cp:lastModifiedBy>Bente Kjølby Larsen</cp:lastModifiedBy>
  <cp:revision>365</cp:revision>
  <dcterms:created xsi:type="dcterms:W3CDTF">2006-08-16T00:00:00Z</dcterms:created>
  <dcterms:modified xsi:type="dcterms:W3CDTF">2014-05-12T12:44:49Z</dcterms:modified>
</cp:coreProperties>
</file>