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9" r:id="rId14"/>
    <p:sldId id="268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71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50D23-DE58-1A48-AAE1-6E4C5E94B1EE}" type="datetimeFigureOut">
              <a:rPr lang="en-US" smtClean="0"/>
              <a:t>5/28/14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D3631-FDDB-4249-B6E1-6A891BF4C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43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Actual talk took ~40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D3631-FDDB-4249-B6E1-6A891BF4C5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61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25DF-F604-534F-BA82-5B1D55622726}" type="datetimeFigureOut">
              <a:rPr lang="en-US" smtClean="0"/>
              <a:t>5/28/14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3D85-0B22-8E4E-925C-F00FB973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6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25DF-F604-534F-BA82-5B1D55622726}" type="datetimeFigureOut">
              <a:rPr lang="en-US" smtClean="0"/>
              <a:t>5/28/14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3D85-0B22-8E4E-925C-F00FB973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2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25DF-F604-534F-BA82-5B1D55622726}" type="datetimeFigureOut">
              <a:rPr lang="en-US" smtClean="0"/>
              <a:t>5/28/14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3D85-0B22-8E4E-925C-F00FB973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5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25DF-F604-534F-BA82-5B1D55622726}" type="datetimeFigureOut">
              <a:rPr lang="en-US" smtClean="0"/>
              <a:t>5/28/14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3D85-0B22-8E4E-925C-F00FB973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25DF-F604-534F-BA82-5B1D55622726}" type="datetimeFigureOut">
              <a:rPr lang="en-US" smtClean="0"/>
              <a:t>5/28/14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3D85-0B22-8E4E-925C-F00FB973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25DF-F604-534F-BA82-5B1D55622726}" type="datetimeFigureOut">
              <a:rPr lang="en-US" smtClean="0"/>
              <a:t>5/28/14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3D85-0B22-8E4E-925C-F00FB973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7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25DF-F604-534F-BA82-5B1D55622726}" type="datetimeFigureOut">
              <a:rPr lang="en-US" smtClean="0"/>
              <a:t>5/28/14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3D85-0B22-8E4E-925C-F00FB973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5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25DF-F604-534F-BA82-5B1D55622726}" type="datetimeFigureOut">
              <a:rPr lang="en-US" smtClean="0"/>
              <a:t>5/28/14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3D85-0B22-8E4E-925C-F00FB973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6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25DF-F604-534F-BA82-5B1D55622726}" type="datetimeFigureOut">
              <a:rPr lang="en-US" smtClean="0"/>
              <a:t>5/28/14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3D85-0B22-8E4E-925C-F00FB973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4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25DF-F604-534F-BA82-5B1D55622726}" type="datetimeFigureOut">
              <a:rPr lang="en-US" smtClean="0"/>
              <a:t>5/28/14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3D85-0B22-8E4E-925C-F00FB973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1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25DF-F604-534F-BA82-5B1D55622726}" type="datetimeFigureOut">
              <a:rPr lang="en-US" smtClean="0"/>
              <a:t>5/28/14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3D85-0B22-8E4E-925C-F00FB973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7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725DF-F604-534F-BA82-5B1D55622726}" type="datetimeFigureOut">
              <a:rPr lang="en-US" smtClean="0"/>
              <a:t>5/28/14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C3D85-0B22-8E4E-925C-F00FB973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9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32239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Amit Sahai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  <a:p>
            <a:r>
              <a:rPr lang="en-US" sz="1800" dirty="0" smtClean="0"/>
              <a:t>May 9, 2014</a:t>
            </a:r>
          </a:p>
          <a:p>
            <a:r>
              <a:rPr lang="en-US" sz="1800" dirty="0" smtClean="0"/>
              <a:t>Aarhus Institute of Advanced Studies</a:t>
            </a:r>
          </a:p>
          <a:p>
            <a:endParaRPr lang="en-US" sz="1800" dirty="0"/>
          </a:p>
        </p:txBody>
      </p:sp>
      <p:pic>
        <p:nvPicPr>
          <p:cNvPr id="4" name="Picture 3" descr="UCLA-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065" y="4468096"/>
            <a:ext cx="1587611" cy="756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3798"/>
            <a:ext cx="7772400" cy="1470025"/>
          </a:xfrm>
        </p:spPr>
        <p:txBody>
          <a:bodyPr/>
          <a:lstStyle/>
          <a:p>
            <a:r>
              <a:rPr lang="en-US" dirty="0" smtClean="0"/>
              <a:t>Advances in</a:t>
            </a:r>
            <a:br>
              <a:rPr lang="en-US" dirty="0" smtClean="0"/>
            </a:br>
            <a:r>
              <a:rPr lang="en-US" dirty="0" smtClean="0"/>
              <a:t>Obfuscation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41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Generic Black-Box Proof </a:t>
            </a:r>
            <a:br>
              <a:rPr lang="en-US" dirty="0" smtClean="0"/>
            </a:br>
            <a:r>
              <a:rPr lang="en-US" sz="2800" dirty="0" smtClean="0"/>
              <a:t>(a glimpse)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287" y="1600200"/>
            <a:ext cx="8561716" cy="472384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Straddling sets allow decomposition</a:t>
            </a:r>
            <a:br>
              <a:rPr lang="en-US" sz="2400" dirty="0" smtClean="0"/>
            </a:br>
            <a:r>
              <a:rPr lang="en-US" sz="2400" dirty="0" smtClean="0"/>
              <a:t>of </a:t>
            </a:r>
            <a:r>
              <a:rPr lang="en-US" sz="2400" dirty="0" err="1" smtClean="0"/>
              <a:t>Adv</a:t>
            </a:r>
            <a:r>
              <a:rPr lang="en-US" sz="2400" dirty="0" smtClean="0"/>
              <a:t> queries into queries </a:t>
            </a:r>
            <a:br>
              <a:rPr lang="en-US" sz="2400" dirty="0" smtClean="0"/>
            </a:br>
            <a:r>
              <a:rPr lang="en-US" sz="2400" dirty="0" smtClean="0"/>
              <a:t>that </a:t>
            </a:r>
            <a:r>
              <a:rPr lang="en-US" sz="2400" b="1" i="1" dirty="0" smtClean="0"/>
              <a:t>only</a:t>
            </a:r>
            <a:r>
              <a:rPr lang="en-US" sz="2400" dirty="0" smtClean="0"/>
              <a:t> depend on matrices </a:t>
            </a:r>
            <a:br>
              <a:rPr lang="en-US" sz="2400" dirty="0" smtClean="0"/>
            </a:br>
            <a:r>
              <a:rPr lang="en-US" sz="2400" dirty="0" smtClean="0"/>
              <a:t>corresponding to </a:t>
            </a:r>
            <a:r>
              <a:rPr lang="en-US" sz="2400" b="1" i="1" dirty="0" smtClean="0"/>
              <a:t>single input.</a:t>
            </a:r>
            <a:r>
              <a:rPr lang="en-US" sz="1200" b="1" i="1" dirty="0" smtClean="0"/>
              <a:t/>
            </a:r>
            <a:br>
              <a:rPr lang="en-US" sz="1200" b="1" i="1" dirty="0" smtClean="0"/>
            </a:br>
            <a:endParaRPr lang="en-US" sz="1200" b="1" i="1" dirty="0" smtClean="0"/>
          </a:p>
          <a:p>
            <a:r>
              <a:rPr lang="en-US" sz="2400" dirty="0" smtClean="0"/>
              <a:t>Heart of Proof: Query for single input </a:t>
            </a:r>
            <a:br>
              <a:rPr lang="en-US" sz="2400" dirty="0" smtClean="0"/>
            </a:br>
            <a:r>
              <a:rPr lang="en-US" sz="2400" dirty="0" smtClean="0"/>
              <a:t>can be </a:t>
            </a:r>
            <a:r>
              <a:rPr lang="en-US" sz="2400" b="1" i="1" dirty="0" smtClean="0"/>
              <a:t>statistically</a:t>
            </a:r>
            <a:r>
              <a:rPr lang="en-US" sz="2400" dirty="0"/>
              <a:t> </a:t>
            </a:r>
            <a:r>
              <a:rPr lang="en-US" sz="2400" dirty="0" smtClean="0"/>
              <a:t>simulated </a:t>
            </a:r>
            <a:r>
              <a:rPr lang="en-US" sz="1800" dirty="0" smtClean="0"/>
              <a:t>[</a:t>
            </a:r>
            <a:r>
              <a:rPr lang="en-US" sz="1800" dirty="0" err="1" smtClean="0"/>
              <a:t>Kilian</a:t>
            </a:r>
            <a:r>
              <a:rPr lang="en-US" sz="1800" dirty="0" smtClean="0"/>
              <a:t>]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1200" dirty="0" smtClean="0"/>
          </a:p>
          <a:p>
            <a:r>
              <a:rPr lang="en-US" sz="2400" dirty="0" smtClean="0"/>
              <a:t>(many steps omitted)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r>
              <a:rPr lang="en-US" sz="2400" dirty="0" smtClean="0"/>
              <a:t>This gives us </a:t>
            </a:r>
            <a:r>
              <a:rPr lang="en-US" sz="2400" b="1" i="1" dirty="0" smtClean="0"/>
              <a:t>unconditional</a:t>
            </a:r>
            <a:r>
              <a:rPr lang="en-US" sz="2400" dirty="0" smtClean="0"/>
              <a:t> proof of </a:t>
            </a:r>
            <a:br>
              <a:rPr lang="en-US" sz="2400" dirty="0" smtClean="0"/>
            </a:br>
            <a:r>
              <a:rPr lang="en-US" sz="2400" dirty="0" smtClean="0"/>
              <a:t>black-box security in generic model.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5773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66166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5767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66160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85253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65646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85247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65640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85767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66160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85761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66154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12229" y="174730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7099573" y="17409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6305893" y="25347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7093237" y="252838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6312785" y="333541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7100129" y="33290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6306449" y="41228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7093793" y="411649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6326569" y="571732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7113913" y="571096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6607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0" grpId="0" animBg="1"/>
      <p:bldP spid="12" grpId="0" animBg="1"/>
      <p:bldP spid="15" grpId="0" animBg="1"/>
      <p:bldP spid="23" grpId="0"/>
      <p:bldP spid="26" grpId="0"/>
      <p:bldP spid="28" grpId="0"/>
      <p:bldP spid="29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885670"/>
            <a:ext cx="8229600" cy="3732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Using reductions to</a:t>
            </a:r>
            <a:br>
              <a:rPr lang="en-US" dirty="0" smtClean="0"/>
            </a:br>
            <a:r>
              <a:rPr lang="en-US" dirty="0" smtClean="0"/>
              <a:t>argue security for </a:t>
            </a:r>
            <a:r>
              <a:rPr lang="en-US" dirty="0" err="1" smtClean="0"/>
              <a:t>iO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Goldwasser-Micali</a:t>
            </a:r>
            <a:r>
              <a:rPr lang="en-US" dirty="0"/>
              <a:t> </a:t>
            </a:r>
            <a:r>
              <a:rPr lang="en-US" dirty="0" smtClean="0"/>
              <a:t>viewpoint</a:t>
            </a:r>
            <a:br>
              <a:rPr lang="en-US" dirty="0" smtClean="0"/>
            </a:br>
            <a:r>
              <a:rPr lang="en-US" sz="2600" dirty="0" smtClean="0"/>
              <a:t>(slightly different from yesterday’s talk):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Goal: Base security on assumption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that does </a:t>
            </a:r>
            <a:r>
              <a:rPr lang="en-US" b="1" dirty="0" smtClean="0"/>
              <a:t>not</a:t>
            </a:r>
            <a:r>
              <a:rPr lang="en-US" dirty="0" smtClean="0"/>
              <a:t> directly provide</a:t>
            </a:r>
            <a:br>
              <a:rPr lang="en-US" dirty="0" smtClean="0"/>
            </a:br>
            <a:r>
              <a:rPr lang="en-US" dirty="0" smtClean="0"/>
              <a:t>obfuscated programs to Adversary.</a:t>
            </a:r>
          </a:p>
        </p:txBody>
      </p:sp>
    </p:spTree>
    <p:extLst>
      <p:ext uri="{BB962C8B-B14F-4D97-AF65-F5344CB8AC3E}">
        <p14:creationId xmlns:p14="http://schemas.microsoft.com/office/powerpoint/2010/main" val="350632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Assumption </a:t>
            </a:r>
            <a:r>
              <a:rPr lang="en-US" sz="2700" dirty="0" smtClean="0"/>
              <a:t>[GLW14]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Multilinear</a:t>
            </a:r>
            <a:r>
              <a:rPr lang="en-US" dirty="0" smtClean="0"/>
              <a:t> Subgroup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87372"/>
            <a:ext cx="8561716" cy="4723848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k-</a:t>
            </a:r>
            <a:r>
              <a:rPr lang="en-US" sz="2800" dirty="0" err="1" smtClean="0"/>
              <a:t>Mmap</a:t>
            </a:r>
            <a:r>
              <a:rPr lang="en-US" sz="2800" dirty="0" smtClean="0"/>
              <a:t> over composite N, with many large prime factors:</a:t>
            </a:r>
          </a:p>
          <a:p>
            <a:pPr lvl="1"/>
            <a:r>
              <a:rPr lang="en-US" sz="2400" dirty="0" smtClean="0"/>
              <a:t>One “special” prime factor c</a:t>
            </a:r>
          </a:p>
          <a:p>
            <a:pPr lvl="1"/>
            <a:r>
              <a:rPr lang="en-US" sz="2400" dirty="0" smtClean="0"/>
              <a:t>k “distinguished” prime factors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endParaRPr lang="en-US" sz="2400" baseline="-25000" dirty="0"/>
          </a:p>
          <a:p>
            <a:pPr lvl="1"/>
            <a:r>
              <a:rPr lang="en-US" sz="2400" dirty="0" smtClean="0"/>
              <a:t>poly other primes</a:t>
            </a:r>
            <a:endParaRPr lang="en-US" sz="2400" dirty="0"/>
          </a:p>
          <a:p>
            <a:r>
              <a:rPr lang="en-US" sz="2800" dirty="0" smtClean="0"/>
              <a:t>Adversary gets Level-1 encodings:</a:t>
            </a:r>
          </a:p>
          <a:p>
            <a:pPr lvl="1"/>
            <a:r>
              <a:rPr lang="en-US" sz="2400" dirty="0" smtClean="0"/>
              <a:t>(random) generators of each prime subgroup, </a:t>
            </a:r>
            <a:r>
              <a:rPr lang="en-US" sz="2400" b="1" dirty="0" smtClean="0"/>
              <a:t>except</a:t>
            </a:r>
            <a:r>
              <a:rPr lang="en-US" sz="2400" dirty="0" smtClean="0"/>
              <a:t> c</a:t>
            </a:r>
          </a:p>
          <a:p>
            <a:pPr lvl="1"/>
            <a:r>
              <a:rPr lang="en-US" sz="2400" dirty="0" smtClean="0"/>
              <a:t>h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 : random element of order c(a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…</a:t>
            </a:r>
            <a:r>
              <a:rPr lang="en-US" sz="2400" b="1" dirty="0" smtClean="0"/>
              <a:t>a</a:t>
            </a:r>
            <a:r>
              <a:rPr lang="en-US" sz="2400" b="1" baseline="-25000" dirty="0" smtClean="0"/>
              <a:t>i-1</a:t>
            </a:r>
            <a:r>
              <a:rPr lang="en-US" sz="2400" b="1" dirty="0" smtClean="0"/>
              <a:t>a</a:t>
            </a:r>
            <a:r>
              <a:rPr lang="en-US" sz="2400" b="1" baseline="-25000" dirty="0" smtClean="0"/>
              <a:t>i+1</a:t>
            </a:r>
            <a:r>
              <a:rPr lang="en-US" sz="2400" dirty="0" smtClean="0"/>
              <a:t>…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)</a:t>
            </a:r>
          </a:p>
          <a:p>
            <a:r>
              <a:rPr lang="en-US" sz="2800" dirty="0" smtClean="0"/>
              <a:t>Adversary to distinguish between Level-1 encoding of:</a:t>
            </a:r>
          </a:p>
          <a:p>
            <a:pPr lvl="1"/>
            <a:r>
              <a:rPr lang="en-US" dirty="0" smtClean="0"/>
              <a:t>Random element T of order (a</a:t>
            </a:r>
            <a:r>
              <a:rPr lang="en-US" baseline="-25000" dirty="0" smtClean="0"/>
              <a:t>1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…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Random element T of order c(a</a:t>
            </a:r>
            <a:r>
              <a:rPr lang="en-US" baseline="-25000" dirty="0" smtClean="0"/>
              <a:t>1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…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sz="2800" b="1" dirty="0" smtClean="0"/>
              <a:t>Note: </a:t>
            </a:r>
            <a:r>
              <a:rPr lang="en-US" sz="2800" dirty="0" smtClean="0"/>
              <a:t>Assumption does not incorporate branching program matrices, straddling sets, circuits…</a:t>
            </a:r>
            <a:br>
              <a:rPr lang="en-US" sz="2800" dirty="0" smtClean="0"/>
            </a:br>
            <a:r>
              <a:rPr lang="en-US" sz="2800" dirty="0" smtClean="0"/>
              <a:t>In fact, assumption made by </a:t>
            </a:r>
            <a:r>
              <a:rPr lang="en-US" sz="2300" dirty="0" smtClean="0"/>
              <a:t>[GLW14] </a:t>
            </a:r>
            <a:r>
              <a:rPr lang="en-US" sz="2800" dirty="0" smtClean="0"/>
              <a:t>in context without these.</a:t>
            </a:r>
            <a:endParaRPr lang="en-US" sz="2800" b="1" dirty="0" smtClean="0"/>
          </a:p>
          <a:p>
            <a:endParaRPr lang="en-US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49633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04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Previous </a:t>
            </a:r>
            <a:r>
              <a:rPr lang="en-US" dirty="0" err="1" smtClean="0"/>
              <a:t>iO</a:t>
            </a:r>
            <a:r>
              <a:rPr lang="en-US" dirty="0" smtClean="0"/>
              <a:t>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41015"/>
            <a:ext cx="8561716" cy="482646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Ad-hoc assumption, directly incorporating obfuscated programs:</a:t>
            </a:r>
          </a:p>
          <a:p>
            <a:pPr lvl="1"/>
            <a:r>
              <a:rPr lang="en-US" sz="2000" dirty="0" smtClean="0"/>
              <a:t>[GGHRSW ‘13, Pass-Seth-</a:t>
            </a:r>
            <a:r>
              <a:rPr lang="en-US" sz="2000" dirty="0" err="1" smtClean="0"/>
              <a:t>Telang</a:t>
            </a:r>
            <a:r>
              <a:rPr lang="en-US" sz="2000" dirty="0" smtClean="0"/>
              <a:t> (April 30, 2014 revision)]</a:t>
            </a:r>
          </a:p>
          <a:p>
            <a:r>
              <a:rPr lang="en-US" sz="2800" dirty="0" err="1" smtClean="0"/>
              <a:t>Mmap</a:t>
            </a:r>
            <a:r>
              <a:rPr lang="en-US" sz="2800" dirty="0" smtClean="0"/>
              <a:t> Meta-Assumptions </a:t>
            </a:r>
            <a:r>
              <a:rPr lang="en-US" sz="2000" dirty="0" smtClean="0"/>
              <a:t>[BGKPS’13]</a:t>
            </a:r>
          </a:p>
          <a:p>
            <a:pPr lvl="1"/>
            <a:r>
              <a:rPr lang="en-US" sz="2400" dirty="0" smtClean="0"/>
              <a:t>A Meta assumption is “Assumption on Assumptions”:</a:t>
            </a:r>
          </a:p>
          <a:p>
            <a:pPr lvl="1"/>
            <a:r>
              <a:rPr lang="en-US" sz="2400" dirty="0" smtClean="0"/>
              <a:t>E.g. “All assumptions that satisfy X, Y, Z are true”</a:t>
            </a:r>
          </a:p>
          <a:p>
            <a:pPr lvl="1"/>
            <a:r>
              <a:rPr lang="en-US" sz="2400" dirty="0" smtClean="0"/>
              <a:t>[PST ‘13]: </a:t>
            </a:r>
            <a:r>
              <a:rPr lang="en-US" sz="2400" dirty="0" err="1" smtClean="0"/>
              <a:t>iO</a:t>
            </a:r>
            <a:r>
              <a:rPr lang="en-US" sz="2400" dirty="0" smtClean="0"/>
              <a:t> from Meta-assumption based on generic security</a:t>
            </a:r>
          </a:p>
          <a:p>
            <a:pPr lvl="1"/>
            <a:r>
              <a:rPr lang="en-US" sz="2400" dirty="0" smtClean="0"/>
              <a:t>However, actual invocation of Meta-Assumption must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/>
              <a:t>directly incorporate obfuscated programs </a:t>
            </a:r>
            <a:r>
              <a:rPr lang="en-US" sz="2400" dirty="0" smtClean="0"/>
              <a:t>(into z,m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into Adversary’s challenge given by assumption.</a:t>
            </a:r>
          </a:p>
          <a:p>
            <a:r>
              <a:rPr lang="en-US" sz="2800" dirty="0" smtClean="0"/>
              <a:t>Unsatisfying state of affairs from </a:t>
            </a:r>
            <a:r>
              <a:rPr lang="en-US" sz="2800" dirty="0" err="1" smtClean="0"/>
              <a:t>Goldwasser-Micali</a:t>
            </a:r>
            <a:r>
              <a:rPr lang="en-US" sz="2800" dirty="0" smtClean="0"/>
              <a:t> standpoint. Can we do better?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87624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</a:t>
            </a:r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 security </a:t>
            </a:r>
            <a:r>
              <a:rPr lang="en-US" dirty="0" smtClean="0"/>
              <a:t>loss inherent?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6264"/>
            <a:ext cx="8561716" cy="472384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good reason why we were stuck </a:t>
            </a:r>
            <a:r>
              <a:rPr lang="en-US" sz="1800" dirty="0" smtClean="0"/>
              <a:t>[</a:t>
            </a:r>
            <a:r>
              <a:rPr lang="en-US" sz="1800" dirty="0" err="1" smtClean="0"/>
              <a:t>Garg</a:t>
            </a:r>
            <a:r>
              <a:rPr lang="en-US" sz="1800" dirty="0" smtClean="0"/>
              <a:t>-Gentry-Sahai-Waters </a:t>
            </a:r>
            <a:r>
              <a:rPr lang="fr-FR" sz="1800" dirty="0" smtClean="0"/>
              <a:t>’</a:t>
            </a:r>
            <a:r>
              <a:rPr lang="en-US" sz="1800" dirty="0" smtClean="0"/>
              <a:t>13]</a:t>
            </a:r>
            <a:br>
              <a:rPr lang="en-US" sz="1800" dirty="0" smtClean="0"/>
            </a:br>
            <a:r>
              <a:rPr lang="en-US" sz="2800" dirty="0" smtClean="0"/>
              <a:t>for getting better assumptions.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 </a:t>
            </a:r>
            <a:endParaRPr lang="en-US" sz="1400" dirty="0"/>
          </a:p>
          <a:p>
            <a:r>
              <a:rPr lang="en-US" sz="2800" dirty="0" smtClean="0"/>
              <a:t>Informal Claim: all natural reductions have to </a:t>
            </a:r>
            <a:r>
              <a:rPr lang="en-US" sz="2800" b="1" i="1" dirty="0" smtClean="0"/>
              <a:t>confirm</a:t>
            </a:r>
            <a:br>
              <a:rPr lang="en-US" sz="2800" b="1" i="1" dirty="0" smtClean="0"/>
            </a:br>
            <a:r>
              <a:rPr lang="en-US" sz="2800" dirty="0" smtClean="0"/>
              <a:t>if C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and 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really are equivalent programs.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(This takes 2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time, where n=input length.)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2800" dirty="0" smtClean="0"/>
              <a:t>Informal Proof Sketch: </a:t>
            </a:r>
            <a:br>
              <a:rPr lang="en-US" sz="2800" dirty="0" smtClean="0"/>
            </a:br>
            <a:r>
              <a:rPr lang="en-US" sz="2800" dirty="0" smtClean="0"/>
              <a:t>Suppose not, i.e., the reduction is only poly-time, and can’t figure out if </a:t>
            </a:r>
            <a:r>
              <a:rPr lang="en-US" sz="2800" dirty="0">
                <a:solidFill>
                  <a:prstClr val="black"/>
                </a:solidFill>
              </a:rPr>
              <a:t>C</a:t>
            </a:r>
            <a:r>
              <a:rPr lang="en-US" sz="2800" baseline="-25000" dirty="0">
                <a:solidFill>
                  <a:prstClr val="black"/>
                </a:solidFill>
              </a:rPr>
              <a:t>0</a:t>
            </a:r>
            <a:r>
              <a:rPr lang="en-US" sz="2800" dirty="0">
                <a:solidFill>
                  <a:prstClr val="black"/>
                </a:solidFill>
              </a:rPr>
              <a:t> and C</a:t>
            </a:r>
            <a:r>
              <a:rPr lang="en-US" sz="2800" baseline="-25000" dirty="0">
                <a:solidFill>
                  <a:prstClr val="black"/>
                </a:solidFill>
              </a:rPr>
              <a:t>1</a:t>
            </a:r>
            <a:r>
              <a:rPr lang="en-US" sz="2800" dirty="0">
                <a:solidFill>
                  <a:prstClr val="black"/>
                </a:solidFill>
              </a:rPr>
              <a:t> are </a:t>
            </a:r>
            <a:r>
              <a:rPr lang="en-US" sz="2800" dirty="0" smtClean="0">
                <a:solidFill>
                  <a:prstClr val="black"/>
                </a:solidFill>
              </a:rPr>
              <a:t>equivalent.</a:t>
            </a:r>
          </a:p>
        </p:txBody>
      </p:sp>
    </p:spTree>
    <p:extLst>
      <p:ext uri="{BB962C8B-B14F-4D97-AF65-F5344CB8AC3E}">
        <p14:creationId xmlns:p14="http://schemas.microsoft.com/office/powerpoint/2010/main" val="223766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 2</a:t>
            </a:r>
            <a:r>
              <a:rPr lang="en-US" baseline="30000" dirty="0"/>
              <a:t>n</a:t>
            </a:r>
            <a:r>
              <a:rPr lang="en-US" dirty="0"/>
              <a:t> security loss inherent?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17983"/>
            <a:ext cx="8561716" cy="521130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Consider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(x):</a:t>
            </a:r>
          </a:p>
          <a:p>
            <a:pPr lvl="1"/>
            <a:r>
              <a:rPr lang="en-US" sz="2000" dirty="0" smtClean="0"/>
              <a:t>Constant: y* </a:t>
            </a:r>
          </a:p>
          <a:p>
            <a:pPr lvl="1"/>
            <a:r>
              <a:rPr lang="en-US" sz="2000" dirty="0" smtClean="0"/>
              <a:t>If PRG(x)=y*, then output b; else output 0</a:t>
            </a:r>
          </a:p>
          <a:p>
            <a:r>
              <a:rPr lang="en-US" sz="2400" dirty="0" smtClean="0"/>
              <a:t>Note: if y*chosen at random, then C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and 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are equivalent </a:t>
            </a:r>
            <a:r>
              <a:rPr lang="en-US" sz="2400" dirty="0" err="1" smtClean="0"/>
              <a:t>w.h.p</a:t>
            </a:r>
            <a:r>
              <a:rPr lang="en-US" sz="2400" dirty="0" smtClean="0"/>
              <a:t>., </a:t>
            </a:r>
            <a:br>
              <a:rPr lang="en-US" sz="2400" dirty="0" smtClean="0"/>
            </a:br>
            <a:r>
              <a:rPr lang="en-US" sz="2400" dirty="0" smtClean="0"/>
              <a:t>otherwise if y* = PRG(x*), they are not.</a:t>
            </a:r>
          </a:p>
          <a:p>
            <a:r>
              <a:rPr lang="en-US" sz="2400" dirty="0" smtClean="0"/>
              <a:t>Create attacker </a:t>
            </a:r>
            <a:r>
              <a:rPr lang="en-US" sz="2400" dirty="0" err="1" smtClean="0"/>
              <a:t>Atk</a:t>
            </a:r>
            <a:r>
              <a:rPr lang="en-US" sz="2400" dirty="0" smtClean="0"/>
              <a:t> for assumption A:</a:t>
            </a:r>
          </a:p>
          <a:p>
            <a:pPr lvl="1"/>
            <a:r>
              <a:rPr lang="en-US" sz="2000" dirty="0" err="1" smtClean="0"/>
              <a:t>Atk</a:t>
            </a:r>
            <a:r>
              <a:rPr lang="en-US" sz="2000" dirty="0" smtClean="0"/>
              <a:t> gets challenge </a:t>
            </a:r>
            <a:r>
              <a:rPr lang="en-US" sz="2000" dirty="0" err="1" smtClean="0"/>
              <a:t>ch</a:t>
            </a:r>
            <a:r>
              <a:rPr lang="en-US" sz="2000" dirty="0"/>
              <a:t> </a:t>
            </a:r>
            <a:r>
              <a:rPr lang="en-US" sz="2000" dirty="0" smtClean="0"/>
              <a:t>from A.</a:t>
            </a:r>
          </a:p>
          <a:p>
            <a:pPr lvl="1"/>
            <a:r>
              <a:rPr lang="en-US" sz="2000" dirty="0" smtClean="0"/>
              <a:t>Choose y*=PRG(x*), create C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and C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Now </a:t>
            </a:r>
            <a:r>
              <a:rPr lang="en-US" sz="2000" dirty="0" err="1" smtClean="0"/>
              <a:t>Atk</a:t>
            </a:r>
            <a:r>
              <a:rPr lang="en-US" sz="2000" dirty="0" smtClean="0"/>
              <a:t> runs reduction on inputs </a:t>
            </a:r>
            <a:r>
              <a:rPr lang="en-US" sz="2000" dirty="0" err="1" smtClean="0"/>
              <a:t>ch</a:t>
            </a:r>
            <a:r>
              <a:rPr lang="en-US" sz="2000" dirty="0" smtClean="0"/>
              <a:t>, C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and C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.</a:t>
            </a:r>
          </a:p>
          <a:p>
            <a:pPr lvl="2"/>
            <a:r>
              <a:rPr lang="en-US" sz="1600" dirty="0" smtClean="0"/>
              <a:t>Reduction makes oracle queries to a distinguisher between </a:t>
            </a:r>
            <a:r>
              <a:rPr lang="en-US" sz="1600" dirty="0" err="1" smtClean="0"/>
              <a:t>iO</a:t>
            </a:r>
            <a:r>
              <a:rPr lang="en-US" sz="1600" dirty="0" smtClean="0"/>
              <a:t>(C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) and </a:t>
            </a:r>
            <a:r>
              <a:rPr lang="en-US" sz="1600" dirty="0" err="1" smtClean="0"/>
              <a:t>iO</a:t>
            </a:r>
            <a:r>
              <a:rPr lang="en-US" sz="1600" dirty="0" smtClean="0"/>
              <a:t>(C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)</a:t>
            </a:r>
          </a:p>
          <a:p>
            <a:pPr lvl="2"/>
            <a:r>
              <a:rPr lang="en-US" sz="1600" dirty="0" smtClean="0"/>
              <a:t>But </a:t>
            </a:r>
            <a:r>
              <a:rPr lang="en-US" sz="1600" dirty="0" err="1" smtClean="0"/>
              <a:t>Atk</a:t>
            </a:r>
            <a:r>
              <a:rPr lang="en-US" sz="1600" dirty="0" smtClean="0"/>
              <a:t> can trivially distinguish P=</a:t>
            </a:r>
            <a:r>
              <a:rPr lang="en-US" sz="1600" dirty="0" err="1" smtClean="0"/>
              <a:t>iO</a:t>
            </a:r>
            <a:r>
              <a:rPr lang="en-US" sz="1600" dirty="0" smtClean="0"/>
              <a:t>(C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) </a:t>
            </a:r>
            <a:r>
              <a:rPr lang="en-US" sz="1600" dirty="0" err="1" smtClean="0"/>
              <a:t>vs</a:t>
            </a:r>
            <a:r>
              <a:rPr lang="en-US" sz="1600" dirty="0" smtClean="0"/>
              <a:t> P=</a:t>
            </a:r>
            <a:r>
              <a:rPr lang="en-US" sz="1600" dirty="0" err="1" smtClean="0"/>
              <a:t>iO</a:t>
            </a:r>
            <a:r>
              <a:rPr lang="en-US" sz="1600" dirty="0" smtClean="0"/>
              <a:t>(C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) by just running P(x*)</a:t>
            </a:r>
          </a:p>
          <a:p>
            <a:pPr lvl="1"/>
            <a:r>
              <a:rPr lang="en-US" sz="2000" dirty="0" smtClean="0"/>
              <a:t>Eventually, reduction breaks assumption A.</a:t>
            </a:r>
          </a:p>
          <a:p>
            <a:pPr marL="342900" lvl="1" indent="-342900">
              <a:buFont typeface="Arial"/>
              <a:buChar char="•"/>
            </a:pPr>
            <a:r>
              <a:rPr lang="en-US" sz="2400" dirty="0" smtClean="0"/>
              <a:t>Thus, </a:t>
            </a:r>
            <a:r>
              <a:rPr lang="en-US" sz="2400" i="1" dirty="0" smtClean="0"/>
              <a:t>if</a:t>
            </a:r>
            <a:r>
              <a:rPr lang="en-US" sz="2400" dirty="0" smtClean="0"/>
              <a:t> reduction cannot check equivalent of C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and 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br>
              <a:rPr lang="en-US" sz="2400" dirty="0" smtClean="0"/>
            </a:br>
            <a:r>
              <a:rPr lang="en-US" sz="2400" dirty="0" smtClean="0"/>
              <a:t>then assumption A can be broken in poly-time. </a:t>
            </a:r>
            <a:endParaRPr lang="en-US" sz="2400" dirty="0"/>
          </a:p>
          <a:p>
            <a:pPr marL="342900" lvl="1" indent="-342900">
              <a:buFont typeface="Arial"/>
              <a:buChar char="•"/>
            </a:pPr>
            <a:r>
              <a:rPr lang="en-US" sz="2400" dirty="0" smtClean="0"/>
              <a:t>Complexity leveraging seems essential.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756922" y="1317984"/>
            <a:ext cx="4836602" cy="10423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24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argue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6264"/>
            <a:ext cx="8561716" cy="472384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Consider any hybrid argument from </a:t>
            </a:r>
            <a:r>
              <a:rPr lang="en-US" sz="2800" dirty="0" err="1" smtClean="0"/>
              <a:t>iO</a:t>
            </a:r>
            <a:r>
              <a:rPr lang="en-US" sz="2800" dirty="0" smtClean="0"/>
              <a:t>(C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) to </a:t>
            </a:r>
            <a:r>
              <a:rPr lang="en-US" sz="2800" dirty="0" err="1" smtClean="0"/>
              <a:t>iO</a:t>
            </a:r>
            <a:r>
              <a:rPr lang="en-US" sz="2800" dirty="0" smtClean="0"/>
              <a:t>(C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There must be some critical hybrid step, where some </a:t>
            </a:r>
            <a:r>
              <a:rPr lang="en-US" sz="2800" b="1" i="1" dirty="0" smtClean="0"/>
              <a:t>actual</a:t>
            </a:r>
            <a:r>
              <a:rPr lang="en-US" sz="2800" dirty="0" smtClean="0"/>
              <a:t> computation switches from C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-like to 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-like.</a:t>
            </a:r>
          </a:p>
          <a:p>
            <a:r>
              <a:rPr lang="en-US" sz="2800" dirty="0" smtClean="0"/>
              <a:t>All previous work dealt with such a hybrid by directly invoking assumption – very unsatisfying.</a:t>
            </a:r>
            <a:br>
              <a:rPr lang="en-US" sz="2800" dirty="0" smtClean="0"/>
            </a:br>
            <a:r>
              <a:rPr lang="en-US" sz="2800" dirty="0" smtClean="0"/>
              <a:t>How can we avoid this?</a:t>
            </a:r>
          </a:p>
          <a:p>
            <a:r>
              <a:rPr lang="en-US" sz="2800" dirty="0" smtClean="0"/>
              <a:t>Idea: Again use </a:t>
            </a:r>
            <a:r>
              <a:rPr lang="en-US" sz="2800" dirty="0" err="1" smtClean="0"/>
              <a:t>Kilian’s</a:t>
            </a:r>
            <a:r>
              <a:rPr lang="en-US" sz="2800" dirty="0" smtClean="0"/>
              <a:t> simulation to “switch” between </a:t>
            </a:r>
            <a:br>
              <a:rPr lang="en-US" sz="2800" dirty="0" smtClean="0"/>
            </a:br>
            <a:r>
              <a:rPr lang="en-US" sz="2800" dirty="0" smtClean="0"/>
              <a:t>C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and 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b="1" i="1" dirty="0" smtClean="0"/>
              <a:t>for a single input.</a:t>
            </a:r>
            <a:endParaRPr lang="en-US" sz="2800" baseline="-25000" dirty="0" smtClean="0"/>
          </a:p>
          <a:p>
            <a:pPr lvl="1"/>
            <a:r>
              <a:rPr lang="en-US" dirty="0" smtClean="0"/>
              <a:t>Can we use this idea within a </a:t>
            </a:r>
            <a:r>
              <a:rPr lang="en-US" b="1" i="1" dirty="0" smtClean="0"/>
              <a:t>reduction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99934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 reduction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6264"/>
            <a:ext cx="8561716" cy="472384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We know </a:t>
            </a:r>
            <a:r>
              <a:rPr lang="en-US" sz="2800" smtClean="0"/>
              <a:t>reduction should take 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time.</a:t>
            </a:r>
          </a:p>
          <a:p>
            <a:r>
              <a:rPr lang="en-US" sz="2800" dirty="0" smtClean="0"/>
              <a:t>Let’s use this time to </a:t>
            </a:r>
            <a:r>
              <a:rPr lang="en-US" sz="2800" b="1" i="1" dirty="0" smtClean="0"/>
              <a:t>isolate</a:t>
            </a:r>
            <a:r>
              <a:rPr lang="en-US" sz="2800" dirty="0" smtClean="0"/>
              <a:t> each input, </a:t>
            </a:r>
            <a:br>
              <a:rPr lang="en-US" sz="2800" dirty="0" smtClean="0"/>
            </a:br>
            <a:r>
              <a:rPr lang="en-US" sz="2800" dirty="0" smtClean="0"/>
              <a:t>and somehow apply </a:t>
            </a:r>
            <a:r>
              <a:rPr lang="en-US" sz="2800" dirty="0" err="1" smtClean="0"/>
              <a:t>Kilian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Main idea:</a:t>
            </a:r>
          </a:p>
          <a:p>
            <a:pPr lvl="1"/>
            <a:r>
              <a:rPr lang="en-US" sz="2400" dirty="0" smtClean="0"/>
              <a:t>Have poly many “parallel” obfuscations, </a:t>
            </a:r>
            <a:br>
              <a:rPr lang="en-US" sz="2400" dirty="0" smtClean="0"/>
            </a:br>
            <a:r>
              <a:rPr lang="en-US" sz="2400" dirty="0" smtClean="0"/>
              <a:t>each responsible for a bucket of inputs</a:t>
            </a:r>
          </a:p>
          <a:p>
            <a:pPr lvl="1"/>
            <a:r>
              <a:rPr lang="en-US" sz="2400" dirty="0" smtClean="0"/>
              <a:t>Hybrid Type 1: Transfer inputs between different</a:t>
            </a:r>
            <a:br>
              <a:rPr lang="en-US" sz="2400" dirty="0" smtClean="0"/>
            </a:br>
            <a:r>
              <a:rPr lang="en-US" sz="2400" dirty="0" smtClean="0"/>
              <a:t>buckets, </a:t>
            </a:r>
            <a:r>
              <a:rPr lang="en-US" sz="2400" b="1" i="1" dirty="0" smtClean="0"/>
              <a:t>but</a:t>
            </a:r>
            <a:r>
              <a:rPr lang="en-US" sz="2400" dirty="0" smtClean="0"/>
              <a:t> programs do not change at all. </a:t>
            </a:r>
            <a:br>
              <a:rPr lang="en-US" sz="2400" dirty="0" smtClean="0"/>
            </a:br>
            <a:r>
              <a:rPr lang="en-US" sz="2400" dirty="0" smtClean="0"/>
              <a:t>Assumption used here.</a:t>
            </a:r>
          </a:p>
          <a:p>
            <a:pPr lvl="1"/>
            <a:r>
              <a:rPr lang="en-US" sz="2400" dirty="0" smtClean="0"/>
              <a:t>Hybrid Type 2: When one bucket only has a </a:t>
            </a:r>
            <a:r>
              <a:rPr lang="en-US" sz="2400" b="1" i="1" dirty="0" smtClean="0"/>
              <a:t>single</a:t>
            </a:r>
            <a:r>
              <a:rPr lang="en-US" sz="2400" dirty="0" smtClean="0"/>
              <a:t> isolated input, then apply </a:t>
            </a:r>
            <a:r>
              <a:rPr lang="en-US" sz="2400" dirty="0" err="1" smtClean="0"/>
              <a:t>Kilian</a:t>
            </a:r>
            <a:r>
              <a:rPr lang="en-US" sz="2400" dirty="0" smtClean="0"/>
              <a:t> and change the program.</a:t>
            </a:r>
            <a:br>
              <a:rPr lang="en-US" sz="2400" dirty="0" smtClean="0"/>
            </a:br>
            <a:r>
              <a:rPr lang="en-US" sz="2400" dirty="0" smtClean="0"/>
              <a:t>Information-theoretic / No Assumption needed.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623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Hybrids intuition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4296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44689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4290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4683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3776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4169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3770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44163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4290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44683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4284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44677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90752" y="174730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1878096" y="17409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084416" y="25347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871760" y="252838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091308" y="333541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878652" y="33290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084972" y="41228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872316" y="411649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105092" y="571732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1892436" y="571096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6673" y="1073938"/>
            <a:ext cx="5421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2320707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Hybrids intuition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4296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44689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4290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4683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3776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4169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3770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44163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4290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44683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4284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44677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90752" y="174730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1878096" y="17409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084416" y="25347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871760" y="252838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091308" y="333541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878652" y="33290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084972" y="41228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872316" y="411649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105092" y="571732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1892436" y="571096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899395" y="1417638"/>
            <a:ext cx="0" cy="5440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359170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39563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359164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139557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58650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39043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58644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139037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59164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39557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59158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139551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85626" y="174730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4172970" y="17409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3379290" y="25347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4166634" y="252838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3386182" y="333541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4173526" y="33290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3379846" y="41228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4167190" y="411649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3399966" y="571732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4187310" y="571096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1526673" y="1073938"/>
            <a:ext cx="5421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3803824" y="1073938"/>
            <a:ext cx="5421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2876627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/>
      <p:bldP spid="34" grpId="0" animBg="1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General-Purpose Obfuscation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decades: only ad-hoc methods, all broken</a:t>
            </a:r>
          </a:p>
          <a:p>
            <a:r>
              <a:rPr lang="en-US" dirty="0" smtClean="0"/>
              <a:t>This changed with </a:t>
            </a:r>
            <a:br>
              <a:rPr lang="en-US" dirty="0" smtClean="0"/>
            </a:br>
            <a:r>
              <a:rPr lang="en-US" sz="2000" dirty="0" smtClean="0"/>
              <a:t>[</a:t>
            </a:r>
            <a:r>
              <a:rPr lang="en-US" sz="2000" dirty="0" err="1" smtClean="0"/>
              <a:t>Garg</a:t>
            </a:r>
            <a:r>
              <a:rPr lang="en-US" sz="2000" dirty="0" smtClean="0"/>
              <a:t>-Gentry-</a:t>
            </a:r>
            <a:r>
              <a:rPr lang="en-US" sz="2000" dirty="0" err="1" smtClean="0"/>
              <a:t>Halevi</a:t>
            </a:r>
            <a:r>
              <a:rPr lang="en-US" sz="2000" dirty="0" smtClean="0"/>
              <a:t>-</a:t>
            </a:r>
            <a:r>
              <a:rPr lang="en-US" sz="2000" dirty="0" err="1" smtClean="0"/>
              <a:t>Raykova</a:t>
            </a:r>
            <a:r>
              <a:rPr lang="en-US" sz="2000" dirty="0" smtClean="0"/>
              <a:t>-Sahai-Waters, FOCS 2013]</a:t>
            </a:r>
            <a:r>
              <a:rPr lang="en-US" dirty="0" smtClean="0">
                <a:solidFill>
                  <a:prstClr val="black"/>
                </a:solidFill>
              </a:rPr>
              <a:t>: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First rigorous general approach</a:t>
            </a:r>
            <a:endParaRPr lang="en-US" sz="2000" dirty="0" smtClean="0"/>
          </a:p>
          <a:p>
            <a:r>
              <a:rPr lang="en-US" dirty="0" smtClean="0"/>
              <a:t>Has led to many follow-up works already</a:t>
            </a:r>
            <a:br>
              <a:rPr lang="en-US" dirty="0" smtClean="0"/>
            </a:br>
            <a:r>
              <a:rPr lang="en-US" sz="2000" dirty="0" smtClean="0"/>
              <a:t>[everyone et al, 2013 &amp; 2014]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469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Hybrids intuition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44689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4290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4683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3776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4169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3770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44163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4290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44683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4284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44677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78096" y="17409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084416" y="25347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871760" y="252838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091308" y="333541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878652" y="33290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084972" y="41228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872316" y="411649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105092" y="571732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1892436" y="571096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899395" y="1417638"/>
            <a:ext cx="0" cy="5440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359170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359164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139557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58650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39043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58644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139037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59164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39557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59158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139551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85626" y="174730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3379290" y="25347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4166634" y="252838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3386182" y="333541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4173526" y="33290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3379846" y="41228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4167190" y="411649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3399966" y="571732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4187310" y="571096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1526673" y="1073938"/>
            <a:ext cx="5421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3803824" y="1073938"/>
            <a:ext cx="5421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5154231" y="1417638"/>
            <a:ext cx="0" cy="5440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11282" y="3544501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5819798" y="1417638"/>
            <a:ext cx="0" cy="5440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7077446" y="1733188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297047" y="2529080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6296533" y="3324978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7076920" y="4120870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7077440" y="4908271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297041" y="5704163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10853" y="174005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113" name="TextBox 112"/>
          <p:cNvSpPr txBox="1"/>
          <p:nvPr/>
        </p:nvSpPr>
        <p:spPr>
          <a:xfrm>
            <a:off x="6317173" y="253385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115" name="TextBox 114"/>
          <p:cNvSpPr txBox="1"/>
          <p:nvPr/>
        </p:nvSpPr>
        <p:spPr>
          <a:xfrm>
            <a:off x="6324065" y="333452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118" name="TextBox 117"/>
          <p:cNvSpPr txBox="1"/>
          <p:nvPr/>
        </p:nvSpPr>
        <p:spPr>
          <a:xfrm>
            <a:off x="7105073" y="411560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119" name="TextBox 118"/>
          <p:cNvSpPr txBox="1"/>
          <p:nvPr/>
        </p:nvSpPr>
        <p:spPr>
          <a:xfrm>
            <a:off x="6337849" y="571643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121" name="TextBox 120"/>
          <p:cNvSpPr txBox="1"/>
          <p:nvPr/>
        </p:nvSpPr>
        <p:spPr>
          <a:xfrm>
            <a:off x="6759430" y="1073049"/>
            <a:ext cx="5421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377640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Hybrids intuition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44689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4290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4683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3776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4169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3770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44163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4290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44683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4284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44677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78096" y="17409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084416" y="25347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871760" y="252838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091308" y="333541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878652" y="33290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084972" y="41228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872316" y="411649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105092" y="571732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1892436" y="571096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899395" y="1417638"/>
            <a:ext cx="0" cy="5440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359170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359164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139557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58650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39043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58644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139037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59164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39557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59158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139551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85626" y="174730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3379290" y="25347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4166634" y="252838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3386182" y="333541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4173526" y="33290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3379846" y="41228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4167190" y="411649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3399966" y="571732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4187310" y="571096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1526673" y="1073938"/>
            <a:ext cx="5421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3803824" y="1073938"/>
            <a:ext cx="5421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5154231" y="1417638"/>
            <a:ext cx="0" cy="5440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11282" y="3544501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5819798" y="1417638"/>
            <a:ext cx="0" cy="5440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7077446" y="1733188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297047" y="2529080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6296533" y="3324978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7076920" y="4120870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7077440" y="4908271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297041" y="5704163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10853" y="174005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113" name="TextBox 112"/>
          <p:cNvSpPr txBox="1"/>
          <p:nvPr/>
        </p:nvSpPr>
        <p:spPr>
          <a:xfrm>
            <a:off x="6317173" y="253385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115" name="TextBox 114"/>
          <p:cNvSpPr txBox="1"/>
          <p:nvPr/>
        </p:nvSpPr>
        <p:spPr>
          <a:xfrm>
            <a:off x="6324065" y="333452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118" name="TextBox 117"/>
          <p:cNvSpPr txBox="1"/>
          <p:nvPr/>
        </p:nvSpPr>
        <p:spPr>
          <a:xfrm>
            <a:off x="7105073" y="411560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119" name="TextBox 118"/>
          <p:cNvSpPr txBox="1"/>
          <p:nvPr/>
        </p:nvSpPr>
        <p:spPr>
          <a:xfrm>
            <a:off x="6337849" y="571643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121" name="TextBox 120"/>
          <p:cNvSpPr txBox="1"/>
          <p:nvPr/>
        </p:nvSpPr>
        <p:spPr>
          <a:xfrm>
            <a:off x="6759430" y="1073049"/>
            <a:ext cx="5421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</a:t>
            </a:r>
            <a:r>
              <a:rPr lang="en-US" sz="3200" baseline="-25000" dirty="0" smtClean="0">
                <a:solidFill>
                  <a:srgbClr val="FF0000"/>
                </a:solidFill>
              </a:rPr>
              <a:t>1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4187310" y="89794"/>
            <a:ext cx="4626339" cy="654212"/>
          </a:xfrm>
          <a:prstGeom prst="wedgeRoundRectCallout">
            <a:avLst>
              <a:gd name="adj1" fmla="val 12482"/>
              <a:gd name="adj2" fmla="val 12131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R matrices are independent per column.</a:t>
            </a:r>
            <a:br>
              <a:rPr lang="en-US" dirty="0" smtClean="0"/>
            </a:br>
            <a:r>
              <a:rPr lang="en-US" dirty="0" smtClean="0"/>
              <a:t>Can now use </a:t>
            </a:r>
            <a:r>
              <a:rPr lang="en-US" dirty="0" err="1" smtClean="0"/>
              <a:t>Kilian</a:t>
            </a:r>
            <a:r>
              <a:rPr lang="en-US" dirty="0" smtClean="0"/>
              <a:t>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37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Hybrids intuition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98602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78995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98596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78989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98082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78475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8076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78469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98596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78989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98590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78983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25058" y="174730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7112402" y="17409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6318722" y="25347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7106066" y="252838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6325614" y="333541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7112958" y="33290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6319278" y="41228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7106622" y="411649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6339398" y="571732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7126742" y="571096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760979" y="1073938"/>
            <a:ext cx="5421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5154231" y="1417638"/>
            <a:ext cx="0" cy="5440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311282" y="3544501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5819798" y="1417638"/>
            <a:ext cx="0" cy="5440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26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303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to transfer inputs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4296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44689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4290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4683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3776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4169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3770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44163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4290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44683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4284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44677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90752" y="174730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1878096" y="17409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084416" y="25347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871760" y="252838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091308" y="333541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878652" y="33290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084972" y="41228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872316" y="411649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105092" y="571732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1892436" y="571096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899395" y="1417638"/>
            <a:ext cx="0" cy="5440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359170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39563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359164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139557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58650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39043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58644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139037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59164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39557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59158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139551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85626" y="174730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4172970" y="17409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3379290" y="25347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4166634" y="252838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3386182" y="333541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4173526" y="33290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3379846" y="41228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4167190" y="411649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3399966" y="571732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4187310" y="571096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1526673" y="1073938"/>
            <a:ext cx="5421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3803824" y="1073938"/>
            <a:ext cx="5421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  <p:sp>
        <p:nvSpPr>
          <p:cNvPr id="57" name="Donut 56"/>
          <p:cNvSpPr/>
          <p:nvPr/>
        </p:nvSpPr>
        <p:spPr>
          <a:xfrm>
            <a:off x="3968244" y="1664340"/>
            <a:ext cx="904145" cy="743477"/>
          </a:xfrm>
          <a:prstGeom prst="donut">
            <a:avLst>
              <a:gd name="adj" fmla="val 6019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5154231" y="1417638"/>
            <a:ext cx="0" cy="5440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311282" y="3544501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5819798" y="1417638"/>
            <a:ext cx="0" cy="5440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733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Assumption:</a:t>
            </a:r>
            <a:br>
              <a:rPr lang="en-US" dirty="0" smtClean="0"/>
            </a:br>
            <a:r>
              <a:rPr lang="en-US" dirty="0" err="1" smtClean="0"/>
              <a:t>Multilinear</a:t>
            </a:r>
            <a:r>
              <a:rPr lang="en-US" dirty="0" smtClean="0"/>
              <a:t> Subgroup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61716" cy="4723848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k-</a:t>
            </a:r>
            <a:r>
              <a:rPr lang="en-US" sz="2800" dirty="0" err="1" smtClean="0"/>
              <a:t>Mmap</a:t>
            </a:r>
            <a:r>
              <a:rPr lang="en-US" sz="2800" dirty="0" smtClean="0"/>
              <a:t> over composite N, with many prime factors:</a:t>
            </a:r>
          </a:p>
          <a:p>
            <a:pPr lvl="1"/>
            <a:r>
              <a:rPr lang="en-US" sz="2400" dirty="0" smtClean="0"/>
              <a:t>One “special” prime factor c</a:t>
            </a:r>
          </a:p>
          <a:p>
            <a:pPr lvl="1"/>
            <a:r>
              <a:rPr lang="en-US" sz="2400" dirty="0" smtClean="0"/>
              <a:t>k “distinguished” prime factors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endParaRPr lang="en-US" sz="2400" baseline="-25000" dirty="0"/>
          </a:p>
          <a:p>
            <a:pPr lvl="1"/>
            <a:r>
              <a:rPr lang="en-US" sz="2400" dirty="0" smtClean="0"/>
              <a:t>poly other primes</a:t>
            </a:r>
            <a:endParaRPr lang="en-US" sz="2400" dirty="0"/>
          </a:p>
          <a:p>
            <a:r>
              <a:rPr lang="en-US" sz="2800" dirty="0" smtClean="0"/>
              <a:t>Adversary gets Level-1 encodings:</a:t>
            </a:r>
          </a:p>
          <a:p>
            <a:pPr lvl="1"/>
            <a:r>
              <a:rPr lang="en-US" sz="2400" dirty="0" smtClean="0"/>
              <a:t>(random) generators of each prime subgroup, </a:t>
            </a:r>
            <a:r>
              <a:rPr lang="en-US" sz="2400" b="1" dirty="0" smtClean="0"/>
              <a:t>except</a:t>
            </a:r>
            <a:r>
              <a:rPr lang="en-US" sz="2400" dirty="0" smtClean="0"/>
              <a:t> c</a:t>
            </a:r>
          </a:p>
          <a:p>
            <a:pPr lvl="1"/>
            <a:r>
              <a:rPr lang="en-US" sz="2400" dirty="0" smtClean="0"/>
              <a:t>h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 : random element of order c(a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…</a:t>
            </a:r>
            <a:r>
              <a:rPr lang="en-US" sz="2400" b="1" dirty="0" smtClean="0"/>
              <a:t>a</a:t>
            </a:r>
            <a:r>
              <a:rPr lang="en-US" sz="2400" b="1" baseline="-25000" dirty="0" smtClean="0"/>
              <a:t>i-1</a:t>
            </a:r>
            <a:r>
              <a:rPr lang="en-US" sz="2400" b="1" dirty="0" smtClean="0"/>
              <a:t>a</a:t>
            </a:r>
            <a:r>
              <a:rPr lang="en-US" sz="2400" b="1" baseline="-25000" dirty="0" smtClean="0"/>
              <a:t>i+1</a:t>
            </a:r>
            <a:r>
              <a:rPr lang="en-US" sz="2400" dirty="0" smtClean="0"/>
              <a:t>…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)</a:t>
            </a:r>
          </a:p>
          <a:p>
            <a:r>
              <a:rPr lang="en-US" sz="2800" dirty="0" smtClean="0"/>
              <a:t>Adversary to distinguish between Level-1 encoding of:</a:t>
            </a:r>
          </a:p>
          <a:p>
            <a:pPr lvl="1"/>
            <a:r>
              <a:rPr lang="en-US" dirty="0" smtClean="0"/>
              <a:t>Random element T of order (a</a:t>
            </a:r>
            <a:r>
              <a:rPr lang="en-US" baseline="-25000" dirty="0" smtClean="0"/>
              <a:t>1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…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Random element T of order c(a</a:t>
            </a:r>
            <a:r>
              <a:rPr lang="en-US" baseline="-25000" dirty="0" smtClean="0"/>
              <a:t>1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…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sz="2800" b="1" dirty="0" smtClean="0"/>
              <a:t>Note: </a:t>
            </a:r>
            <a:r>
              <a:rPr lang="en-US" sz="2800" dirty="0" smtClean="0"/>
              <a:t>Assumption does not incorporate matrices, branching programs, straddling sets, circuits…</a:t>
            </a:r>
            <a:endParaRPr lang="en-US" sz="2800" b="1" dirty="0" smtClean="0"/>
          </a:p>
          <a:p>
            <a:endParaRPr lang="en-US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23486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303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to transfer inputs </a:t>
            </a:r>
            <a:r>
              <a:rPr lang="en-US" sz="2000" dirty="0" smtClean="0"/>
              <a:t>(cheating)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4296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44689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4290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4683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3776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4169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3770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44163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4290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44683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4284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44677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90752" y="174730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1878096" y="17409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084416" y="25347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871760" y="252838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091308" y="333541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878652" y="33290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084972" y="41228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872316" y="411649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105092" y="571732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1892436" y="571096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899395" y="1417638"/>
            <a:ext cx="0" cy="5440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359170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39563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359164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139557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58650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39043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58644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139037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59164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39557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59158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139551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85626" y="174730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4172970" y="17409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3379290" y="25347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4166634" y="252838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3386182" y="333541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4173526" y="33290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3379846" y="41228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4167190" y="411649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3399966" y="571732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4187310" y="571096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1526673" y="1073938"/>
            <a:ext cx="5421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3803824" y="1073938"/>
            <a:ext cx="5421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  <p:sp>
        <p:nvSpPr>
          <p:cNvPr id="57" name="Donut 56"/>
          <p:cNvSpPr/>
          <p:nvPr/>
        </p:nvSpPr>
        <p:spPr>
          <a:xfrm>
            <a:off x="3968244" y="1664340"/>
            <a:ext cx="904145" cy="743477"/>
          </a:xfrm>
          <a:prstGeom prst="donut">
            <a:avLst>
              <a:gd name="adj" fmla="val 6019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5154231" y="1417638"/>
            <a:ext cx="0" cy="5440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311282" y="3544501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5819798" y="1417638"/>
            <a:ext cx="0" cy="5440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3546094" y="820972"/>
            <a:ext cx="1035765" cy="4233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Prime c</a:t>
            </a:r>
            <a:endParaRPr lang="en-US" dirty="0"/>
          </a:p>
        </p:txBody>
      </p:sp>
      <p:sp>
        <p:nvSpPr>
          <p:cNvPr id="61" name="Rounded Rectangle 60"/>
          <p:cNvSpPr/>
          <p:nvPr/>
        </p:nvSpPr>
        <p:spPr>
          <a:xfrm>
            <a:off x="1228778" y="820972"/>
            <a:ext cx="1035765" cy="4233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Prime 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7" name="Trapezoid 16"/>
          <p:cNvSpPr/>
          <p:nvPr/>
        </p:nvSpPr>
        <p:spPr>
          <a:xfrm>
            <a:off x="5819798" y="955830"/>
            <a:ext cx="3096484" cy="926039"/>
          </a:xfrm>
          <a:prstGeom prst="trapezoi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T</a:t>
            </a:r>
          </a:p>
          <a:p>
            <a:pPr algn="ctr"/>
            <a:r>
              <a:rPr lang="en-US" dirty="0" smtClean="0"/>
              <a:t>to create these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1"/>
            <a:endCxn id="34" idx="3"/>
          </p:cNvCxnSpPr>
          <p:nvPr/>
        </p:nvCxnSpPr>
        <p:spPr>
          <a:xfrm flipH="1">
            <a:off x="4749163" y="1418850"/>
            <a:ext cx="1186390" cy="6200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1"/>
            <a:endCxn id="5" idx="3"/>
          </p:cNvCxnSpPr>
          <p:nvPr/>
        </p:nvCxnSpPr>
        <p:spPr>
          <a:xfrm flipH="1">
            <a:off x="2454289" y="1418850"/>
            <a:ext cx="3481264" cy="6200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rapezoid 62"/>
          <p:cNvSpPr/>
          <p:nvPr/>
        </p:nvSpPr>
        <p:spPr>
          <a:xfrm>
            <a:off x="5819798" y="2180612"/>
            <a:ext cx="3096484" cy="1343307"/>
          </a:xfrm>
          <a:prstGeom prst="trapezoi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h</a:t>
            </a:r>
            <a:r>
              <a:rPr lang="en-US" baseline="-25000" dirty="0" smtClean="0"/>
              <a:t>i,</a:t>
            </a:r>
            <a:r>
              <a:rPr lang="en-US" dirty="0" smtClean="0"/>
              <a:t> i≠1</a:t>
            </a:r>
          </a:p>
          <a:p>
            <a:pPr algn="ctr"/>
            <a:r>
              <a:rPr lang="en-US" dirty="0" smtClean="0"/>
              <a:t>to create rest</a:t>
            </a:r>
            <a:br>
              <a:rPr lang="en-US" dirty="0" smtClean="0"/>
            </a:br>
            <a:r>
              <a:rPr lang="en-US" dirty="0" smtClean="0"/>
              <a:t>(since they are the same</a:t>
            </a:r>
            <a:br>
              <a:rPr lang="en-US" dirty="0" smtClean="0"/>
            </a:br>
            <a:r>
              <a:rPr lang="en-US" dirty="0" smtClean="0"/>
              <a:t>in c and a</a:t>
            </a:r>
            <a:r>
              <a:rPr lang="en-US" baseline="-25000" dirty="0" smtClean="0"/>
              <a:t>1</a:t>
            </a:r>
            <a:r>
              <a:rPr lang="en-US" dirty="0" smtClean="0"/>
              <a:t> subgroups)</a:t>
            </a:r>
            <a:r>
              <a:rPr lang="en-US" sz="700" dirty="0" smtClean="0"/>
              <a:t/>
            </a:r>
            <a:br>
              <a:rPr lang="en-US" sz="700" dirty="0" smtClean="0"/>
            </a:br>
            <a:endParaRPr lang="en-US" sz="1200" dirty="0"/>
          </a:p>
        </p:txBody>
      </p:sp>
      <p:grpSp>
        <p:nvGrpSpPr>
          <p:cNvPr id="65" name="Group 64"/>
          <p:cNvGrpSpPr/>
          <p:nvPr/>
        </p:nvGrpSpPr>
        <p:grpSpPr>
          <a:xfrm>
            <a:off x="6369235" y="4644868"/>
            <a:ext cx="2021049" cy="1783233"/>
            <a:chOff x="1629306" y="3243525"/>
            <a:chExt cx="2578666" cy="2275235"/>
          </a:xfrm>
        </p:grpSpPr>
        <p:sp>
          <p:nvSpPr>
            <p:cNvPr id="66" name="Rounded Rectangle 65"/>
            <p:cNvSpPr/>
            <p:nvPr/>
          </p:nvSpPr>
          <p:spPr>
            <a:xfrm>
              <a:off x="1629306" y="3243525"/>
              <a:ext cx="2578666" cy="227523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2292539" y="3607681"/>
              <a:ext cx="1219200" cy="609601"/>
              <a:chOff x="945573" y="4050781"/>
              <a:chExt cx="1219200" cy="609601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945573" y="4050781"/>
                <a:ext cx="1219200" cy="60960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" name="Elbow Connector 72"/>
              <p:cNvCxnSpPr/>
              <p:nvPr/>
            </p:nvCxnSpPr>
            <p:spPr>
              <a:xfrm rot="16200000" flipH="1" flipV="1">
                <a:off x="1007919" y="4250517"/>
                <a:ext cx="609600" cy="210127"/>
              </a:xfrm>
              <a:prstGeom prst="bentConnector3">
                <a:avLst>
                  <a:gd name="adj1" fmla="val 51137"/>
                </a:avLst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Elbow Connector 73"/>
              <p:cNvCxnSpPr/>
              <p:nvPr/>
            </p:nvCxnSpPr>
            <p:spPr>
              <a:xfrm rot="16200000" flipH="1" flipV="1">
                <a:off x="1473200" y="4250518"/>
                <a:ext cx="609600" cy="210127"/>
              </a:xfrm>
              <a:prstGeom prst="bentConnector3">
                <a:avLst>
                  <a:gd name="adj1" fmla="val 51137"/>
                </a:avLst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2292539" y="4472674"/>
              <a:ext cx="1219200" cy="619993"/>
              <a:chOff x="2774373" y="4068099"/>
              <a:chExt cx="1219200" cy="619993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2774373" y="4068100"/>
                <a:ext cx="1219200" cy="60960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0" name="Elbow Connector 69"/>
              <p:cNvCxnSpPr/>
              <p:nvPr/>
            </p:nvCxnSpPr>
            <p:spPr>
              <a:xfrm rot="16200000" flipH="1">
                <a:off x="2836719" y="4267834"/>
                <a:ext cx="609601" cy="210131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Elbow Connector 70"/>
              <p:cNvCxnSpPr/>
              <p:nvPr/>
            </p:nvCxnSpPr>
            <p:spPr>
              <a:xfrm rot="16200000" flipH="1">
                <a:off x="3308929" y="4278226"/>
                <a:ext cx="609601" cy="210131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4" name="Trapezoid 63"/>
          <p:cNvSpPr/>
          <p:nvPr/>
        </p:nvSpPr>
        <p:spPr>
          <a:xfrm>
            <a:off x="5819798" y="3770141"/>
            <a:ext cx="3096484" cy="926039"/>
          </a:xfrm>
          <a:prstGeom prst="trapezoi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“Missing”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in h</a:t>
            </a:r>
            <a:r>
              <a:rPr lang="en-US" baseline="-25000" dirty="0" smtClean="0"/>
              <a:t>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used to enforce input consistency.</a:t>
            </a:r>
            <a:endParaRPr lang="en-US" dirty="0"/>
          </a:p>
        </p:txBody>
      </p:sp>
      <p:sp>
        <p:nvSpPr>
          <p:cNvPr id="76" name="Rounded Rectangle 75"/>
          <p:cNvSpPr/>
          <p:nvPr/>
        </p:nvSpPr>
        <p:spPr bwMode="auto">
          <a:xfrm>
            <a:off x="171967" y="4731359"/>
            <a:ext cx="5894969" cy="1883543"/>
          </a:xfrm>
          <a:prstGeom prst="roundRect">
            <a:avLst/>
          </a:prstGeom>
          <a:solidFill>
            <a:srgbClr val="0000FF"/>
          </a:solidFill>
          <a:ln w="25400" cap="flat" cmpd="sng" algn="ctr">
            <a:solidFill>
              <a:srgbClr val="75B1D4"/>
            </a:solidFill>
            <a:prstDash val="solid"/>
            <a:miter lim="0"/>
            <a:headEnd type="none" w="med" len="med"/>
            <a:tailEnd type="none" w="med" len="med"/>
          </a:ln>
          <a:effectLst/>
          <a:ex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FFFF00"/>
                </a:solidFill>
              </a:rPr>
              <a:t>Key point:</a:t>
            </a:r>
          </a:p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sym typeface="Arial" charset="0"/>
              </a:rPr>
              <a:t>The programs fo</a:t>
            </a:r>
            <a:r>
              <a:rPr lang="en-US" sz="2400" dirty="0" smtClean="0">
                <a:solidFill>
                  <a:srgbClr val="FFFF00"/>
                </a:solidFill>
                <a:sym typeface="Arial" charset="0"/>
              </a:rPr>
              <a:t>r each prime is fixed.</a:t>
            </a:r>
            <a:br>
              <a:rPr lang="en-US" sz="2400" dirty="0" smtClean="0">
                <a:solidFill>
                  <a:srgbClr val="FFFF00"/>
                </a:solidFill>
                <a:sym typeface="Arial" charset="0"/>
              </a:rPr>
            </a:br>
            <a:r>
              <a:rPr lang="en-US" sz="2400" dirty="0" smtClean="0">
                <a:solidFill>
                  <a:srgbClr val="FFFF00"/>
                </a:solidFill>
                <a:sym typeface="Arial" charset="0"/>
              </a:rPr>
              <a:t>The reduction can directly build all matrices.</a:t>
            </a:r>
            <a:br>
              <a:rPr lang="en-US" sz="2400" dirty="0" smtClean="0">
                <a:solidFill>
                  <a:srgbClr val="FFFF00"/>
                </a:solidFill>
                <a:sym typeface="Arial" charset="0"/>
              </a:rPr>
            </a:br>
            <a:r>
              <a:rPr lang="en-US" sz="2400" dirty="0" smtClean="0">
                <a:solidFill>
                  <a:srgbClr val="FFFF00"/>
                </a:solidFill>
                <a:sym typeface="Arial" charset="0"/>
              </a:rPr>
              <a:t>Assumption plays no role in matrix choices.</a:t>
            </a:r>
            <a:endParaRPr kumimoji="0" lang="en-US" sz="2400" b="0" i="0" u="none" strike="noStrike" cap="none" normalizeH="0" dirty="0" smtClean="0">
              <a:ln>
                <a:noFill/>
              </a:ln>
              <a:solidFill>
                <a:srgbClr val="FFFF00"/>
              </a:solidFill>
              <a:effectLst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570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6" grpId="0"/>
      <p:bldP spid="17" grpId="0" animBg="1"/>
      <p:bldP spid="63" grpId="0" animBg="1"/>
      <p:bldP spid="64" grpId="0" animBg="1"/>
      <p:bldP spid="7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61716" cy="472384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Obfuscation: beautiful area for study</a:t>
            </a:r>
          </a:p>
          <a:p>
            <a:r>
              <a:rPr lang="en-US" sz="2800" dirty="0" smtClean="0"/>
              <a:t>These results: deeper understanding of where security can come from</a:t>
            </a:r>
          </a:p>
          <a:p>
            <a:pPr lvl="1"/>
            <a:r>
              <a:rPr lang="en-US" sz="2400" dirty="0" smtClean="0"/>
              <a:t>My take: Much less likely now that there might be a </a:t>
            </a:r>
            <a:br>
              <a:rPr lang="en-US" sz="2400" dirty="0" smtClean="0"/>
            </a:br>
            <a:r>
              <a:rPr lang="en-US" sz="1800" dirty="0" smtClean="0"/>
              <a:t>[BGIRSVY]</a:t>
            </a:r>
            <a:r>
              <a:rPr lang="en-US" sz="2400" dirty="0" smtClean="0"/>
              <a:t>-style negative result hiding in the </a:t>
            </a:r>
            <a:r>
              <a:rPr lang="en-US" sz="2400" dirty="0" err="1" smtClean="0"/>
              <a:t>iO</a:t>
            </a:r>
            <a:r>
              <a:rPr lang="en-US" sz="2400" dirty="0" smtClean="0"/>
              <a:t> woodwork</a:t>
            </a:r>
          </a:p>
          <a:p>
            <a:r>
              <a:rPr lang="en-US" sz="2800" dirty="0" smtClean="0"/>
              <a:t>Still an enormous amount of work to be done</a:t>
            </a:r>
          </a:p>
          <a:p>
            <a:pPr lvl="1"/>
            <a:r>
              <a:rPr lang="en-US" sz="2400" dirty="0" smtClean="0"/>
              <a:t>Security from LWE ? (Need </a:t>
            </a:r>
            <a:r>
              <a:rPr lang="en-US" sz="2400" dirty="0" err="1" smtClean="0"/>
              <a:t>mmap</a:t>
            </a:r>
            <a:r>
              <a:rPr lang="en-US" sz="2400" dirty="0" smtClean="0"/>
              <a:t> functionalities)</a:t>
            </a:r>
          </a:p>
          <a:p>
            <a:pPr lvl="1"/>
            <a:r>
              <a:rPr lang="en-US" sz="2400" dirty="0" smtClean="0"/>
              <a:t>Completely different obfuscation methods?</a:t>
            </a:r>
          </a:p>
          <a:p>
            <a:pPr lvl="1"/>
            <a:r>
              <a:rPr lang="en-US" sz="2400" dirty="0" smtClean="0"/>
              <a:t>Avoid </a:t>
            </a:r>
            <a:r>
              <a:rPr lang="en-US" sz="2400" dirty="0" err="1" smtClean="0"/>
              <a:t>mmap</a:t>
            </a:r>
            <a:r>
              <a:rPr lang="en-US" sz="2400" dirty="0" smtClean="0"/>
              <a:t>-like functionality altogether?</a:t>
            </a:r>
          </a:p>
          <a:p>
            <a:pPr lvl="1"/>
            <a:r>
              <a:rPr lang="en-US" sz="2400" dirty="0" smtClean="0"/>
              <a:t>Greater efficiency? Initial work: </a:t>
            </a:r>
            <a:r>
              <a:rPr lang="en-US" sz="1800" dirty="0" smtClean="0"/>
              <a:t>[</a:t>
            </a:r>
            <a:r>
              <a:rPr lang="en-US" sz="1800" dirty="0" err="1" smtClean="0"/>
              <a:t>Ananth</a:t>
            </a:r>
            <a:r>
              <a:rPr lang="en-US" sz="1800" dirty="0" smtClean="0"/>
              <a:t>-Gupta-</a:t>
            </a:r>
            <a:r>
              <a:rPr lang="en-US" sz="1800" dirty="0" err="1" smtClean="0"/>
              <a:t>Ishai</a:t>
            </a:r>
            <a:r>
              <a:rPr lang="en-US" sz="1800" dirty="0" smtClean="0"/>
              <a:t>-Sahai ‘14]</a:t>
            </a:r>
            <a:endParaRPr lang="en-US" sz="2400" dirty="0" smtClean="0"/>
          </a:p>
          <a:p>
            <a:r>
              <a:rPr lang="en-US" dirty="0" smtClean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09711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Wait... What about </a:t>
            </a:r>
            <a:br>
              <a:rPr lang="en-US" dirty="0" smtClean="0"/>
            </a:br>
            <a:r>
              <a:rPr lang="en-US" sz="2000" dirty="0" smtClean="0"/>
              <a:t>[</a:t>
            </a:r>
            <a:r>
              <a:rPr lang="en-US" sz="2000" b="1" dirty="0" smtClean="0"/>
              <a:t>Barak-</a:t>
            </a:r>
            <a:r>
              <a:rPr lang="en-US" sz="2000" b="1" dirty="0" err="1" smtClean="0"/>
              <a:t>Goldreich</a:t>
            </a:r>
            <a:r>
              <a:rPr lang="en-US" sz="2000" b="1" dirty="0" smtClean="0"/>
              <a:t>-</a:t>
            </a:r>
            <a:r>
              <a:rPr lang="en-US" sz="2000" b="1" dirty="0" err="1" smtClean="0"/>
              <a:t>Impagliazzo</a:t>
            </a:r>
            <a:r>
              <a:rPr lang="en-US" sz="2000" b="1" dirty="0" smtClean="0"/>
              <a:t>-</a:t>
            </a:r>
            <a:r>
              <a:rPr lang="en-US" sz="2000" b="1" dirty="0" err="1" smtClean="0"/>
              <a:t>Rudich</a:t>
            </a:r>
            <a:r>
              <a:rPr lang="en-US" sz="2000" b="1" dirty="0" smtClean="0"/>
              <a:t>-Sahai-</a:t>
            </a:r>
            <a:r>
              <a:rPr lang="en-US" sz="2000" b="1" dirty="0" err="1" smtClean="0"/>
              <a:t>Vadhan</a:t>
            </a:r>
            <a:r>
              <a:rPr lang="en-US" sz="2000" b="1" dirty="0" smtClean="0"/>
              <a:t>-Ye</a:t>
            </a:r>
            <a:r>
              <a:rPr lang="en-US" sz="2000" dirty="0" smtClean="0"/>
              <a:t> 2001]?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61716" cy="472384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Isn’t general-purpose obfuscation supposed to be impossible?</a:t>
            </a:r>
          </a:p>
          <a:p>
            <a:r>
              <a:rPr lang="en-US" sz="2800" dirty="0" smtClean="0"/>
              <a:t>What </a:t>
            </a:r>
            <a:r>
              <a:rPr lang="en-US" sz="2200" dirty="0" smtClean="0"/>
              <a:t>[BGIRSVY 2001] </a:t>
            </a:r>
            <a:r>
              <a:rPr lang="en-US" sz="2800" dirty="0" smtClean="0"/>
              <a:t>shows:</a:t>
            </a:r>
          </a:p>
          <a:p>
            <a:pPr lvl="1"/>
            <a:r>
              <a:rPr lang="en-US" sz="2400" dirty="0" smtClean="0"/>
              <a:t>There are </a:t>
            </a:r>
            <a:r>
              <a:rPr lang="en-US" sz="2400" b="1" i="1" dirty="0" smtClean="0"/>
              <a:t>contrived</a:t>
            </a:r>
            <a:r>
              <a:rPr lang="en-US" sz="2400" dirty="0" smtClean="0"/>
              <a:t> “self-eating programs” for which </a:t>
            </a:r>
            <a:r>
              <a:rPr lang="en-US" sz="2400" b="1" i="1" dirty="0" smtClean="0"/>
              <a:t>black-box</a:t>
            </a:r>
            <a:r>
              <a:rPr lang="en-US" sz="2400" dirty="0" smtClean="0"/>
              <a:t> obfuscation suffers from </a:t>
            </a:r>
            <a:r>
              <a:rPr lang="en-US" sz="2400" i="1" dirty="0" smtClean="0"/>
              <a:t>explicit attacks</a:t>
            </a:r>
            <a:r>
              <a:rPr lang="en-US" sz="2400" b="1" dirty="0" smtClean="0"/>
              <a:t>.</a:t>
            </a:r>
            <a:endParaRPr lang="en-US" sz="2400" dirty="0" smtClean="0"/>
          </a:p>
          <a:p>
            <a:r>
              <a:rPr lang="en-US" sz="2800" dirty="0" smtClean="0"/>
              <a:t>What </a:t>
            </a:r>
            <a:r>
              <a:rPr lang="en-US" sz="2200" dirty="0" smtClean="0"/>
              <a:t>[BGIRSVY 2001] + follow-ups </a:t>
            </a:r>
            <a:r>
              <a:rPr lang="en-US" sz="2800" dirty="0" smtClean="0"/>
              <a:t>do </a:t>
            </a:r>
            <a:r>
              <a:rPr lang="en-US" sz="2800" b="1" i="1" dirty="0" smtClean="0"/>
              <a:t>not </a:t>
            </a:r>
            <a:r>
              <a:rPr lang="en-US" sz="2800" dirty="0" smtClean="0"/>
              <a:t>show:</a:t>
            </a:r>
          </a:p>
          <a:p>
            <a:pPr lvl="1"/>
            <a:r>
              <a:rPr lang="en-US" sz="2400" dirty="0" smtClean="0"/>
              <a:t>“All programs cannot be obfuscated”</a:t>
            </a:r>
          </a:p>
          <a:p>
            <a:pPr lvl="1"/>
            <a:r>
              <a:rPr lang="en-US" sz="2400" dirty="0" smtClean="0"/>
              <a:t>“There is a natural setting where black-box obfuscation fails”</a:t>
            </a:r>
          </a:p>
          <a:p>
            <a:r>
              <a:rPr lang="en-US" dirty="0" smtClean="0"/>
              <a:t>The </a:t>
            </a:r>
            <a:r>
              <a:rPr lang="en-US" sz="2200" dirty="0" smtClean="0"/>
              <a:t>[BGIRSVY 2001] </a:t>
            </a:r>
            <a:r>
              <a:rPr lang="en-US" dirty="0" smtClean="0"/>
              <a:t>lesson:</a:t>
            </a:r>
          </a:p>
          <a:p>
            <a:pPr lvl="1"/>
            <a:r>
              <a:rPr lang="en-US" i="1" dirty="0" smtClean="0"/>
              <a:t>Which secrets are hidden by obfuscation is</a:t>
            </a:r>
            <a:br>
              <a:rPr lang="en-US" i="1" dirty="0" smtClean="0"/>
            </a:br>
            <a:r>
              <a:rPr lang="en-US" b="1" i="1" dirty="0" smtClean="0"/>
              <a:t>not</a:t>
            </a:r>
            <a:r>
              <a:rPr lang="en-US" i="1" dirty="0" smtClean="0"/>
              <a:t> </a:t>
            </a:r>
            <a:r>
              <a:rPr lang="en-US" b="1" i="1" dirty="0" smtClean="0"/>
              <a:t>always</a:t>
            </a:r>
            <a:r>
              <a:rPr lang="en-US" i="1" dirty="0" smtClean="0"/>
              <a:t> clear. </a:t>
            </a:r>
            <a:endParaRPr lang="en-US" sz="2400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7090321" y="208488"/>
            <a:ext cx="1766562" cy="876356"/>
            <a:chOff x="7090321" y="208488"/>
            <a:chExt cx="1766562" cy="876356"/>
          </a:xfrm>
        </p:grpSpPr>
        <p:sp>
          <p:nvSpPr>
            <p:cNvPr id="4" name="Cube 3"/>
            <p:cNvSpPr/>
            <p:nvPr/>
          </p:nvSpPr>
          <p:spPr bwMode="auto">
            <a:xfrm>
              <a:off x="7980527" y="208488"/>
              <a:ext cx="876356" cy="876356"/>
            </a:xfrm>
            <a:prstGeom prst="cube">
              <a:avLst/>
            </a:prstGeom>
            <a:solidFill>
              <a:schemeClr val="tx1"/>
            </a:solidFill>
            <a:ln w="25400" cap="flat" cmpd="sng" algn="ctr">
              <a:solidFill>
                <a:schemeClr val="tx2"/>
              </a:solidFill>
              <a:prstDash val="solid"/>
              <a:miter lim="0"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Arial" charset="0"/>
                <a:sym typeface="Arial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090321" y="476824"/>
              <a:ext cx="8282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O(P) =</a:t>
              </a:r>
              <a:endParaRPr lang="en-US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89134" y="476824"/>
              <a:ext cx="3171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P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9768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7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to Proceed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12740"/>
            <a:ext cx="8561716" cy="4980401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Theoretically safest way forward:</a:t>
            </a:r>
          </a:p>
          <a:p>
            <a:pPr lvl="1"/>
            <a:r>
              <a:rPr lang="en-US" b="1" dirty="0" err="1" smtClean="0"/>
              <a:t>Indistinguishability</a:t>
            </a:r>
            <a:r>
              <a:rPr lang="en-US" b="1" dirty="0" smtClean="0"/>
              <a:t> Obfuscation (</a:t>
            </a:r>
            <a:r>
              <a:rPr lang="en-US" b="1" dirty="0" err="1" smtClean="0"/>
              <a:t>iO</a:t>
            </a:r>
            <a:r>
              <a:rPr lang="en-US" b="1" dirty="0" smtClean="0"/>
              <a:t>)</a:t>
            </a:r>
          </a:p>
          <a:p>
            <a:pPr lvl="1"/>
            <a:r>
              <a:rPr lang="en-US" sz="2400" dirty="0" smtClean="0"/>
              <a:t>Given two equivalent circuits (C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), bounded adversary cannot distinguish (C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 err="1" smtClean="0"/>
              <a:t>iO</a:t>
            </a:r>
            <a:r>
              <a:rPr lang="en-US" sz="2400" dirty="0" smtClean="0"/>
              <a:t>( C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)) from (C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 err="1" smtClean="0"/>
              <a:t>iO</a:t>
            </a:r>
            <a:r>
              <a:rPr lang="en-US" sz="2400" dirty="0" smtClean="0"/>
              <a:t>( 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))</a:t>
            </a:r>
          </a:p>
          <a:p>
            <a:pPr lvl="1"/>
            <a:r>
              <a:rPr lang="en-US" sz="2400" dirty="0" smtClean="0"/>
              <a:t>No impossibilities known:</a:t>
            </a:r>
            <a:br>
              <a:rPr lang="en-US" sz="2400" dirty="0" smtClean="0"/>
            </a:br>
            <a:r>
              <a:rPr lang="en-US" sz="2400" dirty="0" smtClean="0"/>
              <a:t>Definition does not tell us what secrets are (directly) hidden</a:t>
            </a:r>
          </a:p>
          <a:p>
            <a:pPr lvl="1"/>
            <a:r>
              <a:rPr lang="en-US" sz="2400" dirty="0" smtClean="0"/>
              <a:t>Still remarkably useful </a:t>
            </a:r>
            <a:r>
              <a:rPr lang="en-US" sz="1800" dirty="0" smtClean="0"/>
              <a:t>[ GGHRSW, Sahai-Waters ‘13, </a:t>
            </a:r>
            <a:r>
              <a:rPr lang="en-US" sz="1800" dirty="0" err="1" smtClean="0"/>
              <a:t>Garg</a:t>
            </a:r>
            <a:r>
              <a:rPr lang="en-US" sz="1800" dirty="0" smtClean="0"/>
              <a:t>-Gentry-</a:t>
            </a:r>
            <a:r>
              <a:rPr lang="en-US" sz="1800" dirty="0" err="1" smtClean="0"/>
              <a:t>Halevi</a:t>
            </a:r>
            <a:r>
              <a:rPr lang="en-US" sz="1800" dirty="0" smtClean="0"/>
              <a:t>-</a:t>
            </a:r>
            <a:r>
              <a:rPr lang="en-US" sz="1800" dirty="0" err="1" smtClean="0"/>
              <a:t>Raykova</a:t>
            </a:r>
            <a:r>
              <a:rPr lang="en-US" sz="1800" dirty="0" smtClean="0"/>
              <a:t> ‘13, … (see </a:t>
            </a:r>
            <a:r>
              <a:rPr lang="en-US" sz="1800" dirty="0" err="1" smtClean="0"/>
              <a:t>Eurocrypt+ePrint</a:t>
            </a:r>
            <a:r>
              <a:rPr lang="en-US" sz="1800" dirty="0" smtClean="0"/>
              <a:t>) ]</a:t>
            </a:r>
            <a:br>
              <a:rPr lang="en-US" sz="1800" dirty="0" smtClean="0"/>
            </a:br>
            <a:endParaRPr lang="en-US" sz="1600" dirty="0" smtClean="0"/>
          </a:p>
          <a:p>
            <a:r>
              <a:rPr lang="en-US" sz="2800" dirty="0" smtClean="0"/>
              <a:t>Also… proceed “anyway” with black-box obfuscation</a:t>
            </a:r>
          </a:p>
          <a:p>
            <a:pPr lvl="1"/>
            <a:r>
              <a:rPr lang="en-US" sz="2400" dirty="0" smtClean="0"/>
              <a:t>Black-box obfuscation like random-oracle model</a:t>
            </a:r>
          </a:p>
          <a:p>
            <a:pPr lvl="1"/>
            <a:r>
              <a:rPr lang="en-US" sz="2400" dirty="0" smtClean="0"/>
              <a:t>ROM also has contrived negative results, but still very useful</a:t>
            </a:r>
            <a:br>
              <a:rPr lang="en-US" sz="2400" dirty="0" smtClean="0"/>
            </a:br>
            <a:r>
              <a:rPr lang="en-US" sz="2400" dirty="0" smtClean="0"/>
              <a:t>(e.g. IBE </a:t>
            </a:r>
            <a:r>
              <a:rPr lang="en-US" sz="1800" dirty="0" smtClean="0"/>
              <a:t>[</a:t>
            </a:r>
            <a:r>
              <a:rPr lang="en-US" sz="1800" dirty="0" err="1" smtClean="0"/>
              <a:t>Boneh</a:t>
            </a:r>
            <a:r>
              <a:rPr lang="en-US" sz="1800" dirty="0" smtClean="0"/>
              <a:t>-Franklin]</a:t>
            </a:r>
            <a:r>
              <a:rPr lang="en-US" sz="2400" dirty="0" smtClean="0"/>
              <a:t> Gödel Prize)</a:t>
            </a:r>
          </a:p>
          <a:p>
            <a:pPr lvl="1"/>
            <a:r>
              <a:rPr lang="en-US" sz="2400" dirty="0" smtClean="0"/>
              <a:t>Can we get more confidence in using black-box obfuscation,</a:t>
            </a:r>
            <a:br>
              <a:rPr lang="en-US" sz="2400" dirty="0" smtClean="0"/>
            </a:br>
            <a:r>
              <a:rPr lang="en-US" sz="2400" dirty="0" smtClean="0"/>
              <a:t>for instance with respect to </a:t>
            </a:r>
            <a:r>
              <a:rPr lang="en-US" sz="2400" b="1" dirty="0" smtClean="0"/>
              <a:t>idealized adversary model</a:t>
            </a:r>
            <a:r>
              <a:rPr lang="en-US" sz="2400" dirty="0" smtClean="0"/>
              <a:t>?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1587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049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This talk: security of obfuscation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71919"/>
            <a:ext cx="8561716" cy="4954749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How confident are we about obfuscation? </a:t>
            </a:r>
            <a:br>
              <a:rPr lang="en-US" sz="2800" dirty="0" smtClean="0"/>
            </a:br>
            <a:r>
              <a:rPr lang="en-US" sz="2800" b="1" dirty="0" smtClean="0"/>
              <a:t>Where does security really come from?</a:t>
            </a:r>
          </a:p>
          <a:p>
            <a:r>
              <a:rPr lang="en-US" sz="2800" dirty="0" smtClean="0"/>
              <a:t>This talk:</a:t>
            </a:r>
          </a:p>
          <a:p>
            <a:pPr lvl="1"/>
            <a:r>
              <a:rPr lang="en-US" sz="2400" dirty="0" smtClean="0"/>
              <a:t>“Generic algebraic model” security: </a:t>
            </a:r>
            <a:br>
              <a:rPr lang="en-US" sz="2400" dirty="0" smtClean="0"/>
            </a:br>
            <a:r>
              <a:rPr lang="en-US" sz="1800" dirty="0" smtClean="0"/>
              <a:t>[Barak-</a:t>
            </a:r>
            <a:r>
              <a:rPr lang="en-US" sz="1800" dirty="0" err="1" smtClean="0"/>
              <a:t>Garg</a:t>
            </a:r>
            <a:r>
              <a:rPr lang="en-US" sz="1800" dirty="0" smtClean="0"/>
              <a:t>-</a:t>
            </a:r>
            <a:r>
              <a:rPr lang="en-US" sz="1800" dirty="0" err="1" smtClean="0"/>
              <a:t>Kalai</a:t>
            </a:r>
            <a:r>
              <a:rPr lang="en-US" sz="1800" dirty="0" smtClean="0"/>
              <a:t>-</a:t>
            </a:r>
            <a:r>
              <a:rPr lang="en-US" sz="1800" dirty="0" err="1" smtClean="0"/>
              <a:t>Paneth</a:t>
            </a:r>
            <a:r>
              <a:rPr lang="en-US" sz="1800" dirty="0" smtClean="0"/>
              <a:t>-Sahai ‘13, </a:t>
            </a:r>
            <a:r>
              <a:rPr lang="en-US" sz="1800" dirty="0" err="1" smtClean="0"/>
              <a:t>Eurocrypt</a:t>
            </a:r>
            <a:r>
              <a:rPr lang="en-US" sz="1800" dirty="0" smtClean="0"/>
              <a:t> 2014]</a:t>
            </a:r>
            <a:r>
              <a:rPr lang="en-US" sz="2400" dirty="0" smtClean="0"/>
              <a:t>: </a:t>
            </a:r>
            <a:r>
              <a:rPr lang="en-US" sz="2400" b="1" dirty="0" smtClean="0"/>
              <a:t>black-box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200" dirty="0" smtClean="0"/>
              <a:t>In this talk: quick overview, to set up for next result:</a:t>
            </a:r>
            <a:br>
              <a:rPr lang="en-US" sz="2200" dirty="0" smtClean="0"/>
            </a:br>
            <a:endParaRPr lang="en-US" sz="2200" dirty="0" smtClean="0"/>
          </a:p>
          <a:p>
            <a:pPr lvl="1"/>
            <a:r>
              <a:rPr lang="en-US" sz="2400" dirty="0" err="1" smtClean="0"/>
              <a:t>Goldwasser-Micali</a:t>
            </a:r>
            <a:r>
              <a:rPr lang="en-US" sz="2400" dirty="0" smtClean="0"/>
              <a:t> style reduction security: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1800" dirty="0" smtClean="0"/>
              <a:t>[Gentry-</a:t>
            </a:r>
            <a:r>
              <a:rPr lang="en-US" sz="1800" dirty="0" err="1" smtClean="0"/>
              <a:t>Lewko</a:t>
            </a:r>
            <a:r>
              <a:rPr lang="en-US" sz="1800" dirty="0" smtClean="0"/>
              <a:t>-Sahai-Waters ‘14]</a:t>
            </a:r>
            <a:r>
              <a:rPr lang="en-US" sz="2400" dirty="0" smtClean="0"/>
              <a:t>: </a:t>
            </a:r>
            <a:r>
              <a:rPr lang="en-US" sz="2400" b="1" dirty="0" err="1" smtClean="0"/>
              <a:t>iO</a:t>
            </a:r>
            <a:r>
              <a:rPr lang="en-US" sz="2400" b="1" dirty="0" smtClean="0"/>
              <a:t> </a:t>
            </a:r>
            <a:r>
              <a:rPr lang="en-US" sz="2400" dirty="0" smtClean="0"/>
              <a:t>from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 smtClean="0"/>
              <a:t>Multilinear</a:t>
            </a:r>
            <a:r>
              <a:rPr lang="en-US" sz="2400" b="1" dirty="0" smtClean="0"/>
              <a:t> Subgroup Elimination Assumption.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>First assumption where challenge does not contain </a:t>
            </a:r>
            <a:r>
              <a:rPr lang="en-US" sz="2400" dirty="0" err="1" smtClean="0"/>
              <a:t>iO</a:t>
            </a:r>
            <a:r>
              <a:rPr lang="en-US" sz="2400" dirty="0" smtClean="0"/>
              <a:t> constructions.</a:t>
            </a:r>
            <a:br>
              <a:rPr lang="en-US" sz="2400" dirty="0" smtClean="0"/>
            </a:br>
            <a:endParaRPr lang="en-US" sz="2400" b="1" dirty="0" smtClean="0"/>
          </a:p>
          <a:p>
            <a:r>
              <a:rPr lang="en-US" sz="2800" dirty="0" smtClean="0"/>
              <a:t>Recall: Assuming LWE, only need</a:t>
            </a:r>
            <a:r>
              <a:rPr lang="en-US" sz="2800" dirty="0"/>
              <a:t> </a:t>
            </a:r>
            <a:r>
              <a:rPr lang="en-US" sz="2800" dirty="0" smtClean="0"/>
              <a:t>obfuscation for </a:t>
            </a:r>
            <a:br>
              <a:rPr lang="en-US" sz="2800" dirty="0" smtClean="0"/>
            </a:br>
            <a:r>
              <a:rPr lang="en-US" sz="2800" dirty="0" smtClean="0"/>
              <a:t>branching programs (in fact NC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)</a:t>
            </a:r>
            <a:r>
              <a:rPr lang="en-US" sz="2400" dirty="0" smtClean="0"/>
              <a:t> </a:t>
            </a:r>
            <a:r>
              <a:rPr lang="en-US" sz="2000" dirty="0" smtClean="0"/>
              <a:t>[GGHRSW ‘13].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69735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163834"/>
            <a:ext cx="8229600" cy="2761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Generic Security For</a:t>
            </a:r>
            <a:br>
              <a:rPr lang="en-US" dirty="0" smtClean="0"/>
            </a:br>
            <a:r>
              <a:rPr lang="en-US" dirty="0" smtClean="0"/>
              <a:t>Obfuscation</a:t>
            </a:r>
            <a:br>
              <a:rPr lang="en-US" dirty="0" smtClean="0"/>
            </a:br>
            <a:endParaRPr lang="en-US" dirty="0" smtClean="0"/>
          </a:p>
          <a:p>
            <a:r>
              <a:rPr lang="en-US" sz="2600" dirty="0" smtClean="0"/>
              <a:t>Previous work:</a:t>
            </a:r>
            <a:br>
              <a:rPr lang="en-US" sz="2600" dirty="0" smtClean="0"/>
            </a:br>
            <a:r>
              <a:rPr lang="en-US" sz="2000" dirty="0" smtClean="0"/>
              <a:t>[GGHRSW ‘13, </a:t>
            </a:r>
            <a:r>
              <a:rPr lang="en-US" sz="2000" dirty="0" err="1" smtClean="0"/>
              <a:t>Brakerski-Rothblum</a:t>
            </a:r>
            <a:r>
              <a:rPr lang="en-US" sz="2000" dirty="0" smtClean="0"/>
              <a:t> ‘13]:</a:t>
            </a:r>
            <a:br>
              <a:rPr lang="en-US" sz="2000" dirty="0" smtClean="0"/>
            </a:br>
            <a:r>
              <a:rPr lang="en-US" sz="2000" dirty="0" smtClean="0"/>
              <a:t>more restricted adversary, or strong complexity assumption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3545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k – </a:t>
            </a:r>
            <a:r>
              <a:rPr lang="en-US" dirty="0" err="1" smtClean="0"/>
              <a:t>Mmaps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[</a:t>
            </a:r>
            <a:r>
              <a:rPr lang="en-US" sz="2700" dirty="0" err="1" smtClean="0"/>
              <a:t>Boneh</a:t>
            </a:r>
            <a:r>
              <a:rPr lang="en-US" sz="2700" dirty="0" smtClean="0"/>
              <a:t>-Silverberg ‘03, </a:t>
            </a:r>
            <a:r>
              <a:rPr lang="en-US" sz="2700" dirty="0" err="1" smtClean="0"/>
              <a:t>Garg</a:t>
            </a:r>
            <a:r>
              <a:rPr lang="en-US" sz="2700" dirty="0" smtClean="0"/>
              <a:t>-Gentry-</a:t>
            </a:r>
            <a:r>
              <a:rPr lang="en-US" sz="2700" dirty="0" err="1" smtClean="0"/>
              <a:t>Halevi</a:t>
            </a:r>
            <a:r>
              <a:rPr lang="en-US" sz="2700" dirty="0" smtClean="0"/>
              <a:t> ‘13]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61716" cy="472384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k “levels” of encodings: G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G</a:t>
            </a:r>
            <a:r>
              <a:rPr lang="en-US" sz="2000" baseline="-25000" dirty="0" err="1" smtClean="0"/>
              <a:t>k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Each </a:t>
            </a:r>
            <a:r>
              <a:rPr lang="en-US" sz="2400" dirty="0" err="1" smtClean="0"/>
              <a:t>G</a:t>
            </a:r>
            <a:r>
              <a:rPr lang="en-US" sz="2000" baseline="-25000" dirty="0" err="1" smtClean="0"/>
              <a:t>i</a:t>
            </a:r>
            <a:r>
              <a:rPr lang="en-US" sz="2400" dirty="0" smtClean="0"/>
              <a:t> is a copy of Z</a:t>
            </a:r>
            <a:r>
              <a:rPr lang="en-US" sz="2000" baseline="-25000" dirty="0" smtClean="0"/>
              <a:t>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Maps:</a:t>
            </a:r>
          </a:p>
          <a:p>
            <a:pPr lvl="1"/>
            <a:r>
              <a:rPr lang="en-US" sz="2000" dirty="0" smtClean="0"/>
              <a:t>Addition: </a:t>
            </a:r>
            <a:r>
              <a:rPr lang="en-US" sz="2000" dirty="0" err="1" smtClean="0"/>
              <a:t>G</a:t>
            </a:r>
            <a:r>
              <a:rPr lang="en-US" sz="1800" baseline="-25000" dirty="0" err="1" smtClean="0"/>
              <a:t>i</a:t>
            </a:r>
            <a:r>
              <a:rPr lang="en-US" sz="2000" dirty="0" smtClean="0"/>
              <a:t> x </a:t>
            </a:r>
            <a:r>
              <a:rPr lang="en-US" sz="2000" dirty="0" err="1" smtClean="0"/>
              <a:t>G</a:t>
            </a:r>
            <a:r>
              <a:rPr lang="en-US" sz="1800" baseline="-25000" dirty="0" err="1" smtClean="0"/>
              <a:t>i</a:t>
            </a:r>
            <a:r>
              <a:rPr lang="en-US" sz="2000" dirty="0" smtClean="0"/>
              <a:t> to </a:t>
            </a:r>
            <a:r>
              <a:rPr lang="en-US" sz="2000" dirty="0" err="1" smtClean="0"/>
              <a:t>G</a:t>
            </a:r>
            <a:r>
              <a:rPr lang="en-US" sz="1800" baseline="-25000" dirty="0" err="1" smtClean="0"/>
              <a:t>i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Multiplication: </a:t>
            </a:r>
            <a:r>
              <a:rPr lang="en-US" sz="2000" dirty="0" err="1" smtClean="0"/>
              <a:t>G</a:t>
            </a:r>
            <a:r>
              <a:rPr lang="en-US" sz="1800" baseline="-25000" dirty="0" err="1" smtClean="0"/>
              <a:t>i</a:t>
            </a:r>
            <a:r>
              <a:rPr lang="en-US" sz="2000" dirty="0" smtClean="0"/>
              <a:t> x </a:t>
            </a:r>
            <a:r>
              <a:rPr lang="en-US" sz="2000" dirty="0" err="1" smtClean="0"/>
              <a:t>G</a:t>
            </a:r>
            <a:r>
              <a:rPr lang="en-US" sz="1800" baseline="-25000" dirty="0" err="1" smtClean="0"/>
              <a:t>j</a:t>
            </a:r>
            <a:r>
              <a:rPr lang="en-US" sz="2000" dirty="0" smtClean="0"/>
              <a:t> to G</a:t>
            </a:r>
            <a:r>
              <a:rPr lang="en-US" sz="1800" baseline="-25000" dirty="0" smtClean="0"/>
              <a:t>(</a:t>
            </a:r>
            <a:r>
              <a:rPr lang="en-US" sz="1800" baseline="-25000" dirty="0" err="1" smtClean="0"/>
              <a:t>i+j</a:t>
            </a:r>
            <a:r>
              <a:rPr lang="en-US" sz="1800" baseline="-25000" dirty="0" smtClean="0"/>
              <a:t>)</a:t>
            </a:r>
            <a:r>
              <a:rPr lang="en-US" sz="2000" dirty="0" smtClean="0"/>
              <a:t>, </a:t>
            </a:r>
            <a:r>
              <a:rPr lang="en-US" sz="2000" b="1" dirty="0" smtClean="0"/>
              <a:t>if</a:t>
            </a:r>
            <a:r>
              <a:rPr lang="en-US" sz="2000" dirty="0" smtClean="0"/>
              <a:t> </a:t>
            </a:r>
            <a:r>
              <a:rPr lang="en-US" sz="2000" dirty="0" err="1" smtClean="0"/>
              <a:t>i+j</a:t>
            </a:r>
            <a:r>
              <a:rPr lang="en-US" sz="2000" dirty="0" smtClean="0"/>
              <a:t> ≤ k</a:t>
            </a:r>
          </a:p>
          <a:p>
            <a:pPr lvl="1"/>
            <a:r>
              <a:rPr lang="en-US" sz="2000" dirty="0" smtClean="0"/>
              <a:t>Zero-Test: </a:t>
            </a:r>
            <a:r>
              <a:rPr lang="en-US" sz="2000" dirty="0" err="1" smtClean="0"/>
              <a:t>G</a:t>
            </a:r>
            <a:r>
              <a:rPr lang="en-US" sz="1800" baseline="-25000" dirty="0" err="1" smtClean="0"/>
              <a:t>k</a:t>
            </a:r>
            <a:r>
              <a:rPr lang="en-US" sz="2000" dirty="0" smtClean="0"/>
              <a:t> to {</a:t>
            </a:r>
            <a:r>
              <a:rPr lang="en-US" sz="2000" dirty="0" err="1" smtClean="0"/>
              <a:t>Yes,No</a:t>
            </a:r>
            <a:r>
              <a:rPr lang="en-US" sz="2000" dirty="0" smtClean="0"/>
              <a:t>}</a:t>
            </a:r>
          </a:p>
          <a:p>
            <a:endParaRPr lang="en-US" sz="2400" dirty="0"/>
          </a:p>
          <a:p>
            <a:r>
              <a:rPr lang="en-US" sz="2400" dirty="0" smtClean="0"/>
              <a:t>Generic k-</a:t>
            </a:r>
            <a:r>
              <a:rPr lang="en-US" sz="2400" dirty="0" err="1" smtClean="0"/>
              <a:t>mmap</a:t>
            </a:r>
            <a:r>
              <a:rPr lang="en-US" sz="2400" dirty="0" smtClean="0"/>
              <a:t> model: Algebraic framework implemented by oracles. Adversary never sees actual representations in </a:t>
            </a:r>
            <a:r>
              <a:rPr lang="en-US" sz="2400" dirty="0" err="1" smtClean="0"/>
              <a:t>G</a:t>
            </a:r>
            <a:r>
              <a:rPr lang="en-US" sz="2000" baseline="-25000" dirty="0" err="1" smtClean="0"/>
              <a:t>i</a:t>
            </a:r>
            <a:endParaRPr lang="en-US" sz="20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317092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Matrix Branching Programs</a:t>
            </a:r>
            <a:br>
              <a:rPr lang="en-US" dirty="0" smtClean="0"/>
            </a:br>
            <a:r>
              <a:rPr lang="en-US" sz="3100" dirty="0" smtClean="0"/>
              <a:t>[Barrington ‘86, </a:t>
            </a:r>
            <a:r>
              <a:rPr lang="en-US" sz="3100" dirty="0" err="1" smtClean="0"/>
              <a:t>Kilian</a:t>
            </a:r>
            <a:r>
              <a:rPr lang="en-US" sz="3100" dirty="0" smtClean="0"/>
              <a:t> ‘88, GGHRSW]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287" y="1600200"/>
            <a:ext cx="8561716" cy="5108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Oblivious Matrix Branching Program for F:</a:t>
            </a:r>
          </a:p>
          <a:p>
            <a:pPr lvl="1"/>
            <a:r>
              <a:rPr lang="en-US" sz="2000" dirty="0" smtClean="0"/>
              <a:t>n bit input x    (e.g. n=3 here)</a:t>
            </a:r>
          </a:p>
          <a:p>
            <a:pPr lvl="1"/>
            <a:r>
              <a:rPr lang="en-US" sz="2000" dirty="0" smtClean="0"/>
              <a:t>2k matrices over Z</a:t>
            </a:r>
            <a:r>
              <a:rPr lang="en-US" sz="2000" baseline="-25000" dirty="0" smtClean="0"/>
              <a:t>N</a:t>
            </a:r>
          </a:p>
          <a:p>
            <a:pPr lvl="1"/>
            <a:r>
              <a:rPr lang="en-US" sz="2400" dirty="0" smtClean="0"/>
              <a:t>Evaluation on x: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lvl="1"/>
            <a:r>
              <a:rPr lang="en-US" sz="2400" dirty="0" smtClean="0"/>
              <a:t>Where B is fixed matrix ≠</a:t>
            </a:r>
            <a:r>
              <a:rPr lang="en-US" sz="2400" dirty="0" smtClean="0">
                <a:latin typeface="Times New Roman"/>
                <a:cs typeface="Times New Roman"/>
              </a:rPr>
              <a:t>I</a:t>
            </a:r>
            <a:r>
              <a:rPr lang="en-US" sz="2400" dirty="0" smtClean="0"/>
              <a:t> over Z</a:t>
            </a:r>
            <a:r>
              <a:rPr lang="en-US" sz="2400" baseline="-25000" dirty="0" smtClean="0"/>
              <a:t>N</a:t>
            </a:r>
            <a:endParaRPr lang="en-US" sz="2400" dirty="0" smtClean="0"/>
          </a:p>
          <a:p>
            <a:r>
              <a:rPr lang="en-US" sz="2400" dirty="0" err="1" smtClean="0"/>
              <a:t>Kilian</a:t>
            </a:r>
            <a:r>
              <a:rPr lang="en-US" sz="2400" dirty="0" smtClean="0"/>
              <a:t> Randomization:</a:t>
            </a:r>
          </a:p>
          <a:p>
            <a:pPr lvl="1"/>
            <a:r>
              <a:rPr lang="en-US" sz="2000" dirty="0" smtClean="0"/>
              <a:t>Chose 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…, R</a:t>
            </a:r>
            <a:r>
              <a:rPr lang="en-US" sz="2000" baseline="-25000" dirty="0" smtClean="0"/>
              <a:t>k-1</a:t>
            </a:r>
            <a:r>
              <a:rPr lang="en-US" sz="2000" dirty="0" smtClean="0"/>
              <a:t> random over Z</a:t>
            </a:r>
            <a:r>
              <a:rPr lang="en-US" sz="2000" baseline="-25000" dirty="0" smtClean="0"/>
              <a:t>N</a:t>
            </a:r>
            <a:br>
              <a:rPr lang="en-US" sz="2000" baseline="-25000" dirty="0" smtClean="0"/>
            </a:br>
            <a:r>
              <a:rPr lang="en-US" sz="2000" baseline="-25000" dirty="0" smtClean="0"/>
              <a:t/>
            </a:r>
            <a:br>
              <a:rPr lang="en-US" sz="2000" baseline="-25000" dirty="0" smtClean="0"/>
            </a:br>
            <a:endParaRPr lang="en-US" sz="2000" baseline="-25000" dirty="0" smtClean="0"/>
          </a:p>
          <a:p>
            <a:pPr lvl="1"/>
            <a:r>
              <a:rPr lang="en-US" sz="2000" dirty="0" err="1" smtClean="0"/>
              <a:t>Kilian</a:t>
            </a:r>
            <a:r>
              <a:rPr lang="en-US" sz="2000" dirty="0" smtClean="0"/>
              <a:t> shows that for each x, can </a:t>
            </a:r>
            <a:r>
              <a:rPr lang="en-US" sz="2000" b="1" dirty="0" smtClean="0"/>
              <a:t>statistically</a:t>
            </a:r>
            <a:br>
              <a:rPr lang="en-US" sz="2000" b="1" dirty="0" smtClean="0"/>
            </a:br>
            <a:r>
              <a:rPr lang="en-US" sz="2000" dirty="0" smtClean="0"/>
              <a:t>simulate 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 matrices knowing only product.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5773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66166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5767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66160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85253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65646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85247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65640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85767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66160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85761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66154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1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900662"/>
              </p:ext>
            </p:extLst>
          </p:nvPr>
        </p:nvGraphicFramePr>
        <p:xfrm>
          <a:off x="1218258" y="3088341"/>
          <a:ext cx="4368800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name="Equation" r:id="rId3" imgW="2044700" imgH="571500" progId="Equation.3">
                  <p:embed/>
                </p:oleObj>
              </mc:Choice>
              <mc:Fallback>
                <p:oleObj name="Equation" r:id="rId3" imgW="2044700" imgH="571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8258" y="3088341"/>
                        <a:ext cx="4368800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409159"/>
              </p:ext>
            </p:extLst>
          </p:nvPr>
        </p:nvGraphicFramePr>
        <p:xfrm>
          <a:off x="1312849" y="5457626"/>
          <a:ext cx="2567574" cy="497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name="Equation" r:id="rId5" imgW="1244600" imgH="241300" progId="Equation.3">
                  <p:embed/>
                </p:oleObj>
              </mc:Choice>
              <mc:Fallback>
                <p:oleObj name="Equation" r:id="rId5" imgW="12446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12849" y="5457626"/>
                        <a:ext cx="2567574" cy="497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312229" y="174730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7099573" y="17409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6305893" y="25347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7093237" y="252838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6312785" y="333541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7100129" y="33290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6306449" y="41228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7093793" y="411649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6326569" y="571732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7113913" y="571096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2128366" y="6144303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1415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0" grpId="0" animBg="1"/>
      <p:bldP spid="12" grpId="0" animBg="1"/>
      <p:bldP spid="15" grpId="0" animBg="1"/>
      <p:bldP spid="23" grpId="0"/>
      <p:bldP spid="23" grpId="1"/>
      <p:bldP spid="24" grpId="0"/>
      <p:bldP spid="25" grpId="0"/>
      <p:bldP spid="26" grpId="0"/>
      <p:bldP spid="26" grpId="1"/>
      <p:bldP spid="27" grpId="0"/>
      <p:bldP spid="28" grpId="0"/>
      <p:bldP spid="28" grpId="1"/>
      <p:bldP spid="29" grpId="0"/>
      <p:bldP spid="29" grpId="1"/>
      <p:bldP spid="30" grpId="0"/>
      <p:bldP spid="31" grpId="0"/>
      <p:bldP spid="32" grpId="0"/>
      <p:bldP spid="32" grpId="1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Obfuscation Construction Ideas</a:t>
            </a:r>
            <a:br>
              <a:rPr lang="en-US" dirty="0" smtClean="0"/>
            </a:br>
            <a:r>
              <a:rPr lang="en-US" sz="3100" dirty="0" smtClean="0"/>
              <a:t>[GGHRSW </a:t>
            </a:r>
            <a:r>
              <a:rPr lang="fr-FR" sz="3100" dirty="0" smtClean="0"/>
              <a:t>’</a:t>
            </a:r>
            <a:r>
              <a:rPr lang="en-US" sz="3100" dirty="0" smtClean="0"/>
              <a:t>13, BGKPS ‘13]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287" y="1600200"/>
            <a:ext cx="8561716" cy="472384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Encode each matrix at level 1 using </a:t>
            </a:r>
            <a:r>
              <a:rPr lang="en-US" sz="2000" dirty="0" err="1" smtClean="0"/>
              <a:t>mmap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/>
              <a:t>matrix multiplication is </a:t>
            </a:r>
            <a:r>
              <a:rPr lang="en-US" sz="2000" dirty="0" err="1" smtClean="0"/>
              <a:t>multilinear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Problems remain. Key Problem:</a:t>
            </a:r>
            <a:br>
              <a:rPr lang="en-US" sz="2000" dirty="0" smtClean="0"/>
            </a:br>
            <a:r>
              <a:rPr lang="en-US" sz="2000" dirty="0" smtClean="0"/>
              <a:t>Input-Mixing Attack</a:t>
            </a:r>
          </a:p>
          <a:p>
            <a:r>
              <a:rPr lang="en-US" sz="2000" dirty="0" smtClean="0"/>
              <a:t>Adversary may learn secrets in this case.</a:t>
            </a:r>
            <a:br>
              <a:rPr lang="en-US" sz="2000" dirty="0" smtClean="0"/>
            </a:br>
            <a:r>
              <a:rPr lang="en-US" sz="2000" dirty="0" smtClean="0"/>
              <a:t>We must prevent this.</a:t>
            </a:r>
          </a:p>
          <a:p>
            <a:r>
              <a:rPr lang="en-US" sz="2000" dirty="0" smtClean="0"/>
              <a:t>We do so by introducing “straddling sets” – </a:t>
            </a:r>
            <a:br>
              <a:rPr lang="en-US" sz="2000" dirty="0" smtClean="0"/>
            </a:br>
            <a:r>
              <a:rPr lang="en-US" sz="2000" dirty="0" smtClean="0"/>
              <a:t>algebraic tool for preventing Input-Mixing </a:t>
            </a:r>
            <a:br>
              <a:rPr lang="en-US" sz="2000" dirty="0" smtClean="0"/>
            </a:br>
            <a:r>
              <a:rPr lang="en-US" sz="2000" dirty="0" smtClean="0"/>
              <a:t>(&amp; more). </a:t>
            </a:r>
          </a:p>
          <a:p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285773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66166" y="1734077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1, 1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5767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66160" y="2529969"/>
            <a:ext cx="609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2, 1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85253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65646" y="3325867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3, 1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85247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65640" y="4121759"/>
            <a:ext cx="6096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4, 1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85767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66160" y="490916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85761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66154" y="5705052"/>
            <a:ext cx="609600" cy="6096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k, 1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305893" y="1740947"/>
            <a:ext cx="1120926" cy="4376490"/>
            <a:chOff x="6305893" y="1740947"/>
            <a:chExt cx="1120926" cy="4376490"/>
          </a:xfrm>
        </p:grpSpPr>
        <p:sp>
          <p:nvSpPr>
            <p:cNvPr id="23" name="TextBox 22"/>
            <p:cNvSpPr txBox="1"/>
            <p:nvPr/>
          </p:nvSpPr>
          <p:spPr>
            <a:xfrm>
              <a:off x="6312229" y="1747307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~</a:t>
              </a:r>
              <a:endParaRPr lang="en-US" sz="2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099573" y="1740947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~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305893" y="2534747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~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093237" y="2528387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~</a:t>
              </a:r>
              <a:endParaRPr lang="en-US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12785" y="3335417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~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100129" y="3329057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~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306449" y="4122857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~</a:t>
              </a:r>
              <a:endParaRPr lang="en-US" sz="2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93793" y="4116497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~</a:t>
              </a:r>
              <a:endParaRPr lang="en-US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26569" y="5717327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~</a:t>
              </a:r>
              <a:endParaRPr lang="en-US" sz="2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113913" y="5710967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~</a:t>
              </a:r>
              <a:endParaRPr lang="en-US" sz="2000" dirty="0"/>
            </a:p>
          </p:txBody>
        </p:sp>
      </p:grp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66770"/>
              </p:ext>
            </p:extLst>
          </p:nvPr>
        </p:nvGraphicFramePr>
        <p:xfrm>
          <a:off x="782067" y="2210787"/>
          <a:ext cx="4368800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7" name="Equation" r:id="rId3" imgW="2044700" imgH="571500" progId="Equation.3">
                  <p:embed/>
                </p:oleObj>
              </mc:Choice>
              <mc:Fallback>
                <p:oleObj name="Equation" r:id="rId3" imgW="2044700" imgH="571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2067" y="2210787"/>
                        <a:ext cx="4368800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Donut 15"/>
          <p:cNvSpPr/>
          <p:nvPr/>
        </p:nvSpPr>
        <p:spPr>
          <a:xfrm>
            <a:off x="6913778" y="1664340"/>
            <a:ext cx="904145" cy="743477"/>
          </a:xfrm>
          <a:prstGeom prst="donut">
            <a:avLst>
              <a:gd name="adj" fmla="val 6019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Donut 34"/>
          <p:cNvSpPr/>
          <p:nvPr/>
        </p:nvSpPr>
        <p:spPr>
          <a:xfrm>
            <a:off x="6145176" y="2466704"/>
            <a:ext cx="904145" cy="743477"/>
          </a:xfrm>
          <a:prstGeom prst="donut">
            <a:avLst>
              <a:gd name="adj" fmla="val 6019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Donut 35"/>
          <p:cNvSpPr/>
          <p:nvPr/>
        </p:nvSpPr>
        <p:spPr>
          <a:xfrm>
            <a:off x="6145176" y="3243525"/>
            <a:ext cx="904145" cy="743477"/>
          </a:xfrm>
          <a:prstGeom prst="donut">
            <a:avLst>
              <a:gd name="adj" fmla="val 6019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Donut 36"/>
          <p:cNvSpPr/>
          <p:nvPr/>
        </p:nvSpPr>
        <p:spPr>
          <a:xfrm>
            <a:off x="6145176" y="4050832"/>
            <a:ext cx="904145" cy="743477"/>
          </a:xfrm>
          <a:prstGeom prst="donut">
            <a:avLst>
              <a:gd name="adj" fmla="val 6019"/>
            </a:avLst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535576" y="1706543"/>
            <a:ext cx="2905300" cy="4608109"/>
            <a:chOff x="5535576" y="1706543"/>
            <a:chExt cx="2905300" cy="4608109"/>
          </a:xfrm>
        </p:grpSpPr>
        <p:sp>
          <p:nvSpPr>
            <p:cNvPr id="48" name="Rectangle 47"/>
            <p:cNvSpPr/>
            <p:nvPr/>
          </p:nvSpPr>
          <p:spPr>
            <a:xfrm>
              <a:off x="7831276" y="2507566"/>
              <a:ext cx="406400" cy="609600"/>
            </a:xfrm>
            <a:prstGeom prst="rect">
              <a:avLst/>
            </a:prstGeom>
            <a:solidFill>
              <a:srgbClr val="FF000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237676" y="2812366"/>
              <a:ext cx="203200" cy="304800"/>
            </a:xfrm>
            <a:prstGeom prst="rect">
              <a:avLst/>
            </a:prstGeom>
            <a:solidFill>
              <a:srgbClr val="FF000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5548405" y="1706543"/>
              <a:ext cx="609600" cy="609600"/>
              <a:chOff x="609600" y="4513359"/>
              <a:chExt cx="914400" cy="609600"/>
            </a:xfrm>
            <a:solidFill>
              <a:srgbClr val="0070C0"/>
            </a:solidFill>
          </p:grpSpPr>
          <p:sp>
            <p:nvSpPr>
              <p:cNvPr id="39" name="Rectangle 38"/>
              <p:cNvSpPr/>
              <p:nvPr/>
            </p:nvSpPr>
            <p:spPr>
              <a:xfrm>
                <a:off x="609600" y="4513359"/>
                <a:ext cx="609600" cy="609600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1219200" y="4513359"/>
                <a:ext cx="304800" cy="310056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7831276" y="1706543"/>
              <a:ext cx="609600" cy="609600"/>
              <a:chOff x="609600" y="5199159"/>
              <a:chExt cx="914400" cy="609600"/>
            </a:xfrm>
            <a:solidFill>
              <a:srgbClr val="0070C0"/>
            </a:solidFill>
          </p:grpSpPr>
          <p:sp>
            <p:nvSpPr>
              <p:cNvPr id="42" name="Rectangle 41"/>
              <p:cNvSpPr/>
              <p:nvPr/>
            </p:nvSpPr>
            <p:spPr>
              <a:xfrm>
                <a:off x="609600" y="5199159"/>
                <a:ext cx="609600" cy="609600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219200" y="5503959"/>
                <a:ext cx="304800" cy="304800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5548405" y="2528387"/>
              <a:ext cx="609600" cy="609600"/>
              <a:chOff x="609600" y="4513359"/>
              <a:chExt cx="914400" cy="609600"/>
            </a:xfrm>
            <a:solidFill>
              <a:srgbClr val="FF0000"/>
            </a:solidFill>
          </p:grpSpPr>
          <p:sp>
            <p:nvSpPr>
              <p:cNvPr id="45" name="Rectangle 44"/>
              <p:cNvSpPr/>
              <p:nvPr/>
            </p:nvSpPr>
            <p:spPr>
              <a:xfrm>
                <a:off x="609600" y="4513359"/>
                <a:ext cx="609600" cy="609600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219200" y="4513359"/>
                <a:ext cx="304800" cy="310056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5548405" y="3325867"/>
              <a:ext cx="609600" cy="609600"/>
              <a:chOff x="609600" y="4513359"/>
              <a:chExt cx="914400" cy="609600"/>
            </a:xfrm>
            <a:solidFill>
              <a:srgbClr val="00B050"/>
            </a:solidFill>
          </p:grpSpPr>
          <p:sp>
            <p:nvSpPr>
              <p:cNvPr id="51" name="Rectangle 50"/>
              <p:cNvSpPr/>
              <p:nvPr/>
            </p:nvSpPr>
            <p:spPr>
              <a:xfrm>
                <a:off x="609600" y="4513359"/>
                <a:ext cx="609600" cy="609600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219200" y="4513359"/>
                <a:ext cx="304800" cy="310056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7831276" y="3329057"/>
              <a:ext cx="609600" cy="609600"/>
              <a:chOff x="609600" y="5199159"/>
              <a:chExt cx="914400" cy="609600"/>
            </a:xfrm>
            <a:solidFill>
              <a:srgbClr val="00B050"/>
            </a:solidFill>
          </p:grpSpPr>
          <p:sp>
            <p:nvSpPr>
              <p:cNvPr id="54" name="Rectangle 53"/>
              <p:cNvSpPr/>
              <p:nvPr/>
            </p:nvSpPr>
            <p:spPr>
              <a:xfrm>
                <a:off x="609600" y="5199159"/>
                <a:ext cx="609600" cy="609600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219200" y="5503959"/>
                <a:ext cx="304800" cy="304800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535576" y="4116497"/>
              <a:ext cx="609600" cy="609600"/>
              <a:chOff x="2362200" y="4513359"/>
              <a:chExt cx="914400" cy="609600"/>
            </a:xfrm>
            <a:solidFill>
              <a:srgbClr val="0070C0"/>
            </a:solidFill>
          </p:grpSpPr>
          <p:sp>
            <p:nvSpPr>
              <p:cNvPr id="57" name="Rectangle 56"/>
              <p:cNvSpPr/>
              <p:nvPr/>
            </p:nvSpPr>
            <p:spPr>
              <a:xfrm>
                <a:off x="2667000" y="4513359"/>
                <a:ext cx="304800" cy="609600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362200" y="4816606"/>
                <a:ext cx="304800" cy="306353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971800" y="4513479"/>
                <a:ext cx="304800" cy="313519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7831276" y="4125336"/>
              <a:ext cx="609600" cy="609600"/>
              <a:chOff x="2362200" y="5199159"/>
              <a:chExt cx="914400" cy="609600"/>
            </a:xfrm>
            <a:solidFill>
              <a:srgbClr val="0070C0"/>
            </a:solidFill>
          </p:grpSpPr>
          <p:sp>
            <p:nvSpPr>
              <p:cNvPr id="61" name="Rectangle 60"/>
              <p:cNvSpPr/>
              <p:nvPr/>
            </p:nvSpPr>
            <p:spPr>
              <a:xfrm>
                <a:off x="2667000" y="5199159"/>
                <a:ext cx="304800" cy="609600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362200" y="5199159"/>
                <a:ext cx="304800" cy="304800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971800" y="5503959"/>
                <a:ext cx="304800" cy="304800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5535576" y="5705052"/>
              <a:ext cx="609600" cy="609600"/>
              <a:chOff x="4419601" y="4513359"/>
              <a:chExt cx="914399" cy="609600"/>
            </a:xfrm>
            <a:solidFill>
              <a:srgbClr val="00B050"/>
            </a:solidFill>
          </p:grpSpPr>
          <p:sp>
            <p:nvSpPr>
              <p:cNvPr id="65" name="Rectangle 64"/>
              <p:cNvSpPr/>
              <p:nvPr/>
            </p:nvSpPr>
            <p:spPr>
              <a:xfrm>
                <a:off x="4724400" y="4513359"/>
                <a:ext cx="609600" cy="609600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419601" y="4826998"/>
                <a:ext cx="304800" cy="295961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7831276" y="5705052"/>
              <a:ext cx="609600" cy="609600"/>
              <a:chOff x="4419600" y="5199159"/>
              <a:chExt cx="914400" cy="609600"/>
            </a:xfrm>
            <a:solidFill>
              <a:srgbClr val="00B050"/>
            </a:solidFill>
          </p:grpSpPr>
          <p:sp>
            <p:nvSpPr>
              <p:cNvPr id="68" name="Rectangle 67"/>
              <p:cNvSpPr/>
              <p:nvPr/>
            </p:nvSpPr>
            <p:spPr>
              <a:xfrm>
                <a:off x="4724400" y="5199159"/>
                <a:ext cx="609600" cy="609600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600" y="5199159"/>
                <a:ext cx="304800" cy="304800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1629306" y="3243525"/>
            <a:ext cx="2578666" cy="2275235"/>
            <a:chOff x="1629306" y="3243525"/>
            <a:chExt cx="2578666" cy="2275235"/>
          </a:xfrm>
        </p:grpSpPr>
        <p:sp>
          <p:nvSpPr>
            <p:cNvPr id="19" name="Rounded Rectangle 18"/>
            <p:cNvSpPr/>
            <p:nvPr/>
          </p:nvSpPr>
          <p:spPr>
            <a:xfrm>
              <a:off x="1629306" y="3243525"/>
              <a:ext cx="2578666" cy="227523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2292539" y="3607681"/>
              <a:ext cx="1219200" cy="609601"/>
              <a:chOff x="945573" y="4050781"/>
              <a:chExt cx="1219200" cy="609601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945573" y="4050781"/>
                <a:ext cx="1219200" cy="60960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" name="Elbow Connector 72"/>
              <p:cNvCxnSpPr/>
              <p:nvPr/>
            </p:nvCxnSpPr>
            <p:spPr>
              <a:xfrm rot="16200000" flipH="1" flipV="1">
                <a:off x="1007919" y="4250517"/>
                <a:ext cx="609600" cy="210127"/>
              </a:xfrm>
              <a:prstGeom prst="bentConnector3">
                <a:avLst>
                  <a:gd name="adj1" fmla="val 51137"/>
                </a:avLst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Elbow Connector 73"/>
              <p:cNvCxnSpPr/>
              <p:nvPr/>
            </p:nvCxnSpPr>
            <p:spPr>
              <a:xfrm rot="16200000" flipH="1" flipV="1">
                <a:off x="1473200" y="4250518"/>
                <a:ext cx="609600" cy="210127"/>
              </a:xfrm>
              <a:prstGeom prst="bentConnector3">
                <a:avLst>
                  <a:gd name="adj1" fmla="val 51137"/>
                </a:avLst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74"/>
            <p:cNvGrpSpPr/>
            <p:nvPr/>
          </p:nvGrpSpPr>
          <p:grpSpPr>
            <a:xfrm>
              <a:off x="2292539" y="4472674"/>
              <a:ext cx="1219200" cy="619993"/>
              <a:chOff x="2774373" y="4068099"/>
              <a:chExt cx="1219200" cy="619993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2774373" y="4068100"/>
                <a:ext cx="1219200" cy="60960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7" name="Elbow Connector 76"/>
              <p:cNvCxnSpPr/>
              <p:nvPr/>
            </p:nvCxnSpPr>
            <p:spPr>
              <a:xfrm rot="16200000" flipH="1">
                <a:off x="2836719" y="4267834"/>
                <a:ext cx="609601" cy="210131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Elbow Connector 77"/>
              <p:cNvCxnSpPr/>
              <p:nvPr/>
            </p:nvCxnSpPr>
            <p:spPr>
              <a:xfrm rot="16200000" flipH="1">
                <a:off x="3308929" y="4278226"/>
                <a:ext cx="609601" cy="210131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21607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5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8342</TotalTime>
  <Words>1499</Words>
  <Application>Microsoft Macintosh PowerPoint</Application>
  <PresentationFormat>On-screen Show (4:3)</PresentationFormat>
  <Paragraphs>529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Equation</vt:lpstr>
      <vt:lpstr>Advances in Obfuscation</vt:lpstr>
      <vt:lpstr>General-Purpose Obfuscation</vt:lpstr>
      <vt:lpstr>Wait... What about  [Barak-Goldreich-Impagliazzo-Rudich-Sahai-Vadhan-Ye 2001]?</vt:lpstr>
      <vt:lpstr>How to Proceed</vt:lpstr>
      <vt:lpstr>This talk: security of obfuscation</vt:lpstr>
      <vt:lpstr>Part I</vt:lpstr>
      <vt:lpstr>k – Mmaps [Boneh-Silverberg ‘03, Garg-Gentry-Halevi ‘13]</vt:lpstr>
      <vt:lpstr>Matrix Branching Programs [Barrington ‘86, Kilian ‘88, GGHRSW]</vt:lpstr>
      <vt:lpstr>Obfuscation Construction Ideas [GGHRSW ’13, BGKPS ‘13]</vt:lpstr>
      <vt:lpstr>Generic Black-Box Proof  (a glimpse)</vt:lpstr>
      <vt:lpstr>Part II</vt:lpstr>
      <vt:lpstr>Our Assumption [GLW14]: Multilinear Subgroup Elimination</vt:lpstr>
      <vt:lpstr>Previous iO Assumptions</vt:lpstr>
      <vt:lpstr>Is 2n security loss inherent?</vt:lpstr>
      <vt:lpstr>Is 2n security loss inherent?</vt:lpstr>
      <vt:lpstr>How to argue security</vt:lpstr>
      <vt:lpstr>Overall reduction strategy</vt:lpstr>
      <vt:lpstr>Hybrids intuition</vt:lpstr>
      <vt:lpstr>Hybrids intuition</vt:lpstr>
      <vt:lpstr>Hybrids intuition</vt:lpstr>
      <vt:lpstr>Hybrids intuition</vt:lpstr>
      <vt:lpstr>Hybrids intuition</vt:lpstr>
      <vt:lpstr>How to transfer inputs</vt:lpstr>
      <vt:lpstr>Our Assumption: Multilinear Subgroup Elimination</vt:lpstr>
      <vt:lpstr>How to transfer inputs (cheating)</vt:lpstr>
      <vt:lpstr>Conclusions</vt:lpstr>
    </vt:vector>
  </TitlesOfParts>
  <Company>UCLA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Advances in Obfuscation</dc:title>
  <dc:creator>Amit Sahai</dc:creator>
  <cp:lastModifiedBy>Amit Sahai</cp:lastModifiedBy>
  <cp:revision>455</cp:revision>
  <dcterms:created xsi:type="dcterms:W3CDTF">2014-05-05T01:27:00Z</dcterms:created>
  <dcterms:modified xsi:type="dcterms:W3CDTF">2014-05-28T18:11:11Z</dcterms:modified>
</cp:coreProperties>
</file>