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450" r:id="rId2"/>
    <p:sldId id="463" r:id="rId3"/>
    <p:sldId id="417" r:id="rId4"/>
    <p:sldId id="418" r:id="rId5"/>
    <p:sldId id="407" r:id="rId6"/>
    <p:sldId id="309" r:id="rId7"/>
    <p:sldId id="447" r:id="rId8"/>
    <p:sldId id="382" r:id="rId9"/>
    <p:sldId id="420" r:id="rId10"/>
    <p:sldId id="451" r:id="rId11"/>
    <p:sldId id="419" r:id="rId12"/>
    <p:sldId id="421" r:id="rId13"/>
    <p:sldId id="454" r:id="rId14"/>
    <p:sldId id="455" r:id="rId15"/>
    <p:sldId id="456" r:id="rId16"/>
    <p:sldId id="457" r:id="rId17"/>
    <p:sldId id="470" r:id="rId18"/>
    <p:sldId id="461" r:id="rId19"/>
    <p:sldId id="452" r:id="rId20"/>
    <p:sldId id="458" r:id="rId21"/>
    <p:sldId id="469" r:id="rId22"/>
    <p:sldId id="425" r:id="rId23"/>
    <p:sldId id="426" r:id="rId24"/>
    <p:sldId id="432" r:id="rId25"/>
    <p:sldId id="437" r:id="rId26"/>
    <p:sldId id="460" r:id="rId27"/>
    <p:sldId id="468" r:id="rId28"/>
    <p:sldId id="444" r:id="rId29"/>
    <p:sldId id="433" r:id="rId30"/>
    <p:sldId id="434" r:id="rId31"/>
    <p:sldId id="411" r:id="rId32"/>
    <p:sldId id="435" r:id="rId33"/>
    <p:sldId id="445" r:id="rId34"/>
    <p:sldId id="446" r:id="rId35"/>
    <p:sldId id="466" r:id="rId36"/>
    <p:sldId id="298" r:id="rId37"/>
    <p:sldId id="467" r:id="rId38"/>
    <p:sldId id="464" r:id="rId39"/>
    <p:sldId id="297"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150"/>
    <a:srgbClr val="3975B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04" autoAdjust="0"/>
    <p:restoredTop sz="96390" autoAdjust="0"/>
  </p:normalViewPr>
  <p:slideViewPr>
    <p:cSldViewPr>
      <p:cViewPr>
        <p:scale>
          <a:sx n="75" d="100"/>
          <a:sy n="75" d="100"/>
        </p:scale>
        <p:origin x="-1520" y="-4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004"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4648CA91-DCFE-4BA5-86F2-42CB1E2B2CD8}" type="datetimeFigureOut">
              <a:rPr lang="en-US" smtClean="0"/>
              <a:pPr/>
              <a:t>6/10/14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BE54D649-51A0-4087-84E7-E1786AE95187}" type="slidenum">
              <a:rPr lang="en-US" smtClean="0"/>
              <a:pPr/>
              <a:t>‹#›</a:t>
            </a:fld>
            <a:endParaRPr lang="en-US"/>
          </a:p>
        </p:txBody>
      </p:sp>
    </p:spTree>
    <p:extLst>
      <p:ext uri="{BB962C8B-B14F-4D97-AF65-F5344CB8AC3E}">
        <p14:creationId xmlns:p14="http://schemas.microsoft.com/office/powerpoint/2010/main" val="1789474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731520" y="914400"/>
            <a:ext cx="5852160" cy="190500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61EFB40-1309-4186-BF12-4258F13E906D}" type="slidenum">
              <a:rPr lang="en-US" smtClean="0"/>
              <a:pPr/>
              <a:t>‹#›</a:t>
            </a:fld>
            <a:endParaRPr lang="en-US"/>
          </a:p>
        </p:txBody>
      </p:sp>
      <p:sp>
        <p:nvSpPr>
          <p:cNvPr id="8" name="Slide Image Placeholder 7"/>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607587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E61EFB40-1309-4186-BF12-4258F13E906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can be done. Two lines of research. Either assume some trusted</a:t>
            </a:r>
            <a:r>
              <a:rPr lang="en-US" baseline="0" dirty="0" smtClean="0"/>
              <a:t> infrastructure---so called set-up assumptions, such as PKI, CRS etc.</a:t>
            </a:r>
          </a:p>
          <a:p>
            <a:r>
              <a:rPr lang="en-US" baseline="0" dirty="0" smtClean="0"/>
              <a:t>Or relax the security requirements. The main relaxation is super-polynomial-time simulation---SPS---where we allow the simulator to run in super-polynomial time (as opposed to polynomial-time), and stronger variants of this notion such as angel-based security, UC with super-poly helpers.</a:t>
            </a:r>
          </a:p>
          <a:p>
            <a:endParaRPr lang="en-US" baseline="0" dirty="0" smtClean="0"/>
          </a:p>
          <a:p>
            <a:r>
              <a:rPr lang="en-US" baseline="0" dirty="0" smtClean="0"/>
              <a:t>By now, there are lots and lots of results in these different directions.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0877D2AF-AD08-4DB2-96C2-D82A9950F965}"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can be done. Two lines of research. Either assume some trusted</a:t>
            </a:r>
            <a:r>
              <a:rPr lang="en-US" baseline="0" dirty="0" smtClean="0"/>
              <a:t> infrastructure---so called set-up assumptions, such as PKI, CRS etc.</a:t>
            </a:r>
          </a:p>
          <a:p>
            <a:r>
              <a:rPr lang="en-US" baseline="0" dirty="0" smtClean="0"/>
              <a:t>Or relax the security requirements. The main relaxation is super-polynomial-time simulation---SPS---where we allow the simulator to run in super-polynomial time (as opposed to polynomial-time), and stronger variants of this notion such as angel-based security, UC with super-poly helpers.</a:t>
            </a:r>
          </a:p>
          <a:p>
            <a:endParaRPr lang="en-US" baseline="0" dirty="0" smtClean="0"/>
          </a:p>
          <a:p>
            <a:r>
              <a:rPr lang="en-US" baseline="0" dirty="0" smtClean="0"/>
              <a:t>By now, there are lots and lots of results in these different directions.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0877D2AF-AD08-4DB2-96C2-D82A9950F965}"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can be done. Two lines of research. Either assume some trusted</a:t>
            </a:r>
            <a:r>
              <a:rPr lang="en-US" baseline="0" dirty="0" smtClean="0"/>
              <a:t> infrastructure---so called set-up assumptions, such as PKI, CRS etc.</a:t>
            </a:r>
          </a:p>
          <a:p>
            <a:r>
              <a:rPr lang="en-US" baseline="0" dirty="0" smtClean="0"/>
              <a:t>Or relax the security requirements. The main relaxation is super-polynomial-time simulation---SPS---where we allow the simulator to run in super-polynomial time (as opposed to polynomial-time), and stronger variants of this notion such as angel-based security, UC with super-poly helpers.</a:t>
            </a:r>
          </a:p>
          <a:p>
            <a:endParaRPr lang="en-US" baseline="0" dirty="0" smtClean="0"/>
          </a:p>
          <a:p>
            <a:r>
              <a:rPr lang="en-US" baseline="0" dirty="0" smtClean="0"/>
              <a:t>By now, there are lots and lots of results in these different directions.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0877D2AF-AD08-4DB2-96C2-D82A9950F965}"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can be done. Two lines of research. Either assume some trusted</a:t>
            </a:r>
            <a:r>
              <a:rPr lang="en-US" baseline="0" dirty="0" smtClean="0"/>
              <a:t> infrastructure---so called set-up assumptions, such as PKI, CRS etc.</a:t>
            </a:r>
          </a:p>
          <a:p>
            <a:r>
              <a:rPr lang="en-US" baseline="0" dirty="0" smtClean="0"/>
              <a:t>Or relax the security requirements. The main relaxation is super-polynomial-time simulation---SPS---where we allow the simulator to run in super-polynomial time (as opposed to polynomial-time), and stronger variants of this notion such as angel-based security, UC with super-poly helpers.</a:t>
            </a:r>
          </a:p>
          <a:p>
            <a:endParaRPr lang="en-US" baseline="0" dirty="0" smtClean="0"/>
          </a:p>
          <a:p>
            <a:r>
              <a:rPr lang="en-US" baseline="0" dirty="0" smtClean="0"/>
              <a:t>By now, there are lots and lots of results in these different directions.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0877D2AF-AD08-4DB2-96C2-D82A9950F965}"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ln>
            <a:miter lim="800000"/>
            <a:headEnd/>
            <a:tailEnd/>
          </a:ln>
        </p:spPr>
        <p:txBody>
          <a:bodyPr/>
          <a:lstStyle/>
          <a:p>
            <a:fld id="{D8A80D1C-B02D-487C-B9EE-9609E0E0F9F4}" type="slidenum">
              <a:rPr lang="en-US"/>
              <a:pPr/>
              <a:t>22</a:t>
            </a:fld>
            <a:endParaRPr lang="en-US"/>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a:lstStyle/>
          <a:p>
            <a:pPr eaLnBrk="1" hangingPunct="1">
              <a:spcBef>
                <a:spcPct val="0"/>
              </a:spcBef>
            </a:pPr>
            <a:endParaRPr lang="en-CA"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a:lstStyle/>
          <a:p>
            <a:fld id="{B70B916C-2AD9-4EAD-B4F7-F0930B7F348F}" type="slidenum">
              <a:rPr lang="en-US"/>
              <a:pPr/>
              <a:t>23</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a:lstStyle/>
          <a:p>
            <a:pPr eaLnBrk="1" hangingPunct="1">
              <a:spcBef>
                <a:spcPct val="0"/>
              </a:spcBef>
            </a:pPr>
            <a:r>
              <a:rPr lang="en-US" smtClean="0">
                <a:ea typeface="ＭＳ Ｐゴシック" pitchFamily="-97" charset="-128"/>
              </a:rPr>
              <a:t>Lead to the question: what is “independence”?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FD8E62-08D5-5745-9CA3-6B54A9F8EA17}" type="slidenum">
              <a:rPr lang="en-US">
                <a:ea typeface="ＭＳ Ｐゴシック" pitchFamily="19" charset="-128"/>
                <a:cs typeface="ＭＳ Ｐゴシック" pitchFamily="19" charset="-128"/>
              </a:rPr>
              <a:pPr fontAlgn="base">
                <a:spcBef>
                  <a:spcPct val="0"/>
                </a:spcBef>
                <a:spcAft>
                  <a:spcPct val="0"/>
                </a:spcAft>
                <a:defRPr/>
              </a:pPr>
              <a:t>24</a:t>
            </a:fld>
            <a:endParaRPr lang="en-US">
              <a:ea typeface="ＭＳ Ｐゴシック" pitchFamily="19" charset="-128"/>
              <a:cs typeface="ＭＳ Ｐゴシック" pitchFamily="19" charset="-128"/>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solidFill>
                  <a:srgbClr val="FF0000"/>
                </a:solidFill>
                <a:ea typeface="ＭＳ Ｐゴシック" pitchFamily="-97" charset="-128"/>
                <a:cs typeface="ＭＳ Ｐゴシック" pitchFamily="-97" charset="-128"/>
              </a:rPr>
              <a:t>Explain computationally independence by the </a:t>
            </a:r>
            <a:r>
              <a:rPr lang="en-US" dirty="0" err="1" smtClean="0">
                <a:solidFill>
                  <a:srgbClr val="FF0000"/>
                </a:solidFill>
                <a:ea typeface="ＭＳ Ｐゴシック" pitchFamily="-97" charset="-128"/>
                <a:cs typeface="ＭＳ Ｐゴシック" pitchFamily="-97" charset="-128"/>
              </a:rPr>
              <a:t>indistinguishability</a:t>
            </a:r>
            <a:r>
              <a:rPr lang="en-US" dirty="0" smtClean="0">
                <a:solidFill>
                  <a:srgbClr val="FF0000"/>
                </a:solidFill>
                <a:ea typeface="ＭＳ Ｐゴシック" pitchFamily="-97" charset="-128"/>
                <a:cs typeface="ＭＳ Ｐゴシック" pitchFamily="-97" charset="-128"/>
              </a:rPr>
              <a:t> based definition</a:t>
            </a:r>
            <a:r>
              <a:rPr lang="en-US" dirty="0" smtClean="0">
                <a:ea typeface="ＭＳ Ｐゴシック" pitchFamily="-97" charset="-128"/>
                <a:cs typeface="ＭＳ Ｐゴシック" pitchFamily="-97" charset="-128"/>
              </a:rPr>
              <a:t>. </a:t>
            </a:r>
          </a:p>
          <a:p>
            <a:pPr eaLnBrk="1" hangingPunct="1">
              <a:spcBef>
                <a:spcPct val="0"/>
              </a:spcBef>
            </a:pPr>
            <a:endParaRPr lang="en-US" dirty="0" smtClean="0">
              <a:ea typeface="ＭＳ Ｐゴシック" pitchFamily="-97" charset="-128"/>
              <a:cs typeface="ＭＳ Ｐゴシック" pitchFamily="-97" charset="-128"/>
            </a:endParaRPr>
          </a:p>
          <a:p>
            <a:pPr eaLnBrk="1" hangingPunct="1">
              <a:spcBef>
                <a:spcPct val="0"/>
              </a:spcBef>
            </a:pPr>
            <a:r>
              <a:rPr lang="en-US" dirty="0" smtClean="0">
                <a:ea typeface="ＭＳ Ｐゴシック" pitchFamily="-97" charset="-128"/>
                <a:cs typeface="ＭＳ Ｐゴシック" pitchFamily="-97" charset="-128"/>
              </a:rPr>
              <a:t>View is important, which makes </a:t>
            </a:r>
            <a:r>
              <a:rPr lang="en-US" dirty="0" err="1" smtClean="0">
                <a:ea typeface="ＭＳ Ｐゴシック" pitchFamily="-97" charset="-128"/>
                <a:cs typeface="ＭＳ Ｐゴシック" pitchFamily="-97" charset="-128"/>
              </a:rPr>
              <a:t>composibility</a:t>
            </a:r>
            <a:r>
              <a:rPr lang="en-US" dirty="0" smtClean="0">
                <a:ea typeface="ＭＳ Ｐゴシック" pitchFamily="-97" charset="-128"/>
                <a:cs typeface="ＭＳ Ｐゴシック" pitchFamily="-97" charset="-128"/>
              </a:rPr>
              <a:t> easier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FD8E62-08D5-5745-9CA3-6B54A9F8EA17}" type="slidenum">
              <a:rPr lang="en-US">
                <a:ea typeface="ＭＳ Ｐゴシック" pitchFamily="19" charset="-128"/>
                <a:cs typeface="ＭＳ Ｐゴシック" pitchFamily="19" charset="-128"/>
              </a:rPr>
              <a:pPr fontAlgn="base">
                <a:spcBef>
                  <a:spcPct val="0"/>
                </a:spcBef>
                <a:spcAft>
                  <a:spcPct val="0"/>
                </a:spcAft>
                <a:defRPr/>
              </a:pPr>
              <a:t>25</a:t>
            </a:fld>
            <a:endParaRPr lang="en-US">
              <a:ea typeface="ＭＳ Ｐゴシック" pitchFamily="19" charset="-128"/>
              <a:cs typeface="ＭＳ Ｐゴシック" pitchFamily="19" charset="-128"/>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solidFill>
                  <a:srgbClr val="FF0000"/>
                </a:solidFill>
                <a:ea typeface="ＭＳ Ｐゴシック" pitchFamily="-97" charset="-128"/>
                <a:cs typeface="ＭＳ Ｐゴシック" pitchFamily="-97" charset="-128"/>
              </a:rPr>
              <a:t>Explain computationally independence by the </a:t>
            </a:r>
            <a:r>
              <a:rPr lang="en-US" dirty="0" err="1" smtClean="0">
                <a:solidFill>
                  <a:srgbClr val="FF0000"/>
                </a:solidFill>
                <a:ea typeface="ＭＳ Ｐゴシック" pitchFamily="-97" charset="-128"/>
                <a:cs typeface="ＭＳ Ｐゴシック" pitchFamily="-97" charset="-128"/>
              </a:rPr>
              <a:t>indistinguishability</a:t>
            </a:r>
            <a:r>
              <a:rPr lang="en-US" dirty="0" smtClean="0">
                <a:solidFill>
                  <a:srgbClr val="FF0000"/>
                </a:solidFill>
                <a:ea typeface="ＭＳ Ｐゴシック" pitchFamily="-97" charset="-128"/>
                <a:cs typeface="ＭＳ Ｐゴシック" pitchFamily="-97" charset="-128"/>
              </a:rPr>
              <a:t> based definition</a:t>
            </a:r>
            <a:r>
              <a:rPr lang="en-US" dirty="0" smtClean="0">
                <a:ea typeface="ＭＳ Ｐゴシック" pitchFamily="-97" charset="-128"/>
                <a:cs typeface="ＭＳ Ｐゴシック" pitchFamily="-97" charset="-128"/>
              </a:rPr>
              <a:t>. </a:t>
            </a:r>
          </a:p>
          <a:p>
            <a:pPr eaLnBrk="1" hangingPunct="1">
              <a:spcBef>
                <a:spcPct val="0"/>
              </a:spcBef>
            </a:pPr>
            <a:endParaRPr lang="en-US" dirty="0" smtClean="0">
              <a:ea typeface="ＭＳ Ｐゴシック" pitchFamily="-97" charset="-128"/>
              <a:cs typeface="ＭＳ Ｐゴシック" pitchFamily="-97" charset="-128"/>
            </a:endParaRPr>
          </a:p>
          <a:p>
            <a:pPr eaLnBrk="1" hangingPunct="1">
              <a:spcBef>
                <a:spcPct val="0"/>
              </a:spcBef>
            </a:pPr>
            <a:r>
              <a:rPr lang="en-US" dirty="0" smtClean="0">
                <a:ea typeface="ＭＳ Ｐゴシック" pitchFamily="-97" charset="-128"/>
                <a:cs typeface="ＭＳ Ｐゴシック" pitchFamily="-97" charset="-128"/>
              </a:rPr>
              <a:t>View is important, which makes </a:t>
            </a:r>
            <a:r>
              <a:rPr lang="en-US" dirty="0" err="1" smtClean="0">
                <a:ea typeface="ＭＳ Ｐゴシック" pitchFamily="-97" charset="-128"/>
                <a:cs typeface="ＭＳ Ｐゴシック" pitchFamily="-97" charset="-128"/>
              </a:rPr>
              <a:t>composibility</a:t>
            </a:r>
            <a:r>
              <a:rPr lang="en-US" dirty="0" smtClean="0">
                <a:ea typeface="ＭＳ Ｐゴシック" pitchFamily="-97" charset="-128"/>
                <a:cs typeface="ＭＳ Ｐゴシック" pitchFamily="-97" charset="-128"/>
              </a:rPr>
              <a:t> easier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FD8E62-08D5-5745-9CA3-6B54A9F8EA17}" type="slidenum">
              <a:rPr lang="en-US">
                <a:ea typeface="ＭＳ Ｐゴシック" pitchFamily="19" charset="-128"/>
                <a:cs typeface="ＭＳ Ｐゴシック" pitchFamily="19" charset="-128"/>
              </a:rPr>
              <a:pPr fontAlgn="base">
                <a:spcBef>
                  <a:spcPct val="0"/>
                </a:spcBef>
                <a:spcAft>
                  <a:spcPct val="0"/>
                </a:spcAft>
                <a:defRPr/>
              </a:pPr>
              <a:t>26</a:t>
            </a:fld>
            <a:endParaRPr lang="en-US">
              <a:ea typeface="ＭＳ Ｐゴシック" pitchFamily="19" charset="-128"/>
              <a:cs typeface="ＭＳ Ｐゴシック" pitchFamily="19" charset="-128"/>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solidFill>
                  <a:srgbClr val="FF0000"/>
                </a:solidFill>
                <a:ea typeface="ＭＳ Ｐゴシック" pitchFamily="-97" charset="-128"/>
                <a:cs typeface="ＭＳ Ｐゴシック" pitchFamily="-97" charset="-128"/>
              </a:rPr>
              <a:t>Explain computationally independence by the </a:t>
            </a:r>
            <a:r>
              <a:rPr lang="en-US" dirty="0" err="1" smtClean="0">
                <a:solidFill>
                  <a:srgbClr val="FF0000"/>
                </a:solidFill>
                <a:ea typeface="ＭＳ Ｐゴシック" pitchFamily="-97" charset="-128"/>
                <a:cs typeface="ＭＳ Ｐゴシック" pitchFamily="-97" charset="-128"/>
              </a:rPr>
              <a:t>indistinguishability</a:t>
            </a:r>
            <a:r>
              <a:rPr lang="en-US" dirty="0" smtClean="0">
                <a:solidFill>
                  <a:srgbClr val="FF0000"/>
                </a:solidFill>
                <a:ea typeface="ＭＳ Ｐゴシック" pitchFamily="-97" charset="-128"/>
                <a:cs typeface="ＭＳ Ｐゴシック" pitchFamily="-97" charset="-128"/>
              </a:rPr>
              <a:t> based definition</a:t>
            </a:r>
            <a:r>
              <a:rPr lang="en-US" dirty="0" smtClean="0">
                <a:ea typeface="ＭＳ Ｐゴシック" pitchFamily="-97" charset="-128"/>
                <a:cs typeface="ＭＳ Ｐゴシック" pitchFamily="-97" charset="-128"/>
              </a:rPr>
              <a:t>. </a:t>
            </a:r>
          </a:p>
          <a:p>
            <a:pPr eaLnBrk="1" hangingPunct="1">
              <a:spcBef>
                <a:spcPct val="0"/>
              </a:spcBef>
            </a:pPr>
            <a:endParaRPr lang="en-US" dirty="0" smtClean="0">
              <a:ea typeface="ＭＳ Ｐゴシック" pitchFamily="-97" charset="-128"/>
              <a:cs typeface="ＭＳ Ｐゴシック" pitchFamily="-97" charset="-128"/>
            </a:endParaRPr>
          </a:p>
          <a:p>
            <a:pPr eaLnBrk="1" hangingPunct="1">
              <a:spcBef>
                <a:spcPct val="0"/>
              </a:spcBef>
            </a:pPr>
            <a:r>
              <a:rPr lang="en-US" dirty="0" smtClean="0">
                <a:ea typeface="ＭＳ Ｐゴシック" pitchFamily="-97" charset="-128"/>
                <a:cs typeface="ＭＳ Ｐゴシック" pitchFamily="-97" charset="-128"/>
              </a:rPr>
              <a:t>View is important, which makes </a:t>
            </a:r>
            <a:r>
              <a:rPr lang="en-US" dirty="0" err="1" smtClean="0">
                <a:ea typeface="ＭＳ Ｐゴシック" pitchFamily="-97" charset="-128"/>
                <a:cs typeface="ＭＳ Ｐゴシック" pitchFamily="-97" charset="-128"/>
              </a:rPr>
              <a:t>composibility</a:t>
            </a:r>
            <a:r>
              <a:rPr lang="en-US" dirty="0" smtClean="0">
                <a:ea typeface="ＭＳ Ｐゴシック" pitchFamily="-97" charset="-128"/>
                <a:cs typeface="ＭＳ Ｐゴシック" pitchFamily="-97" charset="-128"/>
              </a:rPr>
              <a:t> easier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FD8E62-08D5-5745-9CA3-6B54A9F8EA17}" type="slidenum">
              <a:rPr lang="en-US">
                <a:ea typeface="ＭＳ Ｐゴシック" pitchFamily="19" charset="-128"/>
                <a:cs typeface="ＭＳ Ｐゴシック" pitchFamily="19" charset="-128"/>
              </a:rPr>
              <a:pPr fontAlgn="base">
                <a:spcBef>
                  <a:spcPct val="0"/>
                </a:spcBef>
                <a:spcAft>
                  <a:spcPct val="0"/>
                </a:spcAft>
                <a:defRPr/>
              </a:pPr>
              <a:t>27</a:t>
            </a:fld>
            <a:endParaRPr lang="en-US">
              <a:ea typeface="ＭＳ Ｐゴシック" pitchFamily="19" charset="-128"/>
              <a:cs typeface="ＭＳ Ｐゴシック" pitchFamily="19" charset="-128"/>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solidFill>
                  <a:srgbClr val="FF0000"/>
                </a:solidFill>
                <a:ea typeface="ＭＳ Ｐゴシック" pitchFamily="-97" charset="-128"/>
                <a:cs typeface="ＭＳ Ｐゴシック" pitchFamily="-97" charset="-128"/>
              </a:rPr>
              <a:t>Explain computationally independence by the </a:t>
            </a:r>
            <a:r>
              <a:rPr lang="en-US" dirty="0" err="1" smtClean="0">
                <a:solidFill>
                  <a:srgbClr val="FF0000"/>
                </a:solidFill>
                <a:ea typeface="ＭＳ Ｐゴシック" pitchFamily="-97" charset="-128"/>
                <a:cs typeface="ＭＳ Ｐゴシック" pitchFamily="-97" charset="-128"/>
              </a:rPr>
              <a:t>indistinguishability</a:t>
            </a:r>
            <a:r>
              <a:rPr lang="en-US" dirty="0" smtClean="0">
                <a:solidFill>
                  <a:srgbClr val="FF0000"/>
                </a:solidFill>
                <a:ea typeface="ＭＳ Ｐゴシック" pitchFamily="-97" charset="-128"/>
                <a:cs typeface="ＭＳ Ｐゴシック" pitchFamily="-97" charset="-128"/>
              </a:rPr>
              <a:t> based definition</a:t>
            </a:r>
            <a:r>
              <a:rPr lang="en-US" dirty="0" smtClean="0">
                <a:ea typeface="ＭＳ Ｐゴシック" pitchFamily="-97" charset="-128"/>
                <a:cs typeface="ＭＳ Ｐゴシック" pitchFamily="-97" charset="-128"/>
              </a:rPr>
              <a:t>. </a:t>
            </a:r>
          </a:p>
          <a:p>
            <a:pPr eaLnBrk="1" hangingPunct="1">
              <a:spcBef>
                <a:spcPct val="0"/>
              </a:spcBef>
            </a:pPr>
            <a:endParaRPr lang="en-US" dirty="0" smtClean="0">
              <a:ea typeface="ＭＳ Ｐゴシック" pitchFamily="-97" charset="-128"/>
              <a:cs typeface="ＭＳ Ｐゴシック" pitchFamily="-97" charset="-128"/>
            </a:endParaRPr>
          </a:p>
          <a:p>
            <a:pPr eaLnBrk="1" hangingPunct="1">
              <a:spcBef>
                <a:spcPct val="0"/>
              </a:spcBef>
            </a:pPr>
            <a:r>
              <a:rPr lang="en-US" dirty="0" smtClean="0">
                <a:ea typeface="ＭＳ Ｐゴシック" pitchFamily="-97" charset="-128"/>
                <a:cs typeface="ＭＳ Ｐゴシック" pitchFamily="-97" charset="-128"/>
              </a:rPr>
              <a:t>View is important, which makes </a:t>
            </a:r>
            <a:r>
              <a:rPr lang="en-US" dirty="0" err="1" smtClean="0">
                <a:ea typeface="ＭＳ Ｐゴシック" pitchFamily="-97" charset="-128"/>
                <a:cs typeface="ＭＳ Ｐゴシック" pitchFamily="-97" charset="-128"/>
              </a:rPr>
              <a:t>composibility</a:t>
            </a:r>
            <a:r>
              <a:rPr lang="en-US" dirty="0" smtClean="0">
                <a:ea typeface="ＭＳ Ｐゴシック" pitchFamily="-97" charset="-128"/>
                <a:cs typeface="ＭＳ Ｐゴシック" pitchFamily="-97" charset="-128"/>
              </a:rPr>
              <a:t> easier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554A02-427A-4BFA-ABC3-B3AD53B6F990}" type="slidenum">
              <a:rPr lang="en-US"/>
              <a:pPr/>
              <a:t>3</a:t>
            </a:fld>
            <a:endParaRPr lang="en-US" dirty="0"/>
          </a:p>
        </p:txBody>
      </p:sp>
      <p:sp>
        <p:nvSpPr>
          <p:cNvPr id="575490" name="Rectangle 2"/>
          <p:cNvSpPr>
            <a:spLocks noGrp="1" noRot="1" noChangeAspect="1" noChangeArrowheads="1" noTextEdit="1"/>
          </p:cNvSpPr>
          <p:nvPr>
            <p:ph type="sldImg"/>
          </p:nvPr>
        </p:nvSpPr>
        <p:spPr>
          <a:ln/>
        </p:spPr>
      </p:sp>
      <p:sp>
        <p:nvSpPr>
          <p:cNvPr id="575491" name="Rectangle 3"/>
          <p:cNvSpPr>
            <a:spLocks noGrp="1" noChangeArrowheads="1"/>
          </p:cNvSpPr>
          <p:nvPr>
            <p:ph type="body" idx="1"/>
          </p:nvPr>
        </p:nvSpPr>
        <p:spPr/>
        <p:txBody>
          <a:bodyPr/>
          <a:lstStyle/>
          <a:p>
            <a:r>
              <a:rPr lang="en-US" dirty="0"/>
              <a:t>We say that a protocol implements a goal, if the protocol essentially emulates the execution with TTP. More precisely, a protocol is secure if attack that can be performed in the protocol, could be performed in the “ideal” execution with the trusted party. Since ideal is golden standard, no attack, thus no attacks on real protocol. This is formalized by stating that for any malicious party in the real protocol execution, there exist some party in the ideal execution that obtains the same input and outputs. This specifies correctness. To define privacy we also need to make sure that the Messages that the the devil gets in the real execution don’t provide him with additional info. This is defined by requiring that the devil in the ideal world could given only his input and output essentially identically reconstruct these messages. If he is able to to that then we know that these messages carry no further information than just the input, and output.</a:t>
            </a:r>
          </a:p>
          <a:p>
            <a:r>
              <a:rPr lang="en-US" dirty="0"/>
              <a:t>Note that this is a VERY strong requirement. Not only we require that the messages don’t reveal what input alice had that is consistent with the devils input and output, but in fact that they can be reconstructed! This means that the protocol interaction is essentially identical to the interaction with the TTP. Since this is very strong we call it HYPER security.</a:t>
            </a:r>
          </a:p>
          <a:p>
            <a:r>
              <a:rPr lang="en-US" dirty="0"/>
              <a:t>How can we formalize this?</a:t>
            </a:r>
          </a:p>
          <a:p>
            <a:r>
              <a:rPr lang="en-US" dirty="0"/>
              <a:t>One way to do this would be to say that for every advesary in the </a:t>
            </a:r>
            <a:r>
              <a:rPr lang="en-US" dirty="0" err="1"/>
              <a:t>rela</a:t>
            </a:r>
            <a:r>
              <a:rPr lang="en-US" dirty="0"/>
              <a:t> world (remove bob) there exists an adversary I </a:t>
            </a:r>
            <a:r>
              <a:rPr lang="en-US" dirty="0" err="1"/>
              <a:t>nideal</a:t>
            </a:r>
            <a:r>
              <a:rPr lang="en-US" dirty="0"/>
              <a:t> world that essentially see s same thing</a:t>
            </a:r>
          </a:p>
          <a:p>
            <a:r>
              <a:rPr lang="en-US" dirty="0"/>
              <a:t>On life side bob gets x2 and y2</a:t>
            </a:r>
          </a:p>
          <a:p>
            <a:r>
              <a:rPr lang="en-US" dirty="0"/>
              <a:t>On right side, that’s exactly same thing devil here get son right side</a:t>
            </a:r>
          </a:p>
          <a:p>
            <a:r>
              <a:rPr lang="en-US" dirty="0"/>
              <a:t>But note guy on left also gets a bunch of messages that MIGHT contain something about </a:t>
            </a:r>
            <a:r>
              <a:rPr lang="en-US" dirty="0" err="1"/>
              <a:t>alice’s</a:t>
            </a:r>
            <a:r>
              <a:rPr lang="en-US" dirty="0"/>
              <a:t> input.  The strongest way for me to say that these messages don’t contain anything about </a:t>
            </a:r>
            <a:r>
              <a:rPr lang="en-US" dirty="0" err="1"/>
              <a:t>alice’s</a:t>
            </a:r>
            <a:r>
              <a:rPr lang="en-US" dirty="0"/>
              <a:t> input would be if I could generate (or imagine) these messages [point to ideal world]</a:t>
            </a:r>
          </a:p>
          <a:p>
            <a:r>
              <a:rPr lang="en-US" dirty="0"/>
              <a:t>That is what we mean by </a:t>
            </a:r>
            <a:r>
              <a:rPr lang="en-US" dirty="0" err="1"/>
              <a:t>hypersecurity</a:t>
            </a:r>
            <a:endParaRPr lang="en-US" dirty="0"/>
          </a:p>
          <a:p>
            <a:r>
              <a:rPr lang="en-US" dirty="0"/>
              <a:t>Now given our general way of defining goals, and this very strong definition of security, we might ask: what goals can be securely implemented.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Rafael, you only mentioned that I have tell</a:t>
            </a:r>
            <a:r>
              <a:rPr lang="en-US" baseline="0" dirty="0" smtClean="0"/>
              <a:t> them that the adversary has only one role.</a:t>
            </a:r>
          </a:p>
          <a:p>
            <a:r>
              <a:rPr lang="en-US" baseline="0" dirty="0" smtClean="0"/>
              <a:t>You dint mention I have to put it in the slide. </a:t>
            </a:r>
            <a:endParaRPr lang="en-US" dirty="0"/>
          </a:p>
        </p:txBody>
      </p:sp>
      <p:sp>
        <p:nvSpPr>
          <p:cNvPr id="4" name="Slide Number Placeholder 3"/>
          <p:cNvSpPr>
            <a:spLocks noGrp="1"/>
          </p:cNvSpPr>
          <p:nvPr>
            <p:ph type="sldNum" sz="quarter" idx="10"/>
          </p:nvPr>
        </p:nvSpPr>
        <p:spPr/>
        <p:txBody>
          <a:bodyPr/>
          <a:lstStyle/>
          <a:p>
            <a:fld id="{82CCE722-6D5B-4210-B3B6-AF307D20C3CE}" type="slidenum">
              <a:rPr lang="en-US" smtClean="0"/>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can be done. Two lines of research. Either assume some trusted</a:t>
            </a:r>
            <a:r>
              <a:rPr lang="en-US" baseline="0" dirty="0" smtClean="0"/>
              <a:t> infrastructure---so called set-up assumptions, such as PKI, CRS etc.</a:t>
            </a:r>
          </a:p>
          <a:p>
            <a:r>
              <a:rPr lang="en-US" baseline="0" dirty="0" smtClean="0"/>
              <a:t>Or relax the security requirements. The main relaxation is super-polynomial-time simulation---SPS---where we allow the simulator to run in super-polynomial time (as opposed to polynomial-time), and stronger variants of this notion such as angel-based security, UC with super-poly helpers.</a:t>
            </a:r>
          </a:p>
          <a:p>
            <a:endParaRPr lang="en-US" baseline="0" dirty="0" smtClean="0"/>
          </a:p>
          <a:p>
            <a:r>
              <a:rPr lang="en-US" baseline="0" dirty="0" smtClean="0"/>
              <a:t>By now, there are lots and lots of results in these different directions.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0877D2AF-AD08-4DB2-96C2-D82A9950F965}" type="slidenum">
              <a:rPr lang="en-US" smtClean="0"/>
              <a:pPr/>
              <a:t>35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1EFB40-1309-4186-BF12-4258F13E906D}"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554A02-427A-4BFA-ABC3-B3AD53B6F990}" type="slidenum">
              <a:rPr lang="en-US"/>
              <a:pPr/>
              <a:t>4</a:t>
            </a:fld>
            <a:endParaRPr lang="en-US"/>
          </a:p>
        </p:txBody>
      </p:sp>
      <p:sp>
        <p:nvSpPr>
          <p:cNvPr id="575490" name="Rectangle 2"/>
          <p:cNvSpPr>
            <a:spLocks noGrp="1" noRot="1" noChangeAspect="1" noChangeArrowheads="1" noTextEdit="1"/>
          </p:cNvSpPr>
          <p:nvPr>
            <p:ph type="sldImg"/>
          </p:nvPr>
        </p:nvSpPr>
        <p:spPr>
          <a:ln/>
        </p:spPr>
      </p:sp>
      <p:sp>
        <p:nvSpPr>
          <p:cNvPr id="575491" name="Rectangle 3"/>
          <p:cNvSpPr>
            <a:spLocks noGrp="1" noChangeArrowheads="1"/>
          </p:cNvSpPr>
          <p:nvPr>
            <p:ph type="body" idx="1"/>
          </p:nvPr>
        </p:nvSpPr>
        <p:spPr/>
        <p:txBody>
          <a:bodyPr/>
          <a:lstStyle/>
          <a:p>
            <a:r>
              <a:rPr lang="en-US" dirty="0"/>
              <a:t>We say that a protocol implements a goal, if the protocol essentially emulates the execution with TTP. More precisely, a protocol is secure if attack that can be performed in the protocol, could be performed in the “ideal” execution with the trusted party. Since ideal is golden standard, no attack, thus no attacks on real protocol. This is formalized by stating that for any malicious party in the real protocol execution, there exist some party in the ideal execution that obtains the same input and outputs. This specifies correctness. To define privacy we also need to make sure that the Messages that the </a:t>
            </a:r>
            <a:r>
              <a:rPr lang="en-US" dirty="0" err="1"/>
              <a:t>the</a:t>
            </a:r>
            <a:r>
              <a:rPr lang="en-US" dirty="0"/>
              <a:t> devil gets in the real execution don’t provide him with additional info. This is defined by requiring that the devil in the ideal world could given only his input and output essentially identically reconstruct these messages. If he is able to </a:t>
            </a:r>
            <a:r>
              <a:rPr lang="en-US" dirty="0" err="1"/>
              <a:t>to</a:t>
            </a:r>
            <a:r>
              <a:rPr lang="en-US" dirty="0"/>
              <a:t> that then we know that these messages carry no further information than just the input, and output.</a:t>
            </a:r>
          </a:p>
          <a:p>
            <a:r>
              <a:rPr lang="en-US" dirty="0"/>
              <a:t>Note that this is a VERY strong requirement. Not only we require that the messages don’t reveal what input </a:t>
            </a:r>
            <a:r>
              <a:rPr lang="en-US" dirty="0" err="1"/>
              <a:t>alice</a:t>
            </a:r>
            <a:r>
              <a:rPr lang="en-US" dirty="0"/>
              <a:t> had that is consistent with the devils input and output, but in fact that they can be reconstructed! This means that the protocol interaction is essentially identical to the interaction with the TTP. Since this is very strong we call it HYPER security.</a:t>
            </a:r>
          </a:p>
          <a:p>
            <a:r>
              <a:rPr lang="en-US" dirty="0"/>
              <a:t>How can we formalize this?</a:t>
            </a:r>
          </a:p>
          <a:p>
            <a:r>
              <a:rPr lang="en-US" dirty="0"/>
              <a:t>One way to do this would be to say that for every </a:t>
            </a:r>
            <a:r>
              <a:rPr lang="en-US" dirty="0" err="1"/>
              <a:t>advesary</a:t>
            </a:r>
            <a:r>
              <a:rPr lang="en-US" dirty="0"/>
              <a:t> in the </a:t>
            </a:r>
            <a:r>
              <a:rPr lang="en-US" dirty="0" err="1"/>
              <a:t>rela</a:t>
            </a:r>
            <a:r>
              <a:rPr lang="en-US" dirty="0"/>
              <a:t> world (remove bob) there exists an adversary I </a:t>
            </a:r>
            <a:r>
              <a:rPr lang="en-US" dirty="0" err="1"/>
              <a:t>nideal</a:t>
            </a:r>
            <a:r>
              <a:rPr lang="en-US" dirty="0"/>
              <a:t> world that essentially see s same thing</a:t>
            </a:r>
          </a:p>
          <a:p>
            <a:r>
              <a:rPr lang="en-US" dirty="0"/>
              <a:t>On life side bob gets x2 and y2</a:t>
            </a:r>
          </a:p>
          <a:p>
            <a:r>
              <a:rPr lang="en-US" dirty="0"/>
              <a:t>On right side, that’s exactly same thing devil here get son right side</a:t>
            </a:r>
          </a:p>
          <a:p>
            <a:r>
              <a:rPr lang="en-US" dirty="0"/>
              <a:t>But note guy on left also gets a bunch of messages that MIGHT contain something about </a:t>
            </a:r>
            <a:r>
              <a:rPr lang="en-US" dirty="0" err="1"/>
              <a:t>alice’s</a:t>
            </a:r>
            <a:r>
              <a:rPr lang="en-US" dirty="0"/>
              <a:t> input.  The strongest way for me to say that these messages don’t contain anything about </a:t>
            </a:r>
            <a:r>
              <a:rPr lang="en-US" dirty="0" err="1"/>
              <a:t>alice’s</a:t>
            </a:r>
            <a:r>
              <a:rPr lang="en-US" dirty="0"/>
              <a:t> input would be if I could generate (or imagine) these messages [point to ideal world]</a:t>
            </a:r>
          </a:p>
          <a:p>
            <a:r>
              <a:rPr lang="en-US" dirty="0"/>
              <a:t>That is what we mean by </a:t>
            </a:r>
            <a:r>
              <a:rPr lang="en-US" dirty="0" err="1"/>
              <a:t>hypersecurity</a:t>
            </a:r>
            <a:endParaRPr lang="en-US" dirty="0"/>
          </a:p>
          <a:p>
            <a:r>
              <a:rPr lang="en-US" dirty="0"/>
              <a:t>Now given our general way of defining goals, and this very strong definition of security, we might ask: what goals can be securely implemented.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1EFB40-1309-4186-BF12-4258F13E906D}"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can be done. Two lines of research. Either assume some trusted</a:t>
            </a:r>
            <a:r>
              <a:rPr lang="en-US" baseline="0" dirty="0" smtClean="0"/>
              <a:t> infrastructure---so called set-up assumptions, such as PKI, CRS etc.</a:t>
            </a:r>
          </a:p>
          <a:p>
            <a:r>
              <a:rPr lang="en-US" baseline="0" dirty="0" smtClean="0"/>
              <a:t>Or relax the security requirements. The main relaxation is super-polynomial-time simulation---SPS---where we allow the simulator to run in super-polynomial time (as opposed to polynomial-time), and stronger variants of this notion such as angel-based security, UC with super-poly helpers.</a:t>
            </a:r>
          </a:p>
          <a:p>
            <a:endParaRPr lang="en-US" baseline="0" dirty="0" smtClean="0"/>
          </a:p>
          <a:p>
            <a:r>
              <a:rPr lang="en-US" baseline="0" dirty="0" smtClean="0"/>
              <a:t>By now, there are lots and lots of results in these different directions.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0877D2AF-AD08-4DB2-96C2-D82A9950F965}"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can be done. Two lines of research. Either assume some trusted</a:t>
            </a:r>
            <a:r>
              <a:rPr lang="en-US" baseline="0" dirty="0" smtClean="0"/>
              <a:t> infrastructure---so called set-up assumptions, such as PKI, CRS etc.</a:t>
            </a:r>
          </a:p>
          <a:p>
            <a:r>
              <a:rPr lang="en-US" baseline="0" dirty="0" smtClean="0"/>
              <a:t>Or relax the security requirements. The main relaxation is super-polynomial-time simulation---SPS---where we allow the simulator to run in super-polynomial time (as opposed to polynomial-time), and stronger variants of this notion such as angel-based security, UC with super-poly helpers.</a:t>
            </a:r>
          </a:p>
          <a:p>
            <a:endParaRPr lang="en-US" baseline="0" dirty="0" smtClean="0"/>
          </a:p>
          <a:p>
            <a:r>
              <a:rPr lang="en-US" baseline="0" dirty="0" smtClean="0"/>
              <a:t>By now, there are lots and lots of results in these different directions.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0877D2AF-AD08-4DB2-96C2-D82A9950F965}"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can be done. Two lines of research. Either assume some trusted</a:t>
            </a:r>
            <a:r>
              <a:rPr lang="en-US" baseline="0" dirty="0" smtClean="0"/>
              <a:t> infrastructure---so called set-up assumptions, such as PKI, CRS etc.</a:t>
            </a:r>
          </a:p>
          <a:p>
            <a:r>
              <a:rPr lang="en-US" baseline="0" dirty="0" smtClean="0"/>
              <a:t>Or relax the security requirements. The main relaxation is super-polynomial-time simulation---SPS---where we allow the simulator to run in super-polynomial time (as opposed to polynomial-time), and stronger variants of this notion such as angel-based security, UC with super-poly helpers.</a:t>
            </a:r>
          </a:p>
          <a:p>
            <a:endParaRPr lang="en-US" baseline="0" dirty="0" smtClean="0"/>
          </a:p>
          <a:p>
            <a:r>
              <a:rPr lang="en-US" baseline="0" dirty="0" smtClean="0"/>
              <a:t>By now, there are lots and lots of results in these different directions.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0877D2AF-AD08-4DB2-96C2-D82A9950F965}"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can be done. Two lines of research. Either assume some trusted</a:t>
            </a:r>
            <a:r>
              <a:rPr lang="en-US" baseline="0" dirty="0" smtClean="0"/>
              <a:t> infrastructure---so called set-up assumptions, such as PKI, CRS etc.</a:t>
            </a:r>
          </a:p>
          <a:p>
            <a:r>
              <a:rPr lang="en-US" baseline="0" dirty="0" smtClean="0"/>
              <a:t>Or relax the security requirements. The main relaxation is super-polynomial-time simulation---SPS---where we allow the simulator to run in super-polynomial time (as opposed to polynomial-time), and stronger variants of this notion such as angel-based security, UC with super-poly helpers.</a:t>
            </a:r>
          </a:p>
          <a:p>
            <a:endParaRPr lang="en-US" baseline="0" dirty="0" smtClean="0"/>
          </a:p>
          <a:p>
            <a:r>
              <a:rPr lang="en-US" baseline="0" dirty="0" smtClean="0"/>
              <a:t>By now, there are lots and lots of results in these different directions.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0877D2AF-AD08-4DB2-96C2-D82A9950F965}"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can be done. Two lines of research. Either assume some trusted</a:t>
            </a:r>
            <a:r>
              <a:rPr lang="en-US" baseline="0" dirty="0" smtClean="0"/>
              <a:t> infrastructure---so called set-up assumptions, such as PKI, CRS etc.</a:t>
            </a:r>
          </a:p>
          <a:p>
            <a:r>
              <a:rPr lang="en-US" baseline="0" dirty="0" smtClean="0"/>
              <a:t>Or relax the security requirements. The main relaxation is super-polynomial-time simulation---SPS---where we allow the simulator to run in super-polynomial time (as opposed to polynomial-time), and stronger variants of this notion such as angel-based security, UC with super-poly helpers.</a:t>
            </a:r>
          </a:p>
          <a:p>
            <a:endParaRPr lang="en-US" baseline="0" dirty="0" smtClean="0"/>
          </a:p>
          <a:p>
            <a:r>
              <a:rPr lang="en-US" baseline="0" dirty="0" smtClean="0"/>
              <a:t>By now, there are lots and lots of results in these different directions.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0877D2AF-AD08-4DB2-96C2-D82A9950F965}"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BE74E5-4BAA-4C0C-B12F-EF269B5344AE}" type="datetimeFigureOut">
              <a:rPr lang="en-US" smtClean="0"/>
              <a:pPr/>
              <a:t>6/10/14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DC983-3FAE-43F5-BCF7-8E0825E338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BE74E5-4BAA-4C0C-B12F-EF269B5344AE}" type="datetimeFigureOut">
              <a:rPr lang="en-US" smtClean="0"/>
              <a:pPr/>
              <a:t>6/10/14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DC983-3FAE-43F5-BCF7-8E0825E338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BE74E5-4BAA-4C0C-B12F-EF269B5344AE}" type="datetimeFigureOut">
              <a:rPr lang="en-US" smtClean="0"/>
              <a:pPr/>
              <a:t>6/10/14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DC983-3FAE-43F5-BCF7-8E0825E3382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00FF"/>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6"/>
          <p:cNvSpPr>
            <a:spLocks noGrp="1"/>
          </p:cNvSpPr>
          <p:nvPr>
            <p:ph type="sldNum" sz="quarter" idx="12"/>
          </p:nvPr>
        </p:nvSpPr>
        <p:spPr>
          <a:xfrm>
            <a:off x="6553200" y="6245225"/>
            <a:ext cx="2133600" cy="476250"/>
          </a:xfrm>
        </p:spPr>
        <p:txBody>
          <a:bodyPr/>
          <a:lstStyle>
            <a:lvl1pPr>
              <a:defRPr/>
            </a:lvl1pPr>
          </a:lstStyle>
          <a:p>
            <a:fld id="{A5BE2B65-70DD-4AFC-AAA4-D157CA6F3788}" type="slidenum">
              <a:rPr lang="en-US"/>
              <a:pPr/>
              <a:t>‹#›</a:t>
            </a:fld>
            <a:endParaRPr lang="en-US"/>
          </a:p>
        </p:txBody>
      </p:sp>
    </p:spTree>
    <p:extLst>
      <p:ext uri="{BB962C8B-B14F-4D97-AF65-F5344CB8AC3E}">
        <p14:creationId xmlns:p14="http://schemas.microsoft.com/office/powerpoint/2010/main" val="29108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cap="none" spc="0">
                <a:ln>
                  <a:noFill/>
                </a:ln>
                <a:solidFill>
                  <a:srgbClr val="FF0000"/>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BE74E5-4BAA-4C0C-B12F-EF269B5344AE}" type="datetimeFigureOut">
              <a:rPr lang="en-US" smtClean="0"/>
              <a:pPr/>
              <a:t>6/10/14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DC983-3FAE-43F5-BCF7-8E0825E338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BE74E5-4BAA-4C0C-B12F-EF269B5344AE}" type="datetimeFigureOut">
              <a:rPr lang="en-US" smtClean="0"/>
              <a:pPr/>
              <a:t>6/10/14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DC983-3FAE-43F5-BCF7-8E0825E338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BE74E5-4BAA-4C0C-B12F-EF269B5344AE}" type="datetimeFigureOut">
              <a:rPr lang="en-US" smtClean="0"/>
              <a:pPr/>
              <a:t>6/10/14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DC983-3FAE-43F5-BCF7-8E0825E338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4"/>
            <a:ext cx="4041775"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BE74E5-4BAA-4C0C-B12F-EF269B5344AE}" type="datetimeFigureOut">
              <a:rPr lang="en-US" smtClean="0"/>
              <a:pPr/>
              <a:t>6/10/14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8DC983-3FAE-43F5-BCF7-8E0825E338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4400" b="0" kern="1200" cap="none" spc="0" dirty="0" smtClean="0">
                <a:ln>
                  <a:noFill/>
                </a:ln>
                <a:solidFill>
                  <a:srgbClr val="FF0000"/>
                </a:solidFill>
                <a:effectLst/>
                <a:latin typeface="+mj-lt"/>
                <a:ea typeface="MS UI Gothic"/>
                <a:cs typeface="Arial"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5BE74E5-4BAA-4C0C-B12F-EF269B5344AE}" type="datetimeFigureOut">
              <a:rPr lang="en-US" smtClean="0"/>
              <a:pPr/>
              <a:t>6/10/14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8DC983-3FAE-43F5-BCF7-8E0825E338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E74E5-4BAA-4C0C-B12F-EF269B5344AE}" type="datetimeFigureOut">
              <a:rPr lang="en-US" smtClean="0"/>
              <a:pPr/>
              <a:t>6/10/14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8DC983-3FAE-43F5-BCF7-8E0825E338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BE74E5-4BAA-4C0C-B12F-EF269B5344AE}" type="datetimeFigureOut">
              <a:rPr lang="en-US" smtClean="0"/>
              <a:pPr/>
              <a:t>6/10/14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DC983-3FAE-43F5-BCF7-8E0825E338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BE74E5-4BAA-4C0C-B12F-EF269B5344AE}" type="datetimeFigureOut">
              <a:rPr lang="en-US" smtClean="0"/>
              <a:pPr/>
              <a:t>6/10/14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DC983-3FAE-43F5-BCF7-8E0825E338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4"/>
          </a:xfrm>
          <a:prstGeom prst="rect">
            <a:avLst/>
          </a:prstGeom>
        </p:spPr>
        <p:txBody>
          <a:bodyPr vert="horz" lIns="91440" tIns="45720" rIns="91440" bIns="45720" rtlCol="0" anchor="ctr"/>
          <a:lstStyle>
            <a:lvl1pPr algn="l">
              <a:defRPr sz="1200">
                <a:solidFill>
                  <a:schemeClr val="tx1">
                    <a:tint val="75000"/>
                  </a:schemeClr>
                </a:solidFill>
              </a:defRPr>
            </a:lvl1pPr>
          </a:lstStyle>
          <a:p>
            <a:fld id="{B5BE74E5-4BAA-4C0C-B12F-EF269B5344AE}" type="datetimeFigureOut">
              <a:rPr lang="en-US" smtClean="0"/>
              <a:pPr/>
              <a:t>6/10/14</a:t>
            </a:fld>
            <a:endParaRPr lang="en-US"/>
          </a:p>
        </p:txBody>
      </p:sp>
      <p:sp>
        <p:nvSpPr>
          <p:cNvPr id="5" name="Footer Placeholder 4"/>
          <p:cNvSpPr>
            <a:spLocks noGrp="1"/>
          </p:cNvSpPr>
          <p:nvPr>
            <p:ph type="ftr" sz="quarter" idx="3"/>
          </p:nvPr>
        </p:nvSpPr>
        <p:spPr>
          <a:xfrm>
            <a:off x="3124200" y="6356352"/>
            <a:ext cx="2895600" cy="36512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4"/>
          </a:xfrm>
          <a:prstGeom prst="rect">
            <a:avLst/>
          </a:prstGeom>
        </p:spPr>
        <p:txBody>
          <a:bodyPr vert="horz" lIns="91440" tIns="45720" rIns="91440" bIns="45720" rtlCol="0" anchor="ctr"/>
          <a:lstStyle>
            <a:lvl1pPr algn="r">
              <a:defRPr sz="1200">
                <a:solidFill>
                  <a:schemeClr val="tx1">
                    <a:tint val="75000"/>
                  </a:schemeClr>
                </a:solidFill>
              </a:defRPr>
            </a:lvl1pPr>
          </a:lstStyle>
          <a:p>
            <a:fld id="{8B8DC983-3FAE-43F5-BCF7-8E0825E338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lang="en-US" sz="4400" b="0" kern="1200" cap="none" spc="0" dirty="0" smtClean="0">
          <a:ln>
            <a:noFill/>
          </a:ln>
          <a:solidFill>
            <a:srgbClr val="FF0000"/>
          </a:solidFill>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0000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rgbClr val="0000FF"/>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rgbClr val="0000FF"/>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0000FF"/>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0000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oleObject" Target="../embeddings/oleObject1.bin"/><Relationship Id="rId7" Type="http://schemas.openxmlformats.org/officeDocument/2006/relationships/image" Target="../media/image13.wmf"/><Relationship Id="rId8" Type="http://schemas.openxmlformats.org/officeDocument/2006/relationships/oleObject" Target="../embeddings/oleObject2.bin"/><Relationship Id="rId9" Type="http://schemas.openxmlformats.org/officeDocument/2006/relationships/image" Target="../media/image14.wmf"/><Relationship Id="rId10" Type="http://schemas.openxmlformats.org/officeDocument/2006/relationships/image" Target="../media/image5.wmf"/><Relationship Id="rId11"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5.wmf"/><Relationship Id="rId5" Type="http://schemas.openxmlformats.org/officeDocument/2006/relationships/image" Target="../media/image4.wmf"/><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5.wmf"/><Relationship Id="rId5" Type="http://schemas.openxmlformats.org/officeDocument/2006/relationships/image" Target="../media/image4.wmf"/><Relationship Id="rId6" Type="http://schemas.openxmlformats.org/officeDocument/2006/relationships/image" Target="../media/image6.wmf"/><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5.wmf"/><Relationship Id="rId5" Type="http://schemas.openxmlformats.org/officeDocument/2006/relationships/image" Target="../media/image4.wmf"/><Relationship Id="rId6" Type="http://schemas.openxmlformats.org/officeDocument/2006/relationships/image" Target="../media/image6.wmf"/><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4.wmf"/></Relationships>
</file>

<file path=ppt/slides/_rels/slide27.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6.wmf"/><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4.wmf"/><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wmf"/><Relationship Id="rId5" Type="http://schemas.openxmlformats.org/officeDocument/2006/relationships/image" Target="../media/image3.wmf"/><Relationship Id="rId6" Type="http://schemas.openxmlformats.org/officeDocument/2006/relationships/image" Target="../media/image4.wmf"/><Relationship Id="rId7" Type="http://schemas.openxmlformats.org/officeDocument/2006/relationships/image" Target="../media/image5.wmf"/><Relationship Id="rId8" Type="http://schemas.openxmlformats.org/officeDocument/2006/relationships/image" Target="../media/image6.wmf"/><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wmf"/></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3.wmf"/><Relationship Id="rId5" Type="http://schemas.openxmlformats.org/officeDocument/2006/relationships/image" Target="../media/image5.wmf"/><Relationship Id="rId6"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wmf"/><Relationship Id="rId3" Type="http://schemas.openxmlformats.org/officeDocument/2006/relationships/image" Target="../media/image5.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6.wmf"/><Relationship Id="rId5" Type="http://schemas.openxmlformats.org/officeDocument/2006/relationships/image" Target="../media/image2.wmf"/><Relationship Id="rId6" Type="http://schemas.openxmlformats.org/officeDocument/2006/relationships/image" Target="../media/image3.wmf"/><Relationship Id="rId7" Type="http://schemas.openxmlformats.org/officeDocument/2006/relationships/image" Target="../media/image4.wmf"/><Relationship Id="rId8" Type="http://schemas.openxmlformats.org/officeDocument/2006/relationships/image" Target="../media/image7.wmf"/><Relationship Id="rId9" Type="http://schemas.openxmlformats.org/officeDocument/2006/relationships/image" Target="../media/image8.wmf"/><Relationship Id="rId10" Type="http://schemas.openxmlformats.org/officeDocument/2006/relationships/image" Target="../media/image9.wmf"/><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image" Target="../media/image4.wmf"/><Relationship Id="rId6" Type="http://schemas.openxmlformats.org/officeDocument/2006/relationships/image" Target="../media/image6.wmf"/><Relationship Id="rId7"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5.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solidFill>
                  <a:schemeClr val="tx1"/>
                </a:solidFill>
              </a:rPr>
              <a:t>Muthuramakrishnan Venkitasubramaniam</a:t>
            </a:r>
            <a:endParaRPr lang="en-US" dirty="0">
              <a:solidFill>
                <a:schemeClr val="tx1"/>
              </a:solidFill>
            </a:endParaRPr>
          </a:p>
        </p:txBody>
      </p:sp>
      <p:pic>
        <p:nvPicPr>
          <p:cNvPr id="6" name="Picture 12" descr="footerd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81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6096000"/>
            <a:ext cx="8382000" cy="369332"/>
          </a:xfrm>
          <a:prstGeom prst="rect">
            <a:avLst/>
          </a:prstGeom>
        </p:spPr>
        <p:txBody>
          <a:bodyPr wrap="square">
            <a:spAutoFit/>
          </a:bodyPr>
          <a:lstStyle/>
          <a:p>
            <a:r>
              <a:rPr lang="en-US" dirty="0"/>
              <a:t>WORKSHOP: THEORY AND PRACTICE OF SECURE MULTIPARTY COMPUTATION</a:t>
            </a:r>
          </a:p>
        </p:txBody>
      </p:sp>
      <p:sp>
        <p:nvSpPr>
          <p:cNvPr id="5" name="Rounded Rectangle 4"/>
          <p:cNvSpPr/>
          <p:nvPr/>
        </p:nvSpPr>
        <p:spPr>
          <a:xfrm>
            <a:off x="1524000" y="1066800"/>
            <a:ext cx="6096000" cy="1066800"/>
          </a:xfrm>
          <a:prstGeom prst="roundRect">
            <a:avLst/>
          </a:prstGeom>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3200" dirty="0" smtClean="0"/>
              <a:t>Adaptive UC from </a:t>
            </a:r>
          </a:p>
          <a:p>
            <a:pPr algn="ctr"/>
            <a:r>
              <a:rPr lang="en-US" sz="3200" dirty="0" smtClean="0"/>
              <a:t>New Notions of Non-Malleability</a:t>
            </a:r>
            <a:endParaRPr lang="en-US" sz="3200" dirty="0"/>
          </a:p>
        </p:txBody>
      </p:sp>
      <p:sp>
        <p:nvSpPr>
          <p:cNvPr id="9" name="Rounded Rectangle 8"/>
          <p:cNvSpPr/>
          <p:nvPr/>
        </p:nvSpPr>
        <p:spPr>
          <a:xfrm>
            <a:off x="1524000" y="1447800"/>
            <a:ext cx="6096000" cy="1066800"/>
          </a:xfrm>
          <a:prstGeom prst="roundRect">
            <a:avLst/>
          </a:prstGeom>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en-US" sz="3200" dirty="0" smtClean="0"/>
              <a:t>15 years of UC-Security [Canetti00]</a:t>
            </a:r>
            <a:endParaRPr lang="en-US" sz="3200" dirty="0"/>
          </a:p>
        </p:txBody>
      </p:sp>
      <p:sp>
        <p:nvSpPr>
          <p:cNvPr id="10" name="Rounded Rectangle 9"/>
          <p:cNvSpPr/>
          <p:nvPr/>
        </p:nvSpPr>
        <p:spPr>
          <a:xfrm>
            <a:off x="1524000" y="2057400"/>
            <a:ext cx="6096000" cy="1066800"/>
          </a:xfrm>
          <a:prstGeom prst="roundRect">
            <a:avLst/>
          </a:prstGeom>
          <a:solidFill>
            <a:schemeClr val="accent6">
              <a:lumMod val="60000"/>
              <a:lumOff val="40000"/>
            </a:schemeClr>
          </a:solidFill>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sz="3200" dirty="0"/>
              <a:t>2</a:t>
            </a:r>
            <a:r>
              <a:rPr lang="en-US" sz="3200" dirty="0" smtClean="0"/>
              <a:t>5 years of Adaptive Security [Beaver89]</a:t>
            </a:r>
            <a:endParaRPr lang="en-US" sz="3200" dirty="0"/>
          </a:p>
        </p:txBody>
      </p:sp>
      <p:sp>
        <p:nvSpPr>
          <p:cNvPr id="2" name="Donut 1"/>
          <p:cNvSpPr/>
          <p:nvPr/>
        </p:nvSpPr>
        <p:spPr>
          <a:xfrm>
            <a:off x="1752600" y="6019800"/>
            <a:ext cx="1066800" cy="533400"/>
          </a:xfrm>
          <a:prstGeom prst="donut">
            <a:avLst>
              <a:gd name="adj" fmla="val 11286"/>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cxnSp>
        <p:nvCxnSpPr>
          <p:cNvPr id="8" name="Straight Connector 7"/>
          <p:cNvCxnSpPr/>
          <p:nvPr/>
        </p:nvCxnSpPr>
        <p:spPr>
          <a:xfrm flipV="1">
            <a:off x="4191000" y="2286000"/>
            <a:ext cx="1295400" cy="304800"/>
          </a:xfrm>
          <a:prstGeom prst="line">
            <a:avLst/>
          </a:prstGeom>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rot="20636246">
            <a:off x="4076552" y="1927267"/>
            <a:ext cx="1327707" cy="461665"/>
          </a:xfrm>
          <a:prstGeom prst="rect">
            <a:avLst/>
          </a:prstGeom>
          <a:noFill/>
        </p:spPr>
        <p:txBody>
          <a:bodyPr wrap="none" rtlCol="0">
            <a:spAutoFit/>
          </a:bodyPr>
          <a:lstStyle/>
          <a:p>
            <a:r>
              <a:rPr lang="en-US" sz="2400" dirty="0" smtClean="0">
                <a:latin typeface="Comic Sans MS"/>
                <a:cs typeface="Comic Sans MS"/>
              </a:rPr>
              <a:t>dynamic</a:t>
            </a:r>
          </a:p>
        </p:txBody>
      </p:sp>
      <p:sp>
        <p:nvSpPr>
          <p:cNvPr id="7" name="TextBox 6"/>
          <p:cNvSpPr txBox="1"/>
          <p:nvPr/>
        </p:nvSpPr>
        <p:spPr>
          <a:xfrm>
            <a:off x="1236905" y="5105400"/>
            <a:ext cx="6670191" cy="400110"/>
          </a:xfrm>
          <a:prstGeom prst="rect">
            <a:avLst/>
          </a:prstGeom>
          <a:noFill/>
        </p:spPr>
        <p:txBody>
          <a:bodyPr wrap="none" rtlCol="0">
            <a:spAutoFit/>
          </a:bodyPr>
          <a:lstStyle/>
          <a:p>
            <a:r>
              <a:rPr lang="en-US" sz="2000" dirty="0" smtClean="0">
                <a:solidFill>
                  <a:srgbClr val="000000"/>
                </a:solidFill>
              </a:rPr>
              <a:t>Joint with Dana </a:t>
            </a:r>
            <a:r>
              <a:rPr lang="en-US" sz="2000" dirty="0" err="1" smtClean="0">
                <a:solidFill>
                  <a:srgbClr val="000000"/>
                </a:solidFill>
              </a:rPr>
              <a:t>Dachman</a:t>
            </a:r>
            <a:r>
              <a:rPr lang="en-US" sz="2000" dirty="0" smtClean="0">
                <a:solidFill>
                  <a:srgbClr val="000000"/>
                </a:solidFill>
              </a:rPr>
              <a:t>-Soled, </a:t>
            </a:r>
            <a:r>
              <a:rPr lang="en-US" sz="2000" dirty="0" err="1" smtClean="0">
                <a:solidFill>
                  <a:srgbClr val="000000"/>
                </a:solidFill>
              </a:rPr>
              <a:t>Maryana</a:t>
            </a:r>
            <a:r>
              <a:rPr lang="en-US" sz="2000" dirty="0" smtClean="0">
                <a:solidFill>
                  <a:srgbClr val="000000"/>
                </a:solidFill>
              </a:rPr>
              <a:t> </a:t>
            </a:r>
            <a:r>
              <a:rPr lang="en-US" sz="2000" dirty="0" err="1" smtClean="0">
                <a:solidFill>
                  <a:srgbClr val="000000"/>
                </a:solidFill>
              </a:rPr>
              <a:t>Raykova</a:t>
            </a:r>
            <a:r>
              <a:rPr lang="en-US" sz="2000" dirty="0" smtClean="0">
                <a:solidFill>
                  <a:srgbClr val="000000"/>
                </a:solidFill>
              </a:rPr>
              <a:t>, Tal </a:t>
            </a:r>
            <a:r>
              <a:rPr lang="en-US" sz="2000" dirty="0" err="1" smtClean="0">
                <a:solidFill>
                  <a:srgbClr val="000000"/>
                </a:solidFill>
              </a:rPr>
              <a:t>Malkin</a:t>
            </a:r>
            <a:endParaRPr lang="en-US" sz="2000" dirty="0" smtClean="0">
              <a:solidFill>
                <a:srgbClr val="000000"/>
              </a:solidFill>
            </a:endParaRPr>
          </a:p>
        </p:txBody>
      </p:sp>
    </p:spTree>
    <p:extLst>
      <p:ext uri="{BB962C8B-B14F-4D97-AF65-F5344CB8AC3E}">
        <p14:creationId xmlns:p14="http://schemas.microsoft.com/office/powerpoint/2010/main" val="1533313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90">
                                          <p:stCondLst>
                                            <p:cond delay="0"/>
                                          </p:stCondLst>
                                        </p:cTn>
                                        <p:tgtEl>
                                          <p:spTgt spid="9"/>
                                        </p:tgtEl>
                                      </p:cBhvr>
                                    </p:animEffect>
                                    <p:anim calcmode="lin" valueType="num">
                                      <p:cBhvr>
                                        <p:cTn id="8"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13" dur="13">
                                          <p:stCondLst>
                                            <p:cond delay="325"/>
                                          </p:stCondLst>
                                        </p:cTn>
                                        <p:tgtEl>
                                          <p:spTgt spid="9"/>
                                        </p:tgtEl>
                                      </p:cBhvr>
                                      <p:to x="100000" y="60000"/>
                                    </p:animScale>
                                    <p:animScale>
                                      <p:cBhvr>
                                        <p:cTn id="14" dur="83" decel="50000">
                                          <p:stCondLst>
                                            <p:cond delay="338"/>
                                          </p:stCondLst>
                                        </p:cTn>
                                        <p:tgtEl>
                                          <p:spTgt spid="9"/>
                                        </p:tgtEl>
                                      </p:cBhvr>
                                      <p:to x="100000" y="100000"/>
                                    </p:animScale>
                                    <p:animScale>
                                      <p:cBhvr>
                                        <p:cTn id="15" dur="13">
                                          <p:stCondLst>
                                            <p:cond delay="656"/>
                                          </p:stCondLst>
                                        </p:cTn>
                                        <p:tgtEl>
                                          <p:spTgt spid="9"/>
                                        </p:tgtEl>
                                      </p:cBhvr>
                                      <p:to x="100000" y="80000"/>
                                    </p:animScale>
                                    <p:animScale>
                                      <p:cBhvr>
                                        <p:cTn id="16" dur="83" decel="50000">
                                          <p:stCondLst>
                                            <p:cond delay="669"/>
                                          </p:stCondLst>
                                        </p:cTn>
                                        <p:tgtEl>
                                          <p:spTgt spid="9"/>
                                        </p:tgtEl>
                                      </p:cBhvr>
                                      <p:to x="100000" y="100000"/>
                                    </p:animScale>
                                    <p:animScale>
                                      <p:cBhvr>
                                        <p:cTn id="17" dur="13">
                                          <p:stCondLst>
                                            <p:cond delay="821"/>
                                          </p:stCondLst>
                                        </p:cTn>
                                        <p:tgtEl>
                                          <p:spTgt spid="9"/>
                                        </p:tgtEl>
                                      </p:cBhvr>
                                      <p:to x="100000" y="90000"/>
                                    </p:animScale>
                                    <p:animScale>
                                      <p:cBhvr>
                                        <p:cTn id="18" dur="83" decel="50000">
                                          <p:stCondLst>
                                            <p:cond delay="834"/>
                                          </p:stCondLst>
                                        </p:cTn>
                                        <p:tgtEl>
                                          <p:spTgt spid="9"/>
                                        </p:tgtEl>
                                      </p:cBhvr>
                                      <p:to x="100000" y="100000"/>
                                    </p:animScale>
                                    <p:animScale>
                                      <p:cBhvr>
                                        <p:cTn id="19" dur="13">
                                          <p:stCondLst>
                                            <p:cond delay="904"/>
                                          </p:stCondLst>
                                        </p:cTn>
                                        <p:tgtEl>
                                          <p:spTgt spid="9"/>
                                        </p:tgtEl>
                                      </p:cBhvr>
                                      <p:to x="100000" y="95000"/>
                                    </p:animScale>
                                    <p:animScale>
                                      <p:cBhvr>
                                        <p:cTn id="20" dur="83" decel="50000">
                                          <p:stCondLst>
                                            <p:cond delay="917"/>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290">
                                          <p:stCondLst>
                                            <p:cond delay="0"/>
                                          </p:stCondLst>
                                        </p:cTn>
                                        <p:tgtEl>
                                          <p:spTgt spid="10"/>
                                        </p:tgtEl>
                                      </p:cBhvr>
                                    </p:animEffect>
                                    <p:anim calcmode="lin" valueType="num">
                                      <p:cBhvr>
                                        <p:cTn id="26"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31" dur="13">
                                          <p:stCondLst>
                                            <p:cond delay="325"/>
                                          </p:stCondLst>
                                        </p:cTn>
                                        <p:tgtEl>
                                          <p:spTgt spid="10"/>
                                        </p:tgtEl>
                                      </p:cBhvr>
                                      <p:to x="100000" y="60000"/>
                                    </p:animScale>
                                    <p:animScale>
                                      <p:cBhvr>
                                        <p:cTn id="32" dur="83" decel="50000">
                                          <p:stCondLst>
                                            <p:cond delay="338"/>
                                          </p:stCondLst>
                                        </p:cTn>
                                        <p:tgtEl>
                                          <p:spTgt spid="10"/>
                                        </p:tgtEl>
                                      </p:cBhvr>
                                      <p:to x="100000" y="100000"/>
                                    </p:animScale>
                                    <p:animScale>
                                      <p:cBhvr>
                                        <p:cTn id="33" dur="13">
                                          <p:stCondLst>
                                            <p:cond delay="656"/>
                                          </p:stCondLst>
                                        </p:cTn>
                                        <p:tgtEl>
                                          <p:spTgt spid="10"/>
                                        </p:tgtEl>
                                      </p:cBhvr>
                                      <p:to x="100000" y="80000"/>
                                    </p:animScale>
                                    <p:animScale>
                                      <p:cBhvr>
                                        <p:cTn id="34" dur="83" decel="50000">
                                          <p:stCondLst>
                                            <p:cond delay="669"/>
                                          </p:stCondLst>
                                        </p:cTn>
                                        <p:tgtEl>
                                          <p:spTgt spid="10"/>
                                        </p:tgtEl>
                                      </p:cBhvr>
                                      <p:to x="100000" y="100000"/>
                                    </p:animScale>
                                    <p:animScale>
                                      <p:cBhvr>
                                        <p:cTn id="35" dur="13">
                                          <p:stCondLst>
                                            <p:cond delay="821"/>
                                          </p:stCondLst>
                                        </p:cTn>
                                        <p:tgtEl>
                                          <p:spTgt spid="10"/>
                                        </p:tgtEl>
                                      </p:cBhvr>
                                      <p:to x="100000" y="90000"/>
                                    </p:animScale>
                                    <p:animScale>
                                      <p:cBhvr>
                                        <p:cTn id="36" dur="83" decel="50000">
                                          <p:stCondLst>
                                            <p:cond delay="834"/>
                                          </p:stCondLst>
                                        </p:cTn>
                                        <p:tgtEl>
                                          <p:spTgt spid="10"/>
                                        </p:tgtEl>
                                      </p:cBhvr>
                                      <p:to x="100000" y="100000"/>
                                    </p:animScale>
                                    <p:animScale>
                                      <p:cBhvr>
                                        <p:cTn id="37" dur="13">
                                          <p:stCondLst>
                                            <p:cond delay="904"/>
                                          </p:stCondLst>
                                        </p:cTn>
                                        <p:tgtEl>
                                          <p:spTgt spid="10"/>
                                        </p:tgtEl>
                                      </p:cBhvr>
                                      <p:to x="100000" y="95000"/>
                                    </p:animScale>
                                    <p:animScale>
                                      <p:cBhvr>
                                        <p:cTn id="38" dur="83" decel="50000">
                                          <p:stCondLst>
                                            <p:cond delay="917"/>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581950" y="1819344"/>
            <a:ext cx="8229600" cy="2514600"/>
          </a:xfrm>
          <a:prstGeom prst="rect">
            <a:avLst/>
          </a:prstGeom>
        </p:spPr>
        <p:txBody>
          <a:bodyPr vert="horz" lIns="91440" tIns="45720" rIns="91440" bIns="45720" rtlCol="0">
            <a:noAutofit/>
          </a:bodyPr>
          <a:lstStyle/>
          <a:p>
            <a:pPr marL="514350" lvl="0" indent="-514350">
              <a:spcBef>
                <a:spcPct val="20000"/>
              </a:spcBef>
              <a:defRPr/>
            </a:pPr>
            <a:r>
              <a:rPr lang="en-CA" sz="2400" dirty="0" smtClean="0">
                <a:solidFill>
                  <a:srgbClr val="000000"/>
                </a:solidFill>
              </a:rPr>
              <a:t> </a:t>
            </a:r>
            <a:r>
              <a:rPr lang="en-CA" sz="2400" dirty="0">
                <a:solidFill>
                  <a:srgbClr val="000000"/>
                </a:solidFill>
              </a:rPr>
              <a:t>— Common Reference String </a:t>
            </a:r>
            <a:r>
              <a:rPr lang="en-CA" sz="2000" dirty="0" smtClean="0">
                <a:solidFill>
                  <a:srgbClr val="000000"/>
                </a:solidFill>
              </a:rPr>
              <a:t>[CLOS02,DN02,DG03,CPS07,</a:t>
            </a:r>
            <a:r>
              <a:rPr lang="en-CA" sz="2000" dirty="0">
                <a:solidFill>
                  <a:srgbClr val="000000"/>
                </a:solidFill>
              </a:rPr>
              <a:t>DNO10]</a:t>
            </a:r>
          </a:p>
          <a:p>
            <a:pPr marL="514350" lvl="0" indent="-514350">
              <a:spcBef>
                <a:spcPct val="20000"/>
              </a:spcBef>
              <a:defRPr/>
            </a:pPr>
            <a:r>
              <a:rPr lang="en-CA" sz="2400" dirty="0">
                <a:solidFill>
                  <a:srgbClr val="000000"/>
                </a:solidFill>
              </a:rPr>
              <a:t> — Public Key Registration</a:t>
            </a:r>
            <a:r>
              <a:rPr lang="en-CA" sz="2000" dirty="0">
                <a:solidFill>
                  <a:srgbClr val="000000"/>
                </a:solidFill>
              </a:rPr>
              <a:t> [BCNP04,DNO10]</a:t>
            </a:r>
          </a:p>
          <a:p>
            <a:pPr marL="514350" indent="-514350">
              <a:spcBef>
                <a:spcPct val="20000"/>
              </a:spcBef>
              <a:defRPr/>
            </a:pPr>
            <a:r>
              <a:rPr lang="en-CA" sz="2400" dirty="0">
                <a:solidFill>
                  <a:srgbClr val="000000"/>
                </a:solidFill>
              </a:rPr>
              <a:t> — </a:t>
            </a:r>
            <a:r>
              <a:rPr lang="en-CA" sz="2400" b="1" dirty="0">
                <a:solidFill>
                  <a:srgbClr val="000000"/>
                </a:solidFill>
              </a:rPr>
              <a:t>Tamper-Proof Hardware </a:t>
            </a:r>
            <a:r>
              <a:rPr lang="en-CA" sz="2000" dirty="0">
                <a:solidFill>
                  <a:srgbClr val="000000"/>
                </a:solidFill>
              </a:rPr>
              <a:t>[Kat07,CGS08,GISVW10</a:t>
            </a:r>
            <a:r>
              <a:rPr lang="en-CA" sz="2000" dirty="0" smtClean="0">
                <a:solidFill>
                  <a:srgbClr val="000000"/>
                </a:solidFill>
              </a:rPr>
              <a:t>]</a:t>
            </a:r>
          </a:p>
          <a:p>
            <a:pPr marL="514350" indent="-514350">
              <a:spcBef>
                <a:spcPct val="20000"/>
              </a:spcBef>
              <a:defRPr/>
            </a:pPr>
            <a:r>
              <a:rPr lang="en-CA" sz="2400" dirty="0" smtClean="0">
                <a:solidFill>
                  <a:srgbClr val="000000"/>
                </a:solidFill>
              </a:rPr>
              <a:t> — </a:t>
            </a:r>
            <a:r>
              <a:rPr lang="en-CA" sz="2400" b="1" dirty="0" smtClean="0">
                <a:solidFill>
                  <a:srgbClr val="000000"/>
                </a:solidFill>
              </a:rPr>
              <a:t>Timing Model </a:t>
            </a:r>
            <a:r>
              <a:rPr lang="en-CA" sz="2000" dirty="0" smtClean="0">
                <a:solidFill>
                  <a:srgbClr val="000000"/>
                </a:solidFill>
              </a:rPr>
              <a:t>[DNS98,KLP05]</a:t>
            </a:r>
          </a:p>
          <a:p>
            <a:pPr marL="514350" indent="-514350">
              <a:spcBef>
                <a:spcPct val="20000"/>
              </a:spcBef>
              <a:defRPr/>
            </a:pPr>
            <a:endParaRPr lang="en-CA" sz="2000" dirty="0" smtClean="0">
              <a:solidFill>
                <a:srgbClr val="000000"/>
              </a:solidFill>
            </a:endParaRPr>
          </a:p>
          <a:p>
            <a:pPr marL="514350" lvl="0" indent="-514350">
              <a:spcBef>
                <a:spcPct val="20000"/>
              </a:spcBef>
              <a:defRPr/>
            </a:pPr>
            <a:endParaRPr lang="en-CA" sz="2000" dirty="0" smtClean="0">
              <a:solidFill>
                <a:srgbClr val="000000"/>
              </a:solidFill>
            </a:endParaRPr>
          </a:p>
          <a:p>
            <a:pPr marL="514350" indent="-514350">
              <a:spcBef>
                <a:spcPct val="20000"/>
              </a:spcBef>
              <a:defRPr/>
            </a:pPr>
            <a:endParaRPr dirty="0">
              <a:solidFill>
                <a:srgbClr val="000000"/>
              </a:solidFill>
            </a:endParaRPr>
          </a:p>
        </p:txBody>
      </p:sp>
      <p:sp>
        <p:nvSpPr>
          <p:cNvPr id="8" name="Content Placeholder 2"/>
          <p:cNvSpPr txBox="1">
            <a:spLocks/>
          </p:cNvSpPr>
          <p:nvPr/>
        </p:nvSpPr>
        <p:spPr>
          <a:xfrm>
            <a:off x="658150" y="1285944"/>
            <a:ext cx="8077200" cy="1219200"/>
          </a:xfrm>
          <a:prstGeom prst="rect">
            <a:avLst/>
          </a:prstGeom>
        </p:spPr>
        <p:txBody>
          <a:bodyPr vert="horz" lIns="91440" tIns="45720" rIns="91440" bIns="45720" rtlCol="0">
            <a:noAutofit/>
          </a:bodyPr>
          <a:lstStyle/>
          <a:p>
            <a:pPr marL="514350" lvl="0" indent="-514350">
              <a:spcBef>
                <a:spcPct val="20000"/>
              </a:spcBef>
              <a:defRPr/>
            </a:pPr>
            <a:r>
              <a:rPr lang="en-CA" sz="2800" dirty="0" smtClean="0">
                <a:solidFill>
                  <a:srgbClr val="000000"/>
                </a:solidFill>
              </a:rPr>
              <a:t>Trusted Setups</a:t>
            </a:r>
          </a:p>
        </p:txBody>
      </p:sp>
      <p:sp>
        <p:nvSpPr>
          <p:cNvPr id="4" name="Title 1"/>
          <p:cNvSpPr>
            <a:spLocks noGrp="1"/>
          </p:cNvSpPr>
          <p:nvPr>
            <p:ph type="title"/>
          </p:nvPr>
        </p:nvSpPr>
        <p:spPr>
          <a:xfrm>
            <a:off x="609600" y="0"/>
            <a:ext cx="8229600" cy="1143000"/>
          </a:xfrm>
        </p:spPr>
        <p:txBody>
          <a:bodyPr>
            <a:normAutofit/>
          </a:bodyPr>
          <a:lstStyle/>
          <a:p>
            <a:r>
              <a:rPr lang="en-US" sz="4000" dirty="0" smtClean="0"/>
              <a:t>What about </a:t>
            </a:r>
            <a:r>
              <a:rPr lang="en-US" sz="4000" dirty="0">
                <a:solidFill>
                  <a:srgbClr val="0000FF"/>
                </a:solidFill>
              </a:rPr>
              <a:t>S</a:t>
            </a:r>
            <a:r>
              <a:rPr lang="en-US" sz="4000" dirty="0" smtClean="0">
                <a:solidFill>
                  <a:srgbClr val="0000FF"/>
                </a:solidFill>
              </a:rPr>
              <a:t>tatic</a:t>
            </a:r>
            <a:r>
              <a:rPr lang="en-US" sz="4000" dirty="0" smtClean="0"/>
              <a:t> UC-Security?</a:t>
            </a:r>
            <a:endParaRPr lang="en-US" sz="4000" dirty="0"/>
          </a:p>
        </p:txBody>
      </p:sp>
      <p:sp>
        <p:nvSpPr>
          <p:cNvPr id="9" name="Content Placeholder 2"/>
          <p:cNvSpPr txBox="1">
            <a:spLocks/>
          </p:cNvSpPr>
          <p:nvPr/>
        </p:nvSpPr>
        <p:spPr>
          <a:xfrm>
            <a:off x="658150" y="3962400"/>
            <a:ext cx="8610600" cy="762000"/>
          </a:xfrm>
          <a:prstGeom prst="rect">
            <a:avLst/>
          </a:prstGeom>
        </p:spPr>
        <p:txBody>
          <a:bodyPr vert="horz" lIns="91440" tIns="45720" rIns="91440" bIns="45720" rtlCol="0">
            <a:noAutofit/>
          </a:bodyPr>
          <a:lstStyle/>
          <a:p>
            <a:pPr marL="514350" indent="-514350">
              <a:spcBef>
                <a:spcPct val="20000"/>
              </a:spcBef>
              <a:defRPr/>
            </a:pPr>
            <a:r>
              <a:rPr lang="en-CA" sz="2800" dirty="0" smtClean="0">
                <a:solidFill>
                  <a:srgbClr val="000000"/>
                </a:solidFill>
              </a:rPr>
              <a:t>Relaxed Security</a:t>
            </a:r>
          </a:p>
          <a:p>
            <a:pPr marL="514350" lvl="0" indent="-514350">
              <a:spcBef>
                <a:spcPct val="20000"/>
              </a:spcBef>
              <a:defRPr/>
            </a:pPr>
            <a:endParaRPr lang="en-CA" sz="2800" b="1" dirty="0" smtClean="0">
              <a:solidFill>
                <a:srgbClr val="000000"/>
              </a:solidFill>
            </a:endParaRPr>
          </a:p>
        </p:txBody>
      </p:sp>
      <p:sp>
        <p:nvSpPr>
          <p:cNvPr id="10" name="Content Placeholder 2"/>
          <p:cNvSpPr txBox="1">
            <a:spLocks/>
          </p:cNvSpPr>
          <p:nvPr/>
        </p:nvSpPr>
        <p:spPr>
          <a:xfrm>
            <a:off x="658150" y="4495800"/>
            <a:ext cx="8229600" cy="1447800"/>
          </a:xfrm>
          <a:prstGeom prst="rect">
            <a:avLst/>
          </a:prstGeom>
        </p:spPr>
        <p:txBody>
          <a:bodyPr vert="horz" lIns="91440" tIns="45720" rIns="91440" bIns="45720" rtlCol="0">
            <a:noAutofit/>
          </a:bodyPr>
          <a:lstStyle/>
          <a:p>
            <a:pPr marL="514350" lvl="0" indent="-514350">
              <a:spcBef>
                <a:spcPct val="20000"/>
              </a:spcBef>
              <a:defRPr/>
            </a:pPr>
            <a:r>
              <a:rPr lang="en-CA" sz="2400" dirty="0" smtClean="0">
                <a:solidFill>
                  <a:srgbClr val="000000"/>
                </a:solidFill>
              </a:rPr>
              <a:t>— S</a:t>
            </a:r>
            <a:r>
              <a:rPr lang="en-US" sz="2400" dirty="0" err="1" smtClean="0">
                <a:solidFill>
                  <a:srgbClr val="000000"/>
                </a:solidFill>
              </a:rPr>
              <a:t>uper</a:t>
            </a:r>
            <a:r>
              <a:rPr lang="en-US" sz="2400" dirty="0" smtClean="0">
                <a:solidFill>
                  <a:srgbClr val="000000"/>
                </a:solidFill>
              </a:rPr>
              <a:t>-Poly Time Simulation (SPS) </a:t>
            </a:r>
            <a:r>
              <a:rPr lang="en-CA" sz="2000" dirty="0" smtClean="0">
                <a:solidFill>
                  <a:srgbClr val="000000"/>
                </a:solidFill>
              </a:rPr>
              <a:t>[Pas03, BS05, GGJS12]</a:t>
            </a:r>
          </a:p>
          <a:p>
            <a:pPr marL="514350" indent="-514350">
              <a:spcBef>
                <a:spcPct val="20000"/>
              </a:spcBef>
              <a:defRPr/>
            </a:pPr>
            <a:r>
              <a:rPr lang="en-CA" sz="2400" b="1" dirty="0" smtClean="0">
                <a:solidFill>
                  <a:srgbClr val="000000"/>
                </a:solidFill>
              </a:rPr>
              <a:t>— Angel-based Security Model </a:t>
            </a:r>
            <a:r>
              <a:rPr lang="en-US" sz="2000" dirty="0" smtClean="0">
                <a:solidFill>
                  <a:srgbClr val="000000"/>
                </a:solidFill>
              </a:rPr>
              <a:t>[PS04, MMY06,CLP10]</a:t>
            </a:r>
          </a:p>
          <a:p>
            <a:pPr marL="514350" lvl="0" indent="-514350">
              <a:spcBef>
                <a:spcPct val="20000"/>
              </a:spcBef>
              <a:defRPr/>
            </a:pPr>
            <a:r>
              <a:rPr lang="en-CA" sz="2400" b="1" dirty="0">
                <a:solidFill>
                  <a:srgbClr val="000000"/>
                </a:solidFill>
              </a:rPr>
              <a:t>— </a:t>
            </a:r>
            <a:r>
              <a:rPr lang="en-CA" sz="2400" b="1" dirty="0" smtClean="0">
                <a:solidFill>
                  <a:srgbClr val="000000"/>
                </a:solidFill>
              </a:rPr>
              <a:t>Bounded (Player) Concurrent</a:t>
            </a:r>
            <a:r>
              <a:rPr lang="en-US" sz="2000" dirty="0" smtClean="0">
                <a:solidFill>
                  <a:srgbClr val="000000"/>
                </a:solidFill>
              </a:rPr>
              <a:t>[Barak]</a:t>
            </a:r>
          </a:p>
          <a:p>
            <a:pPr marL="514350" indent="-514350">
              <a:spcBef>
                <a:spcPct val="20000"/>
              </a:spcBef>
              <a:defRPr/>
            </a:pPr>
            <a:r>
              <a:rPr lang="en-CA" sz="2400" b="1" dirty="0">
                <a:solidFill>
                  <a:srgbClr val="000000"/>
                </a:solidFill>
              </a:rPr>
              <a:t>— </a:t>
            </a:r>
            <a:r>
              <a:rPr lang="en-CA" sz="2400" b="1" dirty="0" smtClean="0">
                <a:solidFill>
                  <a:srgbClr val="000000"/>
                </a:solidFill>
              </a:rPr>
              <a:t>Non-Uniform Simulation </a:t>
            </a:r>
            <a:r>
              <a:rPr lang="en-CA" sz="2000" dirty="0" smtClean="0">
                <a:solidFill>
                  <a:srgbClr val="000000"/>
                </a:solidFill>
              </a:rPr>
              <a:t>[LPV09]</a:t>
            </a:r>
            <a:endParaRPr lang="en-US" dirty="0">
              <a:solidFill>
                <a:srgbClr val="000000"/>
              </a:solidFill>
            </a:endParaRPr>
          </a:p>
        </p:txBody>
      </p:sp>
    </p:spTree>
    <p:extLst>
      <p:ext uri="{BB962C8B-B14F-4D97-AF65-F5344CB8AC3E}">
        <p14:creationId xmlns:p14="http://schemas.microsoft.com/office/powerpoint/2010/main" val="4489996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581950" y="1819344"/>
            <a:ext cx="8229600" cy="2514600"/>
          </a:xfrm>
          <a:prstGeom prst="rect">
            <a:avLst/>
          </a:prstGeom>
        </p:spPr>
        <p:txBody>
          <a:bodyPr vert="horz" lIns="91440" tIns="45720" rIns="91440" bIns="45720" rtlCol="0">
            <a:noAutofit/>
          </a:bodyPr>
          <a:lstStyle/>
          <a:p>
            <a:pPr marL="514350" indent="-514350">
              <a:spcBef>
                <a:spcPct val="20000"/>
              </a:spcBef>
              <a:defRPr/>
            </a:pPr>
            <a:r>
              <a:rPr lang="en-CA" sz="2400" dirty="0" smtClean="0">
                <a:solidFill>
                  <a:srgbClr val="000000"/>
                </a:solidFill>
              </a:rPr>
              <a:t>— A unified </a:t>
            </a:r>
            <a:r>
              <a:rPr lang="en-CA" sz="2400" dirty="0">
                <a:solidFill>
                  <a:srgbClr val="000000"/>
                </a:solidFill>
              </a:rPr>
              <a:t>f</a:t>
            </a:r>
            <a:r>
              <a:rPr lang="en-CA" sz="2400" dirty="0" smtClean="0">
                <a:solidFill>
                  <a:srgbClr val="000000"/>
                </a:solidFill>
              </a:rPr>
              <a:t>ramework to achieve security </a:t>
            </a:r>
            <a:r>
              <a:rPr lang="en-CA" sz="3200" b="1" dirty="0">
                <a:solidFill>
                  <a:srgbClr val="0000FF"/>
                </a:solidFill>
              </a:rPr>
              <a:t>in any setup </a:t>
            </a:r>
            <a:r>
              <a:rPr lang="en-CA" sz="2400" dirty="0" smtClean="0">
                <a:solidFill>
                  <a:srgbClr val="000000"/>
                </a:solidFill>
              </a:rPr>
              <a:t>under minimal trusted infrastructure [LPV09]</a:t>
            </a:r>
          </a:p>
          <a:p>
            <a:pPr marL="514350" indent="-514350">
              <a:spcBef>
                <a:spcPct val="20000"/>
              </a:spcBef>
              <a:defRPr/>
            </a:pPr>
            <a:r>
              <a:rPr lang="en-CA" sz="2400" dirty="0">
                <a:solidFill>
                  <a:srgbClr val="000000"/>
                </a:solidFill>
              </a:rPr>
              <a:t>— </a:t>
            </a:r>
            <a:r>
              <a:rPr lang="en-CA" sz="2400" dirty="0" smtClean="0">
                <a:solidFill>
                  <a:srgbClr val="000000"/>
                </a:solidFill>
              </a:rPr>
              <a:t>Can achieve security assuming only SA-OT [DNO10,LPV12]</a:t>
            </a:r>
          </a:p>
        </p:txBody>
      </p:sp>
      <p:sp>
        <p:nvSpPr>
          <p:cNvPr id="8" name="Content Placeholder 2"/>
          <p:cNvSpPr txBox="1">
            <a:spLocks/>
          </p:cNvSpPr>
          <p:nvPr/>
        </p:nvSpPr>
        <p:spPr>
          <a:xfrm>
            <a:off x="658150" y="1285944"/>
            <a:ext cx="8077200" cy="1219200"/>
          </a:xfrm>
          <a:prstGeom prst="rect">
            <a:avLst/>
          </a:prstGeom>
        </p:spPr>
        <p:txBody>
          <a:bodyPr vert="horz" lIns="91440" tIns="45720" rIns="91440" bIns="45720" rtlCol="0">
            <a:noAutofit/>
          </a:bodyPr>
          <a:lstStyle/>
          <a:p>
            <a:pPr marL="514350" indent="-514350">
              <a:spcBef>
                <a:spcPct val="20000"/>
              </a:spcBef>
              <a:defRPr/>
            </a:pPr>
            <a:r>
              <a:rPr lang="en-CA" sz="2800" b="1" dirty="0" smtClean="0">
                <a:solidFill>
                  <a:srgbClr val="0000FF"/>
                </a:solidFill>
              </a:rPr>
              <a:t>Static Security :</a:t>
            </a:r>
            <a:endParaRPr lang="en-CA" sz="2800" dirty="0">
              <a:solidFill>
                <a:srgbClr val="0000FF"/>
              </a:solidFill>
            </a:endParaRPr>
          </a:p>
        </p:txBody>
      </p:sp>
      <p:sp>
        <p:nvSpPr>
          <p:cNvPr id="4" name="Title 1"/>
          <p:cNvSpPr>
            <a:spLocks noGrp="1"/>
          </p:cNvSpPr>
          <p:nvPr>
            <p:ph type="title"/>
          </p:nvPr>
        </p:nvSpPr>
        <p:spPr>
          <a:xfrm>
            <a:off x="457200" y="0"/>
            <a:ext cx="8229600" cy="1143000"/>
          </a:xfrm>
        </p:spPr>
        <p:txBody>
          <a:bodyPr>
            <a:normAutofit/>
          </a:bodyPr>
          <a:lstStyle/>
          <a:p>
            <a:r>
              <a:rPr lang="en-US" sz="4000" dirty="0" smtClean="0"/>
              <a:t>State of the Art</a:t>
            </a:r>
            <a:endParaRPr lang="en-US" sz="4000" dirty="0"/>
          </a:p>
        </p:txBody>
      </p:sp>
      <p:sp>
        <p:nvSpPr>
          <p:cNvPr id="9" name="Content Placeholder 2"/>
          <p:cNvSpPr txBox="1">
            <a:spLocks/>
          </p:cNvSpPr>
          <p:nvPr/>
        </p:nvSpPr>
        <p:spPr>
          <a:xfrm>
            <a:off x="658150" y="3962400"/>
            <a:ext cx="8610600" cy="762000"/>
          </a:xfrm>
          <a:prstGeom prst="rect">
            <a:avLst/>
          </a:prstGeom>
        </p:spPr>
        <p:txBody>
          <a:bodyPr vert="horz" lIns="91440" tIns="45720" rIns="91440" bIns="45720" rtlCol="0">
            <a:noAutofit/>
          </a:bodyPr>
          <a:lstStyle/>
          <a:p>
            <a:pPr marL="514350" indent="-514350">
              <a:spcBef>
                <a:spcPct val="20000"/>
              </a:spcBef>
              <a:defRPr/>
            </a:pPr>
            <a:r>
              <a:rPr lang="en-CA" sz="2800" b="1" dirty="0" smtClean="0">
                <a:solidFill>
                  <a:srgbClr val="0000FF"/>
                </a:solidFill>
              </a:rPr>
              <a:t>Adaptive Security :</a:t>
            </a:r>
            <a:r>
              <a:rPr lang="en-CA" sz="2800" dirty="0" smtClean="0">
                <a:solidFill>
                  <a:srgbClr val="0000FF"/>
                </a:solidFill>
              </a:rPr>
              <a:t> </a:t>
            </a:r>
            <a:r>
              <a:rPr lang="en-CA" sz="2800" b="1" dirty="0" smtClean="0">
                <a:solidFill>
                  <a:srgbClr val="0000FF"/>
                </a:solidFill>
              </a:rPr>
              <a:t> </a:t>
            </a:r>
          </a:p>
          <a:p>
            <a:pPr marL="514350" lvl="0" indent="-514350">
              <a:spcBef>
                <a:spcPct val="20000"/>
              </a:spcBef>
              <a:defRPr/>
            </a:pPr>
            <a:endParaRPr lang="en-CA" sz="2800" b="1" dirty="0" smtClean="0">
              <a:solidFill>
                <a:srgbClr val="FF0000"/>
              </a:solidFill>
            </a:endParaRPr>
          </a:p>
        </p:txBody>
      </p:sp>
      <p:sp>
        <p:nvSpPr>
          <p:cNvPr id="10" name="Content Placeholder 2"/>
          <p:cNvSpPr txBox="1">
            <a:spLocks/>
          </p:cNvSpPr>
          <p:nvPr/>
        </p:nvSpPr>
        <p:spPr>
          <a:xfrm>
            <a:off x="658150" y="4495800"/>
            <a:ext cx="8229600" cy="1905000"/>
          </a:xfrm>
          <a:prstGeom prst="rect">
            <a:avLst/>
          </a:prstGeom>
        </p:spPr>
        <p:txBody>
          <a:bodyPr vert="horz" lIns="91440" tIns="45720" rIns="91440" bIns="45720" rtlCol="0">
            <a:noAutofit/>
          </a:bodyPr>
          <a:lstStyle/>
          <a:p>
            <a:pPr marL="514350" lvl="0" indent="-514350">
              <a:spcBef>
                <a:spcPct val="20000"/>
              </a:spcBef>
              <a:defRPr/>
            </a:pPr>
            <a:r>
              <a:rPr lang="en-CA" sz="2400" dirty="0" smtClean="0">
                <a:solidFill>
                  <a:srgbClr val="000000"/>
                </a:solidFill>
              </a:rPr>
              <a:t>— </a:t>
            </a:r>
            <a:r>
              <a:rPr lang="en-US" sz="2400" dirty="0" smtClean="0">
                <a:solidFill>
                  <a:srgbClr val="000000"/>
                </a:solidFill>
              </a:rPr>
              <a:t>Construction only in a few trusted setups</a:t>
            </a:r>
          </a:p>
          <a:p>
            <a:pPr marL="514350" indent="-514350">
              <a:spcBef>
                <a:spcPct val="20000"/>
              </a:spcBef>
              <a:defRPr/>
            </a:pPr>
            <a:r>
              <a:rPr lang="en-CA" sz="2400" dirty="0">
                <a:solidFill>
                  <a:srgbClr val="000000"/>
                </a:solidFill>
              </a:rPr>
              <a:t>— </a:t>
            </a:r>
            <a:r>
              <a:rPr lang="en-US" sz="2400" dirty="0" smtClean="0">
                <a:solidFill>
                  <a:srgbClr val="000000"/>
                </a:solidFill>
              </a:rPr>
              <a:t>Constructions based on specific assumptions such as dense cryptosystems, trapdoor </a:t>
            </a:r>
            <a:r>
              <a:rPr lang="en-US" sz="2400" dirty="0" err="1" smtClean="0">
                <a:solidFill>
                  <a:srgbClr val="000000"/>
                </a:solidFill>
              </a:rPr>
              <a:t>simulatable</a:t>
            </a:r>
            <a:r>
              <a:rPr lang="en-US" sz="2400" dirty="0" smtClean="0">
                <a:solidFill>
                  <a:srgbClr val="000000"/>
                </a:solidFill>
              </a:rPr>
              <a:t> PKE</a:t>
            </a:r>
          </a:p>
          <a:p>
            <a:pPr marL="514350" indent="-514350">
              <a:spcBef>
                <a:spcPct val="20000"/>
              </a:spcBef>
              <a:defRPr/>
            </a:pPr>
            <a:r>
              <a:rPr lang="en-CA" sz="2400" dirty="0">
                <a:solidFill>
                  <a:srgbClr val="000000"/>
                </a:solidFill>
              </a:rPr>
              <a:t>— </a:t>
            </a:r>
            <a:r>
              <a:rPr lang="en-US" sz="2400" dirty="0" smtClean="0">
                <a:solidFill>
                  <a:srgbClr val="000000"/>
                </a:solidFill>
              </a:rPr>
              <a:t>Require independent setups for every pair of parties, </a:t>
            </a:r>
            <a:r>
              <a:rPr lang="en-US" sz="2400" dirty="0" err="1" smtClean="0">
                <a:solidFill>
                  <a:srgbClr val="000000"/>
                </a:solidFill>
              </a:rPr>
              <a:t>e.g</a:t>
            </a:r>
            <a:r>
              <a:rPr lang="en-US" sz="2400" dirty="0" smtClean="0">
                <a:solidFill>
                  <a:srgbClr val="000000"/>
                </a:solidFill>
              </a:rPr>
              <a:t> sunspots [CPS07]</a:t>
            </a:r>
          </a:p>
          <a:p>
            <a:pPr marL="514350" indent="-514350">
              <a:spcBef>
                <a:spcPct val="20000"/>
              </a:spcBef>
              <a:defRPr/>
            </a:pPr>
            <a:endParaRPr lang="en-US" sz="2000" dirty="0" smtClean="0"/>
          </a:p>
          <a:p>
            <a:pPr marL="514350" indent="-514350">
              <a:spcBef>
                <a:spcPct val="20000"/>
              </a:spcBef>
              <a:defRPr/>
            </a:pPr>
            <a:endParaRPr lang="en-US" sz="2000" dirty="0" smtClean="0"/>
          </a:p>
          <a:p>
            <a:pPr marL="514350" indent="-514350">
              <a:spcBef>
                <a:spcPct val="20000"/>
              </a:spcBef>
              <a:defRPr/>
            </a:pPr>
            <a:endParaRPr lang="en-US" sz="2000" dirty="0" smtClean="0"/>
          </a:p>
          <a:p>
            <a:pPr marL="514350" lvl="0" indent="-514350">
              <a:spcBef>
                <a:spcPct val="20000"/>
              </a:spcBef>
              <a:defRPr/>
            </a:pPr>
            <a:endParaRPr kumimoji="0" lang="en-CA" sz="2400" i="0" u="none" strike="noStrike" kern="1200" cap="none" spc="0" normalizeH="0" baseline="0" noProof="0" dirty="0" smtClean="0">
              <a:ln>
                <a:noFill/>
              </a:ln>
              <a:uLnTx/>
              <a:uFillTx/>
              <a:latin typeface="+mn-lt"/>
              <a:ea typeface="+mn-ea"/>
              <a:cs typeface="+mn-cs"/>
            </a:endParaRPr>
          </a:p>
        </p:txBody>
      </p:sp>
    </p:spTree>
    <p:extLst>
      <p:ext uri="{BB962C8B-B14F-4D97-AF65-F5344CB8AC3E}">
        <p14:creationId xmlns:p14="http://schemas.microsoft.com/office/powerpoint/2010/main" val="3705825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8" grpId="0"/>
      <p:bldP spid="9" grpId="0"/>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2"/>
          <p:cNvGrpSpPr/>
          <p:nvPr/>
        </p:nvGrpSpPr>
        <p:grpSpPr>
          <a:xfrm>
            <a:off x="76200" y="4800600"/>
            <a:ext cx="3886200" cy="609600"/>
            <a:chOff x="147974" y="0"/>
            <a:chExt cx="3133772" cy="1524000"/>
          </a:xfrm>
        </p:grpSpPr>
        <p:sp>
          <p:nvSpPr>
            <p:cNvPr id="39" name="Rounded Rectangle 38"/>
            <p:cNvSpPr/>
            <p:nvPr/>
          </p:nvSpPr>
          <p:spPr>
            <a:xfrm>
              <a:off x="147974" y="0"/>
              <a:ext cx="3133772" cy="1524000"/>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40" name="Rounded Rectangle 4"/>
            <p:cNvSpPr/>
            <p:nvPr/>
          </p:nvSpPr>
          <p:spPr>
            <a:xfrm>
              <a:off x="157546" y="76200"/>
              <a:ext cx="3044500" cy="1434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ts val="500"/>
                </a:spcAft>
              </a:pPr>
              <a:r>
                <a:rPr lang="en-US" sz="3600" dirty="0" smtClean="0">
                  <a:latin typeface="+mj-lt"/>
                </a:rPr>
                <a:t>UC-puzzle</a:t>
              </a:r>
              <a:endParaRPr lang="en-US" sz="2600" kern="1200" dirty="0" smtClean="0"/>
            </a:p>
          </p:txBody>
        </p:sp>
      </p:grpSp>
      <p:grpSp>
        <p:nvGrpSpPr>
          <p:cNvPr id="2" name="Group 42"/>
          <p:cNvGrpSpPr/>
          <p:nvPr/>
        </p:nvGrpSpPr>
        <p:grpSpPr>
          <a:xfrm>
            <a:off x="76200" y="4773168"/>
            <a:ext cx="3886200" cy="609600"/>
            <a:chOff x="147974" y="0"/>
            <a:chExt cx="3133772" cy="1524000"/>
          </a:xfrm>
        </p:grpSpPr>
        <p:sp>
          <p:nvSpPr>
            <p:cNvPr id="54" name="Rounded Rectangle 53"/>
            <p:cNvSpPr/>
            <p:nvPr/>
          </p:nvSpPr>
          <p:spPr>
            <a:xfrm>
              <a:off x="147974" y="0"/>
              <a:ext cx="3133772" cy="1524000"/>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55" name="Rounded Rectangle 4"/>
            <p:cNvSpPr/>
            <p:nvPr/>
          </p:nvSpPr>
          <p:spPr>
            <a:xfrm>
              <a:off x="157546" y="76200"/>
              <a:ext cx="3044500" cy="1434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3200" dirty="0" smtClean="0">
                  <a:latin typeface="+mj-lt"/>
                </a:rPr>
                <a:t>Simulation</a:t>
              </a:r>
              <a:endParaRPr lang="en-US" sz="2400" kern="1200" dirty="0" smtClean="0"/>
            </a:p>
          </p:txBody>
        </p:sp>
      </p:grpSp>
      <p:sp>
        <p:nvSpPr>
          <p:cNvPr id="19" name="Right Arrow 18"/>
          <p:cNvSpPr/>
          <p:nvPr/>
        </p:nvSpPr>
        <p:spPr>
          <a:xfrm rot="18684620">
            <a:off x="2270775" y="3822145"/>
            <a:ext cx="618468" cy="848188"/>
          </a:xfrm>
          <a:prstGeom prst="rightArrow">
            <a:avLst>
              <a:gd name="adj1" fmla="val 60000"/>
              <a:gd name="adj2" fmla="val 50000"/>
            </a:avLst>
          </a:prstGeom>
          <a:scene3d>
            <a:camera prst="orthographicFront">
              <a:rot lat="0" lon="0" rev="10800000"/>
            </a:camera>
            <a:lightRig rig="threePt" dir="t"/>
          </a:scene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0" name="Right Arrow 19"/>
          <p:cNvSpPr/>
          <p:nvPr/>
        </p:nvSpPr>
        <p:spPr>
          <a:xfrm rot="2473272">
            <a:off x="6375028" y="3908673"/>
            <a:ext cx="618468" cy="848188"/>
          </a:xfrm>
          <a:prstGeom prst="rightArrow">
            <a:avLst>
              <a:gd name="adj1" fmla="val 60000"/>
              <a:gd name="adj2" fmla="val 5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dirty="0"/>
          </a:p>
        </p:txBody>
      </p:sp>
      <p:grpSp>
        <p:nvGrpSpPr>
          <p:cNvPr id="3" name="Group 42"/>
          <p:cNvGrpSpPr/>
          <p:nvPr/>
        </p:nvGrpSpPr>
        <p:grpSpPr>
          <a:xfrm>
            <a:off x="2743200" y="2971800"/>
            <a:ext cx="3657600" cy="838200"/>
            <a:chOff x="147974" y="0"/>
            <a:chExt cx="3133772" cy="1524000"/>
          </a:xfrm>
        </p:grpSpPr>
        <p:sp>
          <p:nvSpPr>
            <p:cNvPr id="26" name="Rounded Rectangle 25"/>
            <p:cNvSpPr/>
            <p:nvPr/>
          </p:nvSpPr>
          <p:spPr>
            <a:xfrm>
              <a:off x="147974" y="0"/>
              <a:ext cx="3133772" cy="1524000"/>
            </a:xfrm>
            <a:prstGeom prst="roundRect">
              <a:avLst>
                <a:gd name="adj" fmla="val 10000"/>
              </a:avLst>
            </a:prstGeom>
            <a:gradFill>
              <a:gsLst>
                <a:gs pos="0">
                  <a:srgbClr val="D6B19C"/>
                </a:gs>
                <a:gs pos="30000">
                  <a:srgbClr val="D49E6C"/>
                </a:gs>
                <a:gs pos="70000">
                  <a:srgbClr val="A65528"/>
                </a:gs>
                <a:gs pos="100000">
                  <a:srgbClr val="663012"/>
                </a:gs>
              </a:gsLst>
              <a:lin ang="16200000" scaled="0"/>
            </a:gra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8" name="Rounded Rectangle 4"/>
            <p:cNvSpPr/>
            <p:nvPr/>
          </p:nvSpPr>
          <p:spPr>
            <a:xfrm>
              <a:off x="157546" y="76200"/>
              <a:ext cx="3044500" cy="1434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ts val="500"/>
                </a:spcAft>
              </a:pPr>
              <a:r>
                <a:rPr lang="en-US" sz="3600" dirty="0" smtClean="0">
                  <a:latin typeface="+mj-lt"/>
                </a:rPr>
                <a:t>Trusted Setup</a:t>
              </a:r>
              <a:endParaRPr lang="en-US" sz="2600" kern="1200" dirty="0" smtClean="0"/>
            </a:p>
          </p:txBody>
        </p:sp>
      </p:grpSp>
      <p:sp>
        <p:nvSpPr>
          <p:cNvPr id="31" name="Right Arrow 30"/>
          <p:cNvSpPr/>
          <p:nvPr/>
        </p:nvSpPr>
        <p:spPr>
          <a:xfrm rot="5400000">
            <a:off x="1562660" y="3881818"/>
            <a:ext cx="618468" cy="848188"/>
          </a:xfrm>
          <a:prstGeom prst="rightArrow">
            <a:avLst>
              <a:gd name="adj1" fmla="val 60000"/>
              <a:gd name="adj2" fmla="val 50000"/>
            </a:avLst>
          </a:prstGeom>
          <a:scene3d>
            <a:camera prst="orthographicFront">
              <a:rot lat="0" lon="0" rev="0"/>
            </a:camera>
            <a:lightRig rig="threePt" dir="t"/>
          </a:scene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grpSp>
        <p:nvGrpSpPr>
          <p:cNvPr id="4" name="Group 42"/>
          <p:cNvGrpSpPr/>
          <p:nvPr/>
        </p:nvGrpSpPr>
        <p:grpSpPr>
          <a:xfrm>
            <a:off x="5334000" y="2743200"/>
            <a:ext cx="3657600" cy="1143000"/>
            <a:chOff x="147974" y="0"/>
            <a:chExt cx="3133772" cy="1524000"/>
          </a:xfrm>
        </p:grpSpPr>
        <p:sp>
          <p:nvSpPr>
            <p:cNvPr id="33" name="Rounded Rectangle 32"/>
            <p:cNvSpPr/>
            <p:nvPr/>
          </p:nvSpPr>
          <p:spPr>
            <a:xfrm>
              <a:off x="147974" y="0"/>
              <a:ext cx="3133772" cy="1524000"/>
            </a:xfrm>
            <a:prstGeom prst="roundRect">
              <a:avLst>
                <a:gd name="adj" fmla="val 10000"/>
              </a:avLst>
            </a:prstGeom>
          </p:spPr>
          <p:style>
            <a:lnRef idx="1">
              <a:schemeClr val="accent5"/>
            </a:lnRef>
            <a:fillRef idx="3">
              <a:schemeClr val="accent5"/>
            </a:fillRef>
            <a:effectRef idx="2">
              <a:schemeClr val="accent5"/>
            </a:effectRef>
            <a:fontRef idx="minor">
              <a:schemeClr val="lt1"/>
            </a:fontRef>
          </p:style>
        </p:sp>
        <p:sp>
          <p:nvSpPr>
            <p:cNvPr id="41" name="Rounded Rectangle 4"/>
            <p:cNvSpPr/>
            <p:nvPr/>
          </p:nvSpPr>
          <p:spPr>
            <a:xfrm>
              <a:off x="157546" y="76200"/>
              <a:ext cx="3044500" cy="1434728"/>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ts val="500"/>
                </a:spcAft>
              </a:pPr>
              <a:r>
                <a:rPr lang="en-US" sz="3600" dirty="0" smtClean="0">
                  <a:latin typeface="+mj-lt"/>
                </a:rPr>
                <a:t>Stand-Alone</a:t>
              </a:r>
            </a:p>
            <a:p>
              <a:pPr lvl="0" algn="ctr" defTabSz="1155700">
                <a:lnSpc>
                  <a:spcPct val="90000"/>
                </a:lnSpc>
                <a:spcBef>
                  <a:spcPct val="0"/>
                </a:spcBef>
                <a:spcAft>
                  <a:spcPts val="500"/>
                </a:spcAft>
              </a:pPr>
              <a:r>
                <a:rPr lang="en-US" sz="3600" kern="1200" dirty="0" smtClean="0">
                  <a:latin typeface="+mj-lt"/>
                </a:rPr>
                <a:t>Non-</a:t>
              </a:r>
              <a:r>
                <a:rPr lang="en-US" sz="3600" kern="1200" dirty="0" err="1" smtClean="0">
                  <a:latin typeface="+mj-lt"/>
                </a:rPr>
                <a:t>malleabilty</a:t>
              </a:r>
              <a:endParaRPr lang="en-US" sz="2600" kern="1200" dirty="0" smtClean="0"/>
            </a:p>
          </p:txBody>
        </p:sp>
      </p:grpSp>
      <p:sp>
        <p:nvSpPr>
          <p:cNvPr id="42" name="Right Arrow 41"/>
          <p:cNvSpPr/>
          <p:nvPr/>
        </p:nvSpPr>
        <p:spPr>
          <a:xfrm rot="5400000">
            <a:off x="6896660" y="3914872"/>
            <a:ext cx="618468" cy="848188"/>
          </a:xfrm>
          <a:prstGeom prst="rightArrow">
            <a:avLst>
              <a:gd name="adj1" fmla="val 60000"/>
              <a:gd name="adj2" fmla="val 50000"/>
            </a:avLst>
          </a:prstGeom>
          <a:scene3d>
            <a:camera prst="orthographicFront">
              <a:rot lat="0" lon="0" rev="0"/>
            </a:camera>
            <a:lightRig rig="threePt" dir="t"/>
          </a:scene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grpSp>
        <p:nvGrpSpPr>
          <p:cNvPr id="5" name="Group 42"/>
          <p:cNvGrpSpPr/>
          <p:nvPr/>
        </p:nvGrpSpPr>
        <p:grpSpPr>
          <a:xfrm>
            <a:off x="5334000" y="2743200"/>
            <a:ext cx="3657600" cy="1143000"/>
            <a:chOff x="147974" y="0"/>
            <a:chExt cx="3133772" cy="1524000"/>
          </a:xfrm>
        </p:grpSpPr>
        <p:sp>
          <p:nvSpPr>
            <p:cNvPr id="45" name="Rounded Rectangle 44"/>
            <p:cNvSpPr/>
            <p:nvPr/>
          </p:nvSpPr>
          <p:spPr>
            <a:xfrm>
              <a:off x="147974" y="0"/>
              <a:ext cx="3133772" cy="1524000"/>
            </a:xfrm>
            <a:prstGeom prst="roundRect">
              <a:avLst>
                <a:gd name="adj" fmla="val 10000"/>
              </a:avLst>
            </a:prstGeom>
          </p:spPr>
          <p:style>
            <a:lnRef idx="1">
              <a:schemeClr val="accent5"/>
            </a:lnRef>
            <a:fillRef idx="3">
              <a:schemeClr val="accent5"/>
            </a:fillRef>
            <a:effectRef idx="2">
              <a:schemeClr val="accent5"/>
            </a:effectRef>
            <a:fontRef idx="minor">
              <a:schemeClr val="lt1"/>
            </a:fontRef>
          </p:style>
        </p:sp>
        <p:sp>
          <p:nvSpPr>
            <p:cNvPr id="46" name="Rounded Rectangle 4"/>
            <p:cNvSpPr/>
            <p:nvPr/>
          </p:nvSpPr>
          <p:spPr>
            <a:xfrm>
              <a:off x="157546" y="76200"/>
              <a:ext cx="3044500" cy="1434728"/>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ts val="500"/>
                </a:spcAft>
              </a:pPr>
              <a:r>
                <a:rPr lang="en-US" sz="3600" dirty="0" smtClean="0">
                  <a:latin typeface="+mj-lt"/>
                </a:rPr>
                <a:t>One-Way Functions</a:t>
              </a:r>
              <a:endParaRPr lang="en-US" sz="2600" kern="1200" dirty="0" smtClean="0"/>
            </a:p>
          </p:txBody>
        </p:sp>
      </p:grpSp>
      <p:grpSp>
        <p:nvGrpSpPr>
          <p:cNvPr id="7" name="Group 39"/>
          <p:cNvGrpSpPr/>
          <p:nvPr/>
        </p:nvGrpSpPr>
        <p:grpSpPr>
          <a:xfrm>
            <a:off x="4572000" y="4773168"/>
            <a:ext cx="4419600" cy="592862"/>
            <a:chOff x="4392429" y="0"/>
            <a:chExt cx="3133772" cy="1524000"/>
          </a:xfrm>
        </p:grpSpPr>
        <p:sp>
          <p:nvSpPr>
            <p:cNvPr id="57" name="Rounded Rectangle 56"/>
            <p:cNvSpPr/>
            <p:nvPr/>
          </p:nvSpPr>
          <p:spPr>
            <a:xfrm>
              <a:off x="4392429" y="0"/>
              <a:ext cx="3133772" cy="1524000"/>
            </a:xfrm>
            <a:prstGeom prst="roundRect">
              <a:avLst>
                <a:gd name="adj" fmla="val 10000"/>
              </a:avLst>
            </a:prstGeom>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58" name="Rounded Rectangle 4"/>
            <p:cNvSpPr/>
            <p:nvPr/>
          </p:nvSpPr>
          <p:spPr>
            <a:xfrm>
              <a:off x="4437065" y="44636"/>
              <a:ext cx="3044500" cy="1434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3300" dirty="0" smtClean="0">
                  <a:latin typeface="+mj-lt"/>
                </a:rPr>
                <a:t>Non-malleability</a:t>
              </a:r>
              <a:endParaRPr lang="en-US" sz="3300" kern="1200" dirty="0" smtClean="0"/>
            </a:p>
          </p:txBody>
        </p:sp>
      </p:grpSp>
      <p:grpSp>
        <p:nvGrpSpPr>
          <p:cNvPr id="35" name="Group 42"/>
          <p:cNvGrpSpPr/>
          <p:nvPr/>
        </p:nvGrpSpPr>
        <p:grpSpPr>
          <a:xfrm>
            <a:off x="2590800" y="6096000"/>
            <a:ext cx="3657600" cy="685800"/>
            <a:chOff x="147974" y="0"/>
            <a:chExt cx="3133772" cy="1524000"/>
          </a:xfrm>
        </p:grpSpPr>
        <p:sp>
          <p:nvSpPr>
            <p:cNvPr id="36" name="Rounded Rectangle 35"/>
            <p:cNvSpPr/>
            <p:nvPr/>
          </p:nvSpPr>
          <p:spPr>
            <a:xfrm>
              <a:off x="147974" y="0"/>
              <a:ext cx="3133772" cy="1524000"/>
            </a:xfrm>
            <a:prstGeom prst="roundRect">
              <a:avLst>
                <a:gd name="adj" fmla="val 10000"/>
              </a:avLst>
            </a:prstGeom>
            <a:gradFill>
              <a:gsLst>
                <a:gs pos="0">
                  <a:srgbClr val="D6B19C"/>
                </a:gs>
                <a:gs pos="30000">
                  <a:srgbClr val="D49E6C"/>
                </a:gs>
                <a:gs pos="70000">
                  <a:srgbClr val="A65528"/>
                </a:gs>
                <a:gs pos="100000">
                  <a:srgbClr val="663012"/>
                </a:gs>
              </a:gsLst>
              <a:lin ang="16200000" scaled="0"/>
            </a:gra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7" name="Rounded Rectangle 4"/>
            <p:cNvSpPr/>
            <p:nvPr/>
          </p:nvSpPr>
          <p:spPr>
            <a:xfrm>
              <a:off x="157546" y="76200"/>
              <a:ext cx="3044500" cy="1434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ts val="500"/>
                </a:spcAft>
              </a:pPr>
              <a:r>
                <a:rPr lang="en-US" sz="3600" dirty="0" smtClean="0">
                  <a:latin typeface="+mj-lt"/>
                </a:rPr>
                <a:t>UC-Security</a:t>
              </a:r>
              <a:endParaRPr lang="en-US" sz="2600" kern="1200" dirty="0" smtClean="0"/>
            </a:p>
          </p:txBody>
        </p:sp>
      </p:grpSp>
      <p:sp>
        <p:nvSpPr>
          <p:cNvPr id="38" name="Right Arrow 37"/>
          <p:cNvSpPr/>
          <p:nvPr/>
        </p:nvSpPr>
        <p:spPr>
          <a:xfrm rot="18684620">
            <a:off x="5766993" y="5430311"/>
            <a:ext cx="383220" cy="638025"/>
          </a:xfrm>
          <a:prstGeom prst="rightArrow">
            <a:avLst>
              <a:gd name="adj1" fmla="val 60000"/>
              <a:gd name="adj2" fmla="val 50000"/>
            </a:avLst>
          </a:prstGeom>
          <a:scene3d>
            <a:camera prst="orthographicFront">
              <a:rot lat="0" lon="0" rev="10800000"/>
            </a:camera>
            <a:lightRig rig="threePt" dir="t"/>
          </a:scene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43" name="Right Arrow 42"/>
          <p:cNvSpPr/>
          <p:nvPr/>
        </p:nvSpPr>
        <p:spPr>
          <a:xfrm rot="2473272">
            <a:off x="2706314" y="5486543"/>
            <a:ext cx="465224" cy="525560"/>
          </a:xfrm>
          <a:prstGeom prst="rightArrow">
            <a:avLst>
              <a:gd name="adj1" fmla="val 60000"/>
              <a:gd name="adj2" fmla="val 5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dirty="0"/>
          </a:p>
        </p:txBody>
      </p:sp>
      <p:sp>
        <p:nvSpPr>
          <p:cNvPr id="8" name="Title 7"/>
          <p:cNvSpPr>
            <a:spLocks noGrp="1"/>
          </p:cNvSpPr>
          <p:nvPr>
            <p:ph type="title"/>
          </p:nvPr>
        </p:nvSpPr>
        <p:spPr/>
        <p:txBody>
          <a:bodyPr>
            <a:normAutofit fontScale="90000"/>
          </a:bodyPr>
          <a:lstStyle/>
          <a:p>
            <a:r>
              <a:rPr lang="en-US" dirty="0" smtClean="0"/>
              <a:t>Achieving UC-Security - Static Case [LPV09]</a:t>
            </a:r>
            <a:endParaRPr lang="en-US" dirty="0"/>
          </a:p>
        </p:txBody>
      </p:sp>
      <p:grpSp>
        <p:nvGrpSpPr>
          <p:cNvPr id="32" name="Group 42"/>
          <p:cNvGrpSpPr/>
          <p:nvPr/>
        </p:nvGrpSpPr>
        <p:grpSpPr>
          <a:xfrm>
            <a:off x="76200" y="2971800"/>
            <a:ext cx="3657600" cy="838200"/>
            <a:chOff x="147974" y="0"/>
            <a:chExt cx="3133772" cy="1524000"/>
          </a:xfrm>
        </p:grpSpPr>
        <p:sp>
          <p:nvSpPr>
            <p:cNvPr id="34" name="Rounded Rectangle 33"/>
            <p:cNvSpPr/>
            <p:nvPr/>
          </p:nvSpPr>
          <p:spPr>
            <a:xfrm>
              <a:off x="147974" y="0"/>
              <a:ext cx="3133772" cy="1524000"/>
            </a:xfrm>
            <a:prstGeom prst="roundRect">
              <a:avLst>
                <a:gd name="adj" fmla="val 10000"/>
              </a:avLst>
            </a:prstGeom>
            <a:gradFill>
              <a:gsLst>
                <a:gs pos="0">
                  <a:srgbClr val="D6B19C"/>
                </a:gs>
                <a:gs pos="30000">
                  <a:srgbClr val="D49E6C"/>
                </a:gs>
                <a:gs pos="70000">
                  <a:srgbClr val="A65528"/>
                </a:gs>
                <a:gs pos="100000">
                  <a:srgbClr val="663012"/>
                </a:gs>
              </a:gsLst>
              <a:lin ang="16200000" scaled="0"/>
            </a:gra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44" name="Rounded Rectangle 4"/>
            <p:cNvSpPr/>
            <p:nvPr/>
          </p:nvSpPr>
          <p:spPr>
            <a:xfrm>
              <a:off x="157546" y="76200"/>
              <a:ext cx="3044500" cy="14347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ts val="500"/>
                </a:spcAft>
              </a:pPr>
              <a:r>
                <a:rPr lang="en-US" sz="3600" dirty="0" smtClean="0">
                  <a:latin typeface="+mj-lt"/>
                </a:rPr>
                <a:t>Puzzle</a:t>
              </a:r>
              <a:endParaRPr lang="en-US" sz="2600" kern="1200" dirty="0" smtClean="0"/>
            </a:p>
          </p:txBody>
        </p:sp>
      </p:grpSp>
    </p:spTree>
    <p:extLst>
      <p:ext uri="{BB962C8B-B14F-4D97-AF65-F5344CB8AC3E}">
        <p14:creationId xmlns:p14="http://schemas.microsoft.com/office/powerpoint/2010/main" val="7725472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lide(fromTo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lide(fromTo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path" presetSubtype="0" accel="50000" decel="50000" fill="hold" nodeType="clickEffect">
                                  <p:stCondLst>
                                    <p:cond delay="0"/>
                                  </p:stCondLst>
                                  <p:childTnLst>
                                    <p:animMotion origin="layout" path="M 0 -2.22222E-6 L -0.29167 -2.22222E-6 " pathEditMode="relative" rAng="0" ptsTypes="AA">
                                      <p:cBhvr>
                                        <p:cTn id="21" dur="500" fill="hold"/>
                                        <p:tgtEl>
                                          <p:spTgt spid="3"/>
                                        </p:tgtEl>
                                        <p:attrNameLst>
                                          <p:attrName>ppt_x</p:attrName>
                                          <p:attrName>ppt_y</p:attrName>
                                        </p:attrNameLst>
                                      </p:cBhvr>
                                      <p:rCtr x="-146" y="0"/>
                                    </p:animMotion>
                                  </p:childTnLst>
                                </p:cTn>
                              </p:par>
                              <p:par>
                                <p:cTn id="22" presetID="1" presetClass="exit" presetSubtype="0" fill="hold" nodeType="withEffect">
                                  <p:stCondLst>
                                    <p:cond delay="0"/>
                                  </p:stCondLst>
                                  <p:childTnLst>
                                    <p:set>
                                      <p:cBhvr>
                                        <p:cTn id="23" dur="1" fill="hold">
                                          <p:stCondLst>
                                            <p:cond delay="0"/>
                                          </p:stCondLst>
                                        </p:cTn>
                                        <p:tgtEl>
                                          <p:spTgt spid="20"/>
                                        </p:tgtEl>
                                        <p:attrNameLst>
                                          <p:attrName>style.visibility</p:attrName>
                                        </p:attrNameLst>
                                      </p:cBhvr>
                                      <p:to>
                                        <p:strVal val="hidden"/>
                                      </p:to>
                                    </p:set>
                                  </p:childTnLst>
                                </p:cTn>
                              </p:par>
                              <p:par>
                                <p:cTn id="24" presetID="35" presetClass="path" presetSubtype="0" accel="50000" decel="50000" fill="hold" nodeType="withEffect">
                                  <p:stCondLst>
                                    <p:cond delay="0"/>
                                  </p:stCondLst>
                                  <p:childTnLst>
                                    <p:animMotion origin="layout" path="M 1.94444E-6 -4.81481E-6 L -0.09045 -0.003 " pathEditMode="relative" rAng="0" ptsTypes="AA">
                                      <p:cBhvr>
                                        <p:cTn id="25" dur="500" fill="hold"/>
                                        <p:tgtEl>
                                          <p:spTgt spid="19"/>
                                        </p:tgtEl>
                                        <p:attrNameLst>
                                          <p:attrName>ppt_x</p:attrName>
                                          <p:attrName>ppt_y</p:attrName>
                                        </p:attrNameLst>
                                      </p:cBhvr>
                                      <p:rCtr x="-45" y="-2"/>
                                    </p:animMotion>
                                  </p:childTnLst>
                                </p:cTn>
                              </p:par>
                            </p:childTnLst>
                          </p:cTn>
                        </p:par>
                        <p:par>
                          <p:cTn id="26" fill="hold">
                            <p:stCondLst>
                              <p:cond delay="500"/>
                            </p:stCondLst>
                            <p:childTnLst>
                              <p:par>
                                <p:cTn id="27" presetID="1" presetClass="exit" presetSubtype="0" fill="hold" nodeType="afterEffect">
                                  <p:stCondLst>
                                    <p:cond delay="0"/>
                                  </p:stCondLst>
                                  <p:childTnLst>
                                    <p:set>
                                      <p:cBhvr>
                                        <p:cTn id="28" dur="1" fill="hold">
                                          <p:stCondLst>
                                            <p:cond delay="0"/>
                                          </p:stCondLst>
                                        </p:cTn>
                                        <p:tgtEl>
                                          <p:spTgt spid="19"/>
                                        </p:tgtEl>
                                        <p:attrNameLst>
                                          <p:attrName>style.visibility</p:attrName>
                                        </p:attrNameLst>
                                      </p:cBhvr>
                                      <p:to>
                                        <p:strVal val="hidden"/>
                                      </p:to>
                                    </p:se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par>
                          <p:cTn id="36" fill="hold">
                            <p:stCondLst>
                              <p:cond delay="0"/>
                            </p:stCondLst>
                            <p:childTnLst>
                              <p:par>
                                <p:cTn id="37" presetID="1" presetClass="exit"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hidden"/>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581950" y="1819344"/>
            <a:ext cx="8229600" cy="2514600"/>
          </a:xfrm>
          <a:prstGeom prst="rect">
            <a:avLst/>
          </a:prstGeom>
        </p:spPr>
        <p:txBody>
          <a:bodyPr vert="horz" lIns="91440" tIns="45720" rIns="91440" bIns="45720" rtlCol="0">
            <a:noAutofit/>
          </a:bodyPr>
          <a:lstStyle/>
          <a:p>
            <a:pPr marL="514350" lvl="0" indent="-514350">
              <a:spcBef>
                <a:spcPct val="20000"/>
              </a:spcBef>
              <a:defRPr/>
            </a:pPr>
            <a:endParaRPr lang="en-CA" sz="2400" dirty="0" smtClean="0">
              <a:solidFill>
                <a:srgbClr val="0208EE"/>
              </a:solidFill>
            </a:endParaRPr>
          </a:p>
        </p:txBody>
      </p:sp>
      <p:sp>
        <p:nvSpPr>
          <p:cNvPr id="8" name="Content Placeholder 2"/>
          <p:cNvSpPr txBox="1">
            <a:spLocks/>
          </p:cNvSpPr>
          <p:nvPr/>
        </p:nvSpPr>
        <p:spPr>
          <a:xfrm>
            <a:off x="658150" y="1285944"/>
            <a:ext cx="8077200" cy="542856"/>
          </a:xfrm>
          <a:prstGeom prst="rect">
            <a:avLst/>
          </a:prstGeom>
        </p:spPr>
        <p:txBody>
          <a:bodyPr vert="horz" lIns="91440" tIns="45720" rIns="91440" bIns="45720" rtlCol="0">
            <a:noAutofit/>
          </a:bodyPr>
          <a:lstStyle/>
          <a:p>
            <a:pPr marL="514350" indent="-514350">
              <a:spcBef>
                <a:spcPct val="20000"/>
              </a:spcBef>
              <a:defRPr/>
            </a:pPr>
            <a:r>
              <a:rPr lang="en-CA" sz="2800" b="1" dirty="0" smtClean="0">
                <a:solidFill>
                  <a:srgbClr val="0000FF"/>
                </a:solidFill>
              </a:rPr>
              <a:t>Static Security :</a:t>
            </a:r>
            <a:endParaRPr lang="en-CA" sz="2800" dirty="0">
              <a:solidFill>
                <a:srgbClr val="0000FF"/>
              </a:solidFill>
            </a:endParaRPr>
          </a:p>
        </p:txBody>
      </p:sp>
      <p:sp>
        <p:nvSpPr>
          <p:cNvPr id="2" name="Rounded Rectangle 1"/>
          <p:cNvSpPr/>
          <p:nvPr/>
        </p:nvSpPr>
        <p:spPr>
          <a:xfrm>
            <a:off x="1143000" y="2362200"/>
            <a:ext cx="14478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Static OT</a:t>
            </a:r>
            <a:endParaRPr lang="en-US" sz="2800" dirty="0"/>
          </a:p>
        </p:txBody>
      </p:sp>
      <p:sp>
        <p:nvSpPr>
          <p:cNvPr id="3" name="Plus 2"/>
          <p:cNvSpPr/>
          <p:nvPr/>
        </p:nvSpPr>
        <p:spPr>
          <a:xfrm>
            <a:off x="2743200" y="2514600"/>
            <a:ext cx="609600" cy="609600"/>
          </a:xfrm>
          <a:prstGeom prst="mathPlus">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ounded Rectangle 10"/>
          <p:cNvSpPr/>
          <p:nvPr/>
        </p:nvSpPr>
        <p:spPr>
          <a:xfrm>
            <a:off x="3429000" y="2362200"/>
            <a:ext cx="1447800" cy="1066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smtClean="0"/>
              <a:t>Puzzle</a:t>
            </a:r>
            <a:endParaRPr lang="en-US" sz="2800" dirty="0"/>
          </a:p>
        </p:txBody>
      </p:sp>
      <p:sp>
        <p:nvSpPr>
          <p:cNvPr id="5" name="Right Arrow 4"/>
          <p:cNvSpPr/>
          <p:nvPr/>
        </p:nvSpPr>
        <p:spPr>
          <a:xfrm>
            <a:off x="5105400" y="2667000"/>
            <a:ext cx="1066800" cy="3048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Rounded Rectangle 11"/>
          <p:cNvSpPr/>
          <p:nvPr/>
        </p:nvSpPr>
        <p:spPr>
          <a:xfrm>
            <a:off x="6248400" y="2362200"/>
            <a:ext cx="1447800" cy="10668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smtClean="0"/>
              <a:t>Static</a:t>
            </a:r>
          </a:p>
          <a:p>
            <a:pPr algn="ctr"/>
            <a:r>
              <a:rPr lang="en-US" sz="2800" dirty="0" smtClean="0"/>
              <a:t>UC</a:t>
            </a:r>
            <a:endParaRPr lang="en-US" sz="2800" dirty="0"/>
          </a:p>
        </p:txBody>
      </p:sp>
      <p:sp>
        <p:nvSpPr>
          <p:cNvPr id="14" name="TextBox 13"/>
          <p:cNvSpPr txBox="1">
            <a:spLocks noChangeArrowheads="1"/>
          </p:cNvSpPr>
          <p:nvPr/>
        </p:nvSpPr>
        <p:spPr bwMode="auto">
          <a:xfrm>
            <a:off x="457200" y="4800600"/>
            <a:ext cx="8305800" cy="1200329"/>
          </a:xfrm>
          <a:prstGeom prst="rect">
            <a:avLst/>
          </a:prstGeom>
          <a:ln>
            <a:solidFill>
              <a:srgbClr val="92D050"/>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600" dirty="0" smtClean="0">
                <a:solidFill>
                  <a:schemeClr val="tx1"/>
                </a:solidFill>
                <a:latin typeface="Calibri" pitchFamily="34" charset="0"/>
              </a:rPr>
              <a:t>This work: </a:t>
            </a:r>
            <a:r>
              <a:rPr lang="en-US" sz="3600" dirty="0" smtClean="0">
                <a:latin typeface="Calibri" pitchFamily="34" charset="0"/>
              </a:rPr>
              <a:t>When</a:t>
            </a:r>
            <a:r>
              <a:rPr lang="en-US" sz="3600" dirty="0">
                <a:latin typeface="Calibri" pitchFamily="34" charset="0"/>
              </a:rPr>
              <a:t>, and at what cost, </a:t>
            </a:r>
            <a:r>
              <a:rPr lang="en-US" sz="3600" dirty="0" smtClean="0">
                <a:latin typeface="Calibri" pitchFamily="34" charset="0"/>
              </a:rPr>
              <a:t>can </a:t>
            </a:r>
            <a:r>
              <a:rPr lang="en-US" sz="3600" dirty="0">
                <a:solidFill>
                  <a:srgbClr val="0000FF"/>
                </a:solidFill>
                <a:latin typeface="Calibri" pitchFamily="34" charset="0"/>
              </a:rPr>
              <a:t>A</a:t>
            </a:r>
            <a:r>
              <a:rPr lang="en-US" sz="3600" dirty="0" smtClean="0">
                <a:solidFill>
                  <a:srgbClr val="0000FF"/>
                </a:solidFill>
                <a:latin typeface="Calibri" pitchFamily="34" charset="0"/>
              </a:rPr>
              <a:t>daptive UC security </a:t>
            </a:r>
            <a:r>
              <a:rPr lang="en-US" sz="3600" dirty="0">
                <a:latin typeface="Calibri" pitchFamily="34" charset="0"/>
              </a:rPr>
              <a:t>be </a:t>
            </a:r>
            <a:r>
              <a:rPr lang="en-US" sz="3600" dirty="0" err="1">
                <a:solidFill>
                  <a:srgbClr val="000000"/>
                </a:solidFill>
                <a:latin typeface="Calibri" pitchFamily="34" charset="0"/>
              </a:rPr>
              <a:t>acheived</a:t>
            </a:r>
            <a:r>
              <a:rPr lang="en-US" sz="3600" dirty="0">
                <a:latin typeface="Calibri" pitchFamily="34" charset="0"/>
              </a:rPr>
              <a:t>?</a:t>
            </a:r>
          </a:p>
        </p:txBody>
      </p:sp>
      <p:sp>
        <p:nvSpPr>
          <p:cNvPr id="15" name="Title 7"/>
          <p:cNvSpPr>
            <a:spLocks noGrp="1"/>
          </p:cNvSpPr>
          <p:nvPr>
            <p:ph type="title"/>
          </p:nvPr>
        </p:nvSpPr>
        <p:spPr>
          <a:xfrm>
            <a:off x="457200" y="274639"/>
            <a:ext cx="8229600" cy="1143000"/>
          </a:xfrm>
        </p:spPr>
        <p:txBody>
          <a:bodyPr>
            <a:normAutofit fontScale="90000"/>
          </a:bodyPr>
          <a:lstStyle/>
          <a:p>
            <a:r>
              <a:rPr lang="en-US" dirty="0" smtClean="0"/>
              <a:t>Achieving UC-Security - Static Case [LPV09,LPV12]</a:t>
            </a:r>
            <a:endParaRPr lang="en-US" dirty="0"/>
          </a:p>
        </p:txBody>
      </p:sp>
      <p:sp>
        <p:nvSpPr>
          <p:cNvPr id="4" name="TextBox 3"/>
          <p:cNvSpPr txBox="1"/>
          <p:nvPr/>
        </p:nvSpPr>
        <p:spPr>
          <a:xfrm>
            <a:off x="5076771" y="2133600"/>
            <a:ext cx="1019229" cy="584776"/>
          </a:xfrm>
          <a:prstGeom prst="rect">
            <a:avLst/>
          </a:prstGeom>
          <a:noFill/>
        </p:spPr>
        <p:txBody>
          <a:bodyPr wrap="none" rtlCol="0">
            <a:spAutoFit/>
          </a:bodyPr>
          <a:lstStyle/>
          <a:p>
            <a:r>
              <a:rPr lang="en-US" sz="3200" dirty="0" smtClean="0">
                <a:solidFill>
                  <a:srgbClr val="0000FF"/>
                </a:solidFill>
              </a:rPr>
              <a:t>NMC</a:t>
            </a:r>
          </a:p>
        </p:txBody>
      </p:sp>
    </p:spTree>
    <p:extLst>
      <p:ext uri="{BB962C8B-B14F-4D97-AF65-F5344CB8AC3E}">
        <p14:creationId xmlns:p14="http://schemas.microsoft.com/office/powerpoint/2010/main" val="2176751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animBg="1"/>
      <p:bldP spid="5" grpId="0" animBg="1"/>
      <p:bldP spid="12" grpId="0" animBg="1"/>
      <p:bldP spid="14" grpId="0" animBg="1"/>
      <p:bldP spid="14" grpId="1"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581950" y="1819344"/>
            <a:ext cx="8229600" cy="2514600"/>
          </a:xfrm>
          <a:prstGeom prst="rect">
            <a:avLst/>
          </a:prstGeom>
        </p:spPr>
        <p:txBody>
          <a:bodyPr vert="horz" lIns="91440" tIns="45720" rIns="91440" bIns="45720" rtlCol="0">
            <a:noAutofit/>
          </a:bodyPr>
          <a:lstStyle/>
          <a:p>
            <a:pPr marL="514350" lvl="0" indent="-514350">
              <a:spcBef>
                <a:spcPct val="20000"/>
              </a:spcBef>
              <a:defRPr/>
            </a:pPr>
            <a:endParaRPr lang="en-CA" sz="2400" dirty="0" smtClean="0">
              <a:solidFill>
                <a:srgbClr val="0208EE"/>
              </a:solidFill>
            </a:endParaRPr>
          </a:p>
        </p:txBody>
      </p:sp>
      <p:sp>
        <p:nvSpPr>
          <p:cNvPr id="8" name="Content Placeholder 2"/>
          <p:cNvSpPr txBox="1">
            <a:spLocks/>
          </p:cNvSpPr>
          <p:nvPr/>
        </p:nvSpPr>
        <p:spPr>
          <a:xfrm>
            <a:off x="658150" y="1285944"/>
            <a:ext cx="8077200" cy="542856"/>
          </a:xfrm>
          <a:prstGeom prst="rect">
            <a:avLst/>
          </a:prstGeom>
        </p:spPr>
        <p:txBody>
          <a:bodyPr vert="horz" lIns="91440" tIns="45720" rIns="91440" bIns="45720" rtlCol="0">
            <a:noAutofit/>
          </a:bodyPr>
          <a:lstStyle/>
          <a:p>
            <a:pPr marL="514350" indent="-514350">
              <a:spcBef>
                <a:spcPct val="20000"/>
              </a:spcBef>
              <a:defRPr/>
            </a:pPr>
            <a:r>
              <a:rPr lang="en-CA" sz="2800" b="1" dirty="0" smtClean="0">
                <a:solidFill>
                  <a:srgbClr val="0000FF"/>
                </a:solidFill>
              </a:rPr>
              <a:t>Static Security :</a:t>
            </a:r>
            <a:endParaRPr lang="en-CA" sz="2800" dirty="0">
              <a:solidFill>
                <a:srgbClr val="0000FF"/>
              </a:solidFill>
            </a:endParaRPr>
          </a:p>
        </p:txBody>
      </p:sp>
      <p:sp>
        <p:nvSpPr>
          <p:cNvPr id="4" name="Title 1"/>
          <p:cNvSpPr>
            <a:spLocks noGrp="1"/>
          </p:cNvSpPr>
          <p:nvPr>
            <p:ph type="title"/>
          </p:nvPr>
        </p:nvSpPr>
        <p:spPr>
          <a:xfrm>
            <a:off x="457200" y="0"/>
            <a:ext cx="8229600" cy="1143000"/>
          </a:xfrm>
        </p:spPr>
        <p:txBody>
          <a:bodyPr>
            <a:normAutofit/>
          </a:bodyPr>
          <a:lstStyle/>
          <a:p>
            <a:r>
              <a:rPr lang="en-US" sz="4000" dirty="0" smtClean="0"/>
              <a:t>Ideally…</a:t>
            </a:r>
            <a:endParaRPr lang="en-US" sz="4000" dirty="0"/>
          </a:p>
        </p:txBody>
      </p:sp>
      <p:sp>
        <p:nvSpPr>
          <p:cNvPr id="9" name="Content Placeholder 2"/>
          <p:cNvSpPr txBox="1">
            <a:spLocks/>
          </p:cNvSpPr>
          <p:nvPr/>
        </p:nvSpPr>
        <p:spPr>
          <a:xfrm>
            <a:off x="658150" y="3962400"/>
            <a:ext cx="8610600" cy="762000"/>
          </a:xfrm>
          <a:prstGeom prst="rect">
            <a:avLst/>
          </a:prstGeom>
        </p:spPr>
        <p:txBody>
          <a:bodyPr vert="horz" lIns="91440" tIns="45720" rIns="91440" bIns="45720" rtlCol="0">
            <a:noAutofit/>
          </a:bodyPr>
          <a:lstStyle/>
          <a:p>
            <a:pPr marL="514350" indent="-514350">
              <a:spcBef>
                <a:spcPct val="20000"/>
              </a:spcBef>
              <a:defRPr/>
            </a:pPr>
            <a:r>
              <a:rPr lang="en-CA" sz="2800" b="1" dirty="0" smtClean="0">
                <a:solidFill>
                  <a:srgbClr val="0000FF"/>
                </a:solidFill>
              </a:rPr>
              <a:t>Adaptive Security :</a:t>
            </a:r>
            <a:r>
              <a:rPr lang="en-CA" sz="2800" dirty="0" smtClean="0">
                <a:solidFill>
                  <a:srgbClr val="0000FF"/>
                </a:solidFill>
              </a:rPr>
              <a:t> </a:t>
            </a:r>
            <a:r>
              <a:rPr lang="en-CA" sz="2800" b="1" dirty="0" smtClean="0">
                <a:solidFill>
                  <a:srgbClr val="0000FF"/>
                </a:solidFill>
              </a:rPr>
              <a:t> </a:t>
            </a:r>
          </a:p>
          <a:p>
            <a:pPr marL="514350" lvl="0" indent="-514350">
              <a:spcBef>
                <a:spcPct val="20000"/>
              </a:spcBef>
              <a:defRPr/>
            </a:pPr>
            <a:endParaRPr lang="en-CA" sz="2800" b="1" dirty="0" smtClean="0">
              <a:solidFill>
                <a:srgbClr val="FF0000"/>
              </a:solidFill>
            </a:endParaRPr>
          </a:p>
        </p:txBody>
      </p:sp>
      <p:sp>
        <p:nvSpPr>
          <p:cNvPr id="2" name="Rounded Rectangle 1"/>
          <p:cNvSpPr/>
          <p:nvPr/>
        </p:nvSpPr>
        <p:spPr>
          <a:xfrm>
            <a:off x="1143000" y="2362200"/>
            <a:ext cx="14478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Static OT</a:t>
            </a:r>
            <a:endParaRPr lang="en-US" sz="2800" dirty="0"/>
          </a:p>
        </p:txBody>
      </p:sp>
      <p:sp>
        <p:nvSpPr>
          <p:cNvPr id="3" name="Plus 2"/>
          <p:cNvSpPr/>
          <p:nvPr/>
        </p:nvSpPr>
        <p:spPr>
          <a:xfrm>
            <a:off x="2743200" y="2514600"/>
            <a:ext cx="609600" cy="609600"/>
          </a:xfrm>
          <a:prstGeom prst="mathPlus">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ounded Rectangle 10"/>
          <p:cNvSpPr/>
          <p:nvPr/>
        </p:nvSpPr>
        <p:spPr>
          <a:xfrm>
            <a:off x="3429000" y="2362200"/>
            <a:ext cx="1447800" cy="1066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smtClean="0"/>
              <a:t>Puzzle</a:t>
            </a:r>
            <a:endParaRPr lang="en-US" sz="2800" dirty="0"/>
          </a:p>
        </p:txBody>
      </p:sp>
      <p:sp>
        <p:nvSpPr>
          <p:cNvPr id="5" name="Right Arrow 4"/>
          <p:cNvSpPr/>
          <p:nvPr/>
        </p:nvSpPr>
        <p:spPr>
          <a:xfrm>
            <a:off x="5105400" y="2667000"/>
            <a:ext cx="1066800" cy="3048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Rounded Rectangle 11"/>
          <p:cNvSpPr/>
          <p:nvPr/>
        </p:nvSpPr>
        <p:spPr>
          <a:xfrm>
            <a:off x="6248400" y="2362200"/>
            <a:ext cx="1447800" cy="10668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smtClean="0"/>
              <a:t>Static</a:t>
            </a:r>
          </a:p>
          <a:p>
            <a:pPr algn="ctr"/>
            <a:r>
              <a:rPr lang="en-US" sz="2800" dirty="0" smtClean="0"/>
              <a:t>UC</a:t>
            </a:r>
            <a:endParaRPr lang="en-US" sz="2800" dirty="0"/>
          </a:p>
        </p:txBody>
      </p:sp>
      <p:sp>
        <p:nvSpPr>
          <p:cNvPr id="15" name="Rounded Rectangle 14"/>
          <p:cNvSpPr/>
          <p:nvPr/>
        </p:nvSpPr>
        <p:spPr>
          <a:xfrm>
            <a:off x="1143000" y="5029200"/>
            <a:ext cx="14478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smtClean="0"/>
              <a:t>Adap</a:t>
            </a:r>
            <a:r>
              <a:rPr lang="en-US" sz="2800" dirty="0" smtClean="0"/>
              <a:t>. OT</a:t>
            </a:r>
            <a:endParaRPr lang="en-US" sz="2800" dirty="0"/>
          </a:p>
        </p:txBody>
      </p:sp>
      <p:sp>
        <p:nvSpPr>
          <p:cNvPr id="16" name="Plus 15"/>
          <p:cNvSpPr/>
          <p:nvPr/>
        </p:nvSpPr>
        <p:spPr>
          <a:xfrm>
            <a:off x="2743200" y="5181600"/>
            <a:ext cx="609600" cy="609600"/>
          </a:xfrm>
          <a:prstGeom prst="mathPlus">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Rounded Rectangle 16"/>
          <p:cNvSpPr/>
          <p:nvPr/>
        </p:nvSpPr>
        <p:spPr>
          <a:xfrm>
            <a:off x="3352800" y="5029200"/>
            <a:ext cx="1676400" cy="1066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err="1" smtClean="0"/>
              <a:t>Adap</a:t>
            </a:r>
            <a:r>
              <a:rPr lang="en-US" sz="2800" dirty="0" smtClean="0"/>
              <a:t>.</a:t>
            </a:r>
          </a:p>
          <a:p>
            <a:pPr algn="ctr"/>
            <a:r>
              <a:rPr lang="en-US" sz="2800" dirty="0" smtClean="0"/>
              <a:t>Puzzle</a:t>
            </a:r>
            <a:endParaRPr lang="en-US" sz="2800" dirty="0"/>
          </a:p>
        </p:txBody>
      </p:sp>
      <p:sp>
        <p:nvSpPr>
          <p:cNvPr id="18" name="Right Arrow 17"/>
          <p:cNvSpPr/>
          <p:nvPr/>
        </p:nvSpPr>
        <p:spPr>
          <a:xfrm>
            <a:off x="5105400" y="5334000"/>
            <a:ext cx="1066800" cy="3048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9" name="Rounded Rectangle 18"/>
          <p:cNvSpPr/>
          <p:nvPr/>
        </p:nvSpPr>
        <p:spPr>
          <a:xfrm>
            <a:off x="6248400" y="5029200"/>
            <a:ext cx="1447800" cy="10668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err="1" smtClean="0"/>
              <a:t>Adap</a:t>
            </a:r>
            <a:r>
              <a:rPr lang="en-US" sz="2800" dirty="0" smtClean="0"/>
              <a:t>.</a:t>
            </a:r>
          </a:p>
          <a:p>
            <a:pPr algn="ctr"/>
            <a:r>
              <a:rPr lang="en-US" sz="2800" dirty="0" smtClean="0"/>
              <a:t>UC</a:t>
            </a:r>
            <a:endParaRPr lang="en-US" sz="2800" dirty="0"/>
          </a:p>
        </p:txBody>
      </p:sp>
      <p:sp>
        <p:nvSpPr>
          <p:cNvPr id="20" name="TextBox 19"/>
          <p:cNvSpPr txBox="1"/>
          <p:nvPr/>
        </p:nvSpPr>
        <p:spPr>
          <a:xfrm>
            <a:off x="5076771" y="2133600"/>
            <a:ext cx="1019229" cy="584776"/>
          </a:xfrm>
          <a:prstGeom prst="rect">
            <a:avLst/>
          </a:prstGeom>
          <a:noFill/>
        </p:spPr>
        <p:txBody>
          <a:bodyPr wrap="none" rtlCol="0">
            <a:spAutoFit/>
          </a:bodyPr>
          <a:lstStyle/>
          <a:p>
            <a:r>
              <a:rPr lang="en-US" sz="3200" dirty="0" smtClean="0">
                <a:solidFill>
                  <a:srgbClr val="0000FF"/>
                </a:solidFill>
              </a:rPr>
              <a:t>NMC</a:t>
            </a:r>
          </a:p>
        </p:txBody>
      </p:sp>
      <p:sp>
        <p:nvSpPr>
          <p:cNvPr id="21" name="TextBox 20"/>
          <p:cNvSpPr txBox="1"/>
          <p:nvPr/>
        </p:nvSpPr>
        <p:spPr>
          <a:xfrm>
            <a:off x="5416378" y="4825424"/>
            <a:ext cx="374822" cy="584776"/>
          </a:xfrm>
          <a:prstGeom prst="rect">
            <a:avLst/>
          </a:prstGeom>
          <a:noFill/>
        </p:spPr>
        <p:txBody>
          <a:bodyPr wrap="none" rtlCol="0">
            <a:spAutoFit/>
          </a:bodyPr>
          <a:lstStyle/>
          <a:p>
            <a:r>
              <a:rPr lang="en-US" sz="3200" dirty="0" smtClean="0">
                <a:solidFill>
                  <a:srgbClr val="0000FF"/>
                </a:solidFill>
              </a:rPr>
              <a:t>?</a:t>
            </a:r>
          </a:p>
        </p:txBody>
      </p:sp>
    </p:spTree>
    <p:extLst>
      <p:ext uri="{BB962C8B-B14F-4D97-AF65-F5344CB8AC3E}">
        <p14:creationId xmlns:p14="http://schemas.microsoft.com/office/powerpoint/2010/main" val="1621312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5" grpId="0" animBg="1"/>
      <p:bldP spid="16" grpId="0" animBg="1"/>
      <p:bldP spid="17" grpId="0" animBg="1"/>
      <p:bldP spid="18" grpId="0" animBg="1"/>
      <p:bldP spid="19"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581950" y="1819344"/>
            <a:ext cx="8229600" cy="2514600"/>
          </a:xfrm>
          <a:prstGeom prst="rect">
            <a:avLst/>
          </a:prstGeom>
        </p:spPr>
        <p:txBody>
          <a:bodyPr vert="horz" lIns="91440" tIns="45720" rIns="91440" bIns="45720" rtlCol="0">
            <a:noAutofit/>
          </a:bodyPr>
          <a:lstStyle/>
          <a:p>
            <a:pPr marL="514350" lvl="0" indent="-514350">
              <a:spcBef>
                <a:spcPct val="20000"/>
              </a:spcBef>
              <a:defRPr/>
            </a:pPr>
            <a:endParaRPr lang="en-CA" sz="2400" dirty="0" smtClean="0">
              <a:solidFill>
                <a:srgbClr val="0208EE"/>
              </a:solidFill>
            </a:endParaRPr>
          </a:p>
        </p:txBody>
      </p:sp>
      <p:sp>
        <p:nvSpPr>
          <p:cNvPr id="8" name="Content Placeholder 2"/>
          <p:cNvSpPr txBox="1">
            <a:spLocks/>
          </p:cNvSpPr>
          <p:nvPr/>
        </p:nvSpPr>
        <p:spPr>
          <a:xfrm>
            <a:off x="658150" y="1285944"/>
            <a:ext cx="8077200" cy="542856"/>
          </a:xfrm>
          <a:prstGeom prst="rect">
            <a:avLst/>
          </a:prstGeom>
        </p:spPr>
        <p:txBody>
          <a:bodyPr vert="horz" lIns="91440" tIns="45720" rIns="91440" bIns="45720" rtlCol="0">
            <a:noAutofit/>
          </a:bodyPr>
          <a:lstStyle/>
          <a:p>
            <a:pPr marL="514350" indent="-514350">
              <a:spcBef>
                <a:spcPct val="20000"/>
              </a:spcBef>
              <a:defRPr/>
            </a:pPr>
            <a:r>
              <a:rPr lang="en-CA" sz="2800" b="1" dirty="0" smtClean="0">
                <a:solidFill>
                  <a:srgbClr val="0000FF"/>
                </a:solidFill>
              </a:rPr>
              <a:t>Static Security :</a:t>
            </a:r>
            <a:endParaRPr lang="en-CA" sz="2800" dirty="0">
              <a:solidFill>
                <a:srgbClr val="0000FF"/>
              </a:solidFill>
            </a:endParaRPr>
          </a:p>
        </p:txBody>
      </p:sp>
      <p:sp>
        <p:nvSpPr>
          <p:cNvPr id="4" name="Title 1"/>
          <p:cNvSpPr>
            <a:spLocks noGrp="1"/>
          </p:cNvSpPr>
          <p:nvPr>
            <p:ph type="title"/>
          </p:nvPr>
        </p:nvSpPr>
        <p:spPr>
          <a:xfrm>
            <a:off x="457200" y="0"/>
            <a:ext cx="8229600" cy="1143000"/>
          </a:xfrm>
        </p:spPr>
        <p:txBody>
          <a:bodyPr>
            <a:normAutofit/>
          </a:bodyPr>
          <a:lstStyle/>
          <a:p>
            <a:r>
              <a:rPr lang="en-US" sz="4000" dirty="0" smtClean="0"/>
              <a:t>Our Work</a:t>
            </a:r>
            <a:endParaRPr lang="en-US" sz="4000" dirty="0"/>
          </a:p>
        </p:txBody>
      </p:sp>
      <p:sp>
        <p:nvSpPr>
          <p:cNvPr id="9" name="Content Placeholder 2"/>
          <p:cNvSpPr txBox="1">
            <a:spLocks/>
          </p:cNvSpPr>
          <p:nvPr/>
        </p:nvSpPr>
        <p:spPr>
          <a:xfrm>
            <a:off x="658150" y="3962400"/>
            <a:ext cx="8610600" cy="762000"/>
          </a:xfrm>
          <a:prstGeom prst="rect">
            <a:avLst/>
          </a:prstGeom>
        </p:spPr>
        <p:txBody>
          <a:bodyPr vert="horz" lIns="91440" tIns="45720" rIns="91440" bIns="45720" rtlCol="0">
            <a:noAutofit/>
          </a:bodyPr>
          <a:lstStyle/>
          <a:p>
            <a:pPr marL="514350" indent="-514350">
              <a:spcBef>
                <a:spcPct val="20000"/>
              </a:spcBef>
              <a:defRPr/>
            </a:pPr>
            <a:r>
              <a:rPr lang="en-CA" sz="2800" b="1" dirty="0" smtClean="0">
                <a:solidFill>
                  <a:srgbClr val="0000FF"/>
                </a:solidFill>
              </a:rPr>
              <a:t>Adaptive Security :</a:t>
            </a:r>
            <a:r>
              <a:rPr lang="en-CA" sz="2800" dirty="0" smtClean="0">
                <a:solidFill>
                  <a:srgbClr val="0000FF"/>
                </a:solidFill>
              </a:rPr>
              <a:t> </a:t>
            </a:r>
            <a:r>
              <a:rPr lang="en-CA" sz="2800" b="1" dirty="0" smtClean="0">
                <a:solidFill>
                  <a:srgbClr val="0000FF"/>
                </a:solidFill>
              </a:rPr>
              <a:t> </a:t>
            </a:r>
          </a:p>
          <a:p>
            <a:pPr marL="514350" lvl="0" indent="-514350">
              <a:spcBef>
                <a:spcPct val="20000"/>
              </a:spcBef>
              <a:defRPr/>
            </a:pPr>
            <a:endParaRPr lang="en-CA" sz="2800" b="1" dirty="0" smtClean="0">
              <a:solidFill>
                <a:srgbClr val="FF0000"/>
              </a:solidFill>
            </a:endParaRPr>
          </a:p>
        </p:txBody>
      </p:sp>
      <p:sp>
        <p:nvSpPr>
          <p:cNvPr id="2" name="Rounded Rectangle 1"/>
          <p:cNvSpPr/>
          <p:nvPr/>
        </p:nvSpPr>
        <p:spPr>
          <a:xfrm>
            <a:off x="1143000" y="2362200"/>
            <a:ext cx="14478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Static OT</a:t>
            </a:r>
            <a:endParaRPr lang="en-US" sz="2800" dirty="0"/>
          </a:p>
        </p:txBody>
      </p:sp>
      <p:sp>
        <p:nvSpPr>
          <p:cNvPr id="3" name="Plus 2"/>
          <p:cNvSpPr/>
          <p:nvPr/>
        </p:nvSpPr>
        <p:spPr>
          <a:xfrm>
            <a:off x="2743200" y="2514600"/>
            <a:ext cx="609600" cy="609600"/>
          </a:xfrm>
          <a:prstGeom prst="mathPlus">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ounded Rectangle 10"/>
          <p:cNvSpPr/>
          <p:nvPr/>
        </p:nvSpPr>
        <p:spPr>
          <a:xfrm>
            <a:off x="3429000" y="2362200"/>
            <a:ext cx="1447800" cy="1066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smtClean="0"/>
              <a:t>Puzzle</a:t>
            </a:r>
            <a:endParaRPr lang="en-US" sz="2800" dirty="0"/>
          </a:p>
        </p:txBody>
      </p:sp>
      <p:sp>
        <p:nvSpPr>
          <p:cNvPr id="5" name="Right Arrow 4"/>
          <p:cNvSpPr/>
          <p:nvPr/>
        </p:nvSpPr>
        <p:spPr>
          <a:xfrm>
            <a:off x="5105400" y="2667000"/>
            <a:ext cx="1066800" cy="3048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Rounded Rectangle 11"/>
          <p:cNvSpPr/>
          <p:nvPr/>
        </p:nvSpPr>
        <p:spPr>
          <a:xfrm>
            <a:off x="6248400" y="2362200"/>
            <a:ext cx="1447800" cy="10668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smtClean="0"/>
              <a:t>Static</a:t>
            </a:r>
          </a:p>
          <a:p>
            <a:pPr algn="ctr"/>
            <a:r>
              <a:rPr lang="en-US" sz="2800" dirty="0" smtClean="0"/>
              <a:t>UC</a:t>
            </a:r>
            <a:endParaRPr lang="en-US" sz="2800" dirty="0"/>
          </a:p>
        </p:txBody>
      </p:sp>
      <p:sp>
        <p:nvSpPr>
          <p:cNvPr id="15" name="Rounded Rectangle 14"/>
          <p:cNvSpPr/>
          <p:nvPr/>
        </p:nvSpPr>
        <p:spPr>
          <a:xfrm>
            <a:off x="1143000" y="5029200"/>
            <a:ext cx="14478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smtClean="0"/>
              <a:t>Adap</a:t>
            </a:r>
            <a:r>
              <a:rPr lang="en-US" sz="2800" dirty="0" smtClean="0"/>
              <a:t>. OT</a:t>
            </a:r>
            <a:endParaRPr lang="en-US" sz="2800" dirty="0"/>
          </a:p>
        </p:txBody>
      </p:sp>
      <p:sp>
        <p:nvSpPr>
          <p:cNvPr id="16" name="Plus 15"/>
          <p:cNvSpPr/>
          <p:nvPr/>
        </p:nvSpPr>
        <p:spPr>
          <a:xfrm>
            <a:off x="2743200" y="5181600"/>
            <a:ext cx="609600" cy="609600"/>
          </a:xfrm>
          <a:prstGeom prst="mathPlus">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Rounded Rectangle 16"/>
          <p:cNvSpPr/>
          <p:nvPr/>
        </p:nvSpPr>
        <p:spPr>
          <a:xfrm>
            <a:off x="3352800" y="5029200"/>
            <a:ext cx="1676400" cy="1066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err="1" smtClean="0"/>
              <a:t>Adap</a:t>
            </a:r>
            <a:r>
              <a:rPr lang="en-US" sz="2800" dirty="0" smtClean="0"/>
              <a:t>.</a:t>
            </a:r>
          </a:p>
          <a:p>
            <a:pPr algn="ctr"/>
            <a:r>
              <a:rPr lang="en-US" sz="2800" dirty="0" smtClean="0"/>
              <a:t>Puzzle</a:t>
            </a:r>
            <a:endParaRPr lang="en-US" sz="2800" dirty="0"/>
          </a:p>
        </p:txBody>
      </p:sp>
      <p:sp>
        <p:nvSpPr>
          <p:cNvPr id="18" name="Right Arrow 17"/>
          <p:cNvSpPr/>
          <p:nvPr/>
        </p:nvSpPr>
        <p:spPr>
          <a:xfrm>
            <a:off x="5105400" y="5334000"/>
            <a:ext cx="1066800" cy="3048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9" name="Rounded Rectangle 18"/>
          <p:cNvSpPr/>
          <p:nvPr/>
        </p:nvSpPr>
        <p:spPr>
          <a:xfrm>
            <a:off x="6248400" y="5029200"/>
            <a:ext cx="1447800" cy="10668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err="1" smtClean="0"/>
              <a:t>Adap</a:t>
            </a:r>
            <a:r>
              <a:rPr lang="en-US" sz="2800" dirty="0" smtClean="0"/>
              <a:t>.</a:t>
            </a:r>
          </a:p>
          <a:p>
            <a:pPr algn="ctr"/>
            <a:r>
              <a:rPr lang="en-US" sz="2800" dirty="0" smtClean="0"/>
              <a:t>UC</a:t>
            </a:r>
            <a:endParaRPr lang="en-US" sz="2800" dirty="0"/>
          </a:p>
        </p:txBody>
      </p:sp>
      <p:sp>
        <p:nvSpPr>
          <p:cNvPr id="20" name="TextBox 19"/>
          <p:cNvSpPr txBox="1"/>
          <p:nvPr/>
        </p:nvSpPr>
        <p:spPr>
          <a:xfrm>
            <a:off x="5076771" y="2133600"/>
            <a:ext cx="1019229" cy="584776"/>
          </a:xfrm>
          <a:prstGeom prst="rect">
            <a:avLst/>
          </a:prstGeom>
          <a:noFill/>
        </p:spPr>
        <p:txBody>
          <a:bodyPr wrap="none" rtlCol="0">
            <a:spAutoFit/>
          </a:bodyPr>
          <a:lstStyle/>
          <a:p>
            <a:r>
              <a:rPr lang="en-US" sz="3200" dirty="0" smtClean="0">
                <a:solidFill>
                  <a:srgbClr val="0000FF"/>
                </a:solidFill>
              </a:rPr>
              <a:t>NMC</a:t>
            </a:r>
          </a:p>
        </p:txBody>
      </p:sp>
      <p:sp>
        <p:nvSpPr>
          <p:cNvPr id="21" name="TextBox 20"/>
          <p:cNvSpPr txBox="1"/>
          <p:nvPr/>
        </p:nvSpPr>
        <p:spPr>
          <a:xfrm>
            <a:off x="5416378" y="4825424"/>
            <a:ext cx="374822" cy="584776"/>
          </a:xfrm>
          <a:prstGeom prst="rect">
            <a:avLst/>
          </a:prstGeom>
          <a:noFill/>
        </p:spPr>
        <p:txBody>
          <a:bodyPr wrap="none" rtlCol="0">
            <a:spAutoFit/>
          </a:bodyPr>
          <a:lstStyle/>
          <a:p>
            <a:r>
              <a:rPr lang="en-US" sz="3200" dirty="0" smtClean="0">
                <a:solidFill>
                  <a:srgbClr val="0000FF"/>
                </a:solidFill>
              </a:rPr>
              <a:t>?</a:t>
            </a:r>
          </a:p>
        </p:txBody>
      </p:sp>
    </p:spTree>
    <p:extLst>
      <p:ext uri="{BB962C8B-B14F-4D97-AF65-F5344CB8AC3E}">
        <p14:creationId xmlns:p14="http://schemas.microsoft.com/office/powerpoint/2010/main" val="2435696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581950" y="1819344"/>
            <a:ext cx="8229600" cy="2514600"/>
          </a:xfrm>
          <a:prstGeom prst="rect">
            <a:avLst/>
          </a:prstGeom>
        </p:spPr>
        <p:txBody>
          <a:bodyPr vert="horz" lIns="91440" tIns="45720" rIns="91440" bIns="45720" rtlCol="0">
            <a:noAutofit/>
          </a:bodyPr>
          <a:lstStyle/>
          <a:p>
            <a:pPr marL="514350" lvl="0" indent="-514350">
              <a:spcBef>
                <a:spcPct val="20000"/>
              </a:spcBef>
              <a:defRPr/>
            </a:pPr>
            <a:endParaRPr lang="en-CA" sz="2400" dirty="0" smtClean="0">
              <a:solidFill>
                <a:srgbClr val="0208EE"/>
              </a:solidFill>
            </a:endParaRPr>
          </a:p>
        </p:txBody>
      </p:sp>
      <p:sp>
        <p:nvSpPr>
          <p:cNvPr id="8" name="Content Placeholder 2"/>
          <p:cNvSpPr txBox="1">
            <a:spLocks/>
          </p:cNvSpPr>
          <p:nvPr/>
        </p:nvSpPr>
        <p:spPr>
          <a:xfrm>
            <a:off x="658150" y="1285944"/>
            <a:ext cx="8077200" cy="542856"/>
          </a:xfrm>
          <a:prstGeom prst="rect">
            <a:avLst/>
          </a:prstGeom>
        </p:spPr>
        <p:txBody>
          <a:bodyPr vert="horz" lIns="91440" tIns="45720" rIns="91440" bIns="45720" rtlCol="0">
            <a:noAutofit/>
          </a:bodyPr>
          <a:lstStyle/>
          <a:p>
            <a:pPr marL="514350" indent="-514350">
              <a:spcBef>
                <a:spcPct val="20000"/>
              </a:spcBef>
              <a:defRPr/>
            </a:pPr>
            <a:r>
              <a:rPr lang="en-CA" sz="2800" b="1" dirty="0" smtClean="0">
                <a:solidFill>
                  <a:srgbClr val="0000FF"/>
                </a:solidFill>
              </a:rPr>
              <a:t>Static Security :</a:t>
            </a:r>
            <a:endParaRPr lang="en-CA" sz="2800" dirty="0">
              <a:solidFill>
                <a:srgbClr val="0000FF"/>
              </a:solidFill>
            </a:endParaRPr>
          </a:p>
        </p:txBody>
      </p:sp>
      <p:sp>
        <p:nvSpPr>
          <p:cNvPr id="9" name="Content Placeholder 2"/>
          <p:cNvSpPr txBox="1">
            <a:spLocks/>
          </p:cNvSpPr>
          <p:nvPr/>
        </p:nvSpPr>
        <p:spPr>
          <a:xfrm>
            <a:off x="658150" y="3962400"/>
            <a:ext cx="8610600" cy="762000"/>
          </a:xfrm>
          <a:prstGeom prst="rect">
            <a:avLst/>
          </a:prstGeom>
        </p:spPr>
        <p:txBody>
          <a:bodyPr vert="horz" lIns="91440" tIns="45720" rIns="91440" bIns="45720" rtlCol="0">
            <a:noAutofit/>
          </a:bodyPr>
          <a:lstStyle/>
          <a:p>
            <a:pPr marL="514350" indent="-514350">
              <a:spcBef>
                <a:spcPct val="20000"/>
              </a:spcBef>
              <a:defRPr/>
            </a:pPr>
            <a:r>
              <a:rPr lang="en-CA" sz="2800" b="1" dirty="0" smtClean="0">
                <a:solidFill>
                  <a:srgbClr val="0000FF"/>
                </a:solidFill>
              </a:rPr>
              <a:t>Adaptive Security :</a:t>
            </a:r>
            <a:r>
              <a:rPr lang="en-CA" sz="2800" dirty="0" smtClean="0">
                <a:solidFill>
                  <a:srgbClr val="0000FF"/>
                </a:solidFill>
              </a:rPr>
              <a:t> </a:t>
            </a:r>
            <a:r>
              <a:rPr lang="en-CA" sz="2800" b="1" dirty="0" smtClean="0">
                <a:solidFill>
                  <a:srgbClr val="0000FF"/>
                </a:solidFill>
              </a:rPr>
              <a:t> </a:t>
            </a:r>
          </a:p>
          <a:p>
            <a:pPr marL="514350" lvl="0" indent="-514350">
              <a:spcBef>
                <a:spcPct val="20000"/>
              </a:spcBef>
              <a:defRPr/>
            </a:pPr>
            <a:endParaRPr lang="en-CA" sz="2800" b="1" dirty="0" smtClean="0">
              <a:solidFill>
                <a:srgbClr val="FF0000"/>
              </a:solidFill>
            </a:endParaRPr>
          </a:p>
        </p:txBody>
      </p:sp>
      <p:sp>
        <p:nvSpPr>
          <p:cNvPr id="2" name="Rounded Rectangle 1"/>
          <p:cNvSpPr/>
          <p:nvPr/>
        </p:nvSpPr>
        <p:spPr>
          <a:xfrm>
            <a:off x="1143000" y="2362200"/>
            <a:ext cx="14478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Static OT</a:t>
            </a:r>
            <a:endParaRPr lang="en-US" sz="2800" dirty="0"/>
          </a:p>
        </p:txBody>
      </p:sp>
      <p:sp>
        <p:nvSpPr>
          <p:cNvPr id="3" name="Plus 2"/>
          <p:cNvSpPr/>
          <p:nvPr/>
        </p:nvSpPr>
        <p:spPr>
          <a:xfrm>
            <a:off x="2743200" y="2514600"/>
            <a:ext cx="609600" cy="609600"/>
          </a:xfrm>
          <a:prstGeom prst="mathPlus">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ounded Rectangle 10"/>
          <p:cNvSpPr/>
          <p:nvPr/>
        </p:nvSpPr>
        <p:spPr>
          <a:xfrm>
            <a:off x="3429000" y="2362200"/>
            <a:ext cx="1447800" cy="1066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smtClean="0"/>
              <a:t>Puzzle</a:t>
            </a:r>
            <a:endParaRPr lang="en-US" sz="2800" dirty="0"/>
          </a:p>
        </p:txBody>
      </p:sp>
      <p:sp>
        <p:nvSpPr>
          <p:cNvPr id="5" name="Right Arrow 4"/>
          <p:cNvSpPr/>
          <p:nvPr/>
        </p:nvSpPr>
        <p:spPr>
          <a:xfrm>
            <a:off x="5105400" y="2667000"/>
            <a:ext cx="1066800" cy="3048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Rounded Rectangle 11"/>
          <p:cNvSpPr/>
          <p:nvPr/>
        </p:nvSpPr>
        <p:spPr>
          <a:xfrm>
            <a:off x="6248400" y="2362200"/>
            <a:ext cx="1447800" cy="10668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smtClean="0"/>
              <a:t>Static</a:t>
            </a:r>
          </a:p>
          <a:p>
            <a:pPr algn="ctr"/>
            <a:r>
              <a:rPr lang="en-US" sz="2800" dirty="0" smtClean="0"/>
              <a:t>UC</a:t>
            </a:r>
            <a:endParaRPr lang="en-US" sz="2800" dirty="0"/>
          </a:p>
        </p:txBody>
      </p:sp>
      <p:sp>
        <p:nvSpPr>
          <p:cNvPr id="15" name="Rounded Rectangle 14"/>
          <p:cNvSpPr/>
          <p:nvPr/>
        </p:nvSpPr>
        <p:spPr>
          <a:xfrm>
            <a:off x="1143000" y="5029200"/>
            <a:ext cx="14478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smtClean="0"/>
              <a:t>Adap</a:t>
            </a:r>
            <a:r>
              <a:rPr lang="en-US" sz="2800" dirty="0" smtClean="0"/>
              <a:t>. OT</a:t>
            </a:r>
            <a:endParaRPr lang="en-US" sz="2800" dirty="0"/>
          </a:p>
        </p:txBody>
      </p:sp>
      <p:sp>
        <p:nvSpPr>
          <p:cNvPr id="16" name="Plus 15"/>
          <p:cNvSpPr/>
          <p:nvPr/>
        </p:nvSpPr>
        <p:spPr>
          <a:xfrm>
            <a:off x="2743200" y="5181600"/>
            <a:ext cx="609600" cy="609600"/>
          </a:xfrm>
          <a:prstGeom prst="mathPlus">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Rounded Rectangle 16"/>
          <p:cNvSpPr/>
          <p:nvPr/>
        </p:nvSpPr>
        <p:spPr>
          <a:xfrm>
            <a:off x="3352800" y="5029200"/>
            <a:ext cx="1676400" cy="1066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err="1" smtClean="0"/>
              <a:t>Adap</a:t>
            </a:r>
            <a:r>
              <a:rPr lang="en-US" sz="2800" dirty="0" smtClean="0"/>
              <a:t>.</a:t>
            </a:r>
          </a:p>
          <a:p>
            <a:pPr algn="ctr"/>
            <a:r>
              <a:rPr lang="en-US" sz="2800" dirty="0" smtClean="0"/>
              <a:t>Puzzle</a:t>
            </a:r>
            <a:endParaRPr lang="en-US" sz="2800" dirty="0"/>
          </a:p>
        </p:txBody>
      </p:sp>
      <p:sp>
        <p:nvSpPr>
          <p:cNvPr id="18" name="Right Arrow 17"/>
          <p:cNvSpPr/>
          <p:nvPr/>
        </p:nvSpPr>
        <p:spPr>
          <a:xfrm>
            <a:off x="5105400" y="5334000"/>
            <a:ext cx="1066800" cy="3048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9" name="Rounded Rectangle 18"/>
          <p:cNvSpPr/>
          <p:nvPr/>
        </p:nvSpPr>
        <p:spPr>
          <a:xfrm>
            <a:off x="6248400" y="5029200"/>
            <a:ext cx="1447800" cy="10668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err="1" smtClean="0"/>
              <a:t>Adap</a:t>
            </a:r>
            <a:r>
              <a:rPr lang="en-US" sz="2800" dirty="0" smtClean="0"/>
              <a:t>.</a:t>
            </a:r>
          </a:p>
          <a:p>
            <a:pPr algn="ctr"/>
            <a:r>
              <a:rPr lang="en-US" sz="2800" dirty="0" smtClean="0"/>
              <a:t>UC</a:t>
            </a:r>
            <a:endParaRPr lang="en-US" sz="2800" dirty="0"/>
          </a:p>
        </p:txBody>
      </p:sp>
      <p:sp>
        <p:nvSpPr>
          <p:cNvPr id="20" name="Rounded Rectangle 19"/>
          <p:cNvSpPr/>
          <p:nvPr/>
        </p:nvSpPr>
        <p:spPr>
          <a:xfrm>
            <a:off x="1066800" y="5029200"/>
            <a:ext cx="1600200" cy="10668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b="1" dirty="0" err="1" smtClean="0">
                <a:solidFill>
                  <a:srgbClr val="000000"/>
                </a:solidFill>
              </a:rPr>
              <a:t>Simul</a:t>
            </a:r>
            <a:r>
              <a:rPr lang="en-US" sz="2800" b="1" dirty="0" smtClean="0">
                <a:solidFill>
                  <a:srgbClr val="000000"/>
                </a:solidFill>
              </a:rPr>
              <a:t>. PKE</a:t>
            </a:r>
          </a:p>
        </p:txBody>
      </p:sp>
      <p:sp>
        <p:nvSpPr>
          <p:cNvPr id="21"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400" b="0" kern="1200" cap="none" spc="0">
                <a:ln>
                  <a:noFill/>
                </a:ln>
                <a:solidFill>
                  <a:srgbClr val="FF0000"/>
                </a:solidFill>
                <a:effectLst/>
                <a:latin typeface="+mj-lt"/>
                <a:ea typeface="+mj-ea"/>
                <a:cs typeface="Arial" pitchFamily="34" charset="0"/>
              </a:defRPr>
            </a:lvl1pPr>
          </a:lstStyle>
          <a:p>
            <a:r>
              <a:rPr lang="en-US" sz="4000" smtClean="0"/>
              <a:t>Our Work</a:t>
            </a:r>
            <a:endParaRPr lang="en-US" sz="4000" dirty="0"/>
          </a:p>
        </p:txBody>
      </p:sp>
      <p:sp>
        <p:nvSpPr>
          <p:cNvPr id="22" name="TextBox 21"/>
          <p:cNvSpPr txBox="1"/>
          <p:nvPr/>
        </p:nvSpPr>
        <p:spPr>
          <a:xfrm>
            <a:off x="5076771" y="2133600"/>
            <a:ext cx="1019229" cy="584776"/>
          </a:xfrm>
          <a:prstGeom prst="rect">
            <a:avLst/>
          </a:prstGeom>
          <a:noFill/>
        </p:spPr>
        <p:txBody>
          <a:bodyPr wrap="none" rtlCol="0">
            <a:spAutoFit/>
          </a:bodyPr>
          <a:lstStyle/>
          <a:p>
            <a:r>
              <a:rPr lang="en-US" sz="3200" dirty="0" smtClean="0">
                <a:solidFill>
                  <a:srgbClr val="0000FF"/>
                </a:solidFill>
              </a:rPr>
              <a:t>NMC</a:t>
            </a:r>
          </a:p>
        </p:txBody>
      </p:sp>
      <p:sp>
        <p:nvSpPr>
          <p:cNvPr id="23" name="TextBox 22"/>
          <p:cNvSpPr txBox="1"/>
          <p:nvPr/>
        </p:nvSpPr>
        <p:spPr>
          <a:xfrm>
            <a:off x="5416378" y="4825424"/>
            <a:ext cx="374822" cy="584776"/>
          </a:xfrm>
          <a:prstGeom prst="rect">
            <a:avLst/>
          </a:prstGeom>
          <a:noFill/>
        </p:spPr>
        <p:txBody>
          <a:bodyPr wrap="none" rtlCol="0">
            <a:spAutoFit/>
          </a:bodyPr>
          <a:lstStyle/>
          <a:p>
            <a:r>
              <a:rPr lang="en-US" sz="3200" dirty="0" smtClean="0">
                <a:solidFill>
                  <a:srgbClr val="0000FF"/>
                </a:solidFill>
              </a:rPr>
              <a:t>?</a:t>
            </a:r>
          </a:p>
        </p:txBody>
      </p:sp>
    </p:spTree>
    <p:extLst>
      <p:ext uri="{BB962C8B-B14F-4D97-AF65-F5344CB8AC3E}">
        <p14:creationId xmlns:p14="http://schemas.microsoft.com/office/powerpoint/2010/main" val="24356962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581950" y="1819344"/>
            <a:ext cx="8229600" cy="2514600"/>
          </a:xfrm>
          <a:prstGeom prst="rect">
            <a:avLst/>
          </a:prstGeom>
        </p:spPr>
        <p:txBody>
          <a:bodyPr vert="horz" lIns="91440" tIns="45720" rIns="91440" bIns="45720" rtlCol="0">
            <a:noAutofit/>
          </a:bodyPr>
          <a:lstStyle/>
          <a:p>
            <a:pPr marL="514350" lvl="0" indent="-514350">
              <a:spcBef>
                <a:spcPct val="20000"/>
              </a:spcBef>
              <a:defRPr/>
            </a:pPr>
            <a:endParaRPr lang="en-CA" sz="2400" dirty="0" smtClean="0">
              <a:solidFill>
                <a:srgbClr val="0208EE"/>
              </a:solidFill>
            </a:endParaRPr>
          </a:p>
        </p:txBody>
      </p:sp>
      <p:sp>
        <p:nvSpPr>
          <p:cNvPr id="8" name="Content Placeholder 2"/>
          <p:cNvSpPr txBox="1">
            <a:spLocks/>
          </p:cNvSpPr>
          <p:nvPr/>
        </p:nvSpPr>
        <p:spPr>
          <a:xfrm>
            <a:off x="658150" y="1285944"/>
            <a:ext cx="8077200" cy="542856"/>
          </a:xfrm>
          <a:prstGeom prst="rect">
            <a:avLst/>
          </a:prstGeom>
        </p:spPr>
        <p:txBody>
          <a:bodyPr vert="horz" lIns="91440" tIns="45720" rIns="91440" bIns="45720" rtlCol="0">
            <a:noAutofit/>
          </a:bodyPr>
          <a:lstStyle/>
          <a:p>
            <a:pPr marL="514350" indent="-514350">
              <a:spcBef>
                <a:spcPct val="20000"/>
              </a:spcBef>
              <a:defRPr/>
            </a:pPr>
            <a:r>
              <a:rPr lang="en-CA" sz="2800" b="1" dirty="0" smtClean="0">
                <a:solidFill>
                  <a:srgbClr val="0000FF"/>
                </a:solidFill>
              </a:rPr>
              <a:t>Static Security :</a:t>
            </a:r>
            <a:endParaRPr lang="en-CA" sz="2800" dirty="0">
              <a:solidFill>
                <a:srgbClr val="0000FF"/>
              </a:solidFill>
            </a:endParaRPr>
          </a:p>
        </p:txBody>
      </p:sp>
      <p:sp>
        <p:nvSpPr>
          <p:cNvPr id="9" name="Content Placeholder 2"/>
          <p:cNvSpPr txBox="1">
            <a:spLocks/>
          </p:cNvSpPr>
          <p:nvPr/>
        </p:nvSpPr>
        <p:spPr>
          <a:xfrm>
            <a:off x="658150" y="3962400"/>
            <a:ext cx="8610600" cy="762000"/>
          </a:xfrm>
          <a:prstGeom prst="rect">
            <a:avLst/>
          </a:prstGeom>
        </p:spPr>
        <p:txBody>
          <a:bodyPr vert="horz" lIns="91440" tIns="45720" rIns="91440" bIns="45720" rtlCol="0">
            <a:noAutofit/>
          </a:bodyPr>
          <a:lstStyle/>
          <a:p>
            <a:pPr marL="514350" indent="-514350">
              <a:spcBef>
                <a:spcPct val="20000"/>
              </a:spcBef>
              <a:defRPr/>
            </a:pPr>
            <a:r>
              <a:rPr lang="en-CA" sz="2800" b="1" dirty="0" smtClean="0">
                <a:solidFill>
                  <a:srgbClr val="0000FF"/>
                </a:solidFill>
              </a:rPr>
              <a:t>Adaptive Security :</a:t>
            </a:r>
            <a:r>
              <a:rPr lang="en-CA" sz="2800" dirty="0" smtClean="0">
                <a:solidFill>
                  <a:srgbClr val="0000FF"/>
                </a:solidFill>
              </a:rPr>
              <a:t> </a:t>
            </a:r>
            <a:r>
              <a:rPr lang="en-CA" sz="2800" b="1" dirty="0" smtClean="0">
                <a:solidFill>
                  <a:srgbClr val="0000FF"/>
                </a:solidFill>
              </a:rPr>
              <a:t> </a:t>
            </a:r>
          </a:p>
          <a:p>
            <a:pPr marL="514350" lvl="0" indent="-514350">
              <a:spcBef>
                <a:spcPct val="20000"/>
              </a:spcBef>
              <a:defRPr/>
            </a:pPr>
            <a:endParaRPr lang="en-CA" sz="2800" b="1" dirty="0" smtClean="0">
              <a:solidFill>
                <a:srgbClr val="FF0000"/>
              </a:solidFill>
            </a:endParaRPr>
          </a:p>
        </p:txBody>
      </p:sp>
      <p:sp>
        <p:nvSpPr>
          <p:cNvPr id="2" name="Rounded Rectangle 1"/>
          <p:cNvSpPr/>
          <p:nvPr/>
        </p:nvSpPr>
        <p:spPr>
          <a:xfrm>
            <a:off x="1143000" y="2362200"/>
            <a:ext cx="14478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Static OT</a:t>
            </a:r>
            <a:endParaRPr lang="en-US" sz="2800" dirty="0"/>
          </a:p>
        </p:txBody>
      </p:sp>
      <p:sp>
        <p:nvSpPr>
          <p:cNvPr id="3" name="Plus 2"/>
          <p:cNvSpPr/>
          <p:nvPr/>
        </p:nvSpPr>
        <p:spPr>
          <a:xfrm>
            <a:off x="2743200" y="2514600"/>
            <a:ext cx="609600" cy="609600"/>
          </a:xfrm>
          <a:prstGeom prst="mathPlus">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ounded Rectangle 10"/>
          <p:cNvSpPr/>
          <p:nvPr/>
        </p:nvSpPr>
        <p:spPr>
          <a:xfrm>
            <a:off x="3429000" y="2362200"/>
            <a:ext cx="1447800" cy="1066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smtClean="0"/>
              <a:t>Puzzle</a:t>
            </a:r>
            <a:endParaRPr lang="en-US" sz="2800" dirty="0"/>
          </a:p>
        </p:txBody>
      </p:sp>
      <p:sp>
        <p:nvSpPr>
          <p:cNvPr id="5" name="Right Arrow 4"/>
          <p:cNvSpPr/>
          <p:nvPr/>
        </p:nvSpPr>
        <p:spPr>
          <a:xfrm>
            <a:off x="5105400" y="2667000"/>
            <a:ext cx="1066800" cy="3048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Rounded Rectangle 11"/>
          <p:cNvSpPr/>
          <p:nvPr/>
        </p:nvSpPr>
        <p:spPr>
          <a:xfrm>
            <a:off x="6248400" y="2362200"/>
            <a:ext cx="1447800" cy="10668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smtClean="0"/>
              <a:t>Static</a:t>
            </a:r>
          </a:p>
          <a:p>
            <a:pPr algn="ctr"/>
            <a:r>
              <a:rPr lang="en-US" sz="2800" dirty="0" smtClean="0"/>
              <a:t>UC</a:t>
            </a:r>
            <a:endParaRPr lang="en-US" sz="2800" dirty="0"/>
          </a:p>
        </p:txBody>
      </p:sp>
      <p:sp>
        <p:nvSpPr>
          <p:cNvPr id="15" name="Rounded Rectangle 14"/>
          <p:cNvSpPr/>
          <p:nvPr/>
        </p:nvSpPr>
        <p:spPr>
          <a:xfrm>
            <a:off x="1143000" y="5029200"/>
            <a:ext cx="14478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smtClean="0"/>
              <a:t>Adap</a:t>
            </a:r>
            <a:r>
              <a:rPr lang="en-US" sz="2800" dirty="0" smtClean="0"/>
              <a:t>. OT</a:t>
            </a:r>
            <a:endParaRPr lang="en-US" sz="2800" dirty="0"/>
          </a:p>
        </p:txBody>
      </p:sp>
      <p:sp>
        <p:nvSpPr>
          <p:cNvPr id="16" name="Plus 15"/>
          <p:cNvSpPr/>
          <p:nvPr/>
        </p:nvSpPr>
        <p:spPr>
          <a:xfrm>
            <a:off x="2743200" y="5181600"/>
            <a:ext cx="609600" cy="609600"/>
          </a:xfrm>
          <a:prstGeom prst="mathPlus">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Rounded Rectangle 16"/>
          <p:cNvSpPr/>
          <p:nvPr/>
        </p:nvSpPr>
        <p:spPr>
          <a:xfrm>
            <a:off x="3352800" y="5029200"/>
            <a:ext cx="1676400" cy="1066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err="1" smtClean="0"/>
              <a:t>Adap</a:t>
            </a:r>
            <a:r>
              <a:rPr lang="en-US" sz="2800" dirty="0" smtClean="0"/>
              <a:t>.</a:t>
            </a:r>
          </a:p>
          <a:p>
            <a:pPr algn="ctr"/>
            <a:r>
              <a:rPr lang="en-US" sz="2800" dirty="0" smtClean="0"/>
              <a:t>Puzzle</a:t>
            </a:r>
            <a:endParaRPr lang="en-US" sz="2800" dirty="0"/>
          </a:p>
        </p:txBody>
      </p:sp>
      <p:sp>
        <p:nvSpPr>
          <p:cNvPr id="18" name="Right Arrow 17"/>
          <p:cNvSpPr/>
          <p:nvPr/>
        </p:nvSpPr>
        <p:spPr>
          <a:xfrm>
            <a:off x="5105400" y="5334000"/>
            <a:ext cx="1066800" cy="3048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9" name="Rounded Rectangle 18"/>
          <p:cNvSpPr/>
          <p:nvPr/>
        </p:nvSpPr>
        <p:spPr>
          <a:xfrm>
            <a:off x="6248400" y="5029200"/>
            <a:ext cx="1447800" cy="10668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err="1" smtClean="0"/>
              <a:t>Adap</a:t>
            </a:r>
            <a:r>
              <a:rPr lang="en-US" sz="2800" dirty="0" smtClean="0"/>
              <a:t>.</a:t>
            </a:r>
          </a:p>
          <a:p>
            <a:pPr algn="ctr"/>
            <a:r>
              <a:rPr lang="en-US" sz="2800" dirty="0" smtClean="0"/>
              <a:t>UC</a:t>
            </a:r>
            <a:endParaRPr lang="en-US" sz="2800" dirty="0"/>
          </a:p>
        </p:txBody>
      </p:sp>
      <p:sp>
        <p:nvSpPr>
          <p:cNvPr id="20" name="Rounded Rectangle 19"/>
          <p:cNvSpPr/>
          <p:nvPr/>
        </p:nvSpPr>
        <p:spPr>
          <a:xfrm>
            <a:off x="1066800" y="5029200"/>
            <a:ext cx="1600200" cy="10668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b="1" dirty="0" err="1" smtClean="0">
                <a:solidFill>
                  <a:srgbClr val="000000"/>
                </a:solidFill>
              </a:rPr>
              <a:t>Simul</a:t>
            </a:r>
            <a:r>
              <a:rPr lang="en-US" sz="2800" b="1" dirty="0" smtClean="0">
                <a:solidFill>
                  <a:srgbClr val="000000"/>
                </a:solidFill>
              </a:rPr>
              <a:t>. PKE</a:t>
            </a:r>
          </a:p>
        </p:txBody>
      </p:sp>
      <p:sp>
        <p:nvSpPr>
          <p:cNvPr id="21"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400" b="0" kern="1200" cap="none" spc="0">
                <a:ln>
                  <a:noFill/>
                </a:ln>
                <a:solidFill>
                  <a:srgbClr val="FF0000"/>
                </a:solidFill>
                <a:effectLst/>
                <a:latin typeface="+mj-lt"/>
                <a:ea typeface="+mj-ea"/>
                <a:cs typeface="Arial" pitchFamily="34" charset="0"/>
              </a:defRPr>
            </a:lvl1pPr>
          </a:lstStyle>
          <a:p>
            <a:r>
              <a:rPr lang="en-US" sz="4000" smtClean="0"/>
              <a:t>Our Work</a:t>
            </a:r>
            <a:endParaRPr lang="en-US" sz="4000" dirty="0"/>
          </a:p>
        </p:txBody>
      </p:sp>
      <p:sp>
        <p:nvSpPr>
          <p:cNvPr id="22" name="TextBox 21"/>
          <p:cNvSpPr txBox="1"/>
          <p:nvPr/>
        </p:nvSpPr>
        <p:spPr>
          <a:xfrm>
            <a:off x="5076771" y="2133600"/>
            <a:ext cx="1019229" cy="584776"/>
          </a:xfrm>
          <a:prstGeom prst="rect">
            <a:avLst/>
          </a:prstGeom>
          <a:noFill/>
        </p:spPr>
        <p:txBody>
          <a:bodyPr wrap="none" rtlCol="0">
            <a:spAutoFit/>
          </a:bodyPr>
          <a:lstStyle/>
          <a:p>
            <a:r>
              <a:rPr lang="en-US" sz="3200" dirty="0" smtClean="0">
                <a:solidFill>
                  <a:srgbClr val="0000FF"/>
                </a:solidFill>
              </a:rPr>
              <a:t>NMC</a:t>
            </a:r>
          </a:p>
        </p:txBody>
      </p:sp>
      <p:sp>
        <p:nvSpPr>
          <p:cNvPr id="23" name="TextBox 22"/>
          <p:cNvSpPr txBox="1"/>
          <p:nvPr/>
        </p:nvSpPr>
        <p:spPr>
          <a:xfrm>
            <a:off x="5220032" y="4876800"/>
            <a:ext cx="1004802" cy="584776"/>
          </a:xfrm>
          <a:prstGeom prst="rect">
            <a:avLst/>
          </a:prstGeom>
          <a:noFill/>
        </p:spPr>
        <p:txBody>
          <a:bodyPr wrap="none" rtlCol="0">
            <a:spAutoFit/>
          </a:bodyPr>
          <a:lstStyle/>
          <a:p>
            <a:r>
              <a:rPr lang="en-US" sz="3200" dirty="0" smtClean="0">
                <a:solidFill>
                  <a:srgbClr val="0000FF"/>
                </a:solidFill>
              </a:rPr>
              <a:t>NM*</a:t>
            </a:r>
          </a:p>
        </p:txBody>
      </p:sp>
    </p:spTree>
    <p:extLst>
      <p:ext uri="{BB962C8B-B14F-4D97-AF65-F5344CB8AC3E}">
        <p14:creationId xmlns:p14="http://schemas.microsoft.com/office/powerpoint/2010/main" val="13287162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581950" y="1819344"/>
            <a:ext cx="8229600" cy="2514600"/>
          </a:xfrm>
          <a:prstGeom prst="rect">
            <a:avLst/>
          </a:prstGeom>
        </p:spPr>
        <p:txBody>
          <a:bodyPr vert="horz" lIns="91440" tIns="45720" rIns="91440" bIns="45720" rtlCol="0">
            <a:noAutofit/>
          </a:bodyPr>
          <a:lstStyle/>
          <a:p>
            <a:pPr marL="514350" lvl="0" indent="-514350">
              <a:spcBef>
                <a:spcPct val="20000"/>
              </a:spcBef>
              <a:defRPr/>
            </a:pPr>
            <a:endParaRPr lang="en-CA" sz="2400" dirty="0" smtClean="0">
              <a:solidFill>
                <a:srgbClr val="0208EE"/>
              </a:solidFill>
            </a:endParaRPr>
          </a:p>
        </p:txBody>
      </p:sp>
      <p:sp>
        <p:nvSpPr>
          <p:cNvPr id="9" name="Content Placeholder 2"/>
          <p:cNvSpPr txBox="1">
            <a:spLocks/>
          </p:cNvSpPr>
          <p:nvPr/>
        </p:nvSpPr>
        <p:spPr>
          <a:xfrm>
            <a:off x="658150" y="3962400"/>
            <a:ext cx="8610600" cy="762000"/>
          </a:xfrm>
          <a:prstGeom prst="rect">
            <a:avLst/>
          </a:prstGeom>
        </p:spPr>
        <p:txBody>
          <a:bodyPr vert="horz" lIns="91440" tIns="45720" rIns="91440" bIns="45720" rtlCol="0">
            <a:noAutofit/>
          </a:bodyPr>
          <a:lstStyle/>
          <a:p>
            <a:pPr marL="514350" indent="-514350">
              <a:spcBef>
                <a:spcPct val="20000"/>
              </a:spcBef>
              <a:defRPr/>
            </a:pPr>
            <a:r>
              <a:rPr lang="en-CA" sz="2800" b="1" dirty="0" smtClean="0">
                <a:solidFill>
                  <a:srgbClr val="0000FF"/>
                </a:solidFill>
              </a:rPr>
              <a:t>Adaptive Security :</a:t>
            </a:r>
            <a:r>
              <a:rPr lang="en-CA" sz="2800" dirty="0" smtClean="0">
                <a:solidFill>
                  <a:srgbClr val="0000FF"/>
                </a:solidFill>
              </a:rPr>
              <a:t> </a:t>
            </a:r>
            <a:r>
              <a:rPr lang="en-CA" sz="2800" b="1" dirty="0" smtClean="0">
                <a:solidFill>
                  <a:srgbClr val="0000FF"/>
                </a:solidFill>
              </a:rPr>
              <a:t> </a:t>
            </a:r>
          </a:p>
          <a:p>
            <a:pPr marL="514350" lvl="0" indent="-514350">
              <a:spcBef>
                <a:spcPct val="20000"/>
              </a:spcBef>
              <a:defRPr/>
            </a:pPr>
            <a:endParaRPr lang="en-CA" sz="2800" b="1" dirty="0" smtClean="0">
              <a:solidFill>
                <a:srgbClr val="FF0000"/>
              </a:solidFill>
            </a:endParaRPr>
          </a:p>
        </p:txBody>
      </p:sp>
      <p:sp>
        <p:nvSpPr>
          <p:cNvPr id="15" name="Rounded Rectangle 14"/>
          <p:cNvSpPr/>
          <p:nvPr/>
        </p:nvSpPr>
        <p:spPr>
          <a:xfrm>
            <a:off x="1143000" y="5029200"/>
            <a:ext cx="14478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smtClean="0"/>
              <a:t>Adap</a:t>
            </a:r>
            <a:r>
              <a:rPr lang="en-US" sz="2800" dirty="0" smtClean="0"/>
              <a:t>. OT</a:t>
            </a:r>
            <a:endParaRPr lang="en-US" sz="2800" dirty="0"/>
          </a:p>
        </p:txBody>
      </p:sp>
      <p:sp>
        <p:nvSpPr>
          <p:cNvPr id="16" name="Plus 15"/>
          <p:cNvSpPr/>
          <p:nvPr/>
        </p:nvSpPr>
        <p:spPr>
          <a:xfrm>
            <a:off x="2743200" y="5181600"/>
            <a:ext cx="609600" cy="609600"/>
          </a:xfrm>
          <a:prstGeom prst="mathPlus">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Rounded Rectangle 16"/>
          <p:cNvSpPr/>
          <p:nvPr/>
        </p:nvSpPr>
        <p:spPr>
          <a:xfrm>
            <a:off x="3352800" y="5029200"/>
            <a:ext cx="1676400" cy="1066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err="1" smtClean="0"/>
              <a:t>Adap</a:t>
            </a:r>
            <a:r>
              <a:rPr lang="en-US" sz="2800" dirty="0" smtClean="0"/>
              <a:t>.</a:t>
            </a:r>
          </a:p>
          <a:p>
            <a:pPr algn="ctr"/>
            <a:r>
              <a:rPr lang="en-US" sz="2800" dirty="0" smtClean="0"/>
              <a:t>Puzzle</a:t>
            </a:r>
            <a:endParaRPr lang="en-US" sz="2800" dirty="0"/>
          </a:p>
        </p:txBody>
      </p:sp>
      <p:sp>
        <p:nvSpPr>
          <p:cNvPr id="18" name="Right Arrow 17"/>
          <p:cNvSpPr/>
          <p:nvPr/>
        </p:nvSpPr>
        <p:spPr>
          <a:xfrm>
            <a:off x="5105400" y="5334000"/>
            <a:ext cx="1066800" cy="3048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9" name="Rounded Rectangle 18"/>
          <p:cNvSpPr/>
          <p:nvPr/>
        </p:nvSpPr>
        <p:spPr>
          <a:xfrm>
            <a:off x="6248400" y="5029200"/>
            <a:ext cx="1447800" cy="10668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err="1" smtClean="0"/>
              <a:t>Adap</a:t>
            </a:r>
            <a:r>
              <a:rPr lang="en-US" sz="2800" dirty="0" smtClean="0"/>
              <a:t>.</a:t>
            </a:r>
          </a:p>
          <a:p>
            <a:pPr algn="ctr"/>
            <a:r>
              <a:rPr lang="en-US" sz="2800" dirty="0" smtClean="0"/>
              <a:t>UC</a:t>
            </a:r>
            <a:endParaRPr lang="en-US" sz="2800" dirty="0"/>
          </a:p>
        </p:txBody>
      </p:sp>
      <p:sp>
        <p:nvSpPr>
          <p:cNvPr id="20" name="Rounded Rectangle 19"/>
          <p:cNvSpPr/>
          <p:nvPr/>
        </p:nvSpPr>
        <p:spPr>
          <a:xfrm>
            <a:off x="1066800" y="5029200"/>
            <a:ext cx="1600200" cy="10668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b="1" dirty="0" err="1" smtClean="0">
                <a:solidFill>
                  <a:srgbClr val="000000"/>
                </a:solidFill>
              </a:rPr>
              <a:t>Simul</a:t>
            </a:r>
            <a:r>
              <a:rPr lang="en-US" sz="2800" b="1" dirty="0" smtClean="0">
                <a:solidFill>
                  <a:srgbClr val="000000"/>
                </a:solidFill>
              </a:rPr>
              <a:t>. PKE</a:t>
            </a:r>
          </a:p>
        </p:txBody>
      </p:sp>
      <p:sp>
        <p:nvSpPr>
          <p:cNvPr id="21"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400" b="0" kern="1200" cap="none" spc="0">
                <a:ln>
                  <a:noFill/>
                </a:ln>
                <a:solidFill>
                  <a:srgbClr val="FF0000"/>
                </a:solidFill>
                <a:effectLst/>
                <a:latin typeface="+mj-lt"/>
                <a:ea typeface="+mj-ea"/>
                <a:cs typeface="Arial" pitchFamily="34" charset="0"/>
              </a:defRPr>
            </a:lvl1pPr>
          </a:lstStyle>
          <a:p>
            <a:r>
              <a:rPr lang="en-US" sz="4000" smtClean="0"/>
              <a:t>Our Work</a:t>
            </a:r>
            <a:endParaRPr lang="en-US" sz="4000" dirty="0"/>
          </a:p>
        </p:txBody>
      </p:sp>
      <p:sp>
        <p:nvSpPr>
          <p:cNvPr id="4" name="TextBox 3"/>
          <p:cNvSpPr txBox="1"/>
          <p:nvPr/>
        </p:nvSpPr>
        <p:spPr>
          <a:xfrm>
            <a:off x="685800" y="1524000"/>
            <a:ext cx="8305800" cy="2062103"/>
          </a:xfrm>
          <a:prstGeom prst="rect">
            <a:avLst/>
          </a:prstGeom>
          <a:noFill/>
        </p:spPr>
        <p:txBody>
          <a:bodyPr wrap="square" rtlCol="0">
            <a:spAutoFit/>
          </a:bodyPr>
          <a:lstStyle/>
          <a:p>
            <a:r>
              <a:rPr lang="en-US" sz="3200" dirty="0" err="1" smtClean="0">
                <a:solidFill>
                  <a:srgbClr val="000000"/>
                </a:solidFill>
              </a:rPr>
              <a:t>Simulatable</a:t>
            </a:r>
            <a:r>
              <a:rPr lang="en-US" sz="3200" dirty="0" smtClean="0">
                <a:solidFill>
                  <a:srgbClr val="000000"/>
                </a:solidFill>
              </a:rPr>
              <a:t> Public Key Encryption [DN00]</a:t>
            </a:r>
          </a:p>
          <a:p>
            <a:pPr marL="457200" indent="-457200">
              <a:buFont typeface="Arial"/>
              <a:buChar char="•"/>
            </a:pPr>
            <a:r>
              <a:rPr lang="en-US" sz="2800" dirty="0" smtClean="0">
                <a:solidFill>
                  <a:srgbClr val="000000"/>
                </a:solidFill>
              </a:rPr>
              <a:t>Oblivious Sampling of Public Keys/</a:t>
            </a:r>
            <a:r>
              <a:rPr lang="en-US" sz="2800" dirty="0" err="1" smtClean="0">
                <a:solidFill>
                  <a:srgbClr val="000000"/>
                </a:solidFill>
              </a:rPr>
              <a:t>Ciphertexts</a:t>
            </a:r>
            <a:endParaRPr lang="en-US" sz="2800" dirty="0" smtClean="0">
              <a:solidFill>
                <a:srgbClr val="000000"/>
              </a:solidFill>
            </a:endParaRPr>
          </a:p>
          <a:p>
            <a:pPr marL="457200" indent="-457200">
              <a:buFont typeface="Arial"/>
              <a:buChar char="•"/>
            </a:pPr>
            <a:r>
              <a:rPr lang="en-US" sz="2800" dirty="0" err="1" smtClean="0">
                <a:solidFill>
                  <a:srgbClr val="000000"/>
                </a:solidFill>
              </a:rPr>
              <a:t>Invertable</a:t>
            </a:r>
            <a:r>
              <a:rPr lang="en-US" sz="2800" dirty="0" smtClean="0">
                <a:solidFill>
                  <a:srgbClr val="000000"/>
                </a:solidFill>
              </a:rPr>
              <a:t> randomness for oblivious </a:t>
            </a:r>
            <a:r>
              <a:rPr lang="en-US" sz="2800" dirty="0" err="1" smtClean="0">
                <a:solidFill>
                  <a:srgbClr val="000000"/>
                </a:solidFill>
              </a:rPr>
              <a:t>algs</a:t>
            </a:r>
            <a:r>
              <a:rPr lang="en-US" sz="2800" dirty="0" smtClean="0">
                <a:solidFill>
                  <a:srgbClr val="000000"/>
                </a:solidFill>
              </a:rPr>
              <a:t>.</a:t>
            </a:r>
            <a:endParaRPr lang="en-US" sz="3200" dirty="0" smtClean="0">
              <a:solidFill>
                <a:srgbClr val="000000"/>
              </a:solidFill>
            </a:endParaRPr>
          </a:p>
          <a:p>
            <a:r>
              <a:rPr lang="en-US" sz="3200" dirty="0" smtClean="0">
                <a:solidFill>
                  <a:srgbClr val="000000"/>
                </a:solidFill>
              </a:rPr>
              <a:t>=&gt; Non-</a:t>
            </a:r>
            <a:r>
              <a:rPr lang="en-US" sz="3200" dirty="0" err="1" smtClean="0">
                <a:solidFill>
                  <a:srgbClr val="000000"/>
                </a:solidFill>
              </a:rPr>
              <a:t>commiting</a:t>
            </a:r>
            <a:r>
              <a:rPr lang="en-US" sz="3200" dirty="0" smtClean="0">
                <a:solidFill>
                  <a:srgbClr val="000000"/>
                </a:solidFill>
              </a:rPr>
              <a:t> Encryption [CFGN96,DN00]</a:t>
            </a:r>
          </a:p>
        </p:txBody>
      </p:sp>
      <p:pic>
        <p:nvPicPr>
          <p:cNvPr id="6" name="Picture 5"/>
          <p:cNvPicPr>
            <a:picLocks noChangeAspect="1"/>
          </p:cNvPicPr>
          <p:nvPr/>
        </p:nvPicPr>
        <p:blipFill>
          <a:blip r:embed="rId3"/>
          <a:stretch>
            <a:fillRect/>
          </a:stretch>
        </p:blipFill>
        <p:spPr>
          <a:xfrm>
            <a:off x="6781800" y="228600"/>
            <a:ext cx="1029324" cy="1219200"/>
          </a:xfrm>
          <a:prstGeom prst="rect">
            <a:avLst/>
          </a:prstGeom>
        </p:spPr>
      </p:pic>
      <p:pic>
        <p:nvPicPr>
          <p:cNvPr id="7" name="Picture 6"/>
          <p:cNvPicPr>
            <a:picLocks noChangeAspect="1"/>
          </p:cNvPicPr>
          <p:nvPr/>
        </p:nvPicPr>
        <p:blipFill>
          <a:blip r:embed="rId4"/>
          <a:stretch>
            <a:fillRect/>
          </a:stretch>
        </p:blipFill>
        <p:spPr>
          <a:xfrm>
            <a:off x="8060267" y="228600"/>
            <a:ext cx="967740" cy="1219200"/>
          </a:xfrm>
          <a:prstGeom prst="rect">
            <a:avLst/>
          </a:prstGeom>
        </p:spPr>
      </p:pic>
      <p:sp>
        <p:nvSpPr>
          <p:cNvPr id="22" name="TextBox 21"/>
          <p:cNvSpPr txBox="1"/>
          <p:nvPr/>
        </p:nvSpPr>
        <p:spPr>
          <a:xfrm>
            <a:off x="5220032" y="4876800"/>
            <a:ext cx="1004802" cy="584776"/>
          </a:xfrm>
          <a:prstGeom prst="rect">
            <a:avLst/>
          </a:prstGeom>
          <a:noFill/>
        </p:spPr>
        <p:txBody>
          <a:bodyPr wrap="none" rtlCol="0">
            <a:spAutoFit/>
          </a:bodyPr>
          <a:lstStyle/>
          <a:p>
            <a:r>
              <a:rPr lang="en-US" sz="3200" dirty="0" smtClean="0">
                <a:solidFill>
                  <a:srgbClr val="0000FF"/>
                </a:solidFill>
              </a:rPr>
              <a:t>NM*</a:t>
            </a:r>
          </a:p>
        </p:txBody>
      </p:sp>
    </p:spTree>
    <p:extLst>
      <p:ext uri="{BB962C8B-B14F-4D97-AF65-F5344CB8AC3E}">
        <p14:creationId xmlns:p14="http://schemas.microsoft.com/office/powerpoint/2010/main" val="2165116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2" presetClass="entr" presetSubtype="4"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500"/>
                                        <p:tgtEl>
                                          <p:spTgt spid="6"/>
                                        </p:tgtEl>
                                        <p:attrNameLst>
                                          <p:attrName>ppt_y</p:attrName>
                                        </p:attrNameLst>
                                      </p:cBhvr>
                                      <p:tavLst>
                                        <p:tav tm="0">
                                          <p:val>
                                            <p:strVal val="#ppt_y+#ppt_h*1.125000"/>
                                          </p:val>
                                        </p:tav>
                                        <p:tav tm="100000">
                                          <p:val>
                                            <p:strVal val="#ppt_y"/>
                                          </p:val>
                                        </p:tav>
                                      </p:tavLst>
                                    </p:anim>
                                    <p:animEffect transition="in" filter="wipe(up)">
                                      <p:cBhvr>
                                        <p:cTn id="10" dur="500"/>
                                        <p:tgtEl>
                                          <p:spTgt spid="6"/>
                                        </p:tgtEl>
                                      </p:cBhvr>
                                    </p:animEffect>
                                  </p:childTnLst>
                                </p:cTn>
                              </p:par>
                              <p:par>
                                <p:cTn id="11" presetID="1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100" y="1249740"/>
            <a:ext cx="7543800" cy="1569660"/>
          </a:xfrm>
          <a:prstGeom prst="rect">
            <a:avLst/>
          </a:prstGeom>
        </p:spPr>
        <p:txBody>
          <a:bodyPr wrap="square">
            <a:spAutoFit/>
          </a:bodyPr>
          <a:lstStyle/>
          <a:p>
            <a:pPr algn="ctr"/>
            <a:r>
              <a:rPr lang="en-US" sz="3200" dirty="0" smtClean="0">
                <a:latin typeface="Calibri" pitchFamily="34" charset="0"/>
              </a:rPr>
              <a:t>Assuming existence of </a:t>
            </a:r>
            <a:r>
              <a:rPr lang="en-US" sz="3200" dirty="0" err="1" smtClean="0">
                <a:latin typeface="Calibri" pitchFamily="34" charset="0"/>
              </a:rPr>
              <a:t>simulatable</a:t>
            </a:r>
            <a:r>
              <a:rPr lang="en-US" sz="3200" dirty="0" smtClean="0">
                <a:latin typeface="Calibri" pitchFamily="34" charset="0"/>
              </a:rPr>
              <a:t> PKE, Adaptive </a:t>
            </a:r>
            <a:r>
              <a:rPr lang="en-US" sz="3200" dirty="0">
                <a:latin typeface="Calibri" pitchFamily="34" charset="0"/>
              </a:rPr>
              <a:t>UC-security </a:t>
            </a:r>
            <a:r>
              <a:rPr lang="en-US" sz="3200" dirty="0" smtClean="0">
                <a:latin typeface="Calibri" pitchFamily="34" charset="0"/>
              </a:rPr>
              <a:t>is achievable in any setup that admits an Adaptive Puzzle</a:t>
            </a:r>
            <a:endParaRPr lang="en-US" sz="2400" dirty="0">
              <a:latin typeface="Calibri" pitchFamily="34" charset="0"/>
            </a:endParaRPr>
          </a:p>
        </p:txBody>
      </p:sp>
      <p:sp>
        <p:nvSpPr>
          <p:cNvPr id="4" name="Title 1"/>
          <p:cNvSpPr>
            <a:spLocks noGrp="1"/>
          </p:cNvSpPr>
          <p:nvPr>
            <p:ph type="title"/>
          </p:nvPr>
        </p:nvSpPr>
        <p:spPr>
          <a:xfrm>
            <a:off x="457200" y="0"/>
            <a:ext cx="8229600" cy="1143000"/>
          </a:xfrm>
        </p:spPr>
        <p:txBody>
          <a:bodyPr>
            <a:normAutofit/>
          </a:bodyPr>
          <a:lstStyle/>
          <a:p>
            <a:r>
              <a:rPr lang="en-US" sz="4000" dirty="0" smtClean="0"/>
              <a:t>Main Theorem</a:t>
            </a:r>
            <a:endParaRPr lang="en-US" sz="4000" dirty="0"/>
          </a:p>
        </p:txBody>
      </p:sp>
      <p:sp>
        <p:nvSpPr>
          <p:cNvPr id="6" name="TextBox 5"/>
          <p:cNvSpPr txBox="1"/>
          <p:nvPr/>
        </p:nvSpPr>
        <p:spPr>
          <a:xfrm>
            <a:off x="838200" y="3154740"/>
            <a:ext cx="8007320" cy="1569660"/>
          </a:xfrm>
          <a:prstGeom prst="rect">
            <a:avLst/>
          </a:prstGeom>
          <a:noFill/>
        </p:spPr>
        <p:txBody>
          <a:bodyPr wrap="none" rtlCol="0">
            <a:spAutoFit/>
          </a:bodyPr>
          <a:lstStyle/>
          <a:p>
            <a:pPr marL="457200" indent="-457200">
              <a:buFont typeface="Wingdings" charset="2"/>
              <a:buChar char="ü"/>
            </a:pPr>
            <a:r>
              <a:rPr lang="en-US" sz="3200" dirty="0" smtClean="0">
                <a:solidFill>
                  <a:srgbClr val="0000FF"/>
                </a:solidFill>
              </a:rPr>
              <a:t>Previous results </a:t>
            </a:r>
            <a:r>
              <a:rPr lang="en-US" sz="3200" dirty="0">
                <a:solidFill>
                  <a:srgbClr val="0000FF"/>
                </a:solidFill>
              </a:rPr>
              <a:t>-</a:t>
            </a:r>
            <a:r>
              <a:rPr lang="en-US" sz="3200" dirty="0" smtClean="0">
                <a:solidFill>
                  <a:srgbClr val="0000FF"/>
                </a:solidFill>
              </a:rPr>
              <a:t> simple corollaries</a:t>
            </a:r>
          </a:p>
          <a:p>
            <a:pPr marL="457200" indent="-457200" algn="ctr">
              <a:buFont typeface="Wingdings" charset="2"/>
              <a:buChar char="ü"/>
            </a:pPr>
            <a:r>
              <a:rPr lang="en-US" sz="3200" dirty="0">
                <a:solidFill>
                  <a:srgbClr val="0000FF"/>
                </a:solidFill>
              </a:rPr>
              <a:t>I</a:t>
            </a:r>
            <a:r>
              <a:rPr lang="en-US" sz="3200" dirty="0" smtClean="0">
                <a:solidFill>
                  <a:srgbClr val="0000FF"/>
                </a:solidFill>
              </a:rPr>
              <a:t>mproved complexity assumptions</a:t>
            </a:r>
          </a:p>
          <a:p>
            <a:pPr marL="457200" indent="-457200" algn="ctr">
              <a:buFont typeface="Wingdings" charset="2"/>
              <a:buChar char="ü"/>
            </a:pPr>
            <a:r>
              <a:rPr lang="en-US" sz="3200" dirty="0">
                <a:solidFill>
                  <a:srgbClr val="0000FF"/>
                </a:solidFill>
              </a:rPr>
              <a:t>N</a:t>
            </a:r>
            <a:r>
              <a:rPr lang="en-US" sz="3200" dirty="0" smtClean="0">
                <a:solidFill>
                  <a:srgbClr val="0000FF"/>
                </a:solidFill>
              </a:rPr>
              <a:t>ew models – non-uniform, bounded conc.</a:t>
            </a:r>
          </a:p>
        </p:txBody>
      </p:sp>
    </p:spTree>
    <p:extLst>
      <p:ext uri="{BB962C8B-B14F-4D97-AF65-F5344CB8AC3E}">
        <p14:creationId xmlns:p14="http://schemas.microsoft.com/office/powerpoint/2010/main" val="14177122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1618" y="1524000"/>
            <a:ext cx="8540751" cy="1569660"/>
          </a:xfrm>
          <a:prstGeom prst="rect">
            <a:avLst/>
          </a:prstGeom>
          <a:noFill/>
        </p:spPr>
        <p:txBody>
          <a:bodyPr wrap="none" rtlCol="0">
            <a:spAutoFit/>
          </a:bodyPr>
          <a:lstStyle/>
          <a:p>
            <a:pPr algn="ctr"/>
            <a:r>
              <a:rPr lang="en-US" sz="4800" dirty="0" smtClean="0">
                <a:solidFill>
                  <a:srgbClr val="0000FF"/>
                </a:solidFill>
                <a:latin typeface="Helvetica Neue UltraLight"/>
                <a:cs typeface="Helvetica Neue UltraLight"/>
              </a:rPr>
              <a:t>How can we achieve semi-honest</a:t>
            </a:r>
          </a:p>
          <a:p>
            <a:pPr algn="ctr"/>
            <a:r>
              <a:rPr lang="en-US" sz="4800" dirty="0" smtClean="0">
                <a:solidFill>
                  <a:srgbClr val="0000FF"/>
                </a:solidFill>
                <a:latin typeface="Helvetica Neue UltraLight"/>
                <a:cs typeface="Helvetica Neue UltraLight"/>
              </a:rPr>
              <a:t>2-party computation?</a:t>
            </a:r>
          </a:p>
        </p:txBody>
      </p:sp>
      <p:cxnSp>
        <p:nvCxnSpPr>
          <p:cNvPr id="3" name="Straight Connector 2"/>
          <p:cNvCxnSpPr/>
          <p:nvPr/>
        </p:nvCxnSpPr>
        <p:spPr>
          <a:xfrm>
            <a:off x="2362200" y="4800600"/>
            <a:ext cx="1066800" cy="0"/>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33800" y="4800600"/>
            <a:ext cx="1066800" cy="0"/>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05400" y="4800600"/>
            <a:ext cx="1066800" cy="0"/>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14600" y="3581400"/>
            <a:ext cx="774571" cy="1107996"/>
          </a:xfrm>
          <a:prstGeom prst="rect">
            <a:avLst/>
          </a:prstGeom>
          <a:noFill/>
        </p:spPr>
        <p:txBody>
          <a:bodyPr wrap="none" rtlCol="0">
            <a:spAutoFit/>
          </a:bodyPr>
          <a:lstStyle/>
          <a:p>
            <a:r>
              <a:rPr lang="en-US" sz="6600" dirty="0" smtClean="0">
                <a:solidFill>
                  <a:srgbClr val="92D150"/>
                </a:solidFill>
                <a:latin typeface="Helvetica Neue"/>
                <a:cs typeface="Helvetica Neue"/>
              </a:rPr>
              <a:t>Y</a:t>
            </a:r>
            <a:endParaRPr lang="en-US" sz="3200" dirty="0" smtClean="0">
              <a:solidFill>
                <a:srgbClr val="92D150"/>
              </a:solidFill>
              <a:latin typeface="Helvetica Neue"/>
              <a:cs typeface="Helvetica Neue"/>
            </a:endParaRPr>
          </a:p>
        </p:txBody>
      </p:sp>
      <p:sp>
        <p:nvSpPr>
          <p:cNvPr id="10" name="TextBox 9"/>
          <p:cNvSpPr txBox="1"/>
          <p:nvPr/>
        </p:nvSpPr>
        <p:spPr>
          <a:xfrm>
            <a:off x="3886200" y="3581400"/>
            <a:ext cx="761747" cy="1107996"/>
          </a:xfrm>
          <a:prstGeom prst="rect">
            <a:avLst/>
          </a:prstGeom>
          <a:noFill/>
        </p:spPr>
        <p:txBody>
          <a:bodyPr wrap="none" rtlCol="0">
            <a:spAutoFit/>
          </a:bodyPr>
          <a:lstStyle/>
          <a:p>
            <a:r>
              <a:rPr lang="en-US" sz="6600" dirty="0">
                <a:solidFill>
                  <a:srgbClr val="92D150"/>
                </a:solidFill>
                <a:latin typeface="Helvetica Neue"/>
                <a:cs typeface="Helvetica Neue"/>
              </a:rPr>
              <a:t>A</a:t>
            </a:r>
            <a:endParaRPr lang="en-US" sz="3200" dirty="0" smtClean="0">
              <a:solidFill>
                <a:srgbClr val="92D150"/>
              </a:solidFill>
              <a:latin typeface="Helvetica Neue"/>
              <a:cs typeface="Helvetica Neue"/>
            </a:endParaRPr>
          </a:p>
        </p:txBody>
      </p:sp>
      <p:sp>
        <p:nvSpPr>
          <p:cNvPr id="11" name="TextBox 10"/>
          <p:cNvSpPr txBox="1"/>
          <p:nvPr/>
        </p:nvSpPr>
        <p:spPr>
          <a:xfrm>
            <a:off x="5181600" y="3581400"/>
            <a:ext cx="827914" cy="1107996"/>
          </a:xfrm>
          <a:prstGeom prst="rect">
            <a:avLst/>
          </a:prstGeom>
          <a:noFill/>
        </p:spPr>
        <p:txBody>
          <a:bodyPr wrap="none" rtlCol="0">
            <a:spAutoFit/>
          </a:bodyPr>
          <a:lstStyle/>
          <a:p>
            <a:r>
              <a:rPr lang="en-US" sz="6600" dirty="0">
                <a:solidFill>
                  <a:srgbClr val="92D150"/>
                </a:solidFill>
                <a:latin typeface="Helvetica Neue"/>
                <a:cs typeface="Helvetica Neue"/>
              </a:rPr>
              <a:t>O</a:t>
            </a:r>
            <a:endParaRPr lang="en-US" sz="3200" dirty="0" smtClean="0">
              <a:solidFill>
                <a:srgbClr val="92D150"/>
              </a:solidFill>
              <a:latin typeface="Helvetica Neue"/>
              <a:cs typeface="Helvetica Neue"/>
            </a:endParaRPr>
          </a:p>
        </p:txBody>
      </p:sp>
      <p:sp>
        <p:nvSpPr>
          <p:cNvPr id="12" name="TextBox 11"/>
          <p:cNvSpPr txBox="1"/>
          <p:nvPr/>
        </p:nvSpPr>
        <p:spPr>
          <a:xfrm>
            <a:off x="4572000" y="1219200"/>
            <a:ext cx="1828800" cy="584776"/>
          </a:xfrm>
          <a:prstGeom prst="rect">
            <a:avLst/>
          </a:prstGeom>
          <a:noFill/>
        </p:spPr>
        <p:txBody>
          <a:bodyPr wrap="square" rtlCol="0">
            <a:spAutoFit/>
          </a:bodyPr>
          <a:lstStyle/>
          <a:p>
            <a:r>
              <a:rPr lang="en-US" sz="3200" dirty="0" smtClean="0">
                <a:solidFill>
                  <a:srgbClr val="0000FF"/>
                </a:solidFill>
                <a:latin typeface="Comic Sans MS"/>
                <a:cs typeface="Comic Sans MS"/>
              </a:rPr>
              <a:t>O(1)-</a:t>
            </a:r>
            <a:r>
              <a:rPr lang="en-US" sz="3200" dirty="0" err="1" smtClean="0">
                <a:solidFill>
                  <a:srgbClr val="0000FF"/>
                </a:solidFill>
                <a:latin typeface="Comic Sans MS"/>
                <a:cs typeface="Comic Sans MS"/>
              </a:rPr>
              <a:t>rnd</a:t>
            </a:r>
            <a:endParaRPr lang="en-US" sz="3200" dirty="0" smtClean="0">
              <a:solidFill>
                <a:srgbClr val="0000FF"/>
              </a:solidFill>
              <a:latin typeface="Comic Sans MS"/>
              <a:cs typeface="Comic Sans MS"/>
            </a:endParaRPr>
          </a:p>
        </p:txBody>
      </p:sp>
      <p:sp>
        <p:nvSpPr>
          <p:cNvPr id="13" name="TextBox 12"/>
          <p:cNvSpPr txBox="1"/>
          <p:nvPr/>
        </p:nvSpPr>
        <p:spPr>
          <a:xfrm>
            <a:off x="5410200" y="2082224"/>
            <a:ext cx="423113" cy="584776"/>
          </a:xfrm>
          <a:prstGeom prst="rect">
            <a:avLst/>
          </a:prstGeom>
          <a:noFill/>
        </p:spPr>
        <p:txBody>
          <a:bodyPr wrap="none" rtlCol="0">
            <a:spAutoFit/>
          </a:bodyPr>
          <a:lstStyle/>
          <a:p>
            <a:r>
              <a:rPr lang="en-US" sz="3200" dirty="0" smtClean="0">
                <a:solidFill>
                  <a:srgbClr val="0000FF"/>
                </a:solidFill>
                <a:latin typeface="Comic Sans MS"/>
                <a:cs typeface="Comic Sans MS"/>
              </a:rPr>
              <a:t>^</a:t>
            </a:r>
          </a:p>
        </p:txBody>
      </p:sp>
    </p:spTree>
    <p:extLst>
      <p:ext uri="{BB962C8B-B14F-4D97-AF65-F5344CB8AC3E}">
        <p14:creationId xmlns:p14="http://schemas.microsoft.com/office/powerpoint/2010/main" val="2116221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20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200"/>
                            </p:stCondLst>
                            <p:childTnLst>
                              <p:par>
                                <p:cTn id="19" presetID="1" presetClass="entr" presetSubtype="0" fill="hold" grpId="0" nodeType="afterEffect">
                                  <p:stCondLst>
                                    <p:cond delay="20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2"/>
          <p:cNvGrpSpPr/>
          <p:nvPr/>
        </p:nvGrpSpPr>
        <p:grpSpPr>
          <a:xfrm>
            <a:off x="76200" y="4800600"/>
            <a:ext cx="3886200" cy="609600"/>
            <a:chOff x="147974" y="0"/>
            <a:chExt cx="3133772" cy="1524000"/>
          </a:xfrm>
        </p:grpSpPr>
        <p:sp>
          <p:nvSpPr>
            <p:cNvPr id="39" name="Rounded Rectangle 38"/>
            <p:cNvSpPr/>
            <p:nvPr/>
          </p:nvSpPr>
          <p:spPr>
            <a:xfrm>
              <a:off x="147974" y="0"/>
              <a:ext cx="3133772" cy="1524000"/>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40" name="Rounded Rectangle 4"/>
            <p:cNvSpPr/>
            <p:nvPr/>
          </p:nvSpPr>
          <p:spPr>
            <a:xfrm>
              <a:off x="157546" y="76200"/>
              <a:ext cx="3044500" cy="1434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ts val="500"/>
                </a:spcAft>
              </a:pPr>
              <a:r>
                <a:rPr lang="en-US" sz="3600" dirty="0" smtClean="0">
                  <a:latin typeface="+mj-lt"/>
                </a:rPr>
                <a:t>UC-puzzle</a:t>
              </a:r>
              <a:endParaRPr lang="en-US" sz="2600" kern="1200" dirty="0" smtClean="0"/>
            </a:p>
          </p:txBody>
        </p:sp>
      </p:grpSp>
      <p:grpSp>
        <p:nvGrpSpPr>
          <p:cNvPr id="2" name="Group 42"/>
          <p:cNvGrpSpPr/>
          <p:nvPr/>
        </p:nvGrpSpPr>
        <p:grpSpPr>
          <a:xfrm>
            <a:off x="76200" y="4773168"/>
            <a:ext cx="3886200" cy="609600"/>
            <a:chOff x="147974" y="0"/>
            <a:chExt cx="3133772" cy="1524000"/>
          </a:xfrm>
        </p:grpSpPr>
        <p:sp>
          <p:nvSpPr>
            <p:cNvPr id="54" name="Rounded Rectangle 53"/>
            <p:cNvSpPr/>
            <p:nvPr/>
          </p:nvSpPr>
          <p:spPr>
            <a:xfrm>
              <a:off x="147974" y="0"/>
              <a:ext cx="3133772" cy="1524000"/>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55" name="Rounded Rectangle 4"/>
            <p:cNvSpPr/>
            <p:nvPr/>
          </p:nvSpPr>
          <p:spPr>
            <a:xfrm>
              <a:off x="157546" y="76200"/>
              <a:ext cx="3044500" cy="1434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3200" dirty="0" err="1" smtClean="0">
                  <a:latin typeface="+mj-lt"/>
                </a:rPr>
                <a:t>Adap</a:t>
              </a:r>
              <a:r>
                <a:rPr lang="en-US" sz="3200" dirty="0" smtClean="0">
                  <a:latin typeface="+mj-lt"/>
                </a:rPr>
                <a:t>. Simulation</a:t>
              </a:r>
              <a:endParaRPr lang="en-US" sz="2400" kern="1200" dirty="0" smtClean="0"/>
            </a:p>
          </p:txBody>
        </p:sp>
      </p:grpSp>
      <p:sp>
        <p:nvSpPr>
          <p:cNvPr id="19" name="Right Arrow 18"/>
          <p:cNvSpPr/>
          <p:nvPr/>
        </p:nvSpPr>
        <p:spPr>
          <a:xfrm rot="18684620">
            <a:off x="2270775" y="3822145"/>
            <a:ext cx="618468" cy="848188"/>
          </a:xfrm>
          <a:prstGeom prst="rightArrow">
            <a:avLst>
              <a:gd name="adj1" fmla="val 60000"/>
              <a:gd name="adj2" fmla="val 50000"/>
            </a:avLst>
          </a:prstGeom>
          <a:scene3d>
            <a:camera prst="orthographicFront">
              <a:rot lat="0" lon="0" rev="10800000"/>
            </a:camera>
            <a:lightRig rig="threePt" dir="t"/>
          </a:scene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0" name="Right Arrow 19"/>
          <p:cNvSpPr/>
          <p:nvPr/>
        </p:nvSpPr>
        <p:spPr>
          <a:xfrm rot="2473272">
            <a:off x="6375028" y="3908673"/>
            <a:ext cx="618468" cy="848188"/>
          </a:xfrm>
          <a:prstGeom prst="rightArrow">
            <a:avLst>
              <a:gd name="adj1" fmla="val 60000"/>
              <a:gd name="adj2" fmla="val 5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dirty="0"/>
          </a:p>
        </p:txBody>
      </p:sp>
      <p:grpSp>
        <p:nvGrpSpPr>
          <p:cNvPr id="3" name="Group 42"/>
          <p:cNvGrpSpPr/>
          <p:nvPr/>
        </p:nvGrpSpPr>
        <p:grpSpPr>
          <a:xfrm>
            <a:off x="2743200" y="2971800"/>
            <a:ext cx="3657600" cy="838200"/>
            <a:chOff x="147974" y="0"/>
            <a:chExt cx="3133772" cy="1524000"/>
          </a:xfrm>
        </p:grpSpPr>
        <p:sp>
          <p:nvSpPr>
            <p:cNvPr id="26" name="Rounded Rectangle 25"/>
            <p:cNvSpPr/>
            <p:nvPr/>
          </p:nvSpPr>
          <p:spPr>
            <a:xfrm>
              <a:off x="147974" y="0"/>
              <a:ext cx="3133772" cy="1524000"/>
            </a:xfrm>
            <a:prstGeom prst="roundRect">
              <a:avLst>
                <a:gd name="adj" fmla="val 10000"/>
              </a:avLst>
            </a:prstGeom>
            <a:gradFill>
              <a:gsLst>
                <a:gs pos="0">
                  <a:srgbClr val="D6B19C"/>
                </a:gs>
                <a:gs pos="30000">
                  <a:srgbClr val="D49E6C"/>
                </a:gs>
                <a:gs pos="70000">
                  <a:srgbClr val="A65528"/>
                </a:gs>
                <a:gs pos="100000">
                  <a:srgbClr val="663012"/>
                </a:gs>
              </a:gsLst>
              <a:lin ang="16200000" scaled="0"/>
            </a:gra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8" name="Rounded Rectangle 4"/>
            <p:cNvSpPr/>
            <p:nvPr/>
          </p:nvSpPr>
          <p:spPr>
            <a:xfrm>
              <a:off x="157546" y="76200"/>
              <a:ext cx="3044500" cy="1434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ts val="500"/>
                </a:spcAft>
              </a:pPr>
              <a:r>
                <a:rPr lang="en-US" sz="3600" dirty="0" smtClean="0">
                  <a:latin typeface="+mj-lt"/>
                </a:rPr>
                <a:t>Trusted Setup</a:t>
              </a:r>
              <a:endParaRPr lang="en-US" sz="2600" kern="1200" dirty="0" smtClean="0"/>
            </a:p>
          </p:txBody>
        </p:sp>
      </p:grpSp>
      <p:grpSp>
        <p:nvGrpSpPr>
          <p:cNvPr id="7" name="Group 39"/>
          <p:cNvGrpSpPr/>
          <p:nvPr/>
        </p:nvGrpSpPr>
        <p:grpSpPr>
          <a:xfrm>
            <a:off x="4572000" y="4773168"/>
            <a:ext cx="4419600" cy="592862"/>
            <a:chOff x="4392429" y="0"/>
            <a:chExt cx="3133772" cy="1524000"/>
          </a:xfrm>
        </p:grpSpPr>
        <p:sp>
          <p:nvSpPr>
            <p:cNvPr id="57" name="Rounded Rectangle 56"/>
            <p:cNvSpPr/>
            <p:nvPr/>
          </p:nvSpPr>
          <p:spPr>
            <a:xfrm>
              <a:off x="4392429" y="0"/>
              <a:ext cx="3133772" cy="1524000"/>
            </a:xfrm>
            <a:prstGeom prst="roundRect">
              <a:avLst>
                <a:gd name="adj" fmla="val 10000"/>
              </a:avLst>
            </a:prstGeom>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58" name="Rounded Rectangle 4"/>
            <p:cNvSpPr/>
            <p:nvPr/>
          </p:nvSpPr>
          <p:spPr>
            <a:xfrm>
              <a:off x="4437065" y="44636"/>
              <a:ext cx="3044500" cy="1434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3300" dirty="0" err="1" smtClean="0">
                  <a:latin typeface="+mj-lt"/>
                </a:rPr>
                <a:t>Adap</a:t>
              </a:r>
              <a:r>
                <a:rPr lang="en-US" sz="3300" dirty="0" smtClean="0">
                  <a:latin typeface="+mj-lt"/>
                </a:rPr>
                <a:t>. Non-malleability</a:t>
              </a:r>
              <a:endParaRPr lang="en-US" sz="3300" kern="1200" dirty="0" smtClean="0"/>
            </a:p>
          </p:txBody>
        </p:sp>
      </p:grpSp>
      <p:grpSp>
        <p:nvGrpSpPr>
          <p:cNvPr id="35" name="Group 42"/>
          <p:cNvGrpSpPr/>
          <p:nvPr/>
        </p:nvGrpSpPr>
        <p:grpSpPr>
          <a:xfrm>
            <a:off x="2286000" y="6096000"/>
            <a:ext cx="4572000" cy="685800"/>
            <a:chOff x="147974" y="0"/>
            <a:chExt cx="3133772" cy="1524000"/>
          </a:xfrm>
        </p:grpSpPr>
        <p:sp>
          <p:nvSpPr>
            <p:cNvPr id="36" name="Rounded Rectangle 35"/>
            <p:cNvSpPr/>
            <p:nvPr/>
          </p:nvSpPr>
          <p:spPr>
            <a:xfrm>
              <a:off x="147974" y="0"/>
              <a:ext cx="3133772" cy="1524000"/>
            </a:xfrm>
            <a:prstGeom prst="roundRect">
              <a:avLst>
                <a:gd name="adj" fmla="val 10000"/>
              </a:avLst>
            </a:prstGeom>
            <a:gradFill>
              <a:gsLst>
                <a:gs pos="0">
                  <a:srgbClr val="D6B19C"/>
                </a:gs>
                <a:gs pos="30000">
                  <a:srgbClr val="D49E6C"/>
                </a:gs>
                <a:gs pos="70000">
                  <a:srgbClr val="A65528"/>
                </a:gs>
                <a:gs pos="100000">
                  <a:srgbClr val="663012"/>
                </a:gs>
              </a:gsLst>
              <a:lin ang="16200000" scaled="0"/>
            </a:gra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7" name="Rounded Rectangle 4"/>
            <p:cNvSpPr/>
            <p:nvPr/>
          </p:nvSpPr>
          <p:spPr>
            <a:xfrm>
              <a:off x="157546" y="76200"/>
              <a:ext cx="3044500" cy="1434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ts val="500"/>
                </a:spcAft>
              </a:pPr>
              <a:r>
                <a:rPr lang="en-US" sz="3600" dirty="0" smtClean="0">
                  <a:latin typeface="+mj-lt"/>
                </a:rPr>
                <a:t>Adaptive UC-Security</a:t>
              </a:r>
              <a:endParaRPr lang="en-US" sz="2600" kern="1200" dirty="0" smtClean="0"/>
            </a:p>
          </p:txBody>
        </p:sp>
      </p:grpSp>
      <p:sp>
        <p:nvSpPr>
          <p:cNvPr id="38" name="Right Arrow 37"/>
          <p:cNvSpPr/>
          <p:nvPr/>
        </p:nvSpPr>
        <p:spPr>
          <a:xfrm rot="18684620">
            <a:off x="5766993" y="5430311"/>
            <a:ext cx="383220" cy="638025"/>
          </a:xfrm>
          <a:prstGeom prst="rightArrow">
            <a:avLst>
              <a:gd name="adj1" fmla="val 60000"/>
              <a:gd name="adj2" fmla="val 50000"/>
            </a:avLst>
          </a:prstGeom>
          <a:scene3d>
            <a:camera prst="orthographicFront">
              <a:rot lat="0" lon="0" rev="10800000"/>
            </a:camera>
            <a:lightRig rig="threePt" dir="t"/>
          </a:scene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43" name="Right Arrow 42"/>
          <p:cNvSpPr/>
          <p:nvPr/>
        </p:nvSpPr>
        <p:spPr>
          <a:xfrm rot="2473272">
            <a:off x="2706314" y="5486543"/>
            <a:ext cx="465224" cy="525560"/>
          </a:xfrm>
          <a:prstGeom prst="rightArrow">
            <a:avLst>
              <a:gd name="adj1" fmla="val 60000"/>
              <a:gd name="adj2" fmla="val 5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dirty="0"/>
          </a:p>
        </p:txBody>
      </p:sp>
      <p:sp>
        <p:nvSpPr>
          <p:cNvPr id="8" name="Title 7"/>
          <p:cNvSpPr>
            <a:spLocks noGrp="1"/>
          </p:cNvSpPr>
          <p:nvPr>
            <p:ph type="title"/>
          </p:nvPr>
        </p:nvSpPr>
        <p:spPr/>
        <p:txBody>
          <a:bodyPr>
            <a:normAutofit fontScale="90000"/>
          </a:bodyPr>
          <a:lstStyle/>
          <a:p>
            <a:r>
              <a:rPr lang="en-US" dirty="0" smtClean="0"/>
              <a:t>Achieving UC-Security </a:t>
            </a:r>
            <a:r>
              <a:rPr lang="en-US" dirty="0"/>
              <a:t>-</a:t>
            </a:r>
            <a:r>
              <a:rPr lang="en-US" dirty="0" smtClean="0"/>
              <a:t> </a:t>
            </a:r>
            <a:r>
              <a:rPr lang="en-US" dirty="0" smtClean="0">
                <a:solidFill>
                  <a:srgbClr val="0000FF"/>
                </a:solidFill>
              </a:rPr>
              <a:t>Adaptive Case</a:t>
            </a:r>
            <a:endParaRPr lang="en-US" dirty="0">
              <a:solidFill>
                <a:srgbClr val="0000FF"/>
              </a:solidFill>
            </a:endParaRPr>
          </a:p>
        </p:txBody>
      </p:sp>
      <p:sp>
        <p:nvSpPr>
          <p:cNvPr id="12" name="TextBox 11"/>
          <p:cNvSpPr txBox="1"/>
          <p:nvPr/>
        </p:nvSpPr>
        <p:spPr>
          <a:xfrm>
            <a:off x="1472476" y="1524000"/>
            <a:ext cx="6377868" cy="1200329"/>
          </a:xfrm>
          <a:prstGeom prst="rect">
            <a:avLst/>
          </a:prstGeom>
          <a:noFill/>
        </p:spPr>
        <p:txBody>
          <a:bodyPr wrap="none" rtlCol="0">
            <a:spAutoFit/>
          </a:bodyPr>
          <a:lstStyle/>
          <a:p>
            <a:pPr algn="ctr"/>
            <a:r>
              <a:rPr lang="en-US" sz="4000" b="1" dirty="0" smtClean="0">
                <a:solidFill>
                  <a:srgbClr val="0000FF"/>
                </a:solidFill>
              </a:rPr>
              <a:t>Cannot</a:t>
            </a:r>
            <a:r>
              <a:rPr lang="en-US" sz="3200" dirty="0" smtClean="0">
                <a:solidFill>
                  <a:srgbClr val="0000FF"/>
                </a:solidFill>
              </a:rPr>
              <a:t> </a:t>
            </a:r>
            <a:r>
              <a:rPr lang="en-US" sz="3200" dirty="0" smtClean="0">
                <a:solidFill>
                  <a:srgbClr val="000000"/>
                </a:solidFill>
              </a:rPr>
              <a:t>decouple! </a:t>
            </a:r>
          </a:p>
          <a:p>
            <a:pPr algn="ctr"/>
            <a:r>
              <a:rPr lang="en-US" sz="3200" dirty="0" smtClean="0">
                <a:solidFill>
                  <a:srgbClr val="000000"/>
                </a:solidFill>
              </a:rPr>
              <a:t>stand alone </a:t>
            </a:r>
            <a:r>
              <a:rPr lang="en-US" sz="3200" dirty="0" err="1" smtClean="0">
                <a:solidFill>
                  <a:srgbClr val="000000"/>
                </a:solidFill>
              </a:rPr>
              <a:t>adaptivity</a:t>
            </a:r>
            <a:r>
              <a:rPr lang="en-US" sz="3200" dirty="0" smtClean="0">
                <a:solidFill>
                  <a:srgbClr val="000000"/>
                </a:solidFill>
              </a:rPr>
              <a:t> requires setup</a:t>
            </a:r>
          </a:p>
        </p:txBody>
      </p:sp>
    </p:spTree>
    <p:extLst>
      <p:ext uri="{BB962C8B-B14F-4D97-AF65-F5344CB8AC3E}">
        <p14:creationId xmlns:p14="http://schemas.microsoft.com/office/powerpoint/2010/main" val="759326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p:bldP spid="1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odecagon 9"/>
          <p:cNvSpPr/>
          <p:nvPr/>
        </p:nvSpPr>
        <p:spPr>
          <a:xfrm rot="20309812">
            <a:off x="-321168" y="3082861"/>
            <a:ext cx="7125123" cy="2479359"/>
          </a:xfrm>
          <a:prstGeom prst="dodecagon">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7" name="Dodecagon 46"/>
          <p:cNvSpPr/>
          <p:nvPr/>
        </p:nvSpPr>
        <p:spPr>
          <a:xfrm rot="1321714">
            <a:off x="2338488" y="3074506"/>
            <a:ext cx="7125123" cy="2479359"/>
          </a:xfrm>
          <a:prstGeom prst="dodecagon">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6" name="Group 42"/>
          <p:cNvGrpSpPr/>
          <p:nvPr/>
        </p:nvGrpSpPr>
        <p:grpSpPr>
          <a:xfrm>
            <a:off x="76200" y="4800600"/>
            <a:ext cx="3886200" cy="609600"/>
            <a:chOff x="147974" y="0"/>
            <a:chExt cx="3133772" cy="1524000"/>
          </a:xfrm>
        </p:grpSpPr>
        <p:sp>
          <p:nvSpPr>
            <p:cNvPr id="39" name="Rounded Rectangle 38"/>
            <p:cNvSpPr/>
            <p:nvPr/>
          </p:nvSpPr>
          <p:spPr>
            <a:xfrm>
              <a:off x="147974" y="0"/>
              <a:ext cx="3133772" cy="1524000"/>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40" name="Rounded Rectangle 4"/>
            <p:cNvSpPr/>
            <p:nvPr/>
          </p:nvSpPr>
          <p:spPr>
            <a:xfrm>
              <a:off x="157546" y="76200"/>
              <a:ext cx="3044500" cy="1434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ts val="500"/>
                </a:spcAft>
              </a:pPr>
              <a:r>
                <a:rPr lang="en-US" sz="3600" dirty="0" smtClean="0">
                  <a:latin typeface="+mj-lt"/>
                </a:rPr>
                <a:t>UC-puzzle</a:t>
              </a:r>
              <a:endParaRPr lang="en-US" sz="2600" kern="1200" dirty="0" smtClean="0"/>
            </a:p>
          </p:txBody>
        </p:sp>
      </p:grpSp>
      <p:grpSp>
        <p:nvGrpSpPr>
          <p:cNvPr id="2" name="Group 42"/>
          <p:cNvGrpSpPr/>
          <p:nvPr/>
        </p:nvGrpSpPr>
        <p:grpSpPr>
          <a:xfrm>
            <a:off x="76200" y="4773168"/>
            <a:ext cx="3886200" cy="609600"/>
            <a:chOff x="147974" y="0"/>
            <a:chExt cx="3133772" cy="1524000"/>
          </a:xfrm>
        </p:grpSpPr>
        <p:sp>
          <p:nvSpPr>
            <p:cNvPr id="54" name="Rounded Rectangle 53"/>
            <p:cNvSpPr/>
            <p:nvPr/>
          </p:nvSpPr>
          <p:spPr>
            <a:xfrm>
              <a:off x="147974" y="0"/>
              <a:ext cx="3133772" cy="1524000"/>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55" name="Rounded Rectangle 4"/>
            <p:cNvSpPr/>
            <p:nvPr/>
          </p:nvSpPr>
          <p:spPr>
            <a:xfrm>
              <a:off x="157546" y="76200"/>
              <a:ext cx="3044500" cy="1434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3200" dirty="0" err="1" smtClean="0">
                  <a:latin typeface="+mj-lt"/>
                </a:rPr>
                <a:t>Adap</a:t>
              </a:r>
              <a:r>
                <a:rPr lang="en-US" sz="3200" dirty="0" smtClean="0">
                  <a:latin typeface="+mj-lt"/>
                </a:rPr>
                <a:t>. Simulation</a:t>
              </a:r>
              <a:endParaRPr lang="en-US" sz="2400" kern="1200" dirty="0" smtClean="0"/>
            </a:p>
          </p:txBody>
        </p:sp>
      </p:grpSp>
      <p:sp>
        <p:nvSpPr>
          <p:cNvPr id="19" name="Right Arrow 18"/>
          <p:cNvSpPr/>
          <p:nvPr/>
        </p:nvSpPr>
        <p:spPr>
          <a:xfrm rot="18684620">
            <a:off x="2270775" y="3822145"/>
            <a:ext cx="618468" cy="848188"/>
          </a:xfrm>
          <a:prstGeom prst="rightArrow">
            <a:avLst>
              <a:gd name="adj1" fmla="val 60000"/>
              <a:gd name="adj2" fmla="val 50000"/>
            </a:avLst>
          </a:prstGeom>
          <a:scene3d>
            <a:camera prst="orthographicFront">
              <a:rot lat="0" lon="0" rev="10800000"/>
            </a:camera>
            <a:lightRig rig="threePt" dir="t"/>
          </a:scene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0" name="Right Arrow 19"/>
          <p:cNvSpPr/>
          <p:nvPr/>
        </p:nvSpPr>
        <p:spPr>
          <a:xfrm rot="2473272">
            <a:off x="6375028" y="3908673"/>
            <a:ext cx="618468" cy="848188"/>
          </a:xfrm>
          <a:prstGeom prst="rightArrow">
            <a:avLst>
              <a:gd name="adj1" fmla="val 60000"/>
              <a:gd name="adj2" fmla="val 5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dirty="0"/>
          </a:p>
        </p:txBody>
      </p:sp>
      <p:grpSp>
        <p:nvGrpSpPr>
          <p:cNvPr id="3" name="Group 42"/>
          <p:cNvGrpSpPr/>
          <p:nvPr/>
        </p:nvGrpSpPr>
        <p:grpSpPr>
          <a:xfrm>
            <a:off x="2743200" y="2971800"/>
            <a:ext cx="3657600" cy="838200"/>
            <a:chOff x="147974" y="0"/>
            <a:chExt cx="3133772" cy="1524000"/>
          </a:xfrm>
        </p:grpSpPr>
        <p:sp>
          <p:nvSpPr>
            <p:cNvPr id="26" name="Rounded Rectangle 25"/>
            <p:cNvSpPr/>
            <p:nvPr/>
          </p:nvSpPr>
          <p:spPr>
            <a:xfrm>
              <a:off x="147974" y="0"/>
              <a:ext cx="3133772" cy="1524000"/>
            </a:xfrm>
            <a:prstGeom prst="roundRect">
              <a:avLst>
                <a:gd name="adj" fmla="val 10000"/>
              </a:avLst>
            </a:prstGeom>
            <a:gradFill>
              <a:gsLst>
                <a:gs pos="0">
                  <a:srgbClr val="D6B19C"/>
                </a:gs>
                <a:gs pos="30000">
                  <a:srgbClr val="D49E6C"/>
                </a:gs>
                <a:gs pos="70000">
                  <a:srgbClr val="A65528"/>
                </a:gs>
                <a:gs pos="100000">
                  <a:srgbClr val="663012"/>
                </a:gs>
              </a:gsLst>
              <a:lin ang="16200000" scaled="0"/>
            </a:gra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8" name="Rounded Rectangle 4"/>
            <p:cNvSpPr/>
            <p:nvPr/>
          </p:nvSpPr>
          <p:spPr>
            <a:xfrm>
              <a:off x="157546" y="76200"/>
              <a:ext cx="3044500" cy="1434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ts val="500"/>
                </a:spcAft>
              </a:pPr>
              <a:r>
                <a:rPr lang="en-US" sz="3600" dirty="0" smtClean="0">
                  <a:latin typeface="+mj-lt"/>
                </a:rPr>
                <a:t>Trusted Setup</a:t>
              </a:r>
              <a:endParaRPr lang="en-US" sz="2600" kern="1200" dirty="0" smtClean="0"/>
            </a:p>
          </p:txBody>
        </p:sp>
      </p:grpSp>
      <p:grpSp>
        <p:nvGrpSpPr>
          <p:cNvPr id="7" name="Group 39"/>
          <p:cNvGrpSpPr/>
          <p:nvPr/>
        </p:nvGrpSpPr>
        <p:grpSpPr>
          <a:xfrm>
            <a:off x="4572000" y="4773168"/>
            <a:ext cx="4419600" cy="592862"/>
            <a:chOff x="4392429" y="0"/>
            <a:chExt cx="3133772" cy="1524000"/>
          </a:xfrm>
        </p:grpSpPr>
        <p:sp>
          <p:nvSpPr>
            <p:cNvPr id="57" name="Rounded Rectangle 56"/>
            <p:cNvSpPr/>
            <p:nvPr/>
          </p:nvSpPr>
          <p:spPr>
            <a:xfrm>
              <a:off x="4392429" y="0"/>
              <a:ext cx="3133772" cy="1524000"/>
            </a:xfrm>
            <a:prstGeom prst="roundRect">
              <a:avLst>
                <a:gd name="adj" fmla="val 10000"/>
              </a:avLst>
            </a:prstGeom>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58" name="Rounded Rectangle 4"/>
            <p:cNvSpPr/>
            <p:nvPr/>
          </p:nvSpPr>
          <p:spPr>
            <a:xfrm>
              <a:off x="4437065" y="44636"/>
              <a:ext cx="3044500" cy="1434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3300" dirty="0" err="1" smtClean="0">
                  <a:latin typeface="+mj-lt"/>
                </a:rPr>
                <a:t>Adap</a:t>
              </a:r>
              <a:r>
                <a:rPr lang="en-US" sz="3300" dirty="0" smtClean="0">
                  <a:latin typeface="+mj-lt"/>
                </a:rPr>
                <a:t>. Non-malleability</a:t>
              </a:r>
              <a:endParaRPr lang="en-US" sz="3300" kern="1200" dirty="0" smtClean="0"/>
            </a:p>
          </p:txBody>
        </p:sp>
      </p:grpSp>
      <p:grpSp>
        <p:nvGrpSpPr>
          <p:cNvPr id="35" name="Group 42"/>
          <p:cNvGrpSpPr/>
          <p:nvPr/>
        </p:nvGrpSpPr>
        <p:grpSpPr>
          <a:xfrm>
            <a:off x="2286000" y="6096000"/>
            <a:ext cx="4572000" cy="685800"/>
            <a:chOff x="147974" y="0"/>
            <a:chExt cx="3133772" cy="1524000"/>
          </a:xfrm>
        </p:grpSpPr>
        <p:sp>
          <p:nvSpPr>
            <p:cNvPr id="36" name="Rounded Rectangle 35"/>
            <p:cNvSpPr/>
            <p:nvPr/>
          </p:nvSpPr>
          <p:spPr>
            <a:xfrm>
              <a:off x="147974" y="0"/>
              <a:ext cx="3133772" cy="1524000"/>
            </a:xfrm>
            <a:prstGeom prst="roundRect">
              <a:avLst>
                <a:gd name="adj" fmla="val 10000"/>
              </a:avLst>
            </a:prstGeom>
            <a:gradFill>
              <a:gsLst>
                <a:gs pos="0">
                  <a:srgbClr val="D6B19C"/>
                </a:gs>
                <a:gs pos="30000">
                  <a:srgbClr val="D49E6C"/>
                </a:gs>
                <a:gs pos="70000">
                  <a:srgbClr val="A65528"/>
                </a:gs>
                <a:gs pos="100000">
                  <a:srgbClr val="663012"/>
                </a:gs>
              </a:gsLst>
              <a:lin ang="16200000" scaled="0"/>
            </a:gra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7" name="Rounded Rectangle 4"/>
            <p:cNvSpPr/>
            <p:nvPr/>
          </p:nvSpPr>
          <p:spPr>
            <a:xfrm>
              <a:off x="157546" y="76200"/>
              <a:ext cx="3044500" cy="1434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ts val="500"/>
                </a:spcAft>
              </a:pPr>
              <a:r>
                <a:rPr lang="en-US" sz="3600" dirty="0" smtClean="0">
                  <a:latin typeface="+mj-lt"/>
                </a:rPr>
                <a:t>Adaptive UC-Security</a:t>
              </a:r>
              <a:endParaRPr lang="en-US" sz="2600" kern="1200" dirty="0" smtClean="0"/>
            </a:p>
          </p:txBody>
        </p:sp>
      </p:grpSp>
      <p:sp>
        <p:nvSpPr>
          <p:cNvPr id="38" name="Right Arrow 37"/>
          <p:cNvSpPr/>
          <p:nvPr/>
        </p:nvSpPr>
        <p:spPr>
          <a:xfrm rot="18684620">
            <a:off x="5766993" y="5430311"/>
            <a:ext cx="383220" cy="638025"/>
          </a:xfrm>
          <a:prstGeom prst="rightArrow">
            <a:avLst>
              <a:gd name="adj1" fmla="val 60000"/>
              <a:gd name="adj2" fmla="val 50000"/>
            </a:avLst>
          </a:prstGeom>
          <a:scene3d>
            <a:camera prst="orthographicFront">
              <a:rot lat="0" lon="0" rev="10800000"/>
            </a:camera>
            <a:lightRig rig="threePt" dir="t"/>
          </a:scene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43" name="Right Arrow 42"/>
          <p:cNvSpPr/>
          <p:nvPr/>
        </p:nvSpPr>
        <p:spPr>
          <a:xfrm rot="2473272">
            <a:off x="2706314" y="5486543"/>
            <a:ext cx="465224" cy="525560"/>
          </a:xfrm>
          <a:prstGeom prst="rightArrow">
            <a:avLst>
              <a:gd name="adj1" fmla="val 60000"/>
              <a:gd name="adj2" fmla="val 5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dirty="0"/>
          </a:p>
        </p:txBody>
      </p:sp>
      <p:sp>
        <p:nvSpPr>
          <p:cNvPr id="8" name="Title 7"/>
          <p:cNvSpPr>
            <a:spLocks noGrp="1"/>
          </p:cNvSpPr>
          <p:nvPr>
            <p:ph type="title"/>
          </p:nvPr>
        </p:nvSpPr>
        <p:spPr/>
        <p:txBody>
          <a:bodyPr>
            <a:normAutofit fontScale="90000"/>
          </a:bodyPr>
          <a:lstStyle/>
          <a:p>
            <a:r>
              <a:rPr lang="en-US" dirty="0" smtClean="0"/>
              <a:t>Achieving UC-Security </a:t>
            </a:r>
            <a:r>
              <a:rPr lang="en-US" dirty="0"/>
              <a:t>-</a:t>
            </a:r>
            <a:r>
              <a:rPr lang="en-US" dirty="0" smtClean="0"/>
              <a:t> </a:t>
            </a:r>
            <a:r>
              <a:rPr lang="en-US" dirty="0" smtClean="0">
                <a:solidFill>
                  <a:srgbClr val="0000FF"/>
                </a:solidFill>
              </a:rPr>
              <a:t>Adaptive Case</a:t>
            </a:r>
            <a:endParaRPr lang="en-US" dirty="0">
              <a:solidFill>
                <a:srgbClr val="0000FF"/>
              </a:solidFill>
            </a:endParaRPr>
          </a:p>
        </p:txBody>
      </p:sp>
      <p:grpSp>
        <p:nvGrpSpPr>
          <p:cNvPr id="32" name="Group 42"/>
          <p:cNvGrpSpPr/>
          <p:nvPr/>
        </p:nvGrpSpPr>
        <p:grpSpPr>
          <a:xfrm>
            <a:off x="2743200" y="2971800"/>
            <a:ext cx="3657600" cy="838200"/>
            <a:chOff x="147974" y="0"/>
            <a:chExt cx="3133772" cy="1524000"/>
          </a:xfrm>
        </p:grpSpPr>
        <p:sp>
          <p:nvSpPr>
            <p:cNvPr id="34" name="Rounded Rectangle 33"/>
            <p:cNvSpPr/>
            <p:nvPr/>
          </p:nvSpPr>
          <p:spPr>
            <a:xfrm>
              <a:off x="147974" y="0"/>
              <a:ext cx="3133772" cy="1524000"/>
            </a:xfrm>
            <a:prstGeom prst="roundRect">
              <a:avLst>
                <a:gd name="adj" fmla="val 10000"/>
              </a:avLst>
            </a:prstGeom>
            <a:gradFill>
              <a:gsLst>
                <a:gs pos="0">
                  <a:srgbClr val="D6B19C"/>
                </a:gs>
                <a:gs pos="30000">
                  <a:srgbClr val="D49E6C"/>
                </a:gs>
                <a:gs pos="70000">
                  <a:srgbClr val="A65528"/>
                </a:gs>
                <a:gs pos="100000">
                  <a:srgbClr val="663012"/>
                </a:gs>
              </a:gsLst>
              <a:lin ang="16200000" scaled="0"/>
            </a:gra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44" name="Rounded Rectangle 4"/>
            <p:cNvSpPr/>
            <p:nvPr/>
          </p:nvSpPr>
          <p:spPr>
            <a:xfrm>
              <a:off x="157546" y="76200"/>
              <a:ext cx="3044500" cy="14347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ts val="500"/>
                </a:spcAft>
              </a:pPr>
              <a:r>
                <a:rPr lang="en-US" sz="3600" dirty="0" err="1" smtClean="0">
                  <a:latin typeface="+mj-lt"/>
                </a:rPr>
                <a:t>Adap</a:t>
              </a:r>
              <a:r>
                <a:rPr lang="en-US" sz="3600" dirty="0" smtClean="0">
                  <a:latin typeface="+mj-lt"/>
                </a:rPr>
                <a:t>. UC-Puzzle</a:t>
              </a:r>
              <a:endParaRPr lang="en-US" sz="2600" kern="1200" dirty="0" smtClean="0"/>
            </a:p>
          </p:txBody>
        </p:sp>
      </p:grpSp>
      <p:sp>
        <p:nvSpPr>
          <p:cNvPr id="11" name="TextBox 10"/>
          <p:cNvSpPr txBox="1"/>
          <p:nvPr/>
        </p:nvSpPr>
        <p:spPr>
          <a:xfrm>
            <a:off x="457200" y="3124200"/>
            <a:ext cx="1469673" cy="584776"/>
          </a:xfrm>
          <a:prstGeom prst="rect">
            <a:avLst/>
          </a:prstGeom>
          <a:noFill/>
        </p:spPr>
        <p:txBody>
          <a:bodyPr wrap="none" rtlCol="0">
            <a:spAutoFit/>
          </a:bodyPr>
          <a:lstStyle/>
          <a:p>
            <a:r>
              <a:rPr lang="en-US" sz="3200" dirty="0" smtClean="0"/>
              <a:t>[LPV09]</a:t>
            </a:r>
          </a:p>
        </p:txBody>
      </p:sp>
      <p:sp>
        <p:nvSpPr>
          <p:cNvPr id="48" name="TextBox 47"/>
          <p:cNvSpPr txBox="1"/>
          <p:nvPr/>
        </p:nvSpPr>
        <p:spPr>
          <a:xfrm>
            <a:off x="6836127" y="3200400"/>
            <a:ext cx="1390124" cy="584776"/>
          </a:xfrm>
          <a:prstGeom prst="rect">
            <a:avLst/>
          </a:prstGeom>
          <a:noFill/>
        </p:spPr>
        <p:txBody>
          <a:bodyPr wrap="none" rtlCol="0">
            <a:spAutoFit/>
          </a:bodyPr>
          <a:lstStyle/>
          <a:p>
            <a:r>
              <a:rPr lang="en-US" sz="3200" b="1" dirty="0" smtClean="0">
                <a:solidFill>
                  <a:srgbClr val="0000FF"/>
                </a:solidFill>
              </a:rPr>
              <a:t>TODAY</a:t>
            </a:r>
          </a:p>
        </p:txBody>
      </p:sp>
    </p:spTree>
    <p:extLst>
      <p:ext uri="{BB962C8B-B14F-4D97-AF65-F5344CB8AC3E}">
        <p14:creationId xmlns:p14="http://schemas.microsoft.com/office/powerpoint/2010/main" val="2780992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7" grpId="0" animBg="1"/>
      <p:bldP spid="11"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457200" y="0"/>
            <a:ext cx="8229600" cy="1143000"/>
          </a:xfrm>
        </p:spPr>
        <p:txBody>
          <a:bodyPr>
            <a:normAutofit/>
          </a:bodyPr>
          <a:lstStyle/>
          <a:p>
            <a:pPr eaLnBrk="1" hangingPunct="1"/>
            <a:r>
              <a:rPr lang="en-US" sz="4000" dirty="0" smtClean="0">
                <a:solidFill>
                  <a:srgbClr val="FF0000"/>
                </a:solidFill>
              </a:rPr>
              <a:t>Commitment Scheme</a:t>
            </a:r>
          </a:p>
        </p:txBody>
      </p:sp>
      <p:sp>
        <p:nvSpPr>
          <p:cNvPr id="17413" name="Rectangle 3"/>
          <p:cNvSpPr>
            <a:spLocks noGrp="1" noChangeArrowheads="1"/>
          </p:cNvSpPr>
          <p:nvPr>
            <p:ph type="body" sz="half" idx="1"/>
          </p:nvPr>
        </p:nvSpPr>
        <p:spPr>
          <a:xfrm>
            <a:off x="762000" y="1219200"/>
            <a:ext cx="8382000" cy="609600"/>
          </a:xfrm>
        </p:spPr>
        <p:txBody>
          <a:bodyPr/>
          <a:lstStyle/>
          <a:p>
            <a:pPr eaLnBrk="1" hangingPunct="1">
              <a:lnSpc>
                <a:spcPct val="80000"/>
              </a:lnSpc>
              <a:buFontTx/>
              <a:buNone/>
            </a:pPr>
            <a:r>
              <a:rPr lang="en-US" sz="2800" dirty="0" smtClean="0"/>
              <a:t>The “digital analogue” of </a:t>
            </a:r>
            <a:r>
              <a:rPr lang="en-US" sz="2800" b="1" dirty="0" smtClean="0">
                <a:solidFill>
                  <a:srgbClr val="0000FF"/>
                </a:solidFill>
              </a:rPr>
              <a:t>sealed envelopes</a:t>
            </a:r>
            <a:r>
              <a:rPr lang="en-US" sz="2800" dirty="0" smtClean="0"/>
              <a:t>.</a:t>
            </a:r>
          </a:p>
          <a:p>
            <a:pPr eaLnBrk="1" hangingPunct="1"/>
            <a:endParaRPr lang="en-US" sz="2800" dirty="0" smtClean="0"/>
          </a:p>
        </p:txBody>
      </p:sp>
      <p:pic>
        <p:nvPicPr>
          <p:cNvPr id="7186" name="Picture 18" descr="envelope"/>
          <p:cNvPicPr>
            <a:picLocks noChangeAspect="1" noChangeArrowheads="1"/>
          </p:cNvPicPr>
          <p:nvPr/>
        </p:nvPicPr>
        <p:blipFill>
          <a:blip r:embed="rId4"/>
          <a:srcRect/>
          <a:stretch>
            <a:fillRect/>
          </a:stretch>
        </p:blipFill>
        <p:spPr bwMode="auto">
          <a:xfrm>
            <a:off x="6405562" y="3307080"/>
            <a:ext cx="985838" cy="960120"/>
          </a:xfrm>
          <a:prstGeom prst="rect">
            <a:avLst/>
          </a:prstGeom>
          <a:noFill/>
          <a:ln w="9525">
            <a:noFill/>
            <a:miter lim="800000"/>
            <a:headEnd/>
            <a:tailEnd/>
          </a:ln>
        </p:spPr>
      </p:pic>
      <p:sp>
        <p:nvSpPr>
          <p:cNvPr id="7183" name="Text Box 15"/>
          <p:cNvSpPr txBox="1">
            <a:spLocks noChangeArrowheads="1"/>
          </p:cNvSpPr>
          <p:nvPr/>
        </p:nvSpPr>
        <p:spPr bwMode="auto">
          <a:xfrm>
            <a:off x="3962400" y="3192760"/>
            <a:ext cx="1080745" cy="461665"/>
          </a:xfrm>
          <a:prstGeom prst="rect">
            <a:avLst/>
          </a:prstGeom>
          <a:noFill/>
          <a:ln w="9525">
            <a:noFill/>
            <a:miter lim="800000"/>
            <a:headEnd/>
            <a:tailEnd/>
          </a:ln>
        </p:spPr>
        <p:txBody>
          <a:bodyPr wrap="none">
            <a:spAutoFit/>
          </a:bodyPr>
          <a:lstStyle/>
          <a:p>
            <a:r>
              <a:rPr lang="en-US" sz="2400" dirty="0" smtClean="0">
                <a:latin typeface="Calibri" pitchFamily="34" charset="0"/>
              </a:rPr>
              <a:t>Com(v)</a:t>
            </a:r>
            <a:endParaRPr lang="en-US" dirty="0">
              <a:latin typeface="Calibri" pitchFamily="34" charset="0"/>
            </a:endParaRPr>
          </a:p>
        </p:txBody>
      </p:sp>
      <p:pic>
        <p:nvPicPr>
          <p:cNvPr id="7180" name="Picture 12" descr="open_envelope"/>
          <p:cNvPicPr>
            <a:picLocks noChangeAspect="1" noChangeArrowheads="1"/>
          </p:cNvPicPr>
          <p:nvPr/>
        </p:nvPicPr>
        <p:blipFill>
          <a:blip r:embed="rId5"/>
          <a:srcRect/>
          <a:stretch>
            <a:fillRect/>
          </a:stretch>
        </p:blipFill>
        <p:spPr bwMode="auto">
          <a:xfrm>
            <a:off x="6477000" y="4375229"/>
            <a:ext cx="975238" cy="975238"/>
          </a:xfrm>
          <a:prstGeom prst="rect">
            <a:avLst/>
          </a:prstGeom>
          <a:noFill/>
          <a:ln w="9525">
            <a:noFill/>
            <a:miter lim="800000"/>
            <a:headEnd/>
            <a:tailEnd/>
          </a:ln>
        </p:spPr>
      </p:pic>
      <p:sp>
        <p:nvSpPr>
          <p:cNvPr id="7190" name="Text Box 22"/>
          <p:cNvSpPr txBox="1">
            <a:spLocks noChangeArrowheads="1"/>
          </p:cNvSpPr>
          <p:nvPr/>
        </p:nvSpPr>
        <p:spPr bwMode="auto">
          <a:xfrm>
            <a:off x="990600" y="4607004"/>
            <a:ext cx="2209800" cy="1107996"/>
          </a:xfrm>
          <a:prstGeom prst="rect">
            <a:avLst/>
          </a:prstGeom>
          <a:noFill/>
          <a:ln w="9525">
            <a:noFill/>
            <a:miter lim="800000"/>
            <a:headEnd/>
            <a:tailEnd/>
          </a:ln>
        </p:spPr>
        <p:txBody>
          <a:bodyPr wrap="square">
            <a:spAutoFit/>
          </a:bodyPr>
          <a:lstStyle/>
          <a:p>
            <a:r>
              <a:rPr lang="en-US" sz="2200" dirty="0" err="1" smtClean="0">
                <a:latin typeface="Calibri" pitchFamily="34" charset="0"/>
              </a:rPr>
              <a:t>Decommitment</a:t>
            </a:r>
            <a:endParaRPr lang="en-US" sz="2200" dirty="0" smtClean="0">
              <a:latin typeface="Calibri" pitchFamily="34" charset="0"/>
            </a:endParaRPr>
          </a:p>
          <a:p>
            <a:r>
              <a:rPr lang="en-US" sz="2200" dirty="0" smtClean="0">
                <a:latin typeface="Calibri" pitchFamily="34" charset="0"/>
              </a:rPr>
              <a:t>phase</a:t>
            </a:r>
          </a:p>
          <a:p>
            <a:endParaRPr lang="en-US" sz="2200" dirty="0">
              <a:latin typeface="Calibri" pitchFamily="34" charset="0"/>
            </a:endParaRPr>
          </a:p>
        </p:txBody>
      </p:sp>
      <p:graphicFrame>
        <p:nvGraphicFramePr>
          <p:cNvPr id="7192" name="Object 2"/>
          <p:cNvGraphicFramePr>
            <a:graphicFrameLocks noGrp="1" noChangeAspect="1"/>
          </p:cNvGraphicFramePr>
          <p:nvPr>
            <p:ph sz="half" idx="4294967295"/>
          </p:nvPr>
        </p:nvGraphicFramePr>
        <p:xfrm>
          <a:off x="762000" y="2309813"/>
          <a:ext cx="498475" cy="609600"/>
        </p:xfrm>
        <a:graphic>
          <a:graphicData uri="http://schemas.openxmlformats.org/presentationml/2006/ole">
            <mc:AlternateContent xmlns:mc="http://schemas.openxmlformats.org/markup-compatibility/2006">
              <mc:Choice xmlns:v="urn:schemas-microsoft-com:vml" Requires="v">
                <p:oleObj spid="_x0000_s1787" name="Equation" r:id="rId6" imgW="3657600" imgH="4470400" progId="Equation.3">
                  <p:embed/>
                </p:oleObj>
              </mc:Choice>
              <mc:Fallback>
                <p:oleObj name="Equation" r:id="rId6" imgW="3657600" imgH="4470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309813"/>
                        <a:ext cx="49847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94" name="Object 3"/>
          <p:cNvGraphicFramePr>
            <a:graphicFrameLocks noChangeAspect="1"/>
          </p:cNvGraphicFramePr>
          <p:nvPr/>
        </p:nvGraphicFramePr>
        <p:xfrm>
          <a:off x="8077200" y="4756229"/>
          <a:ext cx="498475" cy="609600"/>
        </p:xfrm>
        <a:graphic>
          <a:graphicData uri="http://schemas.openxmlformats.org/presentationml/2006/ole">
            <mc:AlternateContent xmlns:mc="http://schemas.openxmlformats.org/markup-compatibility/2006">
              <mc:Choice xmlns:v="urn:schemas-microsoft-com:vml" Requires="v">
                <p:oleObj spid="_x0000_s1788" name="Equation" r:id="rId8" imgW="3657600" imgH="4470400" progId="Equation.3">
                  <p:embed/>
                </p:oleObj>
              </mc:Choice>
              <mc:Fallback>
                <p:oleObj name="Equation" r:id="rId8" imgW="3657600" imgH="4470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7200" y="4756229"/>
                        <a:ext cx="49847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9"/>
          <p:cNvSpPr txBox="1">
            <a:spLocks noChangeArrowheads="1"/>
          </p:cNvSpPr>
          <p:nvPr/>
        </p:nvSpPr>
        <p:spPr bwMode="auto">
          <a:xfrm>
            <a:off x="2743200" y="2076450"/>
            <a:ext cx="1947863" cy="369888"/>
          </a:xfrm>
          <a:prstGeom prst="rect">
            <a:avLst/>
          </a:prstGeom>
          <a:noFill/>
          <a:ln w="9525">
            <a:noFill/>
            <a:miter lim="800000"/>
            <a:headEnd/>
            <a:tailEnd/>
          </a:ln>
        </p:spPr>
        <p:txBody>
          <a:bodyPr wrap="none">
            <a:spAutoFit/>
          </a:bodyPr>
          <a:lstStyle/>
          <a:p>
            <a:r>
              <a:rPr lang="en-US" b="1">
                <a:latin typeface="Calibri" pitchFamily="34" charset="0"/>
              </a:rPr>
              <a:t>Sender/committer</a:t>
            </a:r>
          </a:p>
        </p:txBody>
      </p:sp>
      <p:sp>
        <p:nvSpPr>
          <p:cNvPr id="22" name="Text Box 11"/>
          <p:cNvSpPr txBox="1">
            <a:spLocks noChangeArrowheads="1"/>
          </p:cNvSpPr>
          <p:nvPr/>
        </p:nvSpPr>
        <p:spPr bwMode="auto">
          <a:xfrm>
            <a:off x="7391400" y="2087563"/>
            <a:ext cx="1136650" cy="366712"/>
          </a:xfrm>
          <a:prstGeom prst="rect">
            <a:avLst/>
          </a:prstGeom>
          <a:noFill/>
          <a:ln w="9525">
            <a:noFill/>
            <a:miter lim="800000"/>
            <a:headEnd/>
            <a:tailEnd/>
          </a:ln>
        </p:spPr>
        <p:txBody>
          <a:bodyPr wrap="none">
            <a:spAutoFit/>
          </a:bodyPr>
          <a:lstStyle/>
          <a:p>
            <a:r>
              <a:rPr lang="en-US" b="1">
                <a:latin typeface="Calibri" pitchFamily="34" charset="0"/>
              </a:rPr>
              <a:t>Receiver</a:t>
            </a:r>
          </a:p>
        </p:txBody>
      </p:sp>
      <p:pic>
        <p:nvPicPr>
          <p:cNvPr id="17" name="Picture 10" descr="j0230746"/>
          <p:cNvPicPr>
            <a:picLocks noChangeAspect="1" noChangeArrowheads="1"/>
          </p:cNvPicPr>
          <p:nvPr/>
        </p:nvPicPr>
        <p:blipFill>
          <a:blip r:embed="rId10"/>
          <a:srcRect/>
          <a:stretch>
            <a:fillRect/>
          </a:stretch>
        </p:blipFill>
        <p:spPr bwMode="auto">
          <a:xfrm>
            <a:off x="6477000" y="1971675"/>
            <a:ext cx="922338" cy="1168400"/>
          </a:xfrm>
          <a:prstGeom prst="rect">
            <a:avLst/>
          </a:prstGeom>
          <a:noFill/>
          <a:ln w="9525">
            <a:noFill/>
            <a:miter lim="800000"/>
            <a:headEnd/>
            <a:tailEnd/>
          </a:ln>
        </p:spPr>
      </p:pic>
      <p:pic>
        <p:nvPicPr>
          <p:cNvPr id="18" name="Picture 11" descr="j0230732"/>
          <p:cNvPicPr>
            <a:picLocks noChangeAspect="1" noChangeArrowheads="1"/>
          </p:cNvPicPr>
          <p:nvPr/>
        </p:nvPicPr>
        <p:blipFill>
          <a:blip r:embed="rId11"/>
          <a:srcRect/>
          <a:stretch>
            <a:fillRect/>
          </a:stretch>
        </p:blipFill>
        <p:spPr bwMode="auto">
          <a:xfrm>
            <a:off x="1725612" y="1920875"/>
            <a:ext cx="1246188" cy="1196975"/>
          </a:xfrm>
          <a:prstGeom prst="rect">
            <a:avLst/>
          </a:prstGeom>
          <a:noFill/>
          <a:ln w="9525">
            <a:noFill/>
            <a:miter lim="800000"/>
            <a:headEnd/>
            <a:tailEnd/>
          </a:ln>
        </p:spPr>
      </p:pic>
      <p:sp>
        <p:nvSpPr>
          <p:cNvPr id="19" name="Rectangle 3"/>
          <p:cNvSpPr txBox="1">
            <a:spLocks noChangeArrowheads="1"/>
          </p:cNvSpPr>
          <p:nvPr/>
        </p:nvSpPr>
        <p:spPr bwMode="auto">
          <a:xfrm>
            <a:off x="990600" y="5715000"/>
            <a:ext cx="8610600" cy="685800"/>
          </a:xfrm>
          <a:prstGeom prst="rect">
            <a:avLst/>
          </a:prstGeom>
          <a:noFill/>
          <a:ln w="9525">
            <a:noFill/>
            <a:miter lim="800000"/>
            <a:headEnd/>
            <a:tailEnd/>
          </a:ln>
        </p:spPr>
        <p:txBody>
          <a:bodyPr/>
          <a:lstStyle/>
          <a:p>
            <a:pPr marL="342900" indent="-342900">
              <a:lnSpc>
                <a:spcPct val="80000"/>
              </a:lnSpc>
              <a:spcBef>
                <a:spcPct val="20000"/>
              </a:spcBef>
            </a:pPr>
            <a:r>
              <a:rPr lang="en-CA" sz="2400" i="1" dirty="0">
                <a:solidFill>
                  <a:srgbClr val="3333FF"/>
                </a:solidFill>
                <a:latin typeface="Calibri" pitchFamily="34" charset="0"/>
              </a:rPr>
              <a:t>Hiding</a:t>
            </a:r>
            <a:r>
              <a:rPr lang="en-CA" sz="2400" i="1" dirty="0" smtClean="0">
                <a:solidFill>
                  <a:srgbClr val="3333FF"/>
                </a:solidFill>
                <a:latin typeface="Calibri" pitchFamily="34" charset="0"/>
              </a:rPr>
              <a:t>: </a:t>
            </a:r>
            <a:r>
              <a:rPr lang="en-CA" sz="2400" dirty="0" smtClean="0">
                <a:latin typeface="Calibri" pitchFamily="34" charset="0"/>
              </a:rPr>
              <a:t>The commitment hides the committed value</a:t>
            </a:r>
          </a:p>
        </p:txBody>
      </p:sp>
      <p:sp>
        <p:nvSpPr>
          <p:cNvPr id="20" name="Text Box 15"/>
          <p:cNvSpPr txBox="1">
            <a:spLocks noChangeArrowheads="1"/>
          </p:cNvSpPr>
          <p:nvPr/>
        </p:nvSpPr>
        <p:spPr bwMode="auto">
          <a:xfrm>
            <a:off x="990600" y="3429000"/>
            <a:ext cx="1701684" cy="1107996"/>
          </a:xfrm>
          <a:prstGeom prst="rect">
            <a:avLst/>
          </a:prstGeom>
          <a:noFill/>
          <a:ln w="9525">
            <a:noFill/>
            <a:miter lim="800000"/>
            <a:headEnd/>
            <a:tailEnd/>
          </a:ln>
        </p:spPr>
        <p:txBody>
          <a:bodyPr wrap="none">
            <a:spAutoFit/>
          </a:bodyPr>
          <a:lstStyle/>
          <a:p>
            <a:r>
              <a:rPr lang="en-US" sz="2200" dirty="0" smtClean="0">
                <a:latin typeface="Calibri" pitchFamily="34" charset="0"/>
              </a:rPr>
              <a:t>Commitment</a:t>
            </a:r>
          </a:p>
          <a:p>
            <a:r>
              <a:rPr lang="en-US" sz="2200" dirty="0" smtClean="0">
                <a:latin typeface="Calibri" pitchFamily="34" charset="0"/>
              </a:rPr>
              <a:t>phase</a:t>
            </a:r>
          </a:p>
          <a:p>
            <a:endParaRPr lang="en-US" sz="2200" dirty="0">
              <a:latin typeface="Calibri" pitchFamily="34" charset="0"/>
            </a:endParaRPr>
          </a:p>
        </p:txBody>
      </p:sp>
      <p:sp>
        <p:nvSpPr>
          <p:cNvPr id="23" name="Text Box 15"/>
          <p:cNvSpPr txBox="1">
            <a:spLocks noChangeArrowheads="1"/>
          </p:cNvSpPr>
          <p:nvPr/>
        </p:nvSpPr>
        <p:spPr bwMode="auto">
          <a:xfrm>
            <a:off x="4377830" y="4375229"/>
            <a:ext cx="346570" cy="461665"/>
          </a:xfrm>
          <a:prstGeom prst="rect">
            <a:avLst/>
          </a:prstGeom>
          <a:noFill/>
          <a:ln w="9525">
            <a:noFill/>
            <a:miter lim="800000"/>
            <a:headEnd/>
            <a:tailEnd/>
          </a:ln>
        </p:spPr>
        <p:txBody>
          <a:bodyPr wrap="none">
            <a:spAutoFit/>
          </a:bodyPr>
          <a:lstStyle/>
          <a:p>
            <a:r>
              <a:rPr lang="en-US" sz="2400" dirty="0" smtClean="0">
                <a:latin typeface="Calibri" pitchFamily="34" charset="0"/>
              </a:rPr>
              <a:t>d</a:t>
            </a:r>
            <a:endParaRPr lang="en-US" dirty="0">
              <a:latin typeface="Calibri" pitchFamily="34" charset="0"/>
            </a:endParaRPr>
          </a:p>
        </p:txBody>
      </p:sp>
      <p:sp>
        <p:nvSpPr>
          <p:cNvPr id="24" name="Rectangle 3"/>
          <p:cNvSpPr txBox="1">
            <a:spLocks noChangeArrowheads="1"/>
          </p:cNvSpPr>
          <p:nvPr/>
        </p:nvSpPr>
        <p:spPr bwMode="auto">
          <a:xfrm>
            <a:off x="990600" y="6172200"/>
            <a:ext cx="8610600" cy="685800"/>
          </a:xfrm>
          <a:prstGeom prst="rect">
            <a:avLst/>
          </a:prstGeom>
          <a:noFill/>
          <a:ln w="9525">
            <a:noFill/>
            <a:miter lim="800000"/>
            <a:headEnd/>
            <a:tailEnd/>
          </a:ln>
        </p:spPr>
        <p:txBody>
          <a:bodyPr/>
          <a:lstStyle/>
          <a:p>
            <a:pPr marL="342900" indent="-342900">
              <a:lnSpc>
                <a:spcPct val="80000"/>
              </a:lnSpc>
              <a:spcBef>
                <a:spcPct val="20000"/>
              </a:spcBef>
            </a:pPr>
            <a:r>
              <a:rPr lang="en-CA" sz="2400" i="1" dirty="0" smtClean="0">
                <a:solidFill>
                  <a:srgbClr val="3333FF"/>
                </a:solidFill>
                <a:latin typeface="Calibri" pitchFamily="34" charset="0"/>
              </a:rPr>
              <a:t>Binding: </a:t>
            </a:r>
            <a:r>
              <a:rPr lang="en-CA" sz="2400" dirty="0" smtClean="0">
                <a:latin typeface="Calibri" pitchFamily="34" charset="0"/>
              </a:rPr>
              <a:t>The commitment can only open to one value </a:t>
            </a:r>
            <a:endParaRPr lang="en-US" sz="2400" dirty="0">
              <a:latin typeface="Calibri" pitchFamily="34" charset="0"/>
            </a:endParaRPr>
          </a:p>
        </p:txBody>
      </p:sp>
      <p:sp>
        <p:nvSpPr>
          <p:cNvPr id="25" name="AutoShape 8"/>
          <p:cNvSpPr>
            <a:spLocks noChangeArrowheads="1"/>
          </p:cNvSpPr>
          <p:nvPr/>
        </p:nvSpPr>
        <p:spPr bwMode="auto">
          <a:xfrm>
            <a:off x="3886200" y="3581400"/>
            <a:ext cx="1447800" cy="179388"/>
          </a:xfrm>
          <a:prstGeom prst="rightArrow">
            <a:avLst>
              <a:gd name="adj1" fmla="val 50000"/>
              <a:gd name="adj2" fmla="val 201769"/>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latin typeface="Calibri" charset="0"/>
              <a:ea typeface="ＭＳ Ｐゴシック" charset="-128"/>
            </a:endParaRPr>
          </a:p>
        </p:txBody>
      </p:sp>
      <p:sp>
        <p:nvSpPr>
          <p:cNvPr id="26" name="AutoShape 10"/>
          <p:cNvSpPr>
            <a:spLocks noChangeArrowheads="1"/>
          </p:cNvSpPr>
          <p:nvPr/>
        </p:nvSpPr>
        <p:spPr bwMode="auto">
          <a:xfrm>
            <a:off x="3810000" y="3810000"/>
            <a:ext cx="1447800" cy="179387"/>
          </a:xfrm>
          <a:prstGeom prst="leftArrow">
            <a:avLst>
              <a:gd name="adj1" fmla="val 50000"/>
              <a:gd name="adj2" fmla="val 20177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spcBef>
                <a:spcPct val="20000"/>
              </a:spcBef>
              <a:buFontTx/>
              <a:buChar char="•"/>
            </a:pPr>
            <a:endParaRPr kumimoji="1" lang="en-US" sz="3000">
              <a:latin typeface="Tahoma" charset="0"/>
              <a:ea typeface="ＭＳ Ｐゴシック" charset="-128"/>
            </a:endParaRPr>
          </a:p>
        </p:txBody>
      </p:sp>
      <p:sp>
        <p:nvSpPr>
          <p:cNvPr id="27" name="AutoShape 8"/>
          <p:cNvSpPr>
            <a:spLocks noChangeArrowheads="1"/>
          </p:cNvSpPr>
          <p:nvPr/>
        </p:nvSpPr>
        <p:spPr bwMode="auto">
          <a:xfrm>
            <a:off x="3877740" y="4038600"/>
            <a:ext cx="1447800" cy="179388"/>
          </a:xfrm>
          <a:prstGeom prst="rightArrow">
            <a:avLst>
              <a:gd name="adj1" fmla="val 50000"/>
              <a:gd name="adj2" fmla="val 201769"/>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latin typeface="Calibri" charset="0"/>
              <a:ea typeface="ＭＳ Ｐゴシック" charset="-128"/>
            </a:endParaRPr>
          </a:p>
        </p:txBody>
      </p:sp>
      <p:sp>
        <p:nvSpPr>
          <p:cNvPr id="28" name="AutoShape 10"/>
          <p:cNvSpPr>
            <a:spLocks noChangeArrowheads="1"/>
          </p:cNvSpPr>
          <p:nvPr/>
        </p:nvSpPr>
        <p:spPr bwMode="auto">
          <a:xfrm rot="10800000">
            <a:off x="3886200" y="4953000"/>
            <a:ext cx="1447800" cy="179387"/>
          </a:xfrm>
          <a:prstGeom prst="leftArrow">
            <a:avLst>
              <a:gd name="adj1" fmla="val 50000"/>
              <a:gd name="adj2" fmla="val 20177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spcBef>
                <a:spcPct val="20000"/>
              </a:spcBef>
              <a:buFontTx/>
              <a:buChar char="•"/>
            </a:pPr>
            <a:endParaRPr kumimoji="1" lang="en-US" sz="3000">
              <a:latin typeface="Tahoma" charset="0"/>
              <a:ea typeface="ＭＳ Ｐゴシック" charset="-128"/>
            </a:endParaRPr>
          </a:p>
        </p:txBody>
      </p:sp>
    </p:spTree>
    <p:extLst>
      <p:ext uri="{BB962C8B-B14F-4D97-AF65-F5344CB8AC3E}">
        <p14:creationId xmlns:p14="http://schemas.microsoft.com/office/powerpoint/2010/main" val="3474497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183"/>
                                        </p:tgtEl>
                                        <p:attrNameLst>
                                          <p:attrName>style.visibility</p:attrName>
                                        </p:attrNameLst>
                                      </p:cBhvr>
                                      <p:to>
                                        <p:strVal val="visible"/>
                                      </p:to>
                                    </p:set>
                                  </p:childTnLst>
                                </p:cTn>
                              </p:par>
                            </p:childTnLst>
                          </p:cTn>
                        </p:par>
                        <p:par>
                          <p:cTn id="16" fill="hold">
                            <p:stCondLst>
                              <p:cond delay="0"/>
                            </p:stCondLst>
                            <p:childTnLst>
                              <p:par>
                                <p:cTn id="17" presetID="3" presetClass="entr" presetSubtype="10" fill="hold" nodeType="afterEffect">
                                  <p:stCondLst>
                                    <p:cond delay="0"/>
                                  </p:stCondLst>
                                  <p:childTnLst>
                                    <p:set>
                                      <p:cBhvr>
                                        <p:cTn id="18" dur="1" fill="hold">
                                          <p:stCondLst>
                                            <p:cond delay="0"/>
                                          </p:stCondLst>
                                        </p:cTn>
                                        <p:tgtEl>
                                          <p:spTgt spid="7186"/>
                                        </p:tgtEl>
                                        <p:attrNameLst>
                                          <p:attrName>style.visibility</p:attrName>
                                        </p:attrNameLst>
                                      </p:cBhvr>
                                      <p:to>
                                        <p:strVal val="visible"/>
                                      </p:to>
                                    </p:set>
                                    <p:animEffect transition="in" filter="blinds(horizontal)">
                                      <p:cBhvr>
                                        <p:cTn id="19" dur="500"/>
                                        <p:tgtEl>
                                          <p:spTgt spid="718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19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7180"/>
                                        </p:tgtEl>
                                        <p:attrNameLst>
                                          <p:attrName>style.visibility</p:attrName>
                                        </p:attrNameLst>
                                      </p:cBhvr>
                                      <p:to>
                                        <p:strVal val="visible"/>
                                      </p:to>
                                    </p:set>
                                  </p:childTnLst>
                                </p:cTn>
                              </p:par>
                            </p:childTnLst>
                          </p:cTn>
                        </p:par>
                        <p:par>
                          <p:cTn id="36" fill="hold">
                            <p:stCondLst>
                              <p:cond delay="0"/>
                            </p:stCondLst>
                            <p:childTnLst>
                              <p:par>
                                <p:cTn id="37" presetID="3" presetClass="entr" presetSubtype="10" fill="hold" nodeType="afterEffect">
                                  <p:stCondLst>
                                    <p:cond delay="0"/>
                                  </p:stCondLst>
                                  <p:childTnLst>
                                    <p:set>
                                      <p:cBhvr>
                                        <p:cTn id="38" dur="1" fill="hold">
                                          <p:stCondLst>
                                            <p:cond delay="0"/>
                                          </p:stCondLst>
                                        </p:cTn>
                                        <p:tgtEl>
                                          <p:spTgt spid="7180"/>
                                        </p:tgtEl>
                                        <p:attrNameLst>
                                          <p:attrName>style.visibility</p:attrName>
                                        </p:attrNameLst>
                                      </p:cBhvr>
                                      <p:to>
                                        <p:strVal val="visible"/>
                                      </p:to>
                                    </p:set>
                                    <p:animEffect transition="in" filter="blinds(horizontal)">
                                      <p:cBhvr>
                                        <p:cTn id="39" dur="500"/>
                                        <p:tgtEl>
                                          <p:spTgt spid="7180"/>
                                        </p:tgtEl>
                                      </p:cBhvr>
                                    </p:animEffec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719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p:bldP spid="7190" grpId="0"/>
      <p:bldP spid="19" grpId="0"/>
      <p:bldP spid="20" grpId="0"/>
      <p:bldP spid="23" grpId="0"/>
      <p:bldP spid="24" grpId="0"/>
      <p:bldP spid="25" grpId="0" animBg="1"/>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0292" name="Text Box 4"/>
          <p:cNvSpPr txBox="1">
            <a:spLocks noChangeArrowheads="1"/>
          </p:cNvSpPr>
          <p:nvPr/>
        </p:nvSpPr>
        <p:spPr bwMode="auto">
          <a:xfrm>
            <a:off x="2387600" y="2667000"/>
            <a:ext cx="1651000" cy="374461"/>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000" dirty="0" smtClean="0">
                <a:latin typeface="Calibri" pitchFamily="-97" charset="0"/>
                <a:cs typeface="Tahoma" pitchFamily="-97" charset="0"/>
              </a:rPr>
              <a:t>Com(</a:t>
            </a:r>
            <a:r>
              <a:rPr lang="en-US" sz="2000" b="1" dirty="0" smtClean="0">
                <a:solidFill>
                  <a:srgbClr val="FF0000"/>
                </a:solidFill>
                <a:latin typeface="Calibri" pitchFamily="-97" charset="0"/>
                <a:cs typeface="Tahoma" pitchFamily="-97" charset="0"/>
              </a:rPr>
              <a:t>u</a:t>
            </a:r>
            <a:r>
              <a:rPr lang="en-US" sz="2000" dirty="0" smtClean="0">
                <a:latin typeface="Calibri" pitchFamily="-97" charset="0"/>
                <a:cs typeface="Tahoma" pitchFamily="-97" charset="0"/>
              </a:rPr>
              <a:t>)</a:t>
            </a:r>
            <a:endParaRPr lang="he-IL" sz="2000" dirty="0">
              <a:cs typeface="Tahoma" pitchFamily="-97" charset="0"/>
            </a:endParaRPr>
          </a:p>
        </p:txBody>
      </p:sp>
      <p:sp>
        <p:nvSpPr>
          <p:cNvPr id="27652" name="Rectangle 6"/>
          <p:cNvSpPr>
            <a:spLocks noGrp="1" noChangeArrowheads="1"/>
          </p:cNvSpPr>
          <p:nvPr>
            <p:ph type="title"/>
          </p:nvPr>
        </p:nvSpPr>
        <p:spPr>
          <a:xfrm>
            <a:off x="304800" y="152400"/>
            <a:ext cx="8686800" cy="1143000"/>
          </a:xfrm>
        </p:spPr>
        <p:txBody>
          <a:bodyPr/>
          <a:lstStyle/>
          <a:p>
            <a:pPr eaLnBrk="1" hangingPunct="1"/>
            <a:r>
              <a:rPr lang="en-US" sz="4000" dirty="0" smtClean="0">
                <a:ea typeface="ＭＳ Ｐゴシック" pitchFamily="-97" charset="-128"/>
              </a:rPr>
              <a:t>MIM Attack on Commitments</a:t>
            </a:r>
            <a:r>
              <a:rPr lang="en-US" dirty="0" smtClean="0">
                <a:ea typeface="ＭＳ Ｐゴシック" pitchFamily="-97" charset="-128"/>
              </a:rPr>
              <a:t/>
            </a:r>
            <a:br>
              <a:rPr lang="en-US" dirty="0" smtClean="0">
                <a:ea typeface="ＭＳ Ｐゴシック" pitchFamily="-97" charset="-128"/>
              </a:rPr>
            </a:br>
            <a:r>
              <a:rPr lang="en-US" sz="2400" dirty="0" smtClean="0">
                <a:ea typeface="ＭＳ Ｐゴシック" pitchFamily="-97" charset="-128"/>
              </a:rPr>
              <a:t>[DDN91]</a:t>
            </a:r>
          </a:p>
        </p:txBody>
      </p:sp>
      <p:sp>
        <p:nvSpPr>
          <p:cNvPr id="27653" name="Text Box 7"/>
          <p:cNvSpPr txBox="1">
            <a:spLocks noChangeArrowheads="1"/>
          </p:cNvSpPr>
          <p:nvPr/>
        </p:nvSpPr>
        <p:spPr bwMode="auto">
          <a:xfrm>
            <a:off x="3373438" y="2209800"/>
            <a:ext cx="1974850" cy="366713"/>
          </a:xfrm>
          <a:prstGeom prst="rect">
            <a:avLst/>
          </a:prstGeom>
          <a:noFill/>
          <a:ln w="9525">
            <a:noFill/>
            <a:miter lim="800000"/>
            <a:headEnd/>
            <a:tailEnd/>
          </a:ln>
        </p:spPr>
        <p:txBody>
          <a:bodyPr wrap="none">
            <a:spAutoFit/>
          </a:bodyPr>
          <a:lstStyle/>
          <a:p>
            <a:pPr algn="ctr" eaLnBrk="0" hangingPunct="0">
              <a:spcBef>
                <a:spcPct val="20000"/>
              </a:spcBef>
            </a:pPr>
            <a:r>
              <a:rPr kumimoji="1" lang="en-US" sz="1800" b="1" dirty="0">
                <a:latin typeface="Calibri" pitchFamily="-97" charset="0"/>
              </a:rPr>
              <a:t>Receiver/Sender</a:t>
            </a:r>
          </a:p>
        </p:txBody>
      </p:sp>
      <p:sp>
        <p:nvSpPr>
          <p:cNvPr id="27654" name="Text Box 9"/>
          <p:cNvSpPr txBox="1">
            <a:spLocks noChangeArrowheads="1"/>
          </p:cNvSpPr>
          <p:nvPr/>
        </p:nvSpPr>
        <p:spPr bwMode="auto">
          <a:xfrm>
            <a:off x="946150" y="2224088"/>
            <a:ext cx="958850" cy="366712"/>
          </a:xfrm>
          <a:prstGeom prst="rect">
            <a:avLst/>
          </a:prstGeom>
          <a:noFill/>
          <a:ln w="9525">
            <a:noFill/>
            <a:miter lim="800000"/>
            <a:headEnd/>
            <a:tailEnd/>
          </a:ln>
        </p:spPr>
        <p:txBody>
          <a:bodyPr wrap="none">
            <a:spAutoFit/>
          </a:bodyPr>
          <a:lstStyle/>
          <a:p>
            <a:r>
              <a:rPr lang="en-US" sz="1800" b="1">
                <a:latin typeface="Calibri" pitchFamily="-97" charset="0"/>
              </a:rPr>
              <a:t>Sender</a:t>
            </a:r>
          </a:p>
        </p:txBody>
      </p:sp>
      <p:sp>
        <p:nvSpPr>
          <p:cNvPr id="27655" name="Text Box 11"/>
          <p:cNvSpPr txBox="1">
            <a:spLocks noChangeArrowheads="1"/>
          </p:cNvSpPr>
          <p:nvPr/>
        </p:nvSpPr>
        <p:spPr bwMode="auto">
          <a:xfrm>
            <a:off x="6864350" y="2209800"/>
            <a:ext cx="1136650" cy="366713"/>
          </a:xfrm>
          <a:prstGeom prst="rect">
            <a:avLst/>
          </a:prstGeom>
          <a:noFill/>
          <a:ln w="9525">
            <a:noFill/>
            <a:miter lim="800000"/>
            <a:headEnd/>
            <a:tailEnd/>
          </a:ln>
        </p:spPr>
        <p:txBody>
          <a:bodyPr wrap="none">
            <a:spAutoFit/>
          </a:bodyPr>
          <a:lstStyle/>
          <a:p>
            <a:r>
              <a:rPr lang="en-US" sz="1800" b="1">
                <a:latin typeface="Calibri" pitchFamily="-97" charset="0"/>
              </a:rPr>
              <a:t>Receiver</a:t>
            </a:r>
          </a:p>
        </p:txBody>
      </p:sp>
      <p:sp>
        <p:nvSpPr>
          <p:cNvPr id="15" name="Text Box 4"/>
          <p:cNvSpPr txBox="1">
            <a:spLocks noChangeArrowheads="1"/>
          </p:cNvSpPr>
          <p:nvPr/>
        </p:nvSpPr>
        <p:spPr bwMode="auto">
          <a:xfrm>
            <a:off x="5283200" y="2667000"/>
            <a:ext cx="1651000" cy="374650"/>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000" dirty="0" smtClean="0">
                <a:latin typeface="Calibri" pitchFamily="-97" charset="0"/>
                <a:cs typeface="Tahoma" pitchFamily="-97" charset="0"/>
              </a:rPr>
              <a:t>Com(</a:t>
            </a:r>
            <a:r>
              <a:rPr lang="en-US" sz="2000" b="1" dirty="0" smtClean="0">
                <a:solidFill>
                  <a:srgbClr val="FF0000"/>
                </a:solidFill>
                <a:latin typeface="Calibri" pitchFamily="-97" charset="0"/>
                <a:cs typeface="Tahoma" pitchFamily="-97" charset="0"/>
              </a:rPr>
              <a:t>u+1</a:t>
            </a:r>
            <a:r>
              <a:rPr lang="en-US" sz="2000" dirty="0" smtClean="0">
                <a:latin typeface="Calibri" pitchFamily="-97" charset="0"/>
                <a:cs typeface="Tahoma" pitchFamily="-97" charset="0"/>
              </a:rPr>
              <a:t>)</a:t>
            </a:r>
            <a:endParaRPr lang="he-IL" sz="2000" dirty="0">
              <a:cs typeface="Tahoma" pitchFamily="-97" charset="0"/>
            </a:endParaRPr>
          </a:p>
        </p:txBody>
      </p:sp>
      <p:sp>
        <p:nvSpPr>
          <p:cNvPr id="27671" name="Text Box 7"/>
          <p:cNvSpPr txBox="1">
            <a:spLocks noChangeArrowheads="1"/>
          </p:cNvSpPr>
          <p:nvPr/>
        </p:nvSpPr>
        <p:spPr bwMode="auto">
          <a:xfrm>
            <a:off x="3373438" y="1905000"/>
            <a:ext cx="1960562" cy="369888"/>
          </a:xfrm>
          <a:prstGeom prst="rect">
            <a:avLst/>
          </a:prstGeom>
          <a:noFill/>
          <a:ln w="9525">
            <a:noFill/>
            <a:miter lim="800000"/>
            <a:headEnd/>
            <a:tailEnd/>
          </a:ln>
        </p:spPr>
        <p:txBody>
          <a:bodyPr wrap="none">
            <a:spAutoFit/>
          </a:bodyPr>
          <a:lstStyle/>
          <a:p>
            <a:pPr algn="ctr" eaLnBrk="0" hangingPunct="0">
              <a:spcBef>
                <a:spcPct val="20000"/>
              </a:spcBef>
            </a:pPr>
            <a:r>
              <a:rPr kumimoji="1" lang="en-US" sz="1800" b="1" dirty="0">
                <a:latin typeface="Calibri" pitchFamily="-97" charset="0"/>
              </a:rPr>
              <a:t>Man in the Middle</a:t>
            </a:r>
          </a:p>
        </p:txBody>
      </p:sp>
      <p:pic>
        <p:nvPicPr>
          <p:cNvPr id="17" name="Picture 11" descr="j0230732"/>
          <p:cNvPicPr>
            <a:picLocks noChangeAspect="1" noChangeArrowheads="1"/>
          </p:cNvPicPr>
          <p:nvPr/>
        </p:nvPicPr>
        <p:blipFill>
          <a:blip r:embed="rId3"/>
          <a:srcRect/>
          <a:stretch>
            <a:fillRect/>
          </a:stretch>
        </p:blipFill>
        <p:spPr bwMode="auto">
          <a:xfrm>
            <a:off x="838200" y="2667000"/>
            <a:ext cx="1246188" cy="1196975"/>
          </a:xfrm>
          <a:prstGeom prst="rect">
            <a:avLst/>
          </a:prstGeom>
          <a:noFill/>
          <a:ln w="9525">
            <a:noFill/>
            <a:miter lim="800000"/>
            <a:headEnd/>
            <a:tailEnd/>
          </a:ln>
        </p:spPr>
      </p:pic>
      <p:pic>
        <p:nvPicPr>
          <p:cNvPr id="18" name="Picture 10" descr="j0230746"/>
          <p:cNvPicPr>
            <a:picLocks noChangeAspect="1" noChangeArrowheads="1"/>
          </p:cNvPicPr>
          <p:nvPr/>
        </p:nvPicPr>
        <p:blipFill>
          <a:blip r:embed="rId4"/>
          <a:srcRect/>
          <a:stretch>
            <a:fillRect/>
          </a:stretch>
        </p:blipFill>
        <p:spPr bwMode="auto">
          <a:xfrm>
            <a:off x="6934200" y="2743200"/>
            <a:ext cx="922338" cy="1168400"/>
          </a:xfrm>
          <a:prstGeom prst="rect">
            <a:avLst/>
          </a:prstGeom>
          <a:noFill/>
          <a:ln w="9525">
            <a:noFill/>
            <a:miter lim="800000"/>
            <a:headEnd/>
            <a:tailEnd/>
          </a:ln>
        </p:spPr>
      </p:pic>
      <p:pic>
        <p:nvPicPr>
          <p:cNvPr id="19" name="Picture 32" descr="j0139031[1]"/>
          <p:cNvPicPr>
            <a:picLocks noChangeAspect="1" noChangeArrowheads="1"/>
          </p:cNvPicPr>
          <p:nvPr/>
        </p:nvPicPr>
        <p:blipFill>
          <a:blip r:embed="rId5"/>
          <a:srcRect/>
          <a:stretch>
            <a:fillRect/>
          </a:stretch>
        </p:blipFill>
        <p:spPr bwMode="auto">
          <a:xfrm>
            <a:off x="3962400" y="2590800"/>
            <a:ext cx="992188" cy="1371600"/>
          </a:xfrm>
          <a:prstGeom prst="rect">
            <a:avLst/>
          </a:prstGeom>
          <a:solidFill>
            <a:schemeClr val="bg1"/>
          </a:solidFill>
        </p:spPr>
      </p:pic>
      <p:sp>
        <p:nvSpPr>
          <p:cNvPr id="20" name="Text Box 12"/>
          <p:cNvSpPr txBox="1">
            <a:spLocks noChangeArrowheads="1"/>
          </p:cNvSpPr>
          <p:nvPr/>
        </p:nvSpPr>
        <p:spPr bwMode="auto">
          <a:xfrm>
            <a:off x="2133600" y="4517648"/>
            <a:ext cx="4800600" cy="830997"/>
          </a:xfrm>
          <a:prstGeom prst="rect">
            <a:avLst/>
          </a:prstGeom>
          <a:noFill/>
          <a:ln w="9525">
            <a:noFill/>
            <a:miter lim="800000"/>
            <a:headEnd/>
            <a:tailEnd/>
          </a:ln>
          <a:effectLst/>
        </p:spPr>
        <p:txBody>
          <a:bodyPr wrap="square">
            <a:spAutoFit/>
          </a:bodyPr>
          <a:lstStyle/>
          <a:p>
            <a:pPr algn="ctr">
              <a:spcBef>
                <a:spcPct val="0"/>
              </a:spcBef>
            </a:pPr>
            <a:r>
              <a:rPr lang="sv-SE" sz="2400" dirty="0" smtClean="0">
                <a:solidFill>
                  <a:srgbClr val="FF0000"/>
                </a:solidFill>
              </a:rPr>
              <a:t>MIM ”mauls” left commitment</a:t>
            </a:r>
          </a:p>
          <a:p>
            <a:pPr algn="ctr">
              <a:spcBef>
                <a:spcPct val="0"/>
              </a:spcBef>
            </a:pPr>
            <a:r>
              <a:rPr lang="sv-SE" sz="2400" dirty="0" smtClean="0">
                <a:solidFill>
                  <a:srgbClr val="FF0000"/>
                </a:solidFill>
              </a:rPr>
              <a:t>into another to a </a:t>
            </a:r>
            <a:r>
              <a:rPr lang="sv-SE" sz="2400" b="1" dirty="0" smtClean="0">
                <a:solidFill>
                  <a:srgbClr val="FF0000"/>
                </a:solidFill>
              </a:rPr>
              <a:t>related</a:t>
            </a:r>
            <a:r>
              <a:rPr lang="sv-SE" sz="2400" dirty="0" smtClean="0">
                <a:solidFill>
                  <a:srgbClr val="FF0000"/>
                </a:solidFill>
              </a:rPr>
              <a:t> value</a:t>
            </a:r>
            <a:endParaRPr lang="sv-SE" sz="2400" dirty="0">
              <a:solidFill>
                <a:srgbClr val="FF0000"/>
              </a:solidFill>
            </a:endParaRPr>
          </a:p>
        </p:txBody>
      </p:sp>
      <p:grpSp>
        <p:nvGrpSpPr>
          <p:cNvPr id="26" name="Group 25"/>
          <p:cNvGrpSpPr/>
          <p:nvPr/>
        </p:nvGrpSpPr>
        <p:grpSpPr>
          <a:xfrm>
            <a:off x="2133600" y="3041461"/>
            <a:ext cx="1532460" cy="865187"/>
            <a:chOff x="2133600" y="3041461"/>
            <a:chExt cx="1532460" cy="865187"/>
          </a:xfrm>
        </p:grpSpPr>
        <p:sp>
          <p:nvSpPr>
            <p:cNvPr id="22" name="AutoShape 8"/>
            <p:cNvSpPr>
              <a:spLocks noChangeArrowheads="1"/>
            </p:cNvSpPr>
            <p:nvPr/>
          </p:nvSpPr>
          <p:spPr bwMode="auto">
            <a:xfrm>
              <a:off x="2218260" y="3041461"/>
              <a:ext cx="1447800" cy="179388"/>
            </a:xfrm>
            <a:prstGeom prst="rightArrow">
              <a:avLst>
                <a:gd name="adj1" fmla="val 50000"/>
                <a:gd name="adj2" fmla="val 201769"/>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latin typeface="Calibri" charset="0"/>
                <a:ea typeface="ＭＳ Ｐゴシック" charset="-128"/>
              </a:endParaRPr>
            </a:p>
          </p:txBody>
        </p:sp>
        <p:sp>
          <p:nvSpPr>
            <p:cNvPr id="23" name="AutoShape 10"/>
            <p:cNvSpPr>
              <a:spLocks noChangeArrowheads="1"/>
            </p:cNvSpPr>
            <p:nvPr/>
          </p:nvSpPr>
          <p:spPr bwMode="auto">
            <a:xfrm>
              <a:off x="2142060" y="3270061"/>
              <a:ext cx="1447800" cy="179387"/>
            </a:xfrm>
            <a:prstGeom prst="leftArrow">
              <a:avLst>
                <a:gd name="adj1" fmla="val 50000"/>
                <a:gd name="adj2" fmla="val 20177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spcBef>
                  <a:spcPct val="20000"/>
                </a:spcBef>
                <a:buFontTx/>
                <a:buChar char="•"/>
              </a:pPr>
              <a:endParaRPr kumimoji="1" lang="en-US" sz="3000">
                <a:latin typeface="Tahoma" charset="0"/>
                <a:ea typeface="ＭＳ Ｐゴシック" charset="-128"/>
              </a:endParaRPr>
            </a:p>
          </p:txBody>
        </p:sp>
        <p:sp>
          <p:nvSpPr>
            <p:cNvPr id="24" name="AutoShape 8"/>
            <p:cNvSpPr>
              <a:spLocks noChangeArrowheads="1"/>
            </p:cNvSpPr>
            <p:nvPr/>
          </p:nvSpPr>
          <p:spPr bwMode="auto">
            <a:xfrm>
              <a:off x="2209800" y="3498661"/>
              <a:ext cx="1447800" cy="179388"/>
            </a:xfrm>
            <a:prstGeom prst="rightArrow">
              <a:avLst>
                <a:gd name="adj1" fmla="val 50000"/>
                <a:gd name="adj2" fmla="val 201769"/>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latin typeface="Calibri" charset="0"/>
                <a:ea typeface="ＭＳ Ｐゴシック" charset="-128"/>
              </a:endParaRPr>
            </a:p>
          </p:txBody>
        </p:sp>
        <p:sp>
          <p:nvSpPr>
            <p:cNvPr id="25" name="AutoShape 10"/>
            <p:cNvSpPr>
              <a:spLocks noChangeArrowheads="1"/>
            </p:cNvSpPr>
            <p:nvPr/>
          </p:nvSpPr>
          <p:spPr bwMode="auto">
            <a:xfrm>
              <a:off x="2133600" y="3727261"/>
              <a:ext cx="1447800" cy="179387"/>
            </a:xfrm>
            <a:prstGeom prst="leftArrow">
              <a:avLst>
                <a:gd name="adj1" fmla="val 50000"/>
                <a:gd name="adj2" fmla="val 20177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spcBef>
                  <a:spcPct val="20000"/>
                </a:spcBef>
                <a:buFontTx/>
                <a:buChar char="•"/>
              </a:pPr>
              <a:endParaRPr kumimoji="1" lang="en-US" sz="3000">
                <a:latin typeface="Tahoma" charset="0"/>
                <a:ea typeface="ＭＳ Ｐゴシック" charset="-128"/>
              </a:endParaRPr>
            </a:p>
          </p:txBody>
        </p:sp>
      </p:grpSp>
      <p:grpSp>
        <p:nvGrpSpPr>
          <p:cNvPr id="27" name="Group 26"/>
          <p:cNvGrpSpPr/>
          <p:nvPr/>
        </p:nvGrpSpPr>
        <p:grpSpPr>
          <a:xfrm>
            <a:off x="5105400" y="3021013"/>
            <a:ext cx="1532460" cy="865187"/>
            <a:chOff x="2133600" y="3041461"/>
            <a:chExt cx="1532460" cy="865187"/>
          </a:xfrm>
        </p:grpSpPr>
        <p:sp>
          <p:nvSpPr>
            <p:cNvPr id="28" name="AutoShape 8"/>
            <p:cNvSpPr>
              <a:spLocks noChangeArrowheads="1"/>
            </p:cNvSpPr>
            <p:nvPr/>
          </p:nvSpPr>
          <p:spPr bwMode="auto">
            <a:xfrm>
              <a:off x="2218260" y="3041461"/>
              <a:ext cx="1447800" cy="179388"/>
            </a:xfrm>
            <a:prstGeom prst="rightArrow">
              <a:avLst>
                <a:gd name="adj1" fmla="val 50000"/>
                <a:gd name="adj2" fmla="val 201769"/>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latin typeface="Calibri" charset="0"/>
                <a:ea typeface="ＭＳ Ｐゴシック" charset="-128"/>
              </a:endParaRPr>
            </a:p>
          </p:txBody>
        </p:sp>
        <p:sp>
          <p:nvSpPr>
            <p:cNvPr id="29" name="AutoShape 10"/>
            <p:cNvSpPr>
              <a:spLocks noChangeArrowheads="1"/>
            </p:cNvSpPr>
            <p:nvPr/>
          </p:nvSpPr>
          <p:spPr bwMode="auto">
            <a:xfrm>
              <a:off x="2142060" y="3270061"/>
              <a:ext cx="1447800" cy="179387"/>
            </a:xfrm>
            <a:prstGeom prst="leftArrow">
              <a:avLst>
                <a:gd name="adj1" fmla="val 50000"/>
                <a:gd name="adj2" fmla="val 20177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spcBef>
                  <a:spcPct val="20000"/>
                </a:spcBef>
                <a:buFontTx/>
                <a:buChar char="•"/>
              </a:pPr>
              <a:endParaRPr kumimoji="1" lang="en-US" sz="3000">
                <a:latin typeface="Tahoma" charset="0"/>
                <a:ea typeface="ＭＳ Ｐゴシック" charset="-128"/>
              </a:endParaRPr>
            </a:p>
          </p:txBody>
        </p:sp>
        <p:sp>
          <p:nvSpPr>
            <p:cNvPr id="30" name="AutoShape 8"/>
            <p:cNvSpPr>
              <a:spLocks noChangeArrowheads="1"/>
            </p:cNvSpPr>
            <p:nvPr/>
          </p:nvSpPr>
          <p:spPr bwMode="auto">
            <a:xfrm>
              <a:off x="2209800" y="3498661"/>
              <a:ext cx="1447800" cy="179388"/>
            </a:xfrm>
            <a:prstGeom prst="rightArrow">
              <a:avLst>
                <a:gd name="adj1" fmla="val 50000"/>
                <a:gd name="adj2" fmla="val 201769"/>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latin typeface="Calibri" charset="0"/>
                <a:ea typeface="ＭＳ Ｐゴシック" charset="-128"/>
              </a:endParaRPr>
            </a:p>
          </p:txBody>
        </p:sp>
        <p:sp>
          <p:nvSpPr>
            <p:cNvPr id="31" name="AutoShape 10"/>
            <p:cNvSpPr>
              <a:spLocks noChangeArrowheads="1"/>
            </p:cNvSpPr>
            <p:nvPr/>
          </p:nvSpPr>
          <p:spPr bwMode="auto">
            <a:xfrm>
              <a:off x="2133600" y="3727261"/>
              <a:ext cx="1447800" cy="179387"/>
            </a:xfrm>
            <a:prstGeom prst="leftArrow">
              <a:avLst>
                <a:gd name="adj1" fmla="val 50000"/>
                <a:gd name="adj2" fmla="val 20177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spcBef>
                  <a:spcPct val="20000"/>
                </a:spcBef>
                <a:buFontTx/>
                <a:buChar char="•"/>
              </a:pPr>
              <a:endParaRPr kumimoji="1" lang="en-US" sz="3000">
                <a:latin typeface="Tahoma" charset="0"/>
                <a:ea typeface="ＭＳ Ｐゴシック" charset="-128"/>
              </a:endParaRPr>
            </a:p>
          </p:txBody>
        </p:sp>
      </p:grpSp>
      <p:pic>
        <p:nvPicPr>
          <p:cNvPr id="2" name="Picture 1"/>
          <p:cNvPicPr>
            <a:picLocks noChangeAspect="1"/>
          </p:cNvPicPr>
          <p:nvPr/>
        </p:nvPicPr>
        <p:blipFill>
          <a:blip r:embed="rId6"/>
          <a:stretch>
            <a:fillRect/>
          </a:stretch>
        </p:blipFill>
        <p:spPr>
          <a:xfrm>
            <a:off x="6629400" y="5638800"/>
            <a:ext cx="774561" cy="1143000"/>
          </a:xfrm>
          <a:prstGeom prst="rect">
            <a:avLst/>
          </a:prstGeom>
        </p:spPr>
      </p:pic>
      <p:pic>
        <p:nvPicPr>
          <p:cNvPr id="3" name="Picture 2"/>
          <p:cNvPicPr>
            <a:picLocks noChangeAspect="1"/>
          </p:cNvPicPr>
          <p:nvPr/>
        </p:nvPicPr>
        <p:blipFill>
          <a:blip r:embed="rId7"/>
          <a:stretch>
            <a:fillRect/>
          </a:stretch>
        </p:blipFill>
        <p:spPr>
          <a:xfrm>
            <a:off x="7467600" y="5638800"/>
            <a:ext cx="767686" cy="1143000"/>
          </a:xfrm>
          <a:prstGeom prst="rect">
            <a:avLst/>
          </a:prstGeom>
        </p:spPr>
      </p:pic>
      <p:pic>
        <p:nvPicPr>
          <p:cNvPr id="4" name="Picture 3"/>
          <p:cNvPicPr>
            <a:picLocks noChangeAspect="1"/>
          </p:cNvPicPr>
          <p:nvPr/>
        </p:nvPicPr>
        <p:blipFill>
          <a:blip r:embed="rId8"/>
          <a:stretch>
            <a:fillRect/>
          </a:stretch>
        </p:blipFill>
        <p:spPr>
          <a:xfrm>
            <a:off x="8261351" y="5638800"/>
            <a:ext cx="857249" cy="1142999"/>
          </a:xfrm>
          <a:prstGeom prst="rect">
            <a:avLst/>
          </a:prstGeom>
        </p:spPr>
      </p:pic>
    </p:spTree>
    <p:extLst>
      <p:ext uri="{BB962C8B-B14F-4D97-AF65-F5344CB8AC3E}">
        <p14:creationId xmlns:p14="http://schemas.microsoft.com/office/powerpoint/2010/main" val="12018602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1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
          <p:cNvSpPr txBox="1">
            <a:spLocks noChangeArrowheads="1"/>
          </p:cNvSpPr>
          <p:nvPr/>
        </p:nvSpPr>
        <p:spPr>
          <a:xfrm>
            <a:off x="228600" y="152400"/>
            <a:ext cx="8686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mj-lt"/>
                <a:ea typeface="ＭＳ Ｐゴシック" pitchFamily="-97" charset="-128"/>
                <a:cs typeface="+mj-cs"/>
              </a:rPr>
              <a:t>Non-Malleable </a:t>
            </a:r>
            <a:r>
              <a:rPr kumimoji="0" lang="en-US" sz="4000" b="0" i="0" u="none" strike="noStrike" kern="1200" cap="none" spc="0" normalizeH="0" baseline="0" noProof="0" dirty="0" err="1" smtClean="0">
                <a:ln>
                  <a:noFill/>
                </a:ln>
                <a:solidFill>
                  <a:srgbClr val="FF0000"/>
                </a:solidFill>
                <a:effectLst/>
                <a:uLnTx/>
                <a:uFillTx/>
                <a:latin typeface="+mj-lt"/>
                <a:ea typeface="ＭＳ Ｐゴシック" pitchFamily="-97" charset="-128"/>
                <a:cs typeface="+mj-cs"/>
              </a:rPr>
              <a:t>w.r.t</a:t>
            </a:r>
            <a:r>
              <a:rPr kumimoji="0" lang="en-US" sz="4000" b="0" i="0" u="none" strike="noStrike" kern="1200" cap="none" spc="0" normalizeH="0" baseline="0" noProof="0" dirty="0" smtClean="0">
                <a:ln>
                  <a:noFill/>
                </a:ln>
                <a:solidFill>
                  <a:srgbClr val="FF0000"/>
                </a:solidFill>
                <a:effectLst/>
                <a:uLnTx/>
                <a:uFillTx/>
                <a:latin typeface="+mj-lt"/>
                <a:ea typeface="ＭＳ Ｐゴシック" pitchFamily="-97" charset="-128"/>
                <a:cs typeface="+mj-cs"/>
              </a:rPr>
              <a:t> commitment</a:t>
            </a:r>
          </a:p>
          <a:p>
            <a:pPr lvl="0" algn="ctr">
              <a:spcBef>
                <a:spcPct val="0"/>
              </a:spcBef>
              <a:defRPr/>
            </a:pPr>
            <a:r>
              <a:rPr lang="en-US" sz="2400" dirty="0" smtClean="0">
                <a:solidFill>
                  <a:srgbClr val="FF0000"/>
                </a:solidFill>
                <a:ea typeface="ＭＳ Ｐゴシック" pitchFamily="-97" charset="-128"/>
              </a:rPr>
              <a:t>[DDN91, PR05, LP</a:t>
            </a:r>
            <a:r>
              <a:rPr lang="en-US" sz="2400" dirty="0" smtClean="0">
                <a:solidFill>
                  <a:srgbClr val="FF0000"/>
                </a:solidFill>
              </a:rPr>
              <a:t>V</a:t>
            </a:r>
            <a:r>
              <a:rPr lang="en-US" sz="2400" dirty="0" smtClean="0">
                <a:solidFill>
                  <a:srgbClr val="FF0000"/>
                </a:solidFill>
                <a:ea typeface="ＭＳ Ｐゴシック" pitchFamily="-97" charset="-128"/>
              </a:rPr>
              <a:t>08]</a:t>
            </a:r>
            <a:endParaRPr kumimoji="0" lang="en-US" sz="2400" b="0" i="0" u="none" strike="noStrike" kern="1200" cap="none" spc="0" normalizeH="0" baseline="0" noProof="0" dirty="0" smtClean="0">
              <a:ln>
                <a:noFill/>
              </a:ln>
              <a:solidFill>
                <a:srgbClr val="FF0000"/>
              </a:solidFill>
              <a:effectLst/>
              <a:uLnTx/>
              <a:uFillTx/>
              <a:latin typeface="+mj-lt"/>
              <a:ea typeface="ＭＳ Ｐゴシック" pitchFamily="-97" charset="-128"/>
              <a:cs typeface="+mj-cs"/>
            </a:endParaRPr>
          </a:p>
        </p:txBody>
      </p:sp>
      <p:sp>
        <p:nvSpPr>
          <p:cNvPr id="26" name="Rectangle 18"/>
          <p:cNvSpPr>
            <a:spLocks noChangeArrowheads="1"/>
          </p:cNvSpPr>
          <p:nvPr/>
        </p:nvSpPr>
        <p:spPr bwMode="auto">
          <a:xfrm>
            <a:off x="1905000" y="1143000"/>
            <a:ext cx="285455" cy="584776"/>
          </a:xfrm>
          <a:prstGeom prst="rect">
            <a:avLst/>
          </a:prstGeom>
          <a:noFill/>
          <a:ln w="9525">
            <a:noFill/>
            <a:miter lim="800000"/>
            <a:headEnd/>
            <a:tailEnd/>
          </a:ln>
          <a:effectLst/>
        </p:spPr>
        <p:txBody>
          <a:bodyPr wrap="none">
            <a:prstTxWarp prst="textNoShape">
              <a:avLst/>
            </a:prstTxWarp>
            <a:spAutoFit/>
          </a:bodyPr>
          <a:lstStyle/>
          <a:p>
            <a:r>
              <a:rPr lang="en-US" sz="3200" b="1" dirty="0" err="1">
                <a:solidFill>
                  <a:srgbClr val="0000FF"/>
                </a:solidFill>
                <a:sym typeface="Symbol" pitchFamily="-97" charset="2"/>
              </a:rPr>
              <a:t>i</a:t>
            </a:r>
            <a:endParaRPr lang="en-US" sz="3200" b="1" dirty="0">
              <a:solidFill>
                <a:srgbClr val="0000FF"/>
              </a:solidFill>
              <a:sym typeface="Symbol" pitchFamily="-97" charset="2"/>
            </a:endParaRPr>
          </a:p>
        </p:txBody>
      </p:sp>
      <p:sp>
        <p:nvSpPr>
          <p:cNvPr id="27" name="Rectangle 19"/>
          <p:cNvSpPr>
            <a:spLocks noChangeArrowheads="1"/>
          </p:cNvSpPr>
          <p:nvPr/>
        </p:nvSpPr>
        <p:spPr bwMode="auto">
          <a:xfrm>
            <a:off x="4953000" y="1066800"/>
            <a:ext cx="793006" cy="584776"/>
          </a:xfrm>
          <a:prstGeom prst="rect">
            <a:avLst/>
          </a:prstGeom>
          <a:noFill/>
          <a:ln w="9525">
            <a:noFill/>
            <a:miter lim="800000"/>
            <a:headEnd/>
            <a:tailEnd/>
          </a:ln>
          <a:effectLst/>
        </p:spPr>
        <p:txBody>
          <a:bodyPr wrap="none">
            <a:prstTxWarp prst="textNoShape">
              <a:avLst/>
            </a:prstTxWarp>
            <a:spAutoFit/>
          </a:bodyPr>
          <a:lstStyle/>
          <a:p>
            <a:r>
              <a:rPr lang="en-US" sz="3200" b="1" dirty="0" err="1" smtClean="0">
                <a:solidFill>
                  <a:srgbClr val="FF0000"/>
                </a:solidFill>
                <a:sym typeface="Symbol" pitchFamily="-97" charset="2"/>
              </a:rPr>
              <a:t>j</a:t>
            </a:r>
            <a:r>
              <a:rPr lang="en-US" sz="3200" b="1" dirty="0" smtClean="0">
                <a:solidFill>
                  <a:srgbClr val="FF0000"/>
                </a:solidFill>
                <a:sym typeface="Symbol" pitchFamily="-97" charset="2"/>
              </a:rPr>
              <a:t> </a:t>
            </a:r>
            <a:r>
              <a:rPr lang="en-US" sz="3200" dirty="0" smtClean="0">
                <a:sym typeface="Symbol" pitchFamily="-97" charset="2"/>
              </a:rPr>
              <a:t>≠ </a:t>
            </a:r>
            <a:r>
              <a:rPr lang="en-US" sz="3200" b="1" dirty="0" err="1" smtClean="0">
                <a:solidFill>
                  <a:srgbClr val="0000FF"/>
                </a:solidFill>
                <a:sym typeface="Symbol" pitchFamily="-97" charset="2"/>
              </a:rPr>
              <a:t>i</a:t>
            </a:r>
            <a:endParaRPr lang="en-US" sz="3200" b="1" dirty="0">
              <a:solidFill>
                <a:srgbClr val="0000FF"/>
              </a:solidFill>
              <a:sym typeface="Symbol" pitchFamily="-97" charset="2"/>
            </a:endParaRPr>
          </a:p>
        </p:txBody>
      </p:sp>
      <p:pic>
        <p:nvPicPr>
          <p:cNvPr id="30" name="Picture 11" descr="j0230732"/>
          <p:cNvPicPr>
            <a:picLocks noChangeAspect="1" noChangeArrowheads="1"/>
          </p:cNvPicPr>
          <p:nvPr/>
        </p:nvPicPr>
        <p:blipFill>
          <a:blip r:embed="rId3"/>
          <a:srcRect/>
          <a:stretch>
            <a:fillRect/>
          </a:stretch>
        </p:blipFill>
        <p:spPr bwMode="auto">
          <a:xfrm>
            <a:off x="914400" y="1524000"/>
            <a:ext cx="1246188" cy="1196975"/>
          </a:xfrm>
          <a:prstGeom prst="rect">
            <a:avLst/>
          </a:prstGeom>
          <a:noFill/>
          <a:ln w="9525">
            <a:noFill/>
            <a:miter lim="800000"/>
            <a:headEnd/>
            <a:tailEnd/>
          </a:ln>
        </p:spPr>
      </p:pic>
      <p:pic>
        <p:nvPicPr>
          <p:cNvPr id="31" name="Picture 10" descr="j0230746"/>
          <p:cNvPicPr>
            <a:picLocks noChangeAspect="1" noChangeArrowheads="1"/>
          </p:cNvPicPr>
          <p:nvPr/>
        </p:nvPicPr>
        <p:blipFill>
          <a:blip r:embed="rId4"/>
          <a:srcRect/>
          <a:stretch>
            <a:fillRect/>
          </a:stretch>
        </p:blipFill>
        <p:spPr bwMode="auto">
          <a:xfrm>
            <a:off x="7010400" y="1600200"/>
            <a:ext cx="922338" cy="1168400"/>
          </a:xfrm>
          <a:prstGeom prst="rect">
            <a:avLst/>
          </a:prstGeom>
          <a:noFill/>
          <a:ln w="9525">
            <a:noFill/>
            <a:miter lim="800000"/>
            <a:headEnd/>
            <a:tailEnd/>
          </a:ln>
        </p:spPr>
      </p:pic>
      <p:sp>
        <p:nvSpPr>
          <p:cNvPr id="34" name="Text Box 3"/>
          <p:cNvSpPr txBox="1">
            <a:spLocks noChangeAspect="1" noChangeArrowheads="1"/>
          </p:cNvSpPr>
          <p:nvPr/>
        </p:nvSpPr>
        <p:spPr bwMode="auto">
          <a:xfrm>
            <a:off x="324069" y="3581400"/>
            <a:ext cx="1046931" cy="523220"/>
          </a:xfrm>
          <a:prstGeom prst="rect">
            <a:avLst/>
          </a:prstGeom>
          <a:noFill/>
          <a:ln w="9525">
            <a:noFill/>
            <a:miter lim="800000"/>
            <a:headEnd/>
            <a:tailEnd/>
          </a:ln>
          <a:effectLst/>
        </p:spPr>
        <p:txBody>
          <a:bodyPr wrap="none">
            <a:spAutoFit/>
          </a:bodyPr>
          <a:lstStyle/>
          <a:p>
            <a:pPr algn="l">
              <a:spcBef>
                <a:spcPct val="0"/>
              </a:spcBef>
            </a:pPr>
            <a:r>
              <a:rPr lang="en-US" sz="2800" b="1" dirty="0" smtClean="0">
                <a:latin typeface="+mj-lt"/>
              </a:rPr>
              <a:t>IDEAL</a:t>
            </a:r>
            <a:endParaRPr lang="en-US" sz="2800" b="1" dirty="0">
              <a:latin typeface="+mj-lt"/>
            </a:endParaRPr>
          </a:p>
        </p:txBody>
      </p:sp>
      <p:sp>
        <p:nvSpPr>
          <p:cNvPr id="35" name="Text Box 4"/>
          <p:cNvSpPr txBox="1">
            <a:spLocks noChangeAspect="1" noChangeArrowheads="1"/>
          </p:cNvSpPr>
          <p:nvPr/>
        </p:nvSpPr>
        <p:spPr bwMode="auto">
          <a:xfrm>
            <a:off x="304800" y="914400"/>
            <a:ext cx="927305" cy="523220"/>
          </a:xfrm>
          <a:prstGeom prst="rect">
            <a:avLst/>
          </a:prstGeom>
          <a:noFill/>
          <a:ln w="9525">
            <a:noFill/>
            <a:miter lim="800000"/>
            <a:headEnd/>
            <a:tailEnd/>
          </a:ln>
          <a:effectLst/>
        </p:spPr>
        <p:txBody>
          <a:bodyPr wrap="none">
            <a:spAutoFit/>
          </a:bodyPr>
          <a:lstStyle/>
          <a:p>
            <a:pPr algn="l">
              <a:spcBef>
                <a:spcPct val="0"/>
              </a:spcBef>
            </a:pPr>
            <a:r>
              <a:rPr lang="en-US" sz="2800" b="1" dirty="0">
                <a:latin typeface="+mj-lt"/>
              </a:rPr>
              <a:t>REAL</a:t>
            </a:r>
          </a:p>
        </p:txBody>
      </p:sp>
      <p:pic>
        <p:nvPicPr>
          <p:cNvPr id="37" name="Picture 12" descr="j0139031[1]"/>
          <p:cNvPicPr>
            <a:picLocks noChangeAspect="1" noChangeArrowheads="1"/>
          </p:cNvPicPr>
          <p:nvPr/>
        </p:nvPicPr>
        <p:blipFill>
          <a:blip r:embed="rId5"/>
          <a:srcRect/>
          <a:stretch>
            <a:fillRect/>
          </a:stretch>
        </p:blipFill>
        <p:spPr bwMode="auto">
          <a:xfrm>
            <a:off x="4165600" y="1371600"/>
            <a:ext cx="949147" cy="1310884"/>
          </a:xfrm>
          <a:prstGeom prst="rect">
            <a:avLst/>
          </a:prstGeom>
          <a:noFill/>
        </p:spPr>
      </p:pic>
      <p:pic>
        <p:nvPicPr>
          <p:cNvPr id="41" name="Picture 15" descr="j0139019[1]"/>
          <p:cNvPicPr>
            <a:picLocks noChangeAspect="1" noChangeArrowheads="1"/>
          </p:cNvPicPr>
          <p:nvPr/>
        </p:nvPicPr>
        <p:blipFill>
          <a:blip r:embed="rId6"/>
          <a:srcRect/>
          <a:stretch>
            <a:fillRect/>
          </a:stretch>
        </p:blipFill>
        <p:spPr bwMode="auto">
          <a:xfrm>
            <a:off x="3962400" y="4059237"/>
            <a:ext cx="1301750" cy="1198563"/>
          </a:xfrm>
          <a:prstGeom prst="rect">
            <a:avLst/>
          </a:prstGeom>
          <a:noFill/>
          <a:ln w="9525">
            <a:noFill/>
            <a:miter lim="800000"/>
            <a:headEnd/>
            <a:tailEnd/>
          </a:ln>
          <a:effectLst/>
        </p:spPr>
      </p:pic>
      <p:grpSp>
        <p:nvGrpSpPr>
          <p:cNvPr id="29" name="Group 28"/>
          <p:cNvGrpSpPr/>
          <p:nvPr/>
        </p:nvGrpSpPr>
        <p:grpSpPr>
          <a:xfrm>
            <a:off x="2423160" y="1524000"/>
            <a:ext cx="1742440" cy="914400"/>
            <a:chOff x="2423160" y="1905000"/>
            <a:chExt cx="1742440" cy="914400"/>
          </a:xfrm>
        </p:grpSpPr>
        <p:sp>
          <p:nvSpPr>
            <p:cNvPr id="21" name="Text Box 4"/>
            <p:cNvSpPr txBox="1">
              <a:spLocks noChangeArrowheads="1"/>
            </p:cNvSpPr>
            <p:nvPr/>
          </p:nvSpPr>
          <p:spPr bwMode="auto">
            <a:xfrm>
              <a:off x="2514600" y="1905000"/>
              <a:ext cx="1651000" cy="487313"/>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400" dirty="0" smtClean="0">
                  <a:latin typeface="Calibri" pitchFamily="-97" charset="0"/>
                  <a:cs typeface="Tahoma" pitchFamily="-97" charset="0"/>
                </a:rPr>
                <a:t>C</a:t>
              </a:r>
              <a:r>
                <a:rPr lang="en-US" sz="3200" b="1" baseline="-25000" dirty="0" smtClean="0">
                  <a:solidFill>
                    <a:srgbClr val="3333FF"/>
                  </a:solidFill>
                  <a:latin typeface="Calibri" pitchFamily="-97" charset="0"/>
                  <a:cs typeface="Tahoma" pitchFamily="-97" charset="0"/>
                </a:rPr>
                <a:t>i</a:t>
              </a:r>
              <a:r>
                <a:rPr lang="en-US" sz="2400" dirty="0" smtClean="0">
                  <a:latin typeface="Calibri" pitchFamily="-97" charset="0"/>
                  <a:cs typeface="Tahoma" pitchFamily="-97" charset="0"/>
                </a:rPr>
                <a:t>(</a:t>
              </a:r>
              <a:r>
                <a:rPr lang="en-US" sz="2800" b="1" dirty="0" smtClean="0">
                  <a:solidFill>
                    <a:srgbClr val="FF0000"/>
                  </a:solidFill>
                  <a:latin typeface="Calibri" pitchFamily="-97" charset="0"/>
                  <a:cs typeface="Tahoma" pitchFamily="-97" charset="0"/>
                </a:rPr>
                <a:t>u</a:t>
              </a:r>
              <a:r>
                <a:rPr lang="en-US" sz="2400" dirty="0" smtClean="0">
                  <a:latin typeface="Calibri" pitchFamily="-97" charset="0"/>
                  <a:cs typeface="Tahoma" pitchFamily="-97" charset="0"/>
                </a:rPr>
                <a:t>)</a:t>
              </a:r>
              <a:endParaRPr lang="he-IL" sz="2400" dirty="0">
                <a:cs typeface="Tahoma" pitchFamily="-97" charset="0"/>
              </a:endParaRPr>
            </a:p>
          </p:txBody>
        </p:sp>
        <p:sp>
          <p:nvSpPr>
            <p:cNvPr id="28" name="Left-Right Arrow 27"/>
            <p:cNvSpPr/>
            <p:nvPr/>
          </p:nvSpPr>
          <p:spPr bwMode="auto">
            <a:xfrm>
              <a:off x="2423160" y="2362200"/>
              <a:ext cx="1005840" cy="457200"/>
            </a:xfrm>
            <a:prstGeom prst="leftRightArrow">
              <a:avLst>
                <a:gd name="adj1" fmla="val 58068"/>
                <a:gd name="adj2" fmla="val 50000"/>
              </a:avLst>
            </a:prstGeom>
            <a:ln>
              <a:headEnd/>
              <a:tailE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smtClean="0">
                <a:solidFill>
                  <a:srgbClr val="FF0000"/>
                </a:solidFill>
                <a:latin typeface="Calibri" charset="0"/>
                <a:ea typeface="ＭＳ Ｐゴシック" charset="-128"/>
              </a:endParaRPr>
            </a:p>
          </p:txBody>
        </p:sp>
      </p:grpSp>
      <p:grpSp>
        <p:nvGrpSpPr>
          <p:cNvPr id="32" name="Group 31"/>
          <p:cNvGrpSpPr/>
          <p:nvPr/>
        </p:nvGrpSpPr>
        <p:grpSpPr>
          <a:xfrm>
            <a:off x="5562600" y="1524000"/>
            <a:ext cx="1767840" cy="914400"/>
            <a:chOff x="2423160" y="1905000"/>
            <a:chExt cx="1767840" cy="914400"/>
          </a:xfrm>
        </p:grpSpPr>
        <p:sp>
          <p:nvSpPr>
            <p:cNvPr id="36" name="Text Box 4"/>
            <p:cNvSpPr txBox="1">
              <a:spLocks noChangeArrowheads="1"/>
            </p:cNvSpPr>
            <p:nvPr/>
          </p:nvSpPr>
          <p:spPr bwMode="auto">
            <a:xfrm>
              <a:off x="2540000" y="1905000"/>
              <a:ext cx="1651000" cy="487313"/>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400" dirty="0" smtClean="0">
                  <a:latin typeface="Calibri" pitchFamily="-97" charset="0"/>
                  <a:cs typeface="Tahoma" pitchFamily="-97" charset="0"/>
                </a:rPr>
                <a:t>C</a:t>
              </a:r>
              <a:r>
                <a:rPr lang="en-US" sz="3200" b="1" baseline="-25000" dirty="0" smtClean="0">
                  <a:solidFill>
                    <a:srgbClr val="FF0000"/>
                  </a:solidFill>
                  <a:latin typeface="Calibri" pitchFamily="-97" charset="0"/>
                  <a:cs typeface="Tahoma" pitchFamily="-97" charset="0"/>
                </a:rPr>
                <a:t>j</a:t>
              </a:r>
              <a:r>
                <a:rPr lang="en-US" sz="2400" dirty="0" smtClean="0">
                  <a:latin typeface="Calibri" pitchFamily="-97" charset="0"/>
                  <a:cs typeface="Tahoma" pitchFamily="-97" charset="0"/>
                </a:rPr>
                <a:t>(</a:t>
              </a:r>
              <a:r>
                <a:rPr lang="en-US" sz="2800" b="1" dirty="0" smtClean="0">
                  <a:solidFill>
                    <a:srgbClr val="FF0000"/>
                  </a:solidFill>
                  <a:latin typeface="Calibri" pitchFamily="-97" charset="0"/>
                  <a:cs typeface="Tahoma" pitchFamily="-97" charset="0"/>
                </a:rPr>
                <a:t>v</a:t>
              </a:r>
              <a:r>
                <a:rPr lang="en-US" sz="2400" dirty="0" smtClean="0">
                  <a:latin typeface="Calibri" pitchFamily="-97" charset="0"/>
                  <a:cs typeface="Tahoma" pitchFamily="-97" charset="0"/>
                </a:rPr>
                <a:t>)</a:t>
              </a:r>
              <a:endParaRPr lang="he-IL" sz="2400" dirty="0">
                <a:cs typeface="Tahoma" pitchFamily="-97" charset="0"/>
              </a:endParaRPr>
            </a:p>
          </p:txBody>
        </p:sp>
        <p:sp>
          <p:nvSpPr>
            <p:cNvPr id="40" name="Left-Right Arrow 39"/>
            <p:cNvSpPr/>
            <p:nvPr/>
          </p:nvSpPr>
          <p:spPr bwMode="auto">
            <a:xfrm>
              <a:off x="2423160" y="2362200"/>
              <a:ext cx="1005840" cy="457200"/>
            </a:xfrm>
            <a:prstGeom prst="leftRightArrow">
              <a:avLst>
                <a:gd name="adj1" fmla="val 58068"/>
                <a:gd name="adj2" fmla="val 50000"/>
              </a:avLst>
            </a:prstGeom>
            <a:ln>
              <a:headEnd/>
              <a:tailE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smtClean="0">
                <a:solidFill>
                  <a:srgbClr val="FF0000"/>
                </a:solidFill>
                <a:latin typeface="Calibri" charset="0"/>
                <a:ea typeface="ＭＳ Ｐゴシック" charset="-128"/>
              </a:endParaRPr>
            </a:p>
          </p:txBody>
        </p:sp>
      </p:grpSp>
      <p:sp>
        <p:nvSpPr>
          <p:cNvPr id="48" name="Text Box 17"/>
          <p:cNvSpPr txBox="1">
            <a:spLocks noChangeArrowheads="1"/>
          </p:cNvSpPr>
          <p:nvPr/>
        </p:nvSpPr>
        <p:spPr bwMode="auto">
          <a:xfrm flipH="1">
            <a:off x="3733800" y="5329535"/>
            <a:ext cx="1661545" cy="461665"/>
          </a:xfrm>
          <a:prstGeom prst="rect">
            <a:avLst/>
          </a:prstGeom>
          <a:noFill/>
          <a:ln w="9525">
            <a:noFill/>
            <a:miter lim="800000"/>
            <a:headEnd/>
            <a:tailEnd/>
          </a:ln>
          <a:effectLst/>
        </p:spPr>
        <p:txBody>
          <a:bodyPr wrap="none">
            <a:spAutoFit/>
          </a:bodyPr>
          <a:lstStyle/>
          <a:p>
            <a:pPr>
              <a:spcBef>
                <a:spcPct val="0"/>
              </a:spcBef>
            </a:pPr>
            <a:r>
              <a:rPr lang="en-US" sz="2400" b="1" dirty="0" smtClean="0">
                <a:sym typeface="Symbol" charset="2"/>
              </a:rPr>
              <a:t> </a:t>
            </a:r>
            <a:r>
              <a:rPr lang="en-US" sz="2400" b="1" dirty="0" smtClean="0"/>
              <a:t>Simulator</a:t>
            </a:r>
            <a:endParaRPr lang="en-US" sz="2400" b="1" dirty="0"/>
          </a:p>
        </p:txBody>
      </p:sp>
      <p:sp>
        <p:nvSpPr>
          <p:cNvPr id="49" name="Text Box 17"/>
          <p:cNvSpPr txBox="1">
            <a:spLocks noChangeArrowheads="1"/>
          </p:cNvSpPr>
          <p:nvPr/>
        </p:nvSpPr>
        <p:spPr bwMode="auto">
          <a:xfrm flipH="1">
            <a:off x="3962400" y="2743200"/>
            <a:ext cx="1114408" cy="461665"/>
          </a:xfrm>
          <a:prstGeom prst="rect">
            <a:avLst/>
          </a:prstGeom>
          <a:noFill/>
          <a:ln w="9525">
            <a:noFill/>
            <a:miter lim="800000"/>
            <a:headEnd/>
            <a:tailEnd/>
          </a:ln>
          <a:effectLst/>
        </p:spPr>
        <p:txBody>
          <a:bodyPr wrap="none">
            <a:spAutoFit/>
          </a:bodyPr>
          <a:lstStyle/>
          <a:p>
            <a:pPr>
              <a:spcBef>
                <a:spcPct val="0"/>
              </a:spcBef>
            </a:pPr>
            <a:r>
              <a:rPr lang="en-US" sz="2400" b="1" dirty="0" smtClean="0">
                <a:latin typeface="Tahoma" charset="0"/>
                <a:sym typeface="Symbol" charset="2"/>
              </a:rPr>
              <a:t> </a:t>
            </a:r>
            <a:r>
              <a:rPr lang="en-US" sz="2400" b="1" dirty="0" smtClean="0"/>
              <a:t>MIM</a:t>
            </a:r>
            <a:endParaRPr lang="en-US" sz="2400" b="1" dirty="0"/>
          </a:p>
        </p:txBody>
      </p:sp>
      <p:sp>
        <p:nvSpPr>
          <p:cNvPr id="47" name="Text Box 4"/>
          <p:cNvSpPr txBox="1">
            <a:spLocks noChangeArrowheads="1"/>
          </p:cNvSpPr>
          <p:nvPr/>
        </p:nvSpPr>
        <p:spPr bwMode="auto">
          <a:xfrm>
            <a:off x="5410200" y="5331869"/>
            <a:ext cx="2413000" cy="535531"/>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3200" b="1" dirty="0" smtClean="0">
                <a:solidFill>
                  <a:srgbClr val="0208EE"/>
                </a:solidFill>
                <a:cs typeface="Tahoma" pitchFamily="-97" charset="0"/>
              </a:rPr>
              <a:t>Output v’ = v</a:t>
            </a:r>
            <a:endParaRPr lang="he-IL" sz="3200" b="1" dirty="0">
              <a:solidFill>
                <a:srgbClr val="0208EE"/>
              </a:solidFill>
              <a:cs typeface="Tahoma" pitchFamily="-97" charset="0"/>
            </a:endParaRPr>
          </a:p>
        </p:txBody>
      </p:sp>
      <p:grpSp>
        <p:nvGrpSpPr>
          <p:cNvPr id="22" name="Group 21"/>
          <p:cNvGrpSpPr/>
          <p:nvPr/>
        </p:nvGrpSpPr>
        <p:grpSpPr>
          <a:xfrm>
            <a:off x="5562600" y="3962400"/>
            <a:ext cx="1767840" cy="914400"/>
            <a:chOff x="2423160" y="1905000"/>
            <a:chExt cx="1767840" cy="914400"/>
          </a:xfrm>
        </p:grpSpPr>
        <p:sp>
          <p:nvSpPr>
            <p:cNvPr id="23" name="Text Box 4"/>
            <p:cNvSpPr txBox="1">
              <a:spLocks noChangeArrowheads="1"/>
            </p:cNvSpPr>
            <p:nvPr/>
          </p:nvSpPr>
          <p:spPr bwMode="auto">
            <a:xfrm>
              <a:off x="2540000" y="1905000"/>
              <a:ext cx="1651000" cy="487313"/>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400" dirty="0" smtClean="0">
                  <a:latin typeface="Calibri" pitchFamily="-97" charset="0"/>
                  <a:cs typeface="Tahoma" pitchFamily="-97" charset="0"/>
                </a:rPr>
                <a:t>C</a:t>
              </a:r>
              <a:r>
                <a:rPr lang="en-US" sz="3200" b="1" baseline="-25000" dirty="0" smtClean="0">
                  <a:solidFill>
                    <a:srgbClr val="FF0000"/>
                  </a:solidFill>
                  <a:latin typeface="Calibri" pitchFamily="-97" charset="0"/>
                  <a:cs typeface="Tahoma" pitchFamily="-97" charset="0"/>
                </a:rPr>
                <a:t>j</a:t>
              </a:r>
              <a:r>
                <a:rPr lang="en-US" sz="2400" dirty="0" smtClean="0">
                  <a:latin typeface="Calibri" pitchFamily="-97" charset="0"/>
                  <a:cs typeface="Tahoma" pitchFamily="-97" charset="0"/>
                </a:rPr>
                <a:t>(</a:t>
              </a:r>
              <a:r>
                <a:rPr lang="en-US" sz="2800" b="1" dirty="0" smtClean="0">
                  <a:solidFill>
                    <a:srgbClr val="FF0000"/>
                  </a:solidFill>
                  <a:latin typeface="Calibri" pitchFamily="-97" charset="0"/>
                  <a:cs typeface="Tahoma" pitchFamily="-97" charset="0"/>
                </a:rPr>
                <a:t>v’</a:t>
              </a:r>
              <a:r>
                <a:rPr lang="en-US" sz="2400" dirty="0" smtClean="0">
                  <a:latin typeface="Calibri" pitchFamily="-97" charset="0"/>
                  <a:cs typeface="Tahoma" pitchFamily="-97" charset="0"/>
                </a:rPr>
                <a:t>)</a:t>
              </a:r>
              <a:endParaRPr lang="he-IL" sz="2400" dirty="0">
                <a:cs typeface="Tahoma" pitchFamily="-97" charset="0"/>
              </a:endParaRPr>
            </a:p>
          </p:txBody>
        </p:sp>
        <p:sp>
          <p:nvSpPr>
            <p:cNvPr id="24" name="Left-Right Arrow 23"/>
            <p:cNvSpPr/>
            <p:nvPr/>
          </p:nvSpPr>
          <p:spPr bwMode="auto">
            <a:xfrm>
              <a:off x="2423160" y="2362200"/>
              <a:ext cx="1005840" cy="457200"/>
            </a:xfrm>
            <a:prstGeom prst="leftRightArrow">
              <a:avLst>
                <a:gd name="adj1" fmla="val 58068"/>
                <a:gd name="adj2" fmla="val 50000"/>
              </a:avLst>
            </a:prstGeom>
            <a:ln>
              <a:headEnd/>
              <a:tailE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smtClean="0">
                <a:solidFill>
                  <a:srgbClr val="FF0000"/>
                </a:solidFill>
                <a:latin typeface="Calibri" charset="0"/>
                <a:ea typeface="ＭＳ Ｐゴシック" charset="-128"/>
              </a:endParaRPr>
            </a:p>
          </p:txBody>
        </p:sp>
      </p:grpSp>
      <p:sp>
        <p:nvSpPr>
          <p:cNvPr id="2" name="TextBox 1"/>
          <p:cNvSpPr txBox="1"/>
          <p:nvPr/>
        </p:nvSpPr>
        <p:spPr>
          <a:xfrm>
            <a:off x="0" y="5867400"/>
            <a:ext cx="9144000" cy="954107"/>
          </a:xfrm>
          <a:prstGeom prst="rect">
            <a:avLst/>
          </a:prstGeom>
          <a:noFill/>
        </p:spPr>
        <p:txBody>
          <a:bodyPr wrap="square" rtlCol="0">
            <a:spAutoFit/>
          </a:bodyPr>
          <a:lstStyle/>
          <a:p>
            <a:pPr algn="ctr"/>
            <a:r>
              <a:rPr lang="en-US" sz="2800" dirty="0" smtClean="0">
                <a:solidFill>
                  <a:srgbClr val="000000"/>
                </a:solidFill>
              </a:rPr>
              <a:t>Can construct O(1) round concurrent NMC </a:t>
            </a:r>
            <a:r>
              <a:rPr lang="en-US" sz="2800" dirty="0" err="1" smtClean="0">
                <a:solidFill>
                  <a:srgbClr val="000000"/>
                </a:solidFill>
              </a:rPr>
              <a:t>w.r.t</a:t>
            </a:r>
            <a:r>
              <a:rPr lang="en-US" sz="2800" dirty="0" smtClean="0">
                <a:solidFill>
                  <a:srgbClr val="000000"/>
                </a:solidFill>
              </a:rPr>
              <a:t> commitment</a:t>
            </a:r>
          </a:p>
          <a:p>
            <a:pPr algn="ctr"/>
            <a:r>
              <a:rPr lang="en-US" sz="2800" dirty="0" smtClean="0">
                <a:solidFill>
                  <a:srgbClr val="000000"/>
                </a:solidFill>
              </a:rPr>
              <a:t>based on OWFs [LP12,Goy12]</a:t>
            </a:r>
          </a:p>
        </p:txBody>
      </p:sp>
    </p:spTree>
    <p:extLst>
      <p:ext uri="{BB962C8B-B14F-4D97-AF65-F5344CB8AC3E}">
        <p14:creationId xmlns:p14="http://schemas.microsoft.com/office/powerpoint/2010/main" val="3759964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8" grpId="0"/>
      <p:bldP spid="49" grpId="0"/>
      <p:bldP spid="47"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
          <p:cNvSpPr txBox="1">
            <a:spLocks noChangeArrowheads="1"/>
          </p:cNvSpPr>
          <p:nvPr/>
        </p:nvSpPr>
        <p:spPr>
          <a:xfrm>
            <a:off x="304800" y="152400"/>
            <a:ext cx="8686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mj-lt"/>
                <a:ea typeface="ＭＳ Ｐゴシック" pitchFamily="-97" charset="-128"/>
                <a:cs typeface="+mj-cs"/>
              </a:rPr>
              <a:t>Non-Malleable </a:t>
            </a:r>
            <a:r>
              <a:rPr kumimoji="0" lang="en-US" sz="4000" b="0" i="0" u="none" strike="noStrike" kern="1200" cap="none" spc="0" normalizeH="0" baseline="0" noProof="0" dirty="0" err="1" smtClean="0">
                <a:ln>
                  <a:noFill/>
                </a:ln>
                <a:solidFill>
                  <a:srgbClr val="FF0000"/>
                </a:solidFill>
                <a:effectLst/>
                <a:uLnTx/>
                <a:uFillTx/>
                <a:latin typeface="+mj-lt"/>
                <a:ea typeface="ＭＳ Ｐゴシック" pitchFamily="-97" charset="-128"/>
                <a:cs typeface="+mj-cs"/>
              </a:rPr>
              <a:t>w.r.t</a:t>
            </a:r>
            <a:r>
              <a:rPr kumimoji="0" lang="en-US" sz="4000" b="0" i="0" u="none" strike="noStrike" kern="1200" cap="none" spc="0" normalizeH="0" baseline="0" noProof="0" dirty="0" smtClean="0">
                <a:ln>
                  <a:noFill/>
                </a:ln>
                <a:solidFill>
                  <a:srgbClr val="FF0000"/>
                </a:solidFill>
                <a:effectLst/>
                <a:uLnTx/>
                <a:uFillTx/>
                <a:latin typeface="+mj-lt"/>
                <a:ea typeface="ＭＳ Ｐゴシック" pitchFamily="-97" charset="-128"/>
                <a:cs typeface="+mj-cs"/>
              </a:rPr>
              <a:t> opening</a:t>
            </a:r>
          </a:p>
          <a:p>
            <a:pPr lvl="0" algn="ctr">
              <a:spcBef>
                <a:spcPct val="0"/>
              </a:spcBef>
              <a:defRPr/>
            </a:pPr>
            <a:r>
              <a:rPr lang="en-US" sz="2400" dirty="0" smtClean="0">
                <a:solidFill>
                  <a:srgbClr val="FF0000"/>
                </a:solidFill>
                <a:ea typeface="ＭＳ Ｐゴシック" pitchFamily="-97" charset="-128"/>
              </a:rPr>
              <a:t>[CIO98,FF00,PR05]</a:t>
            </a:r>
            <a:endParaRPr kumimoji="0" lang="en-US" sz="2400" b="0" i="0" u="none" strike="noStrike" kern="1200" cap="none" spc="0" normalizeH="0" baseline="0" noProof="0" dirty="0" smtClean="0">
              <a:ln>
                <a:noFill/>
              </a:ln>
              <a:solidFill>
                <a:srgbClr val="FF0000"/>
              </a:solidFill>
              <a:effectLst/>
              <a:uLnTx/>
              <a:uFillTx/>
              <a:latin typeface="+mj-lt"/>
              <a:ea typeface="ＭＳ Ｐゴシック" pitchFamily="-97" charset="-128"/>
              <a:cs typeface="+mj-cs"/>
            </a:endParaRPr>
          </a:p>
        </p:txBody>
      </p:sp>
      <p:sp>
        <p:nvSpPr>
          <p:cNvPr id="26" name="Rectangle 18"/>
          <p:cNvSpPr>
            <a:spLocks noChangeArrowheads="1"/>
          </p:cNvSpPr>
          <p:nvPr/>
        </p:nvSpPr>
        <p:spPr bwMode="auto">
          <a:xfrm>
            <a:off x="1905000" y="1143000"/>
            <a:ext cx="285455" cy="584776"/>
          </a:xfrm>
          <a:prstGeom prst="rect">
            <a:avLst/>
          </a:prstGeom>
          <a:noFill/>
          <a:ln w="9525">
            <a:noFill/>
            <a:miter lim="800000"/>
            <a:headEnd/>
            <a:tailEnd/>
          </a:ln>
          <a:effectLst/>
        </p:spPr>
        <p:txBody>
          <a:bodyPr wrap="none">
            <a:prstTxWarp prst="textNoShape">
              <a:avLst/>
            </a:prstTxWarp>
            <a:spAutoFit/>
          </a:bodyPr>
          <a:lstStyle/>
          <a:p>
            <a:r>
              <a:rPr lang="en-US" sz="3200" b="1" dirty="0" err="1">
                <a:solidFill>
                  <a:srgbClr val="0000FF"/>
                </a:solidFill>
                <a:sym typeface="Symbol" pitchFamily="-97" charset="2"/>
              </a:rPr>
              <a:t>i</a:t>
            </a:r>
            <a:endParaRPr lang="en-US" sz="3200" b="1" dirty="0">
              <a:solidFill>
                <a:srgbClr val="0000FF"/>
              </a:solidFill>
              <a:sym typeface="Symbol" pitchFamily="-97" charset="2"/>
            </a:endParaRPr>
          </a:p>
        </p:txBody>
      </p:sp>
      <p:sp>
        <p:nvSpPr>
          <p:cNvPr id="27" name="Rectangle 19"/>
          <p:cNvSpPr>
            <a:spLocks noChangeArrowheads="1"/>
          </p:cNvSpPr>
          <p:nvPr/>
        </p:nvSpPr>
        <p:spPr bwMode="auto">
          <a:xfrm>
            <a:off x="4953000" y="1066800"/>
            <a:ext cx="793006" cy="584776"/>
          </a:xfrm>
          <a:prstGeom prst="rect">
            <a:avLst/>
          </a:prstGeom>
          <a:noFill/>
          <a:ln w="9525">
            <a:noFill/>
            <a:miter lim="800000"/>
            <a:headEnd/>
            <a:tailEnd/>
          </a:ln>
          <a:effectLst/>
        </p:spPr>
        <p:txBody>
          <a:bodyPr wrap="none">
            <a:prstTxWarp prst="textNoShape">
              <a:avLst/>
            </a:prstTxWarp>
            <a:spAutoFit/>
          </a:bodyPr>
          <a:lstStyle/>
          <a:p>
            <a:r>
              <a:rPr lang="en-US" sz="3200" b="1" dirty="0" err="1" smtClean="0">
                <a:solidFill>
                  <a:srgbClr val="FF0000"/>
                </a:solidFill>
                <a:sym typeface="Symbol" pitchFamily="-97" charset="2"/>
              </a:rPr>
              <a:t>j</a:t>
            </a:r>
            <a:r>
              <a:rPr lang="en-US" sz="3200" b="1" dirty="0" smtClean="0">
                <a:solidFill>
                  <a:srgbClr val="FF0000"/>
                </a:solidFill>
                <a:sym typeface="Symbol" pitchFamily="-97" charset="2"/>
              </a:rPr>
              <a:t> </a:t>
            </a:r>
            <a:r>
              <a:rPr lang="en-US" sz="3200" dirty="0" smtClean="0">
                <a:sym typeface="Symbol" pitchFamily="-97" charset="2"/>
              </a:rPr>
              <a:t>≠ </a:t>
            </a:r>
            <a:r>
              <a:rPr lang="en-US" sz="3200" b="1" dirty="0" err="1" smtClean="0">
                <a:solidFill>
                  <a:srgbClr val="0000FF"/>
                </a:solidFill>
                <a:sym typeface="Symbol" pitchFamily="-97" charset="2"/>
              </a:rPr>
              <a:t>i</a:t>
            </a:r>
            <a:endParaRPr lang="en-US" sz="3200" b="1" dirty="0">
              <a:solidFill>
                <a:srgbClr val="0000FF"/>
              </a:solidFill>
              <a:sym typeface="Symbol" pitchFamily="-97" charset="2"/>
            </a:endParaRPr>
          </a:p>
        </p:txBody>
      </p:sp>
      <p:pic>
        <p:nvPicPr>
          <p:cNvPr id="30" name="Picture 11" descr="j0230732"/>
          <p:cNvPicPr>
            <a:picLocks noChangeAspect="1" noChangeArrowheads="1"/>
          </p:cNvPicPr>
          <p:nvPr/>
        </p:nvPicPr>
        <p:blipFill>
          <a:blip r:embed="rId3"/>
          <a:srcRect/>
          <a:stretch>
            <a:fillRect/>
          </a:stretch>
        </p:blipFill>
        <p:spPr bwMode="auto">
          <a:xfrm>
            <a:off x="914400" y="1524000"/>
            <a:ext cx="1246188" cy="1196975"/>
          </a:xfrm>
          <a:prstGeom prst="rect">
            <a:avLst/>
          </a:prstGeom>
          <a:noFill/>
          <a:ln w="9525">
            <a:noFill/>
            <a:miter lim="800000"/>
            <a:headEnd/>
            <a:tailEnd/>
          </a:ln>
        </p:spPr>
      </p:pic>
      <p:pic>
        <p:nvPicPr>
          <p:cNvPr id="31" name="Picture 10" descr="j0230746"/>
          <p:cNvPicPr>
            <a:picLocks noChangeAspect="1" noChangeArrowheads="1"/>
          </p:cNvPicPr>
          <p:nvPr/>
        </p:nvPicPr>
        <p:blipFill>
          <a:blip r:embed="rId4"/>
          <a:srcRect/>
          <a:stretch>
            <a:fillRect/>
          </a:stretch>
        </p:blipFill>
        <p:spPr bwMode="auto">
          <a:xfrm>
            <a:off x="7010400" y="1600200"/>
            <a:ext cx="922338" cy="1168400"/>
          </a:xfrm>
          <a:prstGeom prst="rect">
            <a:avLst/>
          </a:prstGeom>
          <a:noFill/>
          <a:ln w="9525">
            <a:noFill/>
            <a:miter lim="800000"/>
            <a:headEnd/>
            <a:tailEnd/>
          </a:ln>
        </p:spPr>
      </p:pic>
      <p:sp>
        <p:nvSpPr>
          <p:cNvPr id="34" name="Text Box 3"/>
          <p:cNvSpPr txBox="1">
            <a:spLocks noChangeAspect="1" noChangeArrowheads="1"/>
          </p:cNvSpPr>
          <p:nvPr/>
        </p:nvSpPr>
        <p:spPr bwMode="auto">
          <a:xfrm>
            <a:off x="324069" y="3581400"/>
            <a:ext cx="1046931" cy="523220"/>
          </a:xfrm>
          <a:prstGeom prst="rect">
            <a:avLst/>
          </a:prstGeom>
          <a:noFill/>
          <a:ln w="9525">
            <a:noFill/>
            <a:miter lim="800000"/>
            <a:headEnd/>
            <a:tailEnd/>
          </a:ln>
          <a:effectLst/>
        </p:spPr>
        <p:txBody>
          <a:bodyPr wrap="none">
            <a:spAutoFit/>
          </a:bodyPr>
          <a:lstStyle/>
          <a:p>
            <a:pPr algn="l">
              <a:spcBef>
                <a:spcPct val="0"/>
              </a:spcBef>
            </a:pPr>
            <a:r>
              <a:rPr lang="en-US" sz="2800" b="1" dirty="0" smtClean="0">
                <a:latin typeface="+mj-lt"/>
              </a:rPr>
              <a:t>IDEAL</a:t>
            </a:r>
            <a:endParaRPr lang="en-US" sz="2800" b="1" dirty="0">
              <a:latin typeface="+mj-lt"/>
            </a:endParaRPr>
          </a:p>
        </p:txBody>
      </p:sp>
      <p:sp>
        <p:nvSpPr>
          <p:cNvPr id="35" name="Text Box 4"/>
          <p:cNvSpPr txBox="1">
            <a:spLocks noChangeAspect="1" noChangeArrowheads="1"/>
          </p:cNvSpPr>
          <p:nvPr/>
        </p:nvSpPr>
        <p:spPr bwMode="auto">
          <a:xfrm>
            <a:off x="304800" y="914400"/>
            <a:ext cx="927305" cy="523220"/>
          </a:xfrm>
          <a:prstGeom prst="rect">
            <a:avLst/>
          </a:prstGeom>
          <a:noFill/>
          <a:ln w="9525">
            <a:noFill/>
            <a:miter lim="800000"/>
            <a:headEnd/>
            <a:tailEnd/>
          </a:ln>
          <a:effectLst/>
        </p:spPr>
        <p:txBody>
          <a:bodyPr wrap="none">
            <a:spAutoFit/>
          </a:bodyPr>
          <a:lstStyle/>
          <a:p>
            <a:pPr algn="l">
              <a:spcBef>
                <a:spcPct val="0"/>
              </a:spcBef>
            </a:pPr>
            <a:r>
              <a:rPr lang="en-US" sz="2800" b="1" dirty="0">
                <a:latin typeface="+mj-lt"/>
              </a:rPr>
              <a:t>REAL</a:t>
            </a:r>
          </a:p>
        </p:txBody>
      </p:sp>
      <p:pic>
        <p:nvPicPr>
          <p:cNvPr id="37" name="Picture 12" descr="j0139031[1]"/>
          <p:cNvPicPr>
            <a:picLocks noChangeAspect="1" noChangeArrowheads="1"/>
          </p:cNvPicPr>
          <p:nvPr/>
        </p:nvPicPr>
        <p:blipFill>
          <a:blip r:embed="rId5"/>
          <a:srcRect/>
          <a:stretch>
            <a:fillRect/>
          </a:stretch>
        </p:blipFill>
        <p:spPr bwMode="auto">
          <a:xfrm>
            <a:off x="4165600" y="1371600"/>
            <a:ext cx="949147" cy="1310884"/>
          </a:xfrm>
          <a:prstGeom prst="rect">
            <a:avLst/>
          </a:prstGeom>
          <a:noFill/>
        </p:spPr>
      </p:pic>
      <p:grpSp>
        <p:nvGrpSpPr>
          <p:cNvPr id="29" name="Group 28"/>
          <p:cNvGrpSpPr/>
          <p:nvPr/>
        </p:nvGrpSpPr>
        <p:grpSpPr>
          <a:xfrm>
            <a:off x="2423160" y="1524000"/>
            <a:ext cx="1742440" cy="914400"/>
            <a:chOff x="2423160" y="1905000"/>
            <a:chExt cx="1742440" cy="914400"/>
          </a:xfrm>
        </p:grpSpPr>
        <p:sp>
          <p:nvSpPr>
            <p:cNvPr id="21" name="Text Box 4"/>
            <p:cNvSpPr txBox="1">
              <a:spLocks noChangeArrowheads="1"/>
            </p:cNvSpPr>
            <p:nvPr/>
          </p:nvSpPr>
          <p:spPr bwMode="auto">
            <a:xfrm>
              <a:off x="2514600" y="1905000"/>
              <a:ext cx="1651000" cy="487313"/>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400" dirty="0" smtClean="0">
                  <a:latin typeface="Calibri" pitchFamily="-97" charset="0"/>
                  <a:cs typeface="Tahoma" pitchFamily="-97" charset="0"/>
                </a:rPr>
                <a:t>C</a:t>
              </a:r>
              <a:r>
                <a:rPr lang="en-US" sz="3200" b="1" baseline="-25000" dirty="0" smtClean="0">
                  <a:solidFill>
                    <a:srgbClr val="3333FF"/>
                  </a:solidFill>
                  <a:latin typeface="Calibri" pitchFamily="-97" charset="0"/>
                  <a:cs typeface="Tahoma" pitchFamily="-97" charset="0"/>
                </a:rPr>
                <a:t>i</a:t>
              </a:r>
              <a:r>
                <a:rPr lang="en-US" sz="2400" dirty="0" smtClean="0">
                  <a:latin typeface="Calibri" pitchFamily="-97" charset="0"/>
                  <a:cs typeface="Tahoma" pitchFamily="-97" charset="0"/>
                </a:rPr>
                <a:t>(</a:t>
              </a:r>
              <a:r>
                <a:rPr lang="en-US" sz="2800" b="1" dirty="0" smtClean="0">
                  <a:solidFill>
                    <a:srgbClr val="FF0000"/>
                  </a:solidFill>
                  <a:latin typeface="Calibri" pitchFamily="-97" charset="0"/>
                  <a:cs typeface="Tahoma" pitchFamily="-97" charset="0"/>
                </a:rPr>
                <a:t>u</a:t>
              </a:r>
              <a:r>
                <a:rPr lang="en-US" sz="2400" dirty="0" smtClean="0">
                  <a:latin typeface="Calibri" pitchFamily="-97" charset="0"/>
                  <a:cs typeface="Tahoma" pitchFamily="-97" charset="0"/>
                </a:rPr>
                <a:t>)</a:t>
              </a:r>
              <a:endParaRPr lang="he-IL" sz="2400" dirty="0">
                <a:cs typeface="Tahoma" pitchFamily="-97" charset="0"/>
              </a:endParaRPr>
            </a:p>
          </p:txBody>
        </p:sp>
        <p:sp>
          <p:nvSpPr>
            <p:cNvPr id="28" name="Left-Right Arrow 27"/>
            <p:cNvSpPr/>
            <p:nvPr/>
          </p:nvSpPr>
          <p:spPr bwMode="auto">
            <a:xfrm>
              <a:off x="2423160" y="2362200"/>
              <a:ext cx="1005840" cy="457200"/>
            </a:xfrm>
            <a:prstGeom prst="leftRightArrow">
              <a:avLst>
                <a:gd name="adj1" fmla="val 58068"/>
                <a:gd name="adj2" fmla="val 50000"/>
              </a:avLst>
            </a:prstGeom>
            <a:ln>
              <a:headEnd/>
              <a:tailE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smtClean="0">
                <a:solidFill>
                  <a:srgbClr val="FF0000"/>
                </a:solidFill>
                <a:latin typeface="Calibri" charset="0"/>
                <a:ea typeface="ＭＳ Ｐゴシック" charset="-128"/>
              </a:endParaRPr>
            </a:p>
          </p:txBody>
        </p:sp>
      </p:grpSp>
      <p:grpSp>
        <p:nvGrpSpPr>
          <p:cNvPr id="32" name="Group 31"/>
          <p:cNvGrpSpPr/>
          <p:nvPr/>
        </p:nvGrpSpPr>
        <p:grpSpPr>
          <a:xfrm>
            <a:off x="5562600" y="1524000"/>
            <a:ext cx="1767840" cy="914400"/>
            <a:chOff x="2423160" y="1905000"/>
            <a:chExt cx="1767840" cy="914400"/>
          </a:xfrm>
        </p:grpSpPr>
        <p:sp>
          <p:nvSpPr>
            <p:cNvPr id="36" name="Text Box 4"/>
            <p:cNvSpPr txBox="1">
              <a:spLocks noChangeArrowheads="1"/>
            </p:cNvSpPr>
            <p:nvPr/>
          </p:nvSpPr>
          <p:spPr bwMode="auto">
            <a:xfrm>
              <a:off x="2540000" y="1905000"/>
              <a:ext cx="1651000" cy="487313"/>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400" dirty="0" smtClean="0">
                  <a:latin typeface="Calibri" pitchFamily="-97" charset="0"/>
                  <a:cs typeface="Tahoma" pitchFamily="-97" charset="0"/>
                </a:rPr>
                <a:t>C</a:t>
              </a:r>
              <a:r>
                <a:rPr lang="en-US" sz="3200" b="1" baseline="-25000" dirty="0" smtClean="0">
                  <a:solidFill>
                    <a:srgbClr val="FF0000"/>
                  </a:solidFill>
                  <a:latin typeface="Calibri" pitchFamily="-97" charset="0"/>
                  <a:cs typeface="Tahoma" pitchFamily="-97" charset="0"/>
                </a:rPr>
                <a:t>j</a:t>
              </a:r>
              <a:r>
                <a:rPr lang="en-US" sz="2400" dirty="0" smtClean="0">
                  <a:latin typeface="Calibri" pitchFamily="-97" charset="0"/>
                  <a:cs typeface="Tahoma" pitchFamily="-97" charset="0"/>
                </a:rPr>
                <a:t>(</a:t>
              </a:r>
              <a:r>
                <a:rPr lang="en-US" sz="2800" b="1" dirty="0" smtClean="0">
                  <a:solidFill>
                    <a:srgbClr val="FF0000"/>
                  </a:solidFill>
                  <a:latin typeface="Calibri" pitchFamily="-97" charset="0"/>
                  <a:cs typeface="Tahoma" pitchFamily="-97" charset="0"/>
                </a:rPr>
                <a:t>v</a:t>
              </a:r>
              <a:r>
                <a:rPr lang="en-US" sz="2400" dirty="0" smtClean="0">
                  <a:latin typeface="Calibri" pitchFamily="-97" charset="0"/>
                  <a:cs typeface="Tahoma" pitchFamily="-97" charset="0"/>
                </a:rPr>
                <a:t>)</a:t>
              </a:r>
              <a:endParaRPr lang="he-IL" sz="2400" dirty="0">
                <a:cs typeface="Tahoma" pitchFamily="-97" charset="0"/>
              </a:endParaRPr>
            </a:p>
          </p:txBody>
        </p:sp>
        <p:sp>
          <p:nvSpPr>
            <p:cNvPr id="40" name="Left-Right Arrow 39"/>
            <p:cNvSpPr/>
            <p:nvPr/>
          </p:nvSpPr>
          <p:spPr bwMode="auto">
            <a:xfrm>
              <a:off x="2423160" y="2362200"/>
              <a:ext cx="1005840" cy="457200"/>
            </a:xfrm>
            <a:prstGeom prst="leftRightArrow">
              <a:avLst>
                <a:gd name="adj1" fmla="val 58068"/>
                <a:gd name="adj2" fmla="val 50000"/>
              </a:avLst>
            </a:prstGeom>
            <a:ln>
              <a:headEnd/>
              <a:tailE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smtClean="0">
                <a:solidFill>
                  <a:srgbClr val="FF0000"/>
                </a:solidFill>
                <a:latin typeface="Calibri" charset="0"/>
                <a:ea typeface="ＭＳ Ｐゴシック" charset="-128"/>
              </a:endParaRPr>
            </a:p>
          </p:txBody>
        </p:sp>
      </p:grpSp>
      <p:sp>
        <p:nvSpPr>
          <p:cNvPr id="49" name="Text Box 17"/>
          <p:cNvSpPr txBox="1">
            <a:spLocks noChangeArrowheads="1"/>
          </p:cNvSpPr>
          <p:nvPr/>
        </p:nvSpPr>
        <p:spPr bwMode="auto">
          <a:xfrm flipH="1">
            <a:off x="3962400" y="2743200"/>
            <a:ext cx="1114408" cy="461665"/>
          </a:xfrm>
          <a:prstGeom prst="rect">
            <a:avLst/>
          </a:prstGeom>
          <a:noFill/>
          <a:ln w="9525">
            <a:noFill/>
            <a:miter lim="800000"/>
            <a:headEnd/>
            <a:tailEnd/>
          </a:ln>
          <a:effectLst/>
        </p:spPr>
        <p:txBody>
          <a:bodyPr wrap="none">
            <a:spAutoFit/>
          </a:bodyPr>
          <a:lstStyle/>
          <a:p>
            <a:pPr>
              <a:spcBef>
                <a:spcPct val="0"/>
              </a:spcBef>
            </a:pPr>
            <a:r>
              <a:rPr lang="en-US" sz="2400" b="1" dirty="0" smtClean="0">
                <a:latin typeface="Tahoma" charset="0"/>
                <a:sym typeface="Symbol" charset="2"/>
              </a:rPr>
              <a:t> </a:t>
            </a:r>
            <a:r>
              <a:rPr lang="en-US" sz="2400" b="1" dirty="0" smtClean="0"/>
              <a:t>MIM</a:t>
            </a:r>
            <a:endParaRPr lang="en-US" sz="2400" b="1" dirty="0"/>
          </a:p>
        </p:txBody>
      </p:sp>
      <p:grpSp>
        <p:nvGrpSpPr>
          <p:cNvPr id="22" name="Group 21"/>
          <p:cNvGrpSpPr/>
          <p:nvPr/>
        </p:nvGrpSpPr>
        <p:grpSpPr>
          <a:xfrm>
            <a:off x="5562600" y="3962400"/>
            <a:ext cx="1767840" cy="914400"/>
            <a:chOff x="2423160" y="1905000"/>
            <a:chExt cx="1767840" cy="914400"/>
          </a:xfrm>
        </p:grpSpPr>
        <p:sp>
          <p:nvSpPr>
            <p:cNvPr id="23" name="Text Box 4"/>
            <p:cNvSpPr txBox="1">
              <a:spLocks noChangeArrowheads="1"/>
            </p:cNvSpPr>
            <p:nvPr/>
          </p:nvSpPr>
          <p:spPr bwMode="auto">
            <a:xfrm>
              <a:off x="2540000" y="1905000"/>
              <a:ext cx="1651000" cy="487313"/>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400" dirty="0" smtClean="0">
                  <a:latin typeface="Calibri" pitchFamily="-97" charset="0"/>
                  <a:cs typeface="Tahoma" pitchFamily="-97" charset="0"/>
                </a:rPr>
                <a:t>C</a:t>
              </a:r>
              <a:r>
                <a:rPr lang="en-US" sz="3200" b="1" baseline="-25000" dirty="0" smtClean="0">
                  <a:solidFill>
                    <a:srgbClr val="FF0000"/>
                  </a:solidFill>
                  <a:latin typeface="Calibri" pitchFamily="-97" charset="0"/>
                  <a:cs typeface="Tahoma" pitchFamily="-97" charset="0"/>
                </a:rPr>
                <a:t>j</a:t>
              </a:r>
              <a:r>
                <a:rPr lang="en-US" sz="2400" dirty="0" smtClean="0">
                  <a:latin typeface="Calibri" pitchFamily="-97" charset="0"/>
                  <a:cs typeface="Tahoma" pitchFamily="-97" charset="0"/>
                </a:rPr>
                <a:t>(</a:t>
              </a:r>
              <a:r>
                <a:rPr lang="en-US" sz="2800" b="1" dirty="0" smtClean="0">
                  <a:solidFill>
                    <a:srgbClr val="FF0000"/>
                  </a:solidFill>
                  <a:latin typeface="Calibri" pitchFamily="-97" charset="0"/>
                  <a:cs typeface="Tahoma" pitchFamily="-97" charset="0"/>
                </a:rPr>
                <a:t>v’</a:t>
              </a:r>
              <a:r>
                <a:rPr lang="en-US" sz="2400" dirty="0" smtClean="0">
                  <a:latin typeface="Calibri" pitchFamily="-97" charset="0"/>
                  <a:cs typeface="Tahoma" pitchFamily="-97" charset="0"/>
                </a:rPr>
                <a:t>)</a:t>
              </a:r>
              <a:endParaRPr lang="he-IL" sz="2400" dirty="0">
                <a:cs typeface="Tahoma" pitchFamily="-97" charset="0"/>
              </a:endParaRPr>
            </a:p>
          </p:txBody>
        </p:sp>
        <p:sp>
          <p:nvSpPr>
            <p:cNvPr id="24" name="Left-Right Arrow 23"/>
            <p:cNvSpPr/>
            <p:nvPr/>
          </p:nvSpPr>
          <p:spPr bwMode="auto">
            <a:xfrm>
              <a:off x="2423160" y="2362200"/>
              <a:ext cx="1005840" cy="457200"/>
            </a:xfrm>
            <a:prstGeom prst="leftRightArrow">
              <a:avLst>
                <a:gd name="adj1" fmla="val 58068"/>
                <a:gd name="adj2" fmla="val 50000"/>
              </a:avLst>
            </a:prstGeom>
            <a:ln>
              <a:headEnd/>
              <a:tailE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smtClean="0">
                <a:solidFill>
                  <a:srgbClr val="FF0000"/>
                </a:solidFill>
                <a:latin typeface="Calibri" charset="0"/>
                <a:ea typeface="ＭＳ Ｐゴシック" charset="-128"/>
              </a:endParaRPr>
            </a:p>
          </p:txBody>
        </p:sp>
      </p:grpSp>
      <p:grpSp>
        <p:nvGrpSpPr>
          <p:cNvPr id="2" name="Group 1"/>
          <p:cNvGrpSpPr/>
          <p:nvPr/>
        </p:nvGrpSpPr>
        <p:grpSpPr>
          <a:xfrm>
            <a:off x="2514600" y="2362200"/>
            <a:ext cx="914400" cy="533400"/>
            <a:chOff x="2514600" y="2743200"/>
            <a:chExt cx="914400" cy="533400"/>
          </a:xfrm>
        </p:grpSpPr>
        <p:sp>
          <p:nvSpPr>
            <p:cNvPr id="25" name="AutoShape 8"/>
            <p:cNvSpPr>
              <a:spLocks noChangeArrowheads="1"/>
            </p:cNvSpPr>
            <p:nvPr/>
          </p:nvSpPr>
          <p:spPr bwMode="auto">
            <a:xfrm>
              <a:off x="2514600" y="3103752"/>
              <a:ext cx="914400" cy="172848"/>
            </a:xfrm>
            <a:prstGeom prst="rightArrow">
              <a:avLst>
                <a:gd name="adj1" fmla="val 50000"/>
                <a:gd name="adj2" fmla="val 201769"/>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latin typeface="Calibri" charset="0"/>
                <a:ea typeface="ＭＳ Ｐゴシック" charset="-128"/>
              </a:endParaRPr>
            </a:p>
          </p:txBody>
        </p:sp>
        <p:sp>
          <p:nvSpPr>
            <p:cNvPr id="33" name="Text Box 4"/>
            <p:cNvSpPr txBox="1">
              <a:spLocks noChangeArrowheads="1"/>
            </p:cNvSpPr>
            <p:nvPr/>
          </p:nvSpPr>
          <p:spPr bwMode="auto">
            <a:xfrm>
              <a:off x="2667000" y="2743200"/>
              <a:ext cx="381000" cy="487313"/>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b="1" dirty="0" smtClean="0">
                  <a:solidFill>
                    <a:srgbClr val="FF0000"/>
                  </a:solidFill>
                  <a:latin typeface="Calibri" pitchFamily="-97" charset="0"/>
                  <a:cs typeface="Tahoma" pitchFamily="-97" charset="0"/>
                </a:rPr>
                <a:t>u</a:t>
              </a:r>
              <a:endParaRPr lang="he-IL" sz="2400" dirty="0">
                <a:cs typeface="Tahoma" pitchFamily="-97" charset="0"/>
              </a:endParaRPr>
            </a:p>
          </p:txBody>
        </p:sp>
      </p:grpSp>
      <p:grpSp>
        <p:nvGrpSpPr>
          <p:cNvPr id="38" name="Group 37"/>
          <p:cNvGrpSpPr/>
          <p:nvPr/>
        </p:nvGrpSpPr>
        <p:grpSpPr>
          <a:xfrm>
            <a:off x="5638800" y="2286000"/>
            <a:ext cx="914400" cy="533400"/>
            <a:chOff x="2514600" y="2743200"/>
            <a:chExt cx="914400" cy="533400"/>
          </a:xfrm>
        </p:grpSpPr>
        <p:sp>
          <p:nvSpPr>
            <p:cNvPr id="42" name="AutoShape 8"/>
            <p:cNvSpPr>
              <a:spLocks noChangeArrowheads="1"/>
            </p:cNvSpPr>
            <p:nvPr/>
          </p:nvSpPr>
          <p:spPr bwMode="auto">
            <a:xfrm>
              <a:off x="2514600" y="3103752"/>
              <a:ext cx="914400" cy="172848"/>
            </a:xfrm>
            <a:prstGeom prst="rightArrow">
              <a:avLst>
                <a:gd name="adj1" fmla="val 50000"/>
                <a:gd name="adj2" fmla="val 201769"/>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latin typeface="Calibri" charset="0"/>
                <a:ea typeface="ＭＳ Ｐゴシック" charset="-128"/>
              </a:endParaRPr>
            </a:p>
          </p:txBody>
        </p:sp>
        <p:sp>
          <p:nvSpPr>
            <p:cNvPr id="43" name="Text Box 4"/>
            <p:cNvSpPr txBox="1">
              <a:spLocks noChangeArrowheads="1"/>
            </p:cNvSpPr>
            <p:nvPr/>
          </p:nvSpPr>
          <p:spPr bwMode="auto">
            <a:xfrm>
              <a:off x="2667000" y="2743200"/>
              <a:ext cx="381000" cy="487313"/>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b="1" dirty="0">
                  <a:solidFill>
                    <a:srgbClr val="FF0000"/>
                  </a:solidFill>
                  <a:latin typeface="Calibri" pitchFamily="-97" charset="0"/>
                  <a:cs typeface="Tahoma" pitchFamily="-97" charset="0"/>
                </a:rPr>
                <a:t>v</a:t>
              </a:r>
              <a:endParaRPr lang="he-IL" sz="2400" dirty="0">
                <a:cs typeface="Tahoma" pitchFamily="-97" charset="0"/>
              </a:endParaRPr>
            </a:p>
          </p:txBody>
        </p:sp>
      </p:grpSp>
      <p:grpSp>
        <p:nvGrpSpPr>
          <p:cNvPr id="50" name="Group 49"/>
          <p:cNvGrpSpPr/>
          <p:nvPr/>
        </p:nvGrpSpPr>
        <p:grpSpPr>
          <a:xfrm>
            <a:off x="2529840" y="4800600"/>
            <a:ext cx="914400" cy="533400"/>
            <a:chOff x="2514600" y="2743200"/>
            <a:chExt cx="914400" cy="533400"/>
          </a:xfrm>
        </p:grpSpPr>
        <p:sp>
          <p:nvSpPr>
            <p:cNvPr id="51" name="AutoShape 8"/>
            <p:cNvSpPr>
              <a:spLocks noChangeArrowheads="1"/>
            </p:cNvSpPr>
            <p:nvPr/>
          </p:nvSpPr>
          <p:spPr bwMode="auto">
            <a:xfrm>
              <a:off x="2514600" y="3103752"/>
              <a:ext cx="914400" cy="172848"/>
            </a:xfrm>
            <a:prstGeom prst="rightArrow">
              <a:avLst>
                <a:gd name="adj1" fmla="val 50000"/>
                <a:gd name="adj2" fmla="val 201769"/>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latin typeface="Calibri" charset="0"/>
                <a:ea typeface="ＭＳ Ｐゴシック" charset="-128"/>
              </a:endParaRPr>
            </a:p>
          </p:txBody>
        </p:sp>
        <p:sp>
          <p:nvSpPr>
            <p:cNvPr id="52" name="Text Box 4"/>
            <p:cNvSpPr txBox="1">
              <a:spLocks noChangeArrowheads="1"/>
            </p:cNvSpPr>
            <p:nvPr/>
          </p:nvSpPr>
          <p:spPr bwMode="auto">
            <a:xfrm>
              <a:off x="2667000" y="2743200"/>
              <a:ext cx="381000" cy="487313"/>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b="1" dirty="0" smtClean="0">
                  <a:solidFill>
                    <a:srgbClr val="FF0000"/>
                  </a:solidFill>
                  <a:latin typeface="Calibri" pitchFamily="-97" charset="0"/>
                  <a:cs typeface="Tahoma" pitchFamily="-97" charset="0"/>
                </a:rPr>
                <a:t>u</a:t>
              </a:r>
              <a:endParaRPr lang="he-IL" sz="2400" dirty="0">
                <a:cs typeface="Tahoma" pitchFamily="-97" charset="0"/>
              </a:endParaRPr>
            </a:p>
          </p:txBody>
        </p:sp>
      </p:grpSp>
      <p:grpSp>
        <p:nvGrpSpPr>
          <p:cNvPr id="53" name="Group 52"/>
          <p:cNvGrpSpPr/>
          <p:nvPr/>
        </p:nvGrpSpPr>
        <p:grpSpPr>
          <a:xfrm>
            <a:off x="5654040" y="4724400"/>
            <a:ext cx="914400" cy="533400"/>
            <a:chOff x="2514600" y="2743200"/>
            <a:chExt cx="914400" cy="533400"/>
          </a:xfrm>
        </p:grpSpPr>
        <p:sp>
          <p:nvSpPr>
            <p:cNvPr id="54" name="AutoShape 8"/>
            <p:cNvSpPr>
              <a:spLocks noChangeArrowheads="1"/>
            </p:cNvSpPr>
            <p:nvPr/>
          </p:nvSpPr>
          <p:spPr bwMode="auto">
            <a:xfrm>
              <a:off x="2514600" y="3103752"/>
              <a:ext cx="914400" cy="172848"/>
            </a:xfrm>
            <a:prstGeom prst="rightArrow">
              <a:avLst>
                <a:gd name="adj1" fmla="val 50000"/>
                <a:gd name="adj2" fmla="val 201769"/>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latin typeface="Calibri" charset="0"/>
                <a:ea typeface="ＭＳ Ｐゴシック" charset="-128"/>
              </a:endParaRPr>
            </a:p>
          </p:txBody>
        </p:sp>
        <p:sp>
          <p:nvSpPr>
            <p:cNvPr id="55" name="Text Box 4"/>
            <p:cNvSpPr txBox="1">
              <a:spLocks noChangeArrowheads="1"/>
            </p:cNvSpPr>
            <p:nvPr/>
          </p:nvSpPr>
          <p:spPr bwMode="auto">
            <a:xfrm>
              <a:off x="2667000" y="2743200"/>
              <a:ext cx="518160" cy="487313"/>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b="1" dirty="0" smtClean="0">
                  <a:solidFill>
                    <a:srgbClr val="FF0000"/>
                  </a:solidFill>
                  <a:latin typeface="Calibri" pitchFamily="-97" charset="0"/>
                  <a:cs typeface="Tahoma" pitchFamily="-97" charset="0"/>
                </a:rPr>
                <a:t>v'</a:t>
              </a:r>
              <a:endParaRPr lang="he-IL" sz="2400" dirty="0">
                <a:cs typeface="Tahoma" pitchFamily="-97" charset="0"/>
              </a:endParaRPr>
            </a:p>
          </p:txBody>
        </p:sp>
      </p:grpSp>
      <p:pic>
        <p:nvPicPr>
          <p:cNvPr id="57" name="Picture 15" descr="j0139019[1]"/>
          <p:cNvPicPr>
            <a:picLocks noChangeAspect="1" noChangeArrowheads="1"/>
          </p:cNvPicPr>
          <p:nvPr/>
        </p:nvPicPr>
        <p:blipFill>
          <a:blip r:embed="rId6"/>
          <a:srcRect/>
          <a:stretch>
            <a:fillRect/>
          </a:stretch>
        </p:blipFill>
        <p:spPr bwMode="auto">
          <a:xfrm>
            <a:off x="3962400" y="4059237"/>
            <a:ext cx="1301750" cy="1198563"/>
          </a:xfrm>
          <a:prstGeom prst="rect">
            <a:avLst/>
          </a:prstGeom>
          <a:noFill/>
          <a:ln w="9525">
            <a:noFill/>
            <a:miter lim="800000"/>
            <a:headEnd/>
            <a:tailEnd/>
          </a:ln>
          <a:effectLst/>
        </p:spPr>
      </p:pic>
      <p:sp>
        <p:nvSpPr>
          <p:cNvPr id="58" name="Text Box 17"/>
          <p:cNvSpPr txBox="1">
            <a:spLocks noChangeArrowheads="1"/>
          </p:cNvSpPr>
          <p:nvPr/>
        </p:nvSpPr>
        <p:spPr bwMode="auto">
          <a:xfrm flipH="1">
            <a:off x="3733800" y="5329535"/>
            <a:ext cx="1661545" cy="461665"/>
          </a:xfrm>
          <a:prstGeom prst="rect">
            <a:avLst/>
          </a:prstGeom>
          <a:noFill/>
          <a:ln w="9525">
            <a:noFill/>
            <a:miter lim="800000"/>
            <a:headEnd/>
            <a:tailEnd/>
          </a:ln>
          <a:effectLst/>
        </p:spPr>
        <p:txBody>
          <a:bodyPr wrap="none">
            <a:spAutoFit/>
          </a:bodyPr>
          <a:lstStyle/>
          <a:p>
            <a:pPr>
              <a:spcBef>
                <a:spcPct val="0"/>
              </a:spcBef>
            </a:pPr>
            <a:r>
              <a:rPr lang="en-US" sz="2400" b="1" dirty="0" smtClean="0">
                <a:sym typeface="Symbol" charset="2"/>
              </a:rPr>
              <a:t> </a:t>
            </a:r>
            <a:r>
              <a:rPr lang="en-US" sz="2400" b="1" dirty="0" smtClean="0"/>
              <a:t>Simulator</a:t>
            </a:r>
            <a:endParaRPr lang="en-US" sz="2400" b="1" dirty="0"/>
          </a:p>
        </p:txBody>
      </p:sp>
      <p:sp>
        <p:nvSpPr>
          <p:cNvPr id="41" name="TextBox 40"/>
          <p:cNvSpPr txBox="1"/>
          <p:nvPr/>
        </p:nvSpPr>
        <p:spPr>
          <a:xfrm>
            <a:off x="0" y="5867400"/>
            <a:ext cx="9144000" cy="954107"/>
          </a:xfrm>
          <a:prstGeom prst="rect">
            <a:avLst/>
          </a:prstGeom>
          <a:noFill/>
        </p:spPr>
        <p:txBody>
          <a:bodyPr wrap="square" rtlCol="0">
            <a:spAutoFit/>
          </a:bodyPr>
          <a:lstStyle/>
          <a:p>
            <a:pPr algn="ctr"/>
            <a:r>
              <a:rPr lang="en-US" sz="2800" dirty="0" smtClean="0">
                <a:solidFill>
                  <a:srgbClr val="000000"/>
                </a:solidFill>
              </a:rPr>
              <a:t>Can construct O(1) round </a:t>
            </a:r>
            <a:r>
              <a:rPr lang="en-US" sz="2800" b="1" dirty="0" smtClean="0">
                <a:solidFill>
                  <a:srgbClr val="000000"/>
                </a:solidFill>
              </a:rPr>
              <a:t>stand-alone </a:t>
            </a:r>
            <a:r>
              <a:rPr lang="en-US" sz="2800" dirty="0" smtClean="0">
                <a:solidFill>
                  <a:srgbClr val="000000"/>
                </a:solidFill>
              </a:rPr>
              <a:t>NMC </a:t>
            </a:r>
            <a:r>
              <a:rPr lang="en-US" sz="2800" dirty="0" err="1" smtClean="0">
                <a:solidFill>
                  <a:srgbClr val="000000"/>
                </a:solidFill>
              </a:rPr>
              <a:t>w.r.t</a:t>
            </a:r>
            <a:r>
              <a:rPr lang="en-US" sz="2800" dirty="0" smtClean="0">
                <a:solidFill>
                  <a:srgbClr val="000000"/>
                </a:solidFill>
              </a:rPr>
              <a:t> opening</a:t>
            </a:r>
          </a:p>
          <a:p>
            <a:pPr algn="ctr"/>
            <a:r>
              <a:rPr lang="en-US" sz="2800" dirty="0" smtClean="0">
                <a:solidFill>
                  <a:srgbClr val="000000"/>
                </a:solidFill>
              </a:rPr>
              <a:t>based on CRHs for </a:t>
            </a:r>
            <a:r>
              <a:rPr lang="en-US" sz="2800" dirty="0" err="1" smtClean="0">
                <a:solidFill>
                  <a:srgbClr val="000000"/>
                </a:solidFill>
              </a:rPr>
              <a:t>sychronized</a:t>
            </a:r>
            <a:r>
              <a:rPr lang="en-US" sz="2800" dirty="0" smtClean="0">
                <a:solidFill>
                  <a:srgbClr val="000000"/>
                </a:solidFill>
              </a:rPr>
              <a:t> adversaries [PR05]</a:t>
            </a:r>
          </a:p>
        </p:txBody>
      </p:sp>
    </p:spTree>
    <p:extLst>
      <p:ext uri="{BB962C8B-B14F-4D97-AF65-F5344CB8AC3E}">
        <p14:creationId xmlns:p14="http://schemas.microsoft.com/office/powerpoint/2010/main" val="3621880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p:tgtEl>
                                          <p:spTgt spid="38"/>
                                        </p:tgtEl>
                                        <p:attrNameLst>
                                          <p:attrName>ppt_x</p:attrName>
                                        </p:attrNameLst>
                                      </p:cBhvr>
                                      <p:tavLst>
                                        <p:tav tm="0">
                                          <p:val>
                                            <p:strVal val="#ppt_x-#ppt_w*1.125000"/>
                                          </p:val>
                                        </p:tav>
                                        <p:tav tm="100000">
                                          <p:val>
                                            <p:strVal val="#ppt_x"/>
                                          </p:val>
                                        </p:tav>
                                      </p:tavLst>
                                    </p:anim>
                                    <p:animEffect transition="in" filter="wipe(right)">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p:tgtEl>
                                          <p:spTgt spid="50"/>
                                        </p:tgtEl>
                                        <p:attrNameLst>
                                          <p:attrName>ppt_x</p:attrName>
                                        </p:attrNameLst>
                                      </p:cBhvr>
                                      <p:tavLst>
                                        <p:tav tm="0">
                                          <p:val>
                                            <p:strVal val="#ppt_x-#ppt_w*1.125000"/>
                                          </p:val>
                                        </p:tav>
                                        <p:tav tm="100000">
                                          <p:val>
                                            <p:strVal val="#ppt_x"/>
                                          </p:val>
                                        </p:tav>
                                      </p:tavLst>
                                    </p:anim>
                                    <p:animEffect transition="in" filter="wipe(right)">
                                      <p:cBhvr>
                                        <p:cTn id="36" dur="500"/>
                                        <p:tgtEl>
                                          <p:spTgt spid="50"/>
                                        </p:tgtEl>
                                      </p:cBhvr>
                                    </p:animEffect>
                                  </p:childTnLst>
                                </p:cTn>
                              </p:par>
                            </p:childTnLst>
                          </p:cTn>
                        </p:par>
                        <p:par>
                          <p:cTn id="37" fill="hold">
                            <p:stCondLst>
                              <p:cond delay="500"/>
                            </p:stCondLst>
                            <p:childTnLst>
                              <p:par>
                                <p:cTn id="38" presetID="12" presetClass="entr" presetSubtype="8"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p:tgtEl>
                                          <p:spTgt spid="53"/>
                                        </p:tgtEl>
                                        <p:attrNameLst>
                                          <p:attrName>ppt_x</p:attrName>
                                        </p:attrNameLst>
                                      </p:cBhvr>
                                      <p:tavLst>
                                        <p:tav tm="0">
                                          <p:val>
                                            <p:strVal val="#ppt_x-#ppt_w*1.125000"/>
                                          </p:val>
                                        </p:tav>
                                        <p:tav tm="100000">
                                          <p:val>
                                            <p:strVal val="#ppt_x"/>
                                          </p:val>
                                        </p:tav>
                                      </p:tavLst>
                                    </p:anim>
                                    <p:animEffect transition="in" filter="wipe(right)">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9" grpId="0"/>
      <p:bldP spid="58" grpId="0"/>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
          <p:cNvSpPr txBox="1">
            <a:spLocks noChangeArrowheads="1"/>
          </p:cNvSpPr>
          <p:nvPr/>
        </p:nvSpPr>
        <p:spPr>
          <a:xfrm>
            <a:off x="304800" y="152400"/>
            <a:ext cx="8686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mj-lt"/>
                <a:ea typeface="ＭＳ Ｐゴシック" pitchFamily="-97" charset="-128"/>
                <a:cs typeface="+mj-cs"/>
              </a:rPr>
              <a:t>What we need?</a:t>
            </a:r>
            <a:endParaRPr kumimoji="0" lang="en-US" sz="2400" b="0" i="0" u="none" strike="noStrike" kern="1200" cap="none" spc="0" normalizeH="0" baseline="0" noProof="0" dirty="0" smtClean="0">
              <a:ln>
                <a:noFill/>
              </a:ln>
              <a:solidFill>
                <a:srgbClr val="FF0000"/>
              </a:solidFill>
              <a:effectLst/>
              <a:uLnTx/>
              <a:uFillTx/>
              <a:latin typeface="+mj-lt"/>
              <a:ea typeface="ＭＳ Ｐゴシック" pitchFamily="-97" charset="-128"/>
              <a:cs typeface="+mj-cs"/>
            </a:endParaRPr>
          </a:p>
        </p:txBody>
      </p:sp>
      <p:pic>
        <p:nvPicPr>
          <p:cNvPr id="37" name="Picture 12" descr="j0139031[1]"/>
          <p:cNvPicPr>
            <a:picLocks noChangeAspect="1" noChangeArrowheads="1"/>
          </p:cNvPicPr>
          <p:nvPr/>
        </p:nvPicPr>
        <p:blipFill>
          <a:blip r:embed="rId3"/>
          <a:srcRect/>
          <a:stretch>
            <a:fillRect/>
          </a:stretch>
        </p:blipFill>
        <p:spPr bwMode="auto">
          <a:xfrm>
            <a:off x="3997960" y="2590800"/>
            <a:ext cx="949147" cy="1310884"/>
          </a:xfrm>
          <a:prstGeom prst="rect">
            <a:avLst/>
          </a:prstGeom>
          <a:noFill/>
        </p:spPr>
      </p:pic>
      <p:grpSp>
        <p:nvGrpSpPr>
          <p:cNvPr id="29" name="Group 28"/>
          <p:cNvGrpSpPr/>
          <p:nvPr/>
        </p:nvGrpSpPr>
        <p:grpSpPr>
          <a:xfrm>
            <a:off x="228600" y="2895600"/>
            <a:ext cx="1742440" cy="914400"/>
            <a:chOff x="2423160" y="1905000"/>
            <a:chExt cx="1742440" cy="914400"/>
          </a:xfrm>
        </p:grpSpPr>
        <p:sp>
          <p:nvSpPr>
            <p:cNvPr id="21" name="Text Box 4"/>
            <p:cNvSpPr txBox="1">
              <a:spLocks noChangeArrowheads="1"/>
            </p:cNvSpPr>
            <p:nvPr/>
          </p:nvSpPr>
          <p:spPr bwMode="auto">
            <a:xfrm>
              <a:off x="2514600" y="1905000"/>
              <a:ext cx="1651000" cy="487313"/>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400" dirty="0" smtClean="0">
                  <a:solidFill>
                    <a:srgbClr val="0000FF"/>
                  </a:solidFill>
                  <a:latin typeface="Calibri" pitchFamily="-97" charset="0"/>
                  <a:cs typeface="Tahoma" pitchFamily="-97" charset="0"/>
                </a:rPr>
                <a:t>C</a:t>
              </a:r>
              <a:r>
                <a:rPr lang="en-US" sz="3200" b="1" baseline="-25000" dirty="0" smtClean="0">
                  <a:solidFill>
                    <a:srgbClr val="0000FF"/>
                  </a:solidFill>
                  <a:latin typeface="Calibri" pitchFamily="-97" charset="0"/>
                  <a:cs typeface="Tahoma" pitchFamily="-97" charset="0"/>
                </a:rPr>
                <a:t>i3</a:t>
              </a:r>
              <a:r>
                <a:rPr lang="en-US" sz="2400" dirty="0" smtClean="0">
                  <a:solidFill>
                    <a:srgbClr val="0000FF"/>
                  </a:solidFill>
                  <a:latin typeface="Calibri" pitchFamily="-97" charset="0"/>
                  <a:cs typeface="Tahoma" pitchFamily="-97" charset="0"/>
                </a:rPr>
                <a:t>(</a:t>
              </a:r>
              <a:r>
                <a:rPr lang="en-US" sz="2800" b="1" dirty="0">
                  <a:solidFill>
                    <a:srgbClr val="0000FF"/>
                  </a:solidFill>
                  <a:latin typeface="Calibri" pitchFamily="-97" charset="0"/>
                  <a:cs typeface="Tahoma" pitchFamily="-97" charset="0"/>
                </a:rPr>
                <a:t>w</a:t>
              </a:r>
              <a:r>
                <a:rPr lang="en-US" sz="2400" dirty="0" smtClean="0">
                  <a:solidFill>
                    <a:srgbClr val="0000FF"/>
                  </a:solidFill>
                  <a:latin typeface="Calibri" pitchFamily="-97" charset="0"/>
                  <a:cs typeface="Tahoma" pitchFamily="-97" charset="0"/>
                </a:rPr>
                <a:t>)</a:t>
              </a:r>
              <a:endParaRPr lang="he-IL" sz="2400" dirty="0">
                <a:solidFill>
                  <a:srgbClr val="0000FF"/>
                </a:solidFill>
                <a:cs typeface="Tahoma" pitchFamily="-97" charset="0"/>
              </a:endParaRPr>
            </a:p>
          </p:txBody>
        </p:sp>
        <p:sp>
          <p:nvSpPr>
            <p:cNvPr id="28" name="Left-Right Arrow 27"/>
            <p:cNvSpPr/>
            <p:nvPr/>
          </p:nvSpPr>
          <p:spPr bwMode="auto">
            <a:xfrm>
              <a:off x="2423160" y="2362200"/>
              <a:ext cx="1005840" cy="457200"/>
            </a:xfrm>
            <a:prstGeom prst="leftRightArrow">
              <a:avLst>
                <a:gd name="adj1" fmla="val 58068"/>
                <a:gd name="adj2" fmla="val 50000"/>
              </a:avLst>
            </a:prstGeom>
            <a:ln>
              <a:headEnd/>
              <a:tailE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smtClean="0">
                <a:solidFill>
                  <a:srgbClr val="0000FF"/>
                </a:solidFill>
                <a:latin typeface="Calibri" charset="0"/>
                <a:ea typeface="ＭＳ Ｐゴシック" charset="-128"/>
              </a:endParaRPr>
            </a:p>
          </p:txBody>
        </p:sp>
      </p:grpSp>
      <p:grpSp>
        <p:nvGrpSpPr>
          <p:cNvPr id="32" name="Group 31"/>
          <p:cNvGrpSpPr/>
          <p:nvPr/>
        </p:nvGrpSpPr>
        <p:grpSpPr>
          <a:xfrm>
            <a:off x="5394960" y="2743200"/>
            <a:ext cx="1767840" cy="914400"/>
            <a:chOff x="2423160" y="1905000"/>
            <a:chExt cx="1767840" cy="914400"/>
          </a:xfrm>
        </p:grpSpPr>
        <p:sp>
          <p:nvSpPr>
            <p:cNvPr id="36" name="Text Box 4"/>
            <p:cNvSpPr txBox="1">
              <a:spLocks noChangeArrowheads="1"/>
            </p:cNvSpPr>
            <p:nvPr/>
          </p:nvSpPr>
          <p:spPr bwMode="auto">
            <a:xfrm>
              <a:off x="2540000" y="1905000"/>
              <a:ext cx="1651000" cy="487313"/>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400" dirty="0" smtClean="0">
                  <a:solidFill>
                    <a:srgbClr val="FF0000"/>
                  </a:solidFill>
                  <a:latin typeface="Calibri" pitchFamily="-97" charset="0"/>
                  <a:cs typeface="Tahoma" pitchFamily="-97" charset="0"/>
                </a:rPr>
                <a:t>C</a:t>
              </a:r>
              <a:r>
                <a:rPr lang="en-US" sz="3200" b="1" baseline="-25000" dirty="0" smtClean="0">
                  <a:solidFill>
                    <a:srgbClr val="FF0000"/>
                  </a:solidFill>
                  <a:latin typeface="Calibri" pitchFamily="-97" charset="0"/>
                  <a:cs typeface="Tahoma" pitchFamily="-97" charset="0"/>
                </a:rPr>
                <a:t>j1</a:t>
              </a:r>
              <a:r>
                <a:rPr lang="en-US" sz="2400" dirty="0" smtClean="0">
                  <a:solidFill>
                    <a:srgbClr val="FF0000"/>
                  </a:solidFill>
                  <a:latin typeface="Calibri" pitchFamily="-97" charset="0"/>
                  <a:cs typeface="Tahoma" pitchFamily="-97" charset="0"/>
                </a:rPr>
                <a:t>(</a:t>
              </a:r>
              <a:r>
                <a:rPr lang="en-US" sz="2800" b="1" dirty="0" smtClean="0">
                  <a:solidFill>
                    <a:srgbClr val="FF0000"/>
                  </a:solidFill>
                  <a:latin typeface="Calibri" pitchFamily="-97" charset="0"/>
                  <a:cs typeface="Tahoma" pitchFamily="-97" charset="0"/>
                </a:rPr>
                <a:t>v</a:t>
              </a:r>
              <a:r>
                <a:rPr lang="en-US" sz="2400" dirty="0" smtClean="0">
                  <a:solidFill>
                    <a:srgbClr val="FF0000"/>
                  </a:solidFill>
                  <a:latin typeface="Calibri" pitchFamily="-97" charset="0"/>
                  <a:cs typeface="Tahoma" pitchFamily="-97" charset="0"/>
                </a:rPr>
                <a:t>)</a:t>
              </a:r>
              <a:endParaRPr lang="he-IL" sz="2400" dirty="0">
                <a:solidFill>
                  <a:srgbClr val="FF0000"/>
                </a:solidFill>
                <a:cs typeface="Tahoma" pitchFamily="-97" charset="0"/>
              </a:endParaRPr>
            </a:p>
          </p:txBody>
        </p:sp>
        <p:sp>
          <p:nvSpPr>
            <p:cNvPr id="40" name="Left-Right Arrow 39"/>
            <p:cNvSpPr/>
            <p:nvPr/>
          </p:nvSpPr>
          <p:spPr bwMode="auto">
            <a:xfrm>
              <a:off x="2423160" y="2362200"/>
              <a:ext cx="1005840" cy="457200"/>
            </a:xfrm>
            <a:prstGeom prst="leftRightArrow">
              <a:avLst>
                <a:gd name="adj1" fmla="val 58068"/>
                <a:gd name="adj2" fmla="val 50000"/>
              </a:avLst>
            </a:prstGeom>
            <a:ln>
              <a:headEnd/>
              <a:tailEnd/>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b="1" dirty="0" smtClean="0">
                <a:solidFill>
                  <a:srgbClr val="FF0000"/>
                </a:solidFill>
                <a:latin typeface="Calibri" charset="0"/>
                <a:ea typeface="ＭＳ Ｐゴシック" charset="-128"/>
              </a:endParaRPr>
            </a:p>
          </p:txBody>
        </p:sp>
      </p:grpSp>
      <p:sp>
        <p:nvSpPr>
          <p:cNvPr id="49" name="Text Box 17"/>
          <p:cNvSpPr txBox="1">
            <a:spLocks noChangeArrowheads="1"/>
          </p:cNvSpPr>
          <p:nvPr/>
        </p:nvSpPr>
        <p:spPr bwMode="auto">
          <a:xfrm flipH="1">
            <a:off x="3794760" y="3962400"/>
            <a:ext cx="1114408" cy="461665"/>
          </a:xfrm>
          <a:prstGeom prst="rect">
            <a:avLst/>
          </a:prstGeom>
          <a:noFill/>
          <a:ln w="9525">
            <a:noFill/>
            <a:miter lim="800000"/>
            <a:headEnd/>
            <a:tailEnd/>
          </a:ln>
          <a:effectLst/>
        </p:spPr>
        <p:txBody>
          <a:bodyPr wrap="none">
            <a:spAutoFit/>
          </a:bodyPr>
          <a:lstStyle/>
          <a:p>
            <a:pPr>
              <a:spcBef>
                <a:spcPct val="0"/>
              </a:spcBef>
            </a:pPr>
            <a:r>
              <a:rPr lang="en-US" sz="2400" b="1" dirty="0" smtClean="0">
                <a:latin typeface="Tahoma" charset="0"/>
                <a:sym typeface="Symbol" charset="2"/>
              </a:rPr>
              <a:t> </a:t>
            </a:r>
            <a:r>
              <a:rPr lang="en-US" sz="2400" b="1" dirty="0" smtClean="0"/>
              <a:t>MIM</a:t>
            </a:r>
            <a:endParaRPr lang="en-US" sz="2400" b="1" dirty="0"/>
          </a:p>
        </p:txBody>
      </p:sp>
      <p:grpSp>
        <p:nvGrpSpPr>
          <p:cNvPr id="2" name="Group 1"/>
          <p:cNvGrpSpPr/>
          <p:nvPr/>
        </p:nvGrpSpPr>
        <p:grpSpPr>
          <a:xfrm>
            <a:off x="320040" y="3733800"/>
            <a:ext cx="914400" cy="533400"/>
            <a:chOff x="2514600" y="2743200"/>
            <a:chExt cx="914400" cy="533400"/>
          </a:xfrm>
        </p:grpSpPr>
        <p:sp>
          <p:nvSpPr>
            <p:cNvPr id="25" name="AutoShape 8"/>
            <p:cNvSpPr>
              <a:spLocks noChangeArrowheads="1"/>
            </p:cNvSpPr>
            <p:nvPr/>
          </p:nvSpPr>
          <p:spPr bwMode="auto">
            <a:xfrm>
              <a:off x="2514600" y="3103752"/>
              <a:ext cx="914400" cy="172848"/>
            </a:xfrm>
            <a:prstGeom prst="rightArrow">
              <a:avLst>
                <a:gd name="adj1" fmla="val 50000"/>
                <a:gd name="adj2" fmla="val 201769"/>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solidFill>
                  <a:srgbClr val="0000FF"/>
                </a:solidFill>
                <a:latin typeface="Calibri" charset="0"/>
                <a:ea typeface="ＭＳ Ｐゴシック" charset="-128"/>
              </a:endParaRPr>
            </a:p>
          </p:txBody>
        </p:sp>
        <p:sp>
          <p:nvSpPr>
            <p:cNvPr id="33" name="Text Box 4"/>
            <p:cNvSpPr txBox="1">
              <a:spLocks noChangeArrowheads="1"/>
            </p:cNvSpPr>
            <p:nvPr/>
          </p:nvSpPr>
          <p:spPr bwMode="auto">
            <a:xfrm>
              <a:off x="2667000" y="2743200"/>
              <a:ext cx="381000" cy="487313"/>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b="1" dirty="0">
                  <a:solidFill>
                    <a:srgbClr val="0000FF"/>
                  </a:solidFill>
                  <a:latin typeface="Calibri" pitchFamily="-97" charset="0"/>
                  <a:cs typeface="Tahoma" pitchFamily="-97" charset="0"/>
                </a:rPr>
                <a:t>w</a:t>
              </a:r>
              <a:endParaRPr lang="he-IL" sz="2400" dirty="0">
                <a:solidFill>
                  <a:srgbClr val="0000FF"/>
                </a:solidFill>
                <a:cs typeface="Tahoma" pitchFamily="-97" charset="0"/>
              </a:endParaRPr>
            </a:p>
          </p:txBody>
        </p:sp>
      </p:grpSp>
      <p:grpSp>
        <p:nvGrpSpPr>
          <p:cNvPr id="38" name="Group 37"/>
          <p:cNvGrpSpPr/>
          <p:nvPr/>
        </p:nvGrpSpPr>
        <p:grpSpPr>
          <a:xfrm>
            <a:off x="5471160" y="3505200"/>
            <a:ext cx="914400" cy="533400"/>
            <a:chOff x="2514600" y="2743200"/>
            <a:chExt cx="914400" cy="533400"/>
          </a:xfrm>
        </p:grpSpPr>
        <p:sp>
          <p:nvSpPr>
            <p:cNvPr id="42" name="AutoShape 8"/>
            <p:cNvSpPr>
              <a:spLocks noChangeArrowheads="1"/>
            </p:cNvSpPr>
            <p:nvPr/>
          </p:nvSpPr>
          <p:spPr bwMode="auto">
            <a:xfrm>
              <a:off x="2514600" y="3103752"/>
              <a:ext cx="914400" cy="172848"/>
            </a:xfrm>
            <a:prstGeom prst="rightArrow">
              <a:avLst>
                <a:gd name="adj1" fmla="val 50000"/>
                <a:gd name="adj2" fmla="val 201769"/>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a:solidFill>
                  <a:srgbClr val="FF0000"/>
                </a:solidFill>
                <a:latin typeface="Calibri" charset="0"/>
                <a:ea typeface="ＭＳ Ｐゴシック" charset="-128"/>
              </a:endParaRPr>
            </a:p>
          </p:txBody>
        </p:sp>
        <p:sp>
          <p:nvSpPr>
            <p:cNvPr id="43" name="Text Box 4"/>
            <p:cNvSpPr txBox="1">
              <a:spLocks noChangeArrowheads="1"/>
            </p:cNvSpPr>
            <p:nvPr/>
          </p:nvSpPr>
          <p:spPr bwMode="auto">
            <a:xfrm>
              <a:off x="2667000" y="2743200"/>
              <a:ext cx="381000" cy="487313"/>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b="1" dirty="0">
                  <a:solidFill>
                    <a:srgbClr val="FF0000"/>
                  </a:solidFill>
                  <a:latin typeface="Calibri" pitchFamily="-97" charset="0"/>
                  <a:cs typeface="Tahoma" pitchFamily="-97" charset="0"/>
                </a:rPr>
                <a:t>v</a:t>
              </a:r>
              <a:endParaRPr lang="he-IL" sz="2400" dirty="0">
                <a:solidFill>
                  <a:srgbClr val="FF0000"/>
                </a:solidFill>
                <a:cs typeface="Tahoma" pitchFamily="-97" charset="0"/>
              </a:endParaRPr>
            </a:p>
          </p:txBody>
        </p:sp>
      </p:grpSp>
      <p:grpSp>
        <p:nvGrpSpPr>
          <p:cNvPr id="47" name="Group 46"/>
          <p:cNvGrpSpPr/>
          <p:nvPr/>
        </p:nvGrpSpPr>
        <p:grpSpPr>
          <a:xfrm>
            <a:off x="304800" y="1371600"/>
            <a:ext cx="1742440" cy="914400"/>
            <a:chOff x="2423160" y="1905000"/>
            <a:chExt cx="1742440" cy="914400"/>
          </a:xfrm>
        </p:grpSpPr>
        <p:sp>
          <p:nvSpPr>
            <p:cNvPr id="48" name="Text Box 4"/>
            <p:cNvSpPr txBox="1">
              <a:spLocks noChangeArrowheads="1"/>
            </p:cNvSpPr>
            <p:nvPr/>
          </p:nvSpPr>
          <p:spPr bwMode="auto">
            <a:xfrm>
              <a:off x="2514600" y="1905000"/>
              <a:ext cx="1651000" cy="487313"/>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400" dirty="0" smtClean="0">
                  <a:solidFill>
                    <a:srgbClr val="0000FF"/>
                  </a:solidFill>
                  <a:latin typeface="Calibri" pitchFamily="-97" charset="0"/>
                  <a:cs typeface="Tahoma" pitchFamily="-97" charset="0"/>
                </a:rPr>
                <a:t>C</a:t>
              </a:r>
              <a:r>
                <a:rPr lang="en-US" sz="3200" b="1" baseline="-25000" dirty="0" smtClean="0">
                  <a:solidFill>
                    <a:srgbClr val="0000FF"/>
                  </a:solidFill>
                  <a:latin typeface="Calibri" pitchFamily="-97" charset="0"/>
                  <a:cs typeface="Tahoma" pitchFamily="-97" charset="0"/>
                </a:rPr>
                <a:t>i1</a:t>
              </a:r>
              <a:r>
                <a:rPr lang="en-US" sz="2400" dirty="0" smtClean="0">
                  <a:solidFill>
                    <a:srgbClr val="0000FF"/>
                  </a:solidFill>
                  <a:latin typeface="Calibri" pitchFamily="-97" charset="0"/>
                  <a:cs typeface="Tahoma" pitchFamily="-97" charset="0"/>
                </a:rPr>
                <a:t>(</a:t>
              </a:r>
              <a:r>
                <a:rPr lang="en-US" sz="2800" b="1" dirty="0" smtClean="0">
                  <a:solidFill>
                    <a:srgbClr val="0000FF"/>
                  </a:solidFill>
                  <a:latin typeface="Calibri" pitchFamily="-97" charset="0"/>
                  <a:cs typeface="Tahoma" pitchFamily="-97" charset="0"/>
                </a:rPr>
                <a:t>u</a:t>
              </a:r>
              <a:r>
                <a:rPr lang="en-US" sz="2400" dirty="0" smtClean="0">
                  <a:solidFill>
                    <a:srgbClr val="0000FF"/>
                  </a:solidFill>
                  <a:latin typeface="Calibri" pitchFamily="-97" charset="0"/>
                  <a:cs typeface="Tahoma" pitchFamily="-97" charset="0"/>
                </a:rPr>
                <a:t>)</a:t>
              </a:r>
              <a:endParaRPr lang="he-IL" sz="2400" dirty="0">
                <a:solidFill>
                  <a:srgbClr val="0000FF"/>
                </a:solidFill>
                <a:cs typeface="Tahoma" pitchFamily="-97" charset="0"/>
              </a:endParaRPr>
            </a:p>
          </p:txBody>
        </p:sp>
        <p:sp>
          <p:nvSpPr>
            <p:cNvPr id="59" name="Left-Right Arrow 58"/>
            <p:cNvSpPr/>
            <p:nvPr/>
          </p:nvSpPr>
          <p:spPr bwMode="auto">
            <a:xfrm>
              <a:off x="2423160" y="2362200"/>
              <a:ext cx="1005840" cy="457200"/>
            </a:xfrm>
            <a:prstGeom prst="leftRightArrow">
              <a:avLst>
                <a:gd name="adj1" fmla="val 58068"/>
                <a:gd name="adj2" fmla="val 50000"/>
              </a:avLst>
            </a:prstGeom>
            <a:ln>
              <a:headEnd/>
              <a:tailE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smtClean="0">
                <a:solidFill>
                  <a:srgbClr val="0000FF"/>
                </a:solidFill>
                <a:latin typeface="Calibri" charset="0"/>
                <a:ea typeface="ＭＳ Ｐゴシック" charset="-128"/>
              </a:endParaRPr>
            </a:p>
          </p:txBody>
        </p:sp>
      </p:grpSp>
      <p:grpSp>
        <p:nvGrpSpPr>
          <p:cNvPr id="60" name="Group 59"/>
          <p:cNvGrpSpPr/>
          <p:nvPr/>
        </p:nvGrpSpPr>
        <p:grpSpPr>
          <a:xfrm>
            <a:off x="396240" y="2209800"/>
            <a:ext cx="914400" cy="533400"/>
            <a:chOff x="2514600" y="2743200"/>
            <a:chExt cx="914400" cy="533400"/>
          </a:xfrm>
        </p:grpSpPr>
        <p:sp>
          <p:nvSpPr>
            <p:cNvPr id="61" name="AutoShape 8"/>
            <p:cNvSpPr>
              <a:spLocks noChangeArrowheads="1"/>
            </p:cNvSpPr>
            <p:nvPr/>
          </p:nvSpPr>
          <p:spPr bwMode="auto">
            <a:xfrm>
              <a:off x="2514600" y="3103752"/>
              <a:ext cx="914400" cy="172848"/>
            </a:xfrm>
            <a:prstGeom prst="rightArrow">
              <a:avLst>
                <a:gd name="adj1" fmla="val 50000"/>
                <a:gd name="adj2" fmla="val 201769"/>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solidFill>
                  <a:srgbClr val="0000FF"/>
                </a:solidFill>
                <a:latin typeface="Calibri" charset="0"/>
                <a:ea typeface="ＭＳ Ｐゴシック" charset="-128"/>
              </a:endParaRPr>
            </a:p>
          </p:txBody>
        </p:sp>
        <p:sp>
          <p:nvSpPr>
            <p:cNvPr id="62" name="Text Box 4"/>
            <p:cNvSpPr txBox="1">
              <a:spLocks noChangeArrowheads="1"/>
            </p:cNvSpPr>
            <p:nvPr/>
          </p:nvSpPr>
          <p:spPr bwMode="auto">
            <a:xfrm>
              <a:off x="2667000" y="2743200"/>
              <a:ext cx="381000" cy="487313"/>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b="1" dirty="0" smtClean="0">
                  <a:solidFill>
                    <a:srgbClr val="0000FF"/>
                  </a:solidFill>
                  <a:latin typeface="Calibri" pitchFamily="-97" charset="0"/>
                  <a:cs typeface="Tahoma" pitchFamily="-97" charset="0"/>
                </a:rPr>
                <a:t>u</a:t>
              </a:r>
              <a:endParaRPr lang="he-IL" sz="2400" dirty="0">
                <a:solidFill>
                  <a:srgbClr val="0000FF"/>
                </a:solidFill>
                <a:cs typeface="Tahoma" pitchFamily="-97" charset="0"/>
              </a:endParaRPr>
            </a:p>
          </p:txBody>
        </p:sp>
      </p:grpSp>
      <p:grpSp>
        <p:nvGrpSpPr>
          <p:cNvPr id="63" name="Group 62"/>
          <p:cNvGrpSpPr/>
          <p:nvPr/>
        </p:nvGrpSpPr>
        <p:grpSpPr>
          <a:xfrm>
            <a:off x="1371600" y="1676400"/>
            <a:ext cx="1742440" cy="914400"/>
            <a:chOff x="2423160" y="1905000"/>
            <a:chExt cx="1742440" cy="914400"/>
          </a:xfrm>
        </p:grpSpPr>
        <p:sp>
          <p:nvSpPr>
            <p:cNvPr id="64" name="Text Box 4"/>
            <p:cNvSpPr txBox="1">
              <a:spLocks noChangeArrowheads="1"/>
            </p:cNvSpPr>
            <p:nvPr/>
          </p:nvSpPr>
          <p:spPr bwMode="auto">
            <a:xfrm>
              <a:off x="2514600" y="1905000"/>
              <a:ext cx="1651000" cy="487313"/>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400" dirty="0" smtClean="0">
                  <a:solidFill>
                    <a:srgbClr val="0000FF"/>
                  </a:solidFill>
                  <a:latin typeface="Calibri" pitchFamily="-97" charset="0"/>
                  <a:cs typeface="Tahoma" pitchFamily="-97" charset="0"/>
                </a:rPr>
                <a:t>C</a:t>
              </a:r>
              <a:r>
                <a:rPr lang="en-US" sz="3200" b="1" baseline="-25000" dirty="0" smtClean="0">
                  <a:solidFill>
                    <a:srgbClr val="0000FF"/>
                  </a:solidFill>
                  <a:latin typeface="Calibri" pitchFamily="-97" charset="0"/>
                  <a:cs typeface="Tahoma" pitchFamily="-97" charset="0"/>
                </a:rPr>
                <a:t>i2</a:t>
              </a:r>
              <a:r>
                <a:rPr lang="en-US" sz="2400" dirty="0" smtClean="0">
                  <a:solidFill>
                    <a:srgbClr val="0000FF"/>
                  </a:solidFill>
                  <a:latin typeface="Calibri" pitchFamily="-97" charset="0"/>
                  <a:cs typeface="Tahoma" pitchFamily="-97" charset="0"/>
                </a:rPr>
                <a:t>(</a:t>
              </a:r>
              <a:r>
                <a:rPr lang="en-US" sz="2800" b="1" dirty="0" smtClean="0">
                  <a:solidFill>
                    <a:srgbClr val="0000FF"/>
                  </a:solidFill>
                  <a:latin typeface="Calibri" pitchFamily="-97" charset="0"/>
                  <a:cs typeface="Tahoma" pitchFamily="-97" charset="0"/>
                </a:rPr>
                <a:t>t</a:t>
              </a:r>
              <a:r>
                <a:rPr lang="en-US" sz="2400" dirty="0" smtClean="0">
                  <a:solidFill>
                    <a:srgbClr val="0000FF"/>
                  </a:solidFill>
                  <a:latin typeface="Calibri" pitchFamily="-97" charset="0"/>
                  <a:cs typeface="Tahoma" pitchFamily="-97" charset="0"/>
                </a:rPr>
                <a:t>)</a:t>
              </a:r>
              <a:endParaRPr lang="he-IL" sz="2400" dirty="0">
                <a:solidFill>
                  <a:srgbClr val="0000FF"/>
                </a:solidFill>
                <a:cs typeface="Tahoma" pitchFamily="-97" charset="0"/>
              </a:endParaRPr>
            </a:p>
          </p:txBody>
        </p:sp>
        <p:sp>
          <p:nvSpPr>
            <p:cNvPr id="65" name="Left-Right Arrow 64"/>
            <p:cNvSpPr/>
            <p:nvPr/>
          </p:nvSpPr>
          <p:spPr bwMode="auto">
            <a:xfrm>
              <a:off x="2423160" y="2362200"/>
              <a:ext cx="1005840" cy="457200"/>
            </a:xfrm>
            <a:prstGeom prst="leftRightArrow">
              <a:avLst>
                <a:gd name="adj1" fmla="val 58068"/>
                <a:gd name="adj2" fmla="val 50000"/>
              </a:avLst>
            </a:prstGeom>
            <a:ln>
              <a:headEnd/>
              <a:tailE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smtClean="0">
                <a:solidFill>
                  <a:srgbClr val="0000FF"/>
                </a:solidFill>
                <a:latin typeface="Calibri" charset="0"/>
                <a:ea typeface="ＭＳ Ｐゴシック" charset="-128"/>
              </a:endParaRPr>
            </a:p>
          </p:txBody>
        </p:sp>
      </p:grpSp>
      <p:grpSp>
        <p:nvGrpSpPr>
          <p:cNvPr id="66" name="Group 65"/>
          <p:cNvGrpSpPr/>
          <p:nvPr/>
        </p:nvGrpSpPr>
        <p:grpSpPr>
          <a:xfrm>
            <a:off x="1463040" y="2514600"/>
            <a:ext cx="914400" cy="533400"/>
            <a:chOff x="2514600" y="2743200"/>
            <a:chExt cx="914400" cy="533400"/>
          </a:xfrm>
        </p:grpSpPr>
        <p:sp>
          <p:nvSpPr>
            <p:cNvPr id="67" name="AutoShape 8"/>
            <p:cNvSpPr>
              <a:spLocks noChangeArrowheads="1"/>
            </p:cNvSpPr>
            <p:nvPr/>
          </p:nvSpPr>
          <p:spPr bwMode="auto">
            <a:xfrm>
              <a:off x="2514600" y="3103752"/>
              <a:ext cx="914400" cy="172848"/>
            </a:xfrm>
            <a:prstGeom prst="rightArrow">
              <a:avLst>
                <a:gd name="adj1" fmla="val 50000"/>
                <a:gd name="adj2" fmla="val 201769"/>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solidFill>
                  <a:srgbClr val="0000FF"/>
                </a:solidFill>
                <a:latin typeface="Calibri" charset="0"/>
                <a:ea typeface="ＭＳ Ｐゴシック" charset="-128"/>
              </a:endParaRPr>
            </a:p>
          </p:txBody>
        </p:sp>
        <p:sp>
          <p:nvSpPr>
            <p:cNvPr id="68" name="Text Box 4"/>
            <p:cNvSpPr txBox="1">
              <a:spLocks noChangeArrowheads="1"/>
            </p:cNvSpPr>
            <p:nvPr/>
          </p:nvSpPr>
          <p:spPr bwMode="auto">
            <a:xfrm>
              <a:off x="2667000" y="2743200"/>
              <a:ext cx="381000" cy="487313"/>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b="1" dirty="0">
                  <a:solidFill>
                    <a:srgbClr val="0000FF"/>
                  </a:solidFill>
                  <a:latin typeface="Calibri" pitchFamily="-97" charset="0"/>
                  <a:cs typeface="Tahoma" pitchFamily="-97" charset="0"/>
                </a:rPr>
                <a:t>t</a:t>
              </a:r>
              <a:endParaRPr lang="he-IL" sz="2400" dirty="0">
                <a:solidFill>
                  <a:srgbClr val="0000FF"/>
                </a:solidFill>
                <a:cs typeface="Tahoma" pitchFamily="-97" charset="0"/>
              </a:endParaRPr>
            </a:p>
          </p:txBody>
        </p:sp>
      </p:grpSp>
      <p:grpSp>
        <p:nvGrpSpPr>
          <p:cNvPr id="69" name="Group 68"/>
          <p:cNvGrpSpPr/>
          <p:nvPr/>
        </p:nvGrpSpPr>
        <p:grpSpPr>
          <a:xfrm>
            <a:off x="2219960" y="2819400"/>
            <a:ext cx="1742440" cy="914400"/>
            <a:chOff x="2423160" y="1905000"/>
            <a:chExt cx="1742440" cy="914400"/>
          </a:xfrm>
        </p:grpSpPr>
        <p:sp>
          <p:nvSpPr>
            <p:cNvPr id="70" name="Text Box 4"/>
            <p:cNvSpPr txBox="1">
              <a:spLocks noChangeArrowheads="1"/>
            </p:cNvSpPr>
            <p:nvPr/>
          </p:nvSpPr>
          <p:spPr bwMode="auto">
            <a:xfrm>
              <a:off x="2514600" y="1905000"/>
              <a:ext cx="1651000" cy="487313"/>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400" dirty="0" smtClean="0">
                  <a:solidFill>
                    <a:srgbClr val="0000FF"/>
                  </a:solidFill>
                  <a:latin typeface="Calibri" pitchFamily="-97" charset="0"/>
                  <a:cs typeface="Tahoma" pitchFamily="-97" charset="0"/>
                </a:rPr>
                <a:t>C</a:t>
              </a:r>
              <a:r>
                <a:rPr lang="en-US" sz="3200" b="1" baseline="-25000" dirty="0" smtClean="0">
                  <a:solidFill>
                    <a:srgbClr val="0000FF"/>
                  </a:solidFill>
                  <a:latin typeface="Calibri" pitchFamily="-97" charset="0"/>
                  <a:cs typeface="Tahoma" pitchFamily="-97" charset="0"/>
                </a:rPr>
                <a:t>i4</a:t>
              </a:r>
              <a:r>
                <a:rPr lang="en-US" sz="2400" dirty="0" smtClean="0">
                  <a:solidFill>
                    <a:srgbClr val="0000FF"/>
                  </a:solidFill>
                  <a:latin typeface="Calibri" pitchFamily="-97" charset="0"/>
                  <a:cs typeface="Tahoma" pitchFamily="-97" charset="0"/>
                </a:rPr>
                <a:t>(</a:t>
              </a:r>
              <a:r>
                <a:rPr lang="en-US" sz="2800" b="1" dirty="0">
                  <a:solidFill>
                    <a:srgbClr val="0000FF"/>
                  </a:solidFill>
                  <a:latin typeface="Calibri" pitchFamily="-97" charset="0"/>
                  <a:cs typeface="Tahoma" pitchFamily="-97" charset="0"/>
                </a:rPr>
                <a:t>x</a:t>
              </a:r>
              <a:r>
                <a:rPr lang="en-US" sz="2400" dirty="0" smtClean="0">
                  <a:solidFill>
                    <a:srgbClr val="0000FF"/>
                  </a:solidFill>
                  <a:latin typeface="Calibri" pitchFamily="-97" charset="0"/>
                  <a:cs typeface="Tahoma" pitchFamily="-97" charset="0"/>
                </a:rPr>
                <a:t>)</a:t>
              </a:r>
              <a:endParaRPr lang="he-IL" sz="2400" dirty="0">
                <a:solidFill>
                  <a:srgbClr val="0000FF"/>
                </a:solidFill>
                <a:cs typeface="Tahoma" pitchFamily="-97" charset="0"/>
              </a:endParaRPr>
            </a:p>
          </p:txBody>
        </p:sp>
        <p:sp>
          <p:nvSpPr>
            <p:cNvPr id="71" name="Left-Right Arrow 70"/>
            <p:cNvSpPr/>
            <p:nvPr/>
          </p:nvSpPr>
          <p:spPr bwMode="auto">
            <a:xfrm>
              <a:off x="2423160" y="2362200"/>
              <a:ext cx="1005840" cy="457200"/>
            </a:xfrm>
            <a:prstGeom prst="leftRightArrow">
              <a:avLst>
                <a:gd name="adj1" fmla="val 58068"/>
                <a:gd name="adj2" fmla="val 50000"/>
              </a:avLst>
            </a:prstGeom>
            <a:ln>
              <a:headEnd/>
              <a:tailE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smtClean="0">
                <a:solidFill>
                  <a:srgbClr val="0000FF"/>
                </a:solidFill>
                <a:latin typeface="Calibri" charset="0"/>
                <a:ea typeface="ＭＳ Ｐゴシック" charset="-128"/>
              </a:endParaRPr>
            </a:p>
          </p:txBody>
        </p:sp>
      </p:grpSp>
      <p:grpSp>
        <p:nvGrpSpPr>
          <p:cNvPr id="72" name="Group 71"/>
          <p:cNvGrpSpPr/>
          <p:nvPr/>
        </p:nvGrpSpPr>
        <p:grpSpPr>
          <a:xfrm>
            <a:off x="2311400" y="3657600"/>
            <a:ext cx="914400" cy="533400"/>
            <a:chOff x="2514600" y="2743200"/>
            <a:chExt cx="914400" cy="533400"/>
          </a:xfrm>
        </p:grpSpPr>
        <p:sp>
          <p:nvSpPr>
            <p:cNvPr id="73" name="AutoShape 8"/>
            <p:cNvSpPr>
              <a:spLocks noChangeArrowheads="1"/>
            </p:cNvSpPr>
            <p:nvPr/>
          </p:nvSpPr>
          <p:spPr bwMode="auto">
            <a:xfrm>
              <a:off x="2514600" y="3103752"/>
              <a:ext cx="914400" cy="172848"/>
            </a:xfrm>
            <a:prstGeom prst="rightArrow">
              <a:avLst>
                <a:gd name="adj1" fmla="val 50000"/>
                <a:gd name="adj2" fmla="val 201769"/>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solidFill>
                  <a:srgbClr val="0000FF"/>
                </a:solidFill>
                <a:latin typeface="Calibri" charset="0"/>
                <a:ea typeface="ＭＳ Ｐゴシック" charset="-128"/>
              </a:endParaRPr>
            </a:p>
          </p:txBody>
        </p:sp>
        <p:sp>
          <p:nvSpPr>
            <p:cNvPr id="74" name="Text Box 4"/>
            <p:cNvSpPr txBox="1">
              <a:spLocks noChangeArrowheads="1"/>
            </p:cNvSpPr>
            <p:nvPr/>
          </p:nvSpPr>
          <p:spPr bwMode="auto">
            <a:xfrm>
              <a:off x="2667000" y="2743200"/>
              <a:ext cx="381000" cy="487313"/>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b="1" dirty="0">
                  <a:solidFill>
                    <a:srgbClr val="0000FF"/>
                  </a:solidFill>
                  <a:latin typeface="Calibri" pitchFamily="-97" charset="0"/>
                  <a:cs typeface="Tahoma" pitchFamily="-97" charset="0"/>
                </a:rPr>
                <a:t>x</a:t>
              </a:r>
              <a:endParaRPr lang="he-IL" sz="2400" dirty="0">
                <a:solidFill>
                  <a:srgbClr val="0000FF"/>
                </a:solidFill>
                <a:cs typeface="Tahoma" pitchFamily="-97" charset="0"/>
              </a:endParaRPr>
            </a:p>
          </p:txBody>
        </p:sp>
      </p:grpSp>
      <p:grpSp>
        <p:nvGrpSpPr>
          <p:cNvPr id="75" name="Group 74"/>
          <p:cNvGrpSpPr/>
          <p:nvPr/>
        </p:nvGrpSpPr>
        <p:grpSpPr>
          <a:xfrm>
            <a:off x="1381760" y="3962400"/>
            <a:ext cx="1742440" cy="914400"/>
            <a:chOff x="2423160" y="1905000"/>
            <a:chExt cx="1742440" cy="914400"/>
          </a:xfrm>
        </p:grpSpPr>
        <p:sp>
          <p:nvSpPr>
            <p:cNvPr id="76" name="Text Box 4"/>
            <p:cNvSpPr txBox="1">
              <a:spLocks noChangeArrowheads="1"/>
            </p:cNvSpPr>
            <p:nvPr/>
          </p:nvSpPr>
          <p:spPr bwMode="auto">
            <a:xfrm>
              <a:off x="2514600" y="1905000"/>
              <a:ext cx="1651000" cy="487313"/>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400" dirty="0" smtClean="0">
                  <a:solidFill>
                    <a:srgbClr val="0000FF"/>
                  </a:solidFill>
                  <a:latin typeface="Calibri" pitchFamily="-97" charset="0"/>
                  <a:cs typeface="Tahoma" pitchFamily="-97" charset="0"/>
                </a:rPr>
                <a:t>C</a:t>
              </a:r>
              <a:r>
                <a:rPr lang="en-US" sz="3200" b="1" baseline="-25000" dirty="0" smtClean="0">
                  <a:solidFill>
                    <a:srgbClr val="0000FF"/>
                  </a:solidFill>
                  <a:latin typeface="Calibri" pitchFamily="-97" charset="0"/>
                  <a:cs typeface="Tahoma" pitchFamily="-97" charset="0"/>
                </a:rPr>
                <a:t>i5</a:t>
              </a:r>
              <a:r>
                <a:rPr lang="en-US" sz="2400" dirty="0" smtClean="0">
                  <a:solidFill>
                    <a:srgbClr val="0000FF"/>
                  </a:solidFill>
                  <a:latin typeface="Calibri" pitchFamily="-97" charset="0"/>
                  <a:cs typeface="Tahoma" pitchFamily="-97" charset="0"/>
                </a:rPr>
                <a:t>(</a:t>
              </a:r>
              <a:r>
                <a:rPr lang="en-US" sz="2800" b="1" dirty="0">
                  <a:solidFill>
                    <a:srgbClr val="0000FF"/>
                  </a:solidFill>
                  <a:latin typeface="Calibri" pitchFamily="-97" charset="0"/>
                  <a:cs typeface="Tahoma" pitchFamily="-97" charset="0"/>
                </a:rPr>
                <a:t>y</a:t>
              </a:r>
              <a:r>
                <a:rPr lang="en-US" sz="2400" dirty="0" smtClean="0">
                  <a:solidFill>
                    <a:srgbClr val="0000FF"/>
                  </a:solidFill>
                  <a:latin typeface="Calibri" pitchFamily="-97" charset="0"/>
                  <a:cs typeface="Tahoma" pitchFamily="-97" charset="0"/>
                </a:rPr>
                <a:t>)</a:t>
              </a:r>
              <a:endParaRPr lang="he-IL" sz="2400" dirty="0">
                <a:solidFill>
                  <a:srgbClr val="0000FF"/>
                </a:solidFill>
                <a:cs typeface="Tahoma" pitchFamily="-97" charset="0"/>
              </a:endParaRPr>
            </a:p>
          </p:txBody>
        </p:sp>
        <p:sp>
          <p:nvSpPr>
            <p:cNvPr id="77" name="Left-Right Arrow 76"/>
            <p:cNvSpPr/>
            <p:nvPr/>
          </p:nvSpPr>
          <p:spPr bwMode="auto">
            <a:xfrm>
              <a:off x="2423160" y="2362200"/>
              <a:ext cx="1005840" cy="457200"/>
            </a:xfrm>
            <a:prstGeom prst="leftRightArrow">
              <a:avLst>
                <a:gd name="adj1" fmla="val 58068"/>
                <a:gd name="adj2" fmla="val 50000"/>
              </a:avLst>
            </a:prstGeom>
            <a:ln>
              <a:headEnd/>
              <a:tailE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smtClean="0">
                <a:solidFill>
                  <a:srgbClr val="0000FF"/>
                </a:solidFill>
                <a:latin typeface="Calibri" charset="0"/>
                <a:ea typeface="ＭＳ Ｐゴシック" charset="-128"/>
              </a:endParaRPr>
            </a:p>
          </p:txBody>
        </p:sp>
      </p:grpSp>
      <p:grpSp>
        <p:nvGrpSpPr>
          <p:cNvPr id="78" name="Group 77"/>
          <p:cNvGrpSpPr/>
          <p:nvPr/>
        </p:nvGrpSpPr>
        <p:grpSpPr>
          <a:xfrm>
            <a:off x="1473200" y="4800600"/>
            <a:ext cx="914400" cy="533400"/>
            <a:chOff x="2514600" y="2743200"/>
            <a:chExt cx="914400" cy="533400"/>
          </a:xfrm>
        </p:grpSpPr>
        <p:sp>
          <p:nvSpPr>
            <p:cNvPr id="79" name="AutoShape 8"/>
            <p:cNvSpPr>
              <a:spLocks noChangeArrowheads="1"/>
            </p:cNvSpPr>
            <p:nvPr/>
          </p:nvSpPr>
          <p:spPr bwMode="auto">
            <a:xfrm>
              <a:off x="2514600" y="3103752"/>
              <a:ext cx="914400" cy="172848"/>
            </a:xfrm>
            <a:prstGeom prst="rightArrow">
              <a:avLst>
                <a:gd name="adj1" fmla="val 50000"/>
                <a:gd name="adj2" fmla="val 201769"/>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solidFill>
                  <a:srgbClr val="0000FF"/>
                </a:solidFill>
                <a:latin typeface="Calibri" charset="0"/>
                <a:ea typeface="ＭＳ Ｐゴシック" charset="-128"/>
              </a:endParaRPr>
            </a:p>
          </p:txBody>
        </p:sp>
        <p:sp>
          <p:nvSpPr>
            <p:cNvPr id="80" name="Text Box 4"/>
            <p:cNvSpPr txBox="1">
              <a:spLocks noChangeArrowheads="1"/>
            </p:cNvSpPr>
            <p:nvPr/>
          </p:nvSpPr>
          <p:spPr bwMode="auto">
            <a:xfrm>
              <a:off x="2667000" y="2743200"/>
              <a:ext cx="381000" cy="487313"/>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b="1" dirty="0">
                  <a:solidFill>
                    <a:srgbClr val="0000FF"/>
                  </a:solidFill>
                  <a:latin typeface="Calibri" pitchFamily="-97" charset="0"/>
                  <a:cs typeface="Tahoma" pitchFamily="-97" charset="0"/>
                </a:rPr>
                <a:t>y</a:t>
              </a:r>
              <a:endParaRPr lang="he-IL" sz="2400" dirty="0">
                <a:solidFill>
                  <a:srgbClr val="0000FF"/>
                </a:solidFill>
                <a:cs typeface="Tahoma" pitchFamily="-97" charset="0"/>
              </a:endParaRPr>
            </a:p>
          </p:txBody>
        </p:sp>
      </p:grpSp>
      <p:grpSp>
        <p:nvGrpSpPr>
          <p:cNvPr id="81" name="Group 80"/>
          <p:cNvGrpSpPr/>
          <p:nvPr/>
        </p:nvGrpSpPr>
        <p:grpSpPr>
          <a:xfrm>
            <a:off x="6324600" y="1447800"/>
            <a:ext cx="1767840" cy="914400"/>
            <a:chOff x="2423160" y="1905000"/>
            <a:chExt cx="1767840" cy="914400"/>
          </a:xfrm>
        </p:grpSpPr>
        <p:sp>
          <p:nvSpPr>
            <p:cNvPr id="82" name="Text Box 4"/>
            <p:cNvSpPr txBox="1">
              <a:spLocks noChangeArrowheads="1"/>
            </p:cNvSpPr>
            <p:nvPr/>
          </p:nvSpPr>
          <p:spPr bwMode="auto">
            <a:xfrm>
              <a:off x="2540000" y="1905000"/>
              <a:ext cx="1651000" cy="487313"/>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400" dirty="0" smtClean="0">
                  <a:solidFill>
                    <a:srgbClr val="FF0000"/>
                  </a:solidFill>
                  <a:latin typeface="Calibri" pitchFamily="-97" charset="0"/>
                  <a:cs typeface="Tahoma" pitchFamily="-97" charset="0"/>
                </a:rPr>
                <a:t>C</a:t>
              </a:r>
              <a:r>
                <a:rPr lang="en-US" sz="3200" b="1" baseline="-25000" dirty="0" smtClean="0">
                  <a:solidFill>
                    <a:srgbClr val="FF0000"/>
                  </a:solidFill>
                  <a:latin typeface="Calibri" pitchFamily="-97" charset="0"/>
                  <a:cs typeface="Tahoma" pitchFamily="-97" charset="0"/>
                </a:rPr>
                <a:t>j2</a:t>
              </a:r>
              <a:r>
                <a:rPr lang="en-US" sz="2400" dirty="0" smtClean="0">
                  <a:solidFill>
                    <a:srgbClr val="FF0000"/>
                  </a:solidFill>
                  <a:latin typeface="Calibri" pitchFamily="-97" charset="0"/>
                  <a:cs typeface="Tahoma" pitchFamily="-97" charset="0"/>
                </a:rPr>
                <a:t>(</a:t>
              </a:r>
              <a:r>
                <a:rPr lang="en-US" sz="2800" b="1" dirty="0" smtClean="0">
                  <a:solidFill>
                    <a:srgbClr val="FF0000"/>
                  </a:solidFill>
                  <a:latin typeface="Calibri" pitchFamily="-97" charset="0"/>
                  <a:cs typeface="Tahoma" pitchFamily="-97" charset="0"/>
                </a:rPr>
                <a:t>v’</a:t>
              </a:r>
              <a:r>
                <a:rPr lang="en-US" sz="2400" dirty="0" smtClean="0">
                  <a:solidFill>
                    <a:srgbClr val="FF0000"/>
                  </a:solidFill>
                  <a:latin typeface="Calibri" pitchFamily="-97" charset="0"/>
                  <a:cs typeface="Tahoma" pitchFamily="-97" charset="0"/>
                </a:rPr>
                <a:t>)</a:t>
              </a:r>
              <a:endParaRPr lang="he-IL" sz="2400" dirty="0">
                <a:solidFill>
                  <a:srgbClr val="FF0000"/>
                </a:solidFill>
                <a:cs typeface="Tahoma" pitchFamily="-97" charset="0"/>
              </a:endParaRPr>
            </a:p>
          </p:txBody>
        </p:sp>
        <p:sp>
          <p:nvSpPr>
            <p:cNvPr id="83" name="Left-Right Arrow 82"/>
            <p:cNvSpPr/>
            <p:nvPr/>
          </p:nvSpPr>
          <p:spPr bwMode="auto">
            <a:xfrm>
              <a:off x="2423160" y="2362200"/>
              <a:ext cx="1005840" cy="457200"/>
            </a:xfrm>
            <a:prstGeom prst="leftRightArrow">
              <a:avLst>
                <a:gd name="adj1" fmla="val 58068"/>
                <a:gd name="adj2" fmla="val 50000"/>
              </a:avLst>
            </a:prstGeom>
            <a:ln>
              <a:headEnd/>
              <a:tailEnd/>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b="1" dirty="0" smtClean="0">
                <a:solidFill>
                  <a:srgbClr val="FF0000"/>
                </a:solidFill>
                <a:latin typeface="Calibri" charset="0"/>
                <a:ea typeface="ＭＳ Ｐゴシック" charset="-128"/>
              </a:endParaRPr>
            </a:p>
          </p:txBody>
        </p:sp>
      </p:grpSp>
      <p:grpSp>
        <p:nvGrpSpPr>
          <p:cNvPr id="84" name="Group 83"/>
          <p:cNvGrpSpPr/>
          <p:nvPr/>
        </p:nvGrpSpPr>
        <p:grpSpPr>
          <a:xfrm>
            <a:off x="6400800" y="2209800"/>
            <a:ext cx="914400" cy="533400"/>
            <a:chOff x="2514600" y="2743200"/>
            <a:chExt cx="914400" cy="533400"/>
          </a:xfrm>
        </p:grpSpPr>
        <p:sp>
          <p:nvSpPr>
            <p:cNvPr id="85" name="AutoShape 8"/>
            <p:cNvSpPr>
              <a:spLocks noChangeArrowheads="1"/>
            </p:cNvSpPr>
            <p:nvPr/>
          </p:nvSpPr>
          <p:spPr bwMode="auto">
            <a:xfrm>
              <a:off x="2514600" y="3103752"/>
              <a:ext cx="914400" cy="172848"/>
            </a:xfrm>
            <a:prstGeom prst="rightArrow">
              <a:avLst>
                <a:gd name="adj1" fmla="val 50000"/>
                <a:gd name="adj2" fmla="val 201769"/>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a:solidFill>
                  <a:srgbClr val="FF0000"/>
                </a:solidFill>
                <a:latin typeface="Calibri" charset="0"/>
                <a:ea typeface="ＭＳ Ｐゴシック" charset="-128"/>
              </a:endParaRPr>
            </a:p>
          </p:txBody>
        </p:sp>
        <p:sp>
          <p:nvSpPr>
            <p:cNvPr id="86" name="Text Box 4"/>
            <p:cNvSpPr txBox="1">
              <a:spLocks noChangeArrowheads="1"/>
            </p:cNvSpPr>
            <p:nvPr/>
          </p:nvSpPr>
          <p:spPr bwMode="auto">
            <a:xfrm>
              <a:off x="2667000" y="2743200"/>
              <a:ext cx="457200" cy="487313"/>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b="1" dirty="0" smtClean="0">
                  <a:solidFill>
                    <a:srgbClr val="FF0000"/>
                  </a:solidFill>
                  <a:latin typeface="Calibri" pitchFamily="-97" charset="0"/>
                  <a:cs typeface="Tahoma" pitchFamily="-97" charset="0"/>
                </a:rPr>
                <a:t>v'</a:t>
              </a:r>
              <a:endParaRPr lang="he-IL" sz="2400" dirty="0">
                <a:solidFill>
                  <a:srgbClr val="FF0000"/>
                </a:solidFill>
                <a:cs typeface="Tahoma" pitchFamily="-97" charset="0"/>
              </a:endParaRPr>
            </a:p>
          </p:txBody>
        </p:sp>
      </p:grpSp>
      <p:grpSp>
        <p:nvGrpSpPr>
          <p:cNvPr id="87" name="Group 86"/>
          <p:cNvGrpSpPr/>
          <p:nvPr/>
        </p:nvGrpSpPr>
        <p:grpSpPr>
          <a:xfrm>
            <a:off x="6934200" y="3886200"/>
            <a:ext cx="1767840" cy="914400"/>
            <a:chOff x="2423160" y="1905000"/>
            <a:chExt cx="1767840" cy="914400"/>
          </a:xfrm>
        </p:grpSpPr>
        <p:sp>
          <p:nvSpPr>
            <p:cNvPr id="88" name="Text Box 4"/>
            <p:cNvSpPr txBox="1">
              <a:spLocks noChangeArrowheads="1"/>
            </p:cNvSpPr>
            <p:nvPr/>
          </p:nvSpPr>
          <p:spPr bwMode="auto">
            <a:xfrm>
              <a:off x="2540000" y="1905000"/>
              <a:ext cx="1651000" cy="487313"/>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400" dirty="0" smtClean="0">
                  <a:solidFill>
                    <a:srgbClr val="FF0000"/>
                  </a:solidFill>
                  <a:latin typeface="Calibri" pitchFamily="-97" charset="0"/>
                  <a:cs typeface="Tahoma" pitchFamily="-97" charset="0"/>
                </a:rPr>
                <a:t>C</a:t>
              </a:r>
              <a:r>
                <a:rPr lang="en-US" sz="3200" b="1" baseline="-25000" dirty="0" smtClean="0">
                  <a:solidFill>
                    <a:srgbClr val="FF0000"/>
                  </a:solidFill>
                  <a:latin typeface="Calibri" pitchFamily="-97" charset="0"/>
                  <a:cs typeface="Tahoma" pitchFamily="-97" charset="0"/>
                </a:rPr>
                <a:t>j3</a:t>
              </a:r>
              <a:r>
                <a:rPr lang="en-US" sz="2400" dirty="0" smtClean="0">
                  <a:solidFill>
                    <a:srgbClr val="FF0000"/>
                  </a:solidFill>
                  <a:latin typeface="Calibri" pitchFamily="-97" charset="0"/>
                  <a:cs typeface="Tahoma" pitchFamily="-97" charset="0"/>
                </a:rPr>
                <a:t>(</a:t>
              </a:r>
              <a:r>
                <a:rPr lang="en-US" sz="2800" b="1" dirty="0" smtClean="0">
                  <a:solidFill>
                    <a:srgbClr val="FF0000"/>
                  </a:solidFill>
                  <a:latin typeface="Calibri" pitchFamily="-97" charset="0"/>
                  <a:cs typeface="Tahoma" pitchFamily="-97" charset="0"/>
                </a:rPr>
                <a:t>u’</a:t>
              </a:r>
              <a:r>
                <a:rPr lang="en-US" sz="2400" dirty="0" smtClean="0">
                  <a:solidFill>
                    <a:srgbClr val="FF0000"/>
                  </a:solidFill>
                  <a:latin typeface="Calibri" pitchFamily="-97" charset="0"/>
                  <a:cs typeface="Tahoma" pitchFamily="-97" charset="0"/>
                </a:rPr>
                <a:t>)</a:t>
              </a:r>
              <a:endParaRPr lang="he-IL" sz="2400" dirty="0">
                <a:solidFill>
                  <a:srgbClr val="FF0000"/>
                </a:solidFill>
                <a:cs typeface="Tahoma" pitchFamily="-97" charset="0"/>
              </a:endParaRPr>
            </a:p>
          </p:txBody>
        </p:sp>
        <p:sp>
          <p:nvSpPr>
            <p:cNvPr id="89" name="Left-Right Arrow 88"/>
            <p:cNvSpPr/>
            <p:nvPr/>
          </p:nvSpPr>
          <p:spPr bwMode="auto">
            <a:xfrm>
              <a:off x="2423160" y="2362200"/>
              <a:ext cx="1005840" cy="457200"/>
            </a:xfrm>
            <a:prstGeom prst="leftRightArrow">
              <a:avLst>
                <a:gd name="adj1" fmla="val 58068"/>
                <a:gd name="adj2" fmla="val 50000"/>
              </a:avLst>
            </a:prstGeom>
            <a:ln>
              <a:headEnd/>
              <a:tailEnd/>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b="1" dirty="0" smtClean="0">
                <a:solidFill>
                  <a:srgbClr val="FF0000"/>
                </a:solidFill>
                <a:latin typeface="Calibri" charset="0"/>
                <a:ea typeface="ＭＳ Ｐゴシック" charset="-128"/>
              </a:endParaRPr>
            </a:p>
          </p:txBody>
        </p:sp>
      </p:grpSp>
      <p:grpSp>
        <p:nvGrpSpPr>
          <p:cNvPr id="90" name="Group 89"/>
          <p:cNvGrpSpPr/>
          <p:nvPr/>
        </p:nvGrpSpPr>
        <p:grpSpPr>
          <a:xfrm>
            <a:off x="7010400" y="4648200"/>
            <a:ext cx="914400" cy="533400"/>
            <a:chOff x="2514600" y="2743200"/>
            <a:chExt cx="914400" cy="533400"/>
          </a:xfrm>
        </p:grpSpPr>
        <p:sp>
          <p:nvSpPr>
            <p:cNvPr id="91" name="AutoShape 8"/>
            <p:cNvSpPr>
              <a:spLocks noChangeArrowheads="1"/>
            </p:cNvSpPr>
            <p:nvPr/>
          </p:nvSpPr>
          <p:spPr bwMode="auto">
            <a:xfrm>
              <a:off x="2514600" y="3103752"/>
              <a:ext cx="914400" cy="172848"/>
            </a:xfrm>
            <a:prstGeom prst="rightArrow">
              <a:avLst>
                <a:gd name="adj1" fmla="val 50000"/>
                <a:gd name="adj2" fmla="val 201769"/>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a:solidFill>
                  <a:srgbClr val="FF0000"/>
                </a:solidFill>
                <a:latin typeface="Calibri" charset="0"/>
                <a:ea typeface="ＭＳ Ｐゴシック" charset="-128"/>
              </a:endParaRPr>
            </a:p>
          </p:txBody>
        </p:sp>
        <p:sp>
          <p:nvSpPr>
            <p:cNvPr id="92" name="Text Box 4"/>
            <p:cNvSpPr txBox="1">
              <a:spLocks noChangeArrowheads="1"/>
            </p:cNvSpPr>
            <p:nvPr/>
          </p:nvSpPr>
          <p:spPr bwMode="auto">
            <a:xfrm>
              <a:off x="2667000" y="2743200"/>
              <a:ext cx="533400" cy="487313"/>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b="1" dirty="0" smtClean="0">
                  <a:solidFill>
                    <a:srgbClr val="FF0000"/>
                  </a:solidFill>
                  <a:latin typeface="Calibri" pitchFamily="-97" charset="0"/>
                  <a:cs typeface="Tahoma" pitchFamily="-97" charset="0"/>
                </a:rPr>
                <a:t>u'</a:t>
              </a:r>
              <a:endParaRPr lang="he-IL" sz="2400" dirty="0">
                <a:solidFill>
                  <a:srgbClr val="FF0000"/>
                </a:solidFill>
                <a:cs typeface="Tahoma" pitchFamily="-97" charset="0"/>
              </a:endParaRPr>
            </a:p>
          </p:txBody>
        </p:sp>
      </p:grpSp>
      <p:sp>
        <p:nvSpPr>
          <p:cNvPr id="4" name="Rectangle 3"/>
          <p:cNvSpPr/>
          <p:nvPr/>
        </p:nvSpPr>
        <p:spPr>
          <a:xfrm>
            <a:off x="1676400" y="5715000"/>
            <a:ext cx="6230867" cy="523220"/>
          </a:xfrm>
          <a:prstGeom prst="rect">
            <a:avLst/>
          </a:prstGeom>
        </p:spPr>
        <p:txBody>
          <a:bodyPr wrap="none">
            <a:spAutoFit/>
          </a:bodyPr>
          <a:lstStyle/>
          <a:p>
            <a:pPr lvl="0" algn="ctr">
              <a:spcBef>
                <a:spcPct val="0"/>
              </a:spcBef>
              <a:defRPr/>
            </a:pPr>
            <a:r>
              <a:rPr lang="en-US" sz="2800" dirty="0" smtClean="0">
                <a:solidFill>
                  <a:srgbClr val="0000FF"/>
                </a:solidFill>
                <a:ea typeface="ＭＳ Ｐゴシック" pitchFamily="-97" charset="-128"/>
              </a:rPr>
              <a:t>Concurrent Non-Malleable Commitments </a:t>
            </a:r>
          </a:p>
        </p:txBody>
      </p:sp>
      <p:sp>
        <p:nvSpPr>
          <p:cNvPr id="5" name="TextBox 4"/>
          <p:cNvSpPr txBox="1"/>
          <p:nvPr/>
        </p:nvSpPr>
        <p:spPr>
          <a:xfrm>
            <a:off x="3268820" y="6096000"/>
            <a:ext cx="3046026" cy="707886"/>
          </a:xfrm>
          <a:prstGeom prst="rect">
            <a:avLst/>
          </a:prstGeom>
          <a:noFill/>
        </p:spPr>
        <p:txBody>
          <a:bodyPr wrap="none" rtlCol="0">
            <a:spAutoFit/>
          </a:bodyPr>
          <a:lstStyle/>
          <a:p>
            <a:r>
              <a:rPr lang="en-US" sz="4000" b="1" dirty="0" err="1" smtClean="0">
                <a:solidFill>
                  <a:srgbClr val="0000FF"/>
                </a:solidFill>
              </a:rPr>
              <a:t>w.r.t</a:t>
            </a:r>
            <a:r>
              <a:rPr lang="en-US" sz="4000" b="1" dirty="0" smtClean="0">
                <a:solidFill>
                  <a:srgbClr val="0000FF"/>
                </a:solidFill>
              </a:rPr>
              <a:t> opening</a:t>
            </a:r>
          </a:p>
        </p:txBody>
      </p:sp>
      <p:sp>
        <p:nvSpPr>
          <p:cNvPr id="93" name="TextBox 92"/>
          <p:cNvSpPr txBox="1"/>
          <p:nvPr/>
        </p:nvSpPr>
        <p:spPr>
          <a:xfrm>
            <a:off x="2783536" y="5105400"/>
            <a:ext cx="4016594" cy="707886"/>
          </a:xfrm>
          <a:prstGeom prst="rect">
            <a:avLst/>
          </a:prstGeom>
          <a:noFill/>
        </p:spPr>
        <p:txBody>
          <a:bodyPr wrap="none" rtlCol="0">
            <a:spAutoFit/>
          </a:bodyPr>
          <a:lstStyle/>
          <a:p>
            <a:r>
              <a:rPr lang="en-US" sz="4000" b="1" dirty="0" smtClean="0">
                <a:solidFill>
                  <a:srgbClr val="0000FF"/>
                </a:solidFill>
              </a:rPr>
              <a:t>Adaptively Secure</a:t>
            </a:r>
          </a:p>
        </p:txBody>
      </p:sp>
    </p:spTree>
    <p:extLst>
      <p:ext uri="{BB962C8B-B14F-4D97-AF65-F5344CB8AC3E}">
        <p14:creationId xmlns:p14="http://schemas.microsoft.com/office/powerpoint/2010/main" val="3362938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
                                        </p:tgtEl>
                                      </p:cBhvr>
                                    </p:animEffect>
                                    <p:set>
                                      <p:cBhvr>
                                        <p:cTn id="67" dur="1" fill="hold">
                                          <p:stCondLst>
                                            <p:cond delay="499"/>
                                          </p:stCondLst>
                                        </p:cTn>
                                        <p:tgtEl>
                                          <p:spTgt spid="2"/>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38"/>
                                        </p:tgtEl>
                                      </p:cBhvr>
                                    </p:animEffect>
                                    <p:set>
                                      <p:cBhvr>
                                        <p:cTn id="72" dur="1" fill="hold">
                                          <p:stCondLst>
                                            <p:cond delay="499"/>
                                          </p:stCondLst>
                                        </p:cTn>
                                        <p:tgtEl>
                                          <p:spTgt spid="3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 grpId="0"/>
      <p:bldP spid="5" grpId="0"/>
      <p:bldP spid="9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5715000"/>
            <a:ext cx="6230867" cy="523220"/>
          </a:xfrm>
          <a:prstGeom prst="rect">
            <a:avLst/>
          </a:prstGeom>
        </p:spPr>
        <p:txBody>
          <a:bodyPr wrap="none">
            <a:spAutoFit/>
          </a:bodyPr>
          <a:lstStyle/>
          <a:p>
            <a:pPr lvl="0" algn="ctr">
              <a:spcBef>
                <a:spcPct val="0"/>
              </a:spcBef>
              <a:defRPr/>
            </a:pPr>
            <a:r>
              <a:rPr lang="en-US" sz="2800" dirty="0" smtClean="0">
                <a:solidFill>
                  <a:srgbClr val="0000FF"/>
                </a:solidFill>
                <a:ea typeface="ＭＳ Ｐゴシック" pitchFamily="-97" charset="-128"/>
              </a:rPr>
              <a:t>Concurrent Non-Malleable Commitments </a:t>
            </a:r>
          </a:p>
        </p:txBody>
      </p:sp>
      <p:sp>
        <p:nvSpPr>
          <p:cNvPr id="5" name="TextBox 4"/>
          <p:cNvSpPr txBox="1"/>
          <p:nvPr/>
        </p:nvSpPr>
        <p:spPr>
          <a:xfrm>
            <a:off x="3268820" y="6096000"/>
            <a:ext cx="3046026" cy="707886"/>
          </a:xfrm>
          <a:prstGeom prst="rect">
            <a:avLst/>
          </a:prstGeom>
          <a:noFill/>
        </p:spPr>
        <p:txBody>
          <a:bodyPr wrap="none" rtlCol="0">
            <a:spAutoFit/>
          </a:bodyPr>
          <a:lstStyle/>
          <a:p>
            <a:r>
              <a:rPr lang="en-US" sz="4000" b="1" dirty="0" err="1" smtClean="0">
                <a:solidFill>
                  <a:srgbClr val="0000FF"/>
                </a:solidFill>
              </a:rPr>
              <a:t>w.r.t</a:t>
            </a:r>
            <a:r>
              <a:rPr lang="en-US" sz="4000" b="1" dirty="0" smtClean="0">
                <a:solidFill>
                  <a:srgbClr val="0000FF"/>
                </a:solidFill>
              </a:rPr>
              <a:t> opening</a:t>
            </a:r>
          </a:p>
        </p:txBody>
      </p:sp>
      <p:sp>
        <p:nvSpPr>
          <p:cNvPr id="93" name="TextBox 92"/>
          <p:cNvSpPr txBox="1"/>
          <p:nvPr/>
        </p:nvSpPr>
        <p:spPr>
          <a:xfrm>
            <a:off x="2783536" y="5105400"/>
            <a:ext cx="4016594" cy="707886"/>
          </a:xfrm>
          <a:prstGeom prst="rect">
            <a:avLst/>
          </a:prstGeom>
          <a:noFill/>
        </p:spPr>
        <p:txBody>
          <a:bodyPr wrap="none" rtlCol="0">
            <a:spAutoFit/>
          </a:bodyPr>
          <a:lstStyle/>
          <a:p>
            <a:r>
              <a:rPr lang="en-US" sz="4000" b="1" dirty="0" smtClean="0">
                <a:solidFill>
                  <a:srgbClr val="0000FF"/>
                </a:solidFill>
              </a:rPr>
              <a:t>Adaptively Secure</a:t>
            </a:r>
          </a:p>
        </p:txBody>
      </p:sp>
      <p:pic>
        <p:nvPicPr>
          <p:cNvPr id="56" name="Picture 12" descr="j0139031[1]"/>
          <p:cNvPicPr>
            <a:picLocks noChangeAspect="1" noChangeArrowheads="1"/>
          </p:cNvPicPr>
          <p:nvPr/>
        </p:nvPicPr>
        <p:blipFill>
          <a:blip r:embed="rId3"/>
          <a:srcRect/>
          <a:stretch>
            <a:fillRect/>
          </a:stretch>
        </p:blipFill>
        <p:spPr bwMode="auto">
          <a:xfrm>
            <a:off x="1524000" y="1981200"/>
            <a:ext cx="949147" cy="1310884"/>
          </a:xfrm>
          <a:prstGeom prst="rect">
            <a:avLst/>
          </a:prstGeom>
          <a:noFill/>
        </p:spPr>
      </p:pic>
      <p:sp>
        <p:nvSpPr>
          <p:cNvPr id="57" name="Text Box 17"/>
          <p:cNvSpPr txBox="1">
            <a:spLocks noChangeArrowheads="1"/>
          </p:cNvSpPr>
          <p:nvPr/>
        </p:nvSpPr>
        <p:spPr bwMode="auto">
          <a:xfrm flipH="1">
            <a:off x="1371600" y="3352800"/>
            <a:ext cx="1114408" cy="461665"/>
          </a:xfrm>
          <a:prstGeom prst="rect">
            <a:avLst/>
          </a:prstGeom>
          <a:noFill/>
          <a:ln w="9525">
            <a:noFill/>
            <a:miter lim="800000"/>
            <a:headEnd/>
            <a:tailEnd/>
          </a:ln>
          <a:effectLst/>
        </p:spPr>
        <p:txBody>
          <a:bodyPr wrap="none">
            <a:spAutoFit/>
          </a:bodyPr>
          <a:lstStyle/>
          <a:p>
            <a:pPr>
              <a:spcBef>
                <a:spcPct val="0"/>
              </a:spcBef>
            </a:pPr>
            <a:r>
              <a:rPr lang="en-US" sz="2400" b="1" dirty="0" smtClean="0">
                <a:latin typeface="Tahoma" charset="0"/>
                <a:sym typeface="Symbol" charset="2"/>
              </a:rPr>
              <a:t> </a:t>
            </a:r>
            <a:r>
              <a:rPr lang="en-US" sz="2400" b="1" dirty="0" smtClean="0"/>
              <a:t>MIM</a:t>
            </a:r>
            <a:endParaRPr lang="en-US" sz="2400" b="1" dirty="0"/>
          </a:p>
        </p:txBody>
      </p:sp>
      <p:grpSp>
        <p:nvGrpSpPr>
          <p:cNvPr id="58" name="Group 57"/>
          <p:cNvGrpSpPr/>
          <p:nvPr/>
        </p:nvGrpSpPr>
        <p:grpSpPr>
          <a:xfrm>
            <a:off x="304800" y="914400"/>
            <a:ext cx="1742440" cy="914400"/>
            <a:chOff x="2423160" y="1905000"/>
            <a:chExt cx="1742440" cy="914400"/>
          </a:xfrm>
        </p:grpSpPr>
        <p:sp>
          <p:nvSpPr>
            <p:cNvPr id="94" name="Text Box 4"/>
            <p:cNvSpPr txBox="1">
              <a:spLocks noChangeArrowheads="1"/>
            </p:cNvSpPr>
            <p:nvPr/>
          </p:nvSpPr>
          <p:spPr bwMode="auto">
            <a:xfrm>
              <a:off x="2514600" y="1905000"/>
              <a:ext cx="1651000" cy="487313"/>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400" dirty="0" smtClean="0">
                  <a:solidFill>
                    <a:srgbClr val="0000FF"/>
                  </a:solidFill>
                  <a:latin typeface="Calibri" pitchFamily="-97" charset="0"/>
                  <a:cs typeface="Tahoma" pitchFamily="-97" charset="0"/>
                </a:rPr>
                <a:t>C</a:t>
              </a:r>
              <a:r>
                <a:rPr lang="en-US" sz="3200" b="1" baseline="-25000" dirty="0" smtClean="0">
                  <a:solidFill>
                    <a:srgbClr val="0000FF"/>
                  </a:solidFill>
                  <a:latin typeface="Calibri" pitchFamily="-97" charset="0"/>
                  <a:cs typeface="Tahoma" pitchFamily="-97" charset="0"/>
                </a:rPr>
                <a:t>i1</a:t>
              </a:r>
              <a:r>
                <a:rPr lang="en-US" sz="2400" dirty="0" smtClean="0">
                  <a:solidFill>
                    <a:srgbClr val="0000FF"/>
                  </a:solidFill>
                  <a:latin typeface="Calibri" pitchFamily="-97" charset="0"/>
                  <a:cs typeface="Tahoma" pitchFamily="-97" charset="0"/>
                </a:rPr>
                <a:t>(</a:t>
              </a:r>
              <a:r>
                <a:rPr lang="en-US" sz="2800" b="1" dirty="0" smtClean="0">
                  <a:solidFill>
                    <a:srgbClr val="0000FF"/>
                  </a:solidFill>
                  <a:latin typeface="Calibri" pitchFamily="-97" charset="0"/>
                  <a:cs typeface="Tahoma" pitchFamily="-97" charset="0"/>
                </a:rPr>
                <a:t>u</a:t>
              </a:r>
              <a:r>
                <a:rPr lang="en-US" sz="2400" dirty="0" smtClean="0">
                  <a:solidFill>
                    <a:srgbClr val="0000FF"/>
                  </a:solidFill>
                  <a:latin typeface="Calibri" pitchFamily="-97" charset="0"/>
                  <a:cs typeface="Tahoma" pitchFamily="-97" charset="0"/>
                </a:rPr>
                <a:t>)</a:t>
              </a:r>
              <a:endParaRPr lang="he-IL" sz="2400" dirty="0">
                <a:solidFill>
                  <a:srgbClr val="0000FF"/>
                </a:solidFill>
                <a:cs typeface="Tahoma" pitchFamily="-97" charset="0"/>
              </a:endParaRPr>
            </a:p>
          </p:txBody>
        </p:sp>
        <p:sp>
          <p:nvSpPr>
            <p:cNvPr id="95" name="Left-Right Arrow 94"/>
            <p:cNvSpPr/>
            <p:nvPr/>
          </p:nvSpPr>
          <p:spPr bwMode="auto">
            <a:xfrm>
              <a:off x="2423160" y="2362200"/>
              <a:ext cx="1005840" cy="457200"/>
            </a:xfrm>
            <a:prstGeom prst="leftRightArrow">
              <a:avLst>
                <a:gd name="adj1" fmla="val 58068"/>
                <a:gd name="adj2" fmla="val 50000"/>
              </a:avLst>
            </a:prstGeom>
            <a:ln>
              <a:headEnd/>
              <a:tailE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smtClean="0">
                <a:solidFill>
                  <a:srgbClr val="0000FF"/>
                </a:solidFill>
                <a:latin typeface="Calibri" charset="0"/>
                <a:ea typeface="ＭＳ Ｐゴシック" charset="-128"/>
              </a:endParaRPr>
            </a:p>
          </p:txBody>
        </p:sp>
      </p:grpSp>
      <p:grpSp>
        <p:nvGrpSpPr>
          <p:cNvPr id="96" name="Group 95"/>
          <p:cNvGrpSpPr/>
          <p:nvPr/>
        </p:nvGrpSpPr>
        <p:grpSpPr>
          <a:xfrm>
            <a:off x="396240" y="1752600"/>
            <a:ext cx="914400" cy="533400"/>
            <a:chOff x="2514600" y="2743200"/>
            <a:chExt cx="914400" cy="533400"/>
          </a:xfrm>
        </p:grpSpPr>
        <p:sp>
          <p:nvSpPr>
            <p:cNvPr id="97" name="AutoShape 8"/>
            <p:cNvSpPr>
              <a:spLocks noChangeArrowheads="1"/>
            </p:cNvSpPr>
            <p:nvPr/>
          </p:nvSpPr>
          <p:spPr bwMode="auto">
            <a:xfrm>
              <a:off x="2514600" y="3103752"/>
              <a:ext cx="914400" cy="172848"/>
            </a:xfrm>
            <a:prstGeom prst="rightArrow">
              <a:avLst>
                <a:gd name="adj1" fmla="val 50000"/>
                <a:gd name="adj2" fmla="val 201769"/>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solidFill>
                  <a:srgbClr val="0000FF"/>
                </a:solidFill>
                <a:latin typeface="Calibri" charset="0"/>
                <a:ea typeface="ＭＳ Ｐゴシック" charset="-128"/>
              </a:endParaRPr>
            </a:p>
          </p:txBody>
        </p:sp>
        <p:sp>
          <p:nvSpPr>
            <p:cNvPr id="98" name="Text Box 4"/>
            <p:cNvSpPr txBox="1">
              <a:spLocks noChangeArrowheads="1"/>
            </p:cNvSpPr>
            <p:nvPr/>
          </p:nvSpPr>
          <p:spPr bwMode="auto">
            <a:xfrm>
              <a:off x="2667000" y="2743200"/>
              <a:ext cx="381000" cy="487313"/>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b="1" dirty="0" smtClean="0">
                  <a:solidFill>
                    <a:srgbClr val="0000FF"/>
                  </a:solidFill>
                  <a:latin typeface="Calibri" pitchFamily="-97" charset="0"/>
                  <a:cs typeface="Tahoma" pitchFamily="-97" charset="0"/>
                </a:rPr>
                <a:t>u</a:t>
              </a:r>
              <a:endParaRPr lang="he-IL" sz="2400" dirty="0">
                <a:solidFill>
                  <a:srgbClr val="0000FF"/>
                </a:solidFill>
                <a:cs typeface="Tahoma" pitchFamily="-97" charset="0"/>
              </a:endParaRPr>
            </a:p>
          </p:txBody>
        </p:sp>
      </p:grpSp>
      <p:grpSp>
        <p:nvGrpSpPr>
          <p:cNvPr id="99" name="Group 98"/>
          <p:cNvGrpSpPr/>
          <p:nvPr/>
        </p:nvGrpSpPr>
        <p:grpSpPr>
          <a:xfrm>
            <a:off x="304800" y="2286000"/>
            <a:ext cx="1742440" cy="914400"/>
            <a:chOff x="2423160" y="1905000"/>
            <a:chExt cx="1742440" cy="914400"/>
          </a:xfrm>
        </p:grpSpPr>
        <p:sp>
          <p:nvSpPr>
            <p:cNvPr id="100" name="Text Box 4"/>
            <p:cNvSpPr txBox="1">
              <a:spLocks noChangeArrowheads="1"/>
            </p:cNvSpPr>
            <p:nvPr/>
          </p:nvSpPr>
          <p:spPr bwMode="auto">
            <a:xfrm>
              <a:off x="2514600" y="1905000"/>
              <a:ext cx="1651000" cy="487313"/>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400" dirty="0" smtClean="0">
                  <a:solidFill>
                    <a:srgbClr val="0000FF"/>
                  </a:solidFill>
                  <a:latin typeface="Calibri" pitchFamily="-97" charset="0"/>
                  <a:cs typeface="Tahoma" pitchFamily="-97" charset="0"/>
                </a:rPr>
                <a:t>C</a:t>
              </a:r>
              <a:r>
                <a:rPr lang="en-US" sz="3200" b="1" baseline="-25000" dirty="0" smtClean="0">
                  <a:solidFill>
                    <a:srgbClr val="0000FF"/>
                  </a:solidFill>
                  <a:latin typeface="Calibri" pitchFamily="-97" charset="0"/>
                  <a:cs typeface="Tahoma" pitchFamily="-97" charset="0"/>
                </a:rPr>
                <a:t>i2</a:t>
              </a:r>
              <a:r>
                <a:rPr lang="en-US" sz="2400" dirty="0" smtClean="0">
                  <a:solidFill>
                    <a:srgbClr val="0000FF"/>
                  </a:solidFill>
                  <a:latin typeface="Calibri" pitchFamily="-97" charset="0"/>
                  <a:cs typeface="Tahoma" pitchFamily="-97" charset="0"/>
                </a:rPr>
                <a:t>(</a:t>
              </a:r>
              <a:r>
                <a:rPr lang="en-US" sz="2800" b="1" dirty="0">
                  <a:solidFill>
                    <a:srgbClr val="0000FF"/>
                  </a:solidFill>
                  <a:latin typeface="Calibri" pitchFamily="-97" charset="0"/>
                  <a:cs typeface="Tahoma" pitchFamily="-97" charset="0"/>
                </a:rPr>
                <a:t>w</a:t>
              </a:r>
              <a:r>
                <a:rPr lang="en-US" sz="2400" dirty="0" smtClean="0">
                  <a:solidFill>
                    <a:srgbClr val="0000FF"/>
                  </a:solidFill>
                  <a:latin typeface="Calibri" pitchFamily="-97" charset="0"/>
                  <a:cs typeface="Tahoma" pitchFamily="-97" charset="0"/>
                </a:rPr>
                <a:t>)</a:t>
              </a:r>
              <a:endParaRPr lang="he-IL" sz="2400" dirty="0">
                <a:solidFill>
                  <a:srgbClr val="0000FF"/>
                </a:solidFill>
                <a:cs typeface="Tahoma" pitchFamily="-97" charset="0"/>
              </a:endParaRPr>
            </a:p>
          </p:txBody>
        </p:sp>
        <p:sp>
          <p:nvSpPr>
            <p:cNvPr id="101" name="Left-Right Arrow 100"/>
            <p:cNvSpPr/>
            <p:nvPr/>
          </p:nvSpPr>
          <p:spPr bwMode="auto">
            <a:xfrm>
              <a:off x="2423160" y="2362200"/>
              <a:ext cx="1005840" cy="457200"/>
            </a:xfrm>
            <a:prstGeom prst="leftRightArrow">
              <a:avLst>
                <a:gd name="adj1" fmla="val 58068"/>
                <a:gd name="adj2" fmla="val 50000"/>
              </a:avLst>
            </a:prstGeom>
            <a:ln>
              <a:headEnd/>
              <a:tailE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smtClean="0">
                <a:solidFill>
                  <a:srgbClr val="0000FF"/>
                </a:solidFill>
                <a:latin typeface="Calibri" charset="0"/>
                <a:ea typeface="ＭＳ Ｐゴシック" charset="-128"/>
              </a:endParaRPr>
            </a:p>
          </p:txBody>
        </p:sp>
      </p:grpSp>
      <p:grpSp>
        <p:nvGrpSpPr>
          <p:cNvPr id="102" name="Group 101"/>
          <p:cNvGrpSpPr/>
          <p:nvPr/>
        </p:nvGrpSpPr>
        <p:grpSpPr>
          <a:xfrm>
            <a:off x="396240" y="3124200"/>
            <a:ext cx="914400" cy="533400"/>
            <a:chOff x="2514600" y="2743200"/>
            <a:chExt cx="914400" cy="533400"/>
          </a:xfrm>
        </p:grpSpPr>
        <p:sp>
          <p:nvSpPr>
            <p:cNvPr id="103" name="AutoShape 8"/>
            <p:cNvSpPr>
              <a:spLocks noChangeArrowheads="1"/>
            </p:cNvSpPr>
            <p:nvPr/>
          </p:nvSpPr>
          <p:spPr bwMode="auto">
            <a:xfrm>
              <a:off x="2514600" y="3103752"/>
              <a:ext cx="914400" cy="172848"/>
            </a:xfrm>
            <a:prstGeom prst="rightArrow">
              <a:avLst>
                <a:gd name="adj1" fmla="val 50000"/>
                <a:gd name="adj2" fmla="val 201769"/>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solidFill>
                  <a:srgbClr val="0000FF"/>
                </a:solidFill>
                <a:latin typeface="Calibri" charset="0"/>
                <a:ea typeface="ＭＳ Ｐゴシック" charset="-128"/>
              </a:endParaRPr>
            </a:p>
          </p:txBody>
        </p:sp>
        <p:sp>
          <p:nvSpPr>
            <p:cNvPr id="104" name="Text Box 4"/>
            <p:cNvSpPr txBox="1">
              <a:spLocks noChangeArrowheads="1"/>
            </p:cNvSpPr>
            <p:nvPr/>
          </p:nvSpPr>
          <p:spPr bwMode="auto">
            <a:xfrm>
              <a:off x="2667000" y="2743200"/>
              <a:ext cx="381000" cy="487313"/>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b="1" dirty="0">
                  <a:solidFill>
                    <a:srgbClr val="0000FF"/>
                  </a:solidFill>
                  <a:latin typeface="Calibri" pitchFamily="-97" charset="0"/>
                  <a:cs typeface="Tahoma" pitchFamily="-97" charset="0"/>
                </a:rPr>
                <a:t>w</a:t>
              </a:r>
              <a:endParaRPr lang="he-IL" sz="2400" dirty="0">
                <a:solidFill>
                  <a:srgbClr val="0000FF"/>
                </a:solidFill>
                <a:cs typeface="Tahoma" pitchFamily="-97" charset="0"/>
              </a:endParaRPr>
            </a:p>
          </p:txBody>
        </p:sp>
      </p:grpSp>
      <p:grpSp>
        <p:nvGrpSpPr>
          <p:cNvPr id="111" name="Group 110"/>
          <p:cNvGrpSpPr/>
          <p:nvPr/>
        </p:nvGrpSpPr>
        <p:grpSpPr>
          <a:xfrm>
            <a:off x="2743200" y="1905000"/>
            <a:ext cx="1767840" cy="914400"/>
            <a:chOff x="2423160" y="1905000"/>
            <a:chExt cx="1767840" cy="914400"/>
          </a:xfrm>
        </p:grpSpPr>
        <p:sp>
          <p:nvSpPr>
            <p:cNvPr id="112" name="Text Box 4"/>
            <p:cNvSpPr txBox="1">
              <a:spLocks noChangeArrowheads="1"/>
            </p:cNvSpPr>
            <p:nvPr/>
          </p:nvSpPr>
          <p:spPr bwMode="auto">
            <a:xfrm>
              <a:off x="2540000" y="1905000"/>
              <a:ext cx="1651000" cy="487313"/>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400" dirty="0" err="1" smtClean="0">
                  <a:solidFill>
                    <a:srgbClr val="FF0000"/>
                  </a:solidFill>
                  <a:latin typeface="Calibri" pitchFamily="-97" charset="0"/>
                  <a:cs typeface="Tahoma" pitchFamily="-97" charset="0"/>
                </a:rPr>
                <a:t>C</a:t>
              </a:r>
              <a:r>
                <a:rPr lang="en-US" sz="3200" b="1" baseline="-25000" dirty="0" err="1" smtClean="0">
                  <a:solidFill>
                    <a:srgbClr val="FF0000"/>
                  </a:solidFill>
                  <a:latin typeface="Calibri" pitchFamily="-97" charset="0"/>
                  <a:cs typeface="Tahoma" pitchFamily="-97" charset="0"/>
                </a:rPr>
                <a:t>j</a:t>
              </a:r>
              <a:r>
                <a:rPr lang="en-US" sz="2400" dirty="0" smtClean="0">
                  <a:solidFill>
                    <a:srgbClr val="FF0000"/>
                  </a:solidFill>
                  <a:latin typeface="Calibri" pitchFamily="-97" charset="0"/>
                  <a:cs typeface="Tahoma" pitchFamily="-97" charset="0"/>
                </a:rPr>
                <a:t>(</a:t>
              </a:r>
              <a:r>
                <a:rPr lang="en-US" sz="2800" b="1" dirty="0" smtClean="0">
                  <a:solidFill>
                    <a:srgbClr val="FF0000"/>
                  </a:solidFill>
                  <a:latin typeface="Calibri" pitchFamily="-97" charset="0"/>
                  <a:cs typeface="Tahoma" pitchFamily="-97" charset="0"/>
                </a:rPr>
                <a:t>v’</a:t>
              </a:r>
              <a:r>
                <a:rPr lang="en-US" sz="2400" dirty="0" smtClean="0">
                  <a:solidFill>
                    <a:srgbClr val="FF0000"/>
                  </a:solidFill>
                  <a:latin typeface="Calibri" pitchFamily="-97" charset="0"/>
                  <a:cs typeface="Tahoma" pitchFamily="-97" charset="0"/>
                </a:rPr>
                <a:t>)</a:t>
              </a:r>
              <a:endParaRPr lang="he-IL" sz="2400" dirty="0">
                <a:solidFill>
                  <a:srgbClr val="FF0000"/>
                </a:solidFill>
                <a:cs typeface="Tahoma" pitchFamily="-97" charset="0"/>
              </a:endParaRPr>
            </a:p>
          </p:txBody>
        </p:sp>
        <p:sp>
          <p:nvSpPr>
            <p:cNvPr id="113" name="Left-Right Arrow 112"/>
            <p:cNvSpPr/>
            <p:nvPr/>
          </p:nvSpPr>
          <p:spPr bwMode="auto">
            <a:xfrm>
              <a:off x="2423160" y="2362200"/>
              <a:ext cx="1005840" cy="457200"/>
            </a:xfrm>
            <a:prstGeom prst="leftRightArrow">
              <a:avLst>
                <a:gd name="adj1" fmla="val 58068"/>
                <a:gd name="adj2" fmla="val 50000"/>
              </a:avLst>
            </a:prstGeom>
            <a:ln>
              <a:headEnd/>
              <a:tailEnd/>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b="1" dirty="0" smtClean="0">
                <a:solidFill>
                  <a:srgbClr val="FF0000"/>
                </a:solidFill>
                <a:latin typeface="Calibri" charset="0"/>
                <a:ea typeface="ＭＳ Ｐゴシック" charset="-128"/>
              </a:endParaRPr>
            </a:p>
          </p:txBody>
        </p:sp>
      </p:grpSp>
      <p:grpSp>
        <p:nvGrpSpPr>
          <p:cNvPr id="114" name="Group 113"/>
          <p:cNvGrpSpPr/>
          <p:nvPr/>
        </p:nvGrpSpPr>
        <p:grpSpPr>
          <a:xfrm>
            <a:off x="2819400" y="2667000"/>
            <a:ext cx="914400" cy="533400"/>
            <a:chOff x="2514600" y="2743200"/>
            <a:chExt cx="914400" cy="533400"/>
          </a:xfrm>
        </p:grpSpPr>
        <p:sp>
          <p:nvSpPr>
            <p:cNvPr id="115" name="AutoShape 8"/>
            <p:cNvSpPr>
              <a:spLocks noChangeArrowheads="1"/>
            </p:cNvSpPr>
            <p:nvPr/>
          </p:nvSpPr>
          <p:spPr bwMode="auto">
            <a:xfrm>
              <a:off x="2514600" y="3103752"/>
              <a:ext cx="914400" cy="172848"/>
            </a:xfrm>
            <a:prstGeom prst="rightArrow">
              <a:avLst>
                <a:gd name="adj1" fmla="val 50000"/>
                <a:gd name="adj2" fmla="val 201769"/>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a:solidFill>
                  <a:srgbClr val="FF0000"/>
                </a:solidFill>
                <a:latin typeface="Calibri" charset="0"/>
                <a:ea typeface="ＭＳ Ｐゴシック" charset="-128"/>
              </a:endParaRPr>
            </a:p>
          </p:txBody>
        </p:sp>
        <p:sp>
          <p:nvSpPr>
            <p:cNvPr id="116" name="Text Box 4"/>
            <p:cNvSpPr txBox="1">
              <a:spLocks noChangeArrowheads="1"/>
            </p:cNvSpPr>
            <p:nvPr/>
          </p:nvSpPr>
          <p:spPr bwMode="auto">
            <a:xfrm>
              <a:off x="2667000" y="2743200"/>
              <a:ext cx="457200" cy="487313"/>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b="1" dirty="0" smtClean="0">
                  <a:solidFill>
                    <a:srgbClr val="FF0000"/>
                  </a:solidFill>
                  <a:latin typeface="Calibri" pitchFamily="-97" charset="0"/>
                  <a:cs typeface="Tahoma" pitchFamily="-97" charset="0"/>
                </a:rPr>
                <a:t>v'</a:t>
              </a:r>
              <a:endParaRPr lang="he-IL" sz="2400" dirty="0">
                <a:solidFill>
                  <a:srgbClr val="FF0000"/>
                </a:solidFill>
                <a:cs typeface="Tahoma" pitchFamily="-97" charset="0"/>
              </a:endParaRPr>
            </a:p>
          </p:txBody>
        </p:sp>
      </p:grpSp>
      <p:sp>
        <p:nvSpPr>
          <p:cNvPr id="117" name="Text Box 46"/>
          <p:cNvSpPr txBox="1">
            <a:spLocks noChangeArrowheads="1"/>
          </p:cNvSpPr>
          <p:nvPr/>
        </p:nvSpPr>
        <p:spPr bwMode="auto">
          <a:xfrm rot="16200000">
            <a:off x="2739478" y="1291678"/>
            <a:ext cx="609602" cy="769441"/>
          </a:xfrm>
          <a:prstGeom prst="rect">
            <a:avLst/>
          </a:prstGeom>
          <a:noFill/>
          <a:ln w="38100" algn="ctr">
            <a:noFill/>
            <a:miter lim="800000"/>
            <a:headEnd/>
            <a:tailEnd/>
          </a:ln>
          <a:effectLst/>
        </p:spPr>
        <p:txBody>
          <a:bodyPr>
            <a:spAutoFit/>
          </a:bodyPr>
          <a:lstStyle/>
          <a:p>
            <a:r>
              <a:rPr lang="en-US" sz="4400" b="1" dirty="0">
                <a:solidFill>
                  <a:srgbClr val="FF0000"/>
                </a:solidFill>
              </a:rPr>
              <a:t>…</a:t>
            </a:r>
          </a:p>
        </p:txBody>
      </p:sp>
      <p:sp>
        <p:nvSpPr>
          <p:cNvPr id="118" name="Text Box 46"/>
          <p:cNvSpPr txBox="1">
            <a:spLocks noChangeArrowheads="1"/>
          </p:cNvSpPr>
          <p:nvPr/>
        </p:nvSpPr>
        <p:spPr bwMode="auto">
          <a:xfrm rot="16200000">
            <a:off x="2746920" y="3120481"/>
            <a:ext cx="609602" cy="769441"/>
          </a:xfrm>
          <a:prstGeom prst="rect">
            <a:avLst/>
          </a:prstGeom>
          <a:noFill/>
          <a:ln w="38100" algn="ctr">
            <a:noFill/>
            <a:miter lim="800000"/>
            <a:headEnd/>
            <a:tailEnd/>
          </a:ln>
          <a:effectLst/>
        </p:spPr>
        <p:txBody>
          <a:bodyPr>
            <a:spAutoFit/>
          </a:bodyPr>
          <a:lstStyle/>
          <a:p>
            <a:r>
              <a:rPr lang="en-US" sz="4400" b="1" dirty="0">
                <a:solidFill>
                  <a:srgbClr val="FF0000"/>
                </a:solidFill>
              </a:rPr>
              <a:t>…</a:t>
            </a:r>
          </a:p>
        </p:txBody>
      </p:sp>
      <p:pic>
        <p:nvPicPr>
          <p:cNvPr id="119" name="Picture 15" descr="j0139019[1]"/>
          <p:cNvPicPr>
            <a:picLocks noChangeAspect="1" noChangeArrowheads="1"/>
          </p:cNvPicPr>
          <p:nvPr/>
        </p:nvPicPr>
        <p:blipFill>
          <a:blip r:embed="rId4"/>
          <a:srcRect/>
          <a:stretch>
            <a:fillRect/>
          </a:stretch>
        </p:blipFill>
        <p:spPr bwMode="auto">
          <a:xfrm>
            <a:off x="5867400" y="2057400"/>
            <a:ext cx="1301750" cy="1198563"/>
          </a:xfrm>
          <a:prstGeom prst="rect">
            <a:avLst/>
          </a:prstGeom>
          <a:noFill/>
          <a:ln w="9525">
            <a:noFill/>
            <a:miter lim="800000"/>
            <a:headEnd/>
            <a:tailEnd/>
          </a:ln>
          <a:effectLst/>
        </p:spPr>
      </p:pic>
      <p:sp>
        <p:nvSpPr>
          <p:cNvPr id="120" name="Text Box 17"/>
          <p:cNvSpPr txBox="1">
            <a:spLocks noChangeArrowheads="1"/>
          </p:cNvSpPr>
          <p:nvPr/>
        </p:nvSpPr>
        <p:spPr bwMode="auto">
          <a:xfrm flipH="1">
            <a:off x="5638800" y="3327698"/>
            <a:ext cx="1661545" cy="461665"/>
          </a:xfrm>
          <a:prstGeom prst="rect">
            <a:avLst/>
          </a:prstGeom>
          <a:noFill/>
          <a:ln w="9525">
            <a:noFill/>
            <a:miter lim="800000"/>
            <a:headEnd/>
            <a:tailEnd/>
          </a:ln>
          <a:effectLst/>
        </p:spPr>
        <p:txBody>
          <a:bodyPr wrap="none">
            <a:spAutoFit/>
          </a:bodyPr>
          <a:lstStyle/>
          <a:p>
            <a:pPr>
              <a:spcBef>
                <a:spcPct val="0"/>
              </a:spcBef>
            </a:pPr>
            <a:r>
              <a:rPr lang="en-US" sz="2400" b="1" dirty="0" smtClean="0">
                <a:sym typeface="Symbol" charset="2"/>
              </a:rPr>
              <a:t> </a:t>
            </a:r>
            <a:r>
              <a:rPr lang="en-US" sz="2400" b="1" dirty="0" smtClean="0"/>
              <a:t>Simulator</a:t>
            </a:r>
            <a:endParaRPr lang="en-US" sz="2400" b="1" dirty="0"/>
          </a:p>
        </p:txBody>
      </p:sp>
      <p:grpSp>
        <p:nvGrpSpPr>
          <p:cNvPr id="121" name="Group 120"/>
          <p:cNvGrpSpPr/>
          <p:nvPr/>
        </p:nvGrpSpPr>
        <p:grpSpPr>
          <a:xfrm>
            <a:off x="4800600" y="1752600"/>
            <a:ext cx="914400" cy="533400"/>
            <a:chOff x="2514600" y="2743200"/>
            <a:chExt cx="914400" cy="533400"/>
          </a:xfrm>
        </p:grpSpPr>
        <p:sp>
          <p:nvSpPr>
            <p:cNvPr id="122" name="AutoShape 8"/>
            <p:cNvSpPr>
              <a:spLocks noChangeArrowheads="1"/>
            </p:cNvSpPr>
            <p:nvPr/>
          </p:nvSpPr>
          <p:spPr bwMode="auto">
            <a:xfrm>
              <a:off x="2514600" y="3103752"/>
              <a:ext cx="914400" cy="172848"/>
            </a:xfrm>
            <a:prstGeom prst="rightArrow">
              <a:avLst>
                <a:gd name="adj1" fmla="val 50000"/>
                <a:gd name="adj2" fmla="val 201769"/>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solidFill>
                  <a:srgbClr val="0000FF"/>
                </a:solidFill>
                <a:latin typeface="Calibri" charset="0"/>
                <a:ea typeface="ＭＳ Ｐゴシック" charset="-128"/>
              </a:endParaRPr>
            </a:p>
          </p:txBody>
        </p:sp>
        <p:sp>
          <p:nvSpPr>
            <p:cNvPr id="123" name="Text Box 4"/>
            <p:cNvSpPr txBox="1">
              <a:spLocks noChangeArrowheads="1"/>
            </p:cNvSpPr>
            <p:nvPr/>
          </p:nvSpPr>
          <p:spPr bwMode="auto">
            <a:xfrm>
              <a:off x="2667000" y="2743200"/>
              <a:ext cx="381000" cy="487313"/>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b="1" dirty="0" smtClean="0">
                  <a:solidFill>
                    <a:srgbClr val="0000FF"/>
                  </a:solidFill>
                  <a:latin typeface="Calibri" pitchFamily="-97" charset="0"/>
                  <a:cs typeface="Tahoma" pitchFamily="-97" charset="0"/>
                </a:rPr>
                <a:t>u</a:t>
              </a:r>
              <a:endParaRPr lang="he-IL" sz="2400" dirty="0">
                <a:solidFill>
                  <a:srgbClr val="0000FF"/>
                </a:solidFill>
                <a:cs typeface="Tahoma" pitchFamily="-97" charset="0"/>
              </a:endParaRPr>
            </a:p>
          </p:txBody>
        </p:sp>
      </p:grpSp>
      <p:grpSp>
        <p:nvGrpSpPr>
          <p:cNvPr id="124" name="Group 123"/>
          <p:cNvGrpSpPr/>
          <p:nvPr/>
        </p:nvGrpSpPr>
        <p:grpSpPr>
          <a:xfrm>
            <a:off x="4800600" y="3124200"/>
            <a:ext cx="914400" cy="533400"/>
            <a:chOff x="2514600" y="2743200"/>
            <a:chExt cx="914400" cy="533400"/>
          </a:xfrm>
        </p:grpSpPr>
        <p:sp>
          <p:nvSpPr>
            <p:cNvPr id="125" name="AutoShape 8"/>
            <p:cNvSpPr>
              <a:spLocks noChangeArrowheads="1"/>
            </p:cNvSpPr>
            <p:nvPr/>
          </p:nvSpPr>
          <p:spPr bwMode="auto">
            <a:xfrm>
              <a:off x="2514600" y="3103752"/>
              <a:ext cx="914400" cy="172848"/>
            </a:xfrm>
            <a:prstGeom prst="rightArrow">
              <a:avLst>
                <a:gd name="adj1" fmla="val 50000"/>
                <a:gd name="adj2" fmla="val 201769"/>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solidFill>
                  <a:srgbClr val="0000FF"/>
                </a:solidFill>
                <a:latin typeface="Calibri" charset="0"/>
                <a:ea typeface="ＭＳ Ｐゴシック" charset="-128"/>
              </a:endParaRPr>
            </a:p>
          </p:txBody>
        </p:sp>
        <p:sp>
          <p:nvSpPr>
            <p:cNvPr id="126" name="Text Box 4"/>
            <p:cNvSpPr txBox="1">
              <a:spLocks noChangeArrowheads="1"/>
            </p:cNvSpPr>
            <p:nvPr/>
          </p:nvSpPr>
          <p:spPr bwMode="auto">
            <a:xfrm>
              <a:off x="2667000" y="2743200"/>
              <a:ext cx="381000" cy="487313"/>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b="1" dirty="0">
                  <a:solidFill>
                    <a:srgbClr val="0000FF"/>
                  </a:solidFill>
                  <a:latin typeface="Calibri" pitchFamily="-97" charset="0"/>
                  <a:cs typeface="Tahoma" pitchFamily="-97" charset="0"/>
                </a:rPr>
                <a:t>w</a:t>
              </a:r>
              <a:endParaRPr lang="he-IL" sz="2400" dirty="0">
                <a:solidFill>
                  <a:srgbClr val="0000FF"/>
                </a:solidFill>
                <a:cs typeface="Tahoma" pitchFamily="-97" charset="0"/>
              </a:endParaRPr>
            </a:p>
          </p:txBody>
        </p:sp>
      </p:grpSp>
      <p:grpSp>
        <p:nvGrpSpPr>
          <p:cNvPr id="135" name="Group 134"/>
          <p:cNvGrpSpPr/>
          <p:nvPr/>
        </p:nvGrpSpPr>
        <p:grpSpPr>
          <a:xfrm>
            <a:off x="7315200" y="1905003"/>
            <a:ext cx="1767840" cy="914400"/>
            <a:chOff x="2423160" y="1905000"/>
            <a:chExt cx="1767840" cy="914400"/>
          </a:xfrm>
        </p:grpSpPr>
        <p:sp>
          <p:nvSpPr>
            <p:cNvPr id="136" name="Text Box 4"/>
            <p:cNvSpPr txBox="1">
              <a:spLocks noChangeArrowheads="1"/>
            </p:cNvSpPr>
            <p:nvPr/>
          </p:nvSpPr>
          <p:spPr bwMode="auto">
            <a:xfrm>
              <a:off x="2540000" y="1905000"/>
              <a:ext cx="1651000" cy="487313"/>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400" dirty="0" err="1" smtClean="0">
                  <a:solidFill>
                    <a:srgbClr val="FF0000"/>
                  </a:solidFill>
                  <a:latin typeface="Calibri" pitchFamily="-97" charset="0"/>
                  <a:cs typeface="Tahoma" pitchFamily="-97" charset="0"/>
                </a:rPr>
                <a:t>C</a:t>
              </a:r>
              <a:r>
                <a:rPr lang="en-US" sz="3200" b="1" baseline="-25000" dirty="0" err="1" smtClean="0">
                  <a:solidFill>
                    <a:srgbClr val="FF0000"/>
                  </a:solidFill>
                  <a:latin typeface="Calibri" pitchFamily="-97" charset="0"/>
                  <a:cs typeface="Tahoma" pitchFamily="-97" charset="0"/>
                </a:rPr>
                <a:t>j</a:t>
              </a:r>
              <a:r>
                <a:rPr lang="en-US" sz="2400" dirty="0" smtClean="0">
                  <a:solidFill>
                    <a:srgbClr val="FF0000"/>
                  </a:solidFill>
                  <a:latin typeface="Calibri" pitchFamily="-97" charset="0"/>
                  <a:cs typeface="Tahoma" pitchFamily="-97" charset="0"/>
                </a:rPr>
                <a:t>(</a:t>
              </a:r>
              <a:r>
                <a:rPr lang="en-US" sz="2800" b="1" dirty="0" smtClean="0">
                  <a:solidFill>
                    <a:srgbClr val="FF0000"/>
                  </a:solidFill>
                  <a:latin typeface="Calibri" pitchFamily="-97" charset="0"/>
                  <a:cs typeface="Tahoma" pitchFamily="-97" charset="0"/>
                </a:rPr>
                <a:t>v’</a:t>
              </a:r>
              <a:r>
                <a:rPr lang="en-US" sz="2400" dirty="0" smtClean="0">
                  <a:solidFill>
                    <a:srgbClr val="FF0000"/>
                  </a:solidFill>
                  <a:latin typeface="Calibri" pitchFamily="-97" charset="0"/>
                  <a:cs typeface="Tahoma" pitchFamily="-97" charset="0"/>
                </a:rPr>
                <a:t>)</a:t>
              </a:r>
              <a:endParaRPr lang="he-IL" sz="2400" dirty="0">
                <a:solidFill>
                  <a:srgbClr val="FF0000"/>
                </a:solidFill>
                <a:cs typeface="Tahoma" pitchFamily="-97" charset="0"/>
              </a:endParaRPr>
            </a:p>
          </p:txBody>
        </p:sp>
        <p:sp>
          <p:nvSpPr>
            <p:cNvPr id="137" name="Left-Right Arrow 136"/>
            <p:cNvSpPr/>
            <p:nvPr/>
          </p:nvSpPr>
          <p:spPr bwMode="auto">
            <a:xfrm>
              <a:off x="2423160" y="2362200"/>
              <a:ext cx="1005840" cy="457200"/>
            </a:xfrm>
            <a:prstGeom prst="leftRightArrow">
              <a:avLst>
                <a:gd name="adj1" fmla="val 58068"/>
                <a:gd name="adj2" fmla="val 50000"/>
              </a:avLst>
            </a:prstGeom>
            <a:ln>
              <a:headEnd/>
              <a:tailEnd/>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b="1" dirty="0" smtClean="0">
                <a:solidFill>
                  <a:srgbClr val="FF0000"/>
                </a:solidFill>
                <a:latin typeface="Calibri" charset="0"/>
                <a:ea typeface="ＭＳ Ｐゴシック" charset="-128"/>
              </a:endParaRPr>
            </a:p>
          </p:txBody>
        </p:sp>
      </p:grpSp>
      <p:grpSp>
        <p:nvGrpSpPr>
          <p:cNvPr id="138" name="Group 137"/>
          <p:cNvGrpSpPr/>
          <p:nvPr/>
        </p:nvGrpSpPr>
        <p:grpSpPr>
          <a:xfrm>
            <a:off x="7398842" y="2667003"/>
            <a:ext cx="914400" cy="533400"/>
            <a:chOff x="2514600" y="2743200"/>
            <a:chExt cx="914400" cy="533400"/>
          </a:xfrm>
        </p:grpSpPr>
        <p:sp>
          <p:nvSpPr>
            <p:cNvPr id="139" name="AutoShape 8"/>
            <p:cNvSpPr>
              <a:spLocks noChangeArrowheads="1"/>
            </p:cNvSpPr>
            <p:nvPr/>
          </p:nvSpPr>
          <p:spPr bwMode="auto">
            <a:xfrm>
              <a:off x="2514600" y="3103752"/>
              <a:ext cx="914400" cy="172848"/>
            </a:xfrm>
            <a:prstGeom prst="rightArrow">
              <a:avLst>
                <a:gd name="adj1" fmla="val 50000"/>
                <a:gd name="adj2" fmla="val 201769"/>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a:solidFill>
                  <a:srgbClr val="FF0000"/>
                </a:solidFill>
                <a:latin typeface="Calibri" charset="0"/>
                <a:ea typeface="ＭＳ Ｐゴシック" charset="-128"/>
              </a:endParaRPr>
            </a:p>
          </p:txBody>
        </p:sp>
        <p:sp>
          <p:nvSpPr>
            <p:cNvPr id="140" name="Text Box 4"/>
            <p:cNvSpPr txBox="1">
              <a:spLocks noChangeArrowheads="1"/>
            </p:cNvSpPr>
            <p:nvPr/>
          </p:nvSpPr>
          <p:spPr bwMode="auto">
            <a:xfrm>
              <a:off x="2667000" y="2743200"/>
              <a:ext cx="457200" cy="487313"/>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b="1" dirty="0" smtClean="0">
                  <a:solidFill>
                    <a:srgbClr val="FF0000"/>
                  </a:solidFill>
                  <a:latin typeface="Calibri" pitchFamily="-97" charset="0"/>
                  <a:cs typeface="Tahoma" pitchFamily="-97" charset="0"/>
                </a:rPr>
                <a:t>v'</a:t>
              </a:r>
              <a:endParaRPr lang="he-IL" sz="2400" dirty="0">
                <a:solidFill>
                  <a:srgbClr val="FF0000"/>
                </a:solidFill>
                <a:cs typeface="Tahoma" pitchFamily="-97" charset="0"/>
              </a:endParaRPr>
            </a:p>
          </p:txBody>
        </p:sp>
      </p:grpSp>
      <p:sp>
        <p:nvSpPr>
          <p:cNvPr id="141" name="Text Box 46"/>
          <p:cNvSpPr txBox="1">
            <a:spLocks noChangeArrowheads="1"/>
          </p:cNvSpPr>
          <p:nvPr/>
        </p:nvSpPr>
        <p:spPr bwMode="auto">
          <a:xfrm rot="16200000">
            <a:off x="7318920" y="1291681"/>
            <a:ext cx="609602" cy="769441"/>
          </a:xfrm>
          <a:prstGeom prst="rect">
            <a:avLst/>
          </a:prstGeom>
          <a:noFill/>
          <a:ln w="38100" algn="ctr">
            <a:noFill/>
            <a:miter lim="800000"/>
            <a:headEnd/>
            <a:tailEnd/>
          </a:ln>
          <a:effectLst/>
        </p:spPr>
        <p:txBody>
          <a:bodyPr>
            <a:spAutoFit/>
          </a:bodyPr>
          <a:lstStyle/>
          <a:p>
            <a:r>
              <a:rPr lang="en-US" sz="4400" b="1" dirty="0">
                <a:solidFill>
                  <a:srgbClr val="FF0000"/>
                </a:solidFill>
              </a:rPr>
              <a:t>…</a:t>
            </a:r>
          </a:p>
        </p:txBody>
      </p:sp>
      <p:sp>
        <p:nvSpPr>
          <p:cNvPr id="142" name="Text Box 46"/>
          <p:cNvSpPr txBox="1">
            <a:spLocks noChangeArrowheads="1"/>
          </p:cNvSpPr>
          <p:nvPr/>
        </p:nvSpPr>
        <p:spPr bwMode="auto">
          <a:xfrm rot="16200000">
            <a:off x="7326362" y="3120484"/>
            <a:ext cx="609602" cy="769441"/>
          </a:xfrm>
          <a:prstGeom prst="rect">
            <a:avLst/>
          </a:prstGeom>
          <a:noFill/>
          <a:ln w="38100" algn="ctr">
            <a:noFill/>
            <a:miter lim="800000"/>
            <a:headEnd/>
            <a:tailEnd/>
          </a:ln>
          <a:effectLst/>
        </p:spPr>
        <p:txBody>
          <a:bodyPr>
            <a:spAutoFit/>
          </a:bodyPr>
          <a:lstStyle/>
          <a:p>
            <a:r>
              <a:rPr lang="en-US" sz="4400" b="1" dirty="0">
                <a:solidFill>
                  <a:srgbClr val="FF0000"/>
                </a:solidFill>
              </a:rPr>
              <a:t>…</a:t>
            </a:r>
          </a:p>
        </p:txBody>
      </p:sp>
      <p:sp>
        <p:nvSpPr>
          <p:cNvPr id="3" name="TextBox 2"/>
          <p:cNvSpPr txBox="1"/>
          <p:nvPr/>
        </p:nvSpPr>
        <p:spPr>
          <a:xfrm>
            <a:off x="8555162" y="2143780"/>
            <a:ext cx="436438" cy="523220"/>
          </a:xfrm>
          <a:prstGeom prst="rect">
            <a:avLst/>
          </a:prstGeom>
          <a:noFill/>
        </p:spPr>
        <p:txBody>
          <a:bodyPr wrap="none" rtlCol="0">
            <a:spAutoFit/>
          </a:bodyPr>
          <a:lstStyle/>
          <a:p>
            <a:pPr algn="ctr"/>
            <a:r>
              <a:rPr lang="en-US" sz="2800" dirty="0" smtClean="0">
                <a:solidFill>
                  <a:srgbClr val="FF0000"/>
                </a:solidFill>
              </a:rPr>
              <a:t>v’</a:t>
            </a:r>
          </a:p>
        </p:txBody>
      </p:sp>
      <p:cxnSp>
        <p:nvCxnSpPr>
          <p:cNvPr id="7" name="Straight Arrow Connector 6"/>
          <p:cNvCxnSpPr/>
          <p:nvPr/>
        </p:nvCxnSpPr>
        <p:spPr>
          <a:xfrm>
            <a:off x="8458200" y="2667000"/>
            <a:ext cx="6858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43" name="Group 47"/>
          <p:cNvGrpSpPr>
            <a:grpSpLocks/>
          </p:cNvGrpSpPr>
          <p:nvPr/>
        </p:nvGrpSpPr>
        <p:grpSpPr bwMode="auto">
          <a:xfrm>
            <a:off x="3886200" y="1143000"/>
            <a:ext cx="692150" cy="4041775"/>
            <a:chOff x="2630" y="1248"/>
            <a:chExt cx="436" cy="2546"/>
          </a:xfrm>
        </p:grpSpPr>
        <p:sp>
          <p:nvSpPr>
            <p:cNvPr id="144" name="Text Box 17"/>
            <p:cNvSpPr txBox="1">
              <a:spLocks noChangeAspect="1" noChangeArrowheads="1"/>
            </p:cNvSpPr>
            <p:nvPr/>
          </p:nvSpPr>
          <p:spPr bwMode="auto">
            <a:xfrm>
              <a:off x="2630" y="1708"/>
              <a:ext cx="436" cy="756"/>
            </a:xfrm>
            <a:prstGeom prst="rect">
              <a:avLst/>
            </a:prstGeom>
            <a:noFill/>
            <a:ln w="9525">
              <a:noFill/>
              <a:miter lim="800000"/>
              <a:headEnd/>
              <a:tailEnd/>
            </a:ln>
            <a:effectLst/>
          </p:spPr>
          <p:txBody>
            <a:bodyPr wrap="none">
              <a:spAutoFit/>
            </a:bodyPr>
            <a:lstStyle/>
            <a:p>
              <a:pPr algn="l">
                <a:spcBef>
                  <a:spcPct val="0"/>
                </a:spcBef>
              </a:pPr>
              <a:r>
                <a:rPr lang="en-US" sz="7200" b="1" dirty="0">
                  <a:latin typeface="Tahoma" charset="0"/>
                  <a:sym typeface="Symbol" charset="2"/>
                </a:rPr>
                <a:t></a:t>
              </a:r>
            </a:p>
          </p:txBody>
        </p:sp>
        <p:grpSp>
          <p:nvGrpSpPr>
            <p:cNvPr id="145" name="Group 20"/>
            <p:cNvGrpSpPr>
              <a:grpSpLocks/>
            </p:cNvGrpSpPr>
            <p:nvPr/>
          </p:nvGrpSpPr>
          <p:grpSpPr bwMode="auto">
            <a:xfrm>
              <a:off x="2784" y="1248"/>
              <a:ext cx="48" cy="2304"/>
              <a:chOff x="2928" y="1248"/>
              <a:chExt cx="0" cy="2640"/>
            </a:xfrm>
          </p:grpSpPr>
          <p:sp>
            <p:nvSpPr>
              <p:cNvPr id="147" name="Line 21"/>
              <p:cNvSpPr>
                <a:spLocks noChangeShapeType="1"/>
              </p:cNvSpPr>
              <p:nvPr/>
            </p:nvSpPr>
            <p:spPr bwMode="auto">
              <a:xfrm>
                <a:off x="2928" y="1248"/>
                <a:ext cx="0" cy="816"/>
              </a:xfrm>
              <a:prstGeom prst="line">
                <a:avLst/>
              </a:prstGeom>
              <a:noFill/>
              <a:ln w="38100">
                <a:noFill/>
                <a:round/>
                <a:headEnd/>
                <a:tailEnd/>
              </a:ln>
              <a:effectLst/>
            </p:spPr>
            <p:txBody>
              <a:bodyPr/>
              <a:lstStyle/>
              <a:p>
                <a:endParaRPr lang="en-US" sz="1200" dirty="0"/>
              </a:p>
            </p:txBody>
          </p:sp>
          <p:sp>
            <p:nvSpPr>
              <p:cNvPr id="148" name="Line 22"/>
              <p:cNvSpPr>
                <a:spLocks noChangeShapeType="1"/>
              </p:cNvSpPr>
              <p:nvPr/>
            </p:nvSpPr>
            <p:spPr bwMode="auto">
              <a:xfrm>
                <a:off x="2928" y="2736"/>
                <a:ext cx="0" cy="1152"/>
              </a:xfrm>
              <a:prstGeom prst="line">
                <a:avLst/>
              </a:prstGeom>
              <a:noFill/>
              <a:ln w="38100">
                <a:noFill/>
                <a:round/>
                <a:headEnd/>
                <a:tailEnd/>
              </a:ln>
              <a:effectLst/>
            </p:spPr>
            <p:txBody>
              <a:bodyPr/>
              <a:lstStyle/>
              <a:p>
                <a:endParaRPr lang="en-US" sz="1200" dirty="0"/>
              </a:p>
            </p:txBody>
          </p:sp>
        </p:grpSp>
        <p:sp>
          <p:nvSpPr>
            <p:cNvPr id="146" name="Text Box 27"/>
            <p:cNvSpPr txBox="1">
              <a:spLocks noChangeArrowheads="1"/>
            </p:cNvSpPr>
            <p:nvPr/>
          </p:nvSpPr>
          <p:spPr bwMode="auto">
            <a:xfrm>
              <a:off x="2822" y="3600"/>
              <a:ext cx="116" cy="194"/>
            </a:xfrm>
            <a:prstGeom prst="rect">
              <a:avLst/>
            </a:prstGeom>
            <a:noFill/>
            <a:ln w="9525">
              <a:noFill/>
              <a:miter lim="800000"/>
              <a:headEnd/>
              <a:tailEnd/>
            </a:ln>
            <a:effectLst/>
          </p:spPr>
          <p:txBody>
            <a:bodyPr wrap="none">
              <a:spAutoFit/>
            </a:bodyPr>
            <a:lstStyle/>
            <a:p>
              <a:pPr>
                <a:spcBef>
                  <a:spcPct val="0"/>
                </a:spcBef>
              </a:pPr>
              <a:endParaRPr lang="sv-SE" sz="1400" b="1">
                <a:solidFill>
                  <a:srgbClr val="FF0000"/>
                </a:solidFill>
              </a:endParaRPr>
            </a:p>
          </p:txBody>
        </p:sp>
      </p:grpSp>
      <p:sp>
        <p:nvSpPr>
          <p:cNvPr id="51" name="TextBox 50"/>
          <p:cNvSpPr txBox="1"/>
          <p:nvPr/>
        </p:nvSpPr>
        <p:spPr>
          <a:xfrm>
            <a:off x="96218" y="304800"/>
            <a:ext cx="8951564" cy="646331"/>
          </a:xfrm>
          <a:prstGeom prst="rect">
            <a:avLst/>
          </a:prstGeom>
          <a:noFill/>
        </p:spPr>
        <p:txBody>
          <a:bodyPr wrap="none" rtlCol="0">
            <a:spAutoFit/>
          </a:bodyPr>
          <a:lstStyle/>
          <a:p>
            <a:r>
              <a:rPr lang="en-US" sz="3600" dirty="0" smtClean="0">
                <a:solidFill>
                  <a:srgbClr val="FF0000"/>
                </a:solidFill>
              </a:rPr>
              <a:t>Relaxation: </a:t>
            </a:r>
            <a:r>
              <a:rPr lang="en-US" sz="3600" dirty="0" smtClean="0">
                <a:solidFill>
                  <a:srgbClr val="000000"/>
                </a:solidFill>
              </a:rPr>
              <a:t>Left commitments are </a:t>
            </a:r>
            <a:r>
              <a:rPr lang="en-US" sz="3600" dirty="0" err="1" smtClean="0">
                <a:solidFill>
                  <a:srgbClr val="000000"/>
                </a:solidFill>
              </a:rPr>
              <a:t>i.i.d</a:t>
            </a:r>
            <a:r>
              <a:rPr lang="en-US" sz="3600" dirty="0" smtClean="0">
                <a:solidFill>
                  <a:srgbClr val="000000"/>
                </a:solidFill>
              </a:rPr>
              <a:t> samples</a:t>
            </a:r>
          </a:p>
        </p:txBody>
      </p:sp>
    </p:spTree>
    <p:extLst>
      <p:ext uri="{BB962C8B-B14F-4D97-AF65-F5344CB8AC3E}">
        <p14:creationId xmlns:p14="http://schemas.microsoft.com/office/powerpoint/2010/main" val="3711254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1"/>
                                        </p:tgtEl>
                                        <p:attrNameLst>
                                          <p:attrName>style.visibility</p:attrName>
                                        </p:attrNameLst>
                                      </p:cBhvr>
                                      <p:to>
                                        <p:strVal val="visible"/>
                                      </p:to>
                                    </p:set>
                                  </p:childTnLst>
                                </p:cTn>
                              </p:par>
                              <p:par>
                                <p:cTn id="35" presetID="22" presetClass="entr" presetSubtype="1"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Effect transition="in" filter="wipe(up)">
                                      <p:cBhvr>
                                        <p:cTn id="37" dur="500"/>
                                        <p:tgtEl>
                                          <p:spTgt spid="141"/>
                                        </p:tgtEl>
                                      </p:cBhvr>
                                    </p:animEffec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1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4"/>
                                        </p:tgtEl>
                                        <p:attrNameLst>
                                          <p:attrName>style.visibility</p:attrName>
                                        </p:attrNameLst>
                                      </p:cBhvr>
                                      <p:to>
                                        <p:strVal val="visible"/>
                                      </p:to>
                                    </p:set>
                                  </p:childTnLst>
                                </p:cTn>
                              </p:par>
                            </p:childTnLst>
                          </p:cTn>
                        </p:par>
                        <p:par>
                          <p:cTn id="53" fill="hold">
                            <p:stCondLst>
                              <p:cond delay="0"/>
                            </p:stCondLst>
                            <p:childTnLst>
                              <p:par>
                                <p:cTn id="54" presetID="22" presetClass="entr" presetSubtype="1" fill="hold" grpId="0" nodeType="afterEffect">
                                  <p:stCondLst>
                                    <p:cond delay="0"/>
                                  </p:stCondLst>
                                  <p:childTnLst>
                                    <p:set>
                                      <p:cBhvr>
                                        <p:cTn id="55" dur="1" fill="hold">
                                          <p:stCondLst>
                                            <p:cond delay="0"/>
                                          </p:stCondLst>
                                        </p:cTn>
                                        <p:tgtEl>
                                          <p:spTgt spid="142"/>
                                        </p:tgtEl>
                                        <p:attrNameLst>
                                          <p:attrName>style.visibility</p:attrName>
                                        </p:attrNameLst>
                                      </p:cBhvr>
                                      <p:to>
                                        <p:strVal val="visible"/>
                                      </p:to>
                                    </p:set>
                                    <p:animEffect transition="in" filter="wipe(up)">
                                      <p:cBhvr>
                                        <p:cTn id="56" dur="500"/>
                                        <p:tgtEl>
                                          <p:spTgt spid="14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117" grpId="0"/>
      <p:bldP spid="118" grpId="0"/>
      <p:bldP spid="120" grpId="0"/>
      <p:bldP spid="141" grpId="0"/>
      <p:bldP spid="142" grpId="0"/>
      <p:bldP spid="3" grpId="0"/>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219200"/>
            <a:ext cx="8458200" cy="1754327"/>
          </a:xfrm>
          <a:prstGeom prst="rect">
            <a:avLst/>
          </a:prstGeom>
        </p:spPr>
        <p:txBody>
          <a:bodyPr wrap="square">
            <a:spAutoFit/>
          </a:bodyPr>
          <a:lstStyle/>
          <a:p>
            <a:r>
              <a:rPr lang="en-US" sz="3600" dirty="0" smtClean="0">
                <a:solidFill>
                  <a:srgbClr val="800000"/>
                </a:solidFill>
                <a:latin typeface="Calibri" pitchFamily="34" charset="0"/>
              </a:rPr>
              <a:t>Main Lemma: Assuming </a:t>
            </a:r>
            <a:r>
              <a:rPr lang="en-US" sz="3600" dirty="0" smtClean="0">
                <a:solidFill>
                  <a:srgbClr val="0000FF"/>
                </a:solidFill>
                <a:latin typeface="Calibri" pitchFamily="34" charset="0"/>
              </a:rPr>
              <a:t>OWFs </a:t>
            </a:r>
            <a:r>
              <a:rPr lang="en-US" sz="3600" dirty="0" smtClean="0">
                <a:latin typeface="Calibri" pitchFamily="34" charset="0"/>
              </a:rPr>
              <a:t>and</a:t>
            </a:r>
            <a:r>
              <a:rPr lang="en-US" sz="3600" dirty="0" smtClean="0">
                <a:solidFill>
                  <a:srgbClr val="0000FF"/>
                </a:solidFill>
                <a:latin typeface="Calibri" pitchFamily="34" charset="0"/>
              </a:rPr>
              <a:t> Puzzle</a:t>
            </a:r>
            <a:r>
              <a:rPr lang="en-US" sz="3600" dirty="0" smtClean="0">
                <a:solidFill>
                  <a:srgbClr val="800000"/>
                </a:solidFill>
                <a:latin typeface="Calibri" pitchFamily="34" charset="0"/>
              </a:rPr>
              <a:t>, </a:t>
            </a:r>
          </a:p>
          <a:p>
            <a:r>
              <a:rPr lang="en-US" sz="3600" dirty="0" smtClean="0">
                <a:solidFill>
                  <a:srgbClr val="800000"/>
                </a:solidFill>
                <a:latin typeface="Calibri" pitchFamily="34" charset="0"/>
              </a:rPr>
              <a:t>O(n)-round Adaptively</a:t>
            </a:r>
            <a:r>
              <a:rPr lang="en-US" sz="3600" dirty="0">
                <a:solidFill>
                  <a:srgbClr val="800000"/>
                </a:solidFill>
                <a:latin typeface="Calibri" pitchFamily="34" charset="0"/>
              </a:rPr>
              <a:t>-secure  </a:t>
            </a:r>
            <a:r>
              <a:rPr lang="en-US" sz="3600" dirty="0" smtClean="0">
                <a:solidFill>
                  <a:srgbClr val="800000"/>
                </a:solidFill>
                <a:latin typeface="Calibri" pitchFamily="34" charset="0"/>
              </a:rPr>
              <a:t>Conc. NMC </a:t>
            </a:r>
            <a:r>
              <a:rPr lang="en-US" sz="3600" dirty="0" err="1" smtClean="0">
                <a:solidFill>
                  <a:srgbClr val="800000"/>
                </a:solidFill>
                <a:latin typeface="Calibri" pitchFamily="34" charset="0"/>
              </a:rPr>
              <a:t>w.r.t</a:t>
            </a:r>
            <a:r>
              <a:rPr lang="en-US" sz="3600" dirty="0" smtClean="0">
                <a:solidFill>
                  <a:srgbClr val="800000"/>
                </a:solidFill>
                <a:latin typeface="Calibri" pitchFamily="34" charset="0"/>
              </a:rPr>
              <a:t> opening and </a:t>
            </a:r>
            <a:r>
              <a:rPr lang="en-US" sz="3600" dirty="0" err="1" smtClean="0">
                <a:solidFill>
                  <a:srgbClr val="800000"/>
                </a:solidFill>
                <a:latin typeface="Calibri" pitchFamily="34" charset="0"/>
              </a:rPr>
              <a:t>i.i.d</a:t>
            </a:r>
            <a:r>
              <a:rPr lang="en-US" sz="3600" dirty="0" smtClean="0">
                <a:solidFill>
                  <a:srgbClr val="800000"/>
                </a:solidFill>
                <a:latin typeface="Calibri" pitchFamily="34" charset="0"/>
              </a:rPr>
              <a:t> samples</a:t>
            </a:r>
          </a:p>
        </p:txBody>
      </p:sp>
      <p:sp>
        <p:nvSpPr>
          <p:cNvPr id="6" name="TextBox 5"/>
          <p:cNvSpPr txBox="1"/>
          <p:nvPr/>
        </p:nvSpPr>
        <p:spPr>
          <a:xfrm>
            <a:off x="152400" y="3318808"/>
            <a:ext cx="8534400" cy="2000548"/>
          </a:xfrm>
          <a:prstGeom prst="rect">
            <a:avLst/>
          </a:prstGeom>
          <a:noFill/>
        </p:spPr>
        <p:txBody>
          <a:bodyPr wrap="square" rtlCol="0">
            <a:spAutoFit/>
          </a:bodyPr>
          <a:lstStyle/>
          <a:p>
            <a:pPr marL="457200" indent="-457200">
              <a:buFont typeface="Wingdings" charset="2"/>
              <a:buChar char="ü"/>
            </a:pPr>
            <a:r>
              <a:rPr lang="en-US" sz="2800" dirty="0" smtClean="0">
                <a:solidFill>
                  <a:srgbClr val="800000"/>
                </a:solidFill>
              </a:rPr>
              <a:t>No </a:t>
            </a:r>
            <a:r>
              <a:rPr lang="en-US" sz="3600" b="1" dirty="0" smtClean="0">
                <a:solidFill>
                  <a:srgbClr val="0000FF"/>
                </a:solidFill>
              </a:rPr>
              <a:t>additional</a:t>
            </a:r>
            <a:r>
              <a:rPr lang="en-US" sz="2800" dirty="0" smtClean="0">
                <a:solidFill>
                  <a:srgbClr val="0000FF"/>
                </a:solidFill>
              </a:rPr>
              <a:t> </a:t>
            </a:r>
            <a:r>
              <a:rPr lang="en-US" sz="2800" dirty="0" smtClean="0">
                <a:solidFill>
                  <a:srgbClr val="800000"/>
                </a:solidFill>
              </a:rPr>
              <a:t>trusted infrastructure to achieve non-malleability!</a:t>
            </a:r>
            <a:endParaRPr lang="en-US" sz="2800" dirty="0">
              <a:solidFill>
                <a:srgbClr val="800000"/>
              </a:solidFill>
            </a:endParaRPr>
          </a:p>
          <a:p>
            <a:pPr marL="457200" indent="-457200">
              <a:buFont typeface="Wingdings" charset="2"/>
              <a:buChar char="ü"/>
            </a:pPr>
            <a:r>
              <a:rPr lang="en-US" sz="2800" dirty="0">
                <a:solidFill>
                  <a:srgbClr val="800000"/>
                </a:solidFill>
              </a:rPr>
              <a:t>A</a:t>
            </a:r>
            <a:r>
              <a:rPr lang="en-US" sz="2800" dirty="0" smtClean="0">
                <a:solidFill>
                  <a:srgbClr val="800000"/>
                </a:solidFill>
              </a:rPr>
              <a:t> single CRS/URS/sunspot is sufficient</a:t>
            </a:r>
            <a:endParaRPr lang="en-US" sz="2800" dirty="0" smtClean="0">
              <a:solidFill>
                <a:srgbClr val="000000"/>
              </a:solidFill>
            </a:endParaRPr>
          </a:p>
          <a:p>
            <a:pPr marL="457200" indent="-457200">
              <a:buFont typeface="Wingdings" charset="2"/>
              <a:buChar char="ü"/>
            </a:pPr>
            <a:r>
              <a:rPr lang="en-US" sz="3200" b="1" dirty="0" smtClean="0">
                <a:solidFill>
                  <a:srgbClr val="0000FF"/>
                </a:solidFill>
              </a:rPr>
              <a:t>same gains </a:t>
            </a:r>
            <a:r>
              <a:rPr lang="en-US" sz="2800" dirty="0" smtClean="0">
                <a:solidFill>
                  <a:srgbClr val="800000"/>
                </a:solidFill>
              </a:rPr>
              <a:t>as static case</a:t>
            </a:r>
          </a:p>
        </p:txBody>
      </p:sp>
      <p:sp>
        <p:nvSpPr>
          <p:cNvPr id="8" name="TextBox 7"/>
          <p:cNvSpPr txBox="1"/>
          <p:nvPr/>
        </p:nvSpPr>
        <p:spPr>
          <a:xfrm>
            <a:off x="96218" y="304800"/>
            <a:ext cx="8951564" cy="646331"/>
          </a:xfrm>
          <a:prstGeom prst="rect">
            <a:avLst/>
          </a:prstGeom>
          <a:noFill/>
        </p:spPr>
        <p:txBody>
          <a:bodyPr wrap="none" rtlCol="0">
            <a:spAutoFit/>
          </a:bodyPr>
          <a:lstStyle/>
          <a:p>
            <a:r>
              <a:rPr lang="en-US" sz="3600" dirty="0" smtClean="0">
                <a:solidFill>
                  <a:srgbClr val="FF0000"/>
                </a:solidFill>
              </a:rPr>
              <a:t>Relaxation: </a:t>
            </a:r>
            <a:r>
              <a:rPr lang="en-US" sz="3600" dirty="0" smtClean="0">
                <a:solidFill>
                  <a:srgbClr val="000000"/>
                </a:solidFill>
              </a:rPr>
              <a:t>Left commitments are </a:t>
            </a:r>
            <a:r>
              <a:rPr lang="en-US" sz="3600" dirty="0" err="1" smtClean="0">
                <a:solidFill>
                  <a:srgbClr val="000000"/>
                </a:solidFill>
              </a:rPr>
              <a:t>i.i.d</a:t>
            </a:r>
            <a:r>
              <a:rPr lang="en-US" sz="3600" dirty="0" smtClean="0">
                <a:solidFill>
                  <a:srgbClr val="000000"/>
                </a:solidFill>
              </a:rPr>
              <a:t> samples</a:t>
            </a:r>
          </a:p>
        </p:txBody>
      </p:sp>
      <p:pic>
        <p:nvPicPr>
          <p:cNvPr id="9" name="Picture 8"/>
          <p:cNvPicPr>
            <a:picLocks noChangeAspect="1"/>
          </p:cNvPicPr>
          <p:nvPr/>
        </p:nvPicPr>
        <p:blipFill>
          <a:blip r:embed="rId2"/>
          <a:stretch>
            <a:fillRect/>
          </a:stretch>
        </p:blipFill>
        <p:spPr>
          <a:xfrm>
            <a:off x="7703064" y="5486400"/>
            <a:ext cx="1285617" cy="1257300"/>
          </a:xfrm>
          <a:prstGeom prst="rect">
            <a:avLst/>
          </a:prstGeom>
        </p:spPr>
      </p:pic>
      <p:sp>
        <p:nvSpPr>
          <p:cNvPr id="10" name="TextBox 9"/>
          <p:cNvSpPr txBox="1"/>
          <p:nvPr/>
        </p:nvSpPr>
        <p:spPr>
          <a:xfrm>
            <a:off x="381000" y="6096000"/>
            <a:ext cx="7483451" cy="461665"/>
          </a:xfrm>
          <a:prstGeom prst="rect">
            <a:avLst/>
          </a:prstGeom>
          <a:noFill/>
        </p:spPr>
        <p:txBody>
          <a:bodyPr wrap="none" rtlCol="0">
            <a:spAutoFit/>
          </a:bodyPr>
          <a:lstStyle/>
          <a:p>
            <a:r>
              <a:rPr lang="en-US" sz="2400" i="1" dirty="0" smtClean="0"/>
              <a:t>“What is a few rounds of communication between friends”</a:t>
            </a:r>
          </a:p>
        </p:txBody>
      </p:sp>
    </p:spTree>
    <p:extLst>
      <p:ext uri="{BB962C8B-B14F-4D97-AF65-F5344CB8AC3E}">
        <p14:creationId xmlns:p14="http://schemas.microsoft.com/office/powerpoint/2010/main" val="204473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alphaModFix/>
          </a:blip>
          <a:stretch>
            <a:fillRect/>
          </a:stretch>
        </p:blipFill>
        <p:spPr>
          <a:xfrm>
            <a:off x="5486400" y="1600200"/>
            <a:ext cx="1524000" cy="1524000"/>
          </a:xfrm>
          <a:prstGeom prst="rect">
            <a:avLst/>
          </a:prstGeom>
          <a:noFill/>
        </p:spPr>
      </p:pic>
      <p:sp>
        <p:nvSpPr>
          <p:cNvPr id="5" name="Text Box 11"/>
          <p:cNvSpPr txBox="1">
            <a:spLocks noChangeArrowheads="1"/>
          </p:cNvSpPr>
          <p:nvPr/>
        </p:nvSpPr>
        <p:spPr bwMode="auto">
          <a:xfrm>
            <a:off x="533400" y="4643735"/>
            <a:ext cx="8077917" cy="461665"/>
          </a:xfrm>
          <a:prstGeom prst="rect">
            <a:avLst/>
          </a:prstGeom>
          <a:noFill/>
          <a:ln w="9525">
            <a:noFill/>
            <a:miter lim="800000"/>
            <a:headEnd/>
            <a:tailEnd/>
          </a:ln>
        </p:spPr>
        <p:txBody>
          <a:bodyPr wrap="none">
            <a:spAutoFit/>
          </a:bodyPr>
          <a:lstStyle/>
          <a:p>
            <a:pPr algn="ctr"/>
            <a:r>
              <a:rPr lang="en-US" sz="2400" dirty="0" smtClean="0">
                <a:latin typeface="Calibri" charset="0"/>
                <a:ea typeface="ＭＳ Ｐゴシック" charset="-128"/>
              </a:rPr>
              <a:t>i.e., Receiving </a:t>
            </a:r>
            <a:r>
              <a:rPr lang="en-US" sz="2400" b="1" dirty="0" smtClean="0">
                <a:solidFill>
                  <a:srgbClr val="00B050"/>
                </a:solidFill>
                <a:latin typeface="Calibri" charset="0"/>
                <a:ea typeface="ＭＳ Ｐゴシック" charset="-128"/>
              </a:rPr>
              <a:t>Green </a:t>
            </a:r>
            <a:r>
              <a:rPr lang="en-US" sz="2400" dirty="0" smtClean="0">
                <a:latin typeface="Calibri" charset="0"/>
                <a:ea typeface="ＭＳ Ｐゴシック" charset="-128"/>
              </a:rPr>
              <a:t>does </a:t>
            </a:r>
            <a:r>
              <a:rPr lang="en-US" sz="2400" dirty="0">
                <a:latin typeface="Calibri" charset="0"/>
                <a:ea typeface="ＭＳ Ｐゴシック" charset="-128"/>
              </a:rPr>
              <a:t>not help g</a:t>
            </a:r>
            <a:r>
              <a:rPr lang="en-US" sz="2400" dirty="0" smtClean="0">
                <a:latin typeface="Calibri" charset="0"/>
                <a:ea typeface="ＭＳ Ｐゴシック" charset="-128"/>
              </a:rPr>
              <a:t>iving </a:t>
            </a:r>
            <a:r>
              <a:rPr lang="en-US" sz="2400" b="1" dirty="0" smtClean="0">
                <a:solidFill>
                  <a:schemeClr val="accent6">
                    <a:lumMod val="75000"/>
                  </a:schemeClr>
                </a:solidFill>
                <a:latin typeface="Calibri" charset="0"/>
                <a:ea typeface="ＭＳ Ｐゴシック" charset="-128"/>
              </a:rPr>
              <a:t>Orange </a:t>
            </a:r>
            <a:r>
              <a:rPr lang="en-US" sz="2400" dirty="0" smtClean="0">
                <a:latin typeface="Calibri" charset="0"/>
                <a:ea typeface="ＭＳ Ｐゴシック" charset="-128"/>
              </a:rPr>
              <a:t>and </a:t>
            </a:r>
            <a:r>
              <a:rPr lang="en-US" sz="2400" dirty="0">
                <a:latin typeface="Calibri" charset="0"/>
                <a:ea typeface="ＭＳ Ｐゴシック" charset="-128"/>
              </a:rPr>
              <a:t>vice versa</a:t>
            </a:r>
          </a:p>
        </p:txBody>
      </p:sp>
      <p:sp>
        <p:nvSpPr>
          <p:cNvPr id="6" name="AutoShape 8"/>
          <p:cNvSpPr>
            <a:spLocks noChangeArrowheads="1"/>
          </p:cNvSpPr>
          <p:nvPr/>
        </p:nvSpPr>
        <p:spPr bwMode="auto">
          <a:xfrm>
            <a:off x="2057400" y="2687246"/>
            <a:ext cx="1447800" cy="179388"/>
          </a:xfrm>
          <a:prstGeom prst="rightArrow">
            <a:avLst>
              <a:gd name="adj1" fmla="val 50000"/>
              <a:gd name="adj2" fmla="val 201769"/>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a:latin typeface="Calibri" charset="0"/>
              <a:ea typeface="ＭＳ Ｐゴシック" charset="-128"/>
            </a:endParaRPr>
          </a:p>
        </p:txBody>
      </p:sp>
      <p:sp>
        <p:nvSpPr>
          <p:cNvPr id="7" name="AutoShape 10"/>
          <p:cNvSpPr>
            <a:spLocks noChangeArrowheads="1"/>
          </p:cNvSpPr>
          <p:nvPr/>
        </p:nvSpPr>
        <p:spPr bwMode="auto">
          <a:xfrm>
            <a:off x="1981200" y="2857109"/>
            <a:ext cx="1447800" cy="179387"/>
          </a:xfrm>
          <a:prstGeom prst="leftArrow">
            <a:avLst>
              <a:gd name="adj1" fmla="val 50000"/>
              <a:gd name="adj2" fmla="val 201770"/>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spcBef>
                <a:spcPct val="20000"/>
              </a:spcBef>
              <a:buFontTx/>
              <a:buChar char="•"/>
            </a:pPr>
            <a:endParaRPr kumimoji="1" lang="en-US" sz="3000">
              <a:latin typeface="Tahoma" charset="0"/>
              <a:ea typeface="ＭＳ Ｐゴシック" charset="-128"/>
            </a:endParaRPr>
          </a:p>
        </p:txBody>
      </p:sp>
      <p:sp>
        <p:nvSpPr>
          <p:cNvPr id="8" name="AutoShape 12"/>
          <p:cNvSpPr>
            <a:spLocks noChangeArrowheads="1"/>
          </p:cNvSpPr>
          <p:nvPr/>
        </p:nvSpPr>
        <p:spPr bwMode="auto">
          <a:xfrm>
            <a:off x="2057400" y="3036496"/>
            <a:ext cx="1447800" cy="179388"/>
          </a:xfrm>
          <a:prstGeom prst="rightArrow">
            <a:avLst>
              <a:gd name="adj1" fmla="val 50000"/>
              <a:gd name="adj2" fmla="val 201769"/>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a:latin typeface="Calibri" charset="0"/>
              <a:ea typeface="ＭＳ Ｐゴシック" charset="-128"/>
            </a:endParaRPr>
          </a:p>
        </p:txBody>
      </p:sp>
      <p:sp>
        <p:nvSpPr>
          <p:cNvPr id="9" name="AutoShape 21"/>
          <p:cNvSpPr>
            <a:spLocks noChangeArrowheads="1"/>
          </p:cNvSpPr>
          <p:nvPr/>
        </p:nvSpPr>
        <p:spPr bwMode="auto">
          <a:xfrm>
            <a:off x="5638800" y="2687246"/>
            <a:ext cx="1447800" cy="179388"/>
          </a:xfrm>
          <a:prstGeom prst="rightArrow">
            <a:avLst>
              <a:gd name="adj1" fmla="val 50000"/>
              <a:gd name="adj2" fmla="val 201769"/>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en-US">
              <a:latin typeface="Calibri" charset="0"/>
              <a:ea typeface="ＭＳ Ｐゴシック" charset="-128"/>
            </a:endParaRPr>
          </a:p>
        </p:txBody>
      </p:sp>
      <p:sp>
        <p:nvSpPr>
          <p:cNvPr id="10" name="AutoShape 22"/>
          <p:cNvSpPr>
            <a:spLocks noChangeArrowheads="1"/>
          </p:cNvSpPr>
          <p:nvPr/>
        </p:nvSpPr>
        <p:spPr bwMode="auto">
          <a:xfrm>
            <a:off x="5562600" y="2857109"/>
            <a:ext cx="1447800" cy="179387"/>
          </a:xfrm>
          <a:prstGeom prst="leftArrow">
            <a:avLst>
              <a:gd name="adj1" fmla="val 50000"/>
              <a:gd name="adj2" fmla="val 201770"/>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eaLnBrk="0" hangingPunct="0">
              <a:spcBef>
                <a:spcPct val="20000"/>
              </a:spcBef>
              <a:buFontTx/>
              <a:buChar char="•"/>
            </a:pPr>
            <a:endParaRPr kumimoji="1" lang="en-US" sz="3000">
              <a:latin typeface="Tahoma" charset="0"/>
              <a:ea typeface="ＭＳ Ｐゴシック" charset="-128"/>
            </a:endParaRPr>
          </a:p>
        </p:txBody>
      </p:sp>
      <p:sp>
        <p:nvSpPr>
          <p:cNvPr id="11" name="AutoShape 23"/>
          <p:cNvSpPr>
            <a:spLocks noChangeArrowheads="1"/>
          </p:cNvSpPr>
          <p:nvPr/>
        </p:nvSpPr>
        <p:spPr bwMode="auto">
          <a:xfrm>
            <a:off x="5638800" y="3036496"/>
            <a:ext cx="1447800" cy="179388"/>
          </a:xfrm>
          <a:prstGeom prst="rightArrow">
            <a:avLst>
              <a:gd name="adj1" fmla="val 50000"/>
              <a:gd name="adj2" fmla="val 201769"/>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en-US">
              <a:latin typeface="Calibri" charset="0"/>
              <a:ea typeface="ＭＳ Ｐゴシック" charset="-128"/>
            </a:endParaRPr>
          </a:p>
        </p:txBody>
      </p:sp>
      <p:sp>
        <p:nvSpPr>
          <p:cNvPr id="12" name="Text Box 11"/>
          <p:cNvSpPr txBox="1">
            <a:spLocks noChangeArrowheads="1"/>
          </p:cNvSpPr>
          <p:nvPr/>
        </p:nvSpPr>
        <p:spPr bwMode="auto">
          <a:xfrm>
            <a:off x="1968177" y="3805535"/>
            <a:ext cx="5189867" cy="646331"/>
          </a:xfrm>
          <a:prstGeom prst="rect">
            <a:avLst/>
          </a:prstGeom>
          <a:noFill/>
          <a:ln w="9525">
            <a:noFill/>
            <a:miter lim="800000"/>
            <a:headEnd/>
            <a:tailEnd/>
          </a:ln>
        </p:spPr>
        <p:txBody>
          <a:bodyPr wrap="none">
            <a:spAutoFit/>
          </a:bodyPr>
          <a:lstStyle/>
          <a:p>
            <a:pPr algn="ctr"/>
            <a:r>
              <a:rPr lang="en-US" sz="3600" b="1" dirty="0" smtClean="0">
                <a:solidFill>
                  <a:srgbClr val="0000FF"/>
                </a:solidFill>
                <a:latin typeface="Calibri" charset="0"/>
                <a:ea typeface="ＭＳ Ｐゴシック" charset="-128"/>
              </a:rPr>
              <a:t>Non-Malleable</a:t>
            </a:r>
            <a:r>
              <a:rPr lang="en-US" sz="2800" b="1" dirty="0" smtClean="0">
                <a:solidFill>
                  <a:srgbClr val="0000FF"/>
                </a:solidFill>
                <a:latin typeface="Calibri" charset="0"/>
                <a:ea typeface="ＭＳ Ｐゴシック" charset="-128"/>
              </a:rPr>
              <a:t> Sub-protocols</a:t>
            </a:r>
            <a:endParaRPr lang="en-US" sz="2800" b="1" dirty="0">
              <a:solidFill>
                <a:srgbClr val="0000FF"/>
              </a:solidFill>
              <a:latin typeface="Calibri" charset="0"/>
              <a:ea typeface="ＭＳ Ｐゴシック" charset="-128"/>
            </a:endParaRPr>
          </a:p>
        </p:txBody>
      </p:sp>
      <p:pic>
        <p:nvPicPr>
          <p:cNvPr id="13" name="Picture 2"/>
          <p:cNvPicPr>
            <a:picLocks noChangeAspect="1" noChangeArrowheads="1"/>
          </p:cNvPicPr>
          <p:nvPr/>
        </p:nvPicPr>
        <p:blipFill>
          <a:blip r:embed="rId3" cstate="print"/>
          <a:srcRect/>
          <a:stretch>
            <a:fillRect/>
          </a:stretch>
        </p:blipFill>
        <p:spPr bwMode="auto">
          <a:xfrm>
            <a:off x="2362200" y="1969530"/>
            <a:ext cx="609600" cy="697470"/>
          </a:xfrm>
          <a:prstGeom prst="rect">
            <a:avLst/>
          </a:prstGeom>
          <a:noFill/>
          <a:ln w="9525">
            <a:noFill/>
            <a:miter lim="800000"/>
            <a:headEnd/>
            <a:tailEnd/>
          </a:ln>
          <a:effectLst/>
        </p:spPr>
      </p:pic>
      <p:pic>
        <p:nvPicPr>
          <p:cNvPr id="15" name="Picture 12" descr="j0139031[1]"/>
          <p:cNvPicPr>
            <a:picLocks noChangeAspect="1" noChangeArrowheads="1"/>
          </p:cNvPicPr>
          <p:nvPr/>
        </p:nvPicPr>
        <p:blipFill>
          <a:blip r:embed="rId4"/>
          <a:srcRect/>
          <a:stretch>
            <a:fillRect/>
          </a:stretch>
        </p:blipFill>
        <p:spPr bwMode="auto">
          <a:xfrm>
            <a:off x="4114800" y="2057400"/>
            <a:ext cx="949147" cy="1310884"/>
          </a:xfrm>
          <a:prstGeom prst="rect">
            <a:avLst/>
          </a:prstGeom>
          <a:noFill/>
        </p:spPr>
      </p:pic>
      <p:sp>
        <p:nvSpPr>
          <p:cNvPr id="16" name="Left-Right Arrow 15"/>
          <p:cNvSpPr/>
          <p:nvPr/>
        </p:nvSpPr>
        <p:spPr>
          <a:xfrm>
            <a:off x="2057400" y="2987284"/>
            <a:ext cx="1371600" cy="304800"/>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7" name="Left-Right Arrow 16"/>
          <p:cNvSpPr/>
          <p:nvPr/>
        </p:nvSpPr>
        <p:spPr>
          <a:xfrm>
            <a:off x="5638800" y="2987284"/>
            <a:ext cx="1371600" cy="304800"/>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457200" y="274639"/>
            <a:ext cx="8229600" cy="1143000"/>
          </a:xfrm>
        </p:spPr>
        <p:txBody>
          <a:bodyPr>
            <a:normAutofit/>
          </a:bodyPr>
          <a:lstStyle/>
          <a:p>
            <a:r>
              <a:rPr lang="en-US" dirty="0" smtClean="0"/>
              <a:t>Ingredient I – Scheduling [DDN]</a:t>
            </a:r>
            <a:endParaRPr lang="en-US" dirty="0"/>
          </a:p>
        </p:txBody>
      </p:sp>
    </p:spTree>
    <p:extLst>
      <p:ext uri="{BB962C8B-B14F-4D97-AF65-F5344CB8AC3E}">
        <p14:creationId xmlns:p14="http://schemas.microsoft.com/office/powerpoint/2010/main" val="2516785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xit"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
                                        </p:tgtEl>
                                      </p:cBhvr>
                                    </p:animEffect>
                                    <p:set>
                                      <p:cBhvr>
                                        <p:cTn id="6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p:bldP spid="12" grpId="1"/>
      <p:bldP spid="16" grpId="0" animBg="1"/>
      <p:bldP spid="16" grpId="1" animBg="1"/>
      <p:bldP spid="17" grpId="0" animBg="1"/>
      <p:bldP spid="1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7" name="Text Box 3"/>
          <p:cNvSpPr txBox="1">
            <a:spLocks noChangeAspect="1" noChangeArrowheads="1"/>
          </p:cNvSpPr>
          <p:nvPr/>
        </p:nvSpPr>
        <p:spPr bwMode="auto">
          <a:xfrm>
            <a:off x="7696200" y="1066800"/>
            <a:ext cx="1047531" cy="523220"/>
          </a:xfrm>
          <a:prstGeom prst="rect">
            <a:avLst/>
          </a:prstGeom>
          <a:noFill/>
          <a:ln w="9525">
            <a:noFill/>
            <a:miter lim="800000"/>
            <a:headEnd/>
            <a:tailEnd/>
          </a:ln>
          <a:effectLst/>
        </p:spPr>
        <p:txBody>
          <a:bodyPr wrap="none">
            <a:spAutoFit/>
          </a:bodyPr>
          <a:lstStyle/>
          <a:p>
            <a:pPr algn="l">
              <a:spcBef>
                <a:spcPct val="0"/>
              </a:spcBef>
            </a:pPr>
            <a:r>
              <a:rPr lang="en-US" sz="2800" b="1" dirty="0">
                <a:latin typeface="+mj-lt"/>
              </a:rPr>
              <a:t>IDEAL</a:t>
            </a:r>
          </a:p>
        </p:txBody>
      </p:sp>
      <p:sp>
        <p:nvSpPr>
          <p:cNvPr id="497668" name="Text Box 4"/>
          <p:cNvSpPr txBox="1">
            <a:spLocks noChangeAspect="1" noChangeArrowheads="1"/>
          </p:cNvSpPr>
          <p:nvPr/>
        </p:nvSpPr>
        <p:spPr bwMode="auto">
          <a:xfrm>
            <a:off x="304800" y="1066800"/>
            <a:ext cx="927305" cy="523220"/>
          </a:xfrm>
          <a:prstGeom prst="rect">
            <a:avLst/>
          </a:prstGeom>
          <a:noFill/>
          <a:ln w="9525">
            <a:noFill/>
            <a:miter lim="800000"/>
            <a:headEnd/>
            <a:tailEnd/>
          </a:ln>
          <a:effectLst/>
        </p:spPr>
        <p:txBody>
          <a:bodyPr wrap="none">
            <a:spAutoFit/>
          </a:bodyPr>
          <a:lstStyle/>
          <a:p>
            <a:pPr algn="l">
              <a:spcBef>
                <a:spcPct val="0"/>
              </a:spcBef>
            </a:pPr>
            <a:r>
              <a:rPr lang="en-US" sz="2800" b="1" dirty="0">
                <a:latin typeface="+mj-lt"/>
              </a:rPr>
              <a:t>REAL</a:t>
            </a:r>
          </a:p>
        </p:txBody>
      </p:sp>
      <p:pic>
        <p:nvPicPr>
          <p:cNvPr id="497670" name="Picture 6" descr="PE02668_[1]"/>
          <p:cNvPicPr>
            <a:picLocks noChangeAspect="1" noChangeArrowheads="1"/>
          </p:cNvPicPr>
          <p:nvPr/>
        </p:nvPicPr>
        <p:blipFill>
          <a:blip r:embed="rId4"/>
          <a:srcRect/>
          <a:stretch>
            <a:fillRect/>
          </a:stretch>
        </p:blipFill>
        <p:spPr bwMode="auto">
          <a:xfrm flipH="1">
            <a:off x="6002338" y="4298950"/>
            <a:ext cx="1216025" cy="893763"/>
          </a:xfrm>
          <a:prstGeom prst="rect">
            <a:avLst/>
          </a:prstGeom>
          <a:noFill/>
        </p:spPr>
      </p:pic>
      <p:sp>
        <p:nvSpPr>
          <p:cNvPr id="497671" name="Line 7"/>
          <p:cNvSpPr>
            <a:spLocks noChangeShapeType="1"/>
          </p:cNvSpPr>
          <p:nvPr/>
        </p:nvSpPr>
        <p:spPr bwMode="auto">
          <a:xfrm flipV="1">
            <a:off x="6781800" y="3657600"/>
            <a:ext cx="609600" cy="609600"/>
          </a:xfrm>
          <a:prstGeom prst="line">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txBody>
          <a:bodyPr wrap="none"/>
          <a:lstStyle/>
          <a:p>
            <a:endParaRPr lang="en-US" dirty="0"/>
          </a:p>
        </p:txBody>
      </p:sp>
      <p:sp>
        <p:nvSpPr>
          <p:cNvPr id="497672" name="Line 8"/>
          <p:cNvSpPr>
            <a:spLocks noChangeShapeType="1"/>
          </p:cNvSpPr>
          <p:nvPr/>
        </p:nvSpPr>
        <p:spPr bwMode="auto">
          <a:xfrm rot="16200000" flipV="1">
            <a:off x="6172200" y="3657600"/>
            <a:ext cx="609600" cy="609600"/>
          </a:xfrm>
          <a:prstGeom prst="line">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txBody>
          <a:bodyPr wrap="none"/>
          <a:lstStyle/>
          <a:p>
            <a:endParaRPr lang="en-US" dirty="0"/>
          </a:p>
        </p:txBody>
      </p:sp>
      <p:pic>
        <p:nvPicPr>
          <p:cNvPr id="497688" name="Picture 24" descr="j0230732"/>
          <p:cNvPicPr>
            <a:picLocks noChangeAspect="1" noChangeArrowheads="1"/>
          </p:cNvPicPr>
          <p:nvPr/>
        </p:nvPicPr>
        <p:blipFill>
          <a:blip r:embed="rId5"/>
          <a:srcRect/>
          <a:stretch>
            <a:fillRect/>
          </a:stretch>
        </p:blipFill>
        <p:spPr bwMode="auto">
          <a:xfrm>
            <a:off x="609600" y="2854325"/>
            <a:ext cx="736600" cy="709613"/>
          </a:xfrm>
          <a:prstGeom prst="rect">
            <a:avLst/>
          </a:prstGeom>
          <a:noFill/>
          <a:ln w="9525">
            <a:noFill/>
            <a:miter lim="800000"/>
            <a:headEnd/>
            <a:tailEnd/>
          </a:ln>
        </p:spPr>
      </p:pic>
      <p:grpSp>
        <p:nvGrpSpPr>
          <p:cNvPr id="2" name="Group 39"/>
          <p:cNvGrpSpPr>
            <a:grpSpLocks/>
          </p:cNvGrpSpPr>
          <p:nvPr/>
        </p:nvGrpSpPr>
        <p:grpSpPr bwMode="auto">
          <a:xfrm>
            <a:off x="2895601" y="2682876"/>
            <a:ext cx="846138" cy="1589088"/>
            <a:chOff x="1824" y="1882"/>
            <a:chExt cx="533" cy="1001"/>
          </a:xfrm>
        </p:grpSpPr>
        <p:pic>
          <p:nvPicPr>
            <p:cNvPr id="497676" name="Picture 12" descr="j0139031[1]"/>
            <p:cNvPicPr>
              <a:picLocks noChangeAspect="1" noChangeArrowheads="1"/>
            </p:cNvPicPr>
            <p:nvPr/>
          </p:nvPicPr>
          <p:blipFill>
            <a:blip r:embed="rId6"/>
            <a:srcRect/>
            <a:stretch>
              <a:fillRect/>
            </a:stretch>
          </p:blipFill>
          <p:spPr bwMode="auto">
            <a:xfrm>
              <a:off x="1847" y="1882"/>
              <a:ext cx="413" cy="571"/>
            </a:xfrm>
            <a:prstGeom prst="rect">
              <a:avLst/>
            </a:prstGeom>
            <a:solidFill>
              <a:schemeClr val="bg1"/>
            </a:solidFill>
          </p:spPr>
        </p:pic>
        <p:sp>
          <p:nvSpPr>
            <p:cNvPr id="497677" name="Text Box 13"/>
            <p:cNvSpPr txBox="1">
              <a:spLocks noChangeArrowheads="1"/>
            </p:cNvSpPr>
            <p:nvPr/>
          </p:nvSpPr>
          <p:spPr bwMode="auto">
            <a:xfrm flipH="1">
              <a:off x="1824" y="2592"/>
              <a:ext cx="533" cy="291"/>
            </a:xfrm>
            <a:prstGeom prst="rect">
              <a:avLst/>
            </a:prstGeom>
            <a:solidFill>
              <a:schemeClr val="bg1"/>
            </a:solidFill>
            <a:ln w="9525">
              <a:noFill/>
              <a:miter lim="800000"/>
              <a:headEnd/>
              <a:tailEnd/>
            </a:ln>
            <a:effectLst/>
          </p:spPr>
          <p:txBody>
            <a:bodyPr wrap="none">
              <a:spAutoFit/>
            </a:bodyPr>
            <a:lstStyle/>
            <a:p>
              <a:pPr rtl="1">
                <a:spcBef>
                  <a:spcPct val="0"/>
                </a:spcBef>
              </a:pPr>
              <a:r>
                <a:rPr lang="en-US" sz="2400" b="1" dirty="0" smtClean="0">
                  <a:latin typeface="Tahoma" charset="0"/>
                  <a:sym typeface="Symbol" charset="2"/>
                </a:rPr>
                <a:t></a:t>
              </a:r>
              <a:r>
                <a:rPr lang="en-US" sz="2400" b="1" dirty="0" smtClean="0">
                  <a:latin typeface="Lucida Handwriting" pitchFamily="66" charset="0"/>
                </a:rPr>
                <a:t>A</a:t>
              </a:r>
              <a:r>
                <a:rPr lang="en-US" sz="2400" b="1" baseline="-25000" dirty="0" smtClean="0">
                  <a:latin typeface="Lucida Handwriting" pitchFamily="66" charset="0"/>
                </a:rPr>
                <a:t>R</a:t>
              </a:r>
              <a:endParaRPr lang="en-US" sz="2400" b="1" dirty="0">
                <a:latin typeface="Lucida Handwriting" pitchFamily="66" charset="0"/>
              </a:endParaRPr>
            </a:p>
          </p:txBody>
        </p:sp>
      </p:grpSp>
      <p:pic>
        <p:nvPicPr>
          <p:cNvPr id="497689" name="Picture 25" descr="j0230746"/>
          <p:cNvPicPr>
            <a:picLocks noChangeAspect="1" noChangeArrowheads="1"/>
          </p:cNvPicPr>
          <p:nvPr/>
        </p:nvPicPr>
        <p:blipFill>
          <a:blip r:embed="rId7"/>
          <a:srcRect/>
          <a:stretch>
            <a:fillRect/>
          </a:stretch>
        </p:blipFill>
        <p:spPr bwMode="auto">
          <a:xfrm>
            <a:off x="3048000" y="2895600"/>
            <a:ext cx="546100" cy="692150"/>
          </a:xfrm>
          <a:prstGeom prst="rect">
            <a:avLst/>
          </a:prstGeom>
          <a:noFill/>
          <a:ln w="9525">
            <a:noFill/>
            <a:miter lim="800000"/>
            <a:headEnd/>
            <a:tailEnd/>
          </a:ln>
        </p:spPr>
      </p:pic>
      <p:pic>
        <p:nvPicPr>
          <p:cNvPr id="497690" name="Picture 26" descr="j0230732"/>
          <p:cNvPicPr>
            <a:picLocks noChangeAspect="1" noChangeArrowheads="1"/>
          </p:cNvPicPr>
          <p:nvPr/>
        </p:nvPicPr>
        <p:blipFill>
          <a:blip r:embed="rId5"/>
          <a:srcRect/>
          <a:stretch>
            <a:fillRect/>
          </a:stretch>
        </p:blipFill>
        <p:spPr bwMode="auto">
          <a:xfrm>
            <a:off x="5562600" y="2971800"/>
            <a:ext cx="736600" cy="709613"/>
          </a:xfrm>
          <a:prstGeom prst="rect">
            <a:avLst/>
          </a:prstGeom>
          <a:noFill/>
          <a:ln w="9525">
            <a:noFill/>
            <a:miter lim="800000"/>
            <a:headEnd/>
            <a:tailEnd/>
          </a:ln>
        </p:spPr>
      </p:pic>
      <p:grpSp>
        <p:nvGrpSpPr>
          <p:cNvPr id="3" name="Group 47"/>
          <p:cNvGrpSpPr>
            <a:grpSpLocks/>
          </p:cNvGrpSpPr>
          <p:nvPr/>
        </p:nvGrpSpPr>
        <p:grpSpPr bwMode="auto">
          <a:xfrm>
            <a:off x="4175125" y="1676400"/>
            <a:ext cx="854075" cy="4130675"/>
            <a:chOff x="2630" y="1248"/>
            <a:chExt cx="538" cy="2602"/>
          </a:xfrm>
        </p:grpSpPr>
        <p:sp>
          <p:nvSpPr>
            <p:cNvPr id="497681" name="Text Box 17"/>
            <p:cNvSpPr txBox="1">
              <a:spLocks noChangeAspect="1" noChangeArrowheads="1"/>
            </p:cNvSpPr>
            <p:nvPr/>
          </p:nvSpPr>
          <p:spPr bwMode="auto">
            <a:xfrm>
              <a:off x="2630" y="1708"/>
              <a:ext cx="538" cy="980"/>
            </a:xfrm>
            <a:prstGeom prst="rect">
              <a:avLst/>
            </a:prstGeom>
            <a:noFill/>
            <a:ln w="9525">
              <a:noFill/>
              <a:miter lim="800000"/>
              <a:headEnd/>
              <a:tailEnd/>
            </a:ln>
            <a:effectLst/>
          </p:spPr>
          <p:txBody>
            <a:bodyPr wrap="none">
              <a:spAutoFit/>
            </a:bodyPr>
            <a:lstStyle/>
            <a:p>
              <a:pPr algn="l">
                <a:spcBef>
                  <a:spcPct val="0"/>
                </a:spcBef>
              </a:pPr>
              <a:r>
                <a:rPr lang="en-US" sz="9600" b="1" dirty="0">
                  <a:latin typeface="Tahoma" charset="0"/>
                  <a:sym typeface="Symbol" charset="2"/>
                </a:rPr>
                <a:t></a:t>
              </a:r>
            </a:p>
          </p:txBody>
        </p:sp>
        <p:grpSp>
          <p:nvGrpSpPr>
            <p:cNvPr id="4" name="Group 20"/>
            <p:cNvGrpSpPr>
              <a:grpSpLocks/>
            </p:cNvGrpSpPr>
            <p:nvPr/>
          </p:nvGrpSpPr>
          <p:grpSpPr bwMode="auto">
            <a:xfrm>
              <a:off x="2784" y="1248"/>
              <a:ext cx="48" cy="2304"/>
              <a:chOff x="2928" y="1248"/>
              <a:chExt cx="0" cy="2640"/>
            </a:xfrm>
          </p:grpSpPr>
          <p:sp>
            <p:nvSpPr>
              <p:cNvPr id="497685" name="Line 21"/>
              <p:cNvSpPr>
                <a:spLocks noChangeShapeType="1"/>
              </p:cNvSpPr>
              <p:nvPr/>
            </p:nvSpPr>
            <p:spPr bwMode="auto">
              <a:xfrm>
                <a:off x="2928" y="1248"/>
                <a:ext cx="0" cy="816"/>
              </a:xfrm>
              <a:prstGeom prst="line">
                <a:avLst/>
              </a:prstGeom>
              <a:noFill/>
              <a:ln w="38100">
                <a:noFill/>
                <a:round/>
                <a:headEnd/>
                <a:tailEnd/>
              </a:ln>
              <a:effectLst/>
            </p:spPr>
            <p:txBody>
              <a:bodyPr/>
              <a:lstStyle/>
              <a:p>
                <a:endParaRPr lang="en-US" dirty="0"/>
              </a:p>
            </p:txBody>
          </p:sp>
          <p:sp>
            <p:nvSpPr>
              <p:cNvPr id="497686" name="Line 22"/>
              <p:cNvSpPr>
                <a:spLocks noChangeShapeType="1"/>
              </p:cNvSpPr>
              <p:nvPr/>
            </p:nvSpPr>
            <p:spPr bwMode="auto">
              <a:xfrm>
                <a:off x="2928" y="2736"/>
                <a:ext cx="0" cy="1152"/>
              </a:xfrm>
              <a:prstGeom prst="line">
                <a:avLst/>
              </a:prstGeom>
              <a:noFill/>
              <a:ln w="38100">
                <a:noFill/>
                <a:round/>
                <a:headEnd/>
                <a:tailEnd/>
              </a:ln>
              <a:effectLst/>
            </p:spPr>
            <p:txBody>
              <a:bodyPr/>
              <a:lstStyle/>
              <a:p>
                <a:endParaRPr lang="en-US" dirty="0"/>
              </a:p>
            </p:txBody>
          </p:sp>
        </p:grpSp>
        <p:sp>
          <p:nvSpPr>
            <p:cNvPr id="497691" name="Text Box 27"/>
            <p:cNvSpPr txBox="1">
              <a:spLocks noChangeArrowheads="1"/>
            </p:cNvSpPr>
            <p:nvPr/>
          </p:nvSpPr>
          <p:spPr bwMode="auto">
            <a:xfrm>
              <a:off x="2822" y="3600"/>
              <a:ext cx="116" cy="250"/>
            </a:xfrm>
            <a:prstGeom prst="rect">
              <a:avLst/>
            </a:prstGeom>
            <a:noFill/>
            <a:ln w="9525">
              <a:noFill/>
              <a:miter lim="800000"/>
              <a:headEnd/>
              <a:tailEnd/>
            </a:ln>
            <a:effectLst/>
          </p:spPr>
          <p:txBody>
            <a:bodyPr wrap="none">
              <a:spAutoFit/>
            </a:bodyPr>
            <a:lstStyle/>
            <a:p>
              <a:pPr>
                <a:spcBef>
                  <a:spcPct val="0"/>
                </a:spcBef>
              </a:pPr>
              <a:endParaRPr lang="sv-SE" sz="2000" b="1">
                <a:solidFill>
                  <a:srgbClr val="FF0000"/>
                </a:solidFill>
              </a:endParaRPr>
            </a:p>
          </p:txBody>
        </p:sp>
      </p:grpSp>
      <p:pic>
        <p:nvPicPr>
          <p:cNvPr id="497687" name="Picture 23" descr="j0230746"/>
          <p:cNvPicPr>
            <a:picLocks noChangeAspect="1" noChangeArrowheads="1"/>
          </p:cNvPicPr>
          <p:nvPr/>
        </p:nvPicPr>
        <p:blipFill>
          <a:blip r:embed="rId7"/>
          <a:srcRect/>
          <a:stretch>
            <a:fillRect/>
          </a:stretch>
        </p:blipFill>
        <p:spPr bwMode="auto">
          <a:xfrm>
            <a:off x="7467600" y="2971800"/>
            <a:ext cx="546100" cy="692150"/>
          </a:xfrm>
          <a:prstGeom prst="rect">
            <a:avLst/>
          </a:prstGeom>
          <a:noFill/>
          <a:ln w="9525">
            <a:noFill/>
            <a:miter lim="800000"/>
            <a:headEnd/>
            <a:tailEnd/>
          </a:ln>
        </p:spPr>
      </p:pic>
      <p:grpSp>
        <p:nvGrpSpPr>
          <p:cNvPr id="5" name="Group 40"/>
          <p:cNvGrpSpPr>
            <a:grpSpLocks/>
          </p:cNvGrpSpPr>
          <p:nvPr/>
        </p:nvGrpSpPr>
        <p:grpSpPr bwMode="auto">
          <a:xfrm>
            <a:off x="7239000" y="2667001"/>
            <a:ext cx="1066800" cy="1563688"/>
            <a:chOff x="4577" y="1898"/>
            <a:chExt cx="672" cy="985"/>
          </a:xfrm>
        </p:grpSpPr>
        <p:pic>
          <p:nvPicPr>
            <p:cNvPr id="497679" name="Picture 15" descr="j0139019[1]"/>
            <p:cNvPicPr>
              <a:picLocks noChangeAspect="1" noChangeArrowheads="1"/>
            </p:cNvPicPr>
            <p:nvPr/>
          </p:nvPicPr>
          <p:blipFill>
            <a:blip r:embed="rId8"/>
            <a:srcRect/>
            <a:stretch>
              <a:fillRect/>
            </a:stretch>
          </p:blipFill>
          <p:spPr bwMode="auto">
            <a:xfrm>
              <a:off x="4577" y="1898"/>
              <a:ext cx="672" cy="620"/>
            </a:xfrm>
            <a:prstGeom prst="rect">
              <a:avLst/>
            </a:prstGeom>
            <a:solidFill>
              <a:schemeClr val="bg1"/>
            </a:solidFill>
            <a:ln w="9525">
              <a:noFill/>
              <a:miter lim="800000"/>
              <a:headEnd/>
              <a:tailEnd/>
            </a:ln>
          </p:spPr>
        </p:pic>
        <p:sp>
          <p:nvSpPr>
            <p:cNvPr id="497680" name="Text Box 16"/>
            <p:cNvSpPr txBox="1">
              <a:spLocks noChangeArrowheads="1"/>
            </p:cNvSpPr>
            <p:nvPr/>
          </p:nvSpPr>
          <p:spPr bwMode="auto">
            <a:xfrm>
              <a:off x="4656" y="2592"/>
              <a:ext cx="501" cy="291"/>
            </a:xfrm>
            <a:prstGeom prst="rect">
              <a:avLst/>
            </a:prstGeom>
            <a:solidFill>
              <a:schemeClr val="bg1"/>
            </a:solidFill>
            <a:ln w="9525">
              <a:noFill/>
              <a:miter lim="800000"/>
              <a:headEnd/>
              <a:tailEnd/>
            </a:ln>
            <a:effectLst/>
          </p:spPr>
          <p:txBody>
            <a:bodyPr wrap="none">
              <a:spAutoFit/>
            </a:bodyPr>
            <a:lstStyle/>
            <a:p>
              <a:pPr rtl="1">
                <a:spcBef>
                  <a:spcPct val="0"/>
                </a:spcBef>
              </a:pPr>
              <a:r>
                <a:rPr lang="en-US" sz="2400" b="1" dirty="0">
                  <a:latin typeface="Tahoma" charset="0"/>
                  <a:sym typeface="Symbol" charset="2"/>
                </a:rPr>
                <a:t></a:t>
              </a:r>
              <a:r>
                <a:rPr lang="en-US" sz="2400" b="1" dirty="0">
                  <a:latin typeface="Lucida Handwriting" pitchFamily="66" charset="0"/>
                </a:rPr>
                <a:t>A</a:t>
              </a:r>
              <a:r>
                <a:rPr lang="en-US" sz="2400" b="1" baseline="-25000" dirty="0">
                  <a:latin typeface="Lucida Handwriting" pitchFamily="66" charset="0"/>
                </a:rPr>
                <a:t>I</a:t>
              </a:r>
              <a:endParaRPr lang="en-US" sz="2400" b="1" dirty="0">
                <a:latin typeface="Lucida Handwriting" pitchFamily="66" charset="0"/>
              </a:endParaRPr>
            </a:p>
          </p:txBody>
        </p:sp>
      </p:grpSp>
      <p:grpSp>
        <p:nvGrpSpPr>
          <p:cNvPr id="8" name="Group 42"/>
          <p:cNvGrpSpPr>
            <a:grpSpLocks/>
          </p:cNvGrpSpPr>
          <p:nvPr/>
        </p:nvGrpSpPr>
        <p:grpSpPr bwMode="auto">
          <a:xfrm>
            <a:off x="1524000" y="2971800"/>
            <a:ext cx="1219200" cy="609600"/>
            <a:chOff x="960" y="2064"/>
            <a:chExt cx="768" cy="384"/>
          </a:xfrm>
        </p:grpSpPr>
        <p:sp>
          <p:nvSpPr>
            <p:cNvPr id="497707" name="Line 43"/>
            <p:cNvSpPr>
              <a:spLocks noChangeShapeType="1"/>
            </p:cNvSpPr>
            <p:nvPr/>
          </p:nvSpPr>
          <p:spPr bwMode="auto">
            <a:xfrm>
              <a:off x="966" y="2064"/>
              <a:ext cx="762" cy="0"/>
            </a:xfrm>
            <a:prstGeom prst="line">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dirty="0"/>
            </a:p>
          </p:txBody>
        </p:sp>
        <p:sp>
          <p:nvSpPr>
            <p:cNvPr id="497708" name="Line 44"/>
            <p:cNvSpPr>
              <a:spLocks noChangeShapeType="1"/>
            </p:cNvSpPr>
            <p:nvPr/>
          </p:nvSpPr>
          <p:spPr bwMode="auto">
            <a:xfrm>
              <a:off x="960" y="2160"/>
              <a:ext cx="762" cy="0"/>
            </a:xfrm>
            <a:prstGeom prst="line">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dirty="0"/>
            </a:p>
          </p:txBody>
        </p:sp>
        <p:sp>
          <p:nvSpPr>
            <p:cNvPr id="497709" name="Line 45"/>
            <p:cNvSpPr>
              <a:spLocks noChangeShapeType="1"/>
            </p:cNvSpPr>
            <p:nvPr/>
          </p:nvSpPr>
          <p:spPr bwMode="auto">
            <a:xfrm>
              <a:off x="960" y="2448"/>
              <a:ext cx="762" cy="0"/>
            </a:xfrm>
            <a:prstGeom prst="line">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dirty="0"/>
            </a:p>
          </p:txBody>
        </p:sp>
      </p:grpSp>
      <p:sp>
        <p:nvSpPr>
          <p:cNvPr id="497713" name="Text Box 49"/>
          <p:cNvSpPr txBox="1">
            <a:spLocks noChangeArrowheads="1"/>
          </p:cNvSpPr>
          <p:nvPr/>
        </p:nvSpPr>
        <p:spPr bwMode="auto">
          <a:xfrm>
            <a:off x="2971800" y="4343400"/>
            <a:ext cx="1524000" cy="339773"/>
          </a:xfrm>
          <a:prstGeom prst="rect">
            <a:avLst/>
          </a:prstGeom>
          <a:noFill/>
          <a:ln w="38100" algn="ctr">
            <a:noFill/>
            <a:miter lim="800000"/>
            <a:headEnd/>
            <a:tailEnd/>
          </a:ln>
          <a:effectLst/>
        </p:spPr>
        <p:txBody>
          <a:bodyPr>
            <a:spAutoFit/>
          </a:bodyPr>
          <a:lstStyle/>
          <a:p>
            <a:pPr>
              <a:lnSpc>
                <a:spcPct val="60000"/>
              </a:lnSpc>
            </a:pPr>
            <a:r>
              <a:rPr lang="en-US" sz="2400" dirty="0" smtClean="0"/>
              <a:t>x</a:t>
            </a:r>
            <a:r>
              <a:rPr lang="en-US" sz="2400" baseline="-25000" dirty="0" smtClean="0"/>
              <a:t>2</a:t>
            </a:r>
            <a:r>
              <a:rPr lang="en-US" sz="2400" dirty="0" smtClean="0"/>
              <a:t> y</a:t>
            </a:r>
            <a:r>
              <a:rPr lang="en-US" sz="2400" baseline="-25000" dirty="0" smtClean="0"/>
              <a:t>2</a:t>
            </a:r>
            <a:endParaRPr lang="en-US" sz="2400" dirty="0" smtClean="0">
              <a:solidFill>
                <a:srgbClr val="0000FF"/>
              </a:solidFill>
            </a:endParaRPr>
          </a:p>
        </p:txBody>
      </p:sp>
      <p:sp>
        <p:nvSpPr>
          <p:cNvPr id="497714" name="Text Box 50"/>
          <p:cNvSpPr txBox="1">
            <a:spLocks noChangeArrowheads="1"/>
          </p:cNvSpPr>
          <p:nvPr/>
        </p:nvSpPr>
        <p:spPr bwMode="auto">
          <a:xfrm>
            <a:off x="7391400" y="4337059"/>
            <a:ext cx="1524000" cy="561976"/>
          </a:xfrm>
          <a:prstGeom prst="rect">
            <a:avLst/>
          </a:prstGeom>
          <a:noFill/>
          <a:ln w="38100" algn="ctr">
            <a:noFill/>
            <a:miter lim="800000"/>
            <a:headEnd/>
            <a:tailEnd/>
          </a:ln>
          <a:effectLst/>
        </p:spPr>
        <p:txBody>
          <a:bodyPr>
            <a:spAutoFit/>
          </a:bodyPr>
          <a:lstStyle/>
          <a:p>
            <a:pPr>
              <a:lnSpc>
                <a:spcPct val="60000"/>
              </a:lnSpc>
            </a:pPr>
            <a:r>
              <a:rPr lang="en-US" sz="2400" dirty="0" smtClean="0"/>
              <a:t>x</a:t>
            </a:r>
            <a:r>
              <a:rPr lang="en-US" sz="2400" baseline="-25000" dirty="0" smtClean="0"/>
              <a:t>2</a:t>
            </a:r>
            <a:r>
              <a:rPr lang="en-US" sz="2400" dirty="0"/>
              <a:t>y</a:t>
            </a:r>
            <a:r>
              <a:rPr lang="en-US" sz="2400" baseline="-25000" dirty="0"/>
              <a:t>2</a:t>
            </a:r>
          </a:p>
          <a:p>
            <a:pPr>
              <a:lnSpc>
                <a:spcPct val="60000"/>
              </a:lnSpc>
            </a:pPr>
            <a:endParaRPr lang="en-US" sz="2400" dirty="0">
              <a:solidFill>
                <a:srgbClr val="0000FF"/>
              </a:solidFill>
            </a:endParaRPr>
          </a:p>
        </p:txBody>
      </p:sp>
      <p:sp>
        <p:nvSpPr>
          <p:cNvPr id="497718" name="Text Box 54"/>
          <p:cNvSpPr txBox="1">
            <a:spLocks noChangeArrowheads="1"/>
          </p:cNvSpPr>
          <p:nvPr/>
        </p:nvSpPr>
        <p:spPr bwMode="auto">
          <a:xfrm>
            <a:off x="5181600" y="4343400"/>
            <a:ext cx="1524000" cy="284163"/>
          </a:xfrm>
          <a:prstGeom prst="rect">
            <a:avLst/>
          </a:prstGeom>
          <a:noFill/>
          <a:ln w="38100" algn="ctr">
            <a:noFill/>
            <a:miter lim="800000"/>
            <a:headEnd/>
            <a:tailEnd/>
          </a:ln>
          <a:effectLst/>
        </p:spPr>
        <p:txBody>
          <a:bodyPr>
            <a:spAutoFit/>
          </a:bodyPr>
          <a:lstStyle/>
          <a:p>
            <a:pPr>
              <a:lnSpc>
                <a:spcPct val="60000"/>
              </a:lnSpc>
            </a:pPr>
            <a:endParaRPr lang="sv-SE" baseline="-25000"/>
          </a:p>
        </p:txBody>
      </p:sp>
      <p:sp>
        <p:nvSpPr>
          <p:cNvPr id="41" name="Rectangle 2"/>
          <p:cNvSpPr txBox="1">
            <a:spLocks noChangeArrowheads="1"/>
          </p:cNvSpPr>
          <p:nvPr/>
        </p:nvSpPr>
        <p:spPr>
          <a:xfrm>
            <a:off x="457200" y="2286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3333FF"/>
                </a:solidFill>
                <a:effectLst/>
                <a:uLnTx/>
                <a:uFillTx/>
                <a:latin typeface="+mj-lt"/>
                <a:ea typeface="+mj-ea"/>
                <a:cs typeface="+mj-cs"/>
              </a:rPr>
              <a:t>Security </a:t>
            </a:r>
            <a:r>
              <a:rPr kumimoji="0" lang="en-US" sz="4000" b="0" i="0" u="none" strike="noStrike" kern="1200" cap="none" spc="0" normalizeH="0" noProof="0" dirty="0" smtClean="0">
                <a:ln>
                  <a:noFill/>
                </a:ln>
                <a:solidFill>
                  <a:srgbClr val="3333FF"/>
                </a:solidFill>
                <a:effectLst/>
                <a:uLnTx/>
                <a:uFillTx/>
                <a:latin typeface="+mj-lt"/>
                <a:ea typeface="+mj-ea"/>
                <a:cs typeface="+mj-cs"/>
              </a:rPr>
              <a:t>by Comparison</a:t>
            </a:r>
            <a:endParaRPr kumimoji="0" lang="en-US" sz="4000" b="0" i="0" u="none" strike="noStrike" kern="1200" cap="none" spc="0" normalizeH="0" baseline="0" noProof="0" dirty="0" smtClean="0">
              <a:ln>
                <a:noFill/>
              </a:ln>
              <a:solidFill>
                <a:srgbClr val="3333FF"/>
              </a:solidFill>
              <a:effectLst/>
              <a:uLnTx/>
              <a:uFillTx/>
              <a:latin typeface="+mj-lt"/>
              <a:ea typeface="+mj-ea"/>
              <a:cs typeface="+mj-cs"/>
            </a:endParaRPr>
          </a:p>
        </p:txBody>
      </p:sp>
      <p:grpSp>
        <p:nvGrpSpPr>
          <p:cNvPr id="42" name="Group 72"/>
          <p:cNvGrpSpPr/>
          <p:nvPr/>
        </p:nvGrpSpPr>
        <p:grpSpPr>
          <a:xfrm>
            <a:off x="1905000" y="3352800"/>
            <a:ext cx="429828" cy="83213"/>
            <a:chOff x="3361944" y="5395250"/>
            <a:chExt cx="429828" cy="83213"/>
          </a:xfrm>
        </p:grpSpPr>
        <p:sp>
          <p:nvSpPr>
            <p:cNvPr id="43" name="Oval 11"/>
            <p:cNvSpPr>
              <a:spLocks noChangeArrowheads="1"/>
            </p:cNvSpPr>
            <p:nvPr/>
          </p:nvSpPr>
          <p:spPr bwMode="auto">
            <a:xfrm>
              <a:off x="3361944" y="5400299"/>
              <a:ext cx="75438" cy="78164"/>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l" defTabSz="457200"/>
              <a:endParaRPr lang="en-US" b="0" dirty="0">
                <a:solidFill>
                  <a:schemeClr val="tx1"/>
                </a:solidFill>
                <a:latin typeface="Calibri" pitchFamily="34" charset="0"/>
              </a:endParaRPr>
            </a:p>
          </p:txBody>
        </p:sp>
        <p:sp>
          <p:nvSpPr>
            <p:cNvPr id="44" name="Oval 11"/>
            <p:cNvSpPr>
              <a:spLocks noChangeArrowheads="1"/>
            </p:cNvSpPr>
            <p:nvPr/>
          </p:nvSpPr>
          <p:spPr bwMode="auto">
            <a:xfrm>
              <a:off x="3539139" y="5397775"/>
              <a:ext cx="75438" cy="78164"/>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l" defTabSz="457200"/>
              <a:endParaRPr lang="en-US" b="0" dirty="0">
                <a:solidFill>
                  <a:schemeClr val="tx1"/>
                </a:solidFill>
                <a:latin typeface="Calibri" pitchFamily="34" charset="0"/>
              </a:endParaRPr>
            </a:p>
          </p:txBody>
        </p:sp>
        <p:sp>
          <p:nvSpPr>
            <p:cNvPr id="45" name="Oval 11"/>
            <p:cNvSpPr>
              <a:spLocks noChangeArrowheads="1"/>
            </p:cNvSpPr>
            <p:nvPr/>
          </p:nvSpPr>
          <p:spPr bwMode="auto">
            <a:xfrm>
              <a:off x="3716334" y="5395250"/>
              <a:ext cx="75438" cy="78164"/>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l" defTabSz="457200"/>
              <a:endParaRPr lang="en-US" b="0" dirty="0">
                <a:solidFill>
                  <a:schemeClr val="tx1"/>
                </a:solidFill>
                <a:latin typeface="Calibri" pitchFamily="34" charset="0"/>
              </a:endParaRPr>
            </a:p>
          </p:txBody>
        </p:sp>
      </p:grpSp>
      <p:grpSp>
        <p:nvGrpSpPr>
          <p:cNvPr id="60" name="Group 59"/>
          <p:cNvGrpSpPr/>
          <p:nvPr/>
        </p:nvGrpSpPr>
        <p:grpSpPr>
          <a:xfrm>
            <a:off x="5334000" y="1295400"/>
            <a:ext cx="2209800" cy="1295400"/>
            <a:chOff x="5334000" y="1371600"/>
            <a:chExt cx="2209800" cy="1295400"/>
          </a:xfrm>
        </p:grpSpPr>
        <p:sp>
          <p:nvSpPr>
            <p:cNvPr id="497705" name="AutoShape 41"/>
            <p:cNvSpPr>
              <a:spLocks noChangeArrowheads="1"/>
            </p:cNvSpPr>
            <p:nvPr/>
          </p:nvSpPr>
          <p:spPr bwMode="auto">
            <a:xfrm>
              <a:off x="5334000" y="1371600"/>
              <a:ext cx="2209800" cy="1295400"/>
            </a:xfrm>
            <a:prstGeom prst="cloudCallout">
              <a:avLst>
                <a:gd name="adj1" fmla="val 48290"/>
                <a:gd name="adj2" fmla="val 60563"/>
              </a:avLst>
            </a:prstGeom>
            <a:noFill/>
            <a:ln w="38100">
              <a:solidFill>
                <a:schemeClr val="tx1"/>
              </a:solidFill>
              <a:round/>
              <a:headEnd/>
              <a:tailEnd/>
            </a:ln>
            <a:effectLst/>
          </p:spPr>
          <p:txBody>
            <a:bodyPr anchor="ctr"/>
            <a:lstStyle/>
            <a:p>
              <a:endParaRPr lang="sv-SE"/>
            </a:p>
          </p:txBody>
        </p:sp>
        <p:grpSp>
          <p:nvGrpSpPr>
            <p:cNvPr id="46" name="Group 42"/>
            <p:cNvGrpSpPr>
              <a:grpSpLocks/>
            </p:cNvGrpSpPr>
            <p:nvPr/>
          </p:nvGrpSpPr>
          <p:grpSpPr bwMode="auto">
            <a:xfrm>
              <a:off x="5791200" y="1676400"/>
              <a:ext cx="1219200" cy="609600"/>
              <a:chOff x="960" y="2064"/>
              <a:chExt cx="768" cy="384"/>
            </a:xfrm>
          </p:grpSpPr>
          <p:sp>
            <p:nvSpPr>
              <p:cNvPr id="47" name="Line 43"/>
              <p:cNvSpPr>
                <a:spLocks noChangeShapeType="1"/>
              </p:cNvSpPr>
              <p:nvPr/>
            </p:nvSpPr>
            <p:spPr bwMode="auto">
              <a:xfrm>
                <a:off x="966" y="2064"/>
                <a:ext cx="762" cy="0"/>
              </a:xfrm>
              <a:prstGeom prst="line">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dirty="0"/>
              </a:p>
            </p:txBody>
          </p:sp>
          <p:sp>
            <p:nvSpPr>
              <p:cNvPr id="48" name="Line 44"/>
              <p:cNvSpPr>
                <a:spLocks noChangeShapeType="1"/>
              </p:cNvSpPr>
              <p:nvPr/>
            </p:nvSpPr>
            <p:spPr bwMode="auto">
              <a:xfrm>
                <a:off x="960" y="2160"/>
                <a:ext cx="762" cy="0"/>
              </a:xfrm>
              <a:prstGeom prst="line">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dirty="0"/>
              </a:p>
            </p:txBody>
          </p:sp>
          <p:sp>
            <p:nvSpPr>
              <p:cNvPr id="49" name="Line 45"/>
              <p:cNvSpPr>
                <a:spLocks noChangeShapeType="1"/>
              </p:cNvSpPr>
              <p:nvPr/>
            </p:nvSpPr>
            <p:spPr bwMode="auto">
              <a:xfrm>
                <a:off x="960" y="2448"/>
                <a:ext cx="762" cy="0"/>
              </a:xfrm>
              <a:prstGeom prst="line">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dirty="0"/>
              </a:p>
            </p:txBody>
          </p:sp>
        </p:grpSp>
        <p:grpSp>
          <p:nvGrpSpPr>
            <p:cNvPr id="50" name="Group 72"/>
            <p:cNvGrpSpPr/>
            <p:nvPr/>
          </p:nvGrpSpPr>
          <p:grpSpPr>
            <a:xfrm>
              <a:off x="6172200" y="2050387"/>
              <a:ext cx="429828" cy="83213"/>
              <a:chOff x="3361944" y="5395250"/>
              <a:chExt cx="429828" cy="83213"/>
            </a:xfrm>
          </p:grpSpPr>
          <p:sp>
            <p:nvSpPr>
              <p:cNvPr id="51" name="Oval 11"/>
              <p:cNvSpPr>
                <a:spLocks noChangeArrowheads="1"/>
              </p:cNvSpPr>
              <p:nvPr/>
            </p:nvSpPr>
            <p:spPr bwMode="auto">
              <a:xfrm>
                <a:off x="3361944" y="5400299"/>
                <a:ext cx="75438" cy="78164"/>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l" defTabSz="457200"/>
                <a:endParaRPr lang="en-US" b="0" dirty="0">
                  <a:solidFill>
                    <a:schemeClr val="tx1"/>
                  </a:solidFill>
                  <a:latin typeface="Calibri" pitchFamily="34" charset="0"/>
                </a:endParaRPr>
              </a:p>
            </p:txBody>
          </p:sp>
          <p:sp>
            <p:nvSpPr>
              <p:cNvPr id="52" name="Oval 11"/>
              <p:cNvSpPr>
                <a:spLocks noChangeArrowheads="1"/>
              </p:cNvSpPr>
              <p:nvPr/>
            </p:nvSpPr>
            <p:spPr bwMode="auto">
              <a:xfrm>
                <a:off x="3539139" y="5397775"/>
                <a:ext cx="75438" cy="78164"/>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l" defTabSz="457200"/>
                <a:endParaRPr lang="en-US" b="0" dirty="0">
                  <a:solidFill>
                    <a:schemeClr val="tx1"/>
                  </a:solidFill>
                  <a:latin typeface="Calibri" pitchFamily="34" charset="0"/>
                </a:endParaRPr>
              </a:p>
            </p:txBody>
          </p:sp>
          <p:sp>
            <p:nvSpPr>
              <p:cNvPr id="53" name="Oval 11"/>
              <p:cNvSpPr>
                <a:spLocks noChangeArrowheads="1"/>
              </p:cNvSpPr>
              <p:nvPr/>
            </p:nvSpPr>
            <p:spPr bwMode="auto">
              <a:xfrm>
                <a:off x="3716334" y="5395250"/>
                <a:ext cx="75438" cy="78164"/>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l" defTabSz="457200"/>
                <a:endParaRPr lang="en-US" b="0" dirty="0">
                  <a:solidFill>
                    <a:schemeClr val="tx1"/>
                  </a:solidFill>
                  <a:latin typeface="Calibri" pitchFamily="34" charset="0"/>
                </a:endParaRPr>
              </a:p>
            </p:txBody>
          </p:sp>
        </p:grpSp>
      </p:grpSp>
      <p:sp>
        <p:nvSpPr>
          <p:cNvPr id="54" name="Text Box 49"/>
          <p:cNvSpPr txBox="1">
            <a:spLocks noChangeArrowheads="1"/>
          </p:cNvSpPr>
          <p:nvPr/>
        </p:nvSpPr>
        <p:spPr bwMode="auto">
          <a:xfrm>
            <a:off x="533400" y="4343400"/>
            <a:ext cx="1524000" cy="339773"/>
          </a:xfrm>
          <a:prstGeom prst="rect">
            <a:avLst/>
          </a:prstGeom>
          <a:noFill/>
          <a:ln w="38100" algn="ctr">
            <a:noFill/>
            <a:miter lim="800000"/>
            <a:headEnd/>
            <a:tailEnd/>
          </a:ln>
          <a:effectLst/>
        </p:spPr>
        <p:txBody>
          <a:bodyPr>
            <a:spAutoFit/>
          </a:bodyPr>
          <a:lstStyle/>
          <a:p>
            <a:pPr>
              <a:lnSpc>
                <a:spcPct val="60000"/>
              </a:lnSpc>
            </a:pPr>
            <a:r>
              <a:rPr lang="en-US" sz="2400" dirty="0" smtClean="0"/>
              <a:t>x</a:t>
            </a:r>
            <a:r>
              <a:rPr lang="en-US" sz="2400" baseline="-25000" dirty="0"/>
              <a:t>1</a:t>
            </a:r>
            <a:r>
              <a:rPr lang="en-US" sz="2400" dirty="0" smtClean="0"/>
              <a:t> y</a:t>
            </a:r>
            <a:r>
              <a:rPr lang="en-US" sz="2400" baseline="-25000" dirty="0" smtClean="0"/>
              <a:t>1</a:t>
            </a:r>
            <a:endParaRPr lang="en-US" sz="2400" dirty="0" smtClean="0"/>
          </a:p>
        </p:txBody>
      </p:sp>
      <p:sp>
        <p:nvSpPr>
          <p:cNvPr id="55" name="Text Box 50"/>
          <p:cNvSpPr txBox="1">
            <a:spLocks noChangeArrowheads="1"/>
          </p:cNvSpPr>
          <p:nvPr/>
        </p:nvSpPr>
        <p:spPr bwMode="auto">
          <a:xfrm>
            <a:off x="5562600" y="4343400"/>
            <a:ext cx="1524000" cy="561372"/>
          </a:xfrm>
          <a:prstGeom prst="rect">
            <a:avLst/>
          </a:prstGeom>
          <a:noFill/>
          <a:ln w="38100" algn="ctr">
            <a:noFill/>
            <a:miter lim="800000"/>
            <a:headEnd/>
            <a:tailEnd/>
          </a:ln>
          <a:effectLst/>
        </p:spPr>
        <p:txBody>
          <a:bodyPr>
            <a:spAutoFit/>
          </a:bodyPr>
          <a:lstStyle/>
          <a:p>
            <a:pPr>
              <a:lnSpc>
                <a:spcPct val="60000"/>
              </a:lnSpc>
            </a:pPr>
            <a:r>
              <a:rPr lang="en-US" sz="2400" dirty="0" smtClean="0"/>
              <a:t>x</a:t>
            </a:r>
            <a:r>
              <a:rPr lang="en-US" sz="2400" baseline="-25000" dirty="0"/>
              <a:t>1</a:t>
            </a:r>
            <a:r>
              <a:rPr lang="en-US" sz="2400" dirty="0" smtClean="0"/>
              <a:t> y</a:t>
            </a:r>
            <a:r>
              <a:rPr lang="en-US" sz="2400" baseline="-25000" dirty="0" smtClean="0"/>
              <a:t>1</a:t>
            </a:r>
            <a:endParaRPr lang="en-US" sz="2400" baseline="-25000" dirty="0"/>
          </a:p>
          <a:p>
            <a:pPr>
              <a:lnSpc>
                <a:spcPct val="60000"/>
              </a:lnSpc>
            </a:pPr>
            <a:endParaRPr lang="en-US" sz="2400" dirty="0"/>
          </a:p>
        </p:txBody>
      </p:sp>
      <p:sp>
        <p:nvSpPr>
          <p:cNvPr id="56" name="TextBox 55"/>
          <p:cNvSpPr txBox="1"/>
          <p:nvPr/>
        </p:nvSpPr>
        <p:spPr>
          <a:xfrm>
            <a:off x="609600" y="5030450"/>
            <a:ext cx="4267200" cy="553998"/>
          </a:xfrm>
          <a:prstGeom prst="rect">
            <a:avLst/>
          </a:prstGeom>
          <a:noFill/>
        </p:spPr>
        <p:txBody>
          <a:bodyPr wrap="square" rtlCol="0">
            <a:spAutoFit/>
          </a:bodyPr>
          <a:lstStyle/>
          <a:p>
            <a:pPr algn="ctr"/>
            <a:r>
              <a:rPr lang="en-GB" sz="3000" b="1" dirty="0">
                <a:solidFill>
                  <a:srgbClr val="FF0000"/>
                </a:solidFill>
                <a:sym typeface="Symbol"/>
              </a:rPr>
              <a:t>“as correct &amp; private as”</a:t>
            </a:r>
          </a:p>
        </p:txBody>
      </p:sp>
      <p:sp>
        <p:nvSpPr>
          <p:cNvPr id="57" name="TextBox 56"/>
          <p:cNvSpPr txBox="1"/>
          <p:nvPr/>
        </p:nvSpPr>
        <p:spPr>
          <a:xfrm>
            <a:off x="681183" y="5603557"/>
            <a:ext cx="8920017" cy="430887"/>
          </a:xfrm>
          <a:prstGeom prst="rect">
            <a:avLst/>
          </a:prstGeom>
          <a:noFill/>
        </p:spPr>
        <p:txBody>
          <a:bodyPr wrap="square" rtlCol="0">
            <a:spAutoFit/>
          </a:bodyPr>
          <a:lstStyle/>
          <a:p>
            <a:pPr marL="514350" indent="-514350"/>
            <a:r>
              <a:rPr lang="en-US" sz="2200" dirty="0" smtClean="0">
                <a:solidFill>
                  <a:srgbClr val="3333FF"/>
                </a:solidFill>
              </a:rPr>
              <a:t>Correctness:</a:t>
            </a:r>
            <a:r>
              <a:rPr lang="en-US" sz="2200" dirty="0" smtClean="0"/>
              <a:t> The output of every player is the same in real and ideal </a:t>
            </a:r>
          </a:p>
        </p:txBody>
      </p:sp>
      <p:sp>
        <p:nvSpPr>
          <p:cNvPr id="58" name="Text Box 49"/>
          <p:cNvSpPr txBox="1">
            <a:spLocks noChangeArrowheads="1"/>
          </p:cNvSpPr>
          <p:nvPr/>
        </p:nvSpPr>
        <p:spPr bwMode="auto">
          <a:xfrm>
            <a:off x="3657600" y="4384627"/>
            <a:ext cx="1524000" cy="339773"/>
          </a:xfrm>
          <a:prstGeom prst="rect">
            <a:avLst/>
          </a:prstGeom>
          <a:noFill/>
          <a:ln w="38100" algn="ctr">
            <a:noFill/>
            <a:miter lim="800000"/>
            <a:headEnd/>
            <a:tailEnd/>
          </a:ln>
          <a:effectLst/>
        </p:spPr>
        <p:txBody>
          <a:bodyPr>
            <a:spAutoFit/>
          </a:bodyPr>
          <a:lstStyle/>
          <a:p>
            <a:pPr>
              <a:lnSpc>
                <a:spcPct val="60000"/>
              </a:lnSpc>
            </a:pPr>
            <a:r>
              <a:rPr lang="en-US" sz="2400" b="1" dirty="0" smtClean="0">
                <a:solidFill>
                  <a:srgbClr val="0000FF"/>
                </a:solidFill>
              </a:rPr>
              <a:t>Mesgs</a:t>
            </a:r>
          </a:p>
        </p:txBody>
      </p:sp>
      <p:sp>
        <p:nvSpPr>
          <p:cNvPr id="59" name="TextBox 58"/>
          <p:cNvSpPr txBox="1"/>
          <p:nvPr/>
        </p:nvSpPr>
        <p:spPr>
          <a:xfrm>
            <a:off x="681184" y="6041648"/>
            <a:ext cx="8090188" cy="769441"/>
          </a:xfrm>
          <a:prstGeom prst="rect">
            <a:avLst/>
          </a:prstGeom>
          <a:noFill/>
        </p:spPr>
        <p:txBody>
          <a:bodyPr wrap="none" rtlCol="0">
            <a:spAutoFit/>
          </a:bodyPr>
          <a:lstStyle/>
          <a:p>
            <a:pPr marL="514350" indent="-514350"/>
            <a:r>
              <a:rPr lang="en-US" sz="2200" dirty="0">
                <a:solidFill>
                  <a:srgbClr val="3333FF"/>
                </a:solidFill>
              </a:rPr>
              <a:t>Privacy: </a:t>
            </a:r>
            <a:r>
              <a:rPr lang="en-US" sz="2200" b="1" dirty="0" smtClean="0">
                <a:solidFill>
                  <a:srgbClr val="3333FF"/>
                </a:solidFill>
              </a:rPr>
              <a:t>Mesgs</a:t>
            </a:r>
            <a:r>
              <a:rPr lang="en-US" sz="2200" dirty="0" smtClean="0"/>
              <a:t> can be generated from the simulator’s input &amp; output</a:t>
            </a:r>
          </a:p>
          <a:p>
            <a:endParaRPr lang="en-US" sz="2200" dirty="0"/>
          </a:p>
        </p:txBody>
      </p:sp>
      <p:sp>
        <p:nvSpPr>
          <p:cNvPr id="61" name="Text Box 17"/>
          <p:cNvSpPr txBox="1">
            <a:spLocks noChangeArrowheads="1"/>
          </p:cNvSpPr>
          <p:nvPr/>
        </p:nvSpPr>
        <p:spPr bwMode="auto">
          <a:xfrm flipH="1">
            <a:off x="7414899" y="2209800"/>
            <a:ext cx="1424301" cy="461665"/>
          </a:xfrm>
          <a:prstGeom prst="rect">
            <a:avLst/>
          </a:prstGeom>
          <a:noFill/>
          <a:ln w="9525">
            <a:noFill/>
            <a:miter lim="800000"/>
            <a:headEnd/>
            <a:tailEnd/>
          </a:ln>
          <a:effectLst/>
        </p:spPr>
        <p:txBody>
          <a:bodyPr wrap="none">
            <a:spAutoFit/>
          </a:bodyPr>
          <a:lstStyle/>
          <a:p>
            <a:pPr algn="l">
              <a:spcBef>
                <a:spcPct val="0"/>
              </a:spcBef>
            </a:pPr>
            <a:r>
              <a:rPr lang="en-US" sz="2400" b="1" dirty="0" smtClean="0">
                <a:solidFill>
                  <a:srgbClr val="3333FF"/>
                </a:solidFill>
              </a:rPr>
              <a:t>Simulator</a:t>
            </a:r>
            <a:endParaRPr lang="en-US" sz="2400" b="1" dirty="0">
              <a:solidFill>
                <a:srgbClr val="3333FF"/>
              </a:solidFill>
            </a:endParaRPr>
          </a:p>
        </p:txBody>
      </p:sp>
    </p:spTree>
    <p:custDataLst>
      <p:tags r:id="rId1"/>
    </p:custDataLst>
    <p:extLst>
      <p:ext uri="{BB962C8B-B14F-4D97-AF65-F5344CB8AC3E}">
        <p14:creationId xmlns:p14="http://schemas.microsoft.com/office/powerpoint/2010/main" val="41071039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9768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9768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77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77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713" grpId="0"/>
      <p:bldP spid="497714" grpId="0"/>
      <p:bldP spid="54" grpId="0"/>
      <p:bldP spid="55" grpId="0"/>
      <p:bldP spid="56" grpId="0"/>
      <p:bldP spid="57" grpId="0"/>
      <p:bldP spid="58" grpId="0"/>
      <p:bldP spid="59"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9"/>
            <a:ext cx="8229600" cy="1143000"/>
          </a:xfrm>
        </p:spPr>
        <p:txBody>
          <a:bodyPr>
            <a:normAutofit/>
          </a:bodyPr>
          <a:lstStyle/>
          <a:p>
            <a:r>
              <a:rPr lang="en-US" dirty="0" smtClean="0"/>
              <a:t>Ingredient I – Scheduling [DDN]</a:t>
            </a:r>
            <a:endParaRPr lang="en-US" dirty="0"/>
          </a:p>
        </p:txBody>
      </p:sp>
      <p:sp>
        <p:nvSpPr>
          <p:cNvPr id="6" name="Text Box 11"/>
          <p:cNvSpPr txBox="1">
            <a:spLocks noChangeArrowheads="1"/>
          </p:cNvSpPr>
          <p:nvPr/>
        </p:nvSpPr>
        <p:spPr bwMode="auto">
          <a:xfrm>
            <a:off x="1477043" y="4491335"/>
            <a:ext cx="6190667" cy="461665"/>
          </a:xfrm>
          <a:prstGeom prst="rect">
            <a:avLst/>
          </a:prstGeom>
          <a:noFill/>
          <a:ln w="9525">
            <a:noFill/>
            <a:miter lim="800000"/>
            <a:headEnd/>
            <a:tailEnd/>
          </a:ln>
        </p:spPr>
        <p:txBody>
          <a:bodyPr wrap="none">
            <a:spAutoFit/>
          </a:bodyPr>
          <a:lstStyle/>
          <a:p>
            <a:pPr algn="ctr"/>
            <a:r>
              <a:rPr lang="en-US" sz="2400" dirty="0" smtClean="0">
                <a:latin typeface="Calibri" charset="0"/>
                <a:ea typeface="ＭＳ Ｐゴシック" charset="-128"/>
              </a:rPr>
              <a:t>Can rewind the right without rewinding the left!</a:t>
            </a:r>
            <a:endParaRPr lang="en-US" sz="2400" dirty="0">
              <a:latin typeface="Calibri" charset="0"/>
              <a:ea typeface="ＭＳ Ｐゴシック" charset="-128"/>
            </a:endParaRPr>
          </a:p>
        </p:txBody>
      </p:sp>
      <p:pic>
        <p:nvPicPr>
          <p:cNvPr id="7" name="Picture 12" descr="j0139031[1]"/>
          <p:cNvPicPr>
            <a:picLocks noChangeAspect="1" noChangeArrowheads="1"/>
          </p:cNvPicPr>
          <p:nvPr/>
        </p:nvPicPr>
        <p:blipFill>
          <a:blip r:embed="rId2"/>
          <a:srcRect/>
          <a:stretch>
            <a:fillRect/>
          </a:stretch>
        </p:blipFill>
        <p:spPr bwMode="auto">
          <a:xfrm>
            <a:off x="4114800" y="2057400"/>
            <a:ext cx="949147" cy="1310884"/>
          </a:xfrm>
          <a:prstGeom prst="rect">
            <a:avLst/>
          </a:prstGeom>
          <a:noFill/>
        </p:spPr>
      </p:pic>
      <p:sp>
        <p:nvSpPr>
          <p:cNvPr id="11" name="AutoShape 8"/>
          <p:cNvSpPr>
            <a:spLocks noChangeArrowheads="1"/>
          </p:cNvSpPr>
          <p:nvPr/>
        </p:nvSpPr>
        <p:spPr bwMode="auto">
          <a:xfrm>
            <a:off x="2057400" y="2209800"/>
            <a:ext cx="1447800" cy="179388"/>
          </a:xfrm>
          <a:prstGeom prst="rightArrow">
            <a:avLst>
              <a:gd name="adj1" fmla="val 50000"/>
              <a:gd name="adj2" fmla="val 201769"/>
            </a:avLst>
          </a:prstGeom>
          <a:solidFill>
            <a:schemeClr val="tx1"/>
          </a:solidFill>
          <a:ln>
            <a:noFill/>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a:latin typeface="Calibri" charset="0"/>
              <a:ea typeface="ＭＳ Ｐゴシック" charset="-128"/>
            </a:endParaRPr>
          </a:p>
        </p:txBody>
      </p:sp>
      <p:sp>
        <p:nvSpPr>
          <p:cNvPr id="12" name="AutoShape 10"/>
          <p:cNvSpPr>
            <a:spLocks noChangeArrowheads="1"/>
          </p:cNvSpPr>
          <p:nvPr/>
        </p:nvSpPr>
        <p:spPr bwMode="auto">
          <a:xfrm>
            <a:off x="1981200" y="2563813"/>
            <a:ext cx="1447800" cy="179387"/>
          </a:xfrm>
          <a:prstGeom prst="leftArrow">
            <a:avLst>
              <a:gd name="adj1" fmla="val 50000"/>
              <a:gd name="adj2" fmla="val 201770"/>
            </a:avLst>
          </a:prstGeom>
          <a:solidFill>
            <a:schemeClr val="tx1"/>
          </a:solidFill>
          <a:ln>
            <a:noFill/>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spcBef>
                <a:spcPct val="20000"/>
              </a:spcBef>
              <a:buFontTx/>
              <a:buChar char="•"/>
            </a:pPr>
            <a:endParaRPr kumimoji="1" lang="en-US" sz="3000">
              <a:latin typeface="Tahoma" charset="0"/>
              <a:ea typeface="ＭＳ Ｐゴシック" charset="-128"/>
            </a:endParaRPr>
          </a:p>
        </p:txBody>
      </p:sp>
      <p:sp>
        <p:nvSpPr>
          <p:cNvPr id="13" name="AutoShape 12"/>
          <p:cNvSpPr>
            <a:spLocks noChangeArrowheads="1"/>
          </p:cNvSpPr>
          <p:nvPr/>
        </p:nvSpPr>
        <p:spPr bwMode="auto">
          <a:xfrm>
            <a:off x="2057400" y="2868612"/>
            <a:ext cx="1447800" cy="179388"/>
          </a:xfrm>
          <a:prstGeom prst="rightArrow">
            <a:avLst>
              <a:gd name="adj1" fmla="val 50000"/>
              <a:gd name="adj2" fmla="val 201769"/>
            </a:avLst>
          </a:prstGeom>
          <a:solidFill>
            <a:schemeClr val="tx1"/>
          </a:solidFill>
          <a:ln>
            <a:noFill/>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a:latin typeface="Calibri" charset="0"/>
              <a:ea typeface="ＭＳ Ｐゴシック" charset="-128"/>
            </a:endParaRPr>
          </a:p>
        </p:txBody>
      </p:sp>
      <p:sp>
        <p:nvSpPr>
          <p:cNvPr id="19" name="AutoShape 8"/>
          <p:cNvSpPr>
            <a:spLocks noChangeArrowheads="1"/>
          </p:cNvSpPr>
          <p:nvPr/>
        </p:nvSpPr>
        <p:spPr bwMode="auto">
          <a:xfrm>
            <a:off x="2057400" y="3455987"/>
            <a:ext cx="1447800" cy="179388"/>
          </a:xfrm>
          <a:prstGeom prst="rightArrow">
            <a:avLst>
              <a:gd name="adj1" fmla="val 50000"/>
              <a:gd name="adj2" fmla="val 201769"/>
            </a:avLst>
          </a:prstGeom>
          <a:solidFill>
            <a:schemeClr val="bg1">
              <a:lumMod val="65000"/>
            </a:schemeClr>
          </a:solidFill>
          <a:ln>
            <a:noFill/>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a:latin typeface="Calibri" charset="0"/>
              <a:ea typeface="ＭＳ Ｐゴシック" charset="-128"/>
            </a:endParaRPr>
          </a:p>
        </p:txBody>
      </p:sp>
      <p:sp>
        <p:nvSpPr>
          <p:cNvPr id="20" name="AutoShape 10"/>
          <p:cNvSpPr>
            <a:spLocks noChangeArrowheads="1"/>
          </p:cNvSpPr>
          <p:nvPr/>
        </p:nvSpPr>
        <p:spPr bwMode="auto">
          <a:xfrm>
            <a:off x="1981200" y="3810000"/>
            <a:ext cx="1447800" cy="179387"/>
          </a:xfrm>
          <a:prstGeom prst="leftArrow">
            <a:avLst>
              <a:gd name="adj1" fmla="val 50000"/>
              <a:gd name="adj2" fmla="val 201770"/>
            </a:avLst>
          </a:prstGeom>
          <a:solidFill>
            <a:schemeClr val="bg1">
              <a:lumMod val="65000"/>
            </a:schemeClr>
          </a:solidFill>
          <a:ln>
            <a:noFill/>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spcBef>
                <a:spcPct val="20000"/>
              </a:spcBef>
              <a:buFontTx/>
              <a:buChar char="•"/>
            </a:pPr>
            <a:endParaRPr kumimoji="1" lang="en-US" sz="3000">
              <a:latin typeface="Tahoma" charset="0"/>
              <a:ea typeface="ＭＳ Ｐゴシック" charset="-128"/>
            </a:endParaRPr>
          </a:p>
        </p:txBody>
      </p:sp>
      <p:sp>
        <p:nvSpPr>
          <p:cNvPr id="21" name="AutoShape 12"/>
          <p:cNvSpPr>
            <a:spLocks noChangeArrowheads="1"/>
          </p:cNvSpPr>
          <p:nvPr/>
        </p:nvSpPr>
        <p:spPr bwMode="auto">
          <a:xfrm>
            <a:off x="2057400" y="4114799"/>
            <a:ext cx="1447800" cy="179388"/>
          </a:xfrm>
          <a:prstGeom prst="rightArrow">
            <a:avLst>
              <a:gd name="adj1" fmla="val 50000"/>
              <a:gd name="adj2" fmla="val 201769"/>
            </a:avLst>
          </a:prstGeom>
          <a:solidFill>
            <a:schemeClr val="bg1">
              <a:lumMod val="65000"/>
            </a:schemeClr>
          </a:solidFill>
          <a:ln>
            <a:noFill/>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a:latin typeface="Calibri" charset="0"/>
              <a:ea typeface="ＭＳ Ｐゴシック" charset="-128"/>
            </a:endParaRPr>
          </a:p>
        </p:txBody>
      </p:sp>
      <p:sp>
        <p:nvSpPr>
          <p:cNvPr id="22" name="AutoShape 21"/>
          <p:cNvSpPr>
            <a:spLocks noChangeArrowheads="1"/>
          </p:cNvSpPr>
          <p:nvPr/>
        </p:nvSpPr>
        <p:spPr bwMode="auto">
          <a:xfrm>
            <a:off x="5638800" y="2209800"/>
            <a:ext cx="1447800" cy="179388"/>
          </a:xfrm>
          <a:prstGeom prst="rightArrow">
            <a:avLst>
              <a:gd name="adj1" fmla="val 50000"/>
              <a:gd name="adj2" fmla="val 201769"/>
            </a:avLst>
          </a:prstGeom>
          <a:solidFill>
            <a:schemeClr val="tx1"/>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en-US">
              <a:latin typeface="Calibri" charset="0"/>
              <a:ea typeface="ＭＳ Ｐゴシック" charset="-128"/>
            </a:endParaRPr>
          </a:p>
        </p:txBody>
      </p:sp>
      <p:sp>
        <p:nvSpPr>
          <p:cNvPr id="23" name="AutoShape 22"/>
          <p:cNvSpPr>
            <a:spLocks noChangeArrowheads="1"/>
          </p:cNvSpPr>
          <p:nvPr/>
        </p:nvSpPr>
        <p:spPr bwMode="auto">
          <a:xfrm>
            <a:off x="5562600" y="3783013"/>
            <a:ext cx="1447800" cy="179387"/>
          </a:xfrm>
          <a:prstGeom prst="leftArrow">
            <a:avLst>
              <a:gd name="adj1" fmla="val 50000"/>
              <a:gd name="adj2" fmla="val 201770"/>
            </a:avLst>
          </a:prstGeom>
          <a:solidFill>
            <a:schemeClr val="tx1"/>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eaLnBrk="0" hangingPunct="0">
              <a:spcBef>
                <a:spcPct val="20000"/>
              </a:spcBef>
              <a:buFontTx/>
              <a:buChar char="•"/>
            </a:pPr>
            <a:endParaRPr kumimoji="1" lang="en-US" sz="3000">
              <a:latin typeface="Tahoma" charset="0"/>
              <a:ea typeface="ＭＳ Ｐゴシック" charset="-128"/>
            </a:endParaRPr>
          </a:p>
        </p:txBody>
      </p:sp>
      <p:sp>
        <p:nvSpPr>
          <p:cNvPr id="24" name="AutoShape 23"/>
          <p:cNvSpPr>
            <a:spLocks noChangeArrowheads="1"/>
          </p:cNvSpPr>
          <p:nvPr/>
        </p:nvSpPr>
        <p:spPr bwMode="auto">
          <a:xfrm>
            <a:off x="5638800" y="4114800"/>
            <a:ext cx="1447800" cy="179388"/>
          </a:xfrm>
          <a:prstGeom prst="rightArrow">
            <a:avLst>
              <a:gd name="adj1" fmla="val 50000"/>
              <a:gd name="adj2" fmla="val 201769"/>
            </a:avLst>
          </a:prstGeom>
          <a:solidFill>
            <a:schemeClr val="tx1"/>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en-US">
              <a:latin typeface="Calibri" charset="0"/>
              <a:ea typeface="ＭＳ Ｐゴシック" charset="-128"/>
            </a:endParaRPr>
          </a:p>
        </p:txBody>
      </p:sp>
      <p:sp>
        <p:nvSpPr>
          <p:cNvPr id="26" name="AutoShape 21"/>
          <p:cNvSpPr>
            <a:spLocks noChangeArrowheads="1"/>
          </p:cNvSpPr>
          <p:nvPr/>
        </p:nvSpPr>
        <p:spPr bwMode="auto">
          <a:xfrm>
            <a:off x="5638800" y="2563812"/>
            <a:ext cx="1447800" cy="179388"/>
          </a:xfrm>
          <a:prstGeom prst="rightArrow">
            <a:avLst>
              <a:gd name="adj1" fmla="val 50000"/>
              <a:gd name="adj2" fmla="val 201769"/>
            </a:avLst>
          </a:prstGeom>
          <a:solidFill>
            <a:schemeClr val="bg1">
              <a:lumMod val="6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en-US">
              <a:latin typeface="Calibri" charset="0"/>
              <a:ea typeface="ＭＳ Ｐゴシック" charset="-128"/>
            </a:endParaRPr>
          </a:p>
        </p:txBody>
      </p:sp>
      <p:sp>
        <p:nvSpPr>
          <p:cNvPr id="27" name="AutoShape 22"/>
          <p:cNvSpPr>
            <a:spLocks noChangeArrowheads="1"/>
          </p:cNvSpPr>
          <p:nvPr/>
        </p:nvSpPr>
        <p:spPr bwMode="auto">
          <a:xfrm>
            <a:off x="5562600" y="2857109"/>
            <a:ext cx="1447800" cy="179387"/>
          </a:xfrm>
          <a:prstGeom prst="leftArrow">
            <a:avLst>
              <a:gd name="adj1" fmla="val 50000"/>
              <a:gd name="adj2" fmla="val 201770"/>
            </a:avLst>
          </a:prstGeom>
          <a:solidFill>
            <a:schemeClr val="bg1">
              <a:lumMod val="6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eaLnBrk="0" hangingPunct="0">
              <a:spcBef>
                <a:spcPct val="20000"/>
              </a:spcBef>
              <a:buFontTx/>
              <a:buChar char="•"/>
            </a:pPr>
            <a:endParaRPr kumimoji="1" lang="en-US" sz="3000">
              <a:latin typeface="Tahoma" charset="0"/>
              <a:ea typeface="ＭＳ Ｐゴシック" charset="-128"/>
            </a:endParaRPr>
          </a:p>
        </p:txBody>
      </p:sp>
      <p:sp>
        <p:nvSpPr>
          <p:cNvPr id="28" name="AutoShape 23"/>
          <p:cNvSpPr>
            <a:spLocks noChangeArrowheads="1"/>
          </p:cNvSpPr>
          <p:nvPr/>
        </p:nvSpPr>
        <p:spPr bwMode="auto">
          <a:xfrm>
            <a:off x="5638800" y="3402012"/>
            <a:ext cx="1447800" cy="179388"/>
          </a:xfrm>
          <a:prstGeom prst="rightArrow">
            <a:avLst>
              <a:gd name="adj1" fmla="val 50000"/>
              <a:gd name="adj2" fmla="val 201769"/>
            </a:avLst>
          </a:prstGeom>
          <a:solidFill>
            <a:schemeClr val="bg1">
              <a:lumMod val="6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en-US">
              <a:latin typeface="Calibri" charset="0"/>
              <a:ea typeface="ＭＳ Ｐゴシック" charset="-128"/>
            </a:endParaRPr>
          </a:p>
        </p:txBody>
      </p:sp>
      <p:sp>
        <p:nvSpPr>
          <p:cNvPr id="30" name="TextBox 29"/>
          <p:cNvSpPr txBox="1"/>
          <p:nvPr/>
        </p:nvSpPr>
        <p:spPr>
          <a:xfrm>
            <a:off x="2191590" y="1524000"/>
            <a:ext cx="1112204" cy="584776"/>
          </a:xfrm>
          <a:prstGeom prst="rect">
            <a:avLst/>
          </a:prstGeom>
          <a:noFill/>
        </p:spPr>
        <p:txBody>
          <a:bodyPr wrap="none" rtlCol="0">
            <a:spAutoFit/>
          </a:bodyPr>
          <a:lstStyle/>
          <a:p>
            <a:r>
              <a:rPr lang="en-US" sz="3200" b="1" dirty="0">
                <a:solidFill>
                  <a:srgbClr val="00B050"/>
                </a:solidFill>
                <a:latin typeface="Calibri" charset="0"/>
                <a:ea typeface="ＭＳ Ｐゴシック" charset="-128"/>
              </a:rPr>
              <a:t>Id = 0</a:t>
            </a:r>
          </a:p>
        </p:txBody>
      </p:sp>
      <p:sp>
        <p:nvSpPr>
          <p:cNvPr id="31" name="TextBox 30"/>
          <p:cNvSpPr txBox="1"/>
          <p:nvPr/>
        </p:nvSpPr>
        <p:spPr>
          <a:xfrm>
            <a:off x="5791200" y="1524000"/>
            <a:ext cx="1112204" cy="584776"/>
          </a:xfrm>
          <a:prstGeom prst="rect">
            <a:avLst/>
          </a:prstGeom>
          <a:noFill/>
        </p:spPr>
        <p:txBody>
          <a:bodyPr wrap="none" rtlCol="0">
            <a:spAutoFit/>
          </a:bodyPr>
          <a:lstStyle/>
          <a:p>
            <a:r>
              <a:rPr lang="en-US" sz="3200" b="1" dirty="0">
                <a:solidFill>
                  <a:schemeClr val="accent6">
                    <a:lumMod val="75000"/>
                  </a:schemeClr>
                </a:solidFill>
                <a:latin typeface="Calibri" charset="0"/>
                <a:ea typeface="ＭＳ Ｐゴシック" charset="-128"/>
              </a:rPr>
              <a:t>Id = 1</a:t>
            </a:r>
          </a:p>
        </p:txBody>
      </p:sp>
    </p:spTree>
    <p:extLst>
      <p:ext uri="{BB962C8B-B14F-4D97-AF65-F5344CB8AC3E}">
        <p14:creationId xmlns:p14="http://schemas.microsoft.com/office/powerpoint/2010/main" val="3801077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childTnLst>
                          </p:cTn>
                        </p:par>
                        <p:par>
                          <p:cTn id="14" fill="hold">
                            <p:stCondLst>
                              <p:cond delay="500"/>
                            </p:stCondLst>
                            <p:childTnLst>
                              <p:par>
                                <p:cTn id="15" presetID="1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ppt_x</p:attrName>
                                        </p:attrNameLst>
                                      </p:cBhvr>
                                      <p:tavLst>
                                        <p:tav tm="0">
                                          <p:val>
                                            <p:strVal val="#ppt_x+#ppt_w*1.125000"/>
                                          </p:val>
                                        </p:tav>
                                        <p:tav tm="100000">
                                          <p:val>
                                            <p:strVal val="#ppt_x"/>
                                          </p:val>
                                        </p:tav>
                                      </p:tavLst>
                                    </p:anim>
                                    <p:animEffect transition="in" filter="wipe(left)">
                                      <p:cBhvr>
                                        <p:cTn id="18" dur="500"/>
                                        <p:tgtEl>
                                          <p:spTgt spid="12"/>
                                        </p:tgtEl>
                                      </p:cBhvr>
                                    </p:animEffect>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p:tgtEl>
                                          <p:spTgt spid="19"/>
                                        </p:tgtEl>
                                        <p:attrNameLst>
                                          <p:attrName>ppt_x</p:attrName>
                                        </p:attrNameLst>
                                      </p:cBhvr>
                                      <p:tavLst>
                                        <p:tav tm="0">
                                          <p:val>
                                            <p:strVal val="#ppt_x-#ppt_w*1.125000"/>
                                          </p:val>
                                        </p:tav>
                                        <p:tav tm="100000">
                                          <p:val>
                                            <p:strVal val="#ppt_x"/>
                                          </p:val>
                                        </p:tav>
                                      </p:tavLst>
                                    </p:anim>
                                    <p:animEffect transition="in" filter="wipe(right)">
                                      <p:cBhvr>
                                        <p:cTn id="29" dur="500"/>
                                        <p:tgtEl>
                                          <p:spTgt spid="19"/>
                                        </p:tgtEl>
                                      </p:cBhvr>
                                    </p:animEffect>
                                  </p:childTnLst>
                                </p:cTn>
                              </p:par>
                            </p:childTnLst>
                          </p:cTn>
                        </p:par>
                        <p:par>
                          <p:cTn id="30" fill="hold">
                            <p:stCondLst>
                              <p:cond delay="500"/>
                            </p:stCondLst>
                            <p:childTnLst>
                              <p:par>
                                <p:cTn id="31" presetID="12" presetClass="entr" presetSubtype="2"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p:tgtEl>
                                          <p:spTgt spid="20"/>
                                        </p:tgtEl>
                                        <p:attrNameLst>
                                          <p:attrName>ppt_x</p:attrName>
                                        </p:attrNameLst>
                                      </p:cBhvr>
                                      <p:tavLst>
                                        <p:tav tm="0">
                                          <p:val>
                                            <p:strVal val="#ppt_x+#ppt_w*1.125000"/>
                                          </p:val>
                                        </p:tav>
                                        <p:tav tm="100000">
                                          <p:val>
                                            <p:strVal val="#ppt_x"/>
                                          </p:val>
                                        </p:tav>
                                      </p:tavLst>
                                    </p:anim>
                                    <p:animEffect transition="in" filter="wipe(left)">
                                      <p:cBhvr>
                                        <p:cTn id="34" dur="500"/>
                                        <p:tgtEl>
                                          <p:spTgt spid="20"/>
                                        </p:tgtEl>
                                      </p:cBhvr>
                                    </p:animEffect>
                                  </p:childTnLst>
                                </p:cTn>
                              </p:par>
                            </p:childTnLst>
                          </p:cTn>
                        </p:par>
                        <p:par>
                          <p:cTn id="35" fill="hold">
                            <p:stCondLst>
                              <p:cond delay="1000"/>
                            </p:stCondLst>
                            <p:childTnLst>
                              <p:par>
                                <p:cTn id="36" presetID="12" presetClass="entr" presetSubtype="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p:tgtEl>
                                          <p:spTgt spid="21"/>
                                        </p:tgtEl>
                                        <p:attrNameLst>
                                          <p:attrName>ppt_x</p:attrName>
                                        </p:attrNameLst>
                                      </p:cBhvr>
                                      <p:tavLst>
                                        <p:tav tm="0">
                                          <p:val>
                                            <p:strVal val="#ppt_x-#ppt_w*1.125000"/>
                                          </p:val>
                                        </p:tav>
                                        <p:tav tm="100000">
                                          <p:val>
                                            <p:strVal val="#ppt_x"/>
                                          </p:val>
                                        </p:tav>
                                      </p:tavLst>
                                    </p:anim>
                                    <p:animEffect transition="in" filter="wipe(righ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p:tgtEl>
                                          <p:spTgt spid="22"/>
                                        </p:tgtEl>
                                        <p:attrNameLst>
                                          <p:attrName>ppt_x</p:attrName>
                                        </p:attrNameLst>
                                      </p:cBhvr>
                                      <p:tavLst>
                                        <p:tav tm="0">
                                          <p:val>
                                            <p:strVal val="#ppt_x-#ppt_w*1.125000"/>
                                          </p:val>
                                        </p:tav>
                                        <p:tav tm="100000">
                                          <p:val>
                                            <p:strVal val="#ppt_x"/>
                                          </p:val>
                                        </p:tav>
                                      </p:tavLst>
                                    </p:anim>
                                    <p:animEffect transition="in" filter="wipe(right)">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ppt_x</p:attrName>
                                        </p:attrNameLst>
                                      </p:cBhvr>
                                      <p:tavLst>
                                        <p:tav tm="0">
                                          <p:val>
                                            <p:strVal val="#ppt_x-#ppt_w*1.125000"/>
                                          </p:val>
                                        </p:tav>
                                        <p:tav tm="100000">
                                          <p:val>
                                            <p:strVal val="#ppt_x"/>
                                          </p:val>
                                        </p:tav>
                                      </p:tavLst>
                                    </p:anim>
                                    <p:animEffect transition="in" filter="wipe(right)">
                                      <p:cBhvr>
                                        <p:cTn id="56" dur="500"/>
                                        <p:tgtEl>
                                          <p:spTgt spid="26"/>
                                        </p:tgtEl>
                                      </p:cBhvr>
                                    </p:animEffect>
                                  </p:childTnLst>
                                </p:cTn>
                              </p:par>
                            </p:childTnLst>
                          </p:cTn>
                        </p:par>
                        <p:par>
                          <p:cTn id="57" fill="hold">
                            <p:stCondLst>
                              <p:cond delay="500"/>
                            </p:stCondLst>
                            <p:childTnLst>
                              <p:par>
                                <p:cTn id="58" presetID="12" presetClass="entr" presetSubtype="2"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p:tgtEl>
                                          <p:spTgt spid="27"/>
                                        </p:tgtEl>
                                        <p:attrNameLst>
                                          <p:attrName>ppt_x</p:attrName>
                                        </p:attrNameLst>
                                      </p:cBhvr>
                                      <p:tavLst>
                                        <p:tav tm="0">
                                          <p:val>
                                            <p:strVal val="#ppt_x+#ppt_w*1.125000"/>
                                          </p:val>
                                        </p:tav>
                                        <p:tav tm="100000">
                                          <p:val>
                                            <p:strVal val="#ppt_x"/>
                                          </p:val>
                                        </p:tav>
                                      </p:tavLst>
                                    </p:anim>
                                    <p:animEffect transition="in" filter="wipe(left)">
                                      <p:cBhvr>
                                        <p:cTn id="61" dur="500"/>
                                        <p:tgtEl>
                                          <p:spTgt spid="27"/>
                                        </p:tgtEl>
                                      </p:cBhvr>
                                    </p:animEffect>
                                  </p:childTnLst>
                                </p:cTn>
                              </p:par>
                            </p:childTnLst>
                          </p:cTn>
                        </p:par>
                        <p:par>
                          <p:cTn id="62" fill="hold">
                            <p:stCondLst>
                              <p:cond delay="1000"/>
                            </p:stCondLst>
                            <p:childTnLst>
                              <p:par>
                                <p:cTn id="63" presetID="12" presetClass="entr" presetSubtype="8"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p:tgtEl>
                                          <p:spTgt spid="28"/>
                                        </p:tgtEl>
                                        <p:attrNameLst>
                                          <p:attrName>ppt_x</p:attrName>
                                        </p:attrNameLst>
                                      </p:cBhvr>
                                      <p:tavLst>
                                        <p:tav tm="0">
                                          <p:val>
                                            <p:strVal val="#ppt_x-#ppt_w*1.125000"/>
                                          </p:val>
                                        </p:tav>
                                        <p:tav tm="100000">
                                          <p:val>
                                            <p:strVal val="#ppt_x"/>
                                          </p:val>
                                        </p:tav>
                                      </p:tavLst>
                                    </p:anim>
                                    <p:animEffect transition="in" filter="wipe(right)">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2"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p:tgtEl>
                                          <p:spTgt spid="23"/>
                                        </p:tgtEl>
                                        <p:attrNameLst>
                                          <p:attrName>ppt_x</p:attrName>
                                        </p:attrNameLst>
                                      </p:cBhvr>
                                      <p:tavLst>
                                        <p:tav tm="0">
                                          <p:val>
                                            <p:strVal val="#ppt_x+#ppt_w*1.125000"/>
                                          </p:val>
                                        </p:tav>
                                        <p:tav tm="100000">
                                          <p:val>
                                            <p:strVal val="#ppt_x"/>
                                          </p:val>
                                        </p:tav>
                                      </p:tavLst>
                                    </p:anim>
                                    <p:animEffect transition="in" filter="wipe(left)">
                                      <p:cBhvr>
                                        <p:cTn id="72" dur="500"/>
                                        <p:tgtEl>
                                          <p:spTgt spid="23"/>
                                        </p:tgtEl>
                                      </p:cBhvr>
                                    </p:animEffect>
                                  </p:childTnLst>
                                </p:cTn>
                              </p:par>
                            </p:childTnLst>
                          </p:cTn>
                        </p:par>
                        <p:par>
                          <p:cTn id="73" fill="hold">
                            <p:stCondLst>
                              <p:cond delay="500"/>
                            </p:stCondLst>
                            <p:childTnLst>
                              <p:par>
                                <p:cTn id="74" presetID="12" presetClass="entr" presetSubtype="8"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p:tgtEl>
                                          <p:spTgt spid="24"/>
                                        </p:tgtEl>
                                        <p:attrNameLst>
                                          <p:attrName>ppt_x</p:attrName>
                                        </p:attrNameLst>
                                      </p:cBhvr>
                                      <p:tavLst>
                                        <p:tav tm="0">
                                          <p:val>
                                            <p:strVal val="#ppt_x-#ppt_w*1.125000"/>
                                          </p:val>
                                        </p:tav>
                                        <p:tav tm="100000">
                                          <p:val>
                                            <p:strVal val="#ppt_x"/>
                                          </p:val>
                                        </p:tav>
                                      </p:tavLst>
                                    </p:anim>
                                    <p:animEffect transition="in" filter="wipe(righ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13" grpId="0" animBg="1"/>
      <p:bldP spid="19" grpId="0" animBg="1"/>
      <p:bldP spid="20" grpId="0" animBg="1"/>
      <p:bldP spid="21" grpId="0" animBg="1"/>
      <p:bldP spid="22" grpId="0" animBg="1"/>
      <p:bldP spid="23" grpId="0" animBg="1"/>
      <p:bldP spid="24" grpId="0" animBg="1"/>
      <p:bldP spid="26" grpId="0" animBg="1"/>
      <p:bldP spid="27" grpId="0" animBg="1"/>
      <p:bldP spid="28" grpId="0" animBg="1"/>
      <p:bldP spid="30" grpId="0"/>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304800" y="5638800"/>
            <a:ext cx="2209800" cy="914400"/>
            <a:chOff x="4392429" y="0"/>
            <a:chExt cx="3133772" cy="1524000"/>
          </a:xfrm>
        </p:grpSpPr>
        <p:sp>
          <p:nvSpPr>
            <p:cNvPr id="7" name="Rounded Rectangle 6"/>
            <p:cNvSpPr/>
            <p:nvPr/>
          </p:nvSpPr>
          <p:spPr>
            <a:xfrm>
              <a:off x="4392429" y="0"/>
              <a:ext cx="3133772" cy="1524000"/>
            </a:xfrm>
            <a:prstGeom prst="roundRect">
              <a:avLst>
                <a:gd name="adj" fmla="val 10000"/>
              </a:avLst>
            </a:prstGeom>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8" name="Rounded Rectangle 4"/>
            <p:cNvSpPr/>
            <p:nvPr/>
          </p:nvSpPr>
          <p:spPr>
            <a:xfrm>
              <a:off x="4437065" y="44636"/>
              <a:ext cx="3044500" cy="1434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800" kern="1200" dirty="0" smtClean="0">
                  <a:latin typeface="+mj-lt"/>
                  <a:cs typeface="Lucida Handwriting"/>
                </a:rPr>
                <a:t>Simulation</a:t>
              </a:r>
              <a:endParaRPr lang="en-US" sz="2600" kern="1200" dirty="0" smtClean="0"/>
            </a:p>
          </p:txBody>
        </p:sp>
      </p:grpSp>
      <p:grpSp>
        <p:nvGrpSpPr>
          <p:cNvPr id="3" name="Group 42"/>
          <p:cNvGrpSpPr/>
          <p:nvPr/>
        </p:nvGrpSpPr>
        <p:grpSpPr>
          <a:xfrm>
            <a:off x="304800" y="4572000"/>
            <a:ext cx="2219372" cy="914400"/>
            <a:chOff x="147974" y="0"/>
            <a:chExt cx="3133772" cy="1524000"/>
          </a:xfrm>
        </p:grpSpPr>
        <p:sp>
          <p:nvSpPr>
            <p:cNvPr id="10" name="Rounded Rectangle 9"/>
            <p:cNvSpPr/>
            <p:nvPr/>
          </p:nvSpPr>
          <p:spPr>
            <a:xfrm>
              <a:off x="147974" y="0"/>
              <a:ext cx="3133772" cy="1524000"/>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1" name="Rounded Rectangle 4"/>
            <p:cNvSpPr/>
            <p:nvPr/>
          </p:nvSpPr>
          <p:spPr>
            <a:xfrm>
              <a:off x="157546" y="76200"/>
              <a:ext cx="3044500" cy="1434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800" kern="1200" dirty="0" smtClean="0">
                  <a:latin typeface="+mj-lt"/>
                </a:rPr>
                <a:t>Soundness</a:t>
              </a:r>
              <a:endParaRPr lang="en-US" sz="2600" kern="1200" dirty="0" smtClean="0"/>
            </a:p>
          </p:txBody>
        </p:sp>
      </p:grpSp>
      <p:sp>
        <p:nvSpPr>
          <p:cNvPr id="14" name="TextBox 13"/>
          <p:cNvSpPr txBox="1"/>
          <p:nvPr/>
        </p:nvSpPr>
        <p:spPr>
          <a:xfrm>
            <a:off x="914400" y="3657600"/>
            <a:ext cx="1517403" cy="461665"/>
          </a:xfrm>
          <a:prstGeom prst="rect">
            <a:avLst/>
          </a:prstGeom>
          <a:noFill/>
        </p:spPr>
        <p:txBody>
          <a:bodyPr wrap="none" rtlCol="0">
            <a:spAutoFit/>
          </a:bodyPr>
          <a:lstStyle/>
          <a:p>
            <a:r>
              <a:rPr lang="en-US" sz="2400" dirty="0" smtClean="0">
                <a:solidFill>
                  <a:srgbClr val="0000FF"/>
                </a:solidFill>
              </a:rPr>
              <a:t>Challenger</a:t>
            </a:r>
            <a:endParaRPr lang="en-US" dirty="0">
              <a:solidFill>
                <a:srgbClr val="0000FF"/>
              </a:solidFill>
            </a:endParaRPr>
          </a:p>
        </p:txBody>
      </p:sp>
      <p:sp>
        <p:nvSpPr>
          <p:cNvPr id="15" name="TextBox 14"/>
          <p:cNvSpPr txBox="1"/>
          <p:nvPr/>
        </p:nvSpPr>
        <p:spPr>
          <a:xfrm>
            <a:off x="3886200" y="3653135"/>
            <a:ext cx="955903" cy="461665"/>
          </a:xfrm>
          <a:prstGeom prst="rect">
            <a:avLst/>
          </a:prstGeom>
          <a:noFill/>
        </p:spPr>
        <p:txBody>
          <a:bodyPr wrap="none" rtlCol="0">
            <a:spAutoFit/>
          </a:bodyPr>
          <a:lstStyle/>
          <a:p>
            <a:r>
              <a:rPr lang="en-US" sz="2400" smtClean="0">
                <a:solidFill>
                  <a:srgbClr val="0000FF"/>
                </a:solidFill>
              </a:rPr>
              <a:t>Solver</a:t>
            </a:r>
            <a:endParaRPr lang="en-US" dirty="0">
              <a:solidFill>
                <a:srgbClr val="0000FF"/>
              </a:solidFill>
            </a:endParaRPr>
          </a:p>
        </p:txBody>
      </p:sp>
      <p:sp>
        <p:nvSpPr>
          <p:cNvPr id="16" name="AutoShape 13"/>
          <p:cNvSpPr>
            <a:spLocks noChangeArrowheads="1"/>
          </p:cNvSpPr>
          <p:nvPr/>
        </p:nvSpPr>
        <p:spPr bwMode="auto">
          <a:xfrm>
            <a:off x="2481919" y="2743200"/>
            <a:ext cx="1085199" cy="165794"/>
          </a:xfrm>
          <a:prstGeom prst="rightArrow">
            <a:avLst>
              <a:gd name="adj1" fmla="val 50000"/>
              <a:gd name="adj2" fmla="val 175000"/>
            </a:avLst>
          </a:prstGeom>
          <a:solidFill>
            <a:schemeClr val="bg1">
              <a:lumMod val="50000"/>
            </a:schemeClr>
          </a:solidFill>
          <a:ln w="9525">
            <a:noFill/>
            <a:miter lim="800000"/>
            <a:headEnd/>
            <a:tailEnd/>
          </a:ln>
        </p:spPr>
        <p:txBody>
          <a:bodyPr wrap="none" anchor="ctr"/>
          <a:lstStyle/>
          <a:p>
            <a:pPr algn="l" defTabSz="457200"/>
            <a:endParaRPr lang="en-US" b="0">
              <a:latin typeface="Calibri" pitchFamily="34" charset="0"/>
            </a:endParaRPr>
          </a:p>
        </p:txBody>
      </p:sp>
      <p:sp>
        <p:nvSpPr>
          <p:cNvPr id="17" name="AutoShape 13"/>
          <p:cNvSpPr>
            <a:spLocks noChangeArrowheads="1"/>
          </p:cNvSpPr>
          <p:nvPr/>
        </p:nvSpPr>
        <p:spPr bwMode="auto">
          <a:xfrm>
            <a:off x="2481919" y="2971800"/>
            <a:ext cx="1085199" cy="165794"/>
          </a:xfrm>
          <a:prstGeom prst="rightArrow">
            <a:avLst>
              <a:gd name="adj1" fmla="val 50000"/>
              <a:gd name="adj2" fmla="val 175000"/>
            </a:avLst>
          </a:prstGeom>
          <a:solidFill>
            <a:schemeClr val="bg1">
              <a:lumMod val="50000"/>
            </a:schemeClr>
          </a:solidFill>
          <a:ln w="9525">
            <a:noFill/>
            <a:miter lim="800000"/>
            <a:headEnd/>
            <a:tailEnd/>
          </a:ln>
          <a:scene3d>
            <a:camera prst="orthographicFront">
              <a:rot lat="0" lon="0" rev="10800000"/>
            </a:camera>
            <a:lightRig rig="threePt" dir="t"/>
          </a:scene3d>
        </p:spPr>
        <p:txBody>
          <a:bodyPr wrap="none" anchor="ctr"/>
          <a:lstStyle/>
          <a:p>
            <a:pPr algn="l" defTabSz="457200"/>
            <a:endParaRPr lang="en-US" b="0">
              <a:latin typeface="Calibri" pitchFamily="34" charset="0"/>
            </a:endParaRPr>
          </a:p>
        </p:txBody>
      </p:sp>
      <p:sp>
        <p:nvSpPr>
          <p:cNvPr id="18" name="AutoShape 13"/>
          <p:cNvSpPr>
            <a:spLocks noChangeArrowheads="1"/>
          </p:cNvSpPr>
          <p:nvPr/>
        </p:nvSpPr>
        <p:spPr bwMode="auto">
          <a:xfrm>
            <a:off x="2481919" y="3200400"/>
            <a:ext cx="1085199" cy="165794"/>
          </a:xfrm>
          <a:prstGeom prst="rightArrow">
            <a:avLst>
              <a:gd name="adj1" fmla="val 50000"/>
              <a:gd name="adj2" fmla="val 175000"/>
            </a:avLst>
          </a:prstGeom>
          <a:solidFill>
            <a:schemeClr val="bg1">
              <a:lumMod val="50000"/>
            </a:schemeClr>
          </a:solidFill>
          <a:ln w="9525">
            <a:noFill/>
            <a:miter lim="800000"/>
            <a:headEnd/>
            <a:tailEnd/>
          </a:ln>
        </p:spPr>
        <p:txBody>
          <a:bodyPr wrap="none" anchor="ctr"/>
          <a:lstStyle/>
          <a:p>
            <a:pPr algn="l" defTabSz="457200"/>
            <a:endParaRPr lang="en-US" b="0">
              <a:latin typeface="Calibri" pitchFamily="34" charset="0"/>
            </a:endParaRPr>
          </a:p>
        </p:txBody>
      </p:sp>
      <p:sp>
        <p:nvSpPr>
          <p:cNvPr id="19" name="TextBox 18"/>
          <p:cNvSpPr txBox="1"/>
          <p:nvPr/>
        </p:nvSpPr>
        <p:spPr>
          <a:xfrm>
            <a:off x="2743201" y="4640759"/>
            <a:ext cx="6019800" cy="769441"/>
          </a:xfrm>
          <a:prstGeom prst="rect">
            <a:avLst/>
          </a:prstGeom>
          <a:noFill/>
        </p:spPr>
        <p:txBody>
          <a:bodyPr wrap="square" rtlCol="0">
            <a:spAutoFit/>
          </a:bodyPr>
          <a:lstStyle/>
          <a:p>
            <a:pPr algn="ctr"/>
            <a:r>
              <a:rPr lang="en-US" sz="2200" dirty="0" smtClean="0"/>
              <a:t>No </a:t>
            </a:r>
            <a:r>
              <a:rPr lang="en-US" sz="2200" b="1" dirty="0" smtClean="0">
                <a:solidFill>
                  <a:srgbClr val="0000FF"/>
                </a:solidFill>
              </a:rPr>
              <a:t>Malicious Solver</a:t>
            </a:r>
            <a:r>
              <a:rPr lang="en-US" sz="2200" dirty="0" smtClean="0"/>
              <a:t> can </a:t>
            </a:r>
            <a:r>
              <a:rPr lang="en-US" sz="2200" b="1" dirty="0" smtClean="0">
                <a:solidFill>
                  <a:srgbClr val="FF0000"/>
                </a:solidFill>
              </a:rPr>
              <a:t>output trapdoor </a:t>
            </a:r>
            <a:r>
              <a:rPr lang="en-US" sz="2200" dirty="0" smtClean="0"/>
              <a:t>after interaction</a:t>
            </a:r>
            <a:endParaRPr lang="en-US" sz="2200" dirty="0"/>
          </a:p>
        </p:txBody>
      </p:sp>
      <p:sp>
        <p:nvSpPr>
          <p:cNvPr id="22" name="TextBox 21"/>
          <p:cNvSpPr txBox="1"/>
          <p:nvPr/>
        </p:nvSpPr>
        <p:spPr>
          <a:xfrm>
            <a:off x="6172200" y="1981200"/>
            <a:ext cx="1643399" cy="461665"/>
          </a:xfrm>
          <a:prstGeom prst="rect">
            <a:avLst/>
          </a:prstGeom>
          <a:noFill/>
        </p:spPr>
        <p:txBody>
          <a:bodyPr wrap="none" rtlCol="0">
            <a:spAutoFit/>
          </a:bodyPr>
          <a:lstStyle/>
          <a:p>
            <a:r>
              <a:rPr lang="en-US" sz="2400" b="1" dirty="0" smtClean="0">
                <a:solidFill>
                  <a:srgbClr val="0000FF"/>
                </a:solidFill>
              </a:rPr>
              <a:t>TRAPDOOR</a:t>
            </a:r>
            <a:endParaRPr lang="en-US" sz="2400" b="1" dirty="0">
              <a:solidFill>
                <a:srgbClr val="0000FF"/>
              </a:solidFill>
            </a:endParaRPr>
          </a:p>
        </p:txBody>
      </p:sp>
      <p:sp>
        <p:nvSpPr>
          <p:cNvPr id="23" name="Rectangle 22"/>
          <p:cNvSpPr/>
          <p:nvPr/>
        </p:nvSpPr>
        <p:spPr>
          <a:xfrm rot="19366489">
            <a:off x="2193918" y="2765590"/>
            <a:ext cx="1827347" cy="420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FF"/>
                </a:solidFill>
              </a:rPr>
              <a:t>NP-statement</a:t>
            </a:r>
            <a:endParaRPr lang="en-US" sz="2000" b="1" dirty="0">
              <a:solidFill>
                <a:srgbClr val="0000FF"/>
              </a:solidFill>
            </a:endParaRPr>
          </a:p>
        </p:txBody>
      </p:sp>
      <p:pic>
        <p:nvPicPr>
          <p:cNvPr id="25" name="Picture 1" descr="C:\Documents and Settings\vmuthu.CUCS\Desktop\key.jpg"/>
          <p:cNvPicPr>
            <a:picLocks noChangeAspect="1" noChangeArrowheads="1"/>
          </p:cNvPicPr>
          <p:nvPr/>
        </p:nvPicPr>
        <p:blipFill>
          <a:blip r:embed="rId3" cstate="print"/>
          <a:srcRect/>
          <a:stretch>
            <a:fillRect/>
          </a:stretch>
        </p:blipFill>
        <p:spPr bwMode="auto">
          <a:xfrm>
            <a:off x="7315200" y="2743200"/>
            <a:ext cx="609600" cy="609600"/>
          </a:xfrm>
          <a:prstGeom prst="rect">
            <a:avLst/>
          </a:prstGeom>
          <a:noFill/>
        </p:spPr>
      </p:pic>
      <p:sp>
        <p:nvSpPr>
          <p:cNvPr id="26" name="TextBox 25"/>
          <p:cNvSpPr txBox="1"/>
          <p:nvPr/>
        </p:nvSpPr>
        <p:spPr>
          <a:xfrm>
            <a:off x="2514600" y="5562600"/>
            <a:ext cx="6400800" cy="1107996"/>
          </a:xfrm>
          <a:prstGeom prst="rect">
            <a:avLst/>
          </a:prstGeom>
          <a:noFill/>
        </p:spPr>
        <p:txBody>
          <a:bodyPr wrap="square" rtlCol="0">
            <a:spAutoFit/>
          </a:bodyPr>
          <a:lstStyle/>
          <a:p>
            <a:pPr algn="ctr"/>
            <a:r>
              <a:rPr lang="en-US" sz="2200" b="1" dirty="0" smtClean="0">
                <a:solidFill>
                  <a:srgbClr val="0000FF"/>
                </a:solidFill>
                <a:sym typeface="Symbol"/>
              </a:rPr>
              <a:t> Concurrent Adversary Challenger </a:t>
            </a:r>
            <a:r>
              <a:rPr lang="en-US" sz="2200" b="1" dirty="0" smtClean="0">
                <a:solidFill>
                  <a:srgbClr val="0000FF"/>
                </a:solidFill>
              </a:rPr>
              <a:t>A</a:t>
            </a:r>
            <a:r>
              <a:rPr lang="en-US" sz="2200" dirty="0" smtClean="0"/>
              <a:t>, </a:t>
            </a:r>
            <a:r>
              <a:rPr lang="en-US" sz="2200" b="1" dirty="0" smtClean="0">
                <a:solidFill>
                  <a:srgbClr val="FF0000"/>
                </a:solidFill>
                <a:sym typeface="Symbol"/>
              </a:rPr>
              <a:t> </a:t>
            </a:r>
            <a:r>
              <a:rPr lang="en-US" sz="2200" b="1" dirty="0" smtClean="0">
                <a:solidFill>
                  <a:srgbClr val="FF0000"/>
                </a:solidFill>
              </a:rPr>
              <a:t>Simulator S </a:t>
            </a:r>
            <a:r>
              <a:rPr lang="en-US" sz="2200" dirty="0" smtClean="0"/>
              <a:t>that simulates all puzzles indistinguishably while extracting the trapdoor</a:t>
            </a:r>
          </a:p>
        </p:txBody>
      </p:sp>
      <p:sp>
        <p:nvSpPr>
          <p:cNvPr id="24" name="Title 23"/>
          <p:cNvSpPr>
            <a:spLocks noGrp="1"/>
          </p:cNvSpPr>
          <p:nvPr>
            <p:ph type="title"/>
          </p:nvPr>
        </p:nvSpPr>
        <p:spPr>
          <a:xfrm>
            <a:off x="457200" y="76200"/>
            <a:ext cx="8229600" cy="1143000"/>
          </a:xfrm>
        </p:spPr>
        <p:txBody>
          <a:bodyPr/>
          <a:lstStyle/>
          <a:p>
            <a:r>
              <a:rPr lang="en-US" dirty="0" smtClean="0"/>
              <a:t>           Puzzle</a:t>
            </a:r>
            <a:endParaRPr lang="en-US" dirty="0"/>
          </a:p>
        </p:txBody>
      </p:sp>
      <p:sp>
        <p:nvSpPr>
          <p:cNvPr id="27" name="TextBox 26"/>
          <p:cNvSpPr txBox="1"/>
          <p:nvPr/>
        </p:nvSpPr>
        <p:spPr>
          <a:xfrm>
            <a:off x="6934200" y="3352800"/>
            <a:ext cx="1382110" cy="400110"/>
          </a:xfrm>
          <a:prstGeom prst="rect">
            <a:avLst/>
          </a:prstGeom>
          <a:noFill/>
        </p:spPr>
        <p:txBody>
          <a:bodyPr wrap="none" rtlCol="0">
            <a:spAutoFit/>
          </a:bodyPr>
          <a:lstStyle/>
          <a:p>
            <a:r>
              <a:rPr lang="en-US" sz="2000" b="1" dirty="0" smtClean="0">
                <a:solidFill>
                  <a:srgbClr val="0000FF"/>
                </a:solidFill>
              </a:rPr>
              <a:t>NP-witness</a:t>
            </a:r>
            <a:endParaRPr lang="en-US" sz="2800" b="1" dirty="0" smtClean="0">
              <a:solidFill>
                <a:srgbClr val="0000FF"/>
              </a:solidFill>
            </a:endParaRPr>
          </a:p>
        </p:txBody>
      </p:sp>
      <p:pic>
        <p:nvPicPr>
          <p:cNvPr id="28" name="Picture 24" descr="j0230732"/>
          <p:cNvPicPr>
            <a:picLocks noChangeAspect="1" noChangeArrowheads="1"/>
          </p:cNvPicPr>
          <p:nvPr/>
        </p:nvPicPr>
        <p:blipFill>
          <a:blip r:embed="rId4" cstate="print"/>
          <a:srcRect/>
          <a:stretch>
            <a:fillRect/>
          </a:stretch>
        </p:blipFill>
        <p:spPr bwMode="auto">
          <a:xfrm>
            <a:off x="3886200" y="2703293"/>
            <a:ext cx="990600" cy="954307"/>
          </a:xfrm>
          <a:prstGeom prst="rect">
            <a:avLst/>
          </a:prstGeom>
          <a:noFill/>
          <a:ln w="9525">
            <a:noFill/>
            <a:miter lim="800000"/>
            <a:headEnd/>
            <a:tailEnd/>
          </a:ln>
        </p:spPr>
      </p:pic>
      <p:pic>
        <p:nvPicPr>
          <p:cNvPr id="29" name="Picture 36" descr="j0230746"/>
          <p:cNvPicPr>
            <a:picLocks noChangeAspect="1" noChangeArrowheads="1"/>
          </p:cNvPicPr>
          <p:nvPr/>
        </p:nvPicPr>
        <p:blipFill>
          <a:blip r:embed="rId5" cstate="print"/>
          <a:srcRect/>
          <a:stretch>
            <a:fillRect/>
          </a:stretch>
        </p:blipFill>
        <p:spPr bwMode="auto">
          <a:xfrm>
            <a:off x="1219200" y="2743200"/>
            <a:ext cx="734411" cy="930823"/>
          </a:xfrm>
          <a:prstGeom prst="rect">
            <a:avLst/>
          </a:prstGeom>
          <a:noFill/>
          <a:ln w="9525">
            <a:noFill/>
            <a:miter lim="800000"/>
            <a:headEnd/>
            <a:tailEnd/>
          </a:ln>
        </p:spPr>
      </p:pic>
      <p:pic>
        <p:nvPicPr>
          <p:cNvPr id="30" name="Picture 2"/>
          <p:cNvPicPr>
            <a:picLocks noChangeAspect="1" noChangeArrowheads="1"/>
          </p:cNvPicPr>
          <p:nvPr/>
        </p:nvPicPr>
        <p:blipFill>
          <a:blip r:embed="rId6" cstate="print"/>
          <a:srcRect/>
          <a:stretch>
            <a:fillRect/>
          </a:stretch>
        </p:blipFill>
        <p:spPr bwMode="auto">
          <a:xfrm>
            <a:off x="2667000" y="1295400"/>
            <a:ext cx="930402" cy="959177"/>
          </a:xfrm>
          <a:prstGeom prst="rect">
            <a:avLst/>
          </a:prstGeom>
          <a:noFill/>
          <a:ln w="9525">
            <a:noFill/>
            <a:miter lim="800000"/>
            <a:headEnd/>
            <a:tailEnd/>
          </a:ln>
        </p:spPr>
      </p:pic>
      <p:cxnSp>
        <p:nvCxnSpPr>
          <p:cNvPr id="31" name="Straight Arrow Connector 30"/>
          <p:cNvCxnSpPr/>
          <p:nvPr/>
        </p:nvCxnSpPr>
        <p:spPr>
          <a:xfrm flipV="1">
            <a:off x="1752600" y="1905000"/>
            <a:ext cx="762000" cy="685800"/>
          </a:xfrm>
          <a:prstGeom prst="straightConnector1">
            <a:avLst/>
          </a:prstGeom>
          <a:ln w="476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581400" y="1981200"/>
            <a:ext cx="723900" cy="645893"/>
          </a:xfrm>
          <a:prstGeom prst="straightConnector1">
            <a:avLst/>
          </a:prstGeom>
          <a:ln w="476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581400" y="251320"/>
            <a:ext cx="1021433" cy="769441"/>
          </a:xfrm>
          <a:prstGeom prst="rect">
            <a:avLst/>
          </a:prstGeom>
        </p:spPr>
        <p:txBody>
          <a:bodyPr wrap="none">
            <a:spAutoFit/>
          </a:bodyPr>
          <a:lstStyle/>
          <a:p>
            <a:r>
              <a:rPr lang="en-US" sz="4400" dirty="0" smtClean="0">
                <a:solidFill>
                  <a:srgbClr val="FF0000"/>
                </a:solidFill>
                <a:cs typeface="Arial" pitchFamily="34" charset="0"/>
              </a:rPr>
              <a:t>UC-</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lide(fromLeft)">
                                      <p:cBhvr>
                                        <p:cTn id="28" dur="500"/>
                                        <p:tgtEl>
                                          <p:spTgt spid="16"/>
                                        </p:tgtEl>
                                      </p:cBhvr>
                                    </p:animEffect>
                                  </p:childTnLst>
                                </p:cTn>
                              </p:par>
                            </p:childTnLst>
                          </p:cTn>
                        </p:par>
                        <p:par>
                          <p:cTn id="29" fill="hold">
                            <p:stCondLst>
                              <p:cond delay="500"/>
                            </p:stCondLst>
                            <p:childTnLst>
                              <p:par>
                                <p:cTn id="30" presetID="1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slide(fromRight)">
                                      <p:cBhvr>
                                        <p:cTn id="32" dur="500"/>
                                        <p:tgtEl>
                                          <p:spTgt spid="17"/>
                                        </p:tgtEl>
                                      </p:cBhvr>
                                    </p:animEffect>
                                  </p:childTnLst>
                                </p:cTn>
                              </p:par>
                            </p:childTnLst>
                          </p:cTn>
                        </p:par>
                        <p:par>
                          <p:cTn id="33" fill="hold">
                            <p:stCondLst>
                              <p:cond delay="1000"/>
                            </p:stCondLst>
                            <p:childTnLst>
                              <p:par>
                                <p:cTn id="34" presetID="1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slide(fromLeft)">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par>
                          <p:cTn id="47" fill="hold">
                            <p:stCondLst>
                              <p:cond delay="500"/>
                            </p:stCondLst>
                            <p:childTnLst>
                              <p:par>
                                <p:cTn id="48" presetID="0" presetClass="path" presetSubtype="0" accel="50000" decel="50000" fill="hold" grpId="1" nodeType="afterEffect">
                                  <p:stCondLst>
                                    <p:cond delay="500"/>
                                  </p:stCondLst>
                                  <p:childTnLst>
                                    <p:animMotion origin="layout" path="M 0 0 L 0.39166 0 " pathEditMode="relative" ptsTypes="AA">
                                      <p:cBhvr>
                                        <p:cTn id="49" dur="2000" fill="hold"/>
                                        <p:tgtEl>
                                          <p:spTgt spid="23"/>
                                        </p:tgtEl>
                                        <p:attrNameLst>
                                          <p:attrName>ppt_x</p:attrName>
                                          <p:attrName>ppt_y</p:attrName>
                                        </p:attrNameLst>
                                      </p:cBhvr>
                                    </p:animMotion>
                                  </p:childTnLst>
                                </p:cTn>
                              </p:par>
                            </p:childTnLst>
                          </p:cTn>
                        </p:par>
                        <p:par>
                          <p:cTn id="50" fill="hold">
                            <p:stCondLst>
                              <p:cond delay="3000"/>
                            </p:stCondLst>
                            <p:childTnLst>
                              <p:par>
                                <p:cTn id="51" presetID="10" presetClass="entr" presetSubtype="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500"/>
                                        <p:tgtEl>
                                          <p:spTgt spid="2"/>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animBg="1"/>
      <p:bldP spid="18" grpId="0" animBg="1"/>
      <p:bldP spid="19" grpId="0"/>
      <p:bldP spid="22" grpId="0"/>
      <p:bldP spid="23" grpId="0" animBg="1"/>
      <p:bldP spid="23" grpId="1" animBg="1"/>
      <p:bldP spid="26" grpId="0"/>
      <p:bldP spid="27" grpId="0"/>
      <p:bldP spid="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74639"/>
            <a:ext cx="9144000" cy="1143000"/>
          </a:xfrm>
        </p:spPr>
        <p:txBody>
          <a:bodyPr>
            <a:normAutofit fontScale="90000"/>
          </a:bodyPr>
          <a:lstStyle/>
          <a:p>
            <a:r>
              <a:rPr lang="en-US" dirty="0" smtClean="0"/>
              <a:t>Ingredient II – Instance Based Comm. </a:t>
            </a:r>
            <a:r>
              <a:rPr lang="en-US" sz="4000" dirty="0" smtClean="0"/>
              <a:t>[LZ09]</a:t>
            </a:r>
            <a:endParaRPr lang="en-US" dirty="0"/>
          </a:p>
        </p:txBody>
      </p:sp>
      <p:sp>
        <p:nvSpPr>
          <p:cNvPr id="3" name="Rectangle 3"/>
          <p:cNvSpPr txBox="1">
            <a:spLocks noChangeArrowheads="1"/>
          </p:cNvSpPr>
          <p:nvPr/>
        </p:nvSpPr>
        <p:spPr bwMode="auto">
          <a:xfrm>
            <a:off x="304800" y="5638800"/>
            <a:ext cx="8534400" cy="1066800"/>
          </a:xfrm>
          <a:prstGeom prst="rect">
            <a:avLst/>
          </a:prstGeom>
          <a:noFill/>
          <a:ln w="9525">
            <a:noFill/>
            <a:miter lim="800000"/>
            <a:headEnd/>
            <a:tailEnd/>
          </a:ln>
        </p:spPr>
        <p:txBody>
          <a:bodyPr/>
          <a:lstStyle/>
          <a:p>
            <a:pPr marL="342900" indent="-342900" algn="ctr">
              <a:lnSpc>
                <a:spcPct val="80000"/>
              </a:lnSpc>
              <a:spcBef>
                <a:spcPct val="20000"/>
              </a:spcBef>
            </a:pPr>
            <a:r>
              <a:rPr lang="en-CA" sz="3200" i="1" dirty="0" smtClean="0">
                <a:solidFill>
                  <a:srgbClr val="3333FF"/>
                </a:solidFill>
                <a:latin typeface="Calibri" pitchFamily="34" charset="0"/>
              </a:rPr>
              <a:t>W/O Trapdoor: </a:t>
            </a:r>
            <a:r>
              <a:rPr lang="en-CA" sz="3200" dirty="0" smtClean="0">
                <a:latin typeface="Calibri" pitchFamily="34" charset="0"/>
              </a:rPr>
              <a:t>Commitment is binding</a:t>
            </a:r>
          </a:p>
          <a:p>
            <a:pPr marL="342900" indent="-342900" algn="ctr">
              <a:lnSpc>
                <a:spcPct val="80000"/>
              </a:lnSpc>
              <a:spcBef>
                <a:spcPct val="20000"/>
              </a:spcBef>
            </a:pPr>
            <a:r>
              <a:rPr lang="en-CA" sz="3200" i="1" dirty="0" smtClean="0">
                <a:solidFill>
                  <a:srgbClr val="3333FF"/>
                </a:solidFill>
                <a:latin typeface="Calibri" pitchFamily="34" charset="0"/>
              </a:rPr>
              <a:t>With </a:t>
            </a:r>
            <a:r>
              <a:rPr lang="en-CA" sz="3200" i="1" dirty="0">
                <a:solidFill>
                  <a:srgbClr val="3333FF"/>
                </a:solidFill>
                <a:latin typeface="Calibri" pitchFamily="34" charset="0"/>
              </a:rPr>
              <a:t>Trapdoor: </a:t>
            </a:r>
            <a:r>
              <a:rPr lang="en-CA" sz="3200" dirty="0">
                <a:latin typeface="Calibri" pitchFamily="34" charset="0"/>
              </a:rPr>
              <a:t>R</a:t>
            </a:r>
            <a:r>
              <a:rPr lang="en-CA" sz="3200" dirty="0" smtClean="0">
                <a:latin typeface="Calibri" pitchFamily="34" charset="0"/>
              </a:rPr>
              <a:t>eveal it to 0 and 1</a:t>
            </a:r>
          </a:p>
          <a:p>
            <a:pPr marL="342900" indent="-342900" algn="ctr">
              <a:lnSpc>
                <a:spcPct val="80000"/>
              </a:lnSpc>
              <a:spcBef>
                <a:spcPct val="20000"/>
              </a:spcBef>
            </a:pPr>
            <a:endParaRPr lang="en-CA" sz="2400" dirty="0" smtClean="0">
              <a:latin typeface="Calibri" pitchFamily="34" charset="0"/>
            </a:endParaRPr>
          </a:p>
        </p:txBody>
      </p:sp>
      <p:sp>
        <p:nvSpPr>
          <p:cNvPr id="2" name="Rounded Rectangle 1"/>
          <p:cNvSpPr/>
          <p:nvPr/>
        </p:nvSpPr>
        <p:spPr>
          <a:xfrm>
            <a:off x="609600" y="2133600"/>
            <a:ext cx="2895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UC-Puzzle</a:t>
            </a:r>
          </a:p>
          <a:p>
            <a:pPr algn="ctr"/>
            <a:r>
              <a:rPr lang="en-US" sz="2800" dirty="0" smtClean="0"/>
              <a:t>NP-statement</a:t>
            </a:r>
            <a:endParaRPr lang="en-US" sz="2800" dirty="0"/>
          </a:p>
        </p:txBody>
      </p:sp>
      <p:sp>
        <p:nvSpPr>
          <p:cNvPr id="6" name="Right Arrow 5"/>
          <p:cNvSpPr/>
          <p:nvPr/>
        </p:nvSpPr>
        <p:spPr>
          <a:xfrm>
            <a:off x="4182976" y="2217640"/>
            <a:ext cx="465224" cy="525560"/>
          </a:xfrm>
          <a:prstGeom prst="rightArrow">
            <a:avLst>
              <a:gd name="adj1" fmla="val 60000"/>
              <a:gd name="adj2" fmla="val 5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dirty="0"/>
          </a:p>
        </p:txBody>
      </p:sp>
      <p:sp>
        <p:nvSpPr>
          <p:cNvPr id="8" name="Rounded Rectangle 7"/>
          <p:cNvSpPr/>
          <p:nvPr/>
        </p:nvSpPr>
        <p:spPr>
          <a:xfrm>
            <a:off x="5334000" y="2133600"/>
            <a:ext cx="2895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Hamiltonian Circuit</a:t>
            </a:r>
            <a:endParaRPr lang="en-US" sz="2800" dirty="0"/>
          </a:p>
        </p:txBody>
      </p:sp>
      <p:sp>
        <p:nvSpPr>
          <p:cNvPr id="4" name="Rectangle 3"/>
          <p:cNvSpPr/>
          <p:nvPr/>
        </p:nvSpPr>
        <p:spPr>
          <a:xfrm>
            <a:off x="1357619" y="3267418"/>
            <a:ext cx="6428763" cy="502702"/>
          </a:xfrm>
          <a:prstGeom prst="rect">
            <a:avLst/>
          </a:prstGeom>
        </p:spPr>
        <p:txBody>
          <a:bodyPr wrap="none">
            <a:spAutoFit/>
          </a:bodyPr>
          <a:lstStyle/>
          <a:p>
            <a:pPr marL="342900" indent="-342900">
              <a:lnSpc>
                <a:spcPct val="80000"/>
              </a:lnSpc>
              <a:spcBef>
                <a:spcPct val="20000"/>
              </a:spcBef>
            </a:pPr>
            <a:r>
              <a:rPr lang="en-CA" sz="3200" dirty="0" smtClean="0">
                <a:solidFill>
                  <a:srgbClr val="3333FF"/>
                </a:solidFill>
                <a:latin typeface="Calibri" pitchFamily="34" charset="0"/>
              </a:rPr>
              <a:t>Scheme: </a:t>
            </a:r>
            <a:r>
              <a:rPr lang="en-CA" sz="3200" dirty="0" smtClean="0">
                <a:latin typeface="Calibri" pitchFamily="34" charset="0"/>
              </a:rPr>
              <a:t>Commit to </a:t>
            </a:r>
            <a:r>
              <a:rPr lang="en-CA" sz="3200" dirty="0">
                <a:latin typeface="Calibri" pitchFamily="34" charset="0"/>
              </a:rPr>
              <a:t>a</a:t>
            </a:r>
            <a:r>
              <a:rPr lang="en-CA" sz="3200" dirty="0" smtClean="0">
                <a:latin typeface="Calibri" pitchFamily="34" charset="0"/>
              </a:rPr>
              <a:t>djacency matrix</a:t>
            </a:r>
            <a:endParaRPr lang="en-CA" sz="3200" dirty="0">
              <a:latin typeface="Calibri" pitchFamily="34" charset="0"/>
            </a:endParaRPr>
          </a:p>
        </p:txBody>
      </p:sp>
      <p:sp>
        <p:nvSpPr>
          <p:cNvPr id="9" name="Rectangle 8"/>
          <p:cNvSpPr/>
          <p:nvPr/>
        </p:nvSpPr>
        <p:spPr>
          <a:xfrm>
            <a:off x="542692" y="3962400"/>
            <a:ext cx="7571303" cy="1077218"/>
          </a:xfrm>
          <a:prstGeom prst="rect">
            <a:avLst/>
          </a:prstGeom>
        </p:spPr>
        <p:txBody>
          <a:bodyPr wrap="none">
            <a:spAutoFit/>
          </a:bodyPr>
          <a:lstStyle/>
          <a:p>
            <a:r>
              <a:rPr lang="en-CA" sz="3200" b="1" dirty="0">
                <a:solidFill>
                  <a:srgbClr val="FF0000"/>
                </a:solidFill>
                <a:cs typeface="Arial" pitchFamily="34" charset="0"/>
              </a:rPr>
              <a:t>C</a:t>
            </a:r>
            <a:r>
              <a:rPr lang="en-CA" sz="3200" b="1" dirty="0" smtClean="0">
                <a:solidFill>
                  <a:srgbClr val="FF0000"/>
                </a:solidFill>
                <a:cs typeface="Arial" pitchFamily="34" charset="0"/>
              </a:rPr>
              <a:t>ommit 0 : </a:t>
            </a:r>
            <a:r>
              <a:rPr lang="en-CA" sz="3200" dirty="0" smtClean="0">
                <a:solidFill>
                  <a:srgbClr val="800000"/>
                </a:solidFill>
                <a:cs typeface="Arial" pitchFamily="34" charset="0"/>
              </a:rPr>
              <a:t>Commit to true adjacency matrix</a:t>
            </a:r>
          </a:p>
          <a:p>
            <a:r>
              <a:rPr lang="en-CA" sz="3200" b="1" dirty="0">
                <a:solidFill>
                  <a:srgbClr val="FF0000"/>
                </a:solidFill>
                <a:cs typeface="Arial" pitchFamily="34" charset="0"/>
              </a:rPr>
              <a:t>C</a:t>
            </a:r>
            <a:r>
              <a:rPr lang="en-CA" sz="3200" b="1" dirty="0" smtClean="0">
                <a:solidFill>
                  <a:srgbClr val="FF0000"/>
                </a:solidFill>
                <a:cs typeface="Arial" pitchFamily="34" charset="0"/>
              </a:rPr>
              <a:t>ommit 1 : </a:t>
            </a:r>
            <a:r>
              <a:rPr lang="en-CA" sz="3200" dirty="0" smtClean="0">
                <a:solidFill>
                  <a:srgbClr val="800000"/>
                </a:solidFill>
                <a:cs typeface="Arial" pitchFamily="34" charset="0"/>
              </a:rPr>
              <a:t>Commit to a simple cycle</a:t>
            </a:r>
            <a:endParaRPr lang="en-US" sz="3200" dirty="0">
              <a:solidFill>
                <a:srgbClr val="800000"/>
              </a:solidFill>
            </a:endParaRPr>
          </a:p>
        </p:txBody>
      </p:sp>
      <p:sp>
        <p:nvSpPr>
          <p:cNvPr id="7" name="Rectangle 6"/>
          <p:cNvSpPr/>
          <p:nvPr/>
        </p:nvSpPr>
        <p:spPr>
          <a:xfrm>
            <a:off x="452368" y="5029200"/>
            <a:ext cx="7853432" cy="584776"/>
          </a:xfrm>
          <a:prstGeom prst="rect">
            <a:avLst/>
          </a:prstGeom>
        </p:spPr>
        <p:txBody>
          <a:bodyPr wrap="none">
            <a:spAutoFit/>
          </a:bodyPr>
          <a:lstStyle/>
          <a:p>
            <a:pPr lvl="0"/>
            <a:r>
              <a:rPr lang="en-CA" sz="3200" b="1" dirty="0" smtClean="0">
                <a:solidFill>
                  <a:srgbClr val="FF0000"/>
                </a:solidFill>
                <a:cs typeface="Arial" pitchFamily="34" charset="0"/>
              </a:rPr>
              <a:t>Equivocate : </a:t>
            </a:r>
            <a:r>
              <a:rPr lang="en-CA" sz="3200" dirty="0">
                <a:solidFill>
                  <a:srgbClr val="800000"/>
                </a:solidFill>
                <a:cs typeface="Arial" pitchFamily="34" charset="0"/>
              </a:rPr>
              <a:t>Commit to true adjacency matrix</a:t>
            </a:r>
          </a:p>
        </p:txBody>
      </p:sp>
    </p:spTree>
    <p:extLst>
      <p:ext uri="{BB962C8B-B14F-4D97-AF65-F5344CB8AC3E}">
        <p14:creationId xmlns:p14="http://schemas.microsoft.com/office/powerpoint/2010/main" val="315294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Effect transition="in" filter="fade">
                                      <p:cBhvr>
                                        <p:cTn id="33" dur="500"/>
                                        <p:tgtEl>
                                          <p:spTgt spid="9">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6" grpId="0" animBg="1"/>
      <p:bldP spid="8" grpId="0" animBg="1"/>
      <p:bldP spid="4" grpId="0"/>
      <p:bldP spid="9" grpId="0" build="p"/>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9"/>
            <a:ext cx="8229600" cy="1143000"/>
          </a:xfrm>
        </p:spPr>
        <p:txBody>
          <a:bodyPr>
            <a:normAutofit/>
          </a:bodyPr>
          <a:lstStyle/>
          <a:p>
            <a:r>
              <a:rPr lang="en-US" dirty="0" smtClean="0"/>
              <a:t>Application: Conc. NM Coin Tossing</a:t>
            </a:r>
            <a:endParaRPr lang="en-US" sz="4900" b="1" dirty="0"/>
          </a:p>
        </p:txBody>
      </p:sp>
      <p:pic>
        <p:nvPicPr>
          <p:cNvPr id="50" name="Picture 11" descr="j0230732"/>
          <p:cNvPicPr>
            <a:picLocks noChangeAspect="1" noChangeArrowheads="1"/>
          </p:cNvPicPr>
          <p:nvPr/>
        </p:nvPicPr>
        <p:blipFill>
          <a:blip r:embed="rId2"/>
          <a:srcRect/>
          <a:stretch>
            <a:fillRect/>
          </a:stretch>
        </p:blipFill>
        <p:spPr bwMode="auto">
          <a:xfrm>
            <a:off x="914400" y="1524000"/>
            <a:ext cx="1246188" cy="1196975"/>
          </a:xfrm>
          <a:prstGeom prst="rect">
            <a:avLst/>
          </a:prstGeom>
          <a:noFill/>
          <a:ln w="9525">
            <a:noFill/>
            <a:miter lim="800000"/>
            <a:headEnd/>
            <a:tailEnd/>
          </a:ln>
        </p:spPr>
      </p:pic>
      <p:pic>
        <p:nvPicPr>
          <p:cNvPr id="51" name="Picture 10" descr="j0230746"/>
          <p:cNvPicPr>
            <a:picLocks noChangeAspect="1" noChangeArrowheads="1"/>
          </p:cNvPicPr>
          <p:nvPr/>
        </p:nvPicPr>
        <p:blipFill>
          <a:blip r:embed="rId3"/>
          <a:srcRect/>
          <a:stretch>
            <a:fillRect/>
          </a:stretch>
        </p:blipFill>
        <p:spPr bwMode="auto">
          <a:xfrm>
            <a:off x="7010400" y="1600200"/>
            <a:ext cx="922338" cy="1168400"/>
          </a:xfrm>
          <a:prstGeom prst="rect">
            <a:avLst/>
          </a:prstGeom>
          <a:noFill/>
          <a:ln w="9525">
            <a:noFill/>
            <a:miter lim="800000"/>
            <a:headEnd/>
            <a:tailEnd/>
          </a:ln>
        </p:spPr>
      </p:pic>
      <p:grpSp>
        <p:nvGrpSpPr>
          <p:cNvPr id="14" name="Group 13"/>
          <p:cNvGrpSpPr/>
          <p:nvPr/>
        </p:nvGrpSpPr>
        <p:grpSpPr>
          <a:xfrm>
            <a:off x="3276600" y="1474786"/>
            <a:ext cx="2362200" cy="1344614"/>
            <a:chOff x="3276600" y="2133600"/>
            <a:chExt cx="2362200" cy="1344614"/>
          </a:xfrm>
        </p:grpSpPr>
        <p:sp>
          <p:nvSpPr>
            <p:cNvPr id="47" name="AutoShape 8"/>
            <p:cNvSpPr>
              <a:spLocks noChangeArrowheads="1"/>
            </p:cNvSpPr>
            <p:nvPr/>
          </p:nvSpPr>
          <p:spPr bwMode="auto">
            <a:xfrm>
              <a:off x="3352800" y="2133600"/>
              <a:ext cx="2286000" cy="1344614"/>
            </a:xfrm>
            <a:prstGeom prst="rightArrow">
              <a:avLst>
                <a:gd name="adj1" fmla="val 50000"/>
                <a:gd name="adj2" fmla="val 39466"/>
              </a:avLst>
            </a:prstGeom>
            <a:solidFill>
              <a:schemeClr val="bg1"/>
            </a:solidFill>
            <a:ln>
              <a:solidFill>
                <a:srgbClr val="0000FF"/>
              </a:solidFill>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a:latin typeface="Calibri" charset="0"/>
                <a:ea typeface="ＭＳ Ｐゴシック" charset="-128"/>
              </a:endParaRPr>
            </a:p>
          </p:txBody>
        </p:sp>
        <p:sp>
          <p:nvSpPr>
            <p:cNvPr id="4" name="TextBox 3"/>
            <p:cNvSpPr txBox="1"/>
            <p:nvPr/>
          </p:nvSpPr>
          <p:spPr>
            <a:xfrm>
              <a:off x="3276600" y="2463224"/>
              <a:ext cx="2271175" cy="584776"/>
            </a:xfrm>
            <a:prstGeom prst="rect">
              <a:avLst/>
            </a:prstGeom>
            <a:noFill/>
          </p:spPr>
          <p:txBody>
            <a:bodyPr wrap="none" rtlCol="0">
              <a:spAutoFit/>
            </a:bodyPr>
            <a:lstStyle/>
            <a:p>
              <a:r>
                <a:rPr lang="en-US" sz="3200" dirty="0" smtClean="0">
                  <a:solidFill>
                    <a:srgbClr val="0000FF"/>
                  </a:solidFill>
                </a:rPr>
                <a:t>ANMCOM(r)</a:t>
              </a:r>
            </a:p>
          </p:txBody>
        </p:sp>
      </p:grpSp>
      <p:grpSp>
        <p:nvGrpSpPr>
          <p:cNvPr id="15" name="Group 14"/>
          <p:cNvGrpSpPr/>
          <p:nvPr/>
        </p:nvGrpSpPr>
        <p:grpSpPr>
          <a:xfrm>
            <a:off x="3276600" y="2438400"/>
            <a:ext cx="2362200" cy="862590"/>
            <a:chOff x="3276600" y="3377624"/>
            <a:chExt cx="2362200" cy="862590"/>
          </a:xfrm>
        </p:grpSpPr>
        <p:sp>
          <p:nvSpPr>
            <p:cNvPr id="48" name="AutoShape 10"/>
            <p:cNvSpPr>
              <a:spLocks noChangeArrowheads="1"/>
            </p:cNvSpPr>
            <p:nvPr/>
          </p:nvSpPr>
          <p:spPr bwMode="auto">
            <a:xfrm>
              <a:off x="3276600" y="3859214"/>
              <a:ext cx="2362200" cy="381000"/>
            </a:xfrm>
            <a:prstGeom prst="leftArrow">
              <a:avLst>
                <a:gd name="adj1" fmla="val 50000"/>
                <a:gd name="adj2" fmla="val 201770"/>
              </a:avLst>
            </a:prstGeom>
            <a:solidFill>
              <a:schemeClr val="bg1"/>
            </a:solidFill>
            <a:ln>
              <a:solidFill>
                <a:srgbClr val="0000FF"/>
              </a:solidFill>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spcBef>
                  <a:spcPct val="20000"/>
                </a:spcBef>
                <a:buFontTx/>
                <a:buChar char="•"/>
              </a:pPr>
              <a:endParaRPr kumimoji="1" lang="en-US" sz="3000">
                <a:latin typeface="Tahoma" charset="0"/>
                <a:ea typeface="ＭＳ Ｐゴシック" charset="-128"/>
              </a:endParaRPr>
            </a:p>
          </p:txBody>
        </p:sp>
        <p:sp>
          <p:nvSpPr>
            <p:cNvPr id="9" name="TextBox 8"/>
            <p:cNvSpPr txBox="1"/>
            <p:nvPr/>
          </p:nvSpPr>
          <p:spPr>
            <a:xfrm>
              <a:off x="4419600" y="3377624"/>
              <a:ext cx="418304" cy="584776"/>
            </a:xfrm>
            <a:prstGeom prst="rect">
              <a:avLst/>
            </a:prstGeom>
            <a:noFill/>
          </p:spPr>
          <p:txBody>
            <a:bodyPr wrap="none" rtlCol="0">
              <a:spAutoFit/>
            </a:bodyPr>
            <a:lstStyle/>
            <a:p>
              <a:r>
                <a:rPr lang="en-US" sz="3200" dirty="0" smtClean="0">
                  <a:solidFill>
                    <a:srgbClr val="0000FF"/>
                  </a:solidFill>
                </a:rPr>
                <a:t>r'</a:t>
              </a:r>
            </a:p>
          </p:txBody>
        </p:sp>
      </p:grpSp>
      <p:grpSp>
        <p:nvGrpSpPr>
          <p:cNvPr id="16" name="Group 15"/>
          <p:cNvGrpSpPr/>
          <p:nvPr/>
        </p:nvGrpSpPr>
        <p:grpSpPr>
          <a:xfrm>
            <a:off x="3352800" y="3124200"/>
            <a:ext cx="2286000" cy="887414"/>
            <a:chOff x="3352800" y="4267200"/>
            <a:chExt cx="2286000" cy="887414"/>
          </a:xfrm>
        </p:grpSpPr>
        <p:sp>
          <p:nvSpPr>
            <p:cNvPr id="49" name="AutoShape 12"/>
            <p:cNvSpPr>
              <a:spLocks noChangeArrowheads="1"/>
            </p:cNvSpPr>
            <p:nvPr/>
          </p:nvSpPr>
          <p:spPr bwMode="auto">
            <a:xfrm>
              <a:off x="3352800" y="4746626"/>
              <a:ext cx="2286000" cy="407988"/>
            </a:xfrm>
            <a:prstGeom prst="rightArrow">
              <a:avLst>
                <a:gd name="adj1" fmla="val 50000"/>
                <a:gd name="adj2" fmla="val 201769"/>
              </a:avLst>
            </a:prstGeom>
            <a:solidFill>
              <a:schemeClr val="bg1"/>
            </a:solidFill>
            <a:ln>
              <a:solidFill>
                <a:srgbClr val="0000FF"/>
              </a:solidFill>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a:latin typeface="Calibri" charset="0"/>
                <a:ea typeface="ＭＳ Ｐゴシック" charset="-128"/>
              </a:endParaRPr>
            </a:p>
          </p:txBody>
        </p:sp>
        <p:sp>
          <p:nvSpPr>
            <p:cNvPr id="10" name="TextBox 9"/>
            <p:cNvSpPr txBox="1"/>
            <p:nvPr/>
          </p:nvSpPr>
          <p:spPr>
            <a:xfrm>
              <a:off x="4419600" y="4267200"/>
              <a:ext cx="381000" cy="584776"/>
            </a:xfrm>
            <a:prstGeom prst="rect">
              <a:avLst/>
            </a:prstGeom>
            <a:noFill/>
          </p:spPr>
          <p:txBody>
            <a:bodyPr wrap="square" rtlCol="0">
              <a:spAutoFit/>
            </a:bodyPr>
            <a:lstStyle/>
            <a:p>
              <a:r>
                <a:rPr lang="en-US" sz="3200" dirty="0" smtClean="0">
                  <a:solidFill>
                    <a:srgbClr val="0000FF"/>
                  </a:solidFill>
                </a:rPr>
                <a:t>r</a:t>
              </a:r>
            </a:p>
          </p:txBody>
        </p:sp>
      </p:grpSp>
      <p:sp>
        <p:nvSpPr>
          <p:cNvPr id="17" name="TextBox 16"/>
          <p:cNvSpPr txBox="1"/>
          <p:nvPr/>
        </p:nvSpPr>
        <p:spPr>
          <a:xfrm>
            <a:off x="2743200" y="4267200"/>
            <a:ext cx="3899225" cy="584776"/>
          </a:xfrm>
          <a:prstGeom prst="rect">
            <a:avLst/>
          </a:prstGeom>
          <a:noFill/>
        </p:spPr>
        <p:txBody>
          <a:bodyPr wrap="none" rtlCol="0">
            <a:spAutoFit/>
          </a:bodyPr>
          <a:lstStyle/>
          <a:p>
            <a:r>
              <a:rPr lang="en-US" sz="3200" dirty="0" smtClean="0">
                <a:solidFill>
                  <a:srgbClr val="000000"/>
                </a:solidFill>
              </a:rPr>
              <a:t>Coin toss output = </a:t>
            </a:r>
            <a:r>
              <a:rPr lang="en-US" sz="3200" dirty="0" err="1" smtClean="0">
                <a:solidFill>
                  <a:srgbClr val="000000"/>
                </a:solidFill>
              </a:rPr>
              <a:t>r+r</a:t>
            </a:r>
            <a:r>
              <a:rPr lang="en-US" sz="3200" dirty="0" smtClean="0">
                <a:solidFill>
                  <a:srgbClr val="000000"/>
                </a:solidFill>
              </a:rPr>
              <a:t>’</a:t>
            </a:r>
          </a:p>
        </p:txBody>
      </p:sp>
      <p:sp>
        <p:nvSpPr>
          <p:cNvPr id="18" name="TextBox 17"/>
          <p:cNvSpPr txBox="1"/>
          <p:nvPr/>
        </p:nvSpPr>
        <p:spPr>
          <a:xfrm>
            <a:off x="0" y="5135940"/>
            <a:ext cx="8839200" cy="1569660"/>
          </a:xfrm>
          <a:prstGeom prst="rect">
            <a:avLst/>
          </a:prstGeom>
          <a:noFill/>
        </p:spPr>
        <p:txBody>
          <a:bodyPr wrap="square" rtlCol="0">
            <a:spAutoFit/>
          </a:bodyPr>
          <a:lstStyle/>
          <a:p>
            <a:r>
              <a:rPr lang="en-US" sz="3200" dirty="0" smtClean="0">
                <a:solidFill>
                  <a:srgbClr val="000000"/>
                </a:solidFill>
              </a:rPr>
              <a:t>IDEA FOR UC-COM: Create two URS</a:t>
            </a:r>
          </a:p>
          <a:p>
            <a:r>
              <a:rPr lang="en-US" sz="3200" dirty="0" smtClean="0">
                <a:solidFill>
                  <a:srgbClr val="000000"/>
                </a:solidFill>
              </a:rPr>
              <a:t>Sender to Receiver (URS1) – equivocate (using OWF)</a:t>
            </a:r>
          </a:p>
          <a:p>
            <a:r>
              <a:rPr lang="en-US" sz="3200" dirty="0" smtClean="0">
                <a:solidFill>
                  <a:srgbClr val="000000"/>
                </a:solidFill>
              </a:rPr>
              <a:t>Receiver to Sender (URS2) – extract (using </a:t>
            </a:r>
            <a:r>
              <a:rPr lang="en-US" sz="3200" dirty="0" err="1" smtClean="0">
                <a:solidFill>
                  <a:srgbClr val="000000"/>
                </a:solidFill>
              </a:rPr>
              <a:t>sim</a:t>
            </a:r>
            <a:r>
              <a:rPr lang="en-US" sz="3200" dirty="0" smtClean="0">
                <a:solidFill>
                  <a:srgbClr val="000000"/>
                </a:solidFill>
              </a:rPr>
              <a:t> PKE)</a:t>
            </a:r>
          </a:p>
        </p:txBody>
      </p:sp>
    </p:spTree>
    <p:extLst>
      <p:ext uri="{BB962C8B-B14F-4D97-AF65-F5344CB8AC3E}">
        <p14:creationId xmlns:p14="http://schemas.microsoft.com/office/powerpoint/2010/main" val="1305264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ppt_x</p:attrName>
                                        </p:attrNameLst>
                                      </p:cBhvr>
                                      <p:tavLst>
                                        <p:tav tm="0">
                                          <p:val>
                                            <p:strVal val="#ppt_x+#ppt_w*1.125000"/>
                                          </p:val>
                                        </p:tav>
                                        <p:tav tm="100000">
                                          <p:val>
                                            <p:strVal val="#ppt_x"/>
                                          </p:val>
                                        </p:tav>
                                      </p:tavLst>
                                    </p:anim>
                                    <p:animEffect transition="in" filter="wipe(left)">
                                      <p:cBhvr>
                                        <p:cTn id="13" dur="500"/>
                                        <p:tgtEl>
                                          <p:spTgt spid="15"/>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ppt_x</p:attrName>
                                        </p:attrNameLst>
                                      </p:cBhvr>
                                      <p:tavLst>
                                        <p:tav tm="0">
                                          <p:val>
                                            <p:strVal val="#ppt_x-#ppt_w*1.125000"/>
                                          </p:val>
                                        </p:tav>
                                        <p:tav tm="100000">
                                          <p:val>
                                            <p:strVal val="#ppt_x"/>
                                          </p:val>
                                        </p:tav>
                                      </p:tavLst>
                                    </p:anim>
                                    <p:animEffect transition="in" filter="wipe(righ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200400"/>
            <a:ext cx="8991600" cy="1692771"/>
          </a:xfrm>
          <a:prstGeom prst="rect">
            <a:avLst/>
          </a:prstGeom>
        </p:spPr>
        <p:txBody>
          <a:bodyPr wrap="square">
            <a:spAutoFit/>
          </a:bodyPr>
          <a:lstStyle/>
          <a:p>
            <a:pPr algn="ctr"/>
            <a:r>
              <a:rPr lang="en-US" sz="4000" dirty="0" smtClean="0">
                <a:solidFill>
                  <a:srgbClr val="FF0000"/>
                </a:solidFill>
                <a:latin typeface="+mj-lt"/>
              </a:rPr>
              <a:t>Main Theorem</a:t>
            </a:r>
          </a:p>
          <a:p>
            <a:pPr algn="ctr"/>
            <a:r>
              <a:rPr lang="en-US" sz="3200" dirty="0" smtClean="0">
                <a:latin typeface="Calibri" pitchFamily="34" charset="0"/>
              </a:rPr>
              <a:t>Assuming existence of </a:t>
            </a:r>
            <a:r>
              <a:rPr lang="en-US" sz="3200" dirty="0" err="1" smtClean="0">
                <a:solidFill>
                  <a:srgbClr val="0000FF"/>
                </a:solidFill>
                <a:latin typeface="Calibri" pitchFamily="34" charset="0"/>
              </a:rPr>
              <a:t>sim</a:t>
            </a:r>
            <a:r>
              <a:rPr lang="en-US" sz="3200" dirty="0" smtClean="0">
                <a:solidFill>
                  <a:srgbClr val="0000FF"/>
                </a:solidFill>
                <a:latin typeface="Calibri" pitchFamily="34" charset="0"/>
              </a:rPr>
              <a:t>. PKE</a:t>
            </a:r>
            <a:r>
              <a:rPr lang="en-US" sz="3200" dirty="0" smtClean="0">
                <a:latin typeface="Calibri" pitchFamily="34" charset="0"/>
              </a:rPr>
              <a:t> and </a:t>
            </a:r>
            <a:r>
              <a:rPr lang="en-US" sz="3200" dirty="0" err="1" smtClean="0">
                <a:solidFill>
                  <a:srgbClr val="0000FF"/>
                </a:solidFill>
                <a:latin typeface="Calibri" pitchFamily="34" charset="0"/>
              </a:rPr>
              <a:t>Adap.UC</a:t>
            </a:r>
            <a:r>
              <a:rPr lang="en-US" sz="3200" dirty="0" smtClean="0">
                <a:solidFill>
                  <a:srgbClr val="0000FF"/>
                </a:solidFill>
                <a:latin typeface="Calibri" pitchFamily="34" charset="0"/>
              </a:rPr>
              <a:t> Puzzle</a:t>
            </a:r>
            <a:r>
              <a:rPr lang="en-US" sz="3200" dirty="0" smtClean="0">
                <a:latin typeface="Calibri" pitchFamily="34" charset="0"/>
              </a:rPr>
              <a:t>, Adaptive </a:t>
            </a:r>
            <a:r>
              <a:rPr lang="en-US" sz="3200" dirty="0">
                <a:latin typeface="Calibri" pitchFamily="34" charset="0"/>
              </a:rPr>
              <a:t>UC-security </a:t>
            </a:r>
            <a:r>
              <a:rPr lang="en-US" sz="3200" dirty="0" smtClean="0">
                <a:latin typeface="Calibri" pitchFamily="34" charset="0"/>
              </a:rPr>
              <a:t>is achievable</a:t>
            </a:r>
            <a:endParaRPr lang="en-US" sz="2400" dirty="0">
              <a:latin typeface="Calibri" pitchFamily="34" charset="0"/>
            </a:endParaRPr>
          </a:p>
        </p:txBody>
      </p:sp>
      <p:sp>
        <p:nvSpPr>
          <p:cNvPr id="4" name="Rectangle 3"/>
          <p:cNvSpPr/>
          <p:nvPr/>
        </p:nvSpPr>
        <p:spPr>
          <a:xfrm>
            <a:off x="342900" y="1021140"/>
            <a:ext cx="8458200" cy="1569660"/>
          </a:xfrm>
          <a:prstGeom prst="rect">
            <a:avLst/>
          </a:prstGeom>
        </p:spPr>
        <p:txBody>
          <a:bodyPr wrap="square">
            <a:spAutoFit/>
          </a:bodyPr>
          <a:lstStyle/>
          <a:p>
            <a:pPr algn="ctr"/>
            <a:r>
              <a:rPr lang="en-US" sz="3200" dirty="0" smtClean="0">
                <a:solidFill>
                  <a:srgbClr val="800000"/>
                </a:solidFill>
                <a:latin typeface="Calibri" pitchFamily="34" charset="0"/>
              </a:rPr>
              <a:t>Assuming existence of </a:t>
            </a:r>
            <a:r>
              <a:rPr lang="en-US" sz="3200" dirty="0" smtClean="0">
                <a:solidFill>
                  <a:srgbClr val="0000FF"/>
                </a:solidFill>
                <a:latin typeface="Calibri" pitchFamily="34" charset="0"/>
              </a:rPr>
              <a:t>OWFs </a:t>
            </a:r>
            <a:r>
              <a:rPr lang="en-US" sz="3200" dirty="0" smtClean="0">
                <a:latin typeface="Calibri" pitchFamily="34" charset="0"/>
              </a:rPr>
              <a:t>and</a:t>
            </a:r>
            <a:r>
              <a:rPr lang="en-US" sz="3200" dirty="0" smtClean="0">
                <a:solidFill>
                  <a:srgbClr val="0000FF"/>
                </a:solidFill>
                <a:latin typeface="Calibri" pitchFamily="34" charset="0"/>
              </a:rPr>
              <a:t> </a:t>
            </a:r>
            <a:r>
              <a:rPr lang="en-US" sz="3200" dirty="0" err="1" smtClean="0">
                <a:solidFill>
                  <a:srgbClr val="0000FF"/>
                </a:solidFill>
                <a:latin typeface="Calibri" pitchFamily="34" charset="0"/>
              </a:rPr>
              <a:t>Adap.UC</a:t>
            </a:r>
            <a:r>
              <a:rPr lang="en-US" sz="3200" dirty="0" smtClean="0">
                <a:solidFill>
                  <a:srgbClr val="0000FF"/>
                </a:solidFill>
                <a:latin typeface="Calibri" pitchFamily="34" charset="0"/>
              </a:rPr>
              <a:t> Puzzle</a:t>
            </a:r>
            <a:r>
              <a:rPr lang="en-US" sz="3200" dirty="0" smtClean="0">
                <a:solidFill>
                  <a:srgbClr val="800000"/>
                </a:solidFill>
                <a:latin typeface="Calibri" pitchFamily="34" charset="0"/>
              </a:rPr>
              <a:t>, </a:t>
            </a:r>
          </a:p>
          <a:p>
            <a:pPr algn="ctr"/>
            <a:r>
              <a:rPr lang="en-US" sz="3200" dirty="0" smtClean="0">
                <a:solidFill>
                  <a:srgbClr val="800000"/>
                </a:solidFill>
                <a:latin typeface="Calibri" pitchFamily="34" charset="0"/>
              </a:rPr>
              <a:t>O(n)-round Adaptively</a:t>
            </a:r>
            <a:r>
              <a:rPr lang="en-US" sz="3200" dirty="0">
                <a:solidFill>
                  <a:srgbClr val="800000"/>
                </a:solidFill>
                <a:latin typeface="Calibri" pitchFamily="34" charset="0"/>
              </a:rPr>
              <a:t>-secure </a:t>
            </a:r>
            <a:endParaRPr lang="en-US" sz="3200" dirty="0" smtClean="0">
              <a:solidFill>
                <a:srgbClr val="800000"/>
              </a:solidFill>
              <a:latin typeface="Calibri" pitchFamily="34" charset="0"/>
            </a:endParaRPr>
          </a:p>
          <a:p>
            <a:pPr algn="ctr"/>
            <a:r>
              <a:rPr lang="en-US" sz="3200" dirty="0" smtClean="0">
                <a:solidFill>
                  <a:srgbClr val="800000"/>
                </a:solidFill>
                <a:latin typeface="Calibri" pitchFamily="34" charset="0"/>
              </a:rPr>
              <a:t>Concurrent NMC </a:t>
            </a:r>
            <a:r>
              <a:rPr lang="en-US" sz="3200" dirty="0" err="1" smtClean="0">
                <a:solidFill>
                  <a:srgbClr val="800000"/>
                </a:solidFill>
                <a:latin typeface="Calibri" pitchFamily="34" charset="0"/>
              </a:rPr>
              <a:t>w.r.t</a:t>
            </a:r>
            <a:r>
              <a:rPr lang="en-US" sz="3200" dirty="0" smtClean="0">
                <a:solidFill>
                  <a:srgbClr val="800000"/>
                </a:solidFill>
                <a:latin typeface="Calibri" pitchFamily="34" charset="0"/>
              </a:rPr>
              <a:t> opening and </a:t>
            </a:r>
            <a:r>
              <a:rPr lang="en-US" sz="3200" dirty="0" err="1" smtClean="0">
                <a:solidFill>
                  <a:srgbClr val="800000"/>
                </a:solidFill>
                <a:latin typeface="Calibri" pitchFamily="34" charset="0"/>
              </a:rPr>
              <a:t>i.i.d</a:t>
            </a:r>
            <a:r>
              <a:rPr lang="en-US" sz="3200" dirty="0" smtClean="0">
                <a:solidFill>
                  <a:srgbClr val="800000"/>
                </a:solidFill>
                <a:latin typeface="Calibri" pitchFamily="34" charset="0"/>
              </a:rPr>
              <a:t> samples</a:t>
            </a:r>
          </a:p>
        </p:txBody>
      </p:sp>
      <p:sp>
        <p:nvSpPr>
          <p:cNvPr id="6" name="Rectangle 6"/>
          <p:cNvSpPr txBox="1">
            <a:spLocks noChangeArrowheads="1"/>
          </p:cNvSpPr>
          <p:nvPr/>
        </p:nvSpPr>
        <p:spPr>
          <a:xfrm>
            <a:off x="304800" y="152400"/>
            <a:ext cx="8686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solidFill>
                  <a:srgbClr val="FF0000"/>
                </a:solidFill>
                <a:latin typeface="+mj-lt"/>
                <a:ea typeface="ＭＳ Ｐゴシック" pitchFamily="-97" charset="-128"/>
                <a:cs typeface="+mj-cs"/>
              </a:rPr>
              <a:t>Main Lemma</a:t>
            </a:r>
          </a:p>
        </p:txBody>
      </p:sp>
      <p:sp>
        <p:nvSpPr>
          <p:cNvPr id="3" name="TextBox 2"/>
          <p:cNvSpPr txBox="1"/>
          <p:nvPr/>
        </p:nvSpPr>
        <p:spPr>
          <a:xfrm>
            <a:off x="199149" y="5562600"/>
            <a:ext cx="8745703" cy="1077218"/>
          </a:xfrm>
          <a:prstGeom prst="rect">
            <a:avLst/>
          </a:prstGeom>
          <a:noFill/>
        </p:spPr>
        <p:txBody>
          <a:bodyPr wrap="none" rtlCol="0">
            <a:spAutoFit/>
          </a:bodyPr>
          <a:lstStyle/>
          <a:p>
            <a:r>
              <a:rPr lang="en-US" sz="3200" dirty="0" smtClean="0">
                <a:solidFill>
                  <a:srgbClr val="0000FF"/>
                </a:solidFill>
              </a:rPr>
              <a:t>UC-Puzzle: </a:t>
            </a:r>
            <a:r>
              <a:rPr lang="en-US" sz="3200" dirty="0" smtClean="0"/>
              <a:t>Hard for Adversary to solve in real world</a:t>
            </a:r>
          </a:p>
          <a:p>
            <a:r>
              <a:rPr lang="en-US" sz="3200" dirty="0"/>
              <a:t>	</a:t>
            </a:r>
            <a:r>
              <a:rPr lang="en-US" sz="3200" dirty="0" smtClean="0"/>
              <a:t>	Easy for Simulator to obtain trapdoor</a:t>
            </a:r>
          </a:p>
        </p:txBody>
      </p:sp>
    </p:spTree>
    <p:extLst>
      <p:ext uri="{BB962C8B-B14F-4D97-AF65-F5344CB8AC3E}">
        <p14:creationId xmlns:p14="http://schemas.microsoft.com/office/powerpoint/2010/main" val="2631921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581950" y="1819344"/>
            <a:ext cx="8229600" cy="2514600"/>
          </a:xfrm>
          <a:prstGeom prst="rect">
            <a:avLst/>
          </a:prstGeom>
        </p:spPr>
        <p:txBody>
          <a:bodyPr vert="horz" lIns="91440" tIns="45720" rIns="91440" bIns="45720" rtlCol="0">
            <a:noAutofit/>
          </a:bodyPr>
          <a:lstStyle/>
          <a:p>
            <a:pPr marL="514350" lvl="0" indent="-514350">
              <a:spcBef>
                <a:spcPct val="20000"/>
              </a:spcBef>
              <a:defRPr/>
            </a:pPr>
            <a:r>
              <a:rPr lang="en-CA" sz="2400" dirty="0" smtClean="0">
                <a:solidFill>
                  <a:srgbClr val="000000"/>
                </a:solidFill>
              </a:rPr>
              <a:t> </a:t>
            </a:r>
            <a:r>
              <a:rPr lang="en-CA" sz="2400" dirty="0">
                <a:solidFill>
                  <a:srgbClr val="000000"/>
                </a:solidFill>
              </a:rPr>
              <a:t>— Common Reference String </a:t>
            </a:r>
            <a:r>
              <a:rPr lang="en-CA" sz="2000" dirty="0" smtClean="0">
                <a:solidFill>
                  <a:srgbClr val="000000"/>
                </a:solidFill>
              </a:rPr>
              <a:t>[CLOS02</a:t>
            </a:r>
            <a:r>
              <a:rPr lang="en-CA" sz="2000" dirty="0">
                <a:solidFill>
                  <a:srgbClr val="000000"/>
                </a:solidFill>
              </a:rPr>
              <a:t>,CPS07,CDPW07,DNO10]</a:t>
            </a:r>
          </a:p>
          <a:p>
            <a:pPr marL="514350" lvl="0" indent="-514350">
              <a:spcBef>
                <a:spcPct val="20000"/>
              </a:spcBef>
              <a:defRPr/>
            </a:pPr>
            <a:r>
              <a:rPr lang="en-CA" sz="2400" dirty="0">
                <a:solidFill>
                  <a:srgbClr val="000000"/>
                </a:solidFill>
              </a:rPr>
              <a:t> — Public Key Registration</a:t>
            </a:r>
            <a:r>
              <a:rPr lang="en-CA" sz="2000" dirty="0">
                <a:solidFill>
                  <a:srgbClr val="000000"/>
                </a:solidFill>
              </a:rPr>
              <a:t> [BCNP04,DNO10]</a:t>
            </a:r>
          </a:p>
          <a:p>
            <a:pPr marL="514350" indent="-514350">
              <a:spcBef>
                <a:spcPct val="20000"/>
              </a:spcBef>
              <a:defRPr/>
            </a:pPr>
            <a:r>
              <a:rPr lang="en-CA" sz="2400" dirty="0">
                <a:solidFill>
                  <a:srgbClr val="000000"/>
                </a:solidFill>
              </a:rPr>
              <a:t> — </a:t>
            </a:r>
            <a:r>
              <a:rPr lang="en-CA" sz="2400" b="1" dirty="0">
                <a:solidFill>
                  <a:srgbClr val="000000"/>
                </a:solidFill>
              </a:rPr>
              <a:t>Tamper-Proof Hardware </a:t>
            </a:r>
            <a:r>
              <a:rPr lang="en-CA" sz="2000" dirty="0">
                <a:solidFill>
                  <a:srgbClr val="000000"/>
                </a:solidFill>
              </a:rPr>
              <a:t>[Kat07,CGS08,GISVW10</a:t>
            </a:r>
            <a:r>
              <a:rPr lang="en-CA" sz="2000" dirty="0" smtClean="0">
                <a:solidFill>
                  <a:srgbClr val="000000"/>
                </a:solidFill>
              </a:rPr>
              <a:t>]</a:t>
            </a:r>
          </a:p>
          <a:p>
            <a:pPr marL="514350" indent="-514350">
              <a:spcBef>
                <a:spcPct val="20000"/>
              </a:spcBef>
              <a:defRPr/>
            </a:pPr>
            <a:r>
              <a:rPr lang="en-CA" sz="2400" dirty="0" smtClean="0">
                <a:solidFill>
                  <a:srgbClr val="000000"/>
                </a:solidFill>
              </a:rPr>
              <a:t> — </a:t>
            </a:r>
            <a:r>
              <a:rPr lang="en-CA" sz="2400" b="1" dirty="0" smtClean="0">
                <a:solidFill>
                  <a:srgbClr val="000000"/>
                </a:solidFill>
              </a:rPr>
              <a:t>Timing Model </a:t>
            </a:r>
            <a:r>
              <a:rPr lang="en-CA" sz="2000" dirty="0" smtClean="0">
                <a:solidFill>
                  <a:srgbClr val="000000"/>
                </a:solidFill>
              </a:rPr>
              <a:t>[DNS98,KLP05]</a:t>
            </a:r>
          </a:p>
          <a:p>
            <a:pPr marL="514350" indent="-514350">
              <a:spcBef>
                <a:spcPct val="20000"/>
              </a:spcBef>
              <a:defRPr/>
            </a:pPr>
            <a:endParaRPr lang="en-CA" sz="2000" dirty="0" smtClean="0">
              <a:solidFill>
                <a:srgbClr val="000000"/>
              </a:solidFill>
            </a:endParaRPr>
          </a:p>
          <a:p>
            <a:pPr marL="514350" lvl="0" indent="-514350">
              <a:spcBef>
                <a:spcPct val="20000"/>
              </a:spcBef>
              <a:defRPr/>
            </a:pPr>
            <a:endParaRPr lang="en-CA" sz="2000" dirty="0" smtClean="0">
              <a:solidFill>
                <a:srgbClr val="000000"/>
              </a:solidFill>
            </a:endParaRPr>
          </a:p>
          <a:p>
            <a:pPr marL="514350" indent="-514350">
              <a:spcBef>
                <a:spcPct val="20000"/>
              </a:spcBef>
              <a:defRPr/>
            </a:pPr>
            <a:endParaRPr dirty="0">
              <a:solidFill>
                <a:srgbClr val="000000"/>
              </a:solidFill>
            </a:endParaRPr>
          </a:p>
        </p:txBody>
      </p:sp>
      <p:sp>
        <p:nvSpPr>
          <p:cNvPr id="8" name="Content Placeholder 2"/>
          <p:cNvSpPr txBox="1">
            <a:spLocks/>
          </p:cNvSpPr>
          <p:nvPr/>
        </p:nvSpPr>
        <p:spPr>
          <a:xfrm>
            <a:off x="658150" y="1285944"/>
            <a:ext cx="8077200" cy="1219200"/>
          </a:xfrm>
          <a:prstGeom prst="rect">
            <a:avLst/>
          </a:prstGeom>
        </p:spPr>
        <p:txBody>
          <a:bodyPr vert="horz" lIns="91440" tIns="45720" rIns="91440" bIns="45720" rtlCol="0">
            <a:noAutofit/>
          </a:bodyPr>
          <a:lstStyle/>
          <a:p>
            <a:pPr marL="514350" lvl="0" indent="-514350">
              <a:spcBef>
                <a:spcPct val="20000"/>
              </a:spcBef>
              <a:defRPr/>
            </a:pPr>
            <a:r>
              <a:rPr lang="en-CA" sz="2800" dirty="0" smtClean="0">
                <a:solidFill>
                  <a:srgbClr val="000000"/>
                </a:solidFill>
              </a:rPr>
              <a:t>Trusted Setups</a:t>
            </a:r>
          </a:p>
        </p:txBody>
      </p:sp>
      <p:sp>
        <p:nvSpPr>
          <p:cNvPr id="4" name="Title 1"/>
          <p:cNvSpPr>
            <a:spLocks noGrp="1"/>
          </p:cNvSpPr>
          <p:nvPr>
            <p:ph type="title"/>
          </p:nvPr>
        </p:nvSpPr>
        <p:spPr>
          <a:xfrm>
            <a:off x="609600" y="0"/>
            <a:ext cx="8229600" cy="1143000"/>
          </a:xfrm>
        </p:spPr>
        <p:txBody>
          <a:bodyPr>
            <a:normAutofit/>
          </a:bodyPr>
          <a:lstStyle/>
          <a:p>
            <a:r>
              <a:rPr lang="en-US" sz="4000" dirty="0" smtClean="0"/>
              <a:t>Corollaries</a:t>
            </a:r>
            <a:endParaRPr lang="en-US" sz="4000" dirty="0"/>
          </a:p>
        </p:txBody>
      </p:sp>
      <p:sp>
        <p:nvSpPr>
          <p:cNvPr id="9" name="Content Placeholder 2"/>
          <p:cNvSpPr txBox="1">
            <a:spLocks/>
          </p:cNvSpPr>
          <p:nvPr/>
        </p:nvSpPr>
        <p:spPr>
          <a:xfrm>
            <a:off x="658150" y="3962400"/>
            <a:ext cx="8610600" cy="762000"/>
          </a:xfrm>
          <a:prstGeom prst="rect">
            <a:avLst/>
          </a:prstGeom>
        </p:spPr>
        <p:txBody>
          <a:bodyPr vert="horz" lIns="91440" tIns="45720" rIns="91440" bIns="45720" rtlCol="0">
            <a:noAutofit/>
          </a:bodyPr>
          <a:lstStyle/>
          <a:p>
            <a:pPr marL="514350" indent="-514350">
              <a:spcBef>
                <a:spcPct val="20000"/>
              </a:spcBef>
              <a:defRPr/>
            </a:pPr>
            <a:r>
              <a:rPr lang="en-CA" sz="2800" dirty="0" smtClean="0">
                <a:solidFill>
                  <a:srgbClr val="000000"/>
                </a:solidFill>
              </a:rPr>
              <a:t>Relaxed Security</a:t>
            </a:r>
          </a:p>
          <a:p>
            <a:pPr marL="514350" lvl="0" indent="-514350">
              <a:spcBef>
                <a:spcPct val="20000"/>
              </a:spcBef>
              <a:defRPr/>
            </a:pPr>
            <a:endParaRPr lang="en-CA" sz="2800" b="1" dirty="0" smtClean="0">
              <a:solidFill>
                <a:srgbClr val="000000"/>
              </a:solidFill>
            </a:endParaRPr>
          </a:p>
        </p:txBody>
      </p:sp>
      <p:sp>
        <p:nvSpPr>
          <p:cNvPr id="10" name="Content Placeholder 2"/>
          <p:cNvSpPr txBox="1">
            <a:spLocks/>
          </p:cNvSpPr>
          <p:nvPr/>
        </p:nvSpPr>
        <p:spPr>
          <a:xfrm>
            <a:off x="658150" y="4495800"/>
            <a:ext cx="8229600" cy="1447800"/>
          </a:xfrm>
          <a:prstGeom prst="rect">
            <a:avLst/>
          </a:prstGeom>
        </p:spPr>
        <p:txBody>
          <a:bodyPr vert="horz" lIns="91440" tIns="45720" rIns="91440" bIns="45720" rtlCol="0">
            <a:noAutofit/>
          </a:bodyPr>
          <a:lstStyle/>
          <a:p>
            <a:pPr marL="514350" lvl="0" indent="-514350">
              <a:spcBef>
                <a:spcPct val="20000"/>
              </a:spcBef>
              <a:defRPr/>
            </a:pPr>
            <a:r>
              <a:rPr lang="en-CA" sz="2400" dirty="0" smtClean="0">
                <a:solidFill>
                  <a:srgbClr val="000000"/>
                </a:solidFill>
              </a:rPr>
              <a:t>— S</a:t>
            </a:r>
            <a:r>
              <a:rPr lang="en-US" sz="2400" dirty="0" err="1" smtClean="0">
                <a:solidFill>
                  <a:srgbClr val="000000"/>
                </a:solidFill>
              </a:rPr>
              <a:t>uper</a:t>
            </a:r>
            <a:r>
              <a:rPr lang="en-US" sz="2400" dirty="0" smtClean="0">
                <a:solidFill>
                  <a:srgbClr val="000000"/>
                </a:solidFill>
              </a:rPr>
              <a:t>-Poly Time Simulation (SPS) </a:t>
            </a:r>
            <a:r>
              <a:rPr lang="en-CA" sz="2000" dirty="0" smtClean="0">
                <a:solidFill>
                  <a:srgbClr val="000000"/>
                </a:solidFill>
              </a:rPr>
              <a:t>[Pas03, BS05, GGJS12]</a:t>
            </a:r>
          </a:p>
          <a:p>
            <a:pPr marL="514350" indent="-514350">
              <a:spcBef>
                <a:spcPct val="20000"/>
              </a:spcBef>
              <a:defRPr/>
            </a:pPr>
            <a:r>
              <a:rPr lang="en-CA" sz="2400" b="1" dirty="0" smtClean="0">
                <a:solidFill>
                  <a:srgbClr val="000000"/>
                </a:solidFill>
              </a:rPr>
              <a:t>— Angel-based Security Model </a:t>
            </a:r>
            <a:r>
              <a:rPr lang="en-US" sz="2000" dirty="0" smtClean="0">
                <a:solidFill>
                  <a:srgbClr val="000000"/>
                </a:solidFill>
              </a:rPr>
              <a:t>[PS04, MMY06,CLP10]</a:t>
            </a:r>
          </a:p>
          <a:p>
            <a:pPr marL="514350" lvl="0" indent="-514350">
              <a:spcBef>
                <a:spcPct val="20000"/>
              </a:spcBef>
              <a:defRPr/>
            </a:pPr>
            <a:r>
              <a:rPr lang="en-CA" sz="2400" b="1" dirty="0">
                <a:solidFill>
                  <a:srgbClr val="000000"/>
                </a:solidFill>
              </a:rPr>
              <a:t>— </a:t>
            </a:r>
            <a:r>
              <a:rPr lang="en-CA" sz="2400" b="1" dirty="0" smtClean="0">
                <a:solidFill>
                  <a:srgbClr val="000000"/>
                </a:solidFill>
              </a:rPr>
              <a:t>Bounded (Player) Concurrent</a:t>
            </a:r>
            <a:r>
              <a:rPr lang="en-US" sz="2000" dirty="0" smtClean="0">
                <a:solidFill>
                  <a:srgbClr val="000000"/>
                </a:solidFill>
              </a:rPr>
              <a:t>[Barak, Goyal1, Goyal2]</a:t>
            </a:r>
          </a:p>
          <a:p>
            <a:pPr marL="514350" indent="-514350">
              <a:spcBef>
                <a:spcPct val="20000"/>
              </a:spcBef>
              <a:defRPr/>
            </a:pPr>
            <a:r>
              <a:rPr lang="en-CA" sz="2400" b="1" dirty="0">
                <a:solidFill>
                  <a:srgbClr val="000000"/>
                </a:solidFill>
              </a:rPr>
              <a:t>— </a:t>
            </a:r>
            <a:r>
              <a:rPr lang="en-CA" sz="2400" b="1" dirty="0" smtClean="0">
                <a:solidFill>
                  <a:srgbClr val="000000"/>
                </a:solidFill>
              </a:rPr>
              <a:t>Non-Uniform Simulation </a:t>
            </a:r>
            <a:r>
              <a:rPr lang="en-CA" sz="2000" dirty="0" smtClean="0">
                <a:solidFill>
                  <a:srgbClr val="000000"/>
                </a:solidFill>
              </a:rPr>
              <a:t>[LPV09]</a:t>
            </a:r>
            <a:endParaRPr lang="en-US" dirty="0">
              <a:solidFill>
                <a:srgbClr val="000000"/>
              </a:solidFill>
            </a:endParaRPr>
          </a:p>
        </p:txBody>
      </p:sp>
      <p:sp>
        <p:nvSpPr>
          <p:cNvPr id="3" name="TextBox 2"/>
          <p:cNvSpPr txBox="1"/>
          <p:nvPr/>
        </p:nvSpPr>
        <p:spPr>
          <a:xfrm>
            <a:off x="228600" y="1828800"/>
            <a:ext cx="455724" cy="523220"/>
          </a:xfrm>
          <a:prstGeom prst="rect">
            <a:avLst/>
          </a:prstGeom>
          <a:noFill/>
        </p:spPr>
        <p:txBody>
          <a:bodyPr wrap="none" rtlCol="0">
            <a:spAutoFit/>
          </a:bodyPr>
          <a:lstStyle/>
          <a:p>
            <a:r>
              <a:rPr lang="en-US" sz="2800" dirty="0" smtClean="0">
                <a:solidFill>
                  <a:srgbClr val="000000"/>
                </a:solidFill>
                <a:latin typeface="Zapf Dingbats"/>
                <a:ea typeface="Zapf Dingbats"/>
                <a:cs typeface="Zapf Dingbats"/>
                <a:sym typeface="Zapf Dingbats"/>
              </a:rPr>
              <a:t>✓</a:t>
            </a:r>
            <a:endParaRPr lang="en-US" sz="2800" dirty="0" smtClean="0">
              <a:solidFill>
                <a:srgbClr val="000000"/>
              </a:solidFill>
            </a:endParaRPr>
          </a:p>
        </p:txBody>
      </p:sp>
      <p:sp>
        <p:nvSpPr>
          <p:cNvPr id="11" name="TextBox 10"/>
          <p:cNvSpPr txBox="1"/>
          <p:nvPr/>
        </p:nvSpPr>
        <p:spPr>
          <a:xfrm>
            <a:off x="230076" y="2219980"/>
            <a:ext cx="455724" cy="523220"/>
          </a:xfrm>
          <a:prstGeom prst="rect">
            <a:avLst/>
          </a:prstGeom>
          <a:noFill/>
        </p:spPr>
        <p:txBody>
          <a:bodyPr wrap="none" rtlCol="0">
            <a:spAutoFit/>
          </a:bodyPr>
          <a:lstStyle/>
          <a:p>
            <a:r>
              <a:rPr lang="en-US" sz="2800" dirty="0" smtClean="0">
                <a:solidFill>
                  <a:srgbClr val="000000"/>
                </a:solidFill>
                <a:latin typeface="Zapf Dingbats"/>
                <a:ea typeface="Zapf Dingbats"/>
                <a:cs typeface="Zapf Dingbats"/>
                <a:sym typeface="Zapf Dingbats"/>
              </a:rPr>
              <a:t>✓</a:t>
            </a:r>
            <a:endParaRPr lang="en-US" sz="2800" dirty="0" smtClean="0">
              <a:solidFill>
                <a:srgbClr val="000000"/>
              </a:solidFill>
            </a:endParaRPr>
          </a:p>
        </p:txBody>
      </p:sp>
      <p:sp>
        <p:nvSpPr>
          <p:cNvPr id="12" name="TextBox 11"/>
          <p:cNvSpPr txBox="1"/>
          <p:nvPr/>
        </p:nvSpPr>
        <p:spPr>
          <a:xfrm>
            <a:off x="228600" y="2677180"/>
            <a:ext cx="455724" cy="523220"/>
          </a:xfrm>
          <a:prstGeom prst="rect">
            <a:avLst/>
          </a:prstGeom>
          <a:noFill/>
        </p:spPr>
        <p:txBody>
          <a:bodyPr wrap="none" rtlCol="0">
            <a:spAutoFit/>
          </a:bodyPr>
          <a:lstStyle/>
          <a:p>
            <a:r>
              <a:rPr lang="en-US" sz="2800" dirty="0" smtClean="0">
                <a:solidFill>
                  <a:srgbClr val="000000"/>
                </a:solidFill>
                <a:latin typeface="Zapf Dingbats"/>
                <a:ea typeface="Zapf Dingbats"/>
                <a:cs typeface="Zapf Dingbats"/>
                <a:sym typeface="Zapf Dingbats"/>
              </a:rPr>
              <a:t>✓</a:t>
            </a:r>
            <a:endParaRPr lang="en-US" sz="2800" dirty="0" smtClean="0">
              <a:solidFill>
                <a:srgbClr val="000000"/>
              </a:solidFill>
            </a:endParaRPr>
          </a:p>
        </p:txBody>
      </p:sp>
      <p:sp>
        <p:nvSpPr>
          <p:cNvPr id="14" name="TextBox 13"/>
          <p:cNvSpPr txBox="1"/>
          <p:nvPr/>
        </p:nvSpPr>
        <p:spPr>
          <a:xfrm>
            <a:off x="228600" y="3058180"/>
            <a:ext cx="455724" cy="523220"/>
          </a:xfrm>
          <a:prstGeom prst="rect">
            <a:avLst/>
          </a:prstGeom>
          <a:noFill/>
        </p:spPr>
        <p:txBody>
          <a:bodyPr wrap="none" rtlCol="0">
            <a:spAutoFit/>
          </a:bodyPr>
          <a:lstStyle/>
          <a:p>
            <a:r>
              <a:rPr lang="en-US" sz="2800" dirty="0" smtClean="0">
                <a:solidFill>
                  <a:srgbClr val="000000"/>
                </a:solidFill>
                <a:latin typeface="Zapf Dingbats"/>
                <a:ea typeface="Zapf Dingbats"/>
                <a:cs typeface="Zapf Dingbats"/>
                <a:sym typeface="Zapf Dingbats"/>
              </a:rPr>
              <a:t>✓</a:t>
            </a:r>
            <a:endParaRPr lang="en-US" sz="2800" dirty="0" smtClean="0">
              <a:solidFill>
                <a:srgbClr val="000000"/>
              </a:solidFill>
            </a:endParaRPr>
          </a:p>
        </p:txBody>
      </p:sp>
      <p:sp>
        <p:nvSpPr>
          <p:cNvPr id="15" name="TextBox 14"/>
          <p:cNvSpPr txBox="1"/>
          <p:nvPr/>
        </p:nvSpPr>
        <p:spPr>
          <a:xfrm>
            <a:off x="228600" y="4505980"/>
            <a:ext cx="455724" cy="523220"/>
          </a:xfrm>
          <a:prstGeom prst="rect">
            <a:avLst/>
          </a:prstGeom>
          <a:noFill/>
        </p:spPr>
        <p:txBody>
          <a:bodyPr wrap="none" rtlCol="0">
            <a:spAutoFit/>
          </a:bodyPr>
          <a:lstStyle/>
          <a:p>
            <a:r>
              <a:rPr lang="en-US" sz="2800" dirty="0" smtClean="0">
                <a:solidFill>
                  <a:srgbClr val="000000"/>
                </a:solidFill>
                <a:latin typeface="Zapf Dingbats"/>
                <a:ea typeface="Zapf Dingbats"/>
                <a:cs typeface="Zapf Dingbats"/>
                <a:sym typeface="Zapf Dingbats"/>
              </a:rPr>
              <a:t>✓</a:t>
            </a:r>
            <a:endParaRPr lang="en-US" sz="2800" dirty="0" smtClean="0">
              <a:solidFill>
                <a:srgbClr val="000000"/>
              </a:solidFill>
            </a:endParaRPr>
          </a:p>
        </p:txBody>
      </p:sp>
      <p:sp>
        <p:nvSpPr>
          <p:cNvPr id="16" name="TextBox 15"/>
          <p:cNvSpPr txBox="1"/>
          <p:nvPr/>
        </p:nvSpPr>
        <p:spPr>
          <a:xfrm>
            <a:off x="230076" y="5344180"/>
            <a:ext cx="455724" cy="523220"/>
          </a:xfrm>
          <a:prstGeom prst="rect">
            <a:avLst/>
          </a:prstGeom>
          <a:noFill/>
        </p:spPr>
        <p:txBody>
          <a:bodyPr wrap="none" rtlCol="0">
            <a:spAutoFit/>
          </a:bodyPr>
          <a:lstStyle/>
          <a:p>
            <a:r>
              <a:rPr lang="en-US" sz="2800" dirty="0" smtClean="0">
                <a:solidFill>
                  <a:srgbClr val="000000"/>
                </a:solidFill>
                <a:latin typeface="Zapf Dingbats"/>
                <a:ea typeface="Zapf Dingbats"/>
                <a:cs typeface="Zapf Dingbats"/>
                <a:sym typeface="Zapf Dingbats"/>
              </a:rPr>
              <a:t>✓</a:t>
            </a:r>
            <a:endParaRPr lang="en-US" sz="2800" dirty="0" smtClean="0">
              <a:solidFill>
                <a:srgbClr val="000000"/>
              </a:solidFill>
            </a:endParaRPr>
          </a:p>
        </p:txBody>
      </p:sp>
      <p:sp>
        <p:nvSpPr>
          <p:cNvPr id="17" name="TextBox 16"/>
          <p:cNvSpPr txBox="1"/>
          <p:nvPr/>
        </p:nvSpPr>
        <p:spPr>
          <a:xfrm>
            <a:off x="230076" y="5801380"/>
            <a:ext cx="455724" cy="523220"/>
          </a:xfrm>
          <a:prstGeom prst="rect">
            <a:avLst/>
          </a:prstGeom>
          <a:noFill/>
        </p:spPr>
        <p:txBody>
          <a:bodyPr wrap="none" rtlCol="0">
            <a:spAutoFit/>
          </a:bodyPr>
          <a:lstStyle/>
          <a:p>
            <a:r>
              <a:rPr lang="en-US" sz="2800" dirty="0" smtClean="0">
                <a:solidFill>
                  <a:srgbClr val="000000"/>
                </a:solidFill>
                <a:latin typeface="Zapf Dingbats"/>
                <a:ea typeface="Zapf Dingbats"/>
                <a:cs typeface="Zapf Dingbats"/>
                <a:sym typeface="Zapf Dingbats"/>
              </a:rPr>
              <a:t>✓</a:t>
            </a:r>
            <a:endParaRPr lang="en-US" sz="2800" dirty="0" smtClean="0">
              <a:solidFill>
                <a:srgbClr val="000000"/>
              </a:solidFill>
            </a:endParaRPr>
          </a:p>
        </p:txBody>
      </p:sp>
    </p:spTree>
    <p:extLst>
      <p:ext uri="{BB962C8B-B14F-4D97-AF65-F5344CB8AC3E}">
        <p14:creationId xmlns:p14="http://schemas.microsoft.com/office/powerpoint/2010/main" val="3972834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20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grpId="0" nodeType="afterEffect">
                                  <p:stCondLst>
                                    <p:cond delay="20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grpId="0" nodeType="afterEffect">
                                  <p:stCondLst>
                                    <p:cond delay="2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800"/>
                            </p:stCondLst>
                            <p:childTnLst>
                              <p:par>
                                <p:cTn id="20" presetID="1" presetClass="entr" presetSubtype="0" fill="hold" grpId="0" nodeType="afterEffect">
                                  <p:stCondLst>
                                    <p:cond delay="2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20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4" grpId="0"/>
      <p:bldP spid="15" grpId="0"/>
      <p:bldP spid="16"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726368322"/>
              </p:ext>
            </p:extLst>
          </p:nvPr>
        </p:nvGraphicFramePr>
        <p:xfrm>
          <a:off x="5943600" y="1371600"/>
          <a:ext cx="2362200" cy="4419599"/>
        </p:xfrm>
        <a:graphic>
          <a:graphicData uri="http://schemas.openxmlformats.org/drawingml/2006/table">
            <a:tbl>
              <a:tblPr firstRow="1" bandRow="1">
                <a:tableStyleId>{5C22544A-7EE6-4342-B048-85BDC9FD1C3A}</a:tableStyleId>
              </a:tblPr>
              <a:tblGrid>
                <a:gridCol w="2362200"/>
              </a:tblGrid>
              <a:tr h="990600">
                <a:tc>
                  <a:txBody>
                    <a:bodyPr/>
                    <a:lstStyle/>
                    <a:p>
                      <a:r>
                        <a:rPr lang="en-US" sz="2800" dirty="0" smtClean="0"/>
                        <a:t>Adaptive </a:t>
                      </a:r>
                    </a:p>
                    <a:p>
                      <a:r>
                        <a:rPr lang="en-US" sz="2800" dirty="0" smtClean="0"/>
                        <a:t>UC Security</a:t>
                      </a:r>
                      <a:endParaRPr lang="en-US" sz="2800" dirty="0"/>
                    </a:p>
                  </a:txBody>
                  <a:tcPr/>
                </a:tc>
              </a:tr>
              <a:tr h="370840">
                <a:tc>
                  <a:txBody>
                    <a:bodyPr/>
                    <a:lstStyle/>
                    <a:p>
                      <a:r>
                        <a:rPr lang="en-US" sz="2800" dirty="0" err="1" smtClean="0"/>
                        <a:t>Sim</a:t>
                      </a:r>
                      <a:r>
                        <a:rPr lang="en-US" sz="2800" dirty="0" smtClean="0"/>
                        <a:t>. PKE and Puzzle</a:t>
                      </a:r>
                      <a:endParaRPr lang="en-US" sz="2800" dirty="0"/>
                    </a:p>
                  </a:txBody>
                  <a:tcPr/>
                </a:tc>
              </a:tr>
              <a:tr h="1112520">
                <a:tc>
                  <a:txBody>
                    <a:bodyPr/>
                    <a:lstStyle/>
                    <a:p>
                      <a:r>
                        <a:rPr lang="en-US" sz="2800" dirty="0" smtClean="0"/>
                        <a:t>O(</a:t>
                      </a:r>
                      <a:r>
                        <a:rPr lang="en-US" sz="2800" dirty="0" err="1" smtClean="0"/>
                        <a:t>nd</a:t>
                      </a:r>
                      <a:r>
                        <a:rPr lang="en-US" sz="2800" dirty="0" smtClean="0"/>
                        <a:t>)-rounds</a:t>
                      </a:r>
                    </a:p>
                    <a:p>
                      <a:r>
                        <a:rPr lang="en-US" sz="2800" baseline="0" dirty="0" smtClean="0"/>
                        <a:t>(d = depth(C))</a:t>
                      </a:r>
                    </a:p>
                  </a:txBody>
                  <a:tcPr/>
                </a:tc>
              </a:tr>
              <a:tr h="370840">
                <a:tc>
                  <a:txBody>
                    <a:bodyPr/>
                    <a:lstStyle/>
                    <a:p>
                      <a:r>
                        <a:rPr lang="en-US" sz="2800" dirty="0" smtClean="0"/>
                        <a:t>Not Everything!</a:t>
                      </a:r>
                      <a:r>
                        <a:rPr lang="en-US" sz="2800" baseline="0" dirty="0" smtClean="0"/>
                        <a:t> [IKOS10]</a:t>
                      </a:r>
                      <a:endParaRPr lang="en-US" sz="2800" dirty="0"/>
                    </a:p>
                  </a:txBody>
                  <a:tcPr/>
                </a:tc>
              </a:tr>
            </a:tbl>
          </a:graphicData>
        </a:graphic>
      </p:graphicFrame>
      <p:sp>
        <p:nvSpPr>
          <p:cNvPr id="7" name="Title 1"/>
          <p:cNvSpPr>
            <a:spLocks noGrp="1"/>
          </p:cNvSpPr>
          <p:nvPr>
            <p:ph type="title"/>
          </p:nvPr>
        </p:nvSpPr>
        <p:spPr>
          <a:xfrm>
            <a:off x="457200" y="274639"/>
            <a:ext cx="8229600" cy="1143000"/>
          </a:xfrm>
        </p:spPr>
        <p:txBody>
          <a:bodyPr>
            <a:normAutofit/>
          </a:bodyPr>
          <a:lstStyle/>
          <a:p>
            <a:r>
              <a:rPr lang="en-US" dirty="0" smtClean="0"/>
              <a:t>Static </a:t>
            </a:r>
            <a:r>
              <a:rPr lang="en-US" dirty="0" err="1" smtClean="0"/>
              <a:t>vs</a:t>
            </a:r>
            <a:r>
              <a:rPr lang="en-US" dirty="0" smtClean="0"/>
              <a:t> Adaptive</a:t>
            </a:r>
            <a:endParaRPr lang="en-US" sz="4900" b="1" dirty="0"/>
          </a:p>
        </p:txBody>
      </p:sp>
      <p:graphicFrame>
        <p:nvGraphicFramePr>
          <p:cNvPr id="9" name="Table 8"/>
          <p:cNvGraphicFramePr>
            <a:graphicFrameLocks noGrp="1"/>
          </p:cNvGraphicFramePr>
          <p:nvPr>
            <p:extLst>
              <p:ext uri="{D42A27DB-BD31-4B8C-83A1-F6EECF244321}">
                <p14:modId xmlns:p14="http://schemas.microsoft.com/office/powerpoint/2010/main" val="1118878555"/>
              </p:ext>
            </p:extLst>
          </p:nvPr>
        </p:nvGraphicFramePr>
        <p:xfrm>
          <a:off x="533400" y="1371600"/>
          <a:ext cx="5410200" cy="4426458"/>
        </p:xfrm>
        <a:graphic>
          <a:graphicData uri="http://schemas.openxmlformats.org/drawingml/2006/table">
            <a:tbl>
              <a:tblPr firstRow="1" bandRow="1">
                <a:tableStyleId>{5C22544A-7EE6-4342-B048-85BDC9FD1C3A}</a:tableStyleId>
              </a:tblPr>
              <a:tblGrid>
                <a:gridCol w="2209800"/>
                <a:gridCol w="3200400"/>
              </a:tblGrid>
              <a:tr h="990600">
                <a:tc>
                  <a:txBody>
                    <a:bodyPr/>
                    <a:lstStyle/>
                    <a:p>
                      <a:endParaRPr lang="en-US" sz="2800" dirty="0"/>
                    </a:p>
                  </a:txBody>
                  <a:tcPr/>
                </a:tc>
                <a:tc>
                  <a:txBody>
                    <a:bodyPr/>
                    <a:lstStyle/>
                    <a:p>
                      <a:r>
                        <a:rPr lang="en-US" sz="2800" dirty="0" smtClean="0"/>
                        <a:t>Static </a:t>
                      </a:r>
                    </a:p>
                    <a:p>
                      <a:r>
                        <a:rPr lang="en-US" sz="2800" dirty="0" smtClean="0"/>
                        <a:t>UC Security</a:t>
                      </a:r>
                      <a:endParaRPr lang="en-US" sz="2800" dirty="0"/>
                    </a:p>
                  </a:txBody>
                  <a:tcPr/>
                </a:tc>
              </a:tr>
              <a:tr h="959815">
                <a:tc>
                  <a:txBody>
                    <a:bodyPr/>
                    <a:lstStyle/>
                    <a:p>
                      <a:r>
                        <a:rPr lang="en-US" sz="2800" baseline="0" dirty="0" smtClean="0"/>
                        <a:t>Assumptions</a:t>
                      </a:r>
                      <a:endParaRPr lang="en-US" sz="2800" dirty="0"/>
                    </a:p>
                  </a:txBody>
                  <a:tcPr/>
                </a:tc>
                <a:tc>
                  <a:txBody>
                    <a:bodyPr/>
                    <a:lstStyle/>
                    <a:p>
                      <a:r>
                        <a:rPr lang="en-US" sz="2800" dirty="0" smtClean="0"/>
                        <a:t>SA-OT and Puzzle</a:t>
                      </a:r>
                    </a:p>
                    <a:p>
                      <a:r>
                        <a:rPr lang="en-US" sz="2800" dirty="0" smtClean="0"/>
                        <a:t>NECESS.</a:t>
                      </a:r>
                      <a:r>
                        <a:rPr lang="en-US" sz="2800" baseline="0" dirty="0" smtClean="0"/>
                        <a:t> And SUFF.</a:t>
                      </a:r>
                      <a:endParaRPr lang="en-US" sz="2800" dirty="0"/>
                    </a:p>
                  </a:txBody>
                  <a:tcPr/>
                </a:tc>
              </a:tr>
              <a:tr h="1097585">
                <a:tc>
                  <a:txBody>
                    <a:bodyPr/>
                    <a:lstStyle/>
                    <a:p>
                      <a:r>
                        <a:rPr lang="en-US" sz="2800" dirty="0" smtClean="0"/>
                        <a:t>Rounds</a:t>
                      </a:r>
                      <a:endParaRPr lang="en-US" sz="2800" baseline="0" dirty="0" smtClean="0"/>
                    </a:p>
                    <a:p>
                      <a:endParaRPr lang="en-US" sz="2800" dirty="0"/>
                    </a:p>
                  </a:txBody>
                  <a:tcPr/>
                </a:tc>
                <a:tc>
                  <a:txBody>
                    <a:bodyPr/>
                    <a:lstStyle/>
                    <a:p>
                      <a:r>
                        <a:rPr lang="en-US" sz="2800" dirty="0" smtClean="0"/>
                        <a:t>O(1)-rounds</a:t>
                      </a:r>
                      <a:endParaRPr lang="en-US" sz="2800" dirty="0"/>
                    </a:p>
                  </a:txBody>
                  <a:tcPr/>
                </a:tc>
              </a:tr>
              <a:tr h="1378458">
                <a:tc>
                  <a:txBody>
                    <a:bodyPr/>
                    <a:lstStyle/>
                    <a:p>
                      <a:r>
                        <a:rPr lang="en-US" sz="2800" dirty="0" smtClean="0"/>
                        <a:t>What can we compute?</a:t>
                      </a:r>
                      <a:endParaRPr lang="en-US" sz="2800" dirty="0"/>
                    </a:p>
                  </a:txBody>
                  <a:tcPr/>
                </a:tc>
                <a:tc>
                  <a:txBody>
                    <a:bodyPr/>
                    <a:lstStyle/>
                    <a:p>
                      <a:r>
                        <a:rPr lang="en-US" sz="2800" dirty="0" smtClean="0"/>
                        <a:t>An</a:t>
                      </a:r>
                      <a:r>
                        <a:rPr lang="en-US" sz="2800" baseline="0" dirty="0" smtClean="0"/>
                        <a:t>y PPT computation</a:t>
                      </a:r>
                      <a:endParaRPr lang="en-US" sz="2800" dirty="0"/>
                    </a:p>
                  </a:txBody>
                  <a:tcPr/>
                </a:tc>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a:bodyPr>
          <a:lstStyle/>
          <a:p>
            <a:r>
              <a:rPr lang="en-US" dirty="0" smtClean="0">
                <a:solidFill>
                  <a:schemeClr val="tx1"/>
                </a:solidFill>
              </a:rPr>
              <a:t>Characterize when Adaptive UC is achievable</a:t>
            </a:r>
          </a:p>
          <a:p>
            <a:r>
              <a:rPr lang="en-US" dirty="0" smtClean="0">
                <a:solidFill>
                  <a:schemeClr val="tx1"/>
                </a:solidFill>
              </a:rPr>
              <a:t>Next… Reduce complexity assumptions</a:t>
            </a:r>
          </a:p>
          <a:p>
            <a:pPr lvl="1"/>
            <a:r>
              <a:rPr lang="en-US" dirty="0">
                <a:solidFill>
                  <a:schemeClr val="tx1"/>
                </a:solidFill>
              </a:rPr>
              <a:t>t</a:t>
            </a:r>
            <a:r>
              <a:rPr lang="en-US" dirty="0" smtClean="0">
                <a:solidFill>
                  <a:schemeClr val="tx1"/>
                </a:solidFill>
              </a:rPr>
              <a:t>rapdoor </a:t>
            </a:r>
            <a:r>
              <a:rPr lang="en-US" dirty="0" err="1" smtClean="0">
                <a:solidFill>
                  <a:schemeClr val="tx1"/>
                </a:solidFill>
              </a:rPr>
              <a:t>simulatable</a:t>
            </a:r>
            <a:r>
              <a:rPr lang="en-US" dirty="0" smtClean="0">
                <a:solidFill>
                  <a:schemeClr val="tx1"/>
                </a:solidFill>
              </a:rPr>
              <a:t> PKE are </a:t>
            </a:r>
            <a:r>
              <a:rPr lang="en-US" dirty="0" err="1" smtClean="0">
                <a:solidFill>
                  <a:schemeClr val="tx1"/>
                </a:solidFill>
              </a:rPr>
              <a:t>suff.</a:t>
            </a:r>
            <a:r>
              <a:rPr lang="en-US" dirty="0" smtClean="0">
                <a:solidFill>
                  <a:schemeClr val="tx1"/>
                </a:solidFill>
              </a:rPr>
              <a:t> for NCE [CDMW09]</a:t>
            </a:r>
          </a:p>
          <a:p>
            <a:pPr lvl="1"/>
            <a:r>
              <a:rPr lang="en-US" dirty="0">
                <a:solidFill>
                  <a:schemeClr val="tx1"/>
                </a:solidFill>
              </a:rPr>
              <a:t>i</a:t>
            </a:r>
            <a:r>
              <a:rPr lang="en-US" dirty="0" smtClean="0">
                <a:solidFill>
                  <a:schemeClr val="tx1"/>
                </a:solidFill>
              </a:rPr>
              <a:t>mprove round complexity</a:t>
            </a:r>
          </a:p>
          <a:p>
            <a:pPr lvl="2"/>
            <a:r>
              <a:rPr lang="en-US" dirty="0" smtClean="0">
                <a:solidFill>
                  <a:schemeClr val="tx1"/>
                </a:solidFill>
              </a:rPr>
              <a:t>[Recent] UC-Adaptive Security in O(d)-rounds [V14]</a:t>
            </a:r>
          </a:p>
          <a:p>
            <a:r>
              <a:rPr lang="en-US" dirty="0" smtClean="0">
                <a:solidFill>
                  <a:schemeClr val="tx1"/>
                </a:solidFill>
              </a:rPr>
              <a:t>Angel Based UC-Security [PS04,CLP10,…]</a:t>
            </a:r>
          </a:p>
          <a:p>
            <a:pPr lvl="1"/>
            <a:r>
              <a:rPr lang="en-US" dirty="0">
                <a:solidFill>
                  <a:schemeClr val="tx1"/>
                </a:solidFill>
              </a:rPr>
              <a:t>r</a:t>
            </a:r>
            <a:r>
              <a:rPr lang="en-US" dirty="0" smtClean="0">
                <a:solidFill>
                  <a:schemeClr val="tx1"/>
                </a:solidFill>
              </a:rPr>
              <a:t>easonable model without any setup</a:t>
            </a:r>
          </a:p>
          <a:p>
            <a:pPr lvl="1"/>
            <a:r>
              <a:rPr lang="en-US" dirty="0">
                <a:solidFill>
                  <a:schemeClr val="tx1"/>
                </a:solidFill>
              </a:rPr>
              <a:t>i</a:t>
            </a:r>
            <a:r>
              <a:rPr lang="en-US" dirty="0" smtClean="0">
                <a:solidFill>
                  <a:schemeClr val="tx1"/>
                </a:solidFill>
              </a:rPr>
              <a:t>mplies SPS</a:t>
            </a:r>
          </a:p>
          <a:p>
            <a:pPr lvl="1"/>
            <a:r>
              <a:rPr lang="en-US" dirty="0" smtClean="0">
                <a:solidFill>
                  <a:schemeClr val="tx1"/>
                </a:solidFill>
              </a:rPr>
              <a:t>linear-blowup in rounds with black-box tech. [GS12]</a:t>
            </a:r>
          </a:p>
          <a:p>
            <a:pPr marL="0" indent="0">
              <a:buNone/>
            </a:pPr>
            <a:endParaRPr lang="en-US" dirty="0">
              <a:solidFill>
                <a:schemeClr val="tx1"/>
              </a:solidFill>
            </a:endParaRPr>
          </a:p>
        </p:txBody>
      </p:sp>
    </p:spTree>
    <p:extLst>
      <p:ext uri="{BB962C8B-B14F-4D97-AF65-F5344CB8AC3E}">
        <p14:creationId xmlns:p14="http://schemas.microsoft.com/office/powerpoint/2010/main" val="1580399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1618" y="1524000"/>
            <a:ext cx="8540751" cy="1569660"/>
          </a:xfrm>
          <a:prstGeom prst="rect">
            <a:avLst/>
          </a:prstGeom>
          <a:noFill/>
        </p:spPr>
        <p:txBody>
          <a:bodyPr wrap="none" rtlCol="0">
            <a:spAutoFit/>
          </a:bodyPr>
          <a:lstStyle/>
          <a:p>
            <a:pPr algn="ctr"/>
            <a:r>
              <a:rPr lang="en-US" sz="4800" dirty="0" smtClean="0">
                <a:solidFill>
                  <a:srgbClr val="0000FF"/>
                </a:solidFill>
                <a:latin typeface="Helvetica Neue UltraLight"/>
                <a:cs typeface="Helvetica Neue UltraLight"/>
              </a:rPr>
              <a:t>How can we achieve semi-honest</a:t>
            </a:r>
          </a:p>
          <a:p>
            <a:pPr algn="ctr"/>
            <a:r>
              <a:rPr lang="en-US" sz="4800" dirty="0" smtClean="0">
                <a:solidFill>
                  <a:srgbClr val="0000FF"/>
                </a:solidFill>
                <a:latin typeface="Helvetica Neue UltraLight"/>
                <a:cs typeface="Helvetica Neue UltraLight"/>
              </a:rPr>
              <a:t>2-party computation?</a:t>
            </a:r>
          </a:p>
        </p:txBody>
      </p:sp>
      <p:sp>
        <p:nvSpPr>
          <p:cNvPr id="2" name="TextBox 1"/>
          <p:cNvSpPr txBox="1"/>
          <p:nvPr/>
        </p:nvSpPr>
        <p:spPr>
          <a:xfrm>
            <a:off x="2971800" y="1219200"/>
            <a:ext cx="3550488" cy="584776"/>
          </a:xfrm>
          <a:prstGeom prst="rect">
            <a:avLst/>
          </a:prstGeom>
          <a:noFill/>
        </p:spPr>
        <p:txBody>
          <a:bodyPr wrap="square" rtlCol="0">
            <a:spAutoFit/>
          </a:bodyPr>
          <a:lstStyle/>
          <a:p>
            <a:r>
              <a:rPr lang="en-US" sz="3200" dirty="0" smtClean="0">
                <a:solidFill>
                  <a:srgbClr val="0000FF"/>
                </a:solidFill>
                <a:latin typeface="Comic Sans MS"/>
                <a:cs typeface="Comic Sans MS"/>
              </a:rPr>
              <a:t>O(1)-</a:t>
            </a:r>
            <a:r>
              <a:rPr lang="en-US" sz="3200" dirty="0" err="1" smtClean="0">
                <a:solidFill>
                  <a:srgbClr val="0000FF"/>
                </a:solidFill>
                <a:latin typeface="Comic Sans MS"/>
                <a:cs typeface="Comic Sans MS"/>
              </a:rPr>
              <a:t>rnd</a:t>
            </a:r>
            <a:r>
              <a:rPr lang="en-US" sz="3200" dirty="0" smtClean="0">
                <a:solidFill>
                  <a:srgbClr val="0000FF"/>
                </a:solidFill>
                <a:latin typeface="Comic Sans MS"/>
                <a:cs typeface="Comic Sans MS"/>
              </a:rPr>
              <a:t> adaptive</a:t>
            </a:r>
          </a:p>
        </p:txBody>
      </p:sp>
      <p:sp>
        <p:nvSpPr>
          <p:cNvPr id="12" name="TextBox 11"/>
          <p:cNvSpPr txBox="1"/>
          <p:nvPr/>
        </p:nvSpPr>
        <p:spPr>
          <a:xfrm>
            <a:off x="5410200" y="2082224"/>
            <a:ext cx="423113" cy="584776"/>
          </a:xfrm>
          <a:prstGeom prst="rect">
            <a:avLst/>
          </a:prstGeom>
          <a:noFill/>
        </p:spPr>
        <p:txBody>
          <a:bodyPr wrap="none" rtlCol="0">
            <a:spAutoFit/>
          </a:bodyPr>
          <a:lstStyle/>
          <a:p>
            <a:r>
              <a:rPr lang="en-US" sz="3200" dirty="0" smtClean="0">
                <a:solidFill>
                  <a:srgbClr val="0000FF"/>
                </a:solidFill>
                <a:latin typeface="Comic Sans MS"/>
                <a:cs typeface="Comic Sans MS"/>
              </a:rPr>
              <a:t>^</a:t>
            </a:r>
          </a:p>
        </p:txBody>
      </p:sp>
      <p:sp>
        <p:nvSpPr>
          <p:cNvPr id="4" name="TextBox 3"/>
          <p:cNvSpPr txBox="1"/>
          <p:nvPr/>
        </p:nvSpPr>
        <p:spPr>
          <a:xfrm>
            <a:off x="2057400" y="4419600"/>
            <a:ext cx="5029200" cy="769441"/>
          </a:xfrm>
          <a:prstGeom prst="rect">
            <a:avLst/>
          </a:prstGeom>
          <a:noFill/>
        </p:spPr>
        <p:txBody>
          <a:bodyPr wrap="square" rtlCol="0">
            <a:spAutoFit/>
          </a:bodyPr>
          <a:lstStyle/>
          <a:p>
            <a:pPr algn="r"/>
            <a:r>
              <a:rPr lang="en-US" sz="4400" dirty="0" smtClean="0">
                <a:solidFill>
                  <a:srgbClr val="FF0000"/>
                </a:solidFill>
                <a:latin typeface="Helvetica Neue"/>
                <a:cs typeface="Helvetica Neue"/>
              </a:rPr>
              <a:t>… still open</a:t>
            </a:r>
          </a:p>
        </p:txBody>
      </p:sp>
    </p:spTree>
    <p:extLst>
      <p:ext uri="{BB962C8B-B14F-4D97-AF65-F5344CB8AC3E}">
        <p14:creationId xmlns:p14="http://schemas.microsoft.com/office/powerpoint/2010/main" val="3739850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5" descr="j0139019[1]"/>
          <p:cNvPicPr>
            <a:picLocks noChangeAspect="1" noChangeArrowheads="1"/>
          </p:cNvPicPr>
          <p:nvPr/>
        </p:nvPicPr>
        <p:blipFill>
          <a:blip r:embed="rId4"/>
          <a:srcRect/>
          <a:stretch>
            <a:fillRect/>
          </a:stretch>
        </p:blipFill>
        <p:spPr bwMode="auto">
          <a:xfrm>
            <a:off x="5334000" y="1857375"/>
            <a:ext cx="960120" cy="885825"/>
          </a:xfrm>
          <a:prstGeom prst="rect">
            <a:avLst/>
          </a:prstGeom>
          <a:solidFill>
            <a:schemeClr val="bg1"/>
          </a:solidFill>
          <a:ln w="9525">
            <a:noFill/>
            <a:miter lim="800000"/>
            <a:headEnd/>
            <a:tailEnd/>
          </a:ln>
        </p:spPr>
      </p:pic>
      <p:sp>
        <p:nvSpPr>
          <p:cNvPr id="497667" name="Text Box 3"/>
          <p:cNvSpPr txBox="1">
            <a:spLocks noChangeAspect="1" noChangeArrowheads="1"/>
          </p:cNvSpPr>
          <p:nvPr/>
        </p:nvSpPr>
        <p:spPr bwMode="auto">
          <a:xfrm>
            <a:off x="7696200" y="914400"/>
            <a:ext cx="1047531" cy="523220"/>
          </a:xfrm>
          <a:prstGeom prst="rect">
            <a:avLst/>
          </a:prstGeom>
          <a:noFill/>
          <a:ln w="9525">
            <a:noFill/>
            <a:miter lim="800000"/>
            <a:headEnd/>
            <a:tailEnd/>
          </a:ln>
          <a:effectLst/>
        </p:spPr>
        <p:txBody>
          <a:bodyPr wrap="none">
            <a:spAutoFit/>
          </a:bodyPr>
          <a:lstStyle/>
          <a:p>
            <a:pPr algn="l">
              <a:spcBef>
                <a:spcPct val="0"/>
              </a:spcBef>
            </a:pPr>
            <a:r>
              <a:rPr lang="en-US" sz="2800" b="1" dirty="0">
                <a:latin typeface="+mj-lt"/>
              </a:rPr>
              <a:t>IDEAL</a:t>
            </a:r>
          </a:p>
        </p:txBody>
      </p:sp>
      <p:sp>
        <p:nvSpPr>
          <p:cNvPr id="497668" name="Text Box 4"/>
          <p:cNvSpPr txBox="1">
            <a:spLocks noChangeAspect="1" noChangeArrowheads="1"/>
          </p:cNvSpPr>
          <p:nvPr/>
        </p:nvSpPr>
        <p:spPr bwMode="auto">
          <a:xfrm>
            <a:off x="304800" y="914400"/>
            <a:ext cx="927305" cy="523220"/>
          </a:xfrm>
          <a:prstGeom prst="rect">
            <a:avLst/>
          </a:prstGeom>
          <a:noFill/>
          <a:ln w="9525">
            <a:noFill/>
            <a:miter lim="800000"/>
            <a:headEnd/>
            <a:tailEnd/>
          </a:ln>
          <a:effectLst/>
        </p:spPr>
        <p:txBody>
          <a:bodyPr wrap="none">
            <a:spAutoFit/>
          </a:bodyPr>
          <a:lstStyle/>
          <a:p>
            <a:pPr algn="l">
              <a:spcBef>
                <a:spcPct val="0"/>
              </a:spcBef>
            </a:pPr>
            <a:r>
              <a:rPr lang="en-US" sz="2800" b="1" dirty="0">
                <a:latin typeface="+mj-lt"/>
              </a:rPr>
              <a:t>REAL</a:t>
            </a:r>
          </a:p>
        </p:txBody>
      </p:sp>
      <p:sp>
        <p:nvSpPr>
          <p:cNvPr id="41" name="Rectangle 2"/>
          <p:cNvSpPr txBox="1">
            <a:spLocks noChangeArrowheads="1"/>
          </p:cNvSpPr>
          <p:nvPr/>
        </p:nvSpPr>
        <p:spPr>
          <a:xfrm>
            <a:off x="457200" y="2286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mj-lt"/>
                <a:ea typeface="+mj-ea"/>
                <a:cs typeface="+mj-cs"/>
              </a:rPr>
              <a:t>Concurrent Security</a:t>
            </a:r>
          </a:p>
        </p:txBody>
      </p:sp>
      <p:pic>
        <p:nvPicPr>
          <p:cNvPr id="497670" name="Picture 6" descr="PE02668_[1]"/>
          <p:cNvPicPr>
            <a:picLocks noChangeAspect="1" noChangeArrowheads="1"/>
          </p:cNvPicPr>
          <p:nvPr/>
        </p:nvPicPr>
        <p:blipFill>
          <a:blip r:embed="rId5"/>
          <a:srcRect/>
          <a:stretch>
            <a:fillRect/>
          </a:stretch>
        </p:blipFill>
        <p:spPr bwMode="auto">
          <a:xfrm flipH="1">
            <a:off x="6302654" y="4010863"/>
            <a:ext cx="867766" cy="637337"/>
          </a:xfrm>
          <a:prstGeom prst="rect">
            <a:avLst/>
          </a:prstGeom>
          <a:noFill/>
        </p:spPr>
      </p:pic>
      <p:sp>
        <p:nvSpPr>
          <p:cNvPr id="497671" name="Line 7"/>
          <p:cNvSpPr>
            <a:spLocks noChangeShapeType="1"/>
          </p:cNvSpPr>
          <p:nvPr/>
        </p:nvSpPr>
        <p:spPr bwMode="auto">
          <a:xfrm flipV="1">
            <a:off x="6781800" y="3858463"/>
            <a:ext cx="617220" cy="231933"/>
          </a:xfrm>
          <a:prstGeom prst="line">
            <a:avLst/>
          </a:prstGeom>
          <a:ln>
            <a:solidFill>
              <a:srgbClr val="0208EE"/>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txBody>
          <a:bodyPr wrap="none"/>
          <a:lstStyle/>
          <a:p>
            <a:endParaRPr lang="en-US"/>
          </a:p>
        </p:txBody>
      </p:sp>
      <p:sp>
        <p:nvSpPr>
          <p:cNvPr id="497672" name="Line 8"/>
          <p:cNvSpPr>
            <a:spLocks noChangeShapeType="1"/>
          </p:cNvSpPr>
          <p:nvPr/>
        </p:nvSpPr>
        <p:spPr bwMode="auto">
          <a:xfrm rot="16200000" flipV="1">
            <a:off x="6404610" y="3694633"/>
            <a:ext cx="205740" cy="548640"/>
          </a:xfrm>
          <a:prstGeom prst="line">
            <a:avLst/>
          </a:prstGeom>
          <a:ln>
            <a:solidFill>
              <a:srgbClr val="0208EE"/>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txBody>
          <a:bodyPr wrap="none"/>
          <a:lstStyle/>
          <a:p>
            <a:endParaRPr lang="en-US"/>
          </a:p>
        </p:txBody>
      </p:sp>
      <p:pic>
        <p:nvPicPr>
          <p:cNvPr id="497688" name="Picture 24" descr="j0230732"/>
          <p:cNvPicPr>
            <a:picLocks noChangeAspect="1" noChangeArrowheads="1"/>
          </p:cNvPicPr>
          <p:nvPr/>
        </p:nvPicPr>
        <p:blipFill>
          <a:blip r:embed="rId6"/>
          <a:srcRect/>
          <a:stretch>
            <a:fillRect/>
          </a:stretch>
        </p:blipFill>
        <p:spPr bwMode="auto">
          <a:xfrm>
            <a:off x="914400" y="3185045"/>
            <a:ext cx="662940" cy="638652"/>
          </a:xfrm>
          <a:prstGeom prst="rect">
            <a:avLst/>
          </a:prstGeom>
          <a:noFill/>
          <a:ln w="9525">
            <a:noFill/>
            <a:miter lim="800000"/>
            <a:headEnd/>
            <a:tailEnd/>
          </a:ln>
        </p:spPr>
      </p:pic>
      <p:pic>
        <p:nvPicPr>
          <p:cNvPr id="497676" name="Picture 12" descr="j0139031[1]"/>
          <p:cNvPicPr>
            <a:picLocks noChangeAspect="1" noChangeArrowheads="1"/>
          </p:cNvPicPr>
          <p:nvPr/>
        </p:nvPicPr>
        <p:blipFill>
          <a:blip r:embed="rId7"/>
          <a:srcRect/>
          <a:stretch>
            <a:fillRect/>
          </a:stretch>
        </p:blipFill>
        <p:spPr bwMode="auto">
          <a:xfrm>
            <a:off x="3004662" y="3096463"/>
            <a:ext cx="590074" cy="815817"/>
          </a:xfrm>
          <a:prstGeom prst="rect">
            <a:avLst/>
          </a:prstGeom>
          <a:solidFill>
            <a:schemeClr val="bg1"/>
          </a:solidFill>
        </p:spPr>
      </p:pic>
      <p:pic>
        <p:nvPicPr>
          <p:cNvPr id="497690" name="Picture 26" descr="j0230732"/>
          <p:cNvPicPr>
            <a:picLocks noChangeAspect="1" noChangeArrowheads="1"/>
          </p:cNvPicPr>
          <p:nvPr/>
        </p:nvPicPr>
        <p:blipFill>
          <a:blip r:embed="rId6"/>
          <a:srcRect/>
          <a:stretch>
            <a:fillRect/>
          </a:stretch>
        </p:blipFill>
        <p:spPr bwMode="auto">
          <a:xfrm>
            <a:off x="5558790" y="3185045"/>
            <a:ext cx="662940" cy="638652"/>
          </a:xfrm>
          <a:prstGeom prst="rect">
            <a:avLst/>
          </a:prstGeom>
          <a:noFill/>
          <a:ln w="9525">
            <a:noFill/>
            <a:miter lim="800000"/>
            <a:headEnd/>
            <a:tailEnd/>
          </a:ln>
        </p:spPr>
      </p:pic>
      <p:grpSp>
        <p:nvGrpSpPr>
          <p:cNvPr id="3" name="Group 47"/>
          <p:cNvGrpSpPr>
            <a:grpSpLocks/>
          </p:cNvGrpSpPr>
          <p:nvPr/>
        </p:nvGrpSpPr>
        <p:grpSpPr bwMode="auto">
          <a:xfrm>
            <a:off x="4184332" y="1684020"/>
            <a:ext cx="768668" cy="3717608"/>
            <a:chOff x="2731" y="1248"/>
            <a:chExt cx="538" cy="2602"/>
          </a:xfrm>
        </p:grpSpPr>
        <p:sp>
          <p:nvSpPr>
            <p:cNvPr id="497681" name="Text Box 17"/>
            <p:cNvSpPr txBox="1">
              <a:spLocks noChangeAspect="1" noChangeArrowheads="1"/>
            </p:cNvSpPr>
            <p:nvPr/>
          </p:nvSpPr>
          <p:spPr bwMode="auto">
            <a:xfrm>
              <a:off x="2731" y="1708"/>
              <a:ext cx="538" cy="980"/>
            </a:xfrm>
            <a:prstGeom prst="rect">
              <a:avLst/>
            </a:prstGeom>
            <a:noFill/>
            <a:ln w="9525">
              <a:noFill/>
              <a:miter lim="800000"/>
              <a:headEnd/>
              <a:tailEnd/>
            </a:ln>
            <a:effectLst/>
          </p:spPr>
          <p:txBody>
            <a:bodyPr wrap="none">
              <a:spAutoFit/>
            </a:bodyPr>
            <a:lstStyle/>
            <a:p>
              <a:pPr algn="l">
                <a:spcBef>
                  <a:spcPct val="0"/>
                </a:spcBef>
              </a:pPr>
              <a:r>
                <a:rPr lang="en-US" sz="9600" b="1" dirty="0">
                  <a:latin typeface="Tahoma" charset="0"/>
                  <a:sym typeface="Symbol" charset="2"/>
                </a:rPr>
                <a:t></a:t>
              </a:r>
            </a:p>
          </p:txBody>
        </p:sp>
        <p:grpSp>
          <p:nvGrpSpPr>
            <p:cNvPr id="4" name="Group 20"/>
            <p:cNvGrpSpPr>
              <a:grpSpLocks/>
            </p:cNvGrpSpPr>
            <p:nvPr/>
          </p:nvGrpSpPr>
          <p:grpSpPr bwMode="auto">
            <a:xfrm>
              <a:off x="2784" y="1248"/>
              <a:ext cx="48" cy="2304"/>
              <a:chOff x="2928" y="1248"/>
              <a:chExt cx="0" cy="2640"/>
            </a:xfrm>
          </p:grpSpPr>
          <p:sp>
            <p:nvSpPr>
              <p:cNvPr id="497685" name="Line 21"/>
              <p:cNvSpPr>
                <a:spLocks noChangeShapeType="1"/>
              </p:cNvSpPr>
              <p:nvPr/>
            </p:nvSpPr>
            <p:spPr bwMode="auto">
              <a:xfrm>
                <a:off x="2928" y="1248"/>
                <a:ext cx="0" cy="816"/>
              </a:xfrm>
              <a:prstGeom prst="line">
                <a:avLst/>
              </a:prstGeom>
              <a:noFill/>
              <a:ln w="38100">
                <a:noFill/>
                <a:round/>
                <a:headEnd/>
                <a:tailEnd/>
              </a:ln>
              <a:effectLst/>
            </p:spPr>
            <p:txBody>
              <a:bodyPr/>
              <a:lstStyle/>
              <a:p>
                <a:endParaRPr lang="en-US"/>
              </a:p>
            </p:txBody>
          </p:sp>
          <p:sp>
            <p:nvSpPr>
              <p:cNvPr id="497686" name="Line 22"/>
              <p:cNvSpPr>
                <a:spLocks noChangeShapeType="1"/>
              </p:cNvSpPr>
              <p:nvPr/>
            </p:nvSpPr>
            <p:spPr bwMode="auto">
              <a:xfrm>
                <a:off x="2928" y="2736"/>
                <a:ext cx="0" cy="1152"/>
              </a:xfrm>
              <a:prstGeom prst="line">
                <a:avLst/>
              </a:prstGeom>
              <a:noFill/>
              <a:ln w="38100">
                <a:noFill/>
                <a:round/>
                <a:headEnd/>
                <a:tailEnd/>
              </a:ln>
              <a:effectLst/>
            </p:spPr>
            <p:txBody>
              <a:bodyPr/>
              <a:lstStyle/>
              <a:p>
                <a:endParaRPr lang="en-US"/>
              </a:p>
            </p:txBody>
          </p:sp>
        </p:grpSp>
        <p:sp>
          <p:nvSpPr>
            <p:cNvPr id="497691" name="Text Box 27"/>
            <p:cNvSpPr txBox="1">
              <a:spLocks noChangeArrowheads="1"/>
            </p:cNvSpPr>
            <p:nvPr/>
          </p:nvSpPr>
          <p:spPr bwMode="auto">
            <a:xfrm>
              <a:off x="2822" y="3600"/>
              <a:ext cx="116" cy="250"/>
            </a:xfrm>
            <a:prstGeom prst="rect">
              <a:avLst/>
            </a:prstGeom>
            <a:noFill/>
            <a:ln w="9525">
              <a:noFill/>
              <a:miter lim="800000"/>
              <a:headEnd/>
              <a:tailEnd/>
            </a:ln>
            <a:effectLst/>
          </p:spPr>
          <p:txBody>
            <a:bodyPr wrap="none">
              <a:spAutoFit/>
            </a:bodyPr>
            <a:lstStyle/>
            <a:p>
              <a:pPr>
                <a:spcBef>
                  <a:spcPct val="0"/>
                </a:spcBef>
              </a:pPr>
              <a:endParaRPr lang="sv-SE" sz="2000" b="1">
                <a:solidFill>
                  <a:srgbClr val="FF0000"/>
                </a:solidFill>
              </a:endParaRPr>
            </a:p>
          </p:txBody>
        </p:sp>
      </p:grpSp>
      <p:pic>
        <p:nvPicPr>
          <p:cNvPr id="497679" name="Picture 15" descr="j0139019[1]"/>
          <p:cNvPicPr>
            <a:picLocks noChangeAspect="1" noChangeArrowheads="1"/>
          </p:cNvPicPr>
          <p:nvPr/>
        </p:nvPicPr>
        <p:blipFill>
          <a:blip r:embed="rId4"/>
          <a:srcRect/>
          <a:stretch>
            <a:fillRect/>
          </a:stretch>
        </p:blipFill>
        <p:spPr bwMode="auto">
          <a:xfrm>
            <a:off x="7399020" y="3061459"/>
            <a:ext cx="960120" cy="885825"/>
          </a:xfrm>
          <a:prstGeom prst="rect">
            <a:avLst/>
          </a:prstGeom>
          <a:solidFill>
            <a:schemeClr val="bg1"/>
          </a:solidFill>
          <a:ln w="9525">
            <a:noFill/>
            <a:miter lim="800000"/>
            <a:headEnd/>
            <a:tailEnd/>
          </a:ln>
        </p:spPr>
      </p:pic>
      <p:pic>
        <p:nvPicPr>
          <p:cNvPr id="60" name="Picture 6" descr="PE02668_[1]"/>
          <p:cNvPicPr>
            <a:picLocks noChangeAspect="1" noChangeArrowheads="1"/>
          </p:cNvPicPr>
          <p:nvPr/>
        </p:nvPicPr>
        <p:blipFill>
          <a:blip r:embed="rId5"/>
          <a:srcRect/>
          <a:stretch>
            <a:fillRect/>
          </a:stretch>
        </p:blipFill>
        <p:spPr bwMode="auto">
          <a:xfrm flipH="1">
            <a:off x="6432194" y="5306263"/>
            <a:ext cx="867766" cy="637337"/>
          </a:xfrm>
          <a:prstGeom prst="rect">
            <a:avLst/>
          </a:prstGeom>
          <a:noFill/>
        </p:spPr>
      </p:pic>
      <p:pic>
        <p:nvPicPr>
          <p:cNvPr id="65" name="Picture 12" descr="j0139031[1]"/>
          <p:cNvPicPr>
            <a:picLocks noChangeAspect="1" noChangeArrowheads="1"/>
          </p:cNvPicPr>
          <p:nvPr/>
        </p:nvPicPr>
        <p:blipFill>
          <a:blip r:embed="rId7"/>
          <a:srcRect/>
          <a:stretch>
            <a:fillRect/>
          </a:stretch>
        </p:blipFill>
        <p:spPr bwMode="auto">
          <a:xfrm>
            <a:off x="1051560" y="4334740"/>
            <a:ext cx="590074" cy="815817"/>
          </a:xfrm>
          <a:prstGeom prst="rect">
            <a:avLst/>
          </a:prstGeom>
          <a:solidFill>
            <a:schemeClr val="bg1"/>
          </a:solidFill>
        </p:spPr>
      </p:pic>
      <p:pic>
        <p:nvPicPr>
          <p:cNvPr id="68" name="Picture 15" descr="j0139019[1]"/>
          <p:cNvPicPr>
            <a:picLocks noChangeAspect="1" noChangeArrowheads="1"/>
          </p:cNvPicPr>
          <p:nvPr/>
        </p:nvPicPr>
        <p:blipFill>
          <a:blip r:embed="rId4"/>
          <a:srcRect/>
          <a:stretch>
            <a:fillRect/>
          </a:stretch>
        </p:blipFill>
        <p:spPr bwMode="auto">
          <a:xfrm>
            <a:off x="5410200" y="4299736"/>
            <a:ext cx="960120" cy="885825"/>
          </a:xfrm>
          <a:prstGeom prst="rect">
            <a:avLst/>
          </a:prstGeom>
          <a:solidFill>
            <a:schemeClr val="bg1"/>
          </a:solidFill>
          <a:ln w="9525">
            <a:noFill/>
            <a:miter lim="800000"/>
            <a:headEnd/>
            <a:tailEnd/>
          </a:ln>
        </p:spPr>
      </p:pic>
      <p:pic>
        <p:nvPicPr>
          <p:cNvPr id="77" name="Picture 19" descr="PE01731_"/>
          <p:cNvPicPr>
            <a:picLocks noChangeAspect="1" noChangeArrowheads="1"/>
          </p:cNvPicPr>
          <p:nvPr/>
        </p:nvPicPr>
        <p:blipFill>
          <a:blip r:embed="rId8"/>
          <a:srcRect/>
          <a:stretch>
            <a:fillRect/>
          </a:stretch>
        </p:blipFill>
        <p:spPr bwMode="auto">
          <a:xfrm>
            <a:off x="2080260" y="1135380"/>
            <a:ext cx="438640" cy="624417"/>
          </a:xfrm>
          <a:prstGeom prst="rect">
            <a:avLst/>
          </a:prstGeom>
          <a:noFill/>
          <a:ln w="9525">
            <a:noFill/>
            <a:miter lim="800000"/>
            <a:headEnd/>
            <a:tailEnd/>
          </a:ln>
        </p:spPr>
      </p:pic>
      <p:pic>
        <p:nvPicPr>
          <p:cNvPr id="78" name="Picture 20" descr="PE01733_"/>
          <p:cNvPicPr>
            <a:picLocks noChangeAspect="1" noChangeArrowheads="1"/>
          </p:cNvPicPr>
          <p:nvPr/>
        </p:nvPicPr>
        <p:blipFill>
          <a:blip r:embed="rId9"/>
          <a:srcRect/>
          <a:stretch>
            <a:fillRect/>
          </a:stretch>
        </p:blipFill>
        <p:spPr bwMode="auto">
          <a:xfrm>
            <a:off x="3054775" y="2026893"/>
            <a:ext cx="397085" cy="624417"/>
          </a:xfrm>
          <a:prstGeom prst="rect">
            <a:avLst/>
          </a:prstGeom>
          <a:noFill/>
        </p:spPr>
      </p:pic>
      <p:pic>
        <p:nvPicPr>
          <p:cNvPr id="79" name="Picture 21" descr="PE01732_"/>
          <p:cNvPicPr>
            <a:picLocks noChangeAspect="1" noChangeArrowheads="1"/>
          </p:cNvPicPr>
          <p:nvPr/>
        </p:nvPicPr>
        <p:blipFill>
          <a:blip r:embed="rId10"/>
          <a:srcRect/>
          <a:stretch>
            <a:fillRect/>
          </a:stretch>
        </p:blipFill>
        <p:spPr bwMode="auto">
          <a:xfrm>
            <a:off x="2971800" y="4430440"/>
            <a:ext cx="617899" cy="624417"/>
          </a:xfrm>
          <a:prstGeom prst="rect">
            <a:avLst/>
          </a:prstGeom>
          <a:noFill/>
        </p:spPr>
      </p:pic>
      <p:pic>
        <p:nvPicPr>
          <p:cNvPr id="80" name="Picture 21" descr="PE01732_"/>
          <p:cNvPicPr>
            <a:picLocks noChangeAspect="1" noChangeArrowheads="1"/>
          </p:cNvPicPr>
          <p:nvPr/>
        </p:nvPicPr>
        <p:blipFill>
          <a:blip r:embed="rId10"/>
          <a:srcRect/>
          <a:stretch>
            <a:fillRect/>
          </a:stretch>
        </p:blipFill>
        <p:spPr bwMode="auto">
          <a:xfrm>
            <a:off x="7570131" y="4442293"/>
            <a:ext cx="617899" cy="624417"/>
          </a:xfrm>
          <a:prstGeom prst="rect">
            <a:avLst/>
          </a:prstGeom>
          <a:noFill/>
        </p:spPr>
      </p:pic>
      <p:pic>
        <p:nvPicPr>
          <p:cNvPr id="81" name="Picture 12" descr="j0139031[1]"/>
          <p:cNvPicPr>
            <a:picLocks noChangeAspect="1" noChangeArrowheads="1"/>
          </p:cNvPicPr>
          <p:nvPr/>
        </p:nvPicPr>
        <p:blipFill>
          <a:blip r:embed="rId7"/>
          <a:srcRect/>
          <a:stretch>
            <a:fillRect/>
          </a:stretch>
        </p:blipFill>
        <p:spPr bwMode="auto">
          <a:xfrm>
            <a:off x="982980" y="1931193"/>
            <a:ext cx="590074" cy="815817"/>
          </a:xfrm>
          <a:prstGeom prst="rect">
            <a:avLst/>
          </a:prstGeom>
          <a:solidFill>
            <a:schemeClr val="bg1"/>
          </a:solidFill>
        </p:spPr>
      </p:pic>
      <p:sp>
        <p:nvSpPr>
          <p:cNvPr id="83" name="Line 43"/>
          <p:cNvSpPr>
            <a:spLocks noChangeShapeType="1"/>
          </p:cNvSpPr>
          <p:nvPr/>
        </p:nvSpPr>
        <p:spPr bwMode="auto">
          <a:xfrm>
            <a:off x="1745933" y="2339101"/>
            <a:ext cx="1088708" cy="0"/>
          </a:xfrm>
          <a:prstGeom prst="line">
            <a:avLst/>
          </a:prstGeom>
          <a:ln w="92075">
            <a:solidFill>
              <a:srgbClr val="FF0000"/>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a:p>
        </p:txBody>
      </p:sp>
      <p:pic>
        <p:nvPicPr>
          <p:cNvPr id="123" name="Picture 19" descr="PE01731_"/>
          <p:cNvPicPr>
            <a:picLocks noChangeAspect="1" noChangeArrowheads="1"/>
          </p:cNvPicPr>
          <p:nvPr/>
        </p:nvPicPr>
        <p:blipFill>
          <a:blip r:embed="rId8"/>
          <a:srcRect/>
          <a:stretch>
            <a:fillRect/>
          </a:stretch>
        </p:blipFill>
        <p:spPr bwMode="auto">
          <a:xfrm>
            <a:off x="6630245" y="1066800"/>
            <a:ext cx="438640" cy="624417"/>
          </a:xfrm>
          <a:prstGeom prst="rect">
            <a:avLst/>
          </a:prstGeom>
          <a:noFill/>
          <a:ln w="9525">
            <a:noFill/>
            <a:miter lim="800000"/>
            <a:headEnd/>
            <a:tailEnd/>
          </a:ln>
        </p:spPr>
      </p:pic>
      <p:pic>
        <p:nvPicPr>
          <p:cNvPr id="124" name="Picture 20" descr="PE01733_"/>
          <p:cNvPicPr>
            <a:picLocks noChangeAspect="1" noChangeArrowheads="1"/>
          </p:cNvPicPr>
          <p:nvPr/>
        </p:nvPicPr>
        <p:blipFill>
          <a:blip r:embed="rId9"/>
          <a:srcRect/>
          <a:stretch>
            <a:fillRect/>
          </a:stretch>
        </p:blipFill>
        <p:spPr bwMode="auto">
          <a:xfrm>
            <a:off x="7680538" y="2026893"/>
            <a:ext cx="397085" cy="624417"/>
          </a:xfrm>
          <a:prstGeom prst="rect">
            <a:avLst/>
          </a:prstGeom>
          <a:noFill/>
        </p:spPr>
      </p:pic>
      <p:pic>
        <p:nvPicPr>
          <p:cNvPr id="126" name="Picture 6" descr="PE02668_[1]"/>
          <p:cNvPicPr>
            <a:picLocks noChangeAspect="1" noChangeArrowheads="1"/>
          </p:cNvPicPr>
          <p:nvPr/>
        </p:nvPicPr>
        <p:blipFill>
          <a:blip r:embed="rId5"/>
          <a:srcRect/>
          <a:stretch>
            <a:fillRect/>
          </a:stretch>
        </p:blipFill>
        <p:spPr bwMode="auto">
          <a:xfrm flipH="1">
            <a:off x="6302654" y="2712720"/>
            <a:ext cx="867766" cy="637337"/>
          </a:xfrm>
          <a:prstGeom prst="rect">
            <a:avLst/>
          </a:prstGeom>
          <a:noFill/>
        </p:spPr>
      </p:pic>
      <p:cxnSp>
        <p:nvCxnSpPr>
          <p:cNvPr id="130" name="Straight Arrow Connector 129"/>
          <p:cNvCxnSpPr/>
          <p:nvPr/>
        </p:nvCxnSpPr>
        <p:spPr>
          <a:xfrm rot="5400000">
            <a:off x="6371036" y="2232658"/>
            <a:ext cx="822246" cy="717"/>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34" name="Line 43"/>
          <p:cNvSpPr>
            <a:spLocks noChangeShapeType="1"/>
          </p:cNvSpPr>
          <p:nvPr/>
        </p:nvSpPr>
        <p:spPr bwMode="auto">
          <a:xfrm>
            <a:off x="1752600" y="3504371"/>
            <a:ext cx="1088708" cy="0"/>
          </a:xfrm>
          <a:prstGeom prst="line">
            <a:avLst/>
          </a:prstGeom>
          <a:ln w="92075">
            <a:solidFill>
              <a:srgbClr val="0208EE"/>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a:p>
        </p:txBody>
      </p:sp>
      <p:sp>
        <p:nvSpPr>
          <p:cNvPr id="135" name="Line 43"/>
          <p:cNvSpPr>
            <a:spLocks noChangeShapeType="1"/>
          </p:cNvSpPr>
          <p:nvPr/>
        </p:nvSpPr>
        <p:spPr bwMode="auto">
          <a:xfrm>
            <a:off x="1752600" y="4742648"/>
            <a:ext cx="1088708" cy="0"/>
          </a:xfrm>
          <a:prstGeom prst="line">
            <a:avLst/>
          </a:prstGeom>
          <a:ln w="92075">
            <a:solidFill>
              <a:srgbClr val="00B050"/>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a:p>
        </p:txBody>
      </p:sp>
      <p:sp>
        <p:nvSpPr>
          <p:cNvPr id="136" name="Line 7"/>
          <p:cNvSpPr>
            <a:spLocks noChangeShapeType="1"/>
          </p:cNvSpPr>
          <p:nvPr/>
        </p:nvSpPr>
        <p:spPr bwMode="auto">
          <a:xfrm flipV="1">
            <a:off x="6789420" y="2514600"/>
            <a:ext cx="617220" cy="231933"/>
          </a:xfrm>
          <a:prstGeom prst="line">
            <a:avLst/>
          </a:prstGeom>
          <a:ln>
            <a:solidFill>
              <a:srgbClr val="FF0000"/>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txBody>
          <a:bodyPr wrap="none"/>
          <a:lstStyle/>
          <a:p>
            <a:endParaRPr lang="en-US"/>
          </a:p>
        </p:txBody>
      </p:sp>
      <p:sp>
        <p:nvSpPr>
          <p:cNvPr id="137" name="Line 8"/>
          <p:cNvSpPr>
            <a:spLocks noChangeShapeType="1"/>
          </p:cNvSpPr>
          <p:nvPr/>
        </p:nvSpPr>
        <p:spPr bwMode="auto">
          <a:xfrm rot="16200000" flipV="1">
            <a:off x="6412230" y="2350770"/>
            <a:ext cx="205740" cy="548640"/>
          </a:xfrm>
          <a:prstGeom prst="line">
            <a:avLst/>
          </a:prstGeom>
          <a:ln>
            <a:solidFill>
              <a:srgbClr val="FF0000"/>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txBody>
          <a:bodyPr wrap="none"/>
          <a:lstStyle/>
          <a:p>
            <a:endParaRPr lang="en-US"/>
          </a:p>
        </p:txBody>
      </p:sp>
      <p:sp>
        <p:nvSpPr>
          <p:cNvPr id="138" name="Line 7"/>
          <p:cNvSpPr>
            <a:spLocks noChangeShapeType="1"/>
          </p:cNvSpPr>
          <p:nvPr/>
        </p:nvSpPr>
        <p:spPr bwMode="auto">
          <a:xfrm flipV="1">
            <a:off x="6934200" y="5135290"/>
            <a:ext cx="617220" cy="231933"/>
          </a:xfrm>
          <a:prstGeom prst="line">
            <a:avLst/>
          </a:prstGeom>
          <a:ln>
            <a:solidFill>
              <a:srgbClr val="00B050"/>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txBody>
          <a:bodyPr wrap="none"/>
          <a:lstStyle/>
          <a:p>
            <a:endParaRPr lang="en-US"/>
          </a:p>
        </p:txBody>
      </p:sp>
      <p:sp>
        <p:nvSpPr>
          <p:cNvPr id="139" name="Line 8"/>
          <p:cNvSpPr>
            <a:spLocks noChangeShapeType="1"/>
          </p:cNvSpPr>
          <p:nvPr/>
        </p:nvSpPr>
        <p:spPr bwMode="auto">
          <a:xfrm rot="16200000" flipV="1">
            <a:off x="6557010" y="4971460"/>
            <a:ext cx="205740" cy="548640"/>
          </a:xfrm>
          <a:prstGeom prst="line">
            <a:avLst/>
          </a:prstGeom>
          <a:ln>
            <a:solidFill>
              <a:srgbClr val="00B050"/>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txBody>
          <a:bodyPr wrap="none"/>
          <a:lstStyle/>
          <a:p>
            <a:endParaRPr lang="en-US"/>
          </a:p>
        </p:txBody>
      </p:sp>
      <p:sp>
        <p:nvSpPr>
          <p:cNvPr id="140" name="Line 43"/>
          <p:cNvSpPr>
            <a:spLocks noChangeShapeType="1"/>
          </p:cNvSpPr>
          <p:nvPr/>
        </p:nvSpPr>
        <p:spPr bwMode="auto">
          <a:xfrm>
            <a:off x="2514600" y="1600200"/>
            <a:ext cx="609600" cy="457200"/>
          </a:xfrm>
          <a:prstGeom prst="line">
            <a:avLst/>
          </a:prstGeom>
          <a:ln w="92075">
            <a:solidFill>
              <a:srgbClr val="FF0000"/>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a:p>
        </p:txBody>
      </p:sp>
      <p:sp>
        <p:nvSpPr>
          <p:cNvPr id="141" name="Line 43"/>
          <p:cNvSpPr>
            <a:spLocks noChangeShapeType="1"/>
          </p:cNvSpPr>
          <p:nvPr/>
        </p:nvSpPr>
        <p:spPr bwMode="auto">
          <a:xfrm flipH="1">
            <a:off x="1371600" y="1600200"/>
            <a:ext cx="685800" cy="457200"/>
          </a:xfrm>
          <a:prstGeom prst="line">
            <a:avLst/>
          </a:prstGeom>
          <a:ln w="92075">
            <a:solidFill>
              <a:srgbClr val="FF0000"/>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a:p>
        </p:txBody>
      </p:sp>
      <p:sp>
        <p:nvSpPr>
          <p:cNvPr id="142" name="Text Box 29"/>
          <p:cNvSpPr txBox="1">
            <a:spLocks noChangeArrowheads="1"/>
          </p:cNvSpPr>
          <p:nvPr/>
        </p:nvSpPr>
        <p:spPr bwMode="auto">
          <a:xfrm>
            <a:off x="304800" y="5791200"/>
            <a:ext cx="4038600" cy="830997"/>
          </a:xfrm>
          <a:prstGeom prst="rect">
            <a:avLst/>
          </a:prstGeom>
          <a:noFill/>
          <a:ln w="9525">
            <a:noFill/>
            <a:miter lim="800000"/>
            <a:headEnd/>
            <a:tailEnd/>
          </a:ln>
          <a:effectLst/>
        </p:spPr>
        <p:txBody>
          <a:bodyPr>
            <a:spAutoFit/>
          </a:bodyPr>
          <a:lstStyle/>
          <a:p>
            <a:pPr algn="ctr">
              <a:spcBef>
                <a:spcPct val="0"/>
              </a:spcBef>
            </a:pPr>
            <a:r>
              <a:rPr lang="sv-SE" sz="2400" dirty="0" err="1">
                <a:solidFill>
                  <a:srgbClr val="0000FF"/>
                </a:solidFill>
              </a:rPr>
              <a:t>m</a:t>
            </a:r>
            <a:r>
              <a:rPr lang="sv-SE" sz="2400" dirty="0" err="1" smtClean="0">
                <a:solidFill>
                  <a:srgbClr val="0000FF"/>
                </a:solidFill>
              </a:rPr>
              <a:t>any</a:t>
            </a:r>
            <a:r>
              <a:rPr lang="sv-SE" sz="2400" dirty="0" smtClean="0">
                <a:solidFill>
                  <a:srgbClr val="0000FF"/>
                </a:solidFill>
              </a:rPr>
              <a:t> executions of</a:t>
            </a:r>
          </a:p>
          <a:p>
            <a:pPr algn="ctr">
              <a:spcBef>
                <a:spcPct val="0"/>
              </a:spcBef>
            </a:pPr>
            <a:r>
              <a:rPr lang="sv-SE" sz="2400" dirty="0">
                <a:solidFill>
                  <a:srgbClr val="0000FF"/>
                </a:solidFill>
              </a:rPr>
              <a:t>d</a:t>
            </a:r>
            <a:r>
              <a:rPr lang="sv-SE" sz="2400" dirty="0" smtClean="0">
                <a:solidFill>
                  <a:srgbClr val="0000FF"/>
                </a:solidFill>
              </a:rPr>
              <a:t>ifferent </a:t>
            </a:r>
            <a:r>
              <a:rPr lang="sv-SE" sz="2400" dirty="0" err="1" smtClean="0">
                <a:solidFill>
                  <a:srgbClr val="0000FF"/>
                </a:solidFill>
              </a:rPr>
              <a:t>protocols</a:t>
            </a:r>
            <a:endParaRPr lang="sv-SE" sz="2400" dirty="0">
              <a:solidFill>
                <a:srgbClr val="0000FF"/>
              </a:solidFill>
            </a:endParaRPr>
          </a:p>
        </p:txBody>
      </p:sp>
      <p:sp>
        <p:nvSpPr>
          <p:cNvPr id="43" name="Text Box 29"/>
          <p:cNvSpPr txBox="1">
            <a:spLocks noChangeArrowheads="1"/>
          </p:cNvSpPr>
          <p:nvPr/>
        </p:nvSpPr>
        <p:spPr bwMode="auto">
          <a:xfrm>
            <a:off x="4800600" y="5827693"/>
            <a:ext cx="4267200" cy="954107"/>
          </a:xfrm>
          <a:prstGeom prst="rect">
            <a:avLst/>
          </a:prstGeom>
          <a:noFill/>
          <a:ln w="9525">
            <a:noFill/>
            <a:miter lim="800000"/>
            <a:headEnd/>
            <a:tailEnd/>
          </a:ln>
          <a:effectLst/>
        </p:spPr>
        <p:txBody>
          <a:bodyPr wrap="square">
            <a:spAutoFit/>
          </a:bodyPr>
          <a:lstStyle/>
          <a:p>
            <a:pPr algn="ctr">
              <a:spcBef>
                <a:spcPct val="0"/>
              </a:spcBef>
            </a:pPr>
            <a:r>
              <a:rPr lang="sv-SE" sz="2400" dirty="0" err="1">
                <a:solidFill>
                  <a:srgbClr val="0000FF"/>
                </a:solidFill>
              </a:rPr>
              <a:t>m</a:t>
            </a:r>
            <a:r>
              <a:rPr lang="sv-SE" sz="2400" dirty="0" err="1" smtClean="0">
                <a:solidFill>
                  <a:srgbClr val="0000FF"/>
                </a:solidFill>
              </a:rPr>
              <a:t>any</a:t>
            </a:r>
            <a:r>
              <a:rPr lang="sv-SE" sz="2400" dirty="0" smtClean="0">
                <a:solidFill>
                  <a:srgbClr val="0000FF"/>
                </a:solidFill>
              </a:rPr>
              <a:t> executions with </a:t>
            </a:r>
          </a:p>
          <a:p>
            <a:pPr algn="ctr">
              <a:spcBef>
                <a:spcPct val="0"/>
              </a:spcBef>
            </a:pPr>
            <a:r>
              <a:rPr lang="sv-SE" sz="3200" dirty="0" smtClean="0">
                <a:solidFill>
                  <a:srgbClr val="0000FF"/>
                </a:solidFill>
              </a:rPr>
              <a:t>independent</a:t>
            </a:r>
            <a:r>
              <a:rPr lang="sv-SE" sz="2400" dirty="0" smtClean="0">
                <a:solidFill>
                  <a:srgbClr val="0000FF"/>
                </a:solidFill>
              </a:rPr>
              <a:t> trusted parties</a:t>
            </a:r>
            <a:endParaRPr lang="sv-SE" sz="2400" dirty="0">
              <a:solidFill>
                <a:srgbClr val="0000FF"/>
              </a:solidFill>
            </a:endParaRPr>
          </a:p>
        </p:txBody>
      </p:sp>
    </p:spTree>
    <p:custDataLst>
      <p:tags r:id="rId1"/>
    </p:custDataLst>
    <p:extLst>
      <p:ext uri="{BB962C8B-B14F-4D97-AF65-F5344CB8AC3E}">
        <p14:creationId xmlns:p14="http://schemas.microsoft.com/office/powerpoint/2010/main" val="29269614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25" descr="j0230746"/>
          <p:cNvPicPr>
            <a:picLocks noChangeAspect="1" noChangeArrowheads="1"/>
          </p:cNvPicPr>
          <p:nvPr/>
        </p:nvPicPr>
        <p:blipFill>
          <a:blip r:embed="rId2"/>
          <a:srcRect/>
          <a:stretch>
            <a:fillRect/>
          </a:stretch>
        </p:blipFill>
        <p:spPr bwMode="auto">
          <a:xfrm>
            <a:off x="7467600" y="2895600"/>
            <a:ext cx="546100" cy="692150"/>
          </a:xfrm>
          <a:prstGeom prst="rect">
            <a:avLst/>
          </a:prstGeom>
          <a:noFill/>
          <a:ln w="9525">
            <a:noFill/>
            <a:miter lim="800000"/>
            <a:headEnd/>
            <a:tailEnd/>
          </a:ln>
        </p:spPr>
      </p:pic>
      <p:sp>
        <p:nvSpPr>
          <p:cNvPr id="17" name="Left-Right Arrow 16"/>
          <p:cNvSpPr/>
          <p:nvPr/>
        </p:nvSpPr>
        <p:spPr>
          <a:xfrm>
            <a:off x="2209800" y="2971800"/>
            <a:ext cx="609600" cy="152400"/>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Right Arrow 17"/>
          <p:cNvSpPr/>
          <p:nvPr/>
        </p:nvSpPr>
        <p:spPr>
          <a:xfrm>
            <a:off x="2209800" y="3124200"/>
            <a:ext cx="609600" cy="152400"/>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Right Arrow 18"/>
          <p:cNvSpPr/>
          <p:nvPr/>
        </p:nvSpPr>
        <p:spPr>
          <a:xfrm>
            <a:off x="2209800" y="3276600"/>
            <a:ext cx="609600" cy="152400"/>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 Arrow 19"/>
          <p:cNvSpPr/>
          <p:nvPr/>
        </p:nvSpPr>
        <p:spPr>
          <a:xfrm rot="18497074">
            <a:off x="1624372" y="2269457"/>
            <a:ext cx="1006755" cy="161217"/>
          </a:xfrm>
          <a:prstGeom prst="lef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 Arrow 20"/>
          <p:cNvSpPr/>
          <p:nvPr/>
        </p:nvSpPr>
        <p:spPr>
          <a:xfrm rot="1771128">
            <a:off x="1774503" y="2375645"/>
            <a:ext cx="1325772" cy="128880"/>
          </a:xfrm>
          <a:prstGeom prst="lef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 Arrow 21"/>
          <p:cNvSpPr/>
          <p:nvPr/>
        </p:nvSpPr>
        <p:spPr>
          <a:xfrm rot="1296884">
            <a:off x="1424902" y="2481492"/>
            <a:ext cx="1499705" cy="128790"/>
          </a:xfrm>
          <a:prstGeom prst="lef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Left-Right Arrow 22"/>
          <p:cNvSpPr/>
          <p:nvPr/>
        </p:nvSpPr>
        <p:spPr>
          <a:xfrm rot="19240932">
            <a:off x="1874018" y="2332251"/>
            <a:ext cx="1336744" cy="139222"/>
          </a:xfrm>
          <a:prstGeom prst="lef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198087" y="1443335"/>
            <a:ext cx="2523547" cy="461665"/>
          </a:xfrm>
          <a:prstGeom prst="rect">
            <a:avLst/>
          </a:prstGeom>
          <a:noFill/>
        </p:spPr>
        <p:txBody>
          <a:bodyPr wrap="none" rtlCol="0">
            <a:spAutoFit/>
          </a:bodyPr>
          <a:lstStyle/>
          <a:p>
            <a:pPr algn="ctr"/>
            <a:r>
              <a:rPr lang="en-US" sz="2400" dirty="0" smtClean="0">
                <a:latin typeface="Arial"/>
                <a:cs typeface="Arial"/>
              </a:rPr>
              <a:t>Arbitrary network</a:t>
            </a:r>
            <a:endParaRPr lang="en-US" sz="2400" dirty="0">
              <a:latin typeface="Arial"/>
              <a:cs typeface="Arial"/>
            </a:endParaRPr>
          </a:p>
        </p:txBody>
      </p:sp>
      <p:sp>
        <p:nvSpPr>
          <p:cNvPr id="28" name="Left-Right Arrow 27"/>
          <p:cNvSpPr/>
          <p:nvPr/>
        </p:nvSpPr>
        <p:spPr>
          <a:xfrm>
            <a:off x="6477000" y="3200400"/>
            <a:ext cx="609600" cy="152400"/>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Right Arrow 30"/>
          <p:cNvSpPr/>
          <p:nvPr/>
        </p:nvSpPr>
        <p:spPr>
          <a:xfrm rot="18497074">
            <a:off x="5958096" y="2303211"/>
            <a:ext cx="1006755" cy="161217"/>
          </a:xfrm>
          <a:prstGeom prst="lef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 Arrow 31"/>
          <p:cNvSpPr/>
          <p:nvPr/>
        </p:nvSpPr>
        <p:spPr>
          <a:xfrm rot="1771128">
            <a:off x="6108227" y="2409399"/>
            <a:ext cx="1325772" cy="128880"/>
          </a:xfrm>
          <a:prstGeom prst="lef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 Arrow 32"/>
          <p:cNvSpPr/>
          <p:nvPr/>
        </p:nvSpPr>
        <p:spPr>
          <a:xfrm rot="1296884">
            <a:off x="5758626" y="2515246"/>
            <a:ext cx="1499705" cy="128790"/>
          </a:xfrm>
          <a:prstGeom prst="lef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Left-Right Arrow 33"/>
          <p:cNvSpPr/>
          <p:nvPr/>
        </p:nvSpPr>
        <p:spPr>
          <a:xfrm rot="19240932">
            <a:off x="6207742" y="2366005"/>
            <a:ext cx="1336744" cy="139222"/>
          </a:xfrm>
          <a:prstGeom prst="lef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617687" y="1519535"/>
            <a:ext cx="2523547" cy="461665"/>
          </a:xfrm>
          <a:prstGeom prst="rect">
            <a:avLst/>
          </a:prstGeom>
          <a:noFill/>
        </p:spPr>
        <p:txBody>
          <a:bodyPr wrap="none" rtlCol="0">
            <a:spAutoFit/>
          </a:bodyPr>
          <a:lstStyle/>
          <a:p>
            <a:pPr algn="ctr"/>
            <a:r>
              <a:rPr lang="en-US" sz="2400" dirty="0" smtClean="0">
                <a:latin typeface="Arial"/>
                <a:cs typeface="Arial"/>
              </a:rPr>
              <a:t>Arbitrary network</a:t>
            </a:r>
            <a:endParaRPr lang="en-US" sz="2400" dirty="0">
              <a:latin typeface="Arial"/>
              <a:cs typeface="Arial"/>
            </a:endParaRPr>
          </a:p>
        </p:txBody>
      </p:sp>
      <p:sp>
        <p:nvSpPr>
          <p:cNvPr id="36" name="Left-Right Arrow 35"/>
          <p:cNvSpPr/>
          <p:nvPr/>
        </p:nvSpPr>
        <p:spPr>
          <a:xfrm rot="3165204">
            <a:off x="6279000" y="3698898"/>
            <a:ext cx="422588" cy="178091"/>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Right Arrow 36"/>
          <p:cNvSpPr/>
          <p:nvPr/>
        </p:nvSpPr>
        <p:spPr>
          <a:xfrm rot="3165204">
            <a:off x="6143138" y="3759051"/>
            <a:ext cx="422588" cy="178091"/>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 Arrow 37"/>
          <p:cNvSpPr/>
          <p:nvPr/>
        </p:nvSpPr>
        <p:spPr>
          <a:xfrm rot="7827628">
            <a:off x="6899041" y="3790648"/>
            <a:ext cx="422588" cy="178091"/>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 Arrow 38"/>
          <p:cNvSpPr/>
          <p:nvPr/>
        </p:nvSpPr>
        <p:spPr>
          <a:xfrm rot="7827628">
            <a:off x="6763179" y="3710903"/>
            <a:ext cx="422588" cy="178091"/>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52400" y="4191000"/>
            <a:ext cx="1869871" cy="424732"/>
          </a:xfrm>
          <a:prstGeom prst="rect">
            <a:avLst/>
          </a:prstGeom>
        </p:spPr>
        <p:txBody>
          <a:bodyPr wrap="none">
            <a:spAutoFit/>
          </a:bodyPr>
          <a:lstStyle/>
          <a:p>
            <a:pPr lvl="0" algn="ctr" defTabSz="1155700">
              <a:lnSpc>
                <a:spcPct val="90000"/>
              </a:lnSpc>
              <a:spcBef>
                <a:spcPct val="0"/>
              </a:spcBef>
              <a:spcAft>
                <a:spcPct val="35000"/>
              </a:spcAft>
            </a:pPr>
            <a:r>
              <a:rPr lang="en-US" sz="2400" b="1" dirty="0" smtClean="0">
                <a:solidFill>
                  <a:srgbClr val="0000FF"/>
                </a:solidFill>
              </a:rPr>
              <a:t>REAL WORLD</a:t>
            </a:r>
            <a:endParaRPr lang="en-US" sz="2000" b="1" dirty="0" smtClean="0">
              <a:solidFill>
                <a:srgbClr val="0000FF"/>
              </a:solidFill>
            </a:endParaRPr>
          </a:p>
        </p:txBody>
      </p:sp>
      <p:sp>
        <p:nvSpPr>
          <p:cNvPr id="41" name="Rectangle 40"/>
          <p:cNvSpPr/>
          <p:nvPr/>
        </p:nvSpPr>
        <p:spPr>
          <a:xfrm>
            <a:off x="7247737" y="4191000"/>
            <a:ext cx="1972463" cy="424732"/>
          </a:xfrm>
          <a:prstGeom prst="rect">
            <a:avLst/>
          </a:prstGeom>
        </p:spPr>
        <p:txBody>
          <a:bodyPr wrap="none">
            <a:spAutoFit/>
          </a:bodyPr>
          <a:lstStyle/>
          <a:p>
            <a:pPr lvl="0" algn="ctr" defTabSz="1155700">
              <a:lnSpc>
                <a:spcPct val="90000"/>
              </a:lnSpc>
              <a:spcBef>
                <a:spcPct val="0"/>
              </a:spcBef>
              <a:spcAft>
                <a:spcPct val="35000"/>
              </a:spcAft>
            </a:pPr>
            <a:r>
              <a:rPr lang="en-US" sz="2400" b="1" dirty="0" smtClean="0">
                <a:solidFill>
                  <a:srgbClr val="FF0000"/>
                </a:solidFill>
              </a:rPr>
              <a:t>IDEAL WORLD</a:t>
            </a:r>
            <a:endParaRPr lang="en-US" sz="2000" b="1" dirty="0" smtClean="0">
              <a:solidFill>
                <a:srgbClr val="FF0000"/>
              </a:solidFill>
            </a:endParaRPr>
          </a:p>
        </p:txBody>
      </p:sp>
      <p:cxnSp>
        <p:nvCxnSpPr>
          <p:cNvPr id="44" name="Straight Arrow Connector 43"/>
          <p:cNvCxnSpPr/>
          <p:nvPr/>
        </p:nvCxnSpPr>
        <p:spPr>
          <a:xfrm>
            <a:off x="3200400" y="2743200"/>
            <a:ext cx="4267200" cy="158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Text Box 23"/>
          <p:cNvSpPr txBox="1">
            <a:spLocks noChangeAspect="1" noChangeArrowheads="1"/>
          </p:cNvSpPr>
          <p:nvPr/>
        </p:nvSpPr>
        <p:spPr bwMode="auto">
          <a:xfrm>
            <a:off x="4191000" y="2590800"/>
            <a:ext cx="607859" cy="1015663"/>
          </a:xfrm>
          <a:prstGeom prst="rect">
            <a:avLst/>
          </a:prstGeom>
          <a:solidFill>
            <a:schemeClr val="bg1"/>
          </a:solidFill>
          <a:ln w="9525">
            <a:noFill/>
            <a:miter lim="800000"/>
            <a:headEnd/>
            <a:tailEnd/>
          </a:ln>
          <a:effectLst/>
        </p:spPr>
        <p:txBody>
          <a:bodyPr wrap="none">
            <a:spAutoFit/>
          </a:bodyPr>
          <a:lstStyle/>
          <a:p>
            <a:pPr algn="l"/>
            <a:r>
              <a:rPr lang="en-US" sz="6000" b="1" dirty="0">
                <a:sym typeface="Symbol" pitchFamily="18" charset="2"/>
              </a:rPr>
              <a:t></a:t>
            </a:r>
          </a:p>
        </p:txBody>
      </p:sp>
      <p:sp>
        <p:nvSpPr>
          <p:cNvPr id="45" name="Title 44"/>
          <p:cNvSpPr>
            <a:spLocks noGrp="1"/>
          </p:cNvSpPr>
          <p:nvPr>
            <p:ph type="title"/>
          </p:nvPr>
        </p:nvSpPr>
        <p:spPr/>
        <p:txBody>
          <a:bodyPr>
            <a:normAutofit/>
          </a:bodyPr>
          <a:lstStyle/>
          <a:p>
            <a:pPr lvl="0"/>
            <a:r>
              <a:rPr lang="en-US" dirty="0"/>
              <a:t>Universal </a:t>
            </a:r>
            <a:r>
              <a:rPr lang="en-US" dirty="0" err="1"/>
              <a:t>Composability</a:t>
            </a:r>
            <a:r>
              <a:rPr lang="en-US" dirty="0"/>
              <a:t> [C</a:t>
            </a:r>
            <a:r>
              <a:rPr lang="en-US" dirty="0" smtClean="0"/>
              <a:t>]</a:t>
            </a:r>
            <a:endParaRPr lang="en-US" dirty="0"/>
          </a:p>
        </p:txBody>
      </p:sp>
      <p:pic>
        <p:nvPicPr>
          <p:cNvPr id="50" name="Picture 6" descr="PE02668_[1]"/>
          <p:cNvPicPr>
            <a:picLocks noChangeAspect="1" noChangeArrowheads="1"/>
          </p:cNvPicPr>
          <p:nvPr/>
        </p:nvPicPr>
        <p:blipFill>
          <a:blip r:embed="rId3"/>
          <a:srcRect/>
          <a:stretch>
            <a:fillRect/>
          </a:stretch>
        </p:blipFill>
        <p:spPr bwMode="auto">
          <a:xfrm flipH="1">
            <a:off x="6002338" y="4298950"/>
            <a:ext cx="1216025" cy="893763"/>
          </a:xfrm>
          <a:prstGeom prst="rect">
            <a:avLst/>
          </a:prstGeom>
          <a:noFill/>
        </p:spPr>
      </p:pic>
      <p:pic>
        <p:nvPicPr>
          <p:cNvPr id="51" name="Picture 24" descr="j0230732"/>
          <p:cNvPicPr>
            <a:picLocks noChangeAspect="1" noChangeArrowheads="1"/>
          </p:cNvPicPr>
          <p:nvPr/>
        </p:nvPicPr>
        <p:blipFill>
          <a:blip r:embed="rId4"/>
          <a:srcRect/>
          <a:stretch>
            <a:fillRect/>
          </a:stretch>
        </p:blipFill>
        <p:spPr bwMode="auto">
          <a:xfrm>
            <a:off x="1397000" y="2854325"/>
            <a:ext cx="736600" cy="709613"/>
          </a:xfrm>
          <a:prstGeom prst="rect">
            <a:avLst/>
          </a:prstGeom>
          <a:noFill/>
          <a:ln w="9525">
            <a:noFill/>
            <a:miter lim="800000"/>
            <a:headEnd/>
            <a:tailEnd/>
          </a:ln>
        </p:spPr>
      </p:pic>
      <p:grpSp>
        <p:nvGrpSpPr>
          <p:cNvPr id="52" name="Group 39"/>
          <p:cNvGrpSpPr>
            <a:grpSpLocks/>
          </p:cNvGrpSpPr>
          <p:nvPr/>
        </p:nvGrpSpPr>
        <p:grpSpPr bwMode="auto">
          <a:xfrm>
            <a:off x="2895601" y="2682876"/>
            <a:ext cx="846138" cy="1589088"/>
            <a:chOff x="1824" y="1882"/>
            <a:chExt cx="533" cy="1001"/>
          </a:xfrm>
        </p:grpSpPr>
        <p:pic>
          <p:nvPicPr>
            <p:cNvPr id="53" name="Picture 12" descr="j0139031[1]"/>
            <p:cNvPicPr>
              <a:picLocks noChangeAspect="1" noChangeArrowheads="1"/>
            </p:cNvPicPr>
            <p:nvPr/>
          </p:nvPicPr>
          <p:blipFill>
            <a:blip r:embed="rId5"/>
            <a:srcRect/>
            <a:stretch>
              <a:fillRect/>
            </a:stretch>
          </p:blipFill>
          <p:spPr bwMode="auto">
            <a:xfrm>
              <a:off x="1847" y="1882"/>
              <a:ext cx="413" cy="571"/>
            </a:xfrm>
            <a:prstGeom prst="rect">
              <a:avLst/>
            </a:prstGeom>
            <a:solidFill>
              <a:schemeClr val="bg1"/>
            </a:solidFill>
          </p:spPr>
        </p:pic>
        <p:sp>
          <p:nvSpPr>
            <p:cNvPr id="54" name="Text Box 13"/>
            <p:cNvSpPr txBox="1">
              <a:spLocks noChangeArrowheads="1"/>
            </p:cNvSpPr>
            <p:nvPr/>
          </p:nvSpPr>
          <p:spPr bwMode="auto">
            <a:xfrm flipH="1">
              <a:off x="1824" y="2592"/>
              <a:ext cx="533" cy="291"/>
            </a:xfrm>
            <a:prstGeom prst="rect">
              <a:avLst/>
            </a:prstGeom>
            <a:solidFill>
              <a:schemeClr val="bg1"/>
            </a:solidFill>
            <a:ln w="9525">
              <a:noFill/>
              <a:miter lim="800000"/>
              <a:headEnd/>
              <a:tailEnd/>
            </a:ln>
            <a:effectLst/>
          </p:spPr>
          <p:txBody>
            <a:bodyPr wrap="none">
              <a:spAutoFit/>
            </a:bodyPr>
            <a:lstStyle/>
            <a:p>
              <a:pPr rtl="1">
                <a:spcBef>
                  <a:spcPct val="0"/>
                </a:spcBef>
              </a:pPr>
              <a:r>
                <a:rPr lang="en-US" sz="2400" b="1" dirty="0" smtClean="0">
                  <a:latin typeface="Tahoma" charset="0"/>
                  <a:sym typeface="Symbol" charset="2"/>
                </a:rPr>
                <a:t></a:t>
              </a:r>
              <a:r>
                <a:rPr lang="en-US" sz="2400" b="1" dirty="0" smtClean="0">
                  <a:latin typeface="Lucida Handwriting" pitchFamily="66" charset="0"/>
                </a:rPr>
                <a:t>A</a:t>
              </a:r>
              <a:r>
                <a:rPr lang="en-US" sz="2400" b="1" baseline="-25000" dirty="0" smtClean="0">
                  <a:latin typeface="Lucida Handwriting" pitchFamily="66" charset="0"/>
                </a:rPr>
                <a:t>R</a:t>
              </a:r>
              <a:endParaRPr lang="en-US" sz="2400" b="1" dirty="0">
                <a:latin typeface="Lucida Handwriting" pitchFamily="66" charset="0"/>
              </a:endParaRPr>
            </a:p>
          </p:txBody>
        </p:sp>
      </p:grpSp>
      <p:pic>
        <p:nvPicPr>
          <p:cNvPr id="55" name="Picture 25" descr="j0230746"/>
          <p:cNvPicPr>
            <a:picLocks noChangeAspect="1" noChangeArrowheads="1"/>
          </p:cNvPicPr>
          <p:nvPr/>
        </p:nvPicPr>
        <p:blipFill>
          <a:blip r:embed="rId2"/>
          <a:srcRect/>
          <a:stretch>
            <a:fillRect/>
          </a:stretch>
        </p:blipFill>
        <p:spPr bwMode="auto">
          <a:xfrm>
            <a:off x="3048000" y="2895600"/>
            <a:ext cx="546100" cy="692150"/>
          </a:xfrm>
          <a:prstGeom prst="rect">
            <a:avLst/>
          </a:prstGeom>
          <a:noFill/>
          <a:ln w="9525">
            <a:noFill/>
            <a:miter lim="800000"/>
            <a:headEnd/>
            <a:tailEnd/>
          </a:ln>
        </p:spPr>
      </p:pic>
      <p:pic>
        <p:nvPicPr>
          <p:cNvPr id="56" name="Picture 26" descr="j0230732"/>
          <p:cNvPicPr>
            <a:picLocks noChangeAspect="1" noChangeArrowheads="1"/>
          </p:cNvPicPr>
          <p:nvPr/>
        </p:nvPicPr>
        <p:blipFill>
          <a:blip r:embed="rId4"/>
          <a:srcRect/>
          <a:stretch>
            <a:fillRect/>
          </a:stretch>
        </p:blipFill>
        <p:spPr bwMode="auto">
          <a:xfrm>
            <a:off x="5562600" y="2971800"/>
            <a:ext cx="736600" cy="709613"/>
          </a:xfrm>
          <a:prstGeom prst="rect">
            <a:avLst/>
          </a:prstGeom>
          <a:noFill/>
          <a:ln w="9525">
            <a:noFill/>
            <a:miter lim="800000"/>
            <a:headEnd/>
            <a:tailEnd/>
          </a:ln>
        </p:spPr>
      </p:pic>
      <p:grpSp>
        <p:nvGrpSpPr>
          <p:cNvPr id="57" name="Group 40"/>
          <p:cNvGrpSpPr>
            <a:grpSpLocks/>
          </p:cNvGrpSpPr>
          <p:nvPr/>
        </p:nvGrpSpPr>
        <p:grpSpPr bwMode="auto">
          <a:xfrm>
            <a:off x="7239000" y="2667001"/>
            <a:ext cx="1066800" cy="1563688"/>
            <a:chOff x="4577" y="1898"/>
            <a:chExt cx="672" cy="985"/>
          </a:xfrm>
        </p:grpSpPr>
        <p:pic>
          <p:nvPicPr>
            <p:cNvPr id="58" name="Picture 15" descr="j0139019[1]"/>
            <p:cNvPicPr>
              <a:picLocks noChangeAspect="1" noChangeArrowheads="1"/>
            </p:cNvPicPr>
            <p:nvPr/>
          </p:nvPicPr>
          <p:blipFill>
            <a:blip r:embed="rId6"/>
            <a:srcRect/>
            <a:stretch>
              <a:fillRect/>
            </a:stretch>
          </p:blipFill>
          <p:spPr bwMode="auto">
            <a:xfrm>
              <a:off x="4577" y="1898"/>
              <a:ext cx="672" cy="620"/>
            </a:xfrm>
            <a:prstGeom prst="rect">
              <a:avLst/>
            </a:prstGeom>
            <a:solidFill>
              <a:schemeClr val="bg1"/>
            </a:solidFill>
            <a:ln w="9525">
              <a:noFill/>
              <a:miter lim="800000"/>
              <a:headEnd/>
              <a:tailEnd/>
            </a:ln>
          </p:spPr>
        </p:pic>
        <p:sp>
          <p:nvSpPr>
            <p:cNvPr id="59" name="Text Box 16"/>
            <p:cNvSpPr txBox="1">
              <a:spLocks noChangeArrowheads="1"/>
            </p:cNvSpPr>
            <p:nvPr/>
          </p:nvSpPr>
          <p:spPr bwMode="auto">
            <a:xfrm>
              <a:off x="4656" y="2592"/>
              <a:ext cx="501" cy="291"/>
            </a:xfrm>
            <a:prstGeom prst="rect">
              <a:avLst/>
            </a:prstGeom>
            <a:solidFill>
              <a:schemeClr val="bg1"/>
            </a:solidFill>
            <a:ln w="9525">
              <a:noFill/>
              <a:miter lim="800000"/>
              <a:headEnd/>
              <a:tailEnd/>
            </a:ln>
            <a:effectLst/>
          </p:spPr>
          <p:txBody>
            <a:bodyPr wrap="none">
              <a:spAutoFit/>
            </a:bodyPr>
            <a:lstStyle/>
            <a:p>
              <a:pPr rtl="1">
                <a:spcBef>
                  <a:spcPct val="0"/>
                </a:spcBef>
              </a:pPr>
              <a:r>
                <a:rPr lang="en-US" sz="2400" b="1" dirty="0">
                  <a:latin typeface="Tahoma" charset="0"/>
                  <a:sym typeface="Symbol" charset="2"/>
                </a:rPr>
                <a:t></a:t>
              </a:r>
              <a:r>
                <a:rPr lang="en-US" sz="2400" b="1" dirty="0">
                  <a:latin typeface="Lucida Handwriting" pitchFamily="66" charset="0"/>
                </a:rPr>
                <a:t>A</a:t>
              </a:r>
              <a:r>
                <a:rPr lang="en-US" sz="2400" b="1" baseline="-25000" dirty="0">
                  <a:latin typeface="Lucida Handwriting" pitchFamily="66" charset="0"/>
                </a:rPr>
                <a:t>I</a:t>
              </a:r>
              <a:endParaRPr lang="en-US" sz="2400" b="1" dirty="0">
                <a:latin typeface="Lucida Handwriting" pitchFamily="66" charset="0"/>
              </a:endParaRPr>
            </a:p>
          </p:txBody>
        </p:sp>
      </p:grpSp>
      <p:sp>
        <p:nvSpPr>
          <p:cNvPr id="3" name="Rectangle 2"/>
          <p:cNvSpPr/>
          <p:nvPr/>
        </p:nvSpPr>
        <p:spPr>
          <a:xfrm>
            <a:off x="228600" y="5493603"/>
            <a:ext cx="8763000" cy="1077218"/>
          </a:xfrm>
          <a:prstGeom prst="rect">
            <a:avLst/>
          </a:prstGeom>
        </p:spPr>
        <p:txBody>
          <a:bodyPr wrap="square">
            <a:spAutoFit/>
          </a:bodyPr>
          <a:lstStyle/>
          <a:p>
            <a:pPr marL="514350" lvl="0" indent="-514350">
              <a:buFont typeface="Wingdings" charset="2"/>
              <a:buChar char="ü"/>
            </a:pPr>
            <a:r>
              <a:rPr lang="en-US" sz="2400" dirty="0">
                <a:solidFill>
                  <a:prstClr val="black"/>
                </a:solidFill>
              </a:rPr>
              <a:t> </a:t>
            </a:r>
            <a:r>
              <a:rPr lang="en-US" sz="3200" b="1" dirty="0">
                <a:solidFill>
                  <a:srgbClr val="0000FF"/>
                </a:solidFill>
              </a:rPr>
              <a:t>Simulate messages</a:t>
            </a:r>
            <a:r>
              <a:rPr lang="en-US" sz="3200" dirty="0">
                <a:solidFill>
                  <a:prstClr val="black"/>
                </a:solidFill>
              </a:rPr>
              <a:t> </a:t>
            </a:r>
            <a:r>
              <a:rPr lang="en-US" sz="2400" dirty="0" smtClean="0">
                <a:solidFill>
                  <a:srgbClr val="0000FF"/>
                </a:solidFill>
              </a:rPr>
              <a:t>without honest input</a:t>
            </a:r>
            <a:endParaRPr lang="en-US" sz="2400" dirty="0">
              <a:solidFill>
                <a:srgbClr val="0000FF"/>
              </a:solidFill>
            </a:endParaRPr>
          </a:p>
          <a:p>
            <a:pPr marL="514350" lvl="0" indent="-514350">
              <a:buFont typeface="Wingdings" charset="2"/>
              <a:buChar char="ü"/>
            </a:pPr>
            <a:r>
              <a:rPr lang="en-US" sz="2400" dirty="0">
                <a:solidFill>
                  <a:prstClr val="black"/>
                </a:solidFill>
              </a:rPr>
              <a:t> </a:t>
            </a:r>
            <a:r>
              <a:rPr lang="en-US" sz="3200" b="1" dirty="0">
                <a:solidFill>
                  <a:srgbClr val="0000FF"/>
                </a:solidFill>
              </a:rPr>
              <a:t>Independence of executions</a:t>
            </a:r>
            <a:endParaRPr lang="en-US" sz="2400" b="1" dirty="0">
              <a:solidFill>
                <a:srgbClr val="0000FF"/>
              </a:solidFill>
            </a:endParaRPr>
          </a:p>
        </p:txBody>
      </p:sp>
      <p:pic>
        <p:nvPicPr>
          <p:cNvPr id="4" name="Picture 3"/>
          <p:cNvPicPr>
            <a:picLocks noChangeAspect="1"/>
          </p:cNvPicPr>
          <p:nvPr/>
        </p:nvPicPr>
        <p:blipFill>
          <a:blip r:embed="rId7"/>
          <a:stretch>
            <a:fillRect/>
          </a:stretch>
        </p:blipFill>
        <p:spPr>
          <a:xfrm>
            <a:off x="8001000" y="272361"/>
            <a:ext cx="997482" cy="1175439"/>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par>
                                <p:cTn id="65" presetID="12" presetClass="entr" presetSubtype="2" fill="hold" nodeType="with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p:tgtEl>
                                          <p:spTgt spid="4"/>
                                        </p:tgtEl>
                                        <p:attrNameLst>
                                          <p:attrName>ppt_x</p:attrName>
                                        </p:attrNameLst>
                                      </p:cBhvr>
                                      <p:tavLst>
                                        <p:tav tm="0">
                                          <p:val>
                                            <p:strVal val="#ppt_x+#ppt_w*1.125000"/>
                                          </p:val>
                                        </p:tav>
                                        <p:tav tm="100000">
                                          <p:val>
                                            <p:strVal val="#ppt_x"/>
                                          </p:val>
                                        </p:tav>
                                      </p:tavLst>
                                    </p:anim>
                                    <p:animEffect transition="in" filter="wipe(left)">
                                      <p:cBhvr>
                                        <p:cTn id="68" dur="500"/>
                                        <p:tgtEl>
                                          <p:spTgt spid="4"/>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2"/>
                                        </p:tgtEl>
                                        <p:attrNameLst>
                                          <p:attrName>style.visibility</p:attrName>
                                        </p:attrNameLst>
                                      </p:cBhvr>
                                      <p:to>
                                        <p:strVal val="visible"/>
                                      </p:to>
                                    </p:set>
                                  </p:childTnLst>
                                </p:cTn>
                              </p:par>
                            </p:childTnLst>
                          </p:cTn>
                        </p:par>
                        <p:par>
                          <p:cTn id="73" fill="hold">
                            <p:stCondLst>
                              <p:cond delay="0"/>
                            </p:stCondLst>
                            <p:childTnLst>
                              <p:par>
                                <p:cTn id="74" presetID="1" presetClass="exit" presetSubtype="0" fill="hold" nodeType="afterEffect">
                                  <p:stCondLst>
                                    <p:cond delay="0"/>
                                  </p:stCondLst>
                                  <p:childTnLst>
                                    <p:set>
                                      <p:cBhvr>
                                        <p:cTn id="75" dur="1" fill="hold">
                                          <p:stCondLst>
                                            <p:cond delay="0"/>
                                          </p:stCondLst>
                                        </p:cTn>
                                        <p:tgtEl>
                                          <p:spTgt spid="55"/>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2" presetClass="entr" presetSubtype="8" fill="hold" nodeType="click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slide(fromLeft)">
                                      <p:cBhvr>
                                        <p:cTn id="80" dur="500"/>
                                        <p:tgtEl>
                                          <p:spTgt spid="44"/>
                                        </p:tgtEl>
                                      </p:cBhvr>
                                    </p:animEffect>
                                  </p:childTnLst>
                                </p:cTn>
                              </p:par>
                            </p:childTnLst>
                          </p:cTn>
                        </p:par>
                        <p:par>
                          <p:cTn id="81" fill="hold">
                            <p:stCondLst>
                              <p:cond delay="500"/>
                            </p:stCondLst>
                            <p:childTnLst>
                              <p:par>
                                <p:cTn id="82" presetID="1" presetClass="entr" presetSubtype="0" fill="hold" nodeType="afterEffect">
                                  <p:stCondLst>
                                    <p:cond delay="0"/>
                                  </p:stCondLst>
                                  <p:childTnLst>
                                    <p:set>
                                      <p:cBhvr>
                                        <p:cTn id="83" dur="1" fill="hold">
                                          <p:stCondLst>
                                            <p:cond delay="0"/>
                                          </p:stCondLst>
                                        </p:cTn>
                                        <p:tgtEl>
                                          <p:spTgt spid="57"/>
                                        </p:tgtEl>
                                        <p:attrNameLst>
                                          <p:attrName>style.visibility</p:attrName>
                                        </p:attrNameLst>
                                      </p:cBhvr>
                                      <p:to>
                                        <p:strVal val="visible"/>
                                      </p:to>
                                    </p:set>
                                  </p:childTnLst>
                                </p:cTn>
                              </p:par>
                            </p:childTnLst>
                          </p:cTn>
                        </p:par>
                        <p:par>
                          <p:cTn id="84" fill="hold">
                            <p:stCondLst>
                              <p:cond delay="500"/>
                            </p:stCondLst>
                            <p:childTnLst>
                              <p:par>
                                <p:cTn id="85" presetID="1" presetClass="exit" presetSubtype="0" fill="hold" nodeType="afterEffect">
                                  <p:stCondLst>
                                    <p:cond delay="0"/>
                                  </p:stCondLst>
                                  <p:childTnLst>
                                    <p:set>
                                      <p:cBhvr>
                                        <p:cTn id="86" dur="1" fill="hold">
                                          <p:stCondLst>
                                            <p:cond delay="0"/>
                                          </p:stCondLst>
                                        </p:cTn>
                                        <p:tgtEl>
                                          <p:spTgt spid="44"/>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6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fade">
                                      <p:cBhvr>
                                        <p:cTn id="93" dur="500"/>
                                        <p:tgtEl>
                                          <p:spTgt spid="47"/>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p:bldP spid="28" grpId="0" animBg="1"/>
      <p:bldP spid="31" grpId="0" animBg="1"/>
      <p:bldP spid="32" grpId="0" animBg="1"/>
      <p:bldP spid="33" grpId="0" animBg="1"/>
      <p:bldP spid="34" grpId="0" animBg="1"/>
      <p:bldP spid="35" grpId="0"/>
      <p:bldP spid="36" grpId="0" animBg="1"/>
      <p:bldP spid="37" grpId="0" animBg="1"/>
      <p:bldP spid="38" grpId="0" animBg="1"/>
      <p:bldP spid="39" grpId="0" animBg="1"/>
      <p:bldP spid="40" grpId="0"/>
      <p:bldP spid="41" grpId="0"/>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133600"/>
            <a:ext cx="7543800" cy="1569660"/>
          </a:xfrm>
          <a:prstGeom prst="rect">
            <a:avLst/>
          </a:prstGeom>
          <a:noFill/>
        </p:spPr>
        <p:txBody>
          <a:bodyPr wrap="square" rtlCol="0">
            <a:spAutoFit/>
          </a:bodyPr>
          <a:lstStyle/>
          <a:p>
            <a:pPr algn="just"/>
            <a:r>
              <a:rPr lang="en-US" sz="3200" b="1" dirty="0" smtClean="0">
                <a:solidFill>
                  <a:srgbClr val="FF0000"/>
                </a:solidFill>
              </a:rPr>
              <a:t>Theorem [CF, CKL, L]:</a:t>
            </a:r>
            <a:r>
              <a:rPr lang="en-US" sz="3200" dirty="0" smtClean="0"/>
              <a:t> It is impossible to achieve UC-security for all “non-trivial functionalities”</a:t>
            </a:r>
          </a:p>
        </p:txBody>
      </p:sp>
      <p:sp>
        <p:nvSpPr>
          <p:cNvPr id="2" name="Title 1"/>
          <p:cNvSpPr>
            <a:spLocks noGrp="1"/>
          </p:cNvSpPr>
          <p:nvPr>
            <p:ph type="title"/>
          </p:nvPr>
        </p:nvSpPr>
        <p:spPr/>
        <p:txBody>
          <a:bodyPr>
            <a:normAutofit fontScale="90000"/>
          </a:bodyPr>
          <a:lstStyle/>
          <a:p>
            <a:r>
              <a:rPr lang="en-US" dirty="0" smtClean="0"/>
              <a:t>What can we implement with </a:t>
            </a:r>
            <a:br>
              <a:rPr lang="en-US" dirty="0" smtClean="0"/>
            </a:br>
            <a:r>
              <a:rPr lang="en-US" dirty="0" smtClean="0"/>
              <a:t>UC- Security?</a:t>
            </a:r>
            <a:endParaRPr lang="en-US" dirty="0"/>
          </a:p>
        </p:txBody>
      </p:sp>
      <p:sp>
        <p:nvSpPr>
          <p:cNvPr id="5" name="TextBox 4"/>
          <p:cNvSpPr txBox="1"/>
          <p:nvPr/>
        </p:nvSpPr>
        <p:spPr>
          <a:xfrm>
            <a:off x="910789" y="4444425"/>
            <a:ext cx="7298601" cy="1077218"/>
          </a:xfrm>
          <a:prstGeom prst="rect">
            <a:avLst/>
          </a:prstGeom>
          <a:noFill/>
        </p:spPr>
        <p:txBody>
          <a:bodyPr wrap="none" rtlCol="0">
            <a:spAutoFit/>
          </a:bodyPr>
          <a:lstStyle/>
          <a:p>
            <a:r>
              <a:rPr lang="en-US" sz="3200" b="1" dirty="0" smtClean="0">
                <a:solidFill>
                  <a:srgbClr val="FF0000"/>
                </a:solidFill>
              </a:rPr>
              <a:t>SOLUTION: 	</a:t>
            </a:r>
            <a:r>
              <a:rPr lang="en-US" sz="3200" dirty="0" smtClean="0"/>
              <a:t>Get some “limited” </a:t>
            </a:r>
            <a:r>
              <a:rPr lang="en-US" sz="3200" b="1" dirty="0" smtClean="0">
                <a:solidFill>
                  <a:srgbClr val="0000FF"/>
                </a:solidFill>
              </a:rPr>
              <a:t>help</a:t>
            </a:r>
            <a:r>
              <a:rPr lang="en-US" sz="3200" dirty="0" smtClean="0"/>
              <a:t> </a:t>
            </a:r>
            <a:br>
              <a:rPr lang="en-US" sz="3200" dirty="0" smtClean="0"/>
            </a:br>
            <a:r>
              <a:rPr lang="en-US" sz="3200" dirty="0" smtClean="0"/>
              <a:t>			from a </a:t>
            </a:r>
            <a:r>
              <a:rPr lang="en-US" sz="3200" b="1" dirty="0" smtClean="0">
                <a:solidFill>
                  <a:srgbClr val="0000FF"/>
                </a:solidFill>
              </a:rPr>
              <a:t>trusted party</a:t>
            </a:r>
          </a:p>
        </p:txBody>
      </p:sp>
      <p:sp>
        <p:nvSpPr>
          <p:cNvPr id="6" name="TextBox 5"/>
          <p:cNvSpPr txBox="1"/>
          <p:nvPr/>
        </p:nvSpPr>
        <p:spPr>
          <a:xfrm>
            <a:off x="3657600" y="5638800"/>
            <a:ext cx="4800600" cy="1077218"/>
          </a:xfrm>
          <a:prstGeom prst="rect">
            <a:avLst/>
          </a:prstGeom>
          <a:noFill/>
        </p:spPr>
        <p:txBody>
          <a:bodyPr wrap="square" rtlCol="0">
            <a:spAutoFit/>
          </a:bodyPr>
          <a:lstStyle/>
          <a:p>
            <a:pPr algn="ctr"/>
            <a:r>
              <a:rPr lang="en-US" sz="3200" dirty="0" smtClean="0"/>
              <a:t>OR</a:t>
            </a:r>
          </a:p>
          <a:p>
            <a:r>
              <a:rPr lang="en-US" sz="3200" b="1" dirty="0" smtClean="0">
                <a:solidFill>
                  <a:srgbClr val="0000FF"/>
                </a:solidFill>
              </a:rPr>
              <a:t>Relax</a:t>
            </a:r>
            <a:r>
              <a:rPr lang="en-US" sz="3200" dirty="0" smtClean="0">
                <a:solidFill>
                  <a:srgbClr val="0000FF"/>
                </a:solidFill>
              </a:rPr>
              <a:t> </a:t>
            </a:r>
            <a:r>
              <a:rPr lang="en-US" sz="3200" dirty="0" smtClean="0"/>
              <a:t>definition of security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4" descr="j0230732"/>
          <p:cNvPicPr>
            <a:picLocks noChangeAspect="1" noChangeArrowheads="1"/>
          </p:cNvPicPr>
          <p:nvPr/>
        </p:nvPicPr>
        <p:blipFill>
          <a:blip r:embed="rId2"/>
          <a:srcRect/>
          <a:stretch>
            <a:fillRect/>
          </a:stretch>
        </p:blipFill>
        <p:spPr bwMode="auto">
          <a:xfrm>
            <a:off x="0" y="838200"/>
            <a:ext cx="1502861" cy="1447800"/>
          </a:xfrm>
          <a:prstGeom prst="rect">
            <a:avLst/>
          </a:prstGeom>
          <a:noFill/>
          <a:ln w="9525">
            <a:noFill/>
            <a:miter lim="800000"/>
            <a:headEnd/>
            <a:tailEnd/>
          </a:ln>
        </p:spPr>
      </p:pic>
      <p:pic>
        <p:nvPicPr>
          <p:cNvPr id="8" name="Picture 25" descr="j0230746"/>
          <p:cNvPicPr>
            <a:picLocks noChangeAspect="1" noChangeArrowheads="1"/>
          </p:cNvPicPr>
          <p:nvPr/>
        </p:nvPicPr>
        <p:blipFill>
          <a:blip r:embed="rId3"/>
          <a:srcRect/>
          <a:stretch>
            <a:fillRect/>
          </a:stretch>
        </p:blipFill>
        <p:spPr bwMode="auto">
          <a:xfrm>
            <a:off x="4191699" y="838200"/>
            <a:ext cx="1142301" cy="1447800"/>
          </a:xfrm>
          <a:prstGeom prst="rect">
            <a:avLst/>
          </a:prstGeom>
          <a:noFill/>
          <a:ln w="9525">
            <a:noFill/>
            <a:miter lim="800000"/>
            <a:headEnd/>
            <a:tailEnd/>
          </a:ln>
        </p:spPr>
      </p:pic>
      <p:sp>
        <p:nvSpPr>
          <p:cNvPr id="9" name="AutoShape 8"/>
          <p:cNvSpPr>
            <a:spLocks noChangeArrowheads="1"/>
          </p:cNvSpPr>
          <p:nvPr/>
        </p:nvSpPr>
        <p:spPr bwMode="auto">
          <a:xfrm>
            <a:off x="1731461" y="1066800"/>
            <a:ext cx="1981200" cy="228600"/>
          </a:xfrm>
          <a:prstGeom prst="rightArrow">
            <a:avLst>
              <a:gd name="adj1" fmla="val 50000"/>
              <a:gd name="adj2" fmla="val 65102"/>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latin typeface="Calibri" charset="0"/>
              <a:ea typeface="ＭＳ Ｐゴシック" charset="-128"/>
            </a:endParaRPr>
          </a:p>
        </p:txBody>
      </p:sp>
      <p:sp>
        <p:nvSpPr>
          <p:cNvPr id="10" name="AutoShape 10"/>
          <p:cNvSpPr>
            <a:spLocks noChangeArrowheads="1"/>
          </p:cNvSpPr>
          <p:nvPr/>
        </p:nvSpPr>
        <p:spPr bwMode="auto">
          <a:xfrm>
            <a:off x="1731461" y="1447800"/>
            <a:ext cx="1981200" cy="228600"/>
          </a:xfrm>
          <a:prstGeom prst="leftArrow">
            <a:avLst>
              <a:gd name="adj1" fmla="val 50000"/>
              <a:gd name="adj2" fmla="val 52353"/>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spcBef>
                <a:spcPct val="20000"/>
              </a:spcBef>
              <a:buFontTx/>
              <a:buChar char="•"/>
            </a:pPr>
            <a:endParaRPr kumimoji="1" lang="en-US" sz="3000">
              <a:latin typeface="Tahoma" charset="0"/>
              <a:ea typeface="ＭＳ Ｐゴシック" charset="-128"/>
            </a:endParaRPr>
          </a:p>
        </p:txBody>
      </p:sp>
      <p:pic>
        <p:nvPicPr>
          <p:cNvPr id="13" name="Picture 12" descr="j0139031[1]"/>
          <p:cNvPicPr>
            <a:picLocks noChangeAspect="1" noChangeArrowheads="1"/>
          </p:cNvPicPr>
          <p:nvPr/>
        </p:nvPicPr>
        <p:blipFill>
          <a:blip r:embed="rId4"/>
          <a:srcRect/>
          <a:stretch>
            <a:fillRect/>
          </a:stretch>
        </p:blipFill>
        <p:spPr bwMode="auto">
          <a:xfrm>
            <a:off x="3733800" y="405465"/>
            <a:ext cx="478339" cy="661335"/>
          </a:xfrm>
          <a:prstGeom prst="rect">
            <a:avLst/>
          </a:prstGeom>
          <a:solidFill>
            <a:schemeClr val="bg1"/>
          </a:solidFill>
        </p:spPr>
      </p:pic>
      <p:pic>
        <p:nvPicPr>
          <p:cNvPr id="18" name="Picture 24" descr="j0230732"/>
          <p:cNvPicPr>
            <a:picLocks noChangeAspect="1" noChangeArrowheads="1"/>
          </p:cNvPicPr>
          <p:nvPr/>
        </p:nvPicPr>
        <p:blipFill>
          <a:blip r:embed="rId2"/>
          <a:srcRect/>
          <a:stretch>
            <a:fillRect/>
          </a:stretch>
        </p:blipFill>
        <p:spPr bwMode="auto">
          <a:xfrm>
            <a:off x="3733800" y="4648200"/>
            <a:ext cx="1502861" cy="1447800"/>
          </a:xfrm>
          <a:prstGeom prst="rect">
            <a:avLst/>
          </a:prstGeom>
          <a:noFill/>
          <a:ln w="9525">
            <a:noFill/>
            <a:miter lim="800000"/>
            <a:headEnd/>
            <a:tailEnd/>
          </a:ln>
        </p:spPr>
      </p:pic>
      <p:pic>
        <p:nvPicPr>
          <p:cNvPr id="19" name="Picture 25" descr="j0230746"/>
          <p:cNvPicPr>
            <a:picLocks noChangeAspect="1" noChangeArrowheads="1"/>
          </p:cNvPicPr>
          <p:nvPr/>
        </p:nvPicPr>
        <p:blipFill>
          <a:blip r:embed="rId3"/>
          <a:srcRect/>
          <a:stretch>
            <a:fillRect/>
          </a:stretch>
        </p:blipFill>
        <p:spPr bwMode="auto">
          <a:xfrm>
            <a:off x="7849299" y="4648200"/>
            <a:ext cx="1142301" cy="1447800"/>
          </a:xfrm>
          <a:prstGeom prst="rect">
            <a:avLst/>
          </a:prstGeom>
          <a:noFill/>
          <a:ln w="9525">
            <a:noFill/>
            <a:miter lim="800000"/>
            <a:headEnd/>
            <a:tailEnd/>
          </a:ln>
        </p:spPr>
      </p:pic>
      <p:sp>
        <p:nvSpPr>
          <p:cNvPr id="20" name="AutoShape 8"/>
          <p:cNvSpPr>
            <a:spLocks noChangeArrowheads="1"/>
          </p:cNvSpPr>
          <p:nvPr/>
        </p:nvSpPr>
        <p:spPr bwMode="auto">
          <a:xfrm>
            <a:off x="5410200" y="4267200"/>
            <a:ext cx="1981200" cy="228600"/>
          </a:xfrm>
          <a:prstGeom prst="rightArrow">
            <a:avLst>
              <a:gd name="adj1" fmla="val 50000"/>
              <a:gd name="adj2" fmla="val 65102"/>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latin typeface="Calibri" charset="0"/>
              <a:ea typeface="ＭＳ Ｐゴシック" charset="-128"/>
            </a:endParaRPr>
          </a:p>
        </p:txBody>
      </p:sp>
      <p:sp>
        <p:nvSpPr>
          <p:cNvPr id="21" name="AutoShape 10"/>
          <p:cNvSpPr>
            <a:spLocks noChangeArrowheads="1"/>
          </p:cNvSpPr>
          <p:nvPr/>
        </p:nvSpPr>
        <p:spPr bwMode="auto">
          <a:xfrm>
            <a:off x="5410200" y="4648200"/>
            <a:ext cx="1981200" cy="228600"/>
          </a:xfrm>
          <a:prstGeom prst="leftArrow">
            <a:avLst>
              <a:gd name="adj1" fmla="val 50000"/>
              <a:gd name="adj2" fmla="val 52353"/>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spcBef>
                <a:spcPct val="20000"/>
              </a:spcBef>
              <a:buFontTx/>
              <a:buChar char="•"/>
            </a:pPr>
            <a:endParaRPr kumimoji="1" lang="en-US" sz="3000">
              <a:latin typeface="Tahoma" charset="0"/>
              <a:ea typeface="ＭＳ Ｐゴシック" charset="-128"/>
            </a:endParaRPr>
          </a:p>
        </p:txBody>
      </p:sp>
      <p:sp>
        <p:nvSpPr>
          <p:cNvPr id="22" name="AutoShape 8"/>
          <p:cNvSpPr>
            <a:spLocks noChangeArrowheads="1"/>
          </p:cNvSpPr>
          <p:nvPr/>
        </p:nvSpPr>
        <p:spPr bwMode="auto">
          <a:xfrm>
            <a:off x="5410200" y="5486400"/>
            <a:ext cx="1981200" cy="228600"/>
          </a:xfrm>
          <a:prstGeom prst="rightArrow">
            <a:avLst>
              <a:gd name="adj1" fmla="val 50000"/>
              <a:gd name="adj2" fmla="val 65102"/>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latin typeface="Calibri" charset="0"/>
              <a:ea typeface="ＭＳ Ｐゴシック" charset="-128"/>
            </a:endParaRPr>
          </a:p>
        </p:txBody>
      </p:sp>
      <p:pic>
        <p:nvPicPr>
          <p:cNvPr id="23" name="Picture 22" descr="j0139031[1]"/>
          <p:cNvPicPr>
            <a:picLocks noChangeAspect="1" noChangeArrowheads="1"/>
          </p:cNvPicPr>
          <p:nvPr/>
        </p:nvPicPr>
        <p:blipFill>
          <a:blip r:embed="rId4"/>
          <a:srcRect/>
          <a:stretch>
            <a:fillRect/>
          </a:stretch>
        </p:blipFill>
        <p:spPr bwMode="auto">
          <a:xfrm>
            <a:off x="7370261" y="4901265"/>
            <a:ext cx="478339" cy="661335"/>
          </a:xfrm>
          <a:prstGeom prst="rect">
            <a:avLst/>
          </a:prstGeom>
          <a:solidFill>
            <a:schemeClr val="bg1"/>
          </a:solidFill>
        </p:spPr>
      </p:pic>
      <p:sp>
        <p:nvSpPr>
          <p:cNvPr id="24" name="AutoShape 10"/>
          <p:cNvSpPr>
            <a:spLocks noChangeArrowheads="1"/>
          </p:cNvSpPr>
          <p:nvPr/>
        </p:nvSpPr>
        <p:spPr bwMode="auto">
          <a:xfrm>
            <a:off x="5410200" y="6324600"/>
            <a:ext cx="1981200" cy="228600"/>
          </a:xfrm>
          <a:prstGeom prst="leftArrow">
            <a:avLst>
              <a:gd name="adj1" fmla="val 50000"/>
              <a:gd name="adj2" fmla="val 52353"/>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spcBef>
                <a:spcPct val="20000"/>
              </a:spcBef>
              <a:buFontTx/>
              <a:buChar char="•"/>
            </a:pPr>
            <a:endParaRPr kumimoji="1" lang="en-US" sz="3000">
              <a:latin typeface="Tahoma" charset="0"/>
              <a:ea typeface="ＭＳ Ｐゴシック" charset="-128"/>
            </a:endParaRPr>
          </a:p>
        </p:txBody>
      </p:sp>
      <p:sp>
        <p:nvSpPr>
          <p:cNvPr id="25" name="Text Box 46"/>
          <p:cNvSpPr txBox="1">
            <a:spLocks noChangeArrowheads="1"/>
          </p:cNvSpPr>
          <p:nvPr/>
        </p:nvSpPr>
        <p:spPr bwMode="auto">
          <a:xfrm rot="16200000">
            <a:off x="5871120" y="4796883"/>
            <a:ext cx="609602" cy="769441"/>
          </a:xfrm>
          <a:prstGeom prst="rect">
            <a:avLst/>
          </a:prstGeom>
          <a:noFill/>
          <a:ln w="38100" algn="ctr">
            <a:noFill/>
            <a:miter lim="800000"/>
            <a:headEnd/>
            <a:tailEnd/>
          </a:ln>
          <a:effectLst/>
        </p:spPr>
        <p:txBody>
          <a:bodyPr>
            <a:spAutoFit/>
          </a:bodyPr>
          <a:lstStyle/>
          <a:p>
            <a:r>
              <a:rPr lang="en-US" sz="4400" b="1" dirty="0">
                <a:solidFill>
                  <a:srgbClr val="3975BE"/>
                </a:solidFill>
              </a:rPr>
              <a:t>…</a:t>
            </a:r>
          </a:p>
        </p:txBody>
      </p:sp>
      <p:sp>
        <p:nvSpPr>
          <p:cNvPr id="26" name="Text Box 46"/>
          <p:cNvSpPr txBox="1">
            <a:spLocks noChangeArrowheads="1"/>
          </p:cNvSpPr>
          <p:nvPr/>
        </p:nvSpPr>
        <p:spPr bwMode="auto">
          <a:xfrm rot="16200000">
            <a:off x="5871120" y="5635078"/>
            <a:ext cx="609602" cy="769441"/>
          </a:xfrm>
          <a:prstGeom prst="rect">
            <a:avLst/>
          </a:prstGeom>
          <a:noFill/>
          <a:ln w="38100" algn="ctr">
            <a:noFill/>
            <a:miter lim="800000"/>
            <a:headEnd/>
            <a:tailEnd/>
          </a:ln>
          <a:effectLst/>
        </p:spPr>
        <p:txBody>
          <a:bodyPr>
            <a:spAutoFit/>
          </a:bodyPr>
          <a:lstStyle/>
          <a:p>
            <a:r>
              <a:rPr lang="en-US" sz="4400" b="1" dirty="0" smtClean="0">
                <a:solidFill>
                  <a:srgbClr val="3975BE"/>
                </a:solidFill>
              </a:rPr>
              <a:t>…</a:t>
            </a:r>
            <a:endParaRPr lang="en-US" sz="4400" b="1" dirty="0">
              <a:solidFill>
                <a:srgbClr val="3975BE"/>
              </a:solidFill>
            </a:endParaRPr>
          </a:p>
        </p:txBody>
      </p:sp>
      <p:sp>
        <p:nvSpPr>
          <p:cNvPr id="27" name="TextBox 26"/>
          <p:cNvSpPr txBox="1"/>
          <p:nvPr/>
        </p:nvSpPr>
        <p:spPr>
          <a:xfrm>
            <a:off x="5638800" y="1015424"/>
            <a:ext cx="3015369" cy="584776"/>
          </a:xfrm>
          <a:prstGeom prst="rect">
            <a:avLst/>
          </a:prstGeom>
          <a:noFill/>
        </p:spPr>
        <p:txBody>
          <a:bodyPr wrap="none" rtlCol="0">
            <a:spAutoFit/>
          </a:bodyPr>
          <a:lstStyle/>
          <a:p>
            <a:r>
              <a:rPr lang="en-US" sz="3200" dirty="0" smtClean="0">
                <a:solidFill>
                  <a:srgbClr val="0000FF"/>
                </a:solidFill>
              </a:rPr>
              <a:t>Static Corruption</a:t>
            </a:r>
          </a:p>
        </p:txBody>
      </p:sp>
      <p:sp>
        <p:nvSpPr>
          <p:cNvPr id="28" name="TextBox 27"/>
          <p:cNvSpPr txBox="1"/>
          <p:nvPr/>
        </p:nvSpPr>
        <p:spPr>
          <a:xfrm>
            <a:off x="228600" y="5029200"/>
            <a:ext cx="3574015" cy="584776"/>
          </a:xfrm>
          <a:prstGeom prst="rect">
            <a:avLst/>
          </a:prstGeom>
          <a:noFill/>
        </p:spPr>
        <p:txBody>
          <a:bodyPr wrap="none" rtlCol="0">
            <a:spAutoFit/>
          </a:bodyPr>
          <a:lstStyle/>
          <a:p>
            <a:r>
              <a:rPr lang="en-US" sz="3200" dirty="0" smtClean="0">
                <a:solidFill>
                  <a:srgbClr val="0000FF"/>
                </a:solidFill>
              </a:rPr>
              <a:t>Adaptive Corruption</a:t>
            </a:r>
          </a:p>
        </p:txBody>
      </p:sp>
      <p:sp>
        <p:nvSpPr>
          <p:cNvPr id="29" name="TextBox 28"/>
          <p:cNvSpPr txBox="1"/>
          <p:nvPr/>
        </p:nvSpPr>
        <p:spPr>
          <a:xfrm>
            <a:off x="6248400" y="1524000"/>
            <a:ext cx="1620481" cy="707886"/>
          </a:xfrm>
          <a:prstGeom prst="rect">
            <a:avLst/>
          </a:prstGeom>
          <a:noFill/>
        </p:spPr>
        <p:txBody>
          <a:bodyPr wrap="none" rtlCol="0">
            <a:spAutoFit/>
          </a:bodyPr>
          <a:lstStyle/>
          <a:p>
            <a:pPr algn="ctr"/>
            <a:r>
              <a:rPr lang="en-US" sz="2000" dirty="0">
                <a:solidFill>
                  <a:srgbClr val="FF0000"/>
                </a:solidFill>
              </a:rPr>
              <a:t>c</a:t>
            </a:r>
            <a:r>
              <a:rPr lang="en-US" sz="2000" dirty="0" smtClean="0">
                <a:solidFill>
                  <a:srgbClr val="FF0000"/>
                </a:solidFill>
              </a:rPr>
              <a:t>orrupt in the </a:t>
            </a:r>
          </a:p>
          <a:p>
            <a:pPr algn="ctr"/>
            <a:r>
              <a:rPr lang="en-US" sz="2000" dirty="0" smtClean="0">
                <a:solidFill>
                  <a:srgbClr val="FF0000"/>
                </a:solidFill>
              </a:rPr>
              <a:t>beginning</a:t>
            </a:r>
          </a:p>
        </p:txBody>
      </p:sp>
      <p:sp>
        <p:nvSpPr>
          <p:cNvPr id="30" name="TextBox 29"/>
          <p:cNvSpPr txBox="1"/>
          <p:nvPr/>
        </p:nvSpPr>
        <p:spPr>
          <a:xfrm>
            <a:off x="954361" y="5638800"/>
            <a:ext cx="2150160" cy="707886"/>
          </a:xfrm>
          <a:prstGeom prst="rect">
            <a:avLst/>
          </a:prstGeom>
          <a:noFill/>
        </p:spPr>
        <p:txBody>
          <a:bodyPr wrap="none" rtlCol="0">
            <a:spAutoFit/>
          </a:bodyPr>
          <a:lstStyle/>
          <a:p>
            <a:pPr algn="ctr"/>
            <a:r>
              <a:rPr lang="en-US" sz="2000" dirty="0">
                <a:solidFill>
                  <a:srgbClr val="FF0000"/>
                </a:solidFill>
              </a:rPr>
              <a:t>c</a:t>
            </a:r>
            <a:r>
              <a:rPr lang="en-US" sz="2000" dirty="0" smtClean="0">
                <a:solidFill>
                  <a:srgbClr val="FF0000"/>
                </a:solidFill>
              </a:rPr>
              <a:t>orrupt </a:t>
            </a:r>
            <a:r>
              <a:rPr lang="en-US" sz="2000" i="1" dirty="0" smtClean="0">
                <a:solidFill>
                  <a:srgbClr val="FF0000"/>
                </a:solidFill>
              </a:rPr>
              <a:t>adaptively</a:t>
            </a:r>
          </a:p>
          <a:p>
            <a:pPr algn="ctr"/>
            <a:r>
              <a:rPr lang="en-US" sz="2000" dirty="0">
                <a:solidFill>
                  <a:srgbClr val="FF0000"/>
                </a:solidFill>
              </a:rPr>
              <a:t>d</a:t>
            </a:r>
            <a:r>
              <a:rPr lang="en-US" sz="2000" dirty="0" smtClean="0">
                <a:solidFill>
                  <a:srgbClr val="FF0000"/>
                </a:solidFill>
              </a:rPr>
              <a:t>uring execution</a:t>
            </a:r>
          </a:p>
        </p:txBody>
      </p:sp>
      <p:sp>
        <p:nvSpPr>
          <p:cNvPr id="31" name="AutoShape 8"/>
          <p:cNvSpPr>
            <a:spLocks noChangeArrowheads="1"/>
          </p:cNvSpPr>
          <p:nvPr/>
        </p:nvSpPr>
        <p:spPr bwMode="auto">
          <a:xfrm>
            <a:off x="1752600" y="1828800"/>
            <a:ext cx="1981200" cy="228600"/>
          </a:xfrm>
          <a:prstGeom prst="rightArrow">
            <a:avLst>
              <a:gd name="adj1" fmla="val 50000"/>
              <a:gd name="adj2" fmla="val 65102"/>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latin typeface="Calibri" charset="0"/>
              <a:ea typeface="ＭＳ Ｐゴシック" charset="-128"/>
            </a:endParaRPr>
          </a:p>
        </p:txBody>
      </p:sp>
    </p:spTree>
    <p:extLst>
      <p:ext uri="{BB962C8B-B14F-4D97-AF65-F5344CB8AC3E}">
        <p14:creationId xmlns:p14="http://schemas.microsoft.com/office/powerpoint/2010/main" val="34117785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par>
                          <p:cTn id="40" fill="hold">
                            <p:stCondLst>
                              <p:cond delay="0"/>
                            </p:stCondLst>
                            <p:childTnLst>
                              <p:par>
                                <p:cTn id="41" presetID="12" presetClass="entr" presetSubtype="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p:tgtEl>
                                          <p:spTgt spid="20"/>
                                        </p:tgtEl>
                                        <p:attrNameLst>
                                          <p:attrName>ppt_x</p:attrName>
                                        </p:attrNameLst>
                                      </p:cBhvr>
                                      <p:tavLst>
                                        <p:tav tm="0">
                                          <p:val>
                                            <p:strVal val="#ppt_x-#ppt_w*1.125000"/>
                                          </p:val>
                                        </p:tav>
                                        <p:tav tm="100000">
                                          <p:val>
                                            <p:strVal val="#ppt_x"/>
                                          </p:val>
                                        </p:tav>
                                      </p:tavLst>
                                    </p:anim>
                                    <p:animEffect transition="in" filter="wipe(right)">
                                      <p:cBhvr>
                                        <p:cTn id="44" dur="500"/>
                                        <p:tgtEl>
                                          <p:spTgt spid="20"/>
                                        </p:tgtEl>
                                      </p:cBhvr>
                                    </p:animEffect>
                                  </p:childTnLst>
                                </p:cTn>
                              </p:par>
                            </p:childTnLst>
                          </p:cTn>
                        </p:par>
                        <p:par>
                          <p:cTn id="45" fill="hold">
                            <p:stCondLst>
                              <p:cond delay="500"/>
                            </p:stCondLst>
                            <p:childTnLst>
                              <p:par>
                                <p:cTn id="46" presetID="12" presetClass="entr" presetSubtype="2"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ppt_x</p:attrName>
                                        </p:attrNameLst>
                                      </p:cBhvr>
                                      <p:tavLst>
                                        <p:tav tm="0">
                                          <p:val>
                                            <p:strVal val="#ppt_x+#ppt_w*1.125000"/>
                                          </p:val>
                                        </p:tav>
                                        <p:tav tm="100000">
                                          <p:val>
                                            <p:strVal val="#ppt_x"/>
                                          </p:val>
                                        </p:tav>
                                      </p:tavLst>
                                    </p:anim>
                                    <p:animEffect transition="in" filter="wipe(left)">
                                      <p:cBhvr>
                                        <p:cTn id="49" dur="500"/>
                                        <p:tgtEl>
                                          <p:spTgt spid="21"/>
                                        </p:tgtEl>
                                      </p:cBhvr>
                                    </p:animEffect>
                                  </p:childTnLst>
                                </p:cTn>
                              </p:par>
                            </p:childTnLst>
                          </p:cTn>
                        </p:par>
                        <p:par>
                          <p:cTn id="50" fill="hold">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p:tgtEl>
                                          <p:spTgt spid="22"/>
                                        </p:tgtEl>
                                        <p:attrNameLst>
                                          <p:attrName>ppt_x</p:attrName>
                                        </p:attrNameLst>
                                      </p:cBhvr>
                                      <p:tavLst>
                                        <p:tav tm="0">
                                          <p:val>
                                            <p:strVal val="#ppt_x-#ppt_w*1.125000"/>
                                          </p:val>
                                        </p:tav>
                                        <p:tav tm="100000">
                                          <p:val>
                                            <p:strVal val="#ppt_x"/>
                                          </p:val>
                                        </p:tav>
                                      </p:tavLst>
                                    </p:anim>
                                    <p:animEffect transition="in" filter="wipe(right)">
                                      <p:cBhvr>
                                        <p:cTn id="68" dur="500"/>
                                        <p:tgtEl>
                                          <p:spTgt spid="22"/>
                                        </p:tgtEl>
                                      </p:cBhvr>
                                    </p:animEffect>
                                  </p:childTnLst>
                                </p:cTn>
                              </p:par>
                            </p:childTnLst>
                          </p:cTn>
                        </p:par>
                        <p:par>
                          <p:cTn id="69" fill="hold">
                            <p:stCondLst>
                              <p:cond delay="500"/>
                            </p:stCondLst>
                            <p:childTnLst>
                              <p:par>
                                <p:cTn id="70" presetID="22" presetClass="entr" presetSubtype="1"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up)">
                                      <p:cBhvr>
                                        <p:cTn id="72" dur="500"/>
                                        <p:tgtEl>
                                          <p:spTgt spid="26"/>
                                        </p:tgtEl>
                                      </p:cBhvr>
                                    </p:animEffect>
                                  </p:childTnLst>
                                </p:cTn>
                              </p:par>
                            </p:childTnLst>
                          </p:cTn>
                        </p:par>
                        <p:par>
                          <p:cTn id="73" fill="hold">
                            <p:stCondLst>
                              <p:cond delay="1000"/>
                            </p:stCondLst>
                            <p:childTnLst>
                              <p:par>
                                <p:cTn id="74" presetID="12" presetClass="entr" presetSubtype="2"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p:tgtEl>
                                          <p:spTgt spid="24"/>
                                        </p:tgtEl>
                                        <p:attrNameLst>
                                          <p:attrName>ppt_x</p:attrName>
                                        </p:attrNameLst>
                                      </p:cBhvr>
                                      <p:tavLst>
                                        <p:tav tm="0">
                                          <p:val>
                                            <p:strVal val="#ppt_x+#ppt_w*1.125000"/>
                                          </p:val>
                                        </p:tav>
                                        <p:tav tm="100000">
                                          <p:val>
                                            <p:strVal val="#ppt_x"/>
                                          </p:val>
                                        </p:tav>
                                      </p:tavLst>
                                    </p:anim>
                                    <p:animEffect transition="in" filter="wipe(left)">
                                      <p:cBhvr>
                                        <p:cTn id="7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0" grpId="0" animBg="1"/>
      <p:bldP spid="21" grpId="0" animBg="1"/>
      <p:bldP spid="22" grpId="0" animBg="1"/>
      <p:bldP spid="24" grpId="0" animBg="1"/>
      <p:bldP spid="25" grpId="0"/>
      <p:bldP spid="26" grpId="0"/>
      <p:bldP spid="27" grpId="0"/>
      <p:bldP spid="28" grpId="0"/>
      <p:bldP spid="29" grpId="0"/>
      <p:bldP spid="30" grpId="0"/>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295400"/>
            <a:ext cx="8001000" cy="3170099"/>
          </a:xfrm>
          <a:prstGeom prst="rect">
            <a:avLst/>
          </a:prstGeom>
          <a:noFill/>
        </p:spPr>
        <p:txBody>
          <a:bodyPr wrap="square" rtlCol="0">
            <a:spAutoFit/>
          </a:bodyPr>
          <a:lstStyle/>
          <a:p>
            <a:pPr marL="457200" indent="-457200">
              <a:buFont typeface="Arial"/>
              <a:buChar char="•"/>
            </a:pPr>
            <a:r>
              <a:rPr lang="en-US" sz="3200" dirty="0" smtClean="0">
                <a:solidFill>
                  <a:srgbClr val="000000"/>
                </a:solidFill>
              </a:rPr>
              <a:t>Stronger definition of security</a:t>
            </a:r>
          </a:p>
          <a:p>
            <a:pPr marL="914400" lvl="1" indent="-457200">
              <a:buSzPct val="50000"/>
              <a:buFont typeface="Wingdings" charset="2"/>
              <a:buChar char="q"/>
            </a:pPr>
            <a:r>
              <a:rPr lang="en-US" sz="2400" dirty="0" smtClean="0">
                <a:solidFill>
                  <a:srgbClr val="000000"/>
                </a:solidFill>
              </a:rPr>
              <a:t>Static security does not imply adaptive security</a:t>
            </a:r>
          </a:p>
          <a:p>
            <a:pPr marL="457200" indent="-457200">
              <a:buSzPct val="100000"/>
              <a:buFont typeface="Arial"/>
              <a:buChar char="•"/>
            </a:pPr>
            <a:r>
              <a:rPr lang="en-US" sz="3200" dirty="0" smtClean="0">
                <a:solidFill>
                  <a:srgbClr val="000000"/>
                </a:solidFill>
              </a:rPr>
              <a:t>Implies leakage resilience* [BCH12,NVZ13]</a:t>
            </a:r>
          </a:p>
          <a:p>
            <a:pPr>
              <a:buSzPct val="100000"/>
            </a:pPr>
            <a:endParaRPr lang="en-US" sz="3200" dirty="0" smtClean="0">
              <a:solidFill>
                <a:srgbClr val="000000"/>
              </a:solidFill>
            </a:endParaRPr>
          </a:p>
          <a:p>
            <a:pPr marL="457200" indent="-457200">
              <a:buSzPct val="100000"/>
              <a:buFont typeface="Arial"/>
              <a:buChar char="•"/>
            </a:pPr>
            <a:r>
              <a:rPr lang="en-US" sz="3200" dirty="0" smtClean="0">
                <a:solidFill>
                  <a:srgbClr val="000000"/>
                </a:solidFill>
              </a:rPr>
              <a:t>Relevant to cloud security [RTSS09]</a:t>
            </a:r>
          </a:p>
          <a:p>
            <a:pPr marL="914400" lvl="1" indent="-457200">
              <a:buSzPct val="50000"/>
              <a:buFont typeface="Wingdings" charset="2"/>
              <a:buChar char="q"/>
            </a:pPr>
            <a:r>
              <a:rPr lang="en-US" sz="2400" dirty="0">
                <a:solidFill>
                  <a:srgbClr val="000000"/>
                </a:solidFill>
              </a:rPr>
              <a:t>A</a:t>
            </a:r>
            <a:r>
              <a:rPr lang="en-US" sz="2400" dirty="0" smtClean="0">
                <a:solidFill>
                  <a:srgbClr val="000000"/>
                </a:solidFill>
              </a:rPr>
              <a:t>daptively co-locate VMs</a:t>
            </a:r>
          </a:p>
          <a:p>
            <a:pPr marL="914400" lvl="1" indent="-457200">
              <a:buSzPct val="50000"/>
              <a:buFont typeface="Wingdings" charset="2"/>
              <a:buChar char="q"/>
            </a:pPr>
            <a:r>
              <a:rPr lang="en-US" sz="2400" dirty="0" smtClean="0">
                <a:solidFill>
                  <a:srgbClr val="000000"/>
                </a:solidFill>
              </a:rPr>
              <a:t>Side channel attacks</a:t>
            </a:r>
          </a:p>
        </p:txBody>
      </p:sp>
      <p:sp>
        <p:nvSpPr>
          <p:cNvPr id="2" name="Rectangle 1"/>
          <p:cNvSpPr/>
          <p:nvPr/>
        </p:nvSpPr>
        <p:spPr>
          <a:xfrm>
            <a:off x="2118619" y="228600"/>
            <a:ext cx="5144457" cy="707886"/>
          </a:xfrm>
          <a:prstGeom prst="rect">
            <a:avLst/>
          </a:prstGeom>
        </p:spPr>
        <p:txBody>
          <a:bodyPr wrap="none">
            <a:spAutoFit/>
          </a:bodyPr>
          <a:lstStyle/>
          <a:p>
            <a:pPr lvl="0"/>
            <a:r>
              <a:rPr lang="en-US" sz="4000" dirty="0">
                <a:solidFill>
                  <a:srgbClr val="FF0000"/>
                </a:solidFill>
              </a:rPr>
              <a:t>Why Adaptive </a:t>
            </a:r>
            <a:r>
              <a:rPr lang="en-US" sz="4000" dirty="0" smtClean="0">
                <a:solidFill>
                  <a:srgbClr val="FF0000"/>
                </a:solidFill>
              </a:rPr>
              <a:t>Security?</a:t>
            </a:r>
            <a:endParaRPr lang="en-US" sz="4000"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581950" y="1819344"/>
            <a:ext cx="8229600" cy="2514600"/>
          </a:xfrm>
          <a:prstGeom prst="rect">
            <a:avLst/>
          </a:prstGeom>
        </p:spPr>
        <p:txBody>
          <a:bodyPr vert="horz" lIns="91440" tIns="45720" rIns="91440" bIns="45720" rtlCol="0">
            <a:noAutofit/>
          </a:bodyPr>
          <a:lstStyle/>
          <a:p>
            <a:pPr marL="514350" lvl="0" indent="-514350">
              <a:spcBef>
                <a:spcPct val="20000"/>
              </a:spcBef>
              <a:defRPr/>
            </a:pPr>
            <a:r>
              <a:rPr lang="en-CA" sz="2400" dirty="0" smtClean="0">
                <a:solidFill>
                  <a:srgbClr val="000000"/>
                </a:solidFill>
              </a:rPr>
              <a:t> — </a:t>
            </a:r>
            <a:r>
              <a:rPr lang="en-CA" sz="2400" dirty="0">
                <a:solidFill>
                  <a:srgbClr val="000000"/>
                </a:solidFill>
              </a:rPr>
              <a:t>Common Reference String </a:t>
            </a:r>
            <a:r>
              <a:rPr lang="en-CA" sz="2000" dirty="0" smtClean="0">
                <a:solidFill>
                  <a:srgbClr val="000000"/>
                </a:solidFill>
              </a:rPr>
              <a:t>[CLOS02,DN02,DG03,CPS07]</a:t>
            </a:r>
          </a:p>
          <a:p>
            <a:pPr marL="514350" lvl="0" indent="-514350">
              <a:spcBef>
                <a:spcPct val="20000"/>
              </a:spcBef>
              <a:defRPr/>
            </a:pPr>
            <a:r>
              <a:rPr lang="en-CA" sz="2400" dirty="0" smtClean="0">
                <a:solidFill>
                  <a:srgbClr val="000000"/>
                </a:solidFill>
              </a:rPr>
              <a:t> — Public Key Registration</a:t>
            </a:r>
            <a:r>
              <a:rPr lang="en-CA" sz="2000" dirty="0" smtClean="0">
                <a:solidFill>
                  <a:srgbClr val="000000"/>
                </a:solidFill>
              </a:rPr>
              <a:t> [BCNP04]</a:t>
            </a:r>
          </a:p>
          <a:p>
            <a:pPr marL="514350" indent="-514350">
              <a:spcBef>
                <a:spcPct val="20000"/>
              </a:spcBef>
              <a:defRPr/>
            </a:pPr>
            <a:r>
              <a:rPr lang="en-CA" sz="2400" dirty="0" smtClean="0">
                <a:solidFill>
                  <a:srgbClr val="000000"/>
                </a:solidFill>
              </a:rPr>
              <a:t> </a:t>
            </a:r>
            <a:endParaRPr lang="en-CA" sz="2000" dirty="0" smtClean="0">
              <a:solidFill>
                <a:srgbClr val="000000"/>
              </a:solidFill>
            </a:endParaRPr>
          </a:p>
          <a:p>
            <a:pPr marL="514350" indent="-514350">
              <a:spcBef>
                <a:spcPct val="20000"/>
              </a:spcBef>
              <a:defRPr/>
            </a:pPr>
            <a:endParaRPr dirty="0">
              <a:solidFill>
                <a:srgbClr val="000000"/>
              </a:solidFill>
            </a:endParaRPr>
          </a:p>
        </p:txBody>
      </p:sp>
      <p:sp>
        <p:nvSpPr>
          <p:cNvPr id="8" name="Content Placeholder 2"/>
          <p:cNvSpPr txBox="1">
            <a:spLocks/>
          </p:cNvSpPr>
          <p:nvPr/>
        </p:nvSpPr>
        <p:spPr>
          <a:xfrm>
            <a:off x="658150" y="1285944"/>
            <a:ext cx="8077200" cy="1219200"/>
          </a:xfrm>
          <a:prstGeom prst="rect">
            <a:avLst/>
          </a:prstGeom>
        </p:spPr>
        <p:txBody>
          <a:bodyPr vert="horz" lIns="91440" tIns="45720" rIns="91440" bIns="45720" rtlCol="0">
            <a:noAutofit/>
          </a:bodyPr>
          <a:lstStyle/>
          <a:p>
            <a:pPr marL="514350" lvl="0" indent="-514350">
              <a:spcBef>
                <a:spcPct val="20000"/>
              </a:spcBef>
              <a:defRPr/>
            </a:pPr>
            <a:r>
              <a:rPr lang="en-CA" sz="2800" dirty="0" smtClean="0">
                <a:solidFill>
                  <a:srgbClr val="000000"/>
                </a:solidFill>
              </a:rPr>
              <a:t>Trusted Setups</a:t>
            </a:r>
          </a:p>
        </p:txBody>
      </p:sp>
      <p:sp>
        <p:nvSpPr>
          <p:cNvPr id="4" name="Title 1"/>
          <p:cNvSpPr>
            <a:spLocks noGrp="1"/>
          </p:cNvSpPr>
          <p:nvPr>
            <p:ph type="title"/>
          </p:nvPr>
        </p:nvSpPr>
        <p:spPr>
          <a:xfrm>
            <a:off x="457200" y="0"/>
            <a:ext cx="8229600" cy="1143000"/>
          </a:xfrm>
        </p:spPr>
        <p:txBody>
          <a:bodyPr>
            <a:normAutofit fontScale="90000"/>
          </a:bodyPr>
          <a:lstStyle/>
          <a:p>
            <a:r>
              <a:rPr lang="en-US" sz="4000" dirty="0" smtClean="0"/>
              <a:t>General Results in Adaptive UC-Security?</a:t>
            </a:r>
            <a:endParaRPr lang="en-US" sz="4000" dirty="0"/>
          </a:p>
        </p:txBody>
      </p:sp>
      <p:sp>
        <p:nvSpPr>
          <p:cNvPr id="9" name="Content Placeholder 2"/>
          <p:cNvSpPr txBox="1">
            <a:spLocks/>
          </p:cNvSpPr>
          <p:nvPr/>
        </p:nvSpPr>
        <p:spPr>
          <a:xfrm>
            <a:off x="658150" y="3962400"/>
            <a:ext cx="8610600" cy="762000"/>
          </a:xfrm>
          <a:prstGeom prst="rect">
            <a:avLst/>
          </a:prstGeom>
        </p:spPr>
        <p:txBody>
          <a:bodyPr vert="horz" lIns="91440" tIns="45720" rIns="91440" bIns="45720" rtlCol="0">
            <a:noAutofit/>
          </a:bodyPr>
          <a:lstStyle/>
          <a:p>
            <a:pPr marL="514350" indent="-514350">
              <a:spcBef>
                <a:spcPct val="20000"/>
              </a:spcBef>
              <a:defRPr/>
            </a:pPr>
            <a:r>
              <a:rPr lang="en-CA" sz="2800" dirty="0" smtClean="0">
                <a:solidFill>
                  <a:srgbClr val="000000"/>
                </a:solidFill>
              </a:rPr>
              <a:t>Relaxed Security</a:t>
            </a:r>
          </a:p>
          <a:p>
            <a:pPr marL="514350" lvl="0" indent="-514350">
              <a:spcBef>
                <a:spcPct val="20000"/>
              </a:spcBef>
              <a:defRPr/>
            </a:pPr>
            <a:endParaRPr lang="en-CA" sz="2800" b="1" dirty="0" smtClean="0">
              <a:solidFill>
                <a:srgbClr val="000000"/>
              </a:solidFill>
            </a:endParaRPr>
          </a:p>
        </p:txBody>
      </p:sp>
      <p:sp>
        <p:nvSpPr>
          <p:cNvPr id="10" name="Content Placeholder 2"/>
          <p:cNvSpPr txBox="1">
            <a:spLocks/>
          </p:cNvSpPr>
          <p:nvPr/>
        </p:nvSpPr>
        <p:spPr>
          <a:xfrm>
            <a:off x="658150" y="4495800"/>
            <a:ext cx="8229600" cy="1447800"/>
          </a:xfrm>
          <a:prstGeom prst="rect">
            <a:avLst/>
          </a:prstGeom>
        </p:spPr>
        <p:txBody>
          <a:bodyPr vert="horz" lIns="91440" tIns="45720" rIns="91440" bIns="45720" rtlCol="0">
            <a:noAutofit/>
          </a:bodyPr>
          <a:lstStyle/>
          <a:p>
            <a:pPr marL="514350" lvl="0" indent="-514350">
              <a:spcBef>
                <a:spcPct val="20000"/>
              </a:spcBef>
              <a:defRPr/>
            </a:pPr>
            <a:r>
              <a:rPr lang="en-CA" sz="2400" dirty="0" smtClean="0">
                <a:solidFill>
                  <a:srgbClr val="000000"/>
                </a:solidFill>
              </a:rPr>
              <a:t>— S</a:t>
            </a:r>
            <a:r>
              <a:rPr lang="en-US" sz="2400" dirty="0" err="1" smtClean="0">
                <a:solidFill>
                  <a:srgbClr val="000000"/>
                </a:solidFill>
              </a:rPr>
              <a:t>uper</a:t>
            </a:r>
            <a:r>
              <a:rPr lang="en-US" sz="2400" dirty="0" smtClean="0">
                <a:solidFill>
                  <a:srgbClr val="000000"/>
                </a:solidFill>
              </a:rPr>
              <a:t>-Poly Time Simulation (SPS) </a:t>
            </a:r>
            <a:r>
              <a:rPr lang="en-CA" sz="2000" dirty="0" smtClean="0">
                <a:solidFill>
                  <a:srgbClr val="000000"/>
                </a:solidFill>
              </a:rPr>
              <a:t>[BS05]</a:t>
            </a:r>
          </a:p>
        </p:txBody>
      </p:sp>
      <p:sp>
        <p:nvSpPr>
          <p:cNvPr id="7" name="Title 1"/>
          <p:cNvSpPr txBox="1">
            <a:spLocks/>
          </p:cNvSpPr>
          <p:nvPr/>
        </p:nvSpPr>
        <p:spPr>
          <a:xfrm>
            <a:off x="6096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400" b="0" kern="1200" cap="none" spc="0">
                <a:ln>
                  <a:noFill/>
                </a:ln>
                <a:solidFill>
                  <a:srgbClr val="FF0000"/>
                </a:solidFill>
                <a:effectLst/>
                <a:latin typeface="+mj-lt"/>
                <a:ea typeface="+mj-ea"/>
                <a:cs typeface="Arial" pitchFamily="34" charset="0"/>
              </a:defRPr>
            </a:lvl1pPr>
          </a:lstStyle>
          <a:p>
            <a:r>
              <a:rPr lang="en-US" sz="4000" dirty="0" smtClean="0"/>
              <a:t>What about </a:t>
            </a:r>
            <a:r>
              <a:rPr lang="en-US" sz="4000" dirty="0" smtClean="0">
                <a:solidFill>
                  <a:srgbClr val="0000FF"/>
                </a:solidFill>
              </a:rPr>
              <a:t>Static</a:t>
            </a:r>
            <a:r>
              <a:rPr lang="en-US" sz="4000" dirty="0" smtClean="0"/>
              <a:t> UC-Security?</a:t>
            </a:r>
            <a:endParaRPr lang="en-US" sz="4000" dirty="0"/>
          </a:p>
        </p:txBody>
      </p:sp>
    </p:spTree>
    <p:extLst>
      <p:ext uri="{BB962C8B-B14F-4D97-AF65-F5344CB8AC3E}">
        <p14:creationId xmlns:p14="http://schemas.microsoft.com/office/powerpoint/2010/main" val="1950914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4" grpId="0"/>
      <p:bldP spid="9" grpId="0"/>
      <p:bldP spid="10"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0.3|0.3|0.3"/>
</p:tagLst>
</file>

<file path=ppt/tags/tag2.xml><?xml version="1.0" encoding="utf-8"?>
<p:tagLst xmlns:a="http://schemas.openxmlformats.org/drawingml/2006/main" xmlns:r="http://schemas.openxmlformats.org/officeDocument/2006/relationships" xmlns:p="http://schemas.openxmlformats.org/presentationml/2006/main">
  <p:tag name="TIMING" val="|0.1|0.3|0.3|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rgbClr val="92D05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3200" dirty="0" smtClean="0">
            <a:solidFill>
              <a:srgbClr val="0000FF"/>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18542</TotalTime>
  <Words>3781</Words>
  <Application>Microsoft Macintosh PowerPoint</Application>
  <PresentationFormat>On-screen Show (4:3)</PresentationFormat>
  <Paragraphs>502</Paragraphs>
  <Slides>39</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Equation</vt:lpstr>
      <vt:lpstr>PowerPoint Presentation</vt:lpstr>
      <vt:lpstr>PowerPoint Presentation</vt:lpstr>
      <vt:lpstr>PowerPoint Presentation</vt:lpstr>
      <vt:lpstr>PowerPoint Presentation</vt:lpstr>
      <vt:lpstr>Universal Composability [C]</vt:lpstr>
      <vt:lpstr>What can we implement with  UC- Security?</vt:lpstr>
      <vt:lpstr>PowerPoint Presentation</vt:lpstr>
      <vt:lpstr>PowerPoint Presentation</vt:lpstr>
      <vt:lpstr>General Results in Adaptive UC-Security?</vt:lpstr>
      <vt:lpstr>What about Static UC-Security?</vt:lpstr>
      <vt:lpstr>State of the Art</vt:lpstr>
      <vt:lpstr>Achieving UC-Security - Static Case [LPV09]</vt:lpstr>
      <vt:lpstr>Achieving UC-Security - Static Case [LPV09,LPV12]</vt:lpstr>
      <vt:lpstr>Ideally…</vt:lpstr>
      <vt:lpstr>Our Work</vt:lpstr>
      <vt:lpstr>PowerPoint Presentation</vt:lpstr>
      <vt:lpstr>PowerPoint Presentation</vt:lpstr>
      <vt:lpstr>PowerPoint Presentation</vt:lpstr>
      <vt:lpstr>Main Theorem</vt:lpstr>
      <vt:lpstr>Achieving UC-Security - Adaptive Case</vt:lpstr>
      <vt:lpstr>Achieving UC-Security - Adaptive Case</vt:lpstr>
      <vt:lpstr>Commitment Scheme</vt:lpstr>
      <vt:lpstr>MIM Attack on Commitments [DDN91]</vt:lpstr>
      <vt:lpstr>PowerPoint Presentation</vt:lpstr>
      <vt:lpstr>PowerPoint Presentation</vt:lpstr>
      <vt:lpstr>PowerPoint Presentation</vt:lpstr>
      <vt:lpstr>PowerPoint Presentation</vt:lpstr>
      <vt:lpstr>PowerPoint Presentation</vt:lpstr>
      <vt:lpstr>Ingredient I – Scheduling [DDN]</vt:lpstr>
      <vt:lpstr>Ingredient I – Scheduling [DDN]</vt:lpstr>
      <vt:lpstr>           Puzzle</vt:lpstr>
      <vt:lpstr>Ingredient II – Instance Based Comm. [LZ09]</vt:lpstr>
      <vt:lpstr>Application: Conc. NM Coin Tossing</vt:lpstr>
      <vt:lpstr>PowerPoint Presentation</vt:lpstr>
      <vt:lpstr>Corollaries</vt:lpstr>
      <vt:lpstr>Static vs Adaptive</vt:lpstr>
      <vt:lpstr>Conclusion</vt:lpstr>
      <vt:lpstr>PowerPoint Presentation</vt:lpstr>
      <vt:lpstr>THANKS</vt:lpstr>
    </vt:vector>
  </TitlesOfParts>
  <Company>Cornell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Universal Framework for Concurrent Security</dc:title>
  <dc:creator>Tudor Marian</dc:creator>
  <cp:lastModifiedBy>Muthuramakrishnan Venkitasubramaniam</cp:lastModifiedBy>
  <cp:revision>851</cp:revision>
  <dcterms:created xsi:type="dcterms:W3CDTF">2010-03-20T18:52:20Z</dcterms:created>
  <dcterms:modified xsi:type="dcterms:W3CDTF">2014-06-10T14:30:36Z</dcterms:modified>
</cp:coreProperties>
</file>