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sldIdLst>
    <p:sldId id="289" r:id="rId2"/>
    <p:sldId id="366" r:id="rId3"/>
    <p:sldId id="258" r:id="rId4"/>
    <p:sldId id="306" r:id="rId5"/>
    <p:sldId id="307" r:id="rId6"/>
    <p:sldId id="259" r:id="rId7"/>
    <p:sldId id="346" r:id="rId8"/>
    <p:sldId id="308" r:id="rId9"/>
    <p:sldId id="345" r:id="rId10"/>
    <p:sldId id="309" r:id="rId11"/>
    <p:sldId id="282" r:id="rId12"/>
    <p:sldId id="263" r:id="rId13"/>
    <p:sldId id="264" r:id="rId14"/>
    <p:sldId id="310" r:id="rId15"/>
    <p:sldId id="314" r:id="rId16"/>
    <p:sldId id="350" r:id="rId17"/>
    <p:sldId id="313" r:id="rId18"/>
    <p:sldId id="351" r:id="rId19"/>
    <p:sldId id="270" r:id="rId20"/>
    <p:sldId id="277" r:id="rId21"/>
    <p:sldId id="354" r:id="rId22"/>
    <p:sldId id="352" r:id="rId23"/>
    <p:sldId id="353" r:id="rId24"/>
    <p:sldId id="317" r:id="rId25"/>
    <p:sldId id="318" r:id="rId26"/>
    <p:sldId id="274" r:id="rId27"/>
    <p:sldId id="343" r:id="rId28"/>
    <p:sldId id="344" r:id="rId29"/>
    <p:sldId id="262" r:id="rId30"/>
    <p:sldId id="342" r:id="rId31"/>
    <p:sldId id="323" r:id="rId32"/>
    <p:sldId id="276" r:id="rId33"/>
    <p:sldId id="324" r:id="rId34"/>
    <p:sldId id="347" r:id="rId35"/>
    <p:sldId id="325" r:id="rId36"/>
    <p:sldId id="279" r:id="rId37"/>
    <p:sldId id="341" r:id="rId38"/>
    <p:sldId id="328" r:id="rId39"/>
    <p:sldId id="326" r:id="rId40"/>
    <p:sldId id="327" r:id="rId41"/>
    <p:sldId id="364" r:id="rId42"/>
    <p:sldId id="365" r:id="rId43"/>
    <p:sldId id="273" r:id="rId44"/>
    <p:sldId id="281" r:id="rId45"/>
    <p:sldId id="329" r:id="rId46"/>
    <p:sldId id="330" r:id="rId47"/>
    <p:sldId id="348" r:id="rId48"/>
    <p:sldId id="332" r:id="rId49"/>
    <p:sldId id="333" r:id="rId50"/>
    <p:sldId id="340" r:id="rId51"/>
    <p:sldId id="334" r:id="rId52"/>
    <p:sldId id="349" r:id="rId53"/>
    <p:sldId id="288" r:id="rId54"/>
    <p:sldId id="335" r:id="rId55"/>
    <p:sldId id="336" r:id="rId56"/>
    <p:sldId id="286" r:id="rId57"/>
    <p:sldId id="337" r:id="rId58"/>
    <p:sldId id="355" r:id="rId59"/>
    <p:sldId id="356" r:id="rId60"/>
    <p:sldId id="319" r:id="rId61"/>
    <p:sldId id="358" r:id="rId62"/>
    <p:sldId id="359" r:id="rId63"/>
    <p:sldId id="360" r:id="rId64"/>
    <p:sldId id="320" r:id="rId65"/>
    <p:sldId id="322" r:id="rId66"/>
    <p:sldId id="357" r:id="rId67"/>
    <p:sldId id="311" r:id="rId68"/>
    <p:sldId id="312" r:id="rId69"/>
    <p:sldId id="361" r:id="rId70"/>
    <p:sldId id="269" r:id="rId71"/>
    <p:sldId id="363" r:id="rId72"/>
    <p:sldId id="362" r:id="rId73"/>
    <p:sldId id="266" r:id="rId74"/>
    <p:sldId id="265" r:id="rId75"/>
    <p:sldId id="339" r:id="rId76"/>
    <p:sldId id="338" r:id="rId7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82" autoAdjust="0"/>
    <p:restoredTop sz="84167" autoAdjust="0"/>
  </p:normalViewPr>
  <p:slideViewPr>
    <p:cSldViewPr>
      <p:cViewPr varScale="1">
        <p:scale>
          <a:sx n="62" d="100"/>
          <a:sy n="62" d="100"/>
        </p:scale>
        <p:origin x="-120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CF7F3-5B6D-4F29-91DB-A04FB46C8361}" type="datetimeFigureOut">
              <a:rPr lang="en-US" smtClean="0"/>
              <a:pPr/>
              <a:t>4/13/2011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C8B207-A44A-48D9-A114-00BFA8D4A3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zRwPSFpLX8I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http://kbh.unf.dk/program.php?id=10246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http://news.cnet.com/8301-1001_3-10209580-92.html?part=rss&amp;subj=news&amp;tag=2547-1_3-0-20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http://www.datacenterknowledge.com/archives/2007/01/19/google-picks-nc-for-600m-data-center/</a:t>
            </a:r>
          </a:p>
          <a:p>
            <a:r>
              <a:rPr lang="da-DK" dirty="0" smtClean="0"/>
              <a:t>http://royal.pingdom.com/2008/04/11/map-of-all-google-data-center-locations/</a:t>
            </a:r>
          </a:p>
          <a:p>
            <a:endParaRPr lang="da-DK" dirty="0" smtClean="0"/>
          </a:p>
          <a:p>
            <a:r>
              <a:rPr lang="da-DK" dirty="0" smtClean="0"/>
              <a:t>FED = større data centre ($600 M </a:t>
            </a:r>
            <a:r>
              <a:rPr lang="da-DK" dirty="0" err="1" smtClean="0"/>
              <a:t>inversteringer</a:t>
            </a:r>
            <a:r>
              <a:rPr lang="da-DK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err="1" smtClean="0"/>
              <a:t>unf</a:t>
            </a:r>
            <a:r>
              <a:rPr lang="da-DK" dirty="0" smtClean="0"/>
              <a:t> 6.480.000</a:t>
            </a:r>
          </a:p>
          <a:p>
            <a:r>
              <a:rPr lang="da-DK" dirty="0" err="1" smtClean="0"/>
              <a:t>københavn</a:t>
            </a:r>
            <a:r>
              <a:rPr lang="da-DK" baseline="0" dirty="0" smtClean="0"/>
              <a:t> 27.100.000</a:t>
            </a:r>
          </a:p>
          <a:p>
            <a:r>
              <a:rPr lang="da-DK" baseline="0" dirty="0" err="1" smtClean="0"/>
              <a:t>unf</a:t>
            </a:r>
            <a:r>
              <a:rPr lang="da-DK" baseline="0" dirty="0" smtClean="0"/>
              <a:t> AND </a:t>
            </a:r>
            <a:r>
              <a:rPr lang="da-DK" baseline="0" dirty="0" err="1" smtClean="0"/>
              <a:t>københavn</a:t>
            </a:r>
            <a:r>
              <a:rPr lang="da-DK" baseline="0" dirty="0" smtClean="0"/>
              <a:t> 31.800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da-DK" baseline="0" dirty="0" smtClean="0"/>
              <a:t>  Interesserer mig for det datalogiske område </a:t>
            </a:r>
            <a:r>
              <a:rPr lang="da-DK" baseline="0" dirty="0" err="1" smtClean="0"/>
              <a:t>algoritmik</a:t>
            </a:r>
            <a:r>
              <a:rPr lang="da-DK" baseline="0" dirty="0" smtClean="0"/>
              <a:t>, som er kernen i </a:t>
            </a:r>
            <a:r>
              <a:rPr lang="da-DK" baseline="0" dirty="0" err="1" smtClean="0"/>
              <a:t>søgemaksinen</a:t>
            </a:r>
            <a:r>
              <a:rPr lang="da-DK" baseline="0" dirty="0" smtClean="0"/>
              <a:t> </a:t>
            </a:r>
            <a:r>
              <a:rPr lang="da-DK" baseline="0" dirty="0" err="1" smtClean="0"/>
              <a:t>Google</a:t>
            </a:r>
            <a:endParaRPr lang="da-DK" baseline="0" dirty="0" smtClean="0"/>
          </a:p>
          <a:p>
            <a:pPr>
              <a:buFont typeface="Arial" charset="0"/>
              <a:buChar char="•"/>
            </a:pPr>
            <a:r>
              <a:rPr lang="da-DK" baseline="0" dirty="0" smtClean="0"/>
              <a:t>  Holdt et kursus i 2002 omkring Søgemaskiner (</a:t>
            </a:r>
            <a:r>
              <a:rPr lang="da-DK" baseline="0" dirty="0" err="1" smtClean="0"/>
              <a:t>Gør-det-selv</a:t>
            </a:r>
            <a:r>
              <a:rPr lang="da-DK" baseline="0" dirty="0" smtClean="0"/>
              <a:t> projekt)</a:t>
            </a:r>
          </a:p>
          <a:p>
            <a:pPr>
              <a:buFont typeface="Arial" charset="0"/>
              <a:buChar char="•"/>
            </a:pPr>
            <a:r>
              <a:rPr lang="da-DK" baseline="0" dirty="0" smtClean="0"/>
              <a:t>  Aldrig været ansat hos </a:t>
            </a:r>
            <a:r>
              <a:rPr lang="da-DK" baseline="0" dirty="0" err="1" smtClean="0"/>
              <a:t>Google</a:t>
            </a:r>
            <a:r>
              <a:rPr lang="da-DK" baseline="0" dirty="0" smtClean="0"/>
              <a:t>, og alt det interessante og vigtige holder </a:t>
            </a:r>
            <a:r>
              <a:rPr lang="da-DK" baseline="0" dirty="0" err="1" smtClean="0"/>
              <a:t>google</a:t>
            </a:r>
            <a:r>
              <a:rPr lang="da-DK" baseline="0" dirty="0" smtClean="0"/>
              <a:t> for sig selv...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I September 2009 var</a:t>
            </a:r>
            <a:r>
              <a:rPr lang="da-DK" baseline="0" dirty="0" smtClean="0"/>
              <a:t> </a:t>
            </a:r>
            <a:r>
              <a:rPr lang="da-DK" baseline="0" dirty="0" err="1" smtClean="0"/>
              <a:t>googles</a:t>
            </a:r>
            <a:r>
              <a:rPr lang="da-DK" baseline="0" dirty="0" smtClean="0"/>
              <a:t> andel 83%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Mange websøgemaskiner, hvorfor </a:t>
            </a:r>
            <a:r>
              <a:rPr lang="da-DK" dirty="0" err="1" smtClean="0"/>
              <a:t>Google</a:t>
            </a:r>
            <a:r>
              <a:rPr lang="da-DK" dirty="0" smtClean="0"/>
              <a:t> så populær?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err="1" smtClean="0"/>
              <a:t>Locality</a:t>
            </a:r>
            <a:r>
              <a:rPr lang="da-DK" dirty="0" smtClean="0"/>
              <a:t> – </a:t>
            </a:r>
            <a:r>
              <a:rPr lang="da-DK" dirty="0" err="1" smtClean="0"/>
              <a:t>deciding</a:t>
            </a:r>
            <a:r>
              <a:rPr lang="da-DK" dirty="0" smtClean="0"/>
              <a:t> </a:t>
            </a:r>
            <a:r>
              <a:rPr lang="da-DK" dirty="0" err="1" smtClean="0"/>
              <a:t>order</a:t>
            </a:r>
            <a:endParaRPr lang="da-DK" dirty="0" smtClean="0"/>
          </a:p>
          <a:p>
            <a:r>
              <a:rPr lang="da-DK" dirty="0" smtClean="0"/>
              <a:t>Udfoldning</a:t>
            </a:r>
            <a:r>
              <a:rPr lang="da-DK" baseline="0" dirty="0" smtClean="0"/>
              <a:t> af underkataloger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http://money.cnn.com/2011/01/25/technology/google_hiring/index.htm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Bi =</a:t>
            </a:r>
            <a:r>
              <a:rPr lang="da-DK" baseline="0" dirty="0" smtClean="0"/>
              <a:t> android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hlinkClick r:id="rId3"/>
              </a:rPr>
              <a:t>http://www.youtube.com/watch?v=zRwPSFpLX8I</a:t>
            </a:r>
            <a:endParaRPr lang="en-US" dirty="0" smtClean="0"/>
          </a:p>
          <a:p>
            <a:endParaRPr lang="en-US" dirty="0" smtClean="0"/>
          </a:p>
          <a:p>
            <a:r>
              <a:rPr lang="da-DK" dirty="0" err="1" smtClean="0"/>
              <a:t>Google</a:t>
            </a:r>
            <a:r>
              <a:rPr lang="da-DK" dirty="0" smtClean="0"/>
              <a:t> server hall 2009</a:t>
            </a:r>
          </a:p>
          <a:p>
            <a:endParaRPr lang="da-DK" dirty="0" smtClean="0"/>
          </a:p>
          <a:p>
            <a:r>
              <a:rPr lang="da-DK" dirty="0" smtClean="0"/>
              <a:t>45 containere med over 45.000 servere</a:t>
            </a:r>
          </a:p>
          <a:p>
            <a:endParaRPr lang="da-DK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err="1" smtClean="0"/>
              <a:t>Google</a:t>
            </a:r>
            <a:r>
              <a:rPr lang="da-DK" dirty="0" smtClean="0"/>
              <a:t> server hall 2009</a:t>
            </a:r>
          </a:p>
          <a:p>
            <a:endParaRPr lang="da-DK" dirty="0" smtClean="0"/>
          </a:p>
          <a:p>
            <a:r>
              <a:rPr lang="da-DK" dirty="0" smtClean="0"/>
              <a:t>45 containere med over 45.000 servere</a:t>
            </a:r>
          </a:p>
          <a:p>
            <a:endParaRPr lang="da-DK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FFA2-62EA-49E6-A1F4-BAE79809E4A0}" type="datetimeFigureOut">
              <a:rPr lang="en-US" smtClean="0"/>
              <a:pPr/>
              <a:t>4/13/2011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9C57-3108-44BE-8270-E99AF8DF0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FFA2-62EA-49E6-A1F4-BAE79809E4A0}" type="datetimeFigureOut">
              <a:rPr lang="en-US" smtClean="0"/>
              <a:pPr/>
              <a:t>4/13/2011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9C57-3108-44BE-8270-E99AF8DF0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FFA2-62EA-49E6-A1F4-BAE79809E4A0}" type="datetimeFigureOut">
              <a:rPr lang="en-US" smtClean="0"/>
              <a:pPr/>
              <a:t>4/13/2011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9C57-3108-44BE-8270-E99AF8DF0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C00000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FFA2-62EA-49E6-A1F4-BAE79809E4A0}" type="datetimeFigureOut">
              <a:rPr lang="en-US" smtClean="0"/>
              <a:pPr/>
              <a:t>4/13/2011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9C57-3108-44BE-8270-E99AF8DF0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FFA2-62EA-49E6-A1F4-BAE79809E4A0}" type="datetimeFigureOut">
              <a:rPr lang="en-US" smtClean="0"/>
              <a:pPr/>
              <a:t>4/13/2011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9C57-3108-44BE-8270-E99AF8DF0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FFA2-62EA-49E6-A1F4-BAE79809E4A0}" type="datetimeFigureOut">
              <a:rPr lang="en-US" smtClean="0"/>
              <a:pPr/>
              <a:t>4/13/2011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9C57-3108-44BE-8270-E99AF8DF0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FFA2-62EA-49E6-A1F4-BAE79809E4A0}" type="datetimeFigureOut">
              <a:rPr lang="en-US" smtClean="0"/>
              <a:pPr/>
              <a:t>4/13/2011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9C57-3108-44BE-8270-E99AF8DF0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FFA2-62EA-49E6-A1F4-BAE79809E4A0}" type="datetimeFigureOut">
              <a:rPr lang="en-US" smtClean="0"/>
              <a:pPr/>
              <a:t>4/13/2011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9C57-3108-44BE-8270-E99AF8DF0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FFA2-62EA-49E6-A1F4-BAE79809E4A0}" type="datetimeFigureOut">
              <a:rPr lang="en-US" smtClean="0"/>
              <a:pPr/>
              <a:t>4/13/2011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9C57-3108-44BE-8270-E99AF8DF0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FFA2-62EA-49E6-A1F4-BAE79809E4A0}" type="datetimeFigureOut">
              <a:rPr lang="en-US" smtClean="0"/>
              <a:pPr/>
              <a:t>4/13/2011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9C57-3108-44BE-8270-E99AF8DF0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FFA2-62EA-49E6-A1F4-BAE79809E4A0}" type="datetimeFigureOut">
              <a:rPr lang="en-US" smtClean="0"/>
              <a:pPr/>
              <a:t>4/13/2011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9C57-3108-44BE-8270-E99AF8DF0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5BFFA2-62EA-49E6-A1F4-BAE79809E4A0}" type="datetimeFigureOut">
              <a:rPr lang="en-US" smtClean="0"/>
              <a:pPr/>
              <a:t>4/13/2011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49C57-3108-44BE-8270-E99AF8DF0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4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2.jpeg"/><Relationship Id="rId5" Type="http://schemas.openxmlformats.org/officeDocument/2006/relationships/image" Target="../media/image37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6.jpe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6.png"/><Relationship Id="rId3" Type="http://schemas.openxmlformats.org/officeDocument/2006/relationships/image" Target="../media/image6.gif"/><Relationship Id="rId7" Type="http://schemas.openxmlformats.org/officeDocument/2006/relationships/image" Target="../media/image10.gif"/><Relationship Id="rId12" Type="http://schemas.openxmlformats.org/officeDocument/2006/relationships/image" Target="../media/image1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11" Type="http://schemas.openxmlformats.org/officeDocument/2006/relationships/image" Target="../media/image14.gif"/><Relationship Id="rId5" Type="http://schemas.openxmlformats.org/officeDocument/2006/relationships/image" Target="../media/image8.gif"/><Relationship Id="rId15" Type="http://schemas.openxmlformats.org/officeDocument/2006/relationships/image" Target="../media/image18.png"/><Relationship Id="rId10" Type="http://schemas.openxmlformats.org/officeDocument/2006/relationships/image" Target="../media/image13.gif"/><Relationship Id="rId4" Type="http://schemas.openxmlformats.org/officeDocument/2006/relationships/image" Target="../media/image7.gif"/><Relationship Id="rId9" Type="http://schemas.openxmlformats.org/officeDocument/2006/relationships/image" Target="../media/image12.gif"/><Relationship Id="rId1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 l="2063" t="14770" r="3769" b="15446"/>
          <a:stretch>
            <a:fillRect/>
          </a:stretch>
        </p:blipFill>
        <p:spPr bwMode="auto">
          <a:xfrm>
            <a:off x="144016" y="1412776"/>
            <a:ext cx="8892480" cy="4118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03920" y="4437112"/>
            <a:ext cx="8344544" cy="24208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da-DK" sz="2800" b="1" dirty="0" smtClean="0">
                <a:solidFill>
                  <a:srgbClr val="C00000"/>
                </a:solidFill>
              </a:rPr>
              <a:t>Meget</a:t>
            </a:r>
            <a:r>
              <a:rPr lang="da-DK" sz="2800" dirty="0" smtClean="0"/>
              <a:t> stor mængde </a:t>
            </a:r>
            <a:r>
              <a:rPr lang="da-DK" sz="2800" b="1" dirty="0" smtClean="0">
                <a:solidFill>
                  <a:srgbClr val="C00000"/>
                </a:solidFill>
              </a:rPr>
              <a:t>ustruktureret</a:t>
            </a:r>
            <a:r>
              <a:rPr lang="da-DK" sz="2800" dirty="0" smtClean="0"/>
              <a:t> information.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da-DK" sz="2800" dirty="0" smtClean="0"/>
              <a:t>Hvordan finder man relevant info? </a:t>
            </a:r>
            <a:r>
              <a:rPr lang="da-DK" sz="2800" b="1" dirty="0" smtClean="0">
                <a:solidFill>
                  <a:srgbClr val="C00000"/>
                </a:solidFill>
              </a:rPr>
              <a:t>Søgemaskiner</a:t>
            </a:r>
            <a:r>
              <a:rPr lang="da-DK" sz="2800" dirty="0" smtClean="0"/>
              <a:t>!</a:t>
            </a:r>
          </a:p>
          <a:p>
            <a:pPr marL="811213" indent="171450">
              <a:spcBef>
                <a:spcPts val="1200"/>
              </a:spcBef>
            </a:pPr>
            <a:r>
              <a:rPr lang="en-US" sz="2800" b="1" dirty="0" smtClean="0">
                <a:solidFill>
                  <a:srgbClr val="C00000"/>
                </a:solidFill>
              </a:rPr>
              <a:t>1994</a:t>
            </a:r>
            <a:r>
              <a:rPr lang="en-US" sz="2800" dirty="0" smtClean="0"/>
              <a:t>   Lycos,. . .</a:t>
            </a:r>
          </a:p>
          <a:p>
            <a:pPr marL="811213" indent="171450"/>
            <a:r>
              <a:rPr lang="en-US" sz="2800" b="1" dirty="0" smtClean="0">
                <a:solidFill>
                  <a:srgbClr val="C00000"/>
                </a:solidFill>
              </a:rPr>
              <a:t>1996  </a:t>
            </a:r>
            <a:r>
              <a:rPr lang="en-US" sz="2800" dirty="0" smtClean="0"/>
              <a:t> Alta Vista: mange </a:t>
            </a:r>
            <a:r>
              <a:rPr lang="en-US" sz="2800" dirty="0" err="1" smtClean="0"/>
              <a:t>sider</a:t>
            </a:r>
            <a:endParaRPr lang="en-US" sz="2800" dirty="0" smtClean="0"/>
          </a:p>
          <a:p>
            <a:pPr marL="811213" indent="171450"/>
            <a:r>
              <a:rPr lang="en-US" sz="2800" b="1" dirty="0" smtClean="0">
                <a:solidFill>
                  <a:srgbClr val="C00000"/>
                </a:solidFill>
              </a:rPr>
              <a:t>1999  </a:t>
            </a:r>
            <a:r>
              <a:rPr lang="en-US" sz="2800" dirty="0" smtClean="0"/>
              <a:t> Google: mange </a:t>
            </a:r>
            <a:r>
              <a:rPr lang="en-US" sz="2800" dirty="0" err="1" smtClean="0"/>
              <a:t>sider</a:t>
            </a:r>
            <a:r>
              <a:rPr lang="en-US" sz="2800" dirty="0" smtClean="0"/>
              <a:t> </a:t>
            </a:r>
            <a:r>
              <a:rPr lang="en-US" sz="2800" dirty="0" err="1" smtClean="0"/>
              <a:t>og</a:t>
            </a:r>
            <a:r>
              <a:rPr lang="en-US" sz="2800" dirty="0" smtClean="0"/>
              <a:t> </a:t>
            </a:r>
            <a:r>
              <a:rPr lang="en-US" sz="2800" b="1" dirty="0" smtClean="0">
                <a:solidFill>
                  <a:srgbClr val="C00000"/>
                </a:solidFill>
              </a:rPr>
              <a:t>god ranking</a:t>
            </a:r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C00000"/>
                </a:solidFill>
              </a:rPr>
              <a:t>Internettet</a:t>
            </a:r>
            <a:r>
              <a:rPr lang="en-US" b="1" dirty="0" smtClean="0">
                <a:solidFill>
                  <a:srgbClr val="C00000"/>
                </a:solidFill>
              </a:rPr>
              <a:t> — </a:t>
            </a:r>
            <a:r>
              <a:rPr lang="en-US" sz="8000" b="1" dirty="0" err="1" smtClean="0">
                <a:solidFill>
                  <a:srgbClr val="C00000"/>
                </a:solidFill>
              </a:rPr>
              <a:t>W</a:t>
            </a:r>
            <a:r>
              <a:rPr lang="en-US" b="1" dirty="0" err="1" smtClean="0">
                <a:solidFill>
                  <a:srgbClr val="C00000"/>
                </a:solidFill>
              </a:rPr>
              <a:t>orld</a:t>
            </a:r>
            <a:r>
              <a:rPr lang="en-US" sz="8900" b="1" dirty="0" err="1" smtClean="0">
                <a:solidFill>
                  <a:srgbClr val="C00000"/>
                </a:solidFill>
              </a:rPr>
              <a:t>W</a:t>
            </a:r>
            <a:r>
              <a:rPr lang="en-US" b="1" dirty="0" err="1" smtClean="0">
                <a:solidFill>
                  <a:srgbClr val="C00000"/>
                </a:solidFill>
              </a:rPr>
              <a:t>ide</a:t>
            </a:r>
            <a:r>
              <a:rPr lang="en-US" sz="8900" b="1" dirty="0" err="1" smtClean="0">
                <a:solidFill>
                  <a:srgbClr val="C00000"/>
                </a:solidFill>
              </a:rPr>
              <a:t>W</a:t>
            </a:r>
            <a:r>
              <a:rPr lang="en-US" b="1" dirty="0" err="1" smtClean="0">
                <a:solidFill>
                  <a:srgbClr val="C00000"/>
                </a:solidFill>
              </a:rPr>
              <a:t>eb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340768"/>
            <a:ext cx="3672408" cy="26145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7079" t="10668" r="9579" b="4752"/>
          <a:stretch>
            <a:fillRect/>
          </a:stretch>
        </p:blipFill>
        <p:spPr bwMode="auto">
          <a:xfrm>
            <a:off x="251520" y="1080725"/>
            <a:ext cx="8640960" cy="548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449655" y="6516052"/>
            <a:ext cx="5370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Henzinger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@ Google, 2000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b="1" dirty="0" err="1" smtClean="0">
                <a:solidFill>
                  <a:srgbClr val="C00000"/>
                </a:solidFill>
              </a:rPr>
              <a:t>Søgemaskinernes</a:t>
            </a:r>
            <a:r>
              <a:rPr lang="en-US" sz="4400" b="1" dirty="0" smtClean="0">
                <a:solidFill>
                  <a:srgbClr val="C00000"/>
                </a:solidFill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</a:rPr>
              <a:t>Barndom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-171400"/>
            <a:ext cx="8229600" cy="1143000"/>
          </a:xfrm>
        </p:spPr>
        <p:txBody>
          <a:bodyPr>
            <a:normAutofit/>
          </a:bodyPr>
          <a:lstStyle/>
          <a:p>
            <a:r>
              <a:rPr lang="da-DK" b="1" dirty="0" smtClean="0">
                <a:solidFill>
                  <a:srgbClr val="C00000"/>
                </a:solidFill>
              </a:rPr>
              <a:t>2004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8194" name="Picture 2" descr="C:\Users\gerth\Desktop\unf11\unf09\unf09\unf09\google-dian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836712"/>
            <a:ext cx="6484243" cy="5864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gerth\Desktop\unf11\unf09\unf09\unf09\google-diana200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814593"/>
            <a:ext cx="4824536" cy="5926775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46856" y="-171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2009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763050"/>
            <a:ext cx="6561162" cy="5978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46856" y="-171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a-DK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2011</a:t>
            </a:r>
            <a:endParaRPr kumimoji="0" lang="da-DK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7" y="0"/>
            <a:ext cx="9151339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1256"/>
            <a:ext cx="9144000" cy="4692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Moderne</a:t>
            </a:r>
            <a:r>
              <a:rPr lang="en-US" b="1" dirty="0" smtClean="0"/>
              <a:t> </a:t>
            </a:r>
            <a:r>
              <a:rPr lang="en-US" b="1" dirty="0" err="1" smtClean="0"/>
              <a:t>Søgemaskiner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3728" y="1999381"/>
            <a:ext cx="5040560" cy="4525963"/>
          </a:xfrm>
        </p:spPr>
        <p:txBody>
          <a:bodyPr/>
          <a:lstStyle/>
          <a:p>
            <a:pPr>
              <a:buNone/>
            </a:pPr>
            <a:r>
              <a:rPr lang="en-US" dirty="0" err="1" smtClean="0"/>
              <a:t>Imponerende</a:t>
            </a:r>
            <a:r>
              <a:rPr lang="en-US" dirty="0" smtClean="0"/>
              <a:t> performance</a:t>
            </a:r>
          </a:p>
          <a:p>
            <a:pPr marL="625475" indent="-269875"/>
            <a:r>
              <a:rPr lang="da-DK" dirty="0" smtClean="0"/>
              <a:t>Søger i 10</a:t>
            </a:r>
            <a:r>
              <a:rPr lang="da-DK" baseline="30000" dirty="0" smtClean="0"/>
              <a:t>10</a:t>
            </a:r>
            <a:r>
              <a:rPr lang="da-DK" dirty="0" smtClean="0"/>
              <a:t> sider</a:t>
            </a:r>
          </a:p>
          <a:p>
            <a:pPr marL="625475" indent="-269875"/>
            <a:r>
              <a:rPr lang="en-US" dirty="0" err="1" smtClean="0"/>
              <a:t>Svartider</a:t>
            </a:r>
            <a:r>
              <a:rPr lang="en-US" dirty="0" smtClean="0"/>
              <a:t> 0,1 </a:t>
            </a:r>
            <a:r>
              <a:rPr lang="en-US" dirty="0" err="1" smtClean="0"/>
              <a:t>sekund</a:t>
            </a:r>
            <a:endParaRPr lang="en-US" dirty="0" smtClean="0"/>
          </a:p>
          <a:p>
            <a:pPr marL="625475" indent="-269875"/>
            <a:r>
              <a:rPr lang="en-US" dirty="0" smtClean="0"/>
              <a:t>1000 </a:t>
            </a:r>
            <a:r>
              <a:rPr lang="en-US" dirty="0" err="1" smtClean="0"/>
              <a:t>brugere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sekundet</a:t>
            </a:r>
            <a:endParaRPr lang="en-US" dirty="0" smtClean="0"/>
          </a:p>
          <a:p>
            <a:pPr marL="625475" indent="-269875"/>
            <a:r>
              <a:rPr lang="en-US" dirty="0" smtClean="0"/>
              <a:t>Finder </a:t>
            </a:r>
            <a:r>
              <a:rPr lang="en-US" dirty="0" err="1" smtClean="0">
                <a:solidFill>
                  <a:srgbClr val="C00000"/>
                </a:solidFill>
              </a:rPr>
              <a:t>relevante</a:t>
            </a:r>
            <a:r>
              <a:rPr lang="en-US" dirty="0" smtClean="0"/>
              <a:t> </a:t>
            </a:r>
            <a:r>
              <a:rPr lang="en-US" dirty="0" err="1" smtClean="0"/>
              <a:t>sider</a:t>
            </a:r>
            <a:endParaRPr lang="en-US" dirty="0"/>
          </a:p>
        </p:txBody>
      </p:sp>
      <p:pic>
        <p:nvPicPr>
          <p:cNvPr id="1026" name="Picture 2" descr="C:\Users\gerth\Desktop\feeling-lucky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5445224"/>
            <a:ext cx="2448272" cy="3970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628800"/>
            <a:ext cx="26289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Nye Krav til Søgemaskiner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2287413"/>
            <a:ext cx="6851104" cy="4525963"/>
          </a:xfrm>
        </p:spPr>
        <p:txBody>
          <a:bodyPr>
            <a:normAutofit/>
          </a:bodyPr>
          <a:lstStyle/>
          <a:p>
            <a:r>
              <a:rPr lang="da-DK" dirty="0" smtClean="0"/>
              <a:t>Dynamiske websider:</a:t>
            </a:r>
          </a:p>
          <a:p>
            <a:pPr>
              <a:buNone/>
            </a:pPr>
            <a:r>
              <a:rPr lang="da-DK" dirty="0" smtClean="0"/>
              <a:t>	Nyheder, </a:t>
            </a:r>
            <a:r>
              <a:rPr lang="da-DK" dirty="0" err="1" smtClean="0"/>
              <a:t>Twitter</a:t>
            </a:r>
            <a:r>
              <a:rPr lang="da-DK" dirty="0" smtClean="0"/>
              <a:t>, </a:t>
            </a:r>
            <a:r>
              <a:rPr lang="da-DK" dirty="0" err="1" smtClean="0"/>
              <a:t>Facebook</a:t>
            </a:r>
            <a:r>
              <a:rPr lang="da-DK" dirty="0" smtClean="0"/>
              <a:t>, ...</a:t>
            </a:r>
          </a:p>
          <a:p>
            <a:endParaRPr lang="da-DK" dirty="0" smtClean="0"/>
          </a:p>
          <a:p>
            <a:r>
              <a:rPr lang="da-DK" dirty="0" smtClean="0"/>
              <a:t>Personlig </a:t>
            </a:r>
            <a:r>
              <a:rPr lang="da-DK" dirty="0" err="1" smtClean="0"/>
              <a:t>ranking</a:t>
            </a:r>
            <a:r>
              <a:rPr lang="da-DK" dirty="0" smtClean="0"/>
              <a:t>: </a:t>
            </a:r>
          </a:p>
          <a:p>
            <a:pPr>
              <a:buNone/>
            </a:pPr>
            <a:r>
              <a:rPr lang="da-DK" dirty="0" smtClean="0"/>
              <a:t>	Baseret på </a:t>
            </a:r>
            <a:r>
              <a:rPr lang="da-DK" dirty="0" err="1" smtClean="0"/>
              <a:t>hidtige</a:t>
            </a:r>
            <a:r>
              <a:rPr lang="da-DK" dirty="0" smtClean="0"/>
              <a:t> besøgte websider, </a:t>
            </a:r>
            <a:r>
              <a:rPr lang="da-DK" dirty="0" err="1" smtClean="0"/>
              <a:t>gmail</a:t>
            </a:r>
            <a:r>
              <a:rPr lang="da-DK" dirty="0" smtClean="0"/>
              <a:t>, social netværk, ...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3356992"/>
            <a:ext cx="1913835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2060848"/>
            <a:ext cx="100811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5301208"/>
            <a:ext cx="2046362" cy="614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431429"/>
            <a:ext cx="8784976" cy="4525963"/>
          </a:xfrm>
        </p:spPr>
        <p:txBody>
          <a:bodyPr>
            <a:normAutofit/>
          </a:bodyPr>
          <a:lstStyle/>
          <a:p>
            <a:pPr>
              <a:lnSpc>
                <a:spcPts val="34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err="1" smtClean="0"/>
              <a:t>Startet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1995 </a:t>
            </a:r>
            <a:r>
              <a:rPr lang="en-US" dirty="0" err="1" smtClean="0"/>
              <a:t>som</a:t>
            </a:r>
            <a:r>
              <a:rPr lang="en-US" dirty="0" smtClean="0"/>
              <a:t> </a:t>
            </a:r>
            <a:r>
              <a:rPr lang="en-US" dirty="0" err="1" smtClean="0"/>
              <a:t>forskningsprojekt</a:t>
            </a:r>
            <a:r>
              <a:rPr lang="en-US" dirty="0" smtClean="0"/>
              <a:t> </a:t>
            </a:r>
            <a:r>
              <a:rPr lang="en-US" dirty="0" err="1" smtClean="0"/>
              <a:t>ved</a:t>
            </a:r>
            <a:r>
              <a:rPr lang="en-US" dirty="0" smtClean="0"/>
              <a:t> </a:t>
            </a:r>
            <a:r>
              <a:rPr lang="da-DK" dirty="0" smtClean="0"/>
              <a:t>Stanford </a:t>
            </a:r>
            <a:r>
              <a:rPr lang="da-DK" dirty="0" err="1" smtClean="0"/>
              <a:t>University</a:t>
            </a:r>
            <a:r>
              <a:rPr lang="da-DK" dirty="0" smtClean="0"/>
              <a:t> af ph.d. studerende </a:t>
            </a:r>
            <a:br>
              <a:rPr lang="da-DK" dirty="0" smtClean="0"/>
            </a:br>
            <a:r>
              <a:rPr lang="en-US" b="1" dirty="0" smtClean="0"/>
              <a:t>Larry Page </a:t>
            </a:r>
            <a:r>
              <a:rPr lang="en-US" b="1" dirty="0" err="1" smtClean="0"/>
              <a:t>og</a:t>
            </a:r>
            <a:r>
              <a:rPr lang="en-US" b="1" dirty="0" smtClean="0"/>
              <a:t> Sergey </a:t>
            </a:r>
            <a:r>
              <a:rPr lang="en-US" b="1" dirty="0" err="1" smtClean="0"/>
              <a:t>Brin</a:t>
            </a:r>
            <a:endParaRPr lang="en-US" b="1" dirty="0" smtClean="0"/>
          </a:p>
          <a:p>
            <a:pPr>
              <a:lnSpc>
                <a:spcPts val="34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err="1" smtClean="0"/>
              <a:t>Privat</a:t>
            </a:r>
            <a:r>
              <a:rPr lang="en-US" dirty="0" smtClean="0"/>
              <a:t> firma </a:t>
            </a:r>
            <a:r>
              <a:rPr lang="en-US" dirty="0" err="1" smtClean="0"/>
              <a:t>grundlagt</a:t>
            </a:r>
            <a:r>
              <a:rPr lang="en-US" dirty="0" smtClean="0"/>
              <a:t> 1998</a:t>
            </a:r>
          </a:p>
          <a:p>
            <a:pPr>
              <a:lnSpc>
                <a:spcPts val="3400"/>
              </a:lnSpc>
              <a:spcBef>
                <a:spcPts val="0"/>
              </a:spcBef>
              <a:spcAft>
                <a:spcPts val="600"/>
              </a:spcAft>
            </a:pPr>
            <a:r>
              <a:rPr lang="da-DK" dirty="0" smtClean="0"/>
              <a:t>Ansvarlig for hovedparten af</a:t>
            </a:r>
            <a:br>
              <a:rPr lang="da-DK" dirty="0" smtClean="0"/>
            </a:br>
            <a:r>
              <a:rPr lang="da-DK" dirty="0" smtClean="0"/>
              <a:t>alle internet-søgninger</a:t>
            </a:r>
          </a:p>
          <a:p>
            <a:pPr>
              <a:lnSpc>
                <a:spcPts val="34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err="1" smtClean="0"/>
              <a:t>Hovedsæde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Silicon Valley</a:t>
            </a:r>
          </a:p>
          <a:p>
            <a:pPr algn="ctr">
              <a:lnSpc>
                <a:spcPts val="3400"/>
              </a:lnSpc>
              <a:spcBef>
                <a:spcPts val="2400"/>
              </a:spcBef>
              <a:spcAft>
                <a:spcPts val="600"/>
              </a:spcAft>
              <a:buNone/>
            </a:pPr>
            <a:r>
              <a:rPr lang="en-US" dirty="0" err="1" smtClean="0"/>
              <a:t>google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C00000"/>
                </a:solidFill>
              </a:rPr>
              <a:t>≈</a:t>
            </a:r>
            <a:r>
              <a:rPr lang="en-US" dirty="0" smtClean="0"/>
              <a:t> googol </a:t>
            </a:r>
            <a:r>
              <a:rPr lang="en-US" dirty="0" smtClean="0">
                <a:solidFill>
                  <a:srgbClr val="C00000"/>
                </a:solidFill>
              </a:rPr>
              <a:t>=</a:t>
            </a:r>
            <a:r>
              <a:rPr lang="en-US" dirty="0" smtClean="0"/>
              <a:t> 10</a:t>
            </a:r>
            <a:r>
              <a:rPr lang="en-US" baseline="30000" dirty="0" smtClean="0"/>
              <a:t>100</a:t>
            </a:r>
            <a:endParaRPr lang="en-US" baseline="30000" dirty="0"/>
          </a:p>
        </p:txBody>
      </p:sp>
      <p:pic>
        <p:nvPicPr>
          <p:cNvPr id="11266" name="Picture 2" descr="C:\Users\gerth\Desktop\unf11\unf09\unf09\unf09\BrinP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277763"/>
            <a:ext cx="2114550" cy="2143125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30829" y="620688"/>
            <a:ext cx="3629203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02380" y="3645024"/>
            <a:ext cx="343411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6450" y="2543175"/>
            <a:ext cx="49911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88640"/>
            <a:ext cx="1884023" cy="177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Picture 2" descr="http://www.smallbusinesscomputing.com/img/2007/03/0327gmini.jpg"/>
          <p:cNvPicPr>
            <a:picLocks noChangeAspect="1" noChangeArrowheads="1"/>
          </p:cNvPicPr>
          <p:nvPr/>
        </p:nvPicPr>
        <p:blipFill>
          <a:blip r:embed="rId4" cstate="print"/>
          <a:srcRect l="438" t="20888" r="2393" b="22279"/>
          <a:stretch>
            <a:fillRect/>
          </a:stretch>
        </p:blipFill>
        <p:spPr bwMode="auto">
          <a:xfrm>
            <a:off x="6383547" y="5253900"/>
            <a:ext cx="2518913" cy="983412"/>
          </a:xfrm>
          <a:prstGeom prst="rect">
            <a:avLst/>
          </a:prstGeom>
          <a:noFill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429000"/>
            <a:ext cx="1959297" cy="1388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honeycombdroi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780111">
            <a:off x="2142147" y="3626322"/>
            <a:ext cx="2857500" cy="2286000"/>
          </a:xfrm>
          <a:prstGeom prst="rect">
            <a:avLst/>
          </a:prstGeom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20072" y="6093296"/>
            <a:ext cx="20002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260648"/>
            <a:ext cx="3629203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 cstate="print"/>
          <a:srcRect t="20882" b="19456"/>
          <a:stretch>
            <a:fillRect/>
          </a:stretch>
        </p:blipFill>
        <p:spPr bwMode="auto">
          <a:xfrm>
            <a:off x="5220072" y="3933056"/>
            <a:ext cx="2808312" cy="1254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0" cstate="print"/>
          <a:srcRect l="18667" t="78976" r="48731" b="15732"/>
          <a:stretch>
            <a:fillRect/>
          </a:stretch>
        </p:blipFill>
        <p:spPr bwMode="auto">
          <a:xfrm>
            <a:off x="0" y="1772816"/>
            <a:ext cx="496855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Google-crome-download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516216" y="476672"/>
            <a:ext cx="2165226" cy="2165226"/>
          </a:xfrm>
          <a:prstGeom prst="rect">
            <a:avLst/>
          </a:prstGeom>
        </p:spPr>
      </p:pic>
      <p:pic>
        <p:nvPicPr>
          <p:cNvPr id="12" name="Content Placeholder 11" descr="tatice-linux-tux-10409.png"/>
          <p:cNvPicPr>
            <a:picLocks noGrp="1" noChangeAspect="1"/>
          </p:cNvPicPr>
          <p:nvPr>
            <p:ph idx="1"/>
          </p:nvPr>
        </p:nvPicPr>
        <p:blipFill>
          <a:blip r:embed="rId12" cstate="print"/>
          <a:stretch>
            <a:fillRect/>
          </a:stretch>
        </p:blipFill>
        <p:spPr>
          <a:xfrm>
            <a:off x="0" y="5047366"/>
            <a:ext cx="1810634" cy="1810634"/>
          </a:xfrm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357139" y="3120008"/>
            <a:ext cx="19907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 descr="C:\Users\gerth\Desktop\sites_pieces-290x225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292080" y="2420888"/>
            <a:ext cx="1741337" cy="1351037"/>
          </a:xfrm>
          <a:prstGeom prst="rect">
            <a:avLst/>
          </a:prstGeom>
          <a:noFill/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92280" y="2708920"/>
            <a:ext cx="1872208" cy="1328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10" descr="C:\Users\gerth\Desktop\Picasa_Logo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051720" y="5644592"/>
            <a:ext cx="3027065" cy="1213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432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>
                <a:solidFill>
                  <a:schemeClr val="bg1"/>
                </a:solidFill>
              </a:rPr>
              <a:t>Hvilken </a:t>
            </a:r>
            <a:r>
              <a:rPr lang="da-DK" b="1" dirty="0" err="1" smtClean="0">
                <a:solidFill>
                  <a:schemeClr val="bg1"/>
                </a:solidFill>
              </a:rPr>
              <a:t>Google</a:t>
            </a:r>
            <a:r>
              <a:rPr lang="da-DK" b="1" dirty="0" smtClean="0">
                <a:solidFill>
                  <a:schemeClr val="bg1"/>
                </a:solidFill>
              </a:rPr>
              <a:t> bygning er dette 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2920" y="1268760"/>
            <a:ext cx="8229600" cy="4525963"/>
          </a:xfrm>
        </p:spPr>
        <p:txBody>
          <a:bodyPr/>
          <a:lstStyle/>
          <a:p>
            <a:pPr marL="514350" indent="-514350">
              <a:buClr>
                <a:schemeClr val="bg2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Arkiv over periodiske kopier af internettet</a:t>
            </a:r>
          </a:p>
          <a:p>
            <a:pPr marL="514350" indent="-514350">
              <a:buClr>
                <a:schemeClr val="bg2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Supercomputer</a:t>
            </a:r>
          </a:p>
          <a:p>
            <a:pPr marL="514350" indent="-514350">
              <a:buClr>
                <a:schemeClr val="bg2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Laboratorium for højhastighedsnetværk</a:t>
            </a:r>
          </a:p>
          <a:p>
            <a:pPr marL="514350" indent="-514350">
              <a:buClr>
                <a:schemeClr val="bg2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Distributionslager af firma løsninger</a:t>
            </a:r>
          </a:p>
          <a:p>
            <a:pPr>
              <a:buNone/>
            </a:pPr>
            <a:endParaRPr lang="da-DK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5501" b="6300"/>
          <a:stretch>
            <a:fillRect/>
          </a:stretch>
        </p:blipFill>
        <p:spPr bwMode="auto">
          <a:xfrm>
            <a:off x="1979712" y="3851096"/>
            <a:ext cx="5112568" cy="2818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>
                <a:solidFill>
                  <a:schemeClr val="bg1"/>
                </a:solidFill>
              </a:rPr>
              <a:t>Hvilken </a:t>
            </a:r>
            <a:r>
              <a:rPr lang="da-DK" b="1" dirty="0" err="1" smtClean="0">
                <a:solidFill>
                  <a:schemeClr val="bg1"/>
                </a:solidFill>
              </a:rPr>
              <a:t>Google</a:t>
            </a:r>
            <a:r>
              <a:rPr lang="da-DK" b="1" dirty="0" smtClean="0">
                <a:solidFill>
                  <a:schemeClr val="bg1"/>
                </a:solidFill>
              </a:rPr>
              <a:t> bygning er dette 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2920" y="1268760"/>
            <a:ext cx="8229600" cy="4525963"/>
          </a:xfrm>
        </p:spPr>
        <p:txBody>
          <a:bodyPr/>
          <a:lstStyle/>
          <a:p>
            <a:pPr marL="514350" indent="-514350">
              <a:buClr>
                <a:schemeClr val="bg2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Arkiv over periodisk kopier af internettet</a:t>
            </a:r>
          </a:p>
          <a:p>
            <a:pPr marL="514350" indent="-514350">
              <a:buClr>
                <a:schemeClr val="bg2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Supercomputer</a:t>
            </a:r>
          </a:p>
          <a:p>
            <a:pPr marL="514350" indent="-514350">
              <a:buClr>
                <a:schemeClr val="bg2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Laboratorium for højhastighedsnetværk</a:t>
            </a:r>
          </a:p>
          <a:p>
            <a:pPr marL="514350" indent="-514350">
              <a:buClr>
                <a:schemeClr val="bg2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Distributionslager af firma løsninger</a:t>
            </a:r>
          </a:p>
          <a:p>
            <a:pPr>
              <a:buNone/>
            </a:pPr>
            <a:endParaRPr lang="da-DK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5501" b="6300"/>
          <a:stretch>
            <a:fillRect/>
          </a:stretch>
        </p:blipFill>
        <p:spPr bwMode="auto">
          <a:xfrm>
            <a:off x="1979712" y="3851096"/>
            <a:ext cx="5112568" cy="2818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miley Face 4"/>
          <p:cNvSpPr/>
          <p:nvPr/>
        </p:nvSpPr>
        <p:spPr>
          <a:xfrm>
            <a:off x="395536" y="1916832"/>
            <a:ext cx="533400" cy="533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8064" y="620688"/>
            <a:ext cx="2592288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(2004)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359421"/>
            <a:ext cx="8640960" cy="4525963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ts val="600"/>
              </a:spcAft>
            </a:pPr>
            <a:r>
              <a:rPr lang="da-DK" dirty="0" smtClean="0"/>
              <a:t>+8.000.000.000 web sider (+20 TB)</a:t>
            </a:r>
          </a:p>
          <a:p>
            <a:pPr>
              <a:spcAft>
                <a:spcPts val="600"/>
              </a:spcAft>
            </a:pPr>
            <a:r>
              <a:rPr lang="en-US" dirty="0" err="1" smtClean="0"/>
              <a:t>PageRank</a:t>
            </a:r>
            <a:r>
              <a:rPr lang="en-US" dirty="0" smtClean="0"/>
              <a:t>: +3.000.000.000 </a:t>
            </a:r>
            <a:r>
              <a:rPr lang="en-US" dirty="0" err="1" smtClean="0"/>
              <a:t>sider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+20.000.000.000 links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+2 Terabyte index, </a:t>
            </a:r>
            <a:r>
              <a:rPr lang="en-US" dirty="0" err="1" smtClean="0"/>
              <a:t>opdateres</a:t>
            </a:r>
            <a:r>
              <a:rPr lang="en-US" dirty="0" smtClean="0"/>
              <a:t> en gang </a:t>
            </a:r>
            <a:r>
              <a:rPr lang="en-US" dirty="0" err="1" smtClean="0"/>
              <a:t>om</a:t>
            </a:r>
            <a:r>
              <a:rPr lang="en-US" dirty="0" smtClean="0"/>
              <a:t> </a:t>
            </a:r>
            <a:r>
              <a:rPr lang="en-US" dirty="0" err="1" smtClean="0"/>
              <a:t>måneden</a:t>
            </a:r>
            <a:endParaRPr lang="en-US" dirty="0" smtClean="0"/>
          </a:p>
          <a:p>
            <a:pPr>
              <a:spcAft>
                <a:spcPts val="600"/>
              </a:spcAft>
            </a:pPr>
            <a:r>
              <a:rPr lang="en-US" dirty="0" smtClean="0"/>
              <a:t>+2.000.000 termer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indeks</a:t>
            </a:r>
            <a:endParaRPr lang="en-US" dirty="0" smtClean="0"/>
          </a:p>
          <a:p>
            <a:pPr>
              <a:spcAft>
                <a:spcPts val="600"/>
              </a:spcAft>
            </a:pPr>
            <a:r>
              <a:rPr lang="en-US" dirty="0" smtClean="0"/>
              <a:t>+150.000.000 </a:t>
            </a:r>
            <a:r>
              <a:rPr lang="en-US" dirty="0" err="1" smtClean="0"/>
              <a:t>søgninger</a:t>
            </a:r>
            <a:r>
              <a:rPr lang="en-US" dirty="0" smtClean="0"/>
              <a:t> </a:t>
            </a:r>
            <a:r>
              <a:rPr lang="en-US" dirty="0" err="1" smtClean="0"/>
              <a:t>om</a:t>
            </a:r>
            <a:r>
              <a:rPr lang="en-US" dirty="0" smtClean="0"/>
              <a:t> </a:t>
            </a:r>
            <a:r>
              <a:rPr lang="en-US" dirty="0" err="1" smtClean="0"/>
              <a:t>dagen</a:t>
            </a:r>
            <a:r>
              <a:rPr lang="en-US" dirty="0" smtClean="0"/>
              <a:t> (2000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sekundet</a:t>
            </a:r>
            <a:r>
              <a:rPr lang="en-US" dirty="0" smtClean="0"/>
              <a:t>)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+200 </a:t>
            </a:r>
            <a:r>
              <a:rPr lang="en-US" dirty="0" err="1" smtClean="0"/>
              <a:t>filtyper</a:t>
            </a:r>
            <a:r>
              <a:rPr lang="en-US" dirty="0" smtClean="0"/>
              <a:t>: HTML, Microsoft Office, PDF, PostScript, WordPerfect, Lotus ...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+28 </a:t>
            </a:r>
            <a:r>
              <a:rPr lang="en-US" dirty="0" err="1" smtClean="0"/>
              <a:t>sprog</a:t>
            </a:r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7360" y="476672"/>
            <a:ext cx="3629203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4888" y="2132856"/>
            <a:ext cx="8229600" cy="4525963"/>
          </a:xfrm>
        </p:spPr>
        <p:txBody>
          <a:bodyPr/>
          <a:lstStyle/>
          <a:p>
            <a:r>
              <a:rPr lang="da-DK" dirty="0" err="1" smtClean="0"/>
              <a:t>Cluster</a:t>
            </a:r>
            <a:r>
              <a:rPr lang="da-DK" dirty="0" smtClean="0"/>
              <a:t> af +10.000 Intel servere med Linux</a:t>
            </a:r>
          </a:p>
          <a:p>
            <a:pPr lvl="1"/>
            <a:r>
              <a:rPr lang="en-US" dirty="0" smtClean="0"/>
              <a:t>Single-processor</a:t>
            </a:r>
          </a:p>
          <a:p>
            <a:pPr lvl="1"/>
            <a:r>
              <a:rPr lang="en-US" dirty="0" smtClean="0"/>
              <a:t>256MB–1GB RAM</a:t>
            </a:r>
          </a:p>
          <a:p>
            <a:pPr lvl="1"/>
            <a:r>
              <a:rPr lang="en-US" dirty="0" smtClean="0"/>
              <a:t>2 IDE </a:t>
            </a:r>
            <a:r>
              <a:rPr lang="en-US" dirty="0" err="1" smtClean="0"/>
              <a:t>diske</a:t>
            </a:r>
            <a:r>
              <a:rPr lang="en-US" dirty="0" smtClean="0"/>
              <a:t> med 20-40Gb</a:t>
            </a:r>
          </a:p>
          <a:p>
            <a:r>
              <a:rPr lang="en-US" dirty="0" err="1" smtClean="0"/>
              <a:t>Fejl</a:t>
            </a:r>
            <a:r>
              <a:rPr lang="en-US" dirty="0" smtClean="0"/>
              <a:t>-tolerance: </a:t>
            </a:r>
            <a:r>
              <a:rPr lang="en-US" dirty="0" err="1" smtClean="0"/>
              <a:t>Redundans</a:t>
            </a:r>
            <a:endParaRPr lang="en-US" dirty="0" smtClean="0"/>
          </a:p>
          <a:p>
            <a:r>
              <a:rPr lang="en-US" dirty="0" err="1" smtClean="0"/>
              <a:t>Hastighed</a:t>
            </a:r>
            <a:r>
              <a:rPr lang="en-US" dirty="0" smtClean="0"/>
              <a:t>: Load-balancing</a:t>
            </a:r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982197" y="3710993"/>
            <a:ext cx="3408058" cy="2556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7553089" y="951967"/>
            <a:ext cx="1428750" cy="1198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942384" y="260648"/>
            <a:ext cx="2592288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(2004)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116632"/>
            <a:ext cx="3629203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432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9144000" cy="504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980728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/>
              <a:t>Google</a:t>
            </a:r>
            <a:r>
              <a:rPr lang="da-DK" dirty="0" smtClean="0"/>
              <a:t> server, april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620688"/>
            <a:ext cx="5472608" cy="1143000"/>
          </a:xfrm>
        </p:spPr>
        <p:txBody>
          <a:bodyPr>
            <a:noAutofit/>
          </a:bodyPr>
          <a:lstStyle/>
          <a:p>
            <a:r>
              <a:rPr lang="da-DK" sz="8000" b="1" dirty="0" smtClean="0">
                <a:solidFill>
                  <a:srgbClr val="C00000"/>
                </a:solidFill>
              </a:rPr>
              <a:t>Sådan virker</a:t>
            </a:r>
            <a:endParaRPr lang="en-US" sz="80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429000"/>
            <a:ext cx="9144000" cy="37890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800" b="1" dirty="0" err="1" smtClean="0"/>
              <a:t>Gerth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Stølting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Brodal</a:t>
            </a:r>
            <a:endParaRPr lang="en-US" sz="4800" b="1" dirty="0" smtClean="0"/>
          </a:p>
          <a:p>
            <a:pPr algn="ctr">
              <a:lnSpc>
                <a:spcPts val="3000"/>
              </a:lnSpc>
              <a:spcBef>
                <a:spcPts val="1200"/>
              </a:spcBef>
              <a:buNone/>
            </a:pPr>
            <a:r>
              <a:rPr lang="en-US" dirty="0" err="1" smtClean="0"/>
              <a:t>Datalogisk</a:t>
            </a:r>
            <a:r>
              <a:rPr lang="en-US" dirty="0" smtClean="0"/>
              <a:t> </a:t>
            </a:r>
            <a:r>
              <a:rPr lang="en-US" dirty="0" err="1" smtClean="0"/>
              <a:t>Institut</a:t>
            </a:r>
            <a:endParaRPr lang="en-US" dirty="0" smtClean="0"/>
          </a:p>
          <a:p>
            <a:pPr algn="ctr">
              <a:lnSpc>
                <a:spcPts val="3000"/>
              </a:lnSpc>
              <a:buNone/>
            </a:pPr>
            <a:r>
              <a:rPr lang="en-US" dirty="0" smtClean="0"/>
              <a:t>Aarhus </a:t>
            </a:r>
            <a:r>
              <a:rPr lang="en-US" dirty="0" err="1" smtClean="0"/>
              <a:t>Universitet</a:t>
            </a:r>
            <a:endParaRPr lang="en-US" dirty="0" smtClean="0"/>
          </a:p>
          <a:p>
            <a:pPr>
              <a:buNone/>
            </a:pPr>
            <a:endParaRPr lang="da-DK" dirty="0" smtClean="0"/>
          </a:p>
          <a:p>
            <a:pPr>
              <a:buNone/>
            </a:pPr>
            <a:endParaRPr lang="en-US" dirty="0" smtClean="0"/>
          </a:p>
          <a:p>
            <a:pPr algn="ctr">
              <a:buNone/>
            </a:pPr>
            <a:r>
              <a:rPr lang="en-US" sz="2000" dirty="0" err="1" smtClean="0"/>
              <a:t>Ungdommens</a:t>
            </a:r>
            <a:r>
              <a:rPr lang="en-US" sz="2000" dirty="0" smtClean="0"/>
              <a:t> </a:t>
            </a:r>
            <a:r>
              <a:rPr lang="en-US" sz="2000" dirty="0" err="1" smtClean="0"/>
              <a:t>Naturvidenskabelige</a:t>
            </a:r>
            <a:r>
              <a:rPr lang="en-US" sz="2000" dirty="0" smtClean="0"/>
              <a:t> </a:t>
            </a:r>
            <a:r>
              <a:rPr lang="en-US" sz="2000" dirty="0" err="1" smtClean="0"/>
              <a:t>Forening</a:t>
            </a:r>
            <a:r>
              <a:rPr lang="en-US" sz="2000" dirty="0" smtClean="0"/>
              <a:t> </a:t>
            </a:r>
            <a:r>
              <a:rPr lang="en-US" sz="2000" dirty="0" err="1" smtClean="0"/>
              <a:t>København</a:t>
            </a:r>
            <a:r>
              <a:rPr lang="en-US" sz="2000" dirty="0" smtClean="0"/>
              <a:t>, ITU, 12. </a:t>
            </a:r>
            <a:r>
              <a:rPr lang="en-US" sz="2000" dirty="0" err="1" smtClean="0"/>
              <a:t>april</a:t>
            </a:r>
            <a:r>
              <a:rPr lang="en-US" sz="2000" dirty="0" smtClean="0"/>
              <a:t> 2011</a:t>
            </a:r>
            <a:endParaRPr lang="en-US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9301" y="548680"/>
            <a:ext cx="3629203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339752" y="1700808"/>
            <a:ext cx="4464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800" b="1" dirty="0" smtClean="0">
                <a:solidFill>
                  <a:srgbClr val="C00000"/>
                </a:solidFill>
              </a:rPr>
              <a:t>(måske)</a:t>
            </a:r>
            <a:endParaRPr lang="en-US" sz="4800" b="1" dirty="0">
              <a:solidFill>
                <a:srgbClr val="C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5520655"/>
            <a:ext cx="3566170" cy="356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a-DK" dirty="0" smtClean="0"/>
              <a:t>Datacentre (gæt 2007)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483568"/>
            <a:ext cx="3672408" cy="52578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600" b="1" dirty="0" smtClean="0"/>
              <a:t>USA</a:t>
            </a:r>
            <a:endParaRPr lang="en-US" sz="1600" dirty="0" smtClean="0"/>
          </a:p>
          <a:p>
            <a:pPr>
              <a:spcBef>
                <a:spcPts val="0"/>
              </a:spcBef>
            </a:pPr>
            <a:r>
              <a:rPr lang="en-US" sz="1600" dirty="0" smtClean="0"/>
              <a:t>Mountain View, Calif.</a:t>
            </a:r>
          </a:p>
          <a:p>
            <a:pPr>
              <a:spcBef>
                <a:spcPts val="0"/>
              </a:spcBef>
            </a:pPr>
            <a:r>
              <a:rPr lang="en-US" sz="1600" dirty="0" smtClean="0"/>
              <a:t>Pleasanton, Calif.</a:t>
            </a:r>
          </a:p>
          <a:p>
            <a:pPr>
              <a:spcBef>
                <a:spcPts val="0"/>
              </a:spcBef>
            </a:pPr>
            <a:r>
              <a:rPr lang="en-US" sz="1600" dirty="0" smtClean="0"/>
              <a:t>San Jose, Calif.</a:t>
            </a:r>
          </a:p>
          <a:p>
            <a:pPr>
              <a:spcBef>
                <a:spcPts val="0"/>
              </a:spcBef>
            </a:pPr>
            <a:r>
              <a:rPr lang="en-US" sz="1600" dirty="0" smtClean="0"/>
              <a:t>Los Angeles, Calif.</a:t>
            </a:r>
          </a:p>
          <a:p>
            <a:pPr>
              <a:spcBef>
                <a:spcPts val="0"/>
              </a:spcBef>
            </a:pPr>
            <a:r>
              <a:rPr lang="en-US" sz="1600" dirty="0" smtClean="0"/>
              <a:t>Palo Alto, Calif.</a:t>
            </a:r>
          </a:p>
          <a:p>
            <a:pPr>
              <a:spcBef>
                <a:spcPts val="0"/>
              </a:spcBef>
            </a:pPr>
            <a:r>
              <a:rPr lang="en-US" sz="1600" dirty="0" smtClean="0"/>
              <a:t>Seattle</a:t>
            </a:r>
          </a:p>
          <a:p>
            <a:pPr>
              <a:spcBef>
                <a:spcPts val="0"/>
              </a:spcBef>
            </a:pPr>
            <a:r>
              <a:rPr lang="en-US" sz="1600" dirty="0" smtClean="0"/>
              <a:t>Portland, Oregon</a:t>
            </a:r>
          </a:p>
          <a:p>
            <a:pPr>
              <a:spcBef>
                <a:spcPts val="0"/>
              </a:spcBef>
            </a:pPr>
            <a:r>
              <a:rPr lang="en-US" sz="1600" b="1" dirty="0" smtClean="0"/>
              <a:t>The </a:t>
            </a:r>
            <a:r>
              <a:rPr lang="en-US" sz="1600" b="1" dirty="0" err="1" smtClean="0"/>
              <a:t>Dalles</a:t>
            </a:r>
            <a:r>
              <a:rPr lang="en-US" sz="1600" b="1" dirty="0" smtClean="0"/>
              <a:t>, Oregon</a:t>
            </a:r>
            <a:endParaRPr lang="en-US" sz="1600" dirty="0" smtClean="0"/>
          </a:p>
          <a:p>
            <a:pPr>
              <a:spcBef>
                <a:spcPts val="0"/>
              </a:spcBef>
            </a:pPr>
            <a:r>
              <a:rPr lang="en-US" sz="1600" dirty="0" smtClean="0"/>
              <a:t>Chicago</a:t>
            </a:r>
          </a:p>
          <a:p>
            <a:pPr>
              <a:spcBef>
                <a:spcPts val="0"/>
              </a:spcBef>
            </a:pPr>
            <a:r>
              <a:rPr lang="en-US" sz="1600" b="1" dirty="0" smtClean="0"/>
              <a:t>Atlanta, Ga. (x 2)</a:t>
            </a:r>
            <a:endParaRPr lang="en-US" sz="1600" dirty="0" smtClean="0"/>
          </a:p>
          <a:p>
            <a:pPr>
              <a:spcBef>
                <a:spcPts val="0"/>
              </a:spcBef>
            </a:pPr>
            <a:r>
              <a:rPr lang="en-US" sz="1600" b="1" dirty="0" smtClean="0"/>
              <a:t>Reston, Virginia</a:t>
            </a:r>
            <a:endParaRPr lang="en-US" sz="1600" dirty="0" smtClean="0"/>
          </a:p>
          <a:p>
            <a:pPr>
              <a:spcBef>
                <a:spcPts val="0"/>
              </a:spcBef>
            </a:pPr>
            <a:r>
              <a:rPr lang="en-US" sz="1600" dirty="0" smtClean="0"/>
              <a:t>Ashburn, Va.</a:t>
            </a:r>
          </a:p>
          <a:p>
            <a:pPr>
              <a:spcBef>
                <a:spcPts val="0"/>
              </a:spcBef>
            </a:pPr>
            <a:r>
              <a:rPr lang="en-US" sz="1600" dirty="0" smtClean="0"/>
              <a:t>Virginia Beach, Virginia</a:t>
            </a:r>
          </a:p>
          <a:p>
            <a:pPr>
              <a:spcBef>
                <a:spcPts val="0"/>
              </a:spcBef>
            </a:pPr>
            <a:r>
              <a:rPr lang="en-US" sz="1600" dirty="0" smtClean="0"/>
              <a:t>Houston, Texas</a:t>
            </a:r>
          </a:p>
          <a:p>
            <a:pPr>
              <a:spcBef>
                <a:spcPts val="0"/>
              </a:spcBef>
            </a:pPr>
            <a:r>
              <a:rPr lang="en-US" sz="1600" dirty="0" smtClean="0"/>
              <a:t>Miami, Fla.</a:t>
            </a:r>
          </a:p>
          <a:p>
            <a:pPr>
              <a:spcBef>
                <a:spcPts val="0"/>
              </a:spcBef>
            </a:pPr>
            <a:r>
              <a:rPr lang="en-US" sz="1600" b="1" dirty="0" smtClean="0"/>
              <a:t>Lenoir, North Carolina</a:t>
            </a:r>
            <a:endParaRPr lang="en-US" sz="1600" dirty="0" smtClean="0"/>
          </a:p>
          <a:p>
            <a:pPr>
              <a:spcBef>
                <a:spcPts val="0"/>
              </a:spcBef>
            </a:pPr>
            <a:r>
              <a:rPr lang="en-US" sz="1600" b="1" dirty="0" smtClean="0"/>
              <a:t>Goose Creek, South Carolina</a:t>
            </a:r>
            <a:endParaRPr lang="en-US" sz="1600" dirty="0" smtClean="0"/>
          </a:p>
          <a:p>
            <a:pPr>
              <a:spcBef>
                <a:spcPts val="0"/>
              </a:spcBef>
            </a:pPr>
            <a:r>
              <a:rPr lang="en-US" sz="1600" b="1" dirty="0" smtClean="0"/>
              <a:t>Pryor, Oklahoma</a:t>
            </a:r>
            <a:endParaRPr lang="en-US" sz="1600" dirty="0" smtClean="0"/>
          </a:p>
          <a:p>
            <a:pPr>
              <a:spcBef>
                <a:spcPts val="0"/>
              </a:spcBef>
            </a:pPr>
            <a:r>
              <a:rPr lang="en-US" sz="1600" b="1" dirty="0" smtClean="0"/>
              <a:t>Council Bluffs, Iowa</a:t>
            </a:r>
          </a:p>
          <a:p>
            <a:pPr>
              <a:spcBef>
                <a:spcPts val="0"/>
              </a:spcBef>
              <a:buNone/>
            </a:pPr>
            <a:endParaRPr lang="en-US" sz="1600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139952" y="170080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851920" y="1268760"/>
            <a:ext cx="2674640" cy="525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57188" indent="-357188">
              <a:buClr>
                <a:srgbClr val="C00000"/>
              </a:buClr>
            </a:pPr>
            <a:r>
              <a:rPr lang="en-US" sz="1600" b="1" dirty="0" smtClean="0"/>
              <a:t>INTERNATIONAL</a:t>
            </a:r>
            <a:endParaRPr lang="en-US" sz="1600" dirty="0" smtClean="0"/>
          </a:p>
          <a:p>
            <a:pPr marL="357188" indent="-357188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1600" dirty="0" smtClean="0"/>
              <a:t>Toronto, Canada</a:t>
            </a:r>
          </a:p>
          <a:p>
            <a:pPr marL="357188" indent="-357188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1600" dirty="0" smtClean="0"/>
              <a:t>Berlin, Germany</a:t>
            </a:r>
          </a:p>
          <a:p>
            <a:pPr marL="357188" indent="-357188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1600" dirty="0" smtClean="0"/>
              <a:t>Frankfurt, Germany</a:t>
            </a:r>
          </a:p>
          <a:p>
            <a:pPr marL="357188" indent="-357188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1600" dirty="0" smtClean="0"/>
              <a:t>Munich, Germany</a:t>
            </a:r>
          </a:p>
          <a:p>
            <a:pPr marL="357188" indent="-357188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1600" dirty="0" smtClean="0"/>
              <a:t>Zurich, Switzerland</a:t>
            </a:r>
          </a:p>
          <a:p>
            <a:pPr marL="357188" indent="-357188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1600" b="1" dirty="0" smtClean="0"/>
              <a:t>Groningen, Netherlands</a:t>
            </a:r>
            <a:endParaRPr lang="en-US" sz="1600" dirty="0" smtClean="0"/>
          </a:p>
          <a:p>
            <a:pPr marL="357188" indent="-357188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1600" b="1" dirty="0" smtClean="0"/>
              <a:t>Mons, Belgium</a:t>
            </a:r>
            <a:endParaRPr lang="en-US" sz="1600" dirty="0" smtClean="0"/>
          </a:p>
          <a:p>
            <a:pPr marL="357188" indent="-357188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1600" b="1" dirty="0" err="1" smtClean="0"/>
              <a:t>Eemshaven</a:t>
            </a:r>
            <a:r>
              <a:rPr lang="en-US" sz="1600" b="1" dirty="0" smtClean="0"/>
              <a:t>, Netherlands</a:t>
            </a:r>
            <a:endParaRPr lang="en-US" sz="1600" dirty="0" smtClean="0"/>
          </a:p>
          <a:p>
            <a:pPr marL="357188" indent="-357188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1600" dirty="0" smtClean="0"/>
              <a:t>Paris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12712" t="83589" r="53086" b="4197"/>
          <a:stretch>
            <a:fillRect/>
          </a:stretch>
        </p:blipFill>
        <p:spPr bwMode="auto">
          <a:xfrm>
            <a:off x="4067944" y="4293096"/>
            <a:ext cx="4502989" cy="2009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6865912" y="1484784"/>
            <a:ext cx="2674640" cy="525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57188" indent="-357188">
              <a:buClr>
                <a:srgbClr val="C00000"/>
              </a:buClr>
            </a:pPr>
            <a:endParaRPr lang="en-US" sz="1600" dirty="0" smtClean="0"/>
          </a:p>
          <a:p>
            <a:pPr marL="357188" indent="-357188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1600" dirty="0" smtClean="0"/>
              <a:t>London</a:t>
            </a:r>
          </a:p>
          <a:p>
            <a:pPr marL="357188" indent="-357188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1600" dirty="0" smtClean="0"/>
              <a:t>Dublin, Ireland</a:t>
            </a:r>
          </a:p>
          <a:p>
            <a:pPr marL="357188" indent="-357188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1600" dirty="0" smtClean="0"/>
              <a:t>Milan, Italy</a:t>
            </a:r>
          </a:p>
          <a:p>
            <a:pPr marL="357188" indent="-357188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1600" dirty="0" smtClean="0"/>
              <a:t>Moscow, Russia</a:t>
            </a:r>
          </a:p>
          <a:p>
            <a:pPr marL="357188" indent="-357188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1600" dirty="0" smtClean="0"/>
              <a:t>Sao Paolo, Brazil</a:t>
            </a:r>
          </a:p>
          <a:p>
            <a:pPr marL="357188" indent="-357188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1600" dirty="0" smtClean="0"/>
              <a:t>Tokyo</a:t>
            </a:r>
          </a:p>
          <a:p>
            <a:pPr marL="357188" indent="-357188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1600" dirty="0" smtClean="0"/>
              <a:t>Hong Kong</a:t>
            </a:r>
          </a:p>
          <a:p>
            <a:pPr marL="357188" indent="-357188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1600" dirty="0" smtClean="0"/>
              <a:t>Beijing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4478" y="400375"/>
            <a:ext cx="2339752" cy="974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 l="25188" r="24281"/>
          <a:stretch>
            <a:fillRect/>
          </a:stretch>
        </p:blipFill>
        <p:spPr bwMode="auto">
          <a:xfrm>
            <a:off x="1835696" y="0"/>
            <a:ext cx="55446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907704" y="-27384"/>
            <a:ext cx="53823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www-db.stanford.edu/pub/papers/google.pdf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65820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r>
              <a:rPr lang="da-DK" b="1" dirty="0" smtClean="0"/>
              <a:t>Opbygning af en Søgemaskine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2286000" y="651605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/>
              <a:t>[</a:t>
            </a:r>
            <a:r>
              <a:rPr lang="en-US" dirty="0" err="1" smtClean="0"/>
              <a:t>Arasu</a:t>
            </a:r>
            <a:r>
              <a:rPr lang="en-US" dirty="0" smtClean="0"/>
              <a:t> et al., 2001]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En </a:t>
            </a:r>
            <a:r>
              <a:rPr lang="en-US" b="1" dirty="0" err="1" smtClean="0"/>
              <a:t>søgemaskines</a:t>
            </a:r>
            <a:r>
              <a:rPr lang="en-US" b="1" dirty="0" smtClean="0"/>
              <a:t> dele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9288" y="1600200"/>
            <a:ext cx="7571184" cy="4525963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b="1" dirty="0" err="1" smtClean="0"/>
              <a:t>Indsamling</a:t>
            </a:r>
            <a:r>
              <a:rPr lang="en-US" b="1" dirty="0" smtClean="0"/>
              <a:t> </a:t>
            </a:r>
            <a:r>
              <a:rPr lang="en-US" b="1" dirty="0" err="1" smtClean="0"/>
              <a:t>af</a:t>
            </a:r>
            <a:r>
              <a:rPr lang="en-US" b="1" dirty="0" smtClean="0"/>
              <a:t> data</a:t>
            </a:r>
          </a:p>
          <a:p>
            <a:pPr marL="715963" indent="-354013"/>
            <a:r>
              <a:rPr lang="en-US" dirty="0" err="1" smtClean="0">
                <a:solidFill>
                  <a:srgbClr val="C00000"/>
                </a:solidFill>
              </a:rPr>
              <a:t>Webcrawling</a:t>
            </a:r>
            <a:r>
              <a:rPr lang="en-US" dirty="0" smtClean="0"/>
              <a:t> (</a:t>
            </a:r>
            <a:r>
              <a:rPr lang="en-US" dirty="0" err="1" smtClean="0"/>
              <a:t>gennemløb</a:t>
            </a:r>
            <a:r>
              <a:rPr lang="en-US" dirty="0" smtClean="0"/>
              <a:t> </a:t>
            </a:r>
            <a:r>
              <a:rPr lang="en-US" dirty="0" err="1" smtClean="0"/>
              <a:t>af</a:t>
            </a:r>
            <a:r>
              <a:rPr lang="en-US" dirty="0" smtClean="0"/>
              <a:t> internet)</a:t>
            </a:r>
          </a:p>
          <a:p>
            <a:pPr>
              <a:buNone/>
            </a:pPr>
            <a:r>
              <a:rPr lang="en-US" b="1" dirty="0" err="1" smtClean="0"/>
              <a:t>Indeksering</a:t>
            </a:r>
            <a:r>
              <a:rPr lang="en-US" b="1" dirty="0" smtClean="0"/>
              <a:t> data</a:t>
            </a:r>
          </a:p>
          <a:p>
            <a:pPr marL="715963" indent="-354013"/>
            <a:r>
              <a:rPr lang="en-US" dirty="0" err="1" smtClean="0">
                <a:solidFill>
                  <a:srgbClr val="C00000"/>
                </a:solidFill>
              </a:rPr>
              <a:t>Parsning</a:t>
            </a:r>
            <a:r>
              <a:rPr lang="en-US" dirty="0" smtClean="0"/>
              <a:t> </a:t>
            </a:r>
            <a:r>
              <a:rPr lang="en-US" dirty="0" err="1" smtClean="0"/>
              <a:t>af</a:t>
            </a:r>
            <a:r>
              <a:rPr lang="en-US" dirty="0" smtClean="0"/>
              <a:t> </a:t>
            </a:r>
            <a:r>
              <a:rPr lang="en-US" dirty="0" err="1" smtClean="0"/>
              <a:t>dokumenter</a:t>
            </a:r>
            <a:endParaRPr lang="en-US" dirty="0" smtClean="0"/>
          </a:p>
          <a:p>
            <a:pPr marL="715963" indent="-354013"/>
            <a:r>
              <a:rPr lang="en-US" dirty="0" err="1" smtClean="0">
                <a:solidFill>
                  <a:srgbClr val="C00000"/>
                </a:solidFill>
              </a:rPr>
              <a:t>Leksikon</a:t>
            </a:r>
            <a:r>
              <a:rPr lang="en-US" dirty="0" smtClean="0"/>
              <a:t>: </a:t>
            </a:r>
            <a:r>
              <a:rPr lang="en-US" dirty="0" err="1" smtClean="0"/>
              <a:t>indeks</a:t>
            </a:r>
            <a:r>
              <a:rPr lang="en-US" dirty="0" smtClean="0"/>
              <a:t> (</a:t>
            </a:r>
            <a:r>
              <a:rPr lang="en-US" dirty="0" err="1" smtClean="0"/>
              <a:t>ordbog</a:t>
            </a:r>
            <a:r>
              <a:rPr lang="en-US" dirty="0" smtClean="0"/>
              <a:t>) over </a:t>
            </a:r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ord</a:t>
            </a:r>
            <a:r>
              <a:rPr lang="en-US" dirty="0" smtClean="0"/>
              <a:t> </a:t>
            </a:r>
            <a:r>
              <a:rPr lang="en-US" dirty="0" err="1" smtClean="0"/>
              <a:t>mødt</a:t>
            </a:r>
            <a:endParaRPr lang="en-US" dirty="0" smtClean="0"/>
          </a:p>
          <a:p>
            <a:pPr marL="715963" indent="-354013"/>
            <a:r>
              <a:rPr lang="en-US" dirty="0" err="1" smtClean="0">
                <a:solidFill>
                  <a:srgbClr val="C00000"/>
                </a:solidFill>
              </a:rPr>
              <a:t>Inverteret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fil</a:t>
            </a:r>
            <a:r>
              <a:rPr lang="en-US" dirty="0" smtClean="0"/>
              <a:t>: for </a:t>
            </a:r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ord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leksikon</a:t>
            </a:r>
            <a:r>
              <a:rPr lang="en-US" dirty="0" smtClean="0"/>
              <a:t>, </a:t>
            </a:r>
            <a:r>
              <a:rPr lang="en-US" dirty="0" err="1" smtClean="0"/>
              <a:t>angiv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hvilke</a:t>
            </a:r>
            <a:r>
              <a:rPr lang="en-US" dirty="0" smtClean="0"/>
              <a:t> </a:t>
            </a:r>
            <a:r>
              <a:rPr lang="en-US" dirty="0" err="1" smtClean="0"/>
              <a:t>dokumenter</a:t>
            </a:r>
            <a:r>
              <a:rPr lang="en-US" dirty="0" smtClean="0"/>
              <a:t> de </a:t>
            </a:r>
            <a:r>
              <a:rPr lang="en-US" dirty="0" err="1" smtClean="0"/>
              <a:t>findes</a:t>
            </a:r>
            <a:endParaRPr lang="en-US" dirty="0" smtClean="0"/>
          </a:p>
          <a:p>
            <a:pPr>
              <a:buNone/>
            </a:pPr>
            <a:r>
              <a:rPr lang="en-US" b="1" dirty="0" err="1" smtClean="0"/>
              <a:t>Søgning</a:t>
            </a:r>
            <a:r>
              <a:rPr lang="en-US" b="1" dirty="0" smtClean="0"/>
              <a:t> </a:t>
            </a:r>
            <a:r>
              <a:rPr lang="en-US" b="1" dirty="0" err="1" smtClean="0"/>
              <a:t>i</a:t>
            </a:r>
            <a:r>
              <a:rPr lang="en-US" b="1" dirty="0" smtClean="0"/>
              <a:t> data</a:t>
            </a:r>
          </a:p>
          <a:p>
            <a:pPr marL="715963" indent="-354013"/>
            <a:r>
              <a:rPr lang="en-US" dirty="0" smtClean="0"/>
              <a:t>Find </a:t>
            </a:r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dokumenter</a:t>
            </a:r>
            <a:r>
              <a:rPr lang="en-US" dirty="0" smtClean="0"/>
              <a:t> med </a:t>
            </a:r>
            <a:r>
              <a:rPr lang="en-US" dirty="0" err="1" smtClean="0"/>
              <a:t>søgeordene</a:t>
            </a:r>
            <a:endParaRPr lang="en-US" dirty="0" smtClean="0"/>
          </a:p>
          <a:p>
            <a:pPr marL="715963" indent="-354013"/>
            <a:r>
              <a:rPr lang="en-US" dirty="0" smtClean="0">
                <a:solidFill>
                  <a:srgbClr val="C00000"/>
                </a:solidFill>
              </a:rPr>
              <a:t>Rank</a:t>
            </a:r>
            <a:r>
              <a:rPr lang="en-US" dirty="0" smtClean="0"/>
              <a:t> </a:t>
            </a:r>
            <a:r>
              <a:rPr lang="en-US" dirty="0" err="1" smtClean="0"/>
              <a:t>dokumenterne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62064"/>
            <a:ext cx="9144000" cy="1143000"/>
          </a:xfrm>
        </p:spPr>
        <p:txBody>
          <a:bodyPr>
            <a:noAutofit/>
          </a:bodyPr>
          <a:lstStyle/>
          <a:p>
            <a:r>
              <a:rPr lang="da-DK" sz="14000" b="1" dirty="0" err="1" smtClean="0"/>
              <a:t>Crawling</a:t>
            </a:r>
            <a:endParaRPr lang="en-US" sz="1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479536"/>
            <a:ext cx="3888432" cy="2663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888" y="274638"/>
            <a:ext cx="8229600" cy="1143000"/>
          </a:xfrm>
        </p:spPr>
        <p:txBody>
          <a:bodyPr/>
          <a:lstStyle/>
          <a:p>
            <a:r>
              <a:rPr lang="en-US" dirty="0" err="1" smtClean="0"/>
              <a:t>Webcrawling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=</a:t>
            </a:r>
            <a:r>
              <a:rPr lang="en-US" dirty="0" smtClean="0"/>
              <a:t> </a:t>
            </a:r>
            <a:r>
              <a:rPr lang="en-US" dirty="0" err="1" smtClean="0"/>
              <a:t>Grafgennemløb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644008" y="2479536"/>
            <a:ext cx="4176464" cy="267765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400" i="1" dirty="0" smtClean="0"/>
              <a:t>S</a:t>
            </a:r>
            <a:r>
              <a:rPr lang="en-US" sz="2400" dirty="0" smtClean="0"/>
              <a:t> = {</a:t>
            </a:r>
            <a:r>
              <a:rPr lang="en-US" sz="2400" dirty="0" err="1" smtClean="0"/>
              <a:t>startside</a:t>
            </a:r>
            <a:r>
              <a:rPr lang="en-US" sz="2400" dirty="0" smtClean="0"/>
              <a:t>}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400" b="1" dirty="0" smtClean="0"/>
              <a:t>repeat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400" dirty="0" smtClean="0"/>
              <a:t>	</a:t>
            </a:r>
            <a:r>
              <a:rPr lang="en-US" sz="2400" dirty="0" err="1" smtClean="0"/>
              <a:t>fjern</a:t>
            </a:r>
            <a:r>
              <a:rPr lang="en-US" sz="2400" dirty="0" smtClean="0"/>
              <a:t> en side </a:t>
            </a:r>
            <a:r>
              <a:rPr lang="en-US" sz="2400" i="1" dirty="0" smtClean="0"/>
              <a:t>s</a:t>
            </a:r>
            <a:r>
              <a:rPr lang="en-US" sz="2400" dirty="0" smtClean="0"/>
              <a:t> </a:t>
            </a:r>
            <a:r>
              <a:rPr lang="en-US" sz="2400" dirty="0" err="1" smtClean="0"/>
              <a:t>fra</a:t>
            </a:r>
            <a:r>
              <a:rPr lang="en-US" sz="2400" dirty="0" smtClean="0"/>
              <a:t> </a:t>
            </a:r>
            <a:r>
              <a:rPr lang="en-US" sz="2400" i="1" dirty="0" smtClean="0"/>
              <a:t>S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400" dirty="0" smtClean="0"/>
              <a:t>	parse </a:t>
            </a:r>
            <a:r>
              <a:rPr lang="en-US" sz="2400" i="1" dirty="0" smtClean="0"/>
              <a:t>s</a:t>
            </a:r>
            <a:r>
              <a:rPr lang="en-US" sz="2400" dirty="0" smtClean="0"/>
              <a:t> </a:t>
            </a:r>
            <a:r>
              <a:rPr lang="en-US" sz="2400" dirty="0" err="1" smtClean="0"/>
              <a:t>og</a:t>
            </a:r>
            <a:r>
              <a:rPr lang="en-US" sz="2400" dirty="0" smtClean="0"/>
              <a:t> find </a:t>
            </a:r>
            <a:r>
              <a:rPr lang="en-US" sz="2400" dirty="0" err="1" smtClean="0"/>
              <a:t>alle</a:t>
            </a:r>
            <a:r>
              <a:rPr lang="en-US" sz="2400" dirty="0" smtClean="0"/>
              <a:t> links (</a:t>
            </a:r>
            <a:r>
              <a:rPr lang="en-US" sz="2400" i="1" dirty="0" smtClean="0"/>
              <a:t>s</a:t>
            </a:r>
            <a:r>
              <a:rPr lang="en-US" sz="2400" dirty="0" smtClean="0"/>
              <a:t>, </a:t>
            </a:r>
            <a:r>
              <a:rPr lang="en-US" sz="2400" i="1" dirty="0" smtClean="0"/>
              <a:t>v</a:t>
            </a:r>
            <a:r>
              <a:rPr lang="en-US" sz="2400" dirty="0" smtClean="0"/>
              <a:t>)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400" b="1" dirty="0" smtClean="0"/>
              <a:t>	</a:t>
            </a:r>
            <a:r>
              <a:rPr lang="en-US" sz="2400" b="1" dirty="0" err="1" smtClean="0"/>
              <a:t>foreach</a:t>
            </a:r>
            <a:r>
              <a:rPr lang="en-US" sz="2400" dirty="0" smtClean="0"/>
              <a:t> (</a:t>
            </a:r>
            <a:r>
              <a:rPr lang="en-US" sz="2400" i="1" dirty="0" smtClean="0"/>
              <a:t>s</a:t>
            </a:r>
            <a:r>
              <a:rPr lang="en-US" sz="2400" dirty="0" smtClean="0"/>
              <a:t>, </a:t>
            </a:r>
            <a:r>
              <a:rPr lang="en-US" sz="2400" i="1" dirty="0" smtClean="0"/>
              <a:t>v</a:t>
            </a:r>
            <a:r>
              <a:rPr lang="en-US" sz="2400" dirty="0" smtClean="0"/>
              <a:t>)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da-DK" sz="2400" b="1" dirty="0" smtClean="0"/>
              <a:t>		</a:t>
            </a:r>
            <a:r>
              <a:rPr lang="da-DK" sz="2400" b="1" dirty="0" err="1" smtClean="0"/>
              <a:t>if</a:t>
            </a:r>
            <a:r>
              <a:rPr lang="da-DK" sz="2400" b="1" dirty="0" smtClean="0"/>
              <a:t> </a:t>
            </a:r>
            <a:r>
              <a:rPr lang="da-DK" sz="2400" i="1" dirty="0" smtClean="0"/>
              <a:t>v</a:t>
            </a:r>
            <a:r>
              <a:rPr lang="da-DK" sz="2400" dirty="0" smtClean="0"/>
              <a:t> ikke besøgt før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400" dirty="0" smtClean="0"/>
              <a:t>			</a:t>
            </a:r>
            <a:r>
              <a:rPr lang="en-US" sz="2400" dirty="0" err="1" smtClean="0"/>
              <a:t>indsæt</a:t>
            </a:r>
            <a:r>
              <a:rPr lang="en-US" sz="2400" dirty="0" smtClean="0"/>
              <a:t> </a:t>
            </a:r>
            <a:r>
              <a:rPr lang="en-US" sz="2400" i="1" dirty="0" smtClean="0"/>
              <a:t>v</a:t>
            </a:r>
            <a:r>
              <a:rPr lang="en-US" sz="2400" dirty="0" smtClean="0"/>
              <a:t> </a:t>
            </a:r>
            <a:r>
              <a:rPr lang="en-US" sz="2400" dirty="0" err="1" smtClean="0"/>
              <a:t>i</a:t>
            </a:r>
            <a:r>
              <a:rPr lang="en-US" sz="2400" dirty="0" smtClean="0"/>
              <a:t> </a:t>
            </a:r>
            <a:r>
              <a:rPr lang="en-US" sz="2400" i="1" dirty="0" smtClean="0"/>
              <a:t>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7544" y="213285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>
                <a:solidFill>
                  <a:srgbClr val="C00000"/>
                </a:solidFill>
              </a:rPr>
              <a:t>startside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16200000" flipH="1">
            <a:off x="971600" y="2636912"/>
            <a:ext cx="288032" cy="144016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Statistik</a:t>
            </a:r>
            <a:endParaRPr lang="en-US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5144"/>
            <a:ext cx="4327173" cy="270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 b="21610"/>
          <a:stretch>
            <a:fillRect/>
          </a:stretch>
        </p:blipFill>
        <p:spPr bwMode="auto">
          <a:xfrm>
            <a:off x="4572000" y="1628800"/>
            <a:ext cx="4262233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203848" y="6444044"/>
            <a:ext cx="3117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Fra</a:t>
            </a:r>
            <a:r>
              <a:rPr lang="en-US" dirty="0" smtClean="0"/>
              <a:t>: </a:t>
            </a:r>
            <a:r>
              <a:rPr lang="en-US" dirty="0" err="1" smtClean="0"/>
              <a:t>Najork</a:t>
            </a:r>
            <a:r>
              <a:rPr lang="en-US" dirty="0" smtClean="0"/>
              <a:t> and </a:t>
            </a:r>
            <a:r>
              <a:rPr lang="en-US" dirty="0" err="1" smtClean="0"/>
              <a:t>Heydon</a:t>
            </a:r>
            <a:r>
              <a:rPr lang="en-US" dirty="0" smtClean="0"/>
              <a:t>, 2001]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5617" t="17241" r="8124" b="36754"/>
          <a:stretch>
            <a:fillRect/>
          </a:stretch>
        </p:blipFill>
        <p:spPr bwMode="auto">
          <a:xfrm>
            <a:off x="2123728" y="4427820"/>
            <a:ext cx="496855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5166" y="188640"/>
            <a:ext cx="7211144" cy="1143000"/>
          </a:xfrm>
        </p:spPr>
        <p:txBody>
          <a:bodyPr/>
          <a:lstStyle/>
          <a:p>
            <a:pPr algn="l"/>
            <a:r>
              <a:rPr lang="da-DK" dirty="0" err="1" smtClean="0">
                <a:solidFill>
                  <a:schemeClr val="tx1"/>
                </a:solidFill>
              </a:rPr>
              <a:t>robots.txt</a:t>
            </a:r>
            <a:r>
              <a:rPr lang="da-DK" dirty="0" smtClean="0">
                <a:solidFill>
                  <a:schemeClr val="tx1"/>
                </a:solidFill>
              </a:rPr>
              <a:t> @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Content Placeholder 6" descr="nytlogo379x64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67012" y="3558381"/>
            <a:ext cx="3609975" cy="609600"/>
          </a:xfrm>
        </p:spPr>
      </p:pic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267544"/>
            <a:ext cx="6477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nytlogo379x64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9927" y="462682"/>
            <a:ext cx="3609975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Robusthed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2960" y="980728"/>
            <a:ext cx="8229600" cy="4525963"/>
          </a:xfrm>
        </p:spPr>
        <p:txBody>
          <a:bodyPr>
            <a:normAutofit fontScale="92500" lnSpcReduction="20000"/>
          </a:bodyPr>
          <a:lstStyle/>
          <a:p>
            <a:endParaRPr lang="en-US" b="1" dirty="0" smtClean="0"/>
          </a:p>
          <a:p>
            <a:r>
              <a:rPr lang="en-US" dirty="0" err="1" smtClean="0"/>
              <a:t>Normalisering</a:t>
            </a:r>
            <a:r>
              <a:rPr lang="en-US" dirty="0" smtClean="0"/>
              <a:t> </a:t>
            </a:r>
            <a:r>
              <a:rPr lang="en-US" dirty="0" err="1" smtClean="0"/>
              <a:t>af</a:t>
            </a:r>
            <a:r>
              <a:rPr lang="en-US" dirty="0" smtClean="0"/>
              <a:t> </a:t>
            </a:r>
            <a:r>
              <a:rPr lang="en-US" dirty="0" err="1" smtClean="0"/>
              <a:t>URLer</a:t>
            </a:r>
            <a:endParaRPr lang="en-US" dirty="0" smtClean="0"/>
          </a:p>
          <a:p>
            <a:r>
              <a:rPr lang="en-US" dirty="0" err="1" smtClean="0"/>
              <a:t>Parsning</a:t>
            </a:r>
            <a:r>
              <a:rPr lang="en-US" dirty="0" smtClean="0"/>
              <a:t> </a:t>
            </a:r>
            <a:r>
              <a:rPr lang="en-US" dirty="0" err="1" smtClean="0"/>
              <a:t>af</a:t>
            </a:r>
            <a:r>
              <a:rPr lang="en-US" dirty="0" smtClean="0"/>
              <a:t> </a:t>
            </a:r>
            <a:r>
              <a:rPr lang="en-US" dirty="0" err="1" smtClean="0"/>
              <a:t>malformet</a:t>
            </a:r>
            <a:r>
              <a:rPr lang="en-US" dirty="0" smtClean="0"/>
              <a:t> HTML</a:t>
            </a:r>
          </a:p>
          <a:p>
            <a:r>
              <a:rPr lang="en-US" dirty="0" smtClean="0"/>
              <a:t>Mange </a:t>
            </a:r>
            <a:r>
              <a:rPr lang="en-US" dirty="0" err="1" smtClean="0"/>
              <a:t>filtyper</a:t>
            </a:r>
            <a:endParaRPr lang="en-US" dirty="0" smtClean="0"/>
          </a:p>
          <a:p>
            <a:r>
              <a:rPr lang="en-US" dirty="0" err="1" smtClean="0"/>
              <a:t>Forkert</a:t>
            </a:r>
            <a:r>
              <a:rPr lang="en-US" dirty="0" smtClean="0"/>
              <a:t> content-type </a:t>
            </a:r>
            <a:r>
              <a:rPr lang="en-US" dirty="0" err="1" smtClean="0"/>
              <a:t>fra</a:t>
            </a:r>
            <a:r>
              <a:rPr lang="en-US" dirty="0" smtClean="0"/>
              <a:t> server</a:t>
            </a:r>
          </a:p>
          <a:p>
            <a:r>
              <a:rPr lang="en-US" dirty="0" err="1" smtClean="0"/>
              <a:t>Forkert</a:t>
            </a:r>
            <a:r>
              <a:rPr lang="en-US" dirty="0" smtClean="0"/>
              <a:t> HTTP response code </a:t>
            </a:r>
            <a:r>
              <a:rPr lang="en-US" dirty="0" err="1" smtClean="0"/>
              <a:t>fra</a:t>
            </a:r>
            <a:r>
              <a:rPr lang="en-US" dirty="0" smtClean="0"/>
              <a:t> server</a:t>
            </a:r>
          </a:p>
          <a:p>
            <a:r>
              <a:rPr lang="en-US" dirty="0" err="1" smtClean="0"/>
              <a:t>Enorme</a:t>
            </a:r>
            <a:r>
              <a:rPr lang="en-US" dirty="0" smtClean="0"/>
              <a:t> filer</a:t>
            </a:r>
          </a:p>
          <a:p>
            <a:r>
              <a:rPr lang="en-US" dirty="0" err="1" smtClean="0"/>
              <a:t>Uendelige</a:t>
            </a:r>
            <a:r>
              <a:rPr lang="en-US" dirty="0" smtClean="0"/>
              <a:t> URL-</a:t>
            </a:r>
            <a:r>
              <a:rPr lang="en-US" dirty="0" err="1" smtClean="0"/>
              <a:t>løkker</a:t>
            </a:r>
            <a:r>
              <a:rPr lang="en-US" dirty="0" smtClean="0"/>
              <a:t> (crawler traps)</a:t>
            </a:r>
          </a:p>
          <a:p>
            <a:r>
              <a:rPr lang="en-US" dirty="0" smtClean="0"/>
              <a:t>...</a:t>
            </a:r>
          </a:p>
        </p:txBody>
      </p:sp>
      <p:sp>
        <p:nvSpPr>
          <p:cNvPr id="4" name="Rectangle 3"/>
          <p:cNvSpPr/>
          <p:nvPr/>
        </p:nvSpPr>
        <p:spPr>
          <a:xfrm>
            <a:off x="827584" y="5517232"/>
            <a:ext cx="7488832" cy="954107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da-DK" sz="2800" dirty="0" smtClean="0"/>
              <a:t>Vær konservativ – opgiv at finde alt</a:t>
            </a:r>
          </a:p>
          <a:p>
            <a:pPr algn="ctr"/>
            <a:r>
              <a:rPr lang="da-DK" sz="2800" dirty="0" err="1" smtClean="0"/>
              <a:t>Crawling</a:t>
            </a:r>
            <a:r>
              <a:rPr lang="da-DK" sz="2800" dirty="0" smtClean="0"/>
              <a:t> kan tage måneder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Designovervejelser</a:t>
            </a:r>
            <a:r>
              <a:rPr lang="en-US" b="1" dirty="0" smtClean="0"/>
              <a:t> - Crawling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8229600" cy="4525963"/>
          </a:xfrm>
        </p:spPr>
        <p:txBody>
          <a:bodyPr/>
          <a:lstStyle/>
          <a:p>
            <a:r>
              <a:rPr lang="en-US" dirty="0" err="1" smtClean="0"/>
              <a:t>Startpunkt</a:t>
            </a:r>
            <a:r>
              <a:rPr lang="en-US" dirty="0" smtClean="0"/>
              <a:t> (initial </a:t>
            </a:r>
            <a:r>
              <a:rPr lang="en-US" i="1" dirty="0" smtClean="0"/>
              <a:t>S</a:t>
            </a:r>
            <a:r>
              <a:rPr lang="en-US" dirty="0" smtClean="0"/>
              <a:t>)</a:t>
            </a:r>
          </a:p>
          <a:p>
            <a:r>
              <a:rPr lang="en-US" dirty="0" smtClean="0"/>
              <a:t>Crawl-</a:t>
            </a:r>
            <a:r>
              <a:rPr lang="en-US" dirty="0" err="1" smtClean="0"/>
              <a:t>strategi</a:t>
            </a:r>
            <a:r>
              <a:rPr lang="en-US" dirty="0" smtClean="0"/>
              <a:t> (</a:t>
            </a:r>
            <a:r>
              <a:rPr lang="en-US" dirty="0" err="1" smtClean="0"/>
              <a:t>valg</a:t>
            </a:r>
            <a:r>
              <a:rPr lang="en-US" dirty="0" smtClean="0"/>
              <a:t> </a:t>
            </a:r>
            <a:r>
              <a:rPr lang="en-US" dirty="0" err="1" smtClean="0"/>
              <a:t>af</a:t>
            </a:r>
            <a:r>
              <a:rPr lang="en-US" dirty="0" smtClean="0"/>
              <a:t> </a:t>
            </a:r>
            <a:r>
              <a:rPr lang="en-US" i="1" dirty="0" smtClean="0"/>
              <a:t>s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Mærkning</a:t>
            </a:r>
            <a:r>
              <a:rPr lang="en-US" dirty="0" smtClean="0"/>
              <a:t> </a:t>
            </a:r>
            <a:r>
              <a:rPr lang="en-US" dirty="0" err="1" smtClean="0"/>
              <a:t>af</a:t>
            </a:r>
            <a:r>
              <a:rPr lang="en-US" dirty="0" smtClean="0"/>
              <a:t> </a:t>
            </a:r>
            <a:r>
              <a:rPr lang="en-US" dirty="0" err="1" smtClean="0"/>
              <a:t>besøgte</a:t>
            </a:r>
            <a:r>
              <a:rPr lang="en-US" dirty="0" smtClean="0"/>
              <a:t> </a:t>
            </a:r>
            <a:r>
              <a:rPr lang="en-US" dirty="0" err="1" smtClean="0"/>
              <a:t>sider</a:t>
            </a:r>
            <a:endParaRPr lang="en-US" dirty="0" smtClean="0"/>
          </a:p>
          <a:p>
            <a:r>
              <a:rPr lang="en-US" dirty="0" err="1" smtClean="0"/>
              <a:t>Robusthed</a:t>
            </a:r>
            <a:endParaRPr lang="en-US" dirty="0" smtClean="0"/>
          </a:p>
          <a:p>
            <a:r>
              <a:rPr lang="da-DK" dirty="0" smtClean="0"/>
              <a:t>Ressourceforbrug (egne og andres ressourcer)</a:t>
            </a:r>
          </a:p>
          <a:p>
            <a:r>
              <a:rPr lang="en-US" dirty="0" err="1" smtClean="0"/>
              <a:t>Opdatering</a:t>
            </a:r>
            <a:r>
              <a:rPr lang="en-US" dirty="0" smtClean="0"/>
              <a:t>: </a:t>
            </a:r>
            <a:r>
              <a:rPr lang="en-US" dirty="0" err="1" smtClean="0"/>
              <a:t>Kontinuert</a:t>
            </a:r>
            <a:r>
              <a:rPr lang="en-US" dirty="0" smtClean="0"/>
              <a:t> vs. </a:t>
            </a:r>
            <a:r>
              <a:rPr lang="en-US" dirty="0" err="1" smtClean="0"/>
              <a:t>periodisk</a:t>
            </a:r>
            <a:r>
              <a:rPr lang="en-US" dirty="0" smtClean="0"/>
              <a:t> crawling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87624" y="5469031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252538" algn="l"/>
              </a:tabLst>
            </a:pPr>
            <a:r>
              <a:rPr lang="da-DK" sz="2400" b="1" dirty="0" smtClean="0">
                <a:solidFill>
                  <a:srgbClr val="C00000"/>
                </a:solidFill>
              </a:rPr>
              <a:t>Output:	DB med besøgte dokumenter</a:t>
            </a:r>
          </a:p>
          <a:p>
            <a:pPr>
              <a:tabLst>
                <a:tab pos="1252538" algn="l"/>
              </a:tabLst>
            </a:pPr>
            <a:r>
              <a:rPr lang="en-US" sz="2400" b="1" dirty="0" smtClean="0">
                <a:solidFill>
                  <a:srgbClr val="C00000"/>
                </a:solidFill>
              </a:rPr>
              <a:t>	DB med links </a:t>
            </a:r>
            <a:r>
              <a:rPr lang="en-US" sz="2400" b="1" dirty="0" err="1" smtClean="0">
                <a:solidFill>
                  <a:srgbClr val="C00000"/>
                </a:solidFill>
              </a:rPr>
              <a:t>i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disse</a:t>
            </a:r>
            <a:r>
              <a:rPr lang="en-US" sz="2400" b="1" dirty="0" smtClean="0">
                <a:solidFill>
                  <a:srgbClr val="C00000"/>
                </a:solidFill>
              </a:rPr>
              <a:t> (</a:t>
            </a:r>
            <a:r>
              <a:rPr lang="en-US" sz="2400" b="1" dirty="0" err="1" smtClean="0">
                <a:solidFill>
                  <a:srgbClr val="C00000"/>
                </a:solidFill>
              </a:rPr>
              <a:t>kanterne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i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Internetgrafen</a:t>
            </a:r>
            <a:r>
              <a:rPr lang="en-US" sz="2400" b="1" dirty="0" smtClean="0">
                <a:solidFill>
                  <a:srgbClr val="C00000"/>
                </a:solidFill>
              </a:rPr>
              <a:t>)</a:t>
            </a:r>
          </a:p>
          <a:p>
            <a:pPr>
              <a:tabLst>
                <a:tab pos="1252538" algn="l"/>
              </a:tabLst>
            </a:pPr>
            <a:r>
              <a:rPr lang="en-US" sz="2400" b="1" dirty="0" smtClean="0">
                <a:solidFill>
                  <a:srgbClr val="C00000"/>
                </a:solidFill>
              </a:rPr>
              <a:t>	DB med </a:t>
            </a:r>
            <a:r>
              <a:rPr lang="en-US" sz="2400" b="1" dirty="0" err="1" smtClean="0">
                <a:solidFill>
                  <a:srgbClr val="C00000"/>
                </a:solidFill>
              </a:rPr>
              <a:t>DokumentID</a:t>
            </a:r>
            <a:r>
              <a:rPr lang="en-US" sz="2400" b="1" dirty="0" smtClean="0">
                <a:solidFill>
                  <a:srgbClr val="C00000"/>
                </a:solidFill>
              </a:rPr>
              <a:t>–URL </a:t>
            </a:r>
            <a:r>
              <a:rPr lang="en-US" sz="2400" b="1" dirty="0" err="1" smtClean="0">
                <a:solidFill>
                  <a:srgbClr val="C00000"/>
                </a:solidFill>
              </a:rPr>
              <a:t>mapning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48064" y="1615440"/>
            <a:ext cx="3528392" cy="224560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i="1" dirty="0" smtClean="0"/>
              <a:t>S</a:t>
            </a:r>
            <a:r>
              <a:rPr lang="en-US" sz="2000" dirty="0" smtClean="0"/>
              <a:t> = {</a:t>
            </a:r>
            <a:r>
              <a:rPr lang="en-US" sz="2000" dirty="0" err="1" smtClean="0"/>
              <a:t>startside</a:t>
            </a:r>
            <a:r>
              <a:rPr lang="en-US" sz="2000" dirty="0" smtClean="0"/>
              <a:t>}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b="1" dirty="0" smtClean="0"/>
              <a:t>repeat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dirty="0" smtClean="0"/>
              <a:t>	</a:t>
            </a:r>
            <a:r>
              <a:rPr lang="en-US" sz="2000" dirty="0" err="1" smtClean="0"/>
              <a:t>fjern</a:t>
            </a:r>
            <a:r>
              <a:rPr lang="en-US" sz="2000" dirty="0" smtClean="0"/>
              <a:t> en side </a:t>
            </a:r>
            <a:r>
              <a:rPr lang="en-US" sz="2000" i="1" dirty="0" smtClean="0"/>
              <a:t>s</a:t>
            </a:r>
            <a:r>
              <a:rPr lang="en-US" sz="2000" dirty="0" smtClean="0"/>
              <a:t> </a:t>
            </a:r>
            <a:r>
              <a:rPr lang="en-US" sz="2000" dirty="0" err="1" smtClean="0"/>
              <a:t>fra</a:t>
            </a:r>
            <a:r>
              <a:rPr lang="en-US" sz="2000" dirty="0" smtClean="0"/>
              <a:t> </a:t>
            </a:r>
            <a:r>
              <a:rPr lang="en-US" sz="2000" i="1" dirty="0" smtClean="0"/>
              <a:t>S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dirty="0" smtClean="0"/>
              <a:t>	parse </a:t>
            </a:r>
            <a:r>
              <a:rPr lang="en-US" sz="2000" i="1" dirty="0" smtClean="0"/>
              <a:t>s</a:t>
            </a:r>
            <a:r>
              <a:rPr lang="en-US" sz="2000" dirty="0" smtClean="0"/>
              <a:t> </a:t>
            </a:r>
            <a:r>
              <a:rPr lang="en-US" sz="2000" dirty="0" err="1" smtClean="0"/>
              <a:t>og</a:t>
            </a:r>
            <a:r>
              <a:rPr lang="en-US" sz="2000" dirty="0" smtClean="0"/>
              <a:t> find </a:t>
            </a:r>
            <a:r>
              <a:rPr lang="en-US" sz="2000" dirty="0" err="1" smtClean="0"/>
              <a:t>alle</a:t>
            </a:r>
            <a:r>
              <a:rPr lang="en-US" sz="2000" dirty="0" smtClean="0"/>
              <a:t> links (</a:t>
            </a:r>
            <a:r>
              <a:rPr lang="en-US" sz="2000" i="1" dirty="0" smtClean="0"/>
              <a:t>s</a:t>
            </a:r>
            <a:r>
              <a:rPr lang="en-US" sz="2000" dirty="0" smtClean="0"/>
              <a:t>, </a:t>
            </a:r>
            <a:r>
              <a:rPr lang="en-US" sz="2000" i="1" dirty="0" smtClean="0"/>
              <a:t>v</a:t>
            </a:r>
            <a:r>
              <a:rPr lang="en-US" sz="2000" dirty="0" smtClean="0"/>
              <a:t>)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b="1" dirty="0" smtClean="0"/>
              <a:t>	</a:t>
            </a:r>
            <a:r>
              <a:rPr lang="en-US" sz="2000" b="1" dirty="0" err="1" smtClean="0"/>
              <a:t>foreach</a:t>
            </a:r>
            <a:r>
              <a:rPr lang="en-US" sz="2000" dirty="0" smtClean="0"/>
              <a:t> (</a:t>
            </a:r>
            <a:r>
              <a:rPr lang="en-US" sz="2000" i="1" dirty="0" smtClean="0"/>
              <a:t>s</a:t>
            </a:r>
            <a:r>
              <a:rPr lang="en-US" sz="2000" dirty="0" smtClean="0"/>
              <a:t>, </a:t>
            </a:r>
            <a:r>
              <a:rPr lang="en-US" sz="2000" i="1" dirty="0" smtClean="0"/>
              <a:t>v</a:t>
            </a:r>
            <a:r>
              <a:rPr lang="en-US" sz="2000" dirty="0" smtClean="0"/>
              <a:t>)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da-DK" sz="2000" b="1" dirty="0" smtClean="0"/>
              <a:t>		</a:t>
            </a:r>
            <a:r>
              <a:rPr lang="da-DK" sz="2000" b="1" dirty="0" err="1" smtClean="0"/>
              <a:t>if</a:t>
            </a:r>
            <a:r>
              <a:rPr lang="da-DK" sz="2000" b="1" dirty="0" smtClean="0"/>
              <a:t> </a:t>
            </a:r>
            <a:r>
              <a:rPr lang="da-DK" sz="2000" i="1" dirty="0" smtClean="0"/>
              <a:t>v</a:t>
            </a:r>
            <a:r>
              <a:rPr lang="da-DK" sz="2000" dirty="0" smtClean="0"/>
              <a:t> ikke besøgt før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dirty="0" smtClean="0"/>
              <a:t>			</a:t>
            </a:r>
            <a:r>
              <a:rPr lang="en-US" sz="2000" dirty="0" err="1" smtClean="0"/>
              <a:t>indsæt</a:t>
            </a:r>
            <a:r>
              <a:rPr lang="en-US" sz="2000" dirty="0" smtClean="0"/>
              <a:t> </a:t>
            </a:r>
            <a:r>
              <a:rPr lang="en-US" sz="2000" i="1" dirty="0" smtClean="0"/>
              <a:t>v</a:t>
            </a:r>
            <a:r>
              <a:rPr lang="en-US" sz="2000" dirty="0" smtClean="0"/>
              <a:t> </a:t>
            </a:r>
            <a:r>
              <a:rPr lang="en-US" sz="2000" dirty="0" err="1" smtClean="0"/>
              <a:t>i</a:t>
            </a:r>
            <a:r>
              <a:rPr lang="en-US" sz="2000" dirty="0" smtClean="0"/>
              <a:t> </a:t>
            </a:r>
            <a:r>
              <a:rPr lang="en-US" sz="2000" i="1" dirty="0" smtClean="0"/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816"/>
            <a:ext cx="8229600" cy="1143000"/>
          </a:xfrm>
        </p:spPr>
        <p:txBody>
          <a:bodyPr>
            <a:noAutofit/>
          </a:bodyPr>
          <a:lstStyle/>
          <a:p>
            <a:r>
              <a:rPr lang="da-DK" sz="5400" b="1" dirty="0" smtClean="0">
                <a:solidFill>
                  <a:schemeClr val="bg1"/>
                </a:solidFill>
              </a:rPr>
              <a:t>Hvornår har du sidst brugt </a:t>
            </a:r>
            <a:r>
              <a:rPr lang="da-DK" sz="5400" b="1" dirty="0" err="1" smtClean="0">
                <a:solidFill>
                  <a:schemeClr val="bg1"/>
                </a:solidFill>
              </a:rPr>
              <a:t>Google</a:t>
            </a:r>
            <a:r>
              <a:rPr lang="da-DK" sz="5400" b="1" dirty="0" smtClean="0">
                <a:solidFill>
                  <a:schemeClr val="bg1"/>
                </a:solidFill>
              </a:rPr>
              <a:t>?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7784" y="2464296"/>
            <a:ext cx="3816424" cy="3917032"/>
          </a:xfrm>
        </p:spPr>
        <p:txBody>
          <a:bodyPr>
            <a:noAutofit/>
          </a:bodyPr>
          <a:lstStyle/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r>
              <a:rPr lang="da-DK" sz="4000" dirty="0" smtClean="0">
                <a:solidFill>
                  <a:schemeClr val="bg1"/>
                </a:solidFill>
              </a:rPr>
              <a:t>Seneste time</a:t>
            </a:r>
          </a:p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r>
              <a:rPr lang="da-DK" sz="4000" dirty="0" err="1" smtClean="0">
                <a:solidFill>
                  <a:schemeClr val="bg1"/>
                </a:solidFill>
              </a:rPr>
              <a:t>Idag</a:t>
            </a:r>
            <a:endParaRPr lang="da-DK" sz="4000" dirty="0" smtClean="0">
              <a:solidFill>
                <a:schemeClr val="bg1"/>
              </a:solidFill>
            </a:endParaRPr>
          </a:p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r>
              <a:rPr lang="da-DK" sz="4000" dirty="0" smtClean="0">
                <a:solidFill>
                  <a:schemeClr val="bg1"/>
                </a:solidFill>
              </a:rPr>
              <a:t>Denne uge</a:t>
            </a:r>
          </a:p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r>
              <a:rPr lang="da-DK" sz="4000" dirty="0" smtClean="0">
                <a:solidFill>
                  <a:schemeClr val="bg1"/>
                </a:solidFill>
              </a:rPr>
              <a:t>Denne måned</a:t>
            </a:r>
          </a:p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r>
              <a:rPr lang="da-DK" sz="4000" dirty="0" smtClean="0">
                <a:solidFill>
                  <a:schemeClr val="bg1"/>
                </a:solidFill>
              </a:rPr>
              <a:t>Aldrig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Crawling </a:t>
            </a:r>
            <a:r>
              <a:rPr lang="en-US" b="1" dirty="0" err="1" smtClean="0"/>
              <a:t>Strategi</a:t>
            </a:r>
            <a:r>
              <a:rPr lang="en-US" b="1" dirty="0" smtClean="0"/>
              <a:t>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711349"/>
            <a:ext cx="8208912" cy="4525963"/>
          </a:xfrm>
        </p:spPr>
        <p:txBody>
          <a:bodyPr>
            <a:normAutofit/>
          </a:bodyPr>
          <a:lstStyle/>
          <a:p>
            <a:r>
              <a:rPr lang="en-US" dirty="0" err="1" smtClean="0"/>
              <a:t>Bredde</a:t>
            </a:r>
            <a:r>
              <a:rPr lang="en-US" dirty="0" smtClean="0"/>
              <a:t> </a:t>
            </a:r>
            <a:r>
              <a:rPr lang="en-US" dirty="0" err="1" smtClean="0"/>
              <a:t>først</a:t>
            </a:r>
            <a:r>
              <a:rPr lang="en-US" dirty="0" smtClean="0"/>
              <a:t> </a:t>
            </a:r>
            <a:r>
              <a:rPr lang="en-US" dirty="0" err="1" smtClean="0"/>
              <a:t>søgning</a:t>
            </a:r>
            <a:endParaRPr lang="en-US" dirty="0" smtClean="0"/>
          </a:p>
          <a:p>
            <a:r>
              <a:rPr lang="en-US" dirty="0" err="1" smtClean="0"/>
              <a:t>Dybde</a:t>
            </a:r>
            <a:r>
              <a:rPr lang="en-US" dirty="0" smtClean="0"/>
              <a:t> </a:t>
            </a:r>
            <a:r>
              <a:rPr lang="en-US" dirty="0" err="1" smtClean="0"/>
              <a:t>først</a:t>
            </a:r>
            <a:r>
              <a:rPr lang="en-US" dirty="0" smtClean="0"/>
              <a:t> </a:t>
            </a:r>
            <a:r>
              <a:rPr lang="en-US" dirty="0" err="1" smtClean="0"/>
              <a:t>søgning</a:t>
            </a:r>
            <a:endParaRPr lang="en-US" dirty="0" smtClean="0"/>
          </a:p>
          <a:p>
            <a:r>
              <a:rPr lang="en-US" dirty="0" err="1" smtClean="0"/>
              <a:t>Tilfældig</a:t>
            </a:r>
            <a:r>
              <a:rPr lang="en-US" dirty="0" smtClean="0"/>
              <a:t> </a:t>
            </a:r>
            <a:r>
              <a:rPr lang="en-US" dirty="0" err="1" smtClean="0"/>
              <a:t>næste</a:t>
            </a:r>
            <a:r>
              <a:rPr lang="en-US" dirty="0" smtClean="0"/>
              <a:t> </a:t>
            </a:r>
            <a:r>
              <a:rPr lang="en-US" i="1" dirty="0" smtClean="0"/>
              <a:t>s</a:t>
            </a:r>
          </a:p>
          <a:p>
            <a:r>
              <a:rPr lang="en-US" dirty="0" err="1" smtClean="0"/>
              <a:t>Prioriteret</a:t>
            </a:r>
            <a:r>
              <a:rPr lang="en-US" dirty="0" smtClean="0"/>
              <a:t> </a:t>
            </a:r>
            <a:r>
              <a:rPr lang="en-US" dirty="0" err="1" smtClean="0"/>
              <a:t>søgning</a:t>
            </a:r>
            <a:r>
              <a:rPr lang="en-US" dirty="0" smtClean="0"/>
              <a:t>, </a:t>
            </a:r>
            <a:r>
              <a:rPr lang="en-US" dirty="0" err="1" smtClean="0"/>
              <a:t>fx</a:t>
            </a:r>
            <a:endParaRPr lang="en-US" dirty="0" smtClean="0"/>
          </a:p>
          <a:p>
            <a:pPr lvl="1"/>
            <a:r>
              <a:rPr lang="da-DK" dirty="0" smtClean="0"/>
              <a:t>Sider som opdateres ofte (kræver metode til at </a:t>
            </a:r>
            <a:r>
              <a:rPr lang="da-DK" dirty="0" err="1" smtClean="0"/>
              <a:t>estimatere</a:t>
            </a:r>
            <a:r>
              <a:rPr lang="da-DK" dirty="0" smtClean="0"/>
              <a:t> </a:t>
            </a:r>
            <a:r>
              <a:rPr lang="en-US" dirty="0" err="1" smtClean="0"/>
              <a:t>opdateringsfrekvens</a:t>
            </a:r>
            <a:r>
              <a:rPr lang="en-US" dirty="0" smtClean="0"/>
              <a:t>)</a:t>
            </a:r>
          </a:p>
          <a:p>
            <a:pPr lvl="1"/>
            <a:r>
              <a:rPr lang="da-DK" dirty="0" smtClean="0"/>
              <a:t>Efter vigtighed (kræver metode til at estimere vigtighed, </a:t>
            </a:r>
            <a:r>
              <a:rPr lang="en-US" dirty="0" err="1" smtClean="0"/>
              <a:t>fx</a:t>
            </a:r>
            <a:r>
              <a:rPr lang="en-US" dirty="0" smtClean="0"/>
              <a:t> </a:t>
            </a:r>
            <a:r>
              <a:rPr lang="en-US" dirty="0" err="1" smtClean="0"/>
              <a:t>PageRank</a:t>
            </a:r>
            <a:r>
              <a:rPr lang="en-US" dirty="0" smtClean="0"/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5148064" y="1615440"/>
            <a:ext cx="3528392" cy="224560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i="1" dirty="0" smtClean="0"/>
              <a:t>S</a:t>
            </a:r>
            <a:r>
              <a:rPr lang="en-US" sz="2000" dirty="0" smtClean="0"/>
              <a:t> = {</a:t>
            </a:r>
            <a:r>
              <a:rPr lang="en-US" sz="2000" dirty="0" err="1" smtClean="0"/>
              <a:t>startside</a:t>
            </a:r>
            <a:r>
              <a:rPr lang="en-US" sz="2000" dirty="0" smtClean="0"/>
              <a:t>}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b="1" dirty="0" smtClean="0"/>
              <a:t>repeat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dirty="0" smtClean="0"/>
              <a:t>	</a:t>
            </a:r>
            <a:r>
              <a:rPr lang="en-US" sz="2000" dirty="0" err="1" smtClean="0"/>
              <a:t>fjern</a:t>
            </a:r>
            <a:r>
              <a:rPr lang="en-US" sz="2000" dirty="0" smtClean="0"/>
              <a:t> en side </a:t>
            </a:r>
            <a:r>
              <a:rPr lang="en-US" sz="2000" i="1" dirty="0" smtClean="0"/>
              <a:t>s</a:t>
            </a:r>
            <a:r>
              <a:rPr lang="en-US" sz="2000" dirty="0" smtClean="0"/>
              <a:t> </a:t>
            </a:r>
            <a:r>
              <a:rPr lang="en-US" sz="2000" dirty="0" err="1" smtClean="0"/>
              <a:t>fra</a:t>
            </a:r>
            <a:r>
              <a:rPr lang="en-US" sz="2000" dirty="0" smtClean="0"/>
              <a:t> </a:t>
            </a:r>
            <a:r>
              <a:rPr lang="en-US" sz="2000" i="1" dirty="0" smtClean="0"/>
              <a:t>S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dirty="0" smtClean="0"/>
              <a:t>	parse </a:t>
            </a:r>
            <a:r>
              <a:rPr lang="en-US" sz="2000" i="1" dirty="0" smtClean="0"/>
              <a:t>s</a:t>
            </a:r>
            <a:r>
              <a:rPr lang="en-US" sz="2000" dirty="0" smtClean="0"/>
              <a:t> </a:t>
            </a:r>
            <a:r>
              <a:rPr lang="en-US" sz="2000" dirty="0" err="1" smtClean="0"/>
              <a:t>og</a:t>
            </a:r>
            <a:r>
              <a:rPr lang="en-US" sz="2000" dirty="0" smtClean="0"/>
              <a:t> find </a:t>
            </a:r>
            <a:r>
              <a:rPr lang="en-US" sz="2000" dirty="0" err="1" smtClean="0"/>
              <a:t>alle</a:t>
            </a:r>
            <a:r>
              <a:rPr lang="en-US" sz="2000" dirty="0" smtClean="0"/>
              <a:t> links (</a:t>
            </a:r>
            <a:r>
              <a:rPr lang="en-US" sz="2000" i="1" dirty="0" smtClean="0"/>
              <a:t>s</a:t>
            </a:r>
            <a:r>
              <a:rPr lang="en-US" sz="2000" dirty="0" smtClean="0"/>
              <a:t>, </a:t>
            </a:r>
            <a:r>
              <a:rPr lang="en-US" sz="2000" i="1" dirty="0" smtClean="0"/>
              <a:t>v</a:t>
            </a:r>
            <a:r>
              <a:rPr lang="en-US" sz="2000" dirty="0" smtClean="0"/>
              <a:t>)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b="1" dirty="0" smtClean="0"/>
              <a:t>	</a:t>
            </a:r>
            <a:r>
              <a:rPr lang="en-US" sz="2000" b="1" dirty="0" err="1" smtClean="0"/>
              <a:t>foreach</a:t>
            </a:r>
            <a:r>
              <a:rPr lang="en-US" sz="2000" dirty="0" smtClean="0"/>
              <a:t> (</a:t>
            </a:r>
            <a:r>
              <a:rPr lang="en-US" sz="2000" i="1" dirty="0" smtClean="0"/>
              <a:t>s</a:t>
            </a:r>
            <a:r>
              <a:rPr lang="en-US" sz="2000" dirty="0" smtClean="0"/>
              <a:t>, </a:t>
            </a:r>
            <a:r>
              <a:rPr lang="en-US" sz="2000" i="1" dirty="0" smtClean="0"/>
              <a:t>v</a:t>
            </a:r>
            <a:r>
              <a:rPr lang="en-US" sz="2000" dirty="0" smtClean="0"/>
              <a:t>)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da-DK" sz="2000" b="1" dirty="0" smtClean="0"/>
              <a:t>		</a:t>
            </a:r>
            <a:r>
              <a:rPr lang="da-DK" sz="2000" b="1" dirty="0" err="1" smtClean="0"/>
              <a:t>if</a:t>
            </a:r>
            <a:r>
              <a:rPr lang="da-DK" sz="2000" b="1" dirty="0" smtClean="0"/>
              <a:t> </a:t>
            </a:r>
            <a:r>
              <a:rPr lang="da-DK" sz="2000" i="1" dirty="0" smtClean="0"/>
              <a:t>v</a:t>
            </a:r>
            <a:r>
              <a:rPr lang="da-DK" sz="2000" dirty="0" smtClean="0"/>
              <a:t> ikke besøgt før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dirty="0" smtClean="0"/>
              <a:t>			</a:t>
            </a:r>
            <a:r>
              <a:rPr lang="en-US" sz="2000" dirty="0" err="1" smtClean="0"/>
              <a:t>indsæt</a:t>
            </a:r>
            <a:r>
              <a:rPr lang="en-US" sz="2000" dirty="0" smtClean="0"/>
              <a:t> </a:t>
            </a:r>
            <a:r>
              <a:rPr lang="en-US" sz="2000" i="1" dirty="0" smtClean="0"/>
              <a:t>v</a:t>
            </a:r>
            <a:r>
              <a:rPr lang="en-US" sz="2000" dirty="0" smtClean="0"/>
              <a:t> </a:t>
            </a:r>
            <a:r>
              <a:rPr lang="en-US" sz="2000" dirty="0" err="1" smtClean="0"/>
              <a:t>i</a:t>
            </a:r>
            <a:r>
              <a:rPr lang="en-US" sz="2000" dirty="0" smtClean="0"/>
              <a:t> </a:t>
            </a:r>
            <a:r>
              <a:rPr lang="en-US" sz="2000" i="1" dirty="0" smtClean="0"/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Hvilken</a:t>
            </a:r>
            <a:r>
              <a:rPr lang="en-US" b="1" dirty="0" smtClean="0">
                <a:solidFill>
                  <a:schemeClr val="bg1"/>
                </a:solidFill>
              </a:rPr>
              <a:t> crawling </a:t>
            </a:r>
            <a:r>
              <a:rPr lang="en-US" b="1" dirty="0" err="1" smtClean="0">
                <a:solidFill>
                  <a:schemeClr val="bg1"/>
                </a:solidFill>
              </a:rPr>
              <a:t>strategi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er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bedst</a:t>
            </a:r>
            <a:r>
              <a:rPr lang="en-US" b="1" dirty="0" smtClean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711349"/>
            <a:ext cx="7632848" cy="4525963"/>
          </a:xfrm>
        </p:spPr>
        <p:txBody>
          <a:bodyPr>
            <a:normAutofit/>
          </a:bodyPr>
          <a:lstStyle/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r>
              <a:rPr lang="en-US" dirty="0" err="1" smtClean="0">
                <a:solidFill>
                  <a:schemeClr val="bg1"/>
                </a:solidFill>
              </a:rPr>
              <a:t>Bredde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først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søgning</a:t>
            </a:r>
            <a:r>
              <a:rPr lang="en-US" dirty="0" smtClean="0">
                <a:solidFill>
                  <a:schemeClr val="bg1"/>
                </a:solidFill>
              </a:rPr>
              <a:t> (“</a:t>
            </a:r>
            <a:r>
              <a:rPr lang="en-US" dirty="0" err="1" smtClean="0">
                <a:solidFill>
                  <a:schemeClr val="bg1"/>
                </a:solidFill>
              </a:rPr>
              <a:t>ringe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vandet</a:t>
            </a:r>
            <a:r>
              <a:rPr lang="en-US" dirty="0" smtClean="0">
                <a:solidFill>
                  <a:schemeClr val="bg1"/>
                </a:solidFill>
              </a:rPr>
              <a:t>”)</a:t>
            </a:r>
          </a:p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r>
              <a:rPr lang="en-US" dirty="0" err="1" smtClean="0">
                <a:solidFill>
                  <a:schemeClr val="bg1"/>
                </a:solidFill>
              </a:rPr>
              <a:t>Dybde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først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søgning</a:t>
            </a:r>
            <a:r>
              <a:rPr lang="en-US" dirty="0" smtClean="0">
                <a:solidFill>
                  <a:schemeClr val="bg1"/>
                </a:solidFill>
              </a:rPr>
              <a:t> (“</a:t>
            </a:r>
            <a:r>
              <a:rPr lang="en-US" dirty="0" err="1" smtClean="0">
                <a:solidFill>
                  <a:schemeClr val="bg1"/>
                </a:solidFill>
              </a:rPr>
              <a:t>søg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chemeClr val="bg1"/>
                </a:solidFill>
              </a:rPr>
              <a:t> en </a:t>
            </a:r>
            <a:r>
              <a:rPr lang="en-US" dirty="0" err="1" smtClean="0">
                <a:solidFill>
                  <a:schemeClr val="bg1"/>
                </a:solidFill>
              </a:rPr>
              <a:t>labyrint</a:t>
            </a:r>
            <a:r>
              <a:rPr lang="en-US" dirty="0" smtClean="0">
                <a:solidFill>
                  <a:schemeClr val="bg1"/>
                </a:solidFill>
              </a:rPr>
              <a:t>”)</a:t>
            </a:r>
          </a:p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Ved ikke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87824" y="4293096"/>
            <a:ext cx="3528392" cy="224560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i="1" dirty="0" smtClean="0"/>
              <a:t>S</a:t>
            </a:r>
            <a:r>
              <a:rPr lang="en-US" sz="2000" dirty="0" smtClean="0"/>
              <a:t> = {</a:t>
            </a:r>
            <a:r>
              <a:rPr lang="en-US" sz="2000" dirty="0" err="1" smtClean="0"/>
              <a:t>startside</a:t>
            </a:r>
            <a:r>
              <a:rPr lang="en-US" sz="2000" dirty="0" smtClean="0"/>
              <a:t>}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b="1" dirty="0" smtClean="0"/>
              <a:t>repeat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dirty="0" smtClean="0"/>
              <a:t>	</a:t>
            </a:r>
            <a:r>
              <a:rPr lang="en-US" sz="2000" dirty="0" err="1" smtClean="0"/>
              <a:t>fjern</a:t>
            </a:r>
            <a:r>
              <a:rPr lang="en-US" sz="2000" dirty="0" smtClean="0"/>
              <a:t> en side </a:t>
            </a:r>
            <a:r>
              <a:rPr lang="en-US" sz="2000" i="1" dirty="0" smtClean="0"/>
              <a:t>s</a:t>
            </a:r>
            <a:r>
              <a:rPr lang="en-US" sz="2000" dirty="0" smtClean="0"/>
              <a:t> </a:t>
            </a:r>
            <a:r>
              <a:rPr lang="en-US" sz="2000" dirty="0" err="1" smtClean="0"/>
              <a:t>fra</a:t>
            </a:r>
            <a:r>
              <a:rPr lang="en-US" sz="2000" dirty="0" smtClean="0"/>
              <a:t> </a:t>
            </a:r>
            <a:r>
              <a:rPr lang="en-US" sz="2000" i="1" dirty="0" smtClean="0"/>
              <a:t>S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dirty="0" smtClean="0"/>
              <a:t>	parse </a:t>
            </a:r>
            <a:r>
              <a:rPr lang="en-US" sz="2000" i="1" dirty="0" smtClean="0"/>
              <a:t>s</a:t>
            </a:r>
            <a:r>
              <a:rPr lang="en-US" sz="2000" dirty="0" smtClean="0"/>
              <a:t> </a:t>
            </a:r>
            <a:r>
              <a:rPr lang="en-US" sz="2000" dirty="0" err="1" smtClean="0"/>
              <a:t>og</a:t>
            </a:r>
            <a:r>
              <a:rPr lang="en-US" sz="2000" dirty="0" smtClean="0"/>
              <a:t> find </a:t>
            </a:r>
            <a:r>
              <a:rPr lang="en-US" sz="2000" dirty="0" err="1" smtClean="0"/>
              <a:t>alle</a:t>
            </a:r>
            <a:r>
              <a:rPr lang="en-US" sz="2000" dirty="0" smtClean="0"/>
              <a:t> links (</a:t>
            </a:r>
            <a:r>
              <a:rPr lang="en-US" sz="2000" i="1" dirty="0" smtClean="0"/>
              <a:t>s</a:t>
            </a:r>
            <a:r>
              <a:rPr lang="en-US" sz="2000" dirty="0" smtClean="0"/>
              <a:t>, </a:t>
            </a:r>
            <a:r>
              <a:rPr lang="en-US" sz="2000" i="1" dirty="0" smtClean="0"/>
              <a:t>v</a:t>
            </a:r>
            <a:r>
              <a:rPr lang="en-US" sz="2000" dirty="0" smtClean="0"/>
              <a:t>)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b="1" dirty="0" smtClean="0"/>
              <a:t>	</a:t>
            </a:r>
            <a:r>
              <a:rPr lang="en-US" sz="2000" b="1" dirty="0" err="1" smtClean="0"/>
              <a:t>foreach</a:t>
            </a:r>
            <a:r>
              <a:rPr lang="en-US" sz="2000" dirty="0" smtClean="0"/>
              <a:t> (</a:t>
            </a:r>
            <a:r>
              <a:rPr lang="en-US" sz="2000" i="1" dirty="0" smtClean="0"/>
              <a:t>s</a:t>
            </a:r>
            <a:r>
              <a:rPr lang="en-US" sz="2000" dirty="0" smtClean="0"/>
              <a:t>, </a:t>
            </a:r>
            <a:r>
              <a:rPr lang="en-US" sz="2000" i="1" dirty="0" smtClean="0"/>
              <a:t>v</a:t>
            </a:r>
            <a:r>
              <a:rPr lang="en-US" sz="2000" dirty="0" smtClean="0"/>
              <a:t>)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da-DK" sz="2000" b="1" dirty="0" smtClean="0"/>
              <a:t>		</a:t>
            </a:r>
            <a:r>
              <a:rPr lang="da-DK" sz="2000" b="1" dirty="0" err="1" smtClean="0"/>
              <a:t>if</a:t>
            </a:r>
            <a:r>
              <a:rPr lang="da-DK" sz="2000" b="1" dirty="0" smtClean="0"/>
              <a:t> </a:t>
            </a:r>
            <a:r>
              <a:rPr lang="da-DK" sz="2000" i="1" dirty="0" smtClean="0"/>
              <a:t>v</a:t>
            </a:r>
            <a:r>
              <a:rPr lang="da-DK" sz="2000" dirty="0" smtClean="0"/>
              <a:t> ikke besøgt før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dirty="0" smtClean="0"/>
              <a:t>			</a:t>
            </a:r>
            <a:r>
              <a:rPr lang="en-US" sz="2000" dirty="0" err="1" smtClean="0"/>
              <a:t>indsæt</a:t>
            </a:r>
            <a:r>
              <a:rPr lang="en-US" sz="2000" dirty="0" smtClean="0"/>
              <a:t> </a:t>
            </a:r>
            <a:r>
              <a:rPr lang="en-US" sz="2000" i="1" dirty="0" smtClean="0"/>
              <a:t>v</a:t>
            </a:r>
            <a:r>
              <a:rPr lang="en-US" sz="2000" dirty="0" smtClean="0"/>
              <a:t> </a:t>
            </a:r>
            <a:r>
              <a:rPr lang="en-US" sz="2000" dirty="0" err="1" smtClean="0"/>
              <a:t>i</a:t>
            </a:r>
            <a:r>
              <a:rPr lang="en-US" sz="2000" dirty="0" smtClean="0"/>
              <a:t> </a:t>
            </a:r>
            <a:r>
              <a:rPr lang="en-US" sz="2000" i="1" dirty="0" smtClean="0"/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pPr>
              <a:tabLst>
                <a:tab pos="7269163" algn="l"/>
              </a:tabLst>
            </a:pPr>
            <a:r>
              <a:rPr lang="en-US" b="1" dirty="0" err="1" smtClean="0">
                <a:solidFill>
                  <a:schemeClr val="bg1"/>
                </a:solidFill>
              </a:rPr>
              <a:t>Hvilken</a:t>
            </a:r>
            <a:r>
              <a:rPr lang="en-US" b="1" dirty="0" smtClean="0">
                <a:solidFill>
                  <a:schemeClr val="bg1"/>
                </a:solidFill>
              </a:rPr>
              <a:t> crawling </a:t>
            </a:r>
            <a:r>
              <a:rPr lang="en-US" b="1" dirty="0" err="1" smtClean="0">
                <a:solidFill>
                  <a:schemeClr val="bg1"/>
                </a:solidFill>
              </a:rPr>
              <a:t>strategi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er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bedst</a:t>
            </a:r>
            <a:r>
              <a:rPr lang="en-US" b="1" dirty="0" smtClean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711349"/>
            <a:ext cx="7632848" cy="4525963"/>
          </a:xfrm>
        </p:spPr>
        <p:txBody>
          <a:bodyPr>
            <a:normAutofit/>
          </a:bodyPr>
          <a:lstStyle/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r>
              <a:rPr lang="en-US" dirty="0" err="1" smtClean="0">
                <a:solidFill>
                  <a:schemeClr val="bg1"/>
                </a:solidFill>
              </a:rPr>
              <a:t>Bredde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først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søgning</a:t>
            </a:r>
            <a:r>
              <a:rPr lang="en-US" dirty="0" smtClean="0">
                <a:solidFill>
                  <a:schemeClr val="bg1"/>
                </a:solidFill>
              </a:rPr>
              <a:t> (“</a:t>
            </a:r>
            <a:r>
              <a:rPr lang="en-US" dirty="0" err="1" smtClean="0">
                <a:solidFill>
                  <a:schemeClr val="bg1"/>
                </a:solidFill>
              </a:rPr>
              <a:t>ringe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vandet</a:t>
            </a:r>
            <a:r>
              <a:rPr lang="en-US" dirty="0" smtClean="0">
                <a:solidFill>
                  <a:schemeClr val="bg1"/>
                </a:solidFill>
              </a:rPr>
              <a:t>”)</a:t>
            </a:r>
          </a:p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r>
              <a:rPr lang="en-US" dirty="0" err="1" smtClean="0">
                <a:solidFill>
                  <a:schemeClr val="bg1"/>
                </a:solidFill>
              </a:rPr>
              <a:t>Dybde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først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søgning</a:t>
            </a:r>
            <a:r>
              <a:rPr lang="en-US" dirty="0" smtClean="0">
                <a:solidFill>
                  <a:schemeClr val="bg1"/>
                </a:solidFill>
              </a:rPr>
              <a:t> (“</a:t>
            </a:r>
            <a:r>
              <a:rPr lang="en-US" dirty="0" err="1" smtClean="0">
                <a:solidFill>
                  <a:schemeClr val="bg1"/>
                </a:solidFill>
              </a:rPr>
              <a:t>søg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chemeClr val="bg1"/>
                </a:solidFill>
              </a:rPr>
              <a:t> en </a:t>
            </a:r>
            <a:r>
              <a:rPr lang="en-US" dirty="0" err="1" smtClean="0">
                <a:solidFill>
                  <a:schemeClr val="bg1"/>
                </a:solidFill>
              </a:rPr>
              <a:t>labyrint</a:t>
            </a:r>
            <a:r>
              <a:rPr lang="en-US" dirty="0" smtClean="0">
                <a:solidFill>
                  <a:schemeClr val="bg1"/>
                </a:solidFill>
              </a:rPr>
              <a:t>”)</a:t>
            </a:r>
          </a:p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Ved ikke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87824" y="4293096"/>
            <a:ext cx="3528392" cy="224560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i="1" dirty="0" smtClean="0"/>
              <a:t>S</a:t>
            </a:r>
            <a:r>
              <a:rPr lang="en-US" sz="2000" dirty="0" smtClean="0"/>
              <a:t> = {</a:t>
            </a:r>
            <a:r>
              <a:rPr lang="en-US" sz="2000" dirty="0" err="1" smtClean="0"/>
              <a:t>startside</a:t>
            </a:r>
            <a:r>
              <a:rPr lang="en-US" sz="2000" dirty="0" smtClean="0"/>
              <a:t>}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b="1" dirty="0" smtClean="0"/>
              <a:t>repeat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dirty="0" smtClean="0"/>
              <a:t>	</a:t>
            </a:r>
            <a:r>
              <a:rPr lang="en-US" sz="2000" dirty="0" err="1" smtClean="0"/>
              <a:t>fjern</a:t>
            </a:r>
            <a:r>
              <a:rPr lang="en-US" sz="2000" dirty="0" smtClean="0"/>
              <a:t> en side </a:t>
            </a:r>
            <a:r>
              <a:rPr lang="en-US" sz="2000" i="1" dirty="0" smtClean="0"/>
              <a:t>s</a:t>
            </a:r>
            <a:r>
              <a:rPr lang="en-US" sz="2000" dirty="0" smtClean="0"/>
              <a:t> </a:t>
            </a:r>
            <a:r>
              <a:rPr lang="en-US" sz="2000" dirty="0" err="1" smtClean="0"/>
              <a:t>fra</a:t>
            </a:r>
            <a:r>
              <a:rPr lang="en-US" sz="2000" dirty="0" smtClean="0"/>
              <a:t> </a:t>
            </a:r>
            <a:r>
              <a:rPr lang="en-US" sz="2000" i="1" dirty="0" smtClean="0"/>
              <a:t>S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dirty="0" smtClean="0"/>
              <a:t>	parse </a:t>
            </a:r>
            <a:r>
              <a:rPr lang="en-US" sz="2000" i="1" dirty="0" smtClean="0"/>
              <a:t>s</a:t>
            </a:r>
            <a:r>
              <a:rPr lang="en-US" sz="2000" dirty="0" smtClean="0"/>
              <a:t> </a:t>
            </a:r>
            <a:r>
              <a:rPr lang="en-US" sz="2000" dirty="0" err="1" smtClean="0"/>
              <a:t>og</a:t>
            </a:r>
            <a:r>
              <a:rPr lang="en-US" sz="2000" dirty="0" smtClean="0"/>
              <a:t> find </a:t>
            </a:r>
            <a:r>
              <a:rPr lang="en-US" sz="2000" dirty="0" err="1" smtClean="0"/>
              <a:t>alle</a:t>
            </a:r>
            <a:r>
              <a:rPr lang="en-US" sz="2000" dirty="0" smtClean="0"/>
              <a:t> links (</a:t>
            </a:r>
            <a:r>
              <a:rPr lang="en-US" sz="2000" i="1" dirty="0" smtClean="0"/>
              <a:t>s</a:t>
            </a:r>
            <a:r>
              <a:rPr lang="en-US" sz="2000" dirty="0" smtClean="0"/>
              <a:t>, </a:t>
            </a:r>
            <a:r>
              <a:rPr lang="en-US" sz="2000" i="1" dirty="0" smtClean="0"/>
              <a:t>v</a:t>
            </a:r>
            <a:r>
              <a:rPr lang="en-US" sz="2000" dirty="0" smtClean="0"/>
              <a:t>)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b="1" dirty="0" smtClean="0"/>
              <a:t>	</a:t>
            </a:r>
            <a:r>
              <a:rPr lang="en-US" sz="2000" b="1" dirty="0" err="1" smtClean="0"/>
              <a:t>foreach</a:t>
            </a:r>
            <a:r>
              <a:rPr lang="en-US" sz="2000" dirty="0" smtClean="0"/>
              <a:t> (</a:t>
            </a:r>
            <a:r>
              <a:rPr lang="en-US" sz="2000" i="1" dirty="0" smtClean="0"/>
              <a:t>s</a:t>
            </a:r>
            <a:r>
              <a:rPr lang="en-US" sz="2000" dirty="0" smtClean="0"/>
              <a:t>, </a:t>
            </a:r>
            <a:r>
              <a:rPr lang="en-US" sz="2000" i="1" dirty="0" smtClean="0"/>
              <a:t>v</a:t>
            </a:r>
            <a:r>
              <a:rPr lang="en-US" sz="2000" dirty="0" smtClean="0"/>
              <a:t>)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da-DK" sz="2000" b="1" dirty="0" smtClean="0"/>
              <a:t>		</a:t>
            </a:r>
            <a:r>
              <a:rPr lang="da-DK" sz="2000" b="1" dirty="0" err="1" smtClean="0"/>
              <a:t>if</a:t>
            </a:r>
            <a:r>
              <a:rPr lang="da-DK" sz="2000" b="1" dirty="0" smtClean="0"/>
              <a:t> </a:t>
            </a:r>
            <a:r>
              <a:rPr lang="da-DK" sz="2000" i="1" dirty="0" smtClean="0"/>
              <a:t>v</a:t>
            </a:r>
            <a:r>
              <a:rPr lang="da-DK" sz="2000" dirty="0" smtClean="0"/>
              <a:t> ikke besøgt før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dirty="0" smtClean="0"/>
              <a:t>			</a:t>
            </a:r>
            <a:r>
              <a:rPr lang="en-US" sz="2000" dirty="0" err="1" smtClean="0"/>
              <a:t>indsæt</a:t>
            </a:r>
            <a:r>
              <a:rPr lang="en-US" sz="2000" dirty="0" smtClean="0"/>
              <a:t> </a:t>
            </a:r>
            <a:r>
              <a:rPr lang="en-US" sz="2000" i="1" dirty="0" smtClean="0"/>
              <a:t>v</a:t>
            </a:r>
            <a:r>
              <a:rPr lang="en-US" sz="2000" dirty="0" smtClean="0"/>
              <a:t> </a:t>
            </a:r>
            <a:r>
              <a:rPr lang="en-US" sz="2000" dirty="0" err="1" smtClean="0"/>
              <a:t>i</a:t>
            </a:r>
            <a:r>
              <a:rPr lang="en-US" sz="2000" dirty="0" smtClean="0"/>
              <a:t> </a:t>
            </a:r>
            <a:r>
              <a:rPr lang="en-US" sz="2000" i="1" dirty="0" smtClean="0"/>
              <a:t>S</a:t>
            </a:r>
          </a:p>
        </p:txBody>
      </p:sp>
      <p:sp>
        <p:nvSpPr>
          <p:cNvPr id="5" name="Smiley Face 4"/>
          <p:cNvSpPr/>
          <p:nvPr/>
        </p:nvSpPr>
        <p:spPr>
          <a:xfrm>
            <a:off x="467544" y="1772816"/>
            <a:ext cx="533400" cy="533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err="1" smtClean="0"/>
              <a:t>Crawling</a:t>
            </a:r>
            <a:r>
              <a:rPr lang="da-DK" b="1" dirty="0" smtClean="0"/>
              <a:t> : BFS virker godt</a:t>
            </a:r>
            <a:endParaRPr lang="en-US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55676"/>
            <a:ext cx="4572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110671"/>
            <a:ext cx="4644008" cy="2902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547664" y="6444044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 smtClean="0"/>
              <a:t>Fra et crawl af 328 millioner sider </a:t>
            </a:r>
            <a:r>
              <a:rPr lang="en-US" dirty="0" smtClean="0"/>
              <a:t>[</a:t>
            </a:r>
            <a:r>
              <a:rPr lang="en-US" dirty="0" err="1" smtClean="0"/>
              <a:t>Najork</a:t>
            </a:r>
            <a:r>
              <a:rPr lang="en-US" dirty="0" smtClean="0"/>
              <a:t> &amp; Wiener, 2001]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b="1" dirty="0" err="1" smtClean="0"/>
              <a:t>PageRank</a:t>
            </a:r>
            <a:r>
              <a:rPr lang="da-DK" b="1" dirty="0" smtClean="0"/>
              <a:t> prioritet er endnu bedre</a:t>
            </a:r>
            <a:br>
              <a:rPr lang="da-DK" b="1" dirty="0" smtClean="0"/>
            </a:br>
            <a:r>
              <a:rPr lang="en-US" sz="3100" dirty="0" smtClean="0"/>
              <a:t>(men mere </a:t>
            </a:r>
            <a:r>
              <a:rPr lang="en-US" sz="3100" dirty="0" err="1" smtClean="0"/>
              <a:t>beregningstung</a:t>
            </a:r>
            <a:r>
              <a:rPr lang="en-US" sz="3100" dirty="0" smtClean="0"/>
              <a:t>. . . )</a:t>
            </a:r>
            <a:endParaRPr lang="en-US" sz="31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20108" t="6001" r="11701" b="15666"/>
          <a:stretch>
            <a:fillRect/>
          </a:stretch>
        </p:blipFill>
        <p:spPr bwMode="auto">
          <a:xfrm>
            <a:off x="1763688" y="1628800"/>
            <a:ext cx="6408712" cy="460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989856" y="6372036"/>
            <a:ext cx="7110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dirty="0" smtClean="0"/>
              <a:t>Crawl af 225.000 sider på Stanford Universitet [</a:t>
            </a:r>
            <a:r>
              <a:rPr lang="da-DK" dirty="0" err="1" smtClean="0"/>
              <a:t>Arasu</a:t>
            </a:r>
            <a:r>
              <a:rPr lang="da-DK" dirty="0" smtClean="0"/>
              <a:t> et al., 2001]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Resourceforbrug</a:t>
            </a:r>
            <a:endParaRPr lang="en-US" b="1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Egne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resourcer</a:t>
            </a:r>
            <a:endParaRPr lang="en-US" dirty="0" smtClean="0">
              <a:solidFill>
                <a:srgbClr val="C00000"/>
              </a:solidFill>
            </a:endParaRPr>
          </a:p>
          <a:p>
            <a:pPr lvl="1"/>
            <a:r>
              <a:rPr lang="en-US" dirty="0" err="1" smtClean="0"/>
              <a:t>Båndbredde</a:t>
            </a:r>
            <a:r>
              <a:rPr lang="en-US" dirty="0" smtClean="0"/>
              <a:t> (global request rate)</a:t>
            </a:r>
          </a:p>
          <a:p>
            <a:pPr lvl="1"/>
            <a:r>
              <a:rPr lang="en-US" dirty="0" err="1" smtClean="0"/>
              <a:t>Lagerplads</a:t>
            </a:r>
            <a:r>
              <a:rPr lang="en-US" dirty="0" smtClean="0"/>
              <a:t> (</a:t>
            </a:r>
            <a:r>
              <a:rPr lang="en-US" dirty="0" err="1" smtClean="0"/>
              <a:t>brug</a:t>
            </a:r>
            <a:r>
              <a:rPr lang="en-US" dirty="0" smtClean="0"/>
              <a:t> </a:t>
            </a:r>
            <a:r>
              <a:rPr lang="en-US" dirty="0" err="1" smtClean="0"/>
              <a:t>kompakte</a:t>
            </a:r>
            <a:r>
              <a:rPr lang="en-US" dirty="0" smtClean="0"/>
              <a:t> </a:t>
            </a:r>
            <a:r>
              <a:rPr lang="en-US" dirty="0" err="1" smtClean="0"/>
              <a:t>representationer</a:t>
            </a:r>
            <a:r>
              <a:rPr lang="en-US" dirty="0" smtClean="0"/>
              <a:t>)</a:t>
            </a:r>
          </a:p>
          <a:p>
            <a:pPr lvl="1"/>
            <a:r>
              <a:rPr lang="da-DK" dirty="0" smtClean="0"/>
              <a:t>Distribuér på flere maskiner (opdel fx rummet af </a:t>
            </a:r>
            <a:r>
              <a:rPr lang="da-DK" dirty="0" err="1" smtClean="0"/>
              <a:t>ULR’er</a:t>
            </a:r>
            <a:r>
              <a:rPr lang="da-DK" dirty="0" smtClean="0"/>
              <a:t>)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Andres </a:t>
            </a:r>
            <a:r>
              <a:rPr lang="en-US" dirty="0" err="1" smtClean="0">
                <a:solidFill>
                  <a:srgbClr val="C00000"/>
                </a:solidFill>
              </a:rPr>
              <a:t>resourcer</a:t>
            </a:r>
            <a:r>
              <a:rPr lang="en-US" dirty="0" smtClean="0">
                <a:solidFill>
                  <a:srgbClr val="C00000"/>
                </a:solidFill>
              </a:rPr>
              <a:t> (politeness)</a:t>
            </a:r>
          </a:p>
          <a:p>
            <a:pPr lvl="1"/>
            <a:r>
              <a:rPr lang="en-US" dirty="0" err="1" smtClean="0"/>
              <a:t>Båndbredde</a:t>
            </a:r>
            <a:r>
              <a:rPr lang="en-US" dirty="0" smtClean="0"/>
              <a:t> (</a:t>
            </a:r>
            <a:r>
              <a:rPr lang="en-US" dirty="0" err="1" smtClean="0"/>
              <a:t>lokal</a:t>
            </a:r>
            <a:r>
              <a:rPr lang="en-US" dirty="0" smtClean="0"/>
              <a:t> request rate); </a:t>
            </a:r>
            <a:r>
              <a:rPr lang="en-US" dirty="0" err="1" smtClean="0"/>
              <a:t>tommelfingerregel</a:t>
            </a:r>
            <a:r>
              <a:rPr lang="en-US" dirty="0" smtClean="0"/>
              <a:t>: 30 </a:t>
            </a:r>
            <a:r>
              <a:rPr lang="en-US" dirty="0" err="1" smtClean="0"/>
              <a:t>sekunder</a:t>
            </a:r>
            <a:r>
              <a:rPr lang="en-US" dirty="0" smtClean="0"/>
              <a:t> </a:t>
            </a:r>
            <a:r>
              <a:rPr lang="en-US" dirty="0" err="1" smtClean="0"/>
              <a:t>mellem</a:t>
            </a:r>
            <a:r>
              <a:rPr lang="en-US" dirty="0" smtClean="0"/>
              <a:t> request </a:t>
            </a:r>
            <a:r>
              <a:rPr lang="en-US" dirty="0" err="1" smtClean="0"/>
              <a:t>til</a:t>
            </a:r>
            <a:r>
              <a:rPr lang="en-US" dirty="0" smtClean="0"/>
              <a:t> </a:t>
            </a:r>
            <a:r>
              <a:rPr lang="en-US" dirty="0" err="1" smtClean="0"/>
              <a:t>samme</a:t>
            </a:r>
            <a:r>
              <a:rPr lang="en-US" dirty="0" smtClean="0"/>
              <a:t> site.</a:t>
            </a:r>
          </a:p>
          <a:p>
            <a:r>
              <a:rPr lang="en-US" dirty="0" smtClean="0"/>
              <a:t>Robots Exclusion Protocol (www.robotstxt.org)</a:t>
            </a:r>
          </a:p>
          <a:p>
            <a:r>
              <a:rPr lang="en-US" dirty="0" err="1" smtClean="0"/>
              <a:t>Giv</a:t>
            </a:r>
            <a:r>
              <a:rPr lang="en-US" dirty="0" smtClean="0"/>
              <a:t> </a:t>
            </a:r>
            <a:r>
              <a:rPr lang="en-US" dirty="0" err="1" smtClean="0"/>
              <a:t>kontakt</a:t>
            </a:r>
            <a:r>
              <a:rPr lang="en-US" dirty="0" smtClean="0"/>
              <a:t> info </a:t>
            </a:r>
            <a:r>
              <a:rPr lang="en-US" dirty="0" err="1" smtClean="0"/>
              <a:t>i</a:t>
            </a:r>
            <a:r>
              <a:rPr lang="en-US" dirty="0" smtClean="0"/>
              <a:t> HTTP-request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Erfaringer</a:t>
            </a:r>
            <a:r>
              <a:rPr lang="en-US" b="1" dirty="0" smtClean="0"/>
              <a:t> </a:t>
            </a:r>
            <a:r>
              <a:rPr lang="en-US" b="1" dirty="0" err="1" smtClean="0"/>
              <a:t>ang</a:t>
            </a:r>
            <a:r>
              <a:rPr lang="en-US" b="1" dirty="0" smtClean="0"/>
              <a:t>. </a:t>
            </a:r>
            <a:r>
              <a:rPr lang="en-US" b="1" dirty="0" err="1" smtClean="0"/>
              <a:t>Effektivitet</a:t>
            </a:r>
            <a:endParaRPr lang="en-US" b="1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927373"/>
            <a:ext cx="8229600" cy="4525963"/>
          </a:xfrm>
        </p:spPr>
        <p:txBody>
          <a:bodyPr>
            <a:normAutofit/>
          </a:bodyPr>
          <a:lstStyle/>
          <a:p>
            <a:r>
              <a:rPr lang="da-DK" dirty="0" smtClean="0"/>
              <a:t>Brug </a:t>
            </a:r>
            <a:r>
              <a:rPr lang="da-DK" dirty="0" err="1" smtClean="0"/>
              <a:t>caching</a:t>
            </a:r>
            <a:r>
              <a:rPr lang="da-DK" dirty="0" smtClean="0"/>
              <a:t> (DNS opslag, </a:t>
            </a:r>
            <a:r>
              <a:rPr lang="da-DK" dirty="0" err="1" smtClean="0"/>
              <a:t>robots.txt</a:t>
            </a:r>
            <a:r>
              <a:rPr lang="da-DK" dirty="0" smtClean="0"/>
              <a:t> filer, senest mødte </a:t>
            </a:r>
            <a:r>
              <a:rPr lang="en-US" dirty="0" err="1" smtClean="0"/>
              <a:t>URL’er</a:t>
            </a:r>
            <a:r>
              <a:rPr lang="en-US" dirty="0" smtClean="0"/>
              <a:t>)</a:t>
            </a:r>
          </a:p>
          <a:p>
            <a:r>
              <a:rPr lang="en-US" dirty="0" err="1" smtClean="0">
                <a:solidFill>
                  <a:srgbClr val="C00000"/>
                </a:solidFill>
              </a:rPr>
              <a:t>Flaskehals</a:t>
            </a:r>
            <a:r>
              <a:rPr lang="en-US" dirty="0" smtClean="0"/>
              <a:t>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ofte</a:t>
            </a:r>
            <a:r>
              <a:rPr lang="en-US" dirty="0" smtClean="0"/>
              <a:t> disk I/O under </a:t>
            </a:r>
            <a:r>
              <a:rPr lang="en-US" dirty="0" err="1" smtClean="0"/>
              <a:t>tilgang</a:t>
            </a:r>
            <a:r>
              <a:rPr lang="en-US" dirty="0" smtClean="0"/>
              <a:t> </a:t>
            </a:r>
            <a:r>
              <a:rPr lang="en-US" dirty="0" err="1" smtClean="0"/>
              <a:t>til</a:t>
            </a:r>
            <a:r>
              <a:rPr lang="en-US" dirty="0" smtClean="0"/>
              <a:t> </a:t>
            </a:r>
            <a:r>
              <a:rPr lang="en-US" dirty="0" err="1" smtClean="0"/>
              <a:t>datastrukturerne</a:t>
            </a:r>
            <a:endParaRPr lang="en-US" dirty="0" smtClean="0"/>
          </a:p>
          <a:p>
            <a:r>
              <a:rPr lang="da-DK" dirty="0" smtClean="0"/>
              <a:t>CPU </a:t>
            </a:r>
            <a:r>
              <a:rPr lang="da-DK" dirty="0" err="1" smtClean="0"/>
              <a:t>cycler</a:t>
            </a:r>
            <a:r>
              <a:rPr lang="da-DK" dirty="0" smtClean="0"/>
              <a:t> er ikke flaskehals</a:t>
            </a:r>
            <a:endParaRPr lang="en-US" dirty="0" smtClean="0"/>
          </a:p>
          <a:p>
            <a:r>
              <a:rPr lang="en-US" dirty="0" smtClean="0"/>
              <a:t>En </a:t>
            </a:r>
            <a:r>
              <a:rPr lang="en-US" dirty="0" err="1" smtClean="0"/>
              <a:t>tunet</a:t>
            </a:r>
            <a:r>
              <a:rPr lang="en-US" dirty="0" smtClean="0"/>
              <a:t> crawler (</a:t>
            </a:r>
            <a:r>
              <a:rPr lang="en-US" dirty="0" err="1" smtClean="0"/>
              <a:t>på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eller</a:t>
            </a:r>
            <a:r>
              <a:rPr lang="en-US" dirty="0" smtClean="0"/>
              <a:t> </a:t>
            </a:r>
            <a:r>
              <a:rPr lang="en-US" dirty="0" err="1" smtClean="0"/>
              <a:t>få</a:t>
            </a:r>
            <a:r>
              <a:rPr lang="en-US" dirty="0" smtClean="0"/>
              <a:t> </a:t>
            </a:r>
            <a:r>
              <a:rPr lang="en-US" dirty="0" err="1" smtClean="0"/>
              <a:t>maskiner</a:t>
            </a:r>
            <a:r>
              <a:rPr lang="en-US" dirty="0" smtClean="0"/>
              <a:t>) </a:t>
            </a:r>
            <a:r>
              <a:rPr lang="en-US" dirty="0" err="1" smtClean="0"/>
              <a:t>kan</a:t>
            </a:r>
            <a:r>
              <a:rPr lang="en-US" dirty="0" smtClean="0"/>
              <a:t> </a:t>
            </a:r>
            <a:r>
              <a:rPr lang="en-US" dirty="0" err="1" smtClean="0"/>
              <a:t>crawle</a:t>
            </a:r>
            <a:r>
              <a:rPr lang="en-US" dirty="0" smtClean="0"/>
              <a:t> </a:t>
            </a:r>
            <a:r>
              <a:rPr lang="da-DK" dirty="0" smtClean="0"/>
              <a:t>200-400 </a:t>
            </a:r>
            <a:r>
              <a:rPr lang="da-DK" dirty="0" err="1" smtClean="0"/>
              <a:t>sider/sek</a:t>
            </a:r>
            <a:r>
              <a:rPr lang="da-DK" dirty="0" smtClean="0"/>
              <a:t>  35 </a:t>
            </a:r>
            <a:r>
              <a:rPr lang="da-DK" dirty="0" err="1" smtClean="0"/>
              <a:t>mio</a:t>
            </a:r>
            <a:r>
              <a:rPr lang="da-DK" dirty="0" smtClean="0"/>
              <a:t> sider/dag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62064"/>
            <a:ext cx="9144000" cy="1143000"/>
          </a:xfrm>
        </p:spPr>
        <p:txBody>
          <a:bodyPr>
            <a:noAutofit/>
          </a:bodyPr>
          <a:lstStyle/>
          <a:p>
            <a:r>
              <a:rPr lang="da-DK" sz="14000" b="1" dirty="0" smtClean="0"/>
              <a:t>Indeksering</a:t>
            </a:r>
            <a:endParaRPr lang="en-US" sz="1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Indeksering</a:t>
            </a:r>
            <a:r>
              <a:rPr lang="en-US" b="1" dirty="0" smtClean="0"/>
              <a:t> </a:t>
            </a:r>
            <a:r>
              <a:rPr lang="en-US" b="1" dirty="0" err="1" smtClean="0"/>
              <a:t>af</a:t>
            </a:r>
            <a:r>
              <a:rPr lang="en-US" b="1" dirty="0" smtClean="0"/>
              <a:t> </a:t>
            </a:r>
            <a:r>
              <a:rPr lang="en-US" b="1" dirty="0" err="1" smtClean="0"/>
              <a:t>dokumenter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632" y="2320280"/>
            <a:ext cx="7283152" cy="3701008"/>
          </a:xfrm>
        </p:spPr>
        <p:txBody>
          <a:bodyPr>
            <a:normAutofit/>
          </a:bodyPr>
          <a:lstStyle/>
          <a:p>
            <a:r>
              <a:rPr lang="en-US" dirty="0" err="1" smtClean="0"/>
              <a:t>Preprocessér</a:t>
            </a:r>
            <a:r>
              <a:rPr lang="en-US" dirty="0" smtClean="0"/>
              <a:t> en </a:t>
            </a:r>
            <a:r>
              <a:rPr lang="en-US" dirty="0" err="1" smtClean="0"/>
              <a:t>dokumentsamling</a:t>
            </a:r>
            <a:r>
              <a:rPr lang="en-US" dirty="0" smtClean="0"/>
              <a:t> </a:t>
            </a:r>
            <a:r>
              <a:rPr lang="en-US" dirty="0" err="1" smtClean="0"/>
              <a:t>så</a:t>
            </a:r>
            <a:r>
              <a:rPr lang="en-US" dirty="0" smtClean="0"/>
              <a:t> </a:t>
            </a:r>
            <a:r>
              <a:rPr lang="en-US" dirty="0" err="1" smtClean="0"/>
              <a:t>dokumenter</a:t>
            </a:r>
            <a:r>
              <a:rPr lang="en-US" dirty="0" smtClean="0"/>
              <a:t> </a:t>
            </a:r>
            <a:r>
              <a:rPr lang="da-DK" dirty="0" smtClean="0"/>
              <a:t>med et givet søgeord kan blive returneret hurtigt</a:t>
            </a:r>
          </a:p>
          <a:p>
            <a:endParaRPr lang="da-DK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da-DK" dirty="0" smtClean="0">
                <a:solidFill>
                  <a:srgbClr val="C00000"/>
                </a:solidFill>
              </a:rPr>
              <a:t>		</a:t>
            </a:r>
            <a:r>
              <a:rPr lang="en-US" dirty="0" smtClean="0">
                <a:solidFill>
                  <a:srgbClr val="C00000"/>
                </a:solidFill>
              </a:rPr>
              <a:t>Input: </a:t>
            </a:r>
            <a:r>
              <a:rPr lang="en-US" dirty="0" err="1" smtClean="0">
                <a:solidFill>
                  <a:srgbClr val="C00000"/>
                </a:solidFill>
              </a:rPr>
              <a:t>dokumentsamling</a:t>
            </a:r>
            <a:endParaRPr lang="en-US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C00000"/>
                </a:solidFill>
              </a:rPr>
              <a:t>		Output: </a:t>
            </a:r>
            <a:r>
              <a:rPr lang="en-US" dirty="0" err="1" smtClean="0">
                <a:solidFill>
                  <a:srgbClr val="C00000"/>
                </a:solidFill>
              </a:rPr>
              <a:t>søgestruktur</a:t>
            </a:r>
            <a:endParaRPr lang="en-US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/>
              <a:t>Indeksering</a:t>
            </a:r>
            <a:r>
              <a:rPr lang="en-US" b="1" dirty="0" smtClean="0"/>
              <a:t>: </a:t>
            </a:r>
            <a:r>
              <a:rPr lang="en-US" b="1" dirty="0" err="1" smtClean="0"/>
              <a:t>Inverteret</a:t>
            </a:r>
            <a:r>
              <a:rPr lang="en-US" b="1" dirty="0" smtClean="0"/>
              <a:t> </a:t>
            </a:r>
            <a:r>
              <a:rPr lang="en-US" b="1" dirty="0" err="1" smtClean="0"/>
              <a:t>fil</a:t>
            </a:r>
            <a:r>
              <a:rPr lang="en-US" b="1" dirty="0" smtClean="0"/>
              <a:t> + </a:t>
            </a:r>
            <a:r>
              <a:rPr lang="en-US" b="1" dirty="0" err="1" smtClean="0"/>
              <a:t>leksikon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92500" lnSpcReduction="10000"/>
          </a:bodyPr>
          <a:lstStyle/>
          <a:p>
            <a:r>
              <a:rPr lang="da-DK" b="1" dirty="0" smtClean="0">
                <a:solidFill>
                  <a:srgbClr val="C00000"/>
                </a:solidFill>
              </a:rPr>
              <a:t>Inverteret fil </a:t>
            </a:r>
            <a:r>
              <a:rPr lang="da-DK" dirty="0" smtClean="0"/>
              <a:t>= for hvert ord </a:t>
            </a:r>
            <a:r>
              <a:rPr lang="da-DK" i="1" dirty="0" smtClean="0"/>
              <a:t>w</a:t>
            </a:r>
            <a:r>
              <a:rPr lang="da-DK" dirty="0" smtClean="0"/>
              <a:t> en liste af dokumenter </a:t>
            </a:r>
            <a:r>
              <a:rPr lang="en-US" dirty="0" err="1" smtClean="0"/>
              <a:t>indeholdende</a:t>
            </a:r>
            <a:r>
              <a:rPr lang="en-US" dirty="0" smtClean="0"/>
              <a:t> </a:t>
            </a:r>
            <a:r>
              <a:rPr lang="en-US" i="1" dirty="0" smtClean="0"/>
              <a:t>w</a:t>
            </a:r>
            <a:endParaRPr lang="en-US" dirty="0" smtClean="0"/>
          </a:p>
          <a:p>
            <a:r>
              <a:rPr lang="nn-NO" b="1" dirty="0" smtClean="0">
                <a:solidFill>
                  <a:srgbClr val="C00000"/>
                </a:solidFill>
              </a:rPr>
              <a:t>Leksikon</a:t>
            </a:r>
            <a:r>
              <a:rPr lang="nn-NO" dirty="0" smtClean="0">
                <a:solidFill>
                  <a:srgbClr val="C00000"/>
                </a:solidFill>
              </a:rPr>
              <a:t> </a:t>
            </a:r>
            <a:r>
              <a:rPr lang="nn-NO" dirty="0" smtClean="0"/>
              <a:t>= </a:t>
            </a:r>
            <a:r>
              <a:rPr lang="nn-NO" dirty="0" err="1" smtClean="0"/>
              <a:t>ordbog</a:t>
            </a:r>
            <a:r>
              <a:rPr lang="nn-NO" dirty="0" smtClean="0"/>
              <a:t> over alle </a:t>
            </a:r>
            <a:r>
              <a:rPr lang="nn-NO" dirty="0" err="1" smtClean="0"/>
              <a:t>forekommende</a:t>
            </a:r>
            <a:r>
              <a:rPr lang="nn-NO" dirty="0" smtClean="0"/>
              <a:t> ord </a:t>
            </a:r>
            <a:r>
              <a:rPr lang="en-US" dirty="0" smtClean="0"/>
              <a:t>(</a:t>
            </a:r>
            <a:r>
              <a:rPr lang="en-US" dirty="0" err="1" smtClean="0"/>
              <a:t>nøgle</a:t>
            </a:r>
            <a:r>
              <a:rPr lang="en-US" dirty="0" smtClean="0"/>
              <a:t> = </a:t>
            </a:r>
            <a:r>
              <a:rPr lang="en-US" dirty="0" err="1" smtClean="0"/>
              <a:t>ord</a:t>
            </a:r>
            <a:r>
              <a:rPr lang="en-US" dirty="0" smtClean="0"/>
              <a:t>, </a:t>
            </a:r>
            <a:r>
              <a:rPr lang="en-US" dirty="0" err="1" smtClean="0"/>
              <a:t>værdi</a:t>
            </a:r>
            <a:r>
              <a:rPr lang="en-US" dirty="0" smtClean="0"/>
              <a:t> = pointer </a:t>
            </a:r>
            <a:r>
              <a:rPr lang="en-US" dirty="0" err="1" smtClean="0"/>
              <a:t>til</a:t>
            </a:r>
            <a:r>
              <a:rPr lang="en-US" dirty="0" smtClean="0"/>
              <a:t> </a:t>
            </a:r>
            <a:r>
              <a:rPr lang="en-US" dirty="0" err="1" smtClean="0"/>
              <a:t>liste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inverteret</a:t>
            </a:r>
            <a:r>
              <a:rPr lang="en-US" dirty="0" smtClean="0"/>
              <a:t> </a:t>
            </a:r>
            <a:r>
              <a:rPr lang="en-US" dirty="0" err="1" smtClean="0"/>
              <a:t>fil</a:t>
            </a:r>
            <a:r>
              <a:rPr lang="en-US" dirty="0" smtClean="0"/>
              <a:t> + </a:t>
            </a:r>
            <a:r>
              <a:rPr lang="en-US" dirty="0" err="1" smtClean="0"/>
              <a:t>evt</a:t>
            </a:r>
            <a:r>
              <a:rPr lang="en-US" dirty="0" smtClean="0"/>
              <a:t>. </a:t>
            </a:r>
            <a:r>
              <a:rPr lang="en-US" dirty="0" err="1" smtClean="0"/>
              <a:t>ekstra</a:t>
            </a:r>
            <a:r>
              <a:rPr lang="en-US" dirty="0" smtClean="0"/>
              <a:t> </a:t>
            </a:r>
            <a:r>
              <a:rPr lang="da-DK" dirty="0" smtClean="0"/>
              <a:t>info for ordet, fx længde af listen)</a:t>
            </a:r>
          </a:p>
          <a:p>
            <a:endParaRPr lang="da-DK" dirty="0" smtClean="0"/>
          </a:p>
          <a:p>
            <a:pPr algn="ctr">
              <a:buNone/>
            </a:pPr>
            <a:r>
              <a:rPr lang="en-US" dirty="0" smtClean="0"/>
              <a:t>For en milliard </a:t>
            </a:r>
            <a:r>
              <a:rPr lang="en-US" dirty="0" err="1" smtClean="0"/>
              <a:t>dokumenter</a:t>
            </a:r>
            <a:r>
              <a:rPr lang="en-US" dirty="0" smtClean="0"/>
              <a:t>:</a:t>
            </a:r>
          </a:p>
          <a:p>
            <a:pPr>
              <a:buNone/>
            </a:pPr>
            <a:r>
              <a:rPr lang="en-US" dirty="0" smtClean="0"/>
              <a:t>		</a:t>
            </a:r>
          </a:p>
          <a:p>
            <a:pPr>
              <a:buNone/>
            </a:pPr>
            <a:r>
              <a:rPr lang="en-US" dirty="0" smtClean="0"/>
              <a:t>		</a:t>
            </a:r>
            <a:r>
              <a:rPr lang="en-US" b="1" dirty="0" err="1" smtClean="0"/>
              <a:t>Inverteret</a:t>
            </a:r>
            <a:r>
              <a:rPr lang="en-US" b="1" dirty="0" smtClean="0"/>
              <a:t> </a:t>
            </a:r>
            <a:r>
              <a:rPr lang="en-US" b="1" dirty="0" err="1" smtClean="0"/>
              <a:t>fil</a:t>
            </a:r>
            <a:r>
              <a:rPr lang="en-US" dirty="0" smtClean="0"/>
              <a:t>: </a:t>
            </a:r>
            <a:r>
              <a:rPr lang="en-US" dirty="0" err="1" smtClean="0"/>
              <a:t>totale</a:t>
            </a:r>
            <a:r>
              <a:rPr lang="en-US" dirty="0" smtClean="0"/>
              <a:t> </a:t>
            </a:r>
            <a:r>
              <a:rPr lang="en-US" dirty="0" err="1" smtClean="0"/>
              <a:t>antal</a:t>
            </a:r>
            <a:r>
              <a:rPr lang="en-US" dirty="0" smtClean="0"/>
              <a:t> </a:t>
            </a:r>
            <a:r>
              <a:rPr lang="en-US" dirty="0" err="1" smtClean="0"/>
              <a:t>ord</a:t>
            </a:r>
            <a:r>
              <a:rPr lang="en-US" dirty="0" smtClean="0"/>
              <a:t> 100 </a:t>
            </a:r>
            <a:r>
              <a:rPr lang="en-US" dirty="0" err="1" smtClean="0"/>
              <a:t>mia</a:t>
            </a:r>
            <a:endParaRPr lang="en-US" dirty="0" smtClean="0"/>
          </a:p>
          <a:p>
            <a:pPr>
              <a:buNone/>
            </a:pPr>
            <a:r>
              <a:rPr lang="da-DK" dirty="0" smtClean="0"/>
              <a:t>		</a:t>
            </a:r>
            <a:r>
              <a:rPr lang="da-DK" b="1" dirty="0" smtClean="0"/>
              <a:t>Leksikon</a:t>
            </a:r>
            <a:r>
              <a:rPr lang="da-DK" dirty="0" smtClean="0"/>
              <a:t>:  antal forskellige ord  2 </a:t>
            </a:r>
            <a:r>
              <a:rPr lang="da-DK" dirty="0" err="1" smtClean="0"/>
              <a:t>mio</a:t>
            </a:r>
            <a:endParaRPr lang="da-DK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668344" y="5899338"/>
            <a:ext cx="936104" cy="55399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da-DK" sz="3000" dirty="0" smtClean="0"/>
              <a:t>RAM</a:t>
            </a:r>
            <a:endParaRPr lang="en-US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7668344" y="5251266"/>
            <a:ext cx="936104" cy="55399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3000" dirty="0" smtClean="0"/>
              <a:t>DISK</a:t>
            </a:r>
            <a:endParaRPr 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Autofit/>
          </a:bodyPr>
          <a:lstStyle/>
          <a:p>
            <a:r>
              <a:rPr lang="da-DK" sz="5400" b="1" dirty="0" smtClean="0">
                <a:solidFill>
                  <a:srgbClr val="C00000"/>
                </a:solidFill>
              </a:rPr>
              <a:t>Internetsøgemaskiner</a:t>
            </a:r>
            <a:br>
              <a:rPr lang="da-DK" sz="5400" b="1" dirty="0" smtClean="0">
                <a:solidFill>
                  <a:srgbClr val="C00000"/>
                </a:solidFill>
              </a:rPr>
            </a:br>
            <a:r>
              <a:rPr lang="da-DK" sz="3200" b="1" dirty="0" smtClean="0">
                <a:solidFill>
                  <a:srgbClr val="C00000"/>
                </a:solidFill>
              </a:rPr>
              <a:t>(April 2011)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43335" t="19092" r="11549" b="13611"/>
          <a:stretch>
            <a:fillRect/>
          </a:stretch>
        </p:blipFill>
        <p:spPr bwMode="auto">
          <a:xfrm>
            <a:off x="858984" y="2349240"/>
            <a:ext cx="7385424" cy="3240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873591" y="5579948"/>
            <a:ext cx="5370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marketshare.hitslink.com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18030" t="22083" r="56678" b="22577"/>
          <a:stretch>
            <a:fillRect/>
          </a:stretch>
        </p:blipFill>
        <p:spPr bwMode="auto">
          <a:xfrm>
            <a:off x="895286" y="2564904"/>
            <a:ext cx="4140162" cy="26642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Inverteret</a:t>
            </a:r>
            <a:r>
              <a:rPr lang="en-US" b="1" dirty="0" smtClean="0"/>
              <a:t> </a:t>
            </a:r>
            <a:r>
              <a:rPr lang="en-US" b="1" dirty="0" err="1" smtClean="0"/>
              <a:t>Fil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85000" lnSpcReduction="10000"/>
          </a:bodyPr>
          <a:lstStyle/>
          <a:p>
            <a:pPr>
              <a:tabLst>
                <a:tab pos="900113" algn="l"/>
              </a:tabLst>
            </a:pPr>
            <a:r>
              <a:rPr lang="da-DK" dirty="0" smtClean="0"/>
              <a:t>Simpel (forekomst af ord i dokument):</a:t>
            </a:r>
          </a:p>
          <a:p>
            <a:pPr lvl="1">
              <a:buNone/>
              <a:tabLst>
                <a:tab pos="900113" algn="l"/>
              </a:tabLst>
            </a:pPr>
            <a:r>
              <a:rPr lang="en-US" dirty="0" smtClean="0"/>
              <a:t>	</a:t>
            </a:r>
            <a:r>
              <a:rPr lang="en-US" dirty="0" smtClean="0">
                <a:solidFill>
                  <a:srgbClr val="C00000"/>
                </a:solidFill>
              </a:rPr>
              <a:t>	ord1: </a:t>
            </a:r>
            <a:r>
              <a:rPr lang="en-US" dirty="0" err="1" smtClean="0">
                <a:solidFill>
                  <a:srgbClr val="C00000"/>
                </a:solidFill>
              </a:rPr>
              <a:t>DocID</a:t>
            </a:r>
            <a:r>
              <a:rPr lang="en-US" dirty="0" smtClean="0">
                <a:solidFill>
                  <a:srgbClr val="C00000"/>
                </a:solidFill>
              </a:rPr>
              <a:t>, </a:t>
            </a:r>
            <a:r>
              <a:rPr lang="en-US" dirty="0" err="1" smtClean="0">
                <a:solidFill>
                  <a:srgbClr val="C00000"/>
                </a:solidFill>
              </a:rPr>
              <a:t>DocID</a:t>
            </a:r>
            <a:r>
              <a:rPr lang="en-US" dirty="0" smtClean="0">
                <a:solidFill>
                  <a:srgbClr val="C00000"/>
                </a:solidFill>
              </a:rPr>
              <a:t>, </a:t>
            </a:r>
            <a:r>
              <a:rPr lang="en-US" dirty="0" err="1" smtClean="0">
                <a:solidFill>
                  <a:srgbClr val="C00000"/>
                </a:solidFill>
              </a:rPr>
              <a:t>DocID</a:t>
            </a:r>
            <a:endParaRPr lang="en-US" dirty="0" smtClean="0">
              <a:solidFill>
                <a:srgbClr val="C00000"/>
              </a:solidFill>
            </a:endParaRPr>
          </a:p>
          <a:p>
            <a:pPr lvl="1">
              <a:buNone/>
              <a:tabLst>
                <a:tab pos="900113" algn="l"/>
              </a:tabLst>
            </a:pPr>
            <a:r>
              <a:rPr lang="en-US" dirty="0" smtClean="0">
                <a:solidFill>
                  <a:srgbClr val="C00000"/>
                </a:solidFill>
              </a:rPr>
              <a:t>		ord2: </a:t>
            </a:r>
            <a:r>
              <a:rPr lang="en-US" dirty="0" err="1" smtClean="0">
                <a:solidFill>
                  <a:srgbClr val="C00000"/>
                </a:solidFill>
              </a:rPr>
              <a:t>DocID</a:t>
            </a:r>
            <a:r>
              <a:rPr lang="en-US" dirty="0" smtClean="0">
                <a:solidFill>
                  <a:srgbClr val="C00000"/>
                </a:solidFill>
              </a:rPr>
              <a:t>, </a:t>
            </a:r>
            <a:r>
              <a:rPr lang="en-US" dirty="0" err="1" smtClean="0">
                <a:solidFill>
                  <a:srgbClr val="C00000"/>
                </a:solidFill>
              </a:rPr>
              <a:t>DocID</a:t>
            </a:r>
            <a:endParaRPr lang="en-US" dirty="0" smtClean="0">
              <a:solidFill>
                <a:srgbClr val="C00000"/>
              </a:solidFill>
            </a:endParaRPr>
          </a:p>
          <a:p>
            <a:pPr lvl="1">
              <a:buNone/>
              <a:tabLst>
                <a:tab pos="900113" algn="l"/>
              </a:tabLst>
            </a:pPr>
            <a:r>
              <a:rPr lang="en-US" dirty="0" smtClean="0">
                <a:solidFill>
                  <a:srgbClr val="C00000"/>
                </a:solidFill>
              </a:rPr>
              <a:t>		</a:t>
            </a:r>
            <a:r>
              <a:rPr lang="nl-NL" dirty="0" smtClean="0">
                <a:solidFill>
                  <a:srgbClr val="C00000"/>
                </a:solidFill>
              </a:rPr>
              <a:t>ord3: </a:t>
            </a:r>
            <a:r>
              <a:rPr lang="nl-NL" dirty="0" err="1" smtClean="0">
                <a:solidFill>
                  <a:srgbClr val="C00000"/>
                </a:solidFill>
              </a:rPr>
              <a:t>DocID</a:t>
            </a:r>
            <a:r>
              <a:rPr lang="nl-NL" dirty="0" smtClean="0">
                <a:solidFill>
                  <a:srgbClr val="C00000"/>
                </a:solidFill>
              </a:rPr>
              <a:t>, </a:t>
            </a:r>
            <a:r>
              <a:rPr lang="nl-NL" dirty="0" err="1" smtClean="0">
                <a:solidFill>
                  <a:srgbClr val="C00000"/>
                </a:solidFill>
              </a:rPr>
              <a:t>DocID</a:t>
            </a:r>
            <a:r>
              <a:rPr lang="nl-NL" dirty="0" smtClean="0">
                <a:solidFill>
                  <a:srgbClr val="C00000"/>
                </a:solidFill>
              </a:rPr>
              <a:t>, </a:t>
            </a:r>
            <a:r>
              <a:rPr lang="nl-NL" dirty="0" err="1" smtClean="0">
                <a:solidFill>
                  <a:srgbClr val="C00000"/>
                </a:solidFill>
              </a:rPr>
              <a:t>DocID</a:t>
            </a:r>
            <a:r>
              <a:rPr lang="nl-NL" dirty="0" smtClean="0">
                <a:solidFill>
                  <a:srgbClr val="C00000"/>
                </a:solidFill>
              </a:rPr>
              <a:t>, </a:t>
            </a:r>
            <a:r>
              <a:rPr lang="nl-NL" dirty="0" err="1" smtClean="0">
                <a:solidFill>
                  <a:srgbClr val="C00000"/>
                </a:solidFill>
              </a:rPr>
              <a:t>DocID</a:t>
            </a:r>
            <a:r>
              <a:rPr lang="nl-NL" dirty="0" smtClean="0">
                <a:solidFill>
                  <a:srgbClr val="C00000"/>
                </a:solidFill>
              </a:rPr>
              <a:t>, </a:t>
            </a:r>
            <a:r>
              <a:rPr lang="nl-NL" dirty="0" err="1" smtClean="0">
                <a:solidFill>
                  <a:srgbClr val="C00000"/>
                </a:solidFill>
              </a:rPr>
              <a:t>DocID</a:t>
            </a:r>
            <a:r>
              <a:rPr lang="nl-NL" dirty="0" smtClean="0">
                <a:solidFill>
                  <a:srgbClr val="C00000"/>
                </a:solidFill>
              </a:rPr>
              <a:t>, ...</a:t>
            </a:r>
          </a:p>
          <a:p>
            <a:pPr>
              <a:buNone/>
              <a:tabLst>
                <a:tab pos="900113" algn="l"/>
              </a:tabLst>
            </a:pPr>
            <a:r>
              <a:rPr lang="en-US" dirty="0" smtClean="0">
                <a:solidFill>
                  <a:srgbClr val="C00000"/>
                </a:solidFill>
              </a:rPr>
              <a:t>		...</a:t>
            </a:r>
          </a:p>
          <a:p>
            <a:pPr>
              <a:tabLst>
                <a:tab pos="900113" algn="l"/>
              </a:tabLst>
            </a:pPr>
            <a:r>
              <a:rPr lang="da-DK" dirty="0" smtClean="0"/>
              <a:t>Detaljeret (</a:t>
            </a:r>
            <a:r>
              <a:rPr lang="da-DK" i="1" dirty="0" smtClean="0"/>
              <a:t>alle forekomster af ord i dokument):</a:t>
            </a:r>
          </a:p>
          <a:p>
            <a:pPr>
              <a:buNone/>
              <a:tabLst>
                <a:tab pos="900113" algn="l"/>
              </a:tabLst>
            </a:pPr>
            <a:r>
              <a:rPr lang="en-US" dirty="0" smtClean="0"/>
              <a:t>		</a:t>
            </a:r>
            <a:r>
              <a:rPr lang="en-US" dirty="0" smtClean="0">
                <a:solidFill>
                  <a:srgbClr val="C00000"/>
                </a:solidFill>
              </a:rPr>
              <a:t>ord1: </a:t>
            </a:r>
            <a:r>
              <a:rPr lang="en-US" dirty="0" err="1" smtClean="0">
                <a:solidFill>
                  <a:srgbClr val="C00000"/>
                </a:solidFill>
              </a:rPr>
              <a:t>DocID</a:t>
            </a:r>
            <a:r>
              <a:rPr lang="en-US" dirty="0" smtClean="0">
                <a:solidFill>
                  <a:srgbClr val="C00000"/>
                </a:solidFill>
              </a:rPr>
              <a:t>, Position, Position, </a:t>
            </a:r>
            <a:r>
              <a:rPr lang="en-US" dirty="0" err="1" smtClean="0">
                <a:solidFill>
                  <a:srgbClr val="C00000"/>
                </a:solidFill>
              </a:rPr>
              <a:t>DocID</a:t>
            </a:r>
            <a:r>
              <a:rPr lang="en-US" dirty="0" smtClean="0">
                <a:solidFill>
                  <a:srgbClr val="C00000"/>
                </a:solidFill>
              </a:rPr>
              <a:t>, Position ...</a:t>
            </a:r>
          </a:p>
          <a:p>
            <a:pPr>
              <a:buNone/>
              <a:tabLst>
                <a:tab pos="900113" algn="l"/>
              </a:tabLst>
            </a:pPr>
            <a:r>
              <a:rPr lang="en-US" dirty="0" smtClean="0">
                <a:solidFill>
                  <a:srgbClr val="C00000"/>
                </a:solidFill>
              </a:rPr>
              <a:t>		...</a:t>
            </a:r>
          </a:p>
          <a:p>
            <a:pPr>
              <a:tabLst>
                <a:tab pos="900113" algn="l"/>
              </a:tabLst>
            </a:pPr>
            <a:r>
              <a:rPr lang="en-US" dirty="0" err="1" smtClean="0"/>
              <a:t>Endnu</a:t>
            </a:r>
            <a:r>
              <a:rPr lang="en-US" dirty="0" smtClean="0"/>
              <a:t> mere </a:t>
            </a:r>
            <a:r>
              <a:rPr lang="en-US" dirty="0" err="1" smtClean="0"/>
              <a:t>detaljeret</a:t>
            </a:r>
            <a:r>
              <a:rPr lang="en-US" dirty="0" smtClean="0"/>
              <a:t>:</a:t>
            </a:r>
          </a:p>
          <a:p>
            <a:pPr marL="904875">
              <a:buNone/>
              <a:tabLst>
                <a:tab pos="900113" algn="l"/>
              </a:tabLst>
            </a:pPr>
            <a:r>
              <a:rPr lang="en-US" dirty="0" smtClean="0"/>
              <a:t>		</a:t>
            </a:r>
            <a:r>
              <a:rPr lang="en-US" dirty="0" err="1" smtClean="0"/>
              <a:t>Forekomst</a:t>
            </a:r>
            <a:r>
              <a:rPr lang="en-US" dirty="0" smtClean="0"/>
              <a:t> </a:t>
            </a:r>
            <a:r>
              <a:rPr lang="en-US" dirty="0" err="1" smtClean="0"/>
              <a:t>annoteret</a:t>
            </a:r>
            <a:r>
              <a:rPr lang="en-US" dirty="0" smtClean="0"/>
              <a:t> med info </a:t>
            </a:r>
            <a:br>
              <a:rPr lang="en-US" dirty="0" smtClean="0"/>
            </a:br>
            <a:r>
              <a:rPr lang="en-US" dirty="0" smtClean="0">
                <a:solidFill>
                  <a:srgbClr val="C00000"/>
                </a:solidFill>
              </a:rPr>
              <a:t>(heading, boldface, </a:t>
            </a:r>
            <a:r>
              <a:rPr lang="en-US" dirty="0" err="1" smtClean="0">
                <a:solidFill>
                  <a:srgbClr val="C00000"/>
                </a:solidFill>
              </a:rPr>
              <a:t>anker</a:t>
            </a:r>
            <a:r>
              <a:rPr lang="en-US" dirty="0" smtClean="0">
                <a:solidFill>
                  <a:srgbClr val="C00000"/>
                </a:solidFill>
              </a:rPr>
              <a:t> text,. . . 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Kan </a:t>
            </a:r>
            <a:r>
              <a:rPr lang="en-US" dirty="0" err="1" smtClean="0"/>
              <a:t>bruges</a:t>
            </a:r>
            <a:r>
              <a:rPr lang="en-US" dirty="0" smtClean="0"/>
              <a:t> under ranking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Bygning</a:t>
            </a:r>
            <a:r>
              <a:rPr lang="en-US" b="1" dirty="0" smtClean="0"/>
              <a:t> </a:t>
            </a:r>
            <a:r>
              <a:rPr lang="en-US" b="1" dirty="0" err="1" smtClean="0"/>
              <a:t>af</a:t>
            </a:r>
            <a:r>
              <a:rPr lang="en-US" b="1" dirty="0" smtClean="0"/>
              <a:t> index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3688" y="1627584"/>
            <a:ext cx="7056784" cy="52578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b="1" dirty="0" err="1" smtClean="0"/>
              <a:t>foreach</a:t>
            </a:r>
            <a:r>
              <a:rPr lang="en-US" b="1" dirty="0" smtClean="0"/>
              <a:t> </a:t>
            </a:r>
            <a:r>
              <a:rPr lang="en-US" dirty="0" err="1" smtClean="0"/>
              <a:t>dokument</a:t>
            </a:r>
            <a:r>
              <a:rPr lang="en-US" dirty="0" smtClean="0"/>
              <a:t> D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samlingen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	Parse D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identificér</a:t>
            </a:r>
            <a:r>
              <a:rPr lang="en-US" dirty="0" smtClean="0"/>
              <a:t> </a:t>
            </a:r>
            <a:r>
              <a:rPr lang="en-US" dirty="0" err="1" smtClean="0"/>
              <a:t>ord</a:t>
            </a:r>
            <a:endParaRPr lang="en-US" dirty="0" smtClean="0"/>
          </a:p>
          <a:p>
            <a:pPr>
              <a:buNone/>
            </a:pPr>
            <a:r>
              <a:rPr lang="en-US" b="1" dirty="0" smtClean="0"/>
              <a:t>	</a:t>
            </a:r>
            <a:r>
              <a:rPr lang="en-US" b="1" dirty="0" err="1" smtClean="0"/>
              <a:t>foreach</a:t>
            </a:r>
            <a:r>
              <a:rPr lang="en-US" b="1" dirty="0" smtClean="0"/>
              <a:t> </a:t>
            </a:r>
            <a:r>
              <a:rPr lang="en-US" dirty="0" err="1" smtClean="0"/>
              <a:t>ord</a:t>
            </a:r>
            <a:r>
              <a:rPr lang="en-US" dirty="0" smtClean="0"/>
              <a:t> w</a:t>
            </a:r>
          </a:p>
          <a:p>
            <a:pPr>
              <a:buNone/>
            </a:pPr>
            <a:r>
              <a:rPr lang="en-US" dirty="0" smtClean="0"/>
              <a:t>		</a:t>
            </a:r>
            <a:r>
              <a:rPr lang="en-US" dirty="0" err="1" smtClean="0"/>
              <a:t>Udskriv</a:t>
            </a:r>
            <a:r>
              <a:rPr lang="en-US" dirty="0" smtClean="0"/>
              <a:t> (</a:t>
            </a:r>
            <a:r>
              <a:rPr lang="en-US" dirty="0" err="1" smtClean="0"/>
              <a:t>DocID</a:t>
            </a:r>
            <a:r>
              <a:rPr lang="en-US" dirty="0" smtClean="0"/>
              <a:t>, w)</a:t>
            </a:r>
          </a:p>
          <a:p>
            <a:pPr>
              <a:buNone/>
            </a:pPr>
            <a:r>
              <a:rPr lang="en-US" b="1" dirty="0" smtClean="0"/>
              <a:t>		if </a:t>
            </a:r>
            <a:r>
              <a:rPr lang="en-US" dirty="0" smtClean="0"/>
              <a:t>w </a:t>
            </a:r>
            <a:r>
              <a:rPr lang="en-US" dirty="0" err="1" smtClean="0"/>
              <a:t>ikke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leksikon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			</a:t>
            </a:r>
            <a:r>
              <a:rPr lang="en-US" dirty="0" err="1" smtClean="0"/>
              <a:t>indsæt</a:t>
            </a:r>
            <a:r>
              <a:rPr lang="en-US" dirty="0" smtClean="0"/>
              <a:t> w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leksikon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			     Disk </a:t>
            </a:r>
            <a:r>
              <a:rPr lang="en-US" dirty="0" err="1" smtClean="0"/>
              <a:t>sortering</a:t>
            </a:r>
            <a:r>
              <a:rPr lang="en-US" dirty="0" smtClean="0"/>
              <a:t> (</a:t>
            </a:r>
            <a:r>
              <a:rPr lang="en-US" dirty="0" err="1" smtClean="0"/>
              <a:t>MapReduce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		  </a:t>
            </a:r>
            <a:r>
              <a:rPr lang="en-US" dirty="0" err="1" smtClean="0"/>
              <a:t>Inverteret</a:t>
            </a:r>
            <a:r>
              <a:rPr lang="en-US" dirty="0" smtClean="0"/>
              <a:t> </a:t>
            </a:r>
            <a:r>
              <a:rPr lang="en-US" dirty="0" err="1" smtClean="0"/>
              <a:t>fil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4293096"/>
            <a:ext cx="8640960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(1, 2), (1, 37), ... , (1, 123) , (2, 34), (2, 37), ... , (2, 101) , (3, 486), ...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5703639"/>
            <a:ext cx="8640960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(22, 1), (77, 1), . . . , (198, 1) , (1, 2), (22, 2), . . . , (345, 2) , (67, 3), . . .</a:t>
            </a:r>
          </a:p>
        </p:txBody>
      </p:sp>
      <p:sp>
        <p:nvSpPr>
          <p:cNvPr id="7" name="Down Arrow 6"/>
          <p:cNvSpPr/>
          <p:nvPr/>
        </p:nvSpPr>
        <p:spPr>
          <a:xfrm>
            <a:off x="4355976" y="4941168"/>
            <a:ext cx="432048" cy="576064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62064"/>
            <a:ext cx="9144000" cy="11430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da-DK" sz="12000" b="1" dirty="0" smtClean="0"/>
              <a:t>Søgning</a:t>
            </a:r>
            <a:r>
              <a:rPr lang="da-DK" sz="10000" b="1" dirty="0" smtClean="0"/>
              <a:t/>
            </a:r>
            <a:br>
              <a:rPr lang="da-DK" sz="10000" b="1" dirty="0" smtClean="0"/>
            </a:br>
            <a:r>
              <a:rPr lang="da-DK" sz="6000" b="1" dirty="0" smtClean="0"/>
              <a:t>&amp;</a:t>
            </a:r>
            <a:r>
              <a:rPr lang="da-DK" sz="10000" b="1" dirty="0" smtClean="0"/>
              <a:t/>
            </a:r>
            <a:br>
              <a:rPr lang="da-DK" sz="10000" b="1" dirty="0" smtClean="0"/>
            </a:br>
            <a:r>
              <a:rPr lang="da-DK" sz="12000" b="1" dirty="0" err="1" smtClean="0"/>
              <a:t>Ranking</a:t>
            </a:r>
            <a:endParaRPr lang="en-US" sz="1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erth\Documents\lifecyc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863302"/>
            <a:ext cx="4981575" cy="57340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US" b="1" dirty="0" smtClean="0"/>
              <a:t>“Life of a Google Query”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608512" y="651605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dirty="0" smtClean="0"/>
              <a:t>www.google.com/corporate/tech.html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/>
              <a:t>Søgning</a:t>
            </a:r>
            <a:r>
              <a:rPr lang="en-US" b="1" dirty="0" smtClean="0"/>
              <a:t> </a:t>
            </a:r>
            <a:r>
              <a:rPr lang="en-US" b="1" dirty="0" err="1" smtClean="0"/>
              <a:t>og</a:t>
            </a:r>
            <a:r>
              <a:rPr lang="en-US" b="1" dirty="0" smtClean="0"/>
              <a:t> Ranking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949280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en-US" sz="4600" dirty="0" err="1" smtClean="0"/>
              <a:t>Søgning</a:t>
            </a:r>
            <a:r>
              <a:rPr lang="en-US" sz="4600" dirty="0" smtClean="0"/>
              <a:t>:</a:t>
            </a:r>
            <a:r>
              <a:rPr lang="en-US" sz="4600" b="1" dirty="0" smtClean="0"/>
              <a:t> </a:t>
            </a:r>
            <a:r>
              <a:rPr lang="en-US" sz="4600" b="1" dirty="0" err="1" smtClean="0">
                <a:solidFill>
                  <a:srgbClr val="00B050"/>
                </a:solidFill>
              </a:rPr>
              <a:t>unf</a:t>
            </a:r>
            <a:r>
              <a:rPr lang="en-US" sz="4600" dirty="0" smtClean="0"/>
              <a:t> </a:t>
            </a:r>
            <a:r>
              <a:rPr lang="en-US" sz="4600" dirty="0" smtClean="0">
                <a:solidFill>
                  <a:srgbClr val="0070C0"/>
                </a:solidFill>
              </a:rPr>
              <a:t>AND</a:t>
            </a:r>
            <a:r>
              <a:rPr lang="en-US" sz="4600" dirty="0" smtClean="0"/>
              <a:t> </a:t>
            </a:r>
            <a:r>
              <a:rPr lang="en-US" sz="4600" b="1" dirty="0" err="1" smtClean="0">
                <a:solidFill>
                  <a:srgbClr val="00B050"/>
                </a:solidFill>
              </a:rPr>
              <a:t>københavn</a:t>
            </a:r>
            <a:endParaRPr lang="en-US" sz="4600" b="1" dirty="0" smtClean="0">
              <a:solidFill>
                <a:srgbClr val="00B050"/>
              </a:solidFill>
            </a:endParaRPr>
          </a:p>
          <a:p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da-DK" dirty="0" smtClean="0"/>
              <a:t>Slå </a:t>
            </a:r>
            <a:r>
              <a:rPr lang="da-DK" b="1" dirty="0" err="1" smtClean="0">
                <a:solidFill>
                  <a:srgbClr val="00B050"/>
                </a:solidFill>
              </a:rPr>
              <a:t>unf</a:t>
            </a:r>
            <a:r>
              <a:rPr lang="da-DK" b="1" dirty="0" smtClean="0"/>
              <a:t> </a:t>
            </a:r>
            <a:r>
              <a:rPr lang="da-DK" dirty="0" smtClean="0"/>
              <a:t>og </a:t>
            </a:r>
            <a:r>
              <a:rPr lang="da-DK" b="1" dirty="0" err="1" smtClean="0">
                <a:solidFill>
                  <a:srgbClr val="00B050"/>
                </a:solidFill>
              </a:rPr>
              <a:t>københavn</a:t>
            </a:r>
            <a:r>
              <a:rPr lang="da-DK" dirty="0" smtClean="0"/>
              <a:t> op i leksikon. </a:t>
            </a:r>
            <a:br>
              <a:rPr lang="da-DK" dirty="0" smtClean="0"/>
            </a:br>
            <a:r>
              <a:rPr lang="da-DK" dirty="0" smtClean="0"/>
              <a:t>Giver adresse på </a:t>
            </a:r>
            <a:r>
              <a:rPr lang="en-US" dirty="0" smtClean="0"/>
              <a:t>disk </a:t>
            </a:r>
            <a:r>
              <a:rPr lang="en-US" dirty="0" err="1" smtClean="0"/>
              <a:t>hvor</a:t>
            </a:r>
            <a:r>
              <a:rPr lang="en-US" dirty="0" smtClean="0"/>
              <a:t> </a:t>
            </a:r>
            <a:r>
              <a:rPr lang="en-US" dirty="0" err="1" smtClean="0"/>
              <a:t>deres</a:t>
            </a:r>
            <a:r>
              <a:rPr lang="en-US" dirty="0" smtClean="0"/>
              <a:t> </a:t>
            </a:r>
            <a:r>
              <a:rPr lang="en-US" dirty="0" err="1" smtClean="0"/>
              <a:t>lister</a:t>
            </a:r>
            <a:r>
              <a:rPr lang="en-US" dirty="0" smtClean="0"/>
              <a:t> starter.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dirty="0" smtClean="0"/>
              <a:t>Scan </a:t>
            </a:r>
            <a:r>
              <a:rPr lang="en-US" dirty="0" err="1" smtClean="0"/>
              <a:t>disse</a:t>
            </a:r>
            <a:r>
              <a:rPr lang="en-US" dirty="0" smtClean="0"/>
              <a:t> </a:t>
            </a:r>
            <a:r>
              <a:rPr lang="en-US" dirty="0" err="1" smtClean="0"/>
              <a:t>lister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“</a:t>
            </a:r>
            <a:r>
              <a:rPr lang="en-US" dirty="0" err="1" smtClean="0"/>
              <a:t>flet</a:t>
            </a:r>
            <a:r>
              <a:rPr lang="en-US" dirty="0" smtClean="0"/>
              <a:t>” </a:t>
            </a:r>
            <a:r>
              <a:rPr lang="en-US" dirty="0" err="1" smtClean="0"/>
              <a:t>dem</a:t>
            </a:r>
            <a:r>
              <a:rPr lang="en-US" dirty="0" smtClean="0"/>
              <a:t> (</a:t>
            </a:r>
            <a:r>
              <a:rPr lang="en-US" dirty="0" err="1" smtClean="0"/>
              <a:t>returnér</a:t>
            </a:r>
            <a:r>
              <a:rPr lang="en-US" dirty="0" smtClean="0"/>
              <a:t> </a:t>
            </a:r>
            <a:r>
              <a:rPr lang="en-US" dirty="0" err="1" smtClean="0"/>
              <a:t>DocID’er</a:t>
            </a:r>
            <a:r>
              <a:rPr lang="en-US" dirty="0" smtClean="0"/>
              <a:t> </a:t>
            </a:r>
            <a:r>
              <a:rPr lang="en-US" dirty="0" err="1" smtClean="0"/>
              <a:t>som</a:t>
            </a:r>
            <a:r>
              <a:rPr lang="en-US" dirty="0" smtClean="0"/>
              <a:t> </a:t>
            </a:r>
            <a:r>
              <a:rPr lang="en-US" dirty="0" err="1" smtClean="0"/>
              <a:t>er</a:t>
            </a:r>
            <a:r>
              <a:rPr lang="en-US" dirty="0" smtClean="0"/>
              <a:t> med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begge</a:t>
            </a:r>
            <a:r>
              <a:rPr lang="en-US" dirty="0" smtClean="0"/>
              <a:t> </a:t>
            </a:r>
            <a:r>
              <a:rPr lang="en-US" dirty="0" err="1" smtClean="0"/>
              <a:t>lister</a:t>
            </a:r>
            <a:r>
              <a:rPr lang="en-US" dirty="0" smtClean="0"/>
              <a:t>).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</a:t>
            </a:r>
            <a:br>
              <a:rPr lang="en-US" dirty="0" smtClean="0"/>
            </a:br>
            <a:endParaRPr lang="fr-FR" dirty="0" smtClean="0"/>
          </a:p>
          <a:p>
            <a:pPr marL="514350" indent="-514350">
              <a:buFont typeface="+mj-lt"/>
              <a:buAutoNum type="arabicPeriod"/>
            </a:pPr>
            <a:r>
              <a:rPr lang="da-DK" dirty="0" smtClean="0"/>
              <a:t>Udregn rank af fundne </a:t>
            </a:r>
            <a:r>
              <a:rPr lang="da-DK" dirty="0" err="1" smtClean="0"/>
              <a:t>DocID’er</a:t>
            </a:r>
            <a:r>
              <a:rPr lang="da-DK" dirty="0" smtClean="0"/>
              <a:t>. Hent de 10 højst </a:t>
            </a:r>
            <a:r>
              <a:rPr lang="da-DK" dirty="0" err="1" smtClean="0"/>
              <a:t>rank’ede</a:t>
            </a:r>
            <a:r>
              <a:rPr lang="da-DK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dokumentsamling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returnér</a:t>
            </a:r>
            <a:r>
              <a:rPr lang="en-US" dirty="0" smtClean="0"/>
              <a:t> URL </a:t>
            </a:r>
            <a:r>
              <a:rPr lang="en-US" dirty="0" err="1" smtClean="0"/>
              <a:t>samt</a:t>
            </a:r>
            <a:r>
              <a:rPr lang="en-US" dirty="0" smtClean="0"/>
              <a:t> </a:t>
            </a:r>
            <a:r>
              <a:rPr lang="en-US" dirty="0" err="1" smtClean="0"/>
              <a:t>kontekst</a:t>
            </a:r>
            <a:r>
              <a:rPr lang="en-US" dirty="0" smtClean="0"/>
              <a:t> </a:t>
            </a:r>
            <a:r>
              <a:rPr lang="en-US" dirty="0" err="1" smtClean="0"/>
              <a:t>fra</a:t>
            </a:r>
            <a:r>
              <a:rPr lang="en-US" dirty="0" smtClean="0"/>
              <a:t> </a:t>
            </a:r>
            <a:r>
              <a:rPr lang="en-US" dirty="0" err="1" smtClean="0"/>
              <a:t>dokument</a:t>
            </a:r>
            <a:r>
              <a:rPr lang="en-US" dirty="0" smtClean="0"/>
              <a:t> </a:t>
            </a:r>
            <a:r>
              <a:rPr lang="en-US" dirty="0" err="1" smtClean="0"/>
              <a:t>til</a:t>
            </a:r>
            <a:r>
              <a:rPr lang="en-US" dirty="0" smtClean="0"/>
              <a:t> </a:t>
            </a:r>
            <a:r>
              <a:rPr lang="en-US" dirty="0" err="1" smtClean="0"/>
              <a:t>bruger</a:t>
            </a:r>
            <a:r>
              <a:rPr lang="en-US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0" indent="0">
              <a:buNone/>
            </a:pPr>
            <a:r>
              <a:rPr lang="da-DK" dirty="0" smtClean="0">
                <a:solidFill>
                  <a:srgbClr val="0070C0"/>
                </a:solidFill>
              </a:rPr>
              <a:t>OR</a:t>
            </a:r>
            <a:r>
              <a:rPr lang="da-DK" dirty="0" smtClean="0"/>
              <a:t> og </a:t>
            </a:r>
            <a:r>
              <a:rPr lang="da-DK" dirty="0" smtClean="0">
                <a:solidFill>
                  <a:srgbClr val="0070C0"/>
                </a:solidFill>
              </a:rPr>
              <a:t>NOT </a:t>
            </a:r>
            <a:r>
              <a:rPr lang="da-DK" dirty="0" smtClean="0"/>
              <a:t>kan laves tilsvarende. Hvis lister har </a:t>
            </a:r>
            <a:r>
              <a:rPr lang="da-DK" dirty="0" err="1" smtClean="0"/>
              <a:t>ord-positioner</a:t>
            </a:r>
            <a:r>
              <a:rPr lang="da-DK" dirty="0" smtClean="0"/>
              <a:t> kan </a:t>
            </a:r>
            <a:r>
              <a:rPr lang="da-DK" dirty="0" err="1" smtClean="0"/>
              <a:t>frase-søgninger</a:t>
            </a:r>
            <a:r>
              <a:rPr lang="da-DK" dirty="0" smtClean="0"/>
              <a:t> (“</a:t>
            </a:r>
            <a:r>
              <a:rPr lang="da-DK" b="1" dirty="0" err="1" smtClean="0">
                <a:solidFill>
                  <a:srgbClr val="00B050"/>
                </a:solidFill>
              </a:rPr>
              <a:t>unf</a:t>
            </a:r>
            <a:r>
              <a:rPr lang="da-DK" b="1" dirty="0" smtClean="0">
                <a:solidFill>
                  <a:srgbClr val="00B050"/>
                </a:solidFill>
              </a:rPr>
              <a:t> </a:t>
            </a:r>
            <a:r>
              <a:rPr lang="da-DK" b="1" dirty="0" err="1" smtClean="0">
                <a:solidFill>
                  <a:srgbClr val="00B050"/>
                </a:solidFill>
              </a:rPr>
              <a:t>københavn</a:t>
            </a:r>
            <a:r>
              <a:rPr lang="da-DK" dirty="0" smtClean="0"/>
              <a:t>”) og </a:t>
            </a:r>
            <a:r>
              <a:rPr lang="da-DK" dirty="0" err="1" smtClean="0"/>
              <a:t>proximity-søgningner</a:t>
            </a:r>
            <a:r>
              <a:rPr lang="da-DK" dirty="0" smtClean="0"/>
              <a:t> (“</a:t>
            </a:r>
            <a:r>
              <a:rPr lang="da-DK" b="1" dirty="0" err="1" smtClean="0">
                <a:solidFill>
                  <a:srgbClr val="00B050"/>
                </a:solidFill>
              </a:rPr>
              <a:t>unf</a:t>
            </a:r>
            <a:r>
              <a:rPr lang="da-DK" dirty="0" smtClean="0"/>
              <a:t>” tæt på “</a:t>
            </a:r>
            <a:r>
              <a:rPr lang="da-DK" b="1" dirty="0" err="1" smtClean="0">
                <a:solidFill>
                  <a:srgbClr val="00B050"/>
                </a:solidFill>
              </a:rPr>
              <a:t>københavn</a:t>
            </a:r>
            <a:r>
              <a:rPr lang="da-DK" dirty="0" smtClean="0"/>
              <a:t>”) også laves.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59632" y="3462099"/>
            <a:ext cx="691276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00B050"/>
                </a:solidFill>
              </a:rPr>
              <a:t>	</a:t>
            </a:r>
            <a:r>
              <a:rPr lang="it-IT" sz="2400" b="1" dirty="0" err="1" smtClean="0">
                <a:solidFill>
                  <a:srgbClr val="00B050"/>
                </a:solidFill>
              </a:rPr>
              <a:t>unf</a:t>
            </a:r>
            <a:r>
              <a:rPr lang="it-IT" sz="2400" dirty="0" smtClean="0"/>
              <a:t>: 12, 15, </a:t>
            </a:r>
            <a:r>
              <a:rPr lang="it-IT" sz="2400" dirty="0" smtClean="0">
                <a:solidFill>
                  <a:srgbClr val="C00000"/>
                </a:solidFill>
              </a:rPr>
              <a:t>117</a:t>
            </a:r>
            <a:r>
              <a:rPr lang="it-IT" sz="2400" dirty="0" smtClean="0"/>
              <a:t>, 155, </a:t>
            </a:r>
            <a:r>
              <a:rPr lang="it-IT" sz="2400" dirty="0" smtClean="0">
                <a:solidFill>
                  <a:srgbClr val="C00000"/>
                </a:solidFill>
              </a:rPr>
              <a:t>256</a:t>
            </a:r>
            <a:r>
              <a:rPr lang="it-IT" sz="2400" dirty="0" smtClean="0"/>
              <a:t>, ...</a:t>
            </a:r>
            <a:br>
              <a:rPr lang="it-IT" sz="2400" dirty="0" smtClean="0"/>
            </a:br>
            <a:r>
              <a:rPr lang="it-IT" sz="2400" dirty="0" smtClean="0"/>
              <a:t>	</a:t>
            </a:r>
            <a:r>
              <a:rPr lang="fr-FR" sz="2400" b="1" dirty="0" err="1" smtClean="0">
                <a:solidFill>
                  <a:srgbClr val="00B050"/>
                </a:solidFill>
              </a:rPr>
              <a:t>københavn</a:t>
            </a:r>
            <a:r>
              <a:rPr lang="fr-FR" sz="2400" dirty="0" smtClean="0"/>
              <a:t>: 5, 27, </a:t>
            </a:r>
            <a:r>
              <a:rPr lang="fr-FR" sz="2400" dirty="0" smtClean="0">
                <a:solidFill>
                  <a:srgbClr val="C00000"/>
                </a:solidFill>
              </a:rPr>
              <a:t>117</a:t>
            </a:r>
            <a:r>
              <a:rPr lang="fr-FR" sz="2400" dirty="0" smtClean="0"/>
              <a:t>, 119, </a:t>
            </a:r>
            <a:r>
              <a:rPr lang="fr-FR" sz="2400" dirty="0" smtClean="0">
                <a:solidFill>
                  <a:srgbClr val="C00000"/>
                </a:solidFill>
              </a:rPr>
              <a:t>256</a:t>
            </a:r>
            <a:r>
              <a:rPr lang="fr-FR" sz="2400" dirty="0" smtClean="0"/>
              <a:t>, ...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Tekstbaseret</a:t>
            </a:r>
            <a:r>
              <a:rPr lang="en-US" b="1" dirty="0" smtClean="0"/>
              <a:t> Ranking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Vægt forekomsten af et ord med fx</a:t>
            </a:r>
          </a:p>
          <a:p>
            <a:pPr lvl="1"/>
            <a:r>
              <a:rPr lang="en-US" dirty="0" err="1" smtClean="0"/>
              <a:t>Antal</a:t>
            </a:r>
            <a:r>
              <a:rPr lang="en-US" dirty="0" smtClean="0"/>
              <a:t> </a:t>
            </a:r>
            <a:r>
              <a:rPr lang="en-US" dirty="0" err="1" smtClean="0"/>
              <a:t>forekomster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dokumentet</a:t>
            </a:r>
            <a:endParaRPr lang="en-US" dirty="0" smtClean="0"/>
          </a:p>
          <a:p>
            <a:pPr lvl="1"/>
            <a:r>
              <a:rPr lang="en-US" dirty="0" err="1" smtClean="0"/>
              <a:t>Ordets</a:t>
            </a:r>
            <a:r>
              <a:rPr lang="en-US" dirty="0" smtClean="0"/>
              <a:t> </a:t>
            </a:r>
            <a:r>
              <a:rPr lang="en-US" dirty="0" err="1" smtClean="0"/>
              <a:t>typografi</a:t>
            </a:r>
            <a:r>
              <a:rPr lang="en-US" dirty="0" smtClean="0"/>
              <a:t> (fed </a:t>
            </a:r>
            <a:r>
              <a:rPr lang="en-US" dirty="0" err="1" smtClean="0"/>
              <a:t>skrift</a:t>
            </a:r>
            <a:r>
              <a:rPr lang="en-US" dirty="0" smtClean="0"/>
              <a:t>, </a:t>
            </a:r>
            <a:r>
              <a:rPr lang="en-US" dirty="0" err="1" smtClean="0"/>
              <a:t>overskrift</a:t>
            </a:r>
            <a:r>
              <a:rPr lang="en-US" dirty="0" smtClean="0"/>
              <a:t>, ... )</a:t>
            </a:r>
          </a:p>
          <a:p>
            <a:pPr lvl="1"/>
            <a:r>
              <a:rPr lang="en-US" dirty="0" err="1" smtClean="0"/>
              <a:t>Forekomst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META-tags</a:t>
            </a:r>
          </a:p>
          <a:p>
            <a:pPr lvl="1"/>
            <a:r>
              <a:rPr lang="da-DK" dirty="0" smtClean="0"/>
              <a:t>Forekomst i tekst ved links som peger på siden</a:t>
            </a:r>
          </a:p>
          <a:p>
            <a:r>
              <a:rPr lang="da-DK" dirty="0" smtClean="0"/>
              <a:t>Forbedring, men ikke nok på Internettet (</a:t>
            </a:r>
            <a:r>
              <a:rPr lang="da-DK" dirty="0" err="1" smtClean="0"/>
              <a:t>rankning</a:t>
            </a:r>
            <a:r>
              <a:rPr lang="da-DK" dirty="0" smtClean="0"/>
              <a:t> af fx </a:t>
            </a:r>
            <a:r>
              <a:rPr lang="en-US" dirty="0" smtClean="0"/>
              <a:t>100.000 </a:t>
            </a:r>
            <a:r>
              <a:rPr lang="en-US" dirty="0" err="1" smtClean="0"/>
              <a:t>relevante</a:t>
            </a:r>
            <a:r>
              <a:rPr lang="en-US" dirty="0" smtClean="0"/>
              <a:t> </a:t>
            </a:r>
            <a:r>
              <a:rPr lang="en-US" dirty="0" err="1" smtClean="0"/>
              <a:t>dokumenter</a:t>
            </a:r>
            <a:r>
              <a:rPr lang="en-US" dirty="0" smtClean="0"/>
              <a:t>)</a:t>
            </a:r>
          </a:p>
          <a:p>
            <a:r>
              <a:rPr lang="da-DK" dirty="0" smtClean="0"/>
              <a:t>Let at </a:t>
            </a:r>
            <a:r>
              <a:rPr lang="da-DK" dirty="0" err="1" smtClean="0"/>
              <a:t>spamme</a:t>
            </a:r>
            <a:r>
              <a:rPr lang="da-DK" dirty="0" smtClean="0"/>
              <a:t> (fyld siden med </a:t>
            </a:r>
            <a:r>
              <a:rPr lang="da-DK" dirty="0" err="1" smtClean="0"/>
              <a:t>søge-ord</a:t>
            </a:r>
            <a:r>
              <a:rPr lang="da-DK" dirty="0" smtClean="0"/>
              <a:t>)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Linkbaseret</a:t>
            </a:r>
            <a:r>
              <a:rPr lang="en-US" b="1" dirty="0" smtClean="0"/>
              <a:t> Ranking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2032248"/>
            <a:ext cx="8172400" cy="1180728"/>
          </a:xfrm>
        </p:spPr>
        <p:txBody>
          <a:bodyPr>
            <a:normAutofit/>
          </a:bodyPr>
          <a:lstStyle/>
          <a:p>
            <a:r>
              <a:rPr lang="da-DK" sz="2800" dirty="0" smtClean="0"/>
              <a:t>Idé 1: Link til en side </a:t>
            </a:r>
            <a:r>
              <a:rPr lang="da-DK" sz="2800" dirty="0" smtClean="0">
                <a:solidFill>
                  <a:srgbClr val="C00000"/>
                </a:solidFill>
              </a:rPr>
              <a:t>≈</a:t>
            </a:r>
            <a:r>
              <a:rPr lang="da-DK" sz="2800" dirty="0" smtClean="0"/>
              <a:t> anbefaling af den</a:t>
            </a:r>
          </a:p>
          <a:p>
            <a:r>
              <a:rPr lang="da-DK" sz="2800" dirty="0" smtClean="0"/>
              <a:t>Idé 2: Anbefalinger fra vigtige sider skal vægte mere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61065" r="13479"/>
          <a:stretch>
            <a:fillRect/>
          </a:stretch>
        </p:blipFill>
        <p:spPr bwMode="auto">
          <a:xfrm>
            <a:off x="1043608" y="4221088"/>
            <a:ext cx="7272808" cy="204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Google </a:t>
            </a:r>
            <a:r>
              <a:rPr lang="en-US" b="1" dirty="0" err="1" smtClean="0"/>
              <a:t>PageRank</a:t>
            </a:r>
            <a:r>
              <a:rPr lang="en-US" b="1" baseline="30000" dirty="0" err="1" smtClean="0"/>
              <a:t>TM</a:t>
            </a:r>
            <a:r>
              <a:rPr lang="en-US" b="1" dirty="0" smtClean="0"/>
              <a:t>  ≈ </a:t>
            </a:r>
            <a:r>
              <a:rPr lang="en-US" b="1" dirty="0" err="1" smtClean="0"/>
              <a:t>Websurfer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216" y="1412776"/>
            <a:ext cx="8363272" cy="4925144"/>
          </a:xfrm>
        </p:spPr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PageRank</a:t>
            </a:r>
            <a:r>
              <a:rPr lang="en-US" dirty="0" smtClean="0"/>
              <a:t> </a:t>
            </a:r>
            <a:r>
              <a:rPr lang="en-US" dirty="0" err="1" smtClean="0"/>
              <a:t>beregning</a:t>
            </a:r>
            <a:r>
              <a:rPr lang="en-US" dirty="0" smtClean="0"/>
              <a:t> </a:t>
            </a:r>
            <a:r>
              <a:rPr lang="en-US" dirty="0" err="1" smtClean="0"/>
              <a:t>kan</a:t>
            </a:r>
            <a:r>
              <a:rPr lang="en-US" dirty="0" smtClean="0"/>
              <a:t> </a:t>
            </a:r>
            <a:r>
              <a:rPr lang="en-US" dirty="0" err="1" smtClean="0"/>
              <a:t>opfattes</a:t>
            </a:r>
            <a:r>
              <a:rPr lang="en-US" dirty="0" smtClean="0"/>
              <a:t> </a:t>
            </a:r>
            <a:r>
              <a:rPr lang="en-US" dirty="0" err="1" smtClean="0"/>
              <a:t>som</a:t>
            </a:r>
            <a:r>
              <a:rPr lang="en-US" dirty="0" smtClean="0"/>
              <a:t> en </a:t>
            </a:r>
            <a:r>
              <a:rPr lang="en-US" dirty="0" err="1" smtClean="0"/>
              <a:t>websurfer</a:t>
            </a:r>
            <a:r>
              <a:rPr lang="en-US" dirty="0" smtClean="0"/>
              <a:t> </a:t>
            </a:r>
            <a:r>
              <a:rPr lang="en-US" dirty="0" err="1" smtClean="0"/>
              <a:t>som</a:t>
            </a:r>
            <a:r>
              <a:rPr lang="en-US" dirty="0" smtClean="0"/>
              <a:t> (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da-DK" dirty="0" smtClean="0"/>
              <a:t>uendelig lang tid) i hver skridt</a:t>
            </a:r>
          </a:p>
          <a:p>
            <a:endParaRPr lang="da-DK" dirty="0" smtClean="0"/>
          </a:p>
          <a:p>
            <a:r>
              <a:rPr lang="da-DK" dirty="0" smtClean="0"/>
              <a:t>med </a:t>
            </a:r>
            <a:r>
              <a:rPr lang="da-DK" dirty="0" smtClean="0">
                <a:solidFill>
                  <a:srgbClr val="00B050"/>
                </a:solidFill>
              </a:rPr>
              <a:t>85%</a:t>
            </a:r>
            <a:r>
              <a:rPr lang="da-DK" dirty="0" smtClean="0"/>
              <a:t> sandsynlighed vælger at følge et </a:t>
            </a:r>
            <a:r>
              <a:rPr lang="da-DK" dirty="0" smtClean="0">
                <a:solidFill>
                  <a:srgbClr val="00B050"/>
                </a:solidFill>
              </a:rPr>
              <a:t>tilfældigt link </a:t>
            </a:r>
            <a:r>
              <a:rPr lang="da-DK" dirty="0" smtClean="0"/>
              <a:t>fra </a:t>
            </a:r>
            <a:r>
              <a:rPr lang="en-US" dirty="0" err="1" smtClean="0"/>
              <a:t>nuværende</a:t>
            </a:r>
            <a:r>
              <a:rPr lang="en-US" dirty="0" smtClean="0"/>
              <a:t> side,</a:t>
            </a:r>
          </a:p>
          <a:p>
            <a:r>
              <a:rPr lang="da-DK" dirty="0" smtClean="0"/>
              <a:t>med </a:t>
            </a:r>
            <a:r>
              <a:rPr lang="da-DK" dirty="0" smtClean="0">
                <a:solidFill>
                  <a:srgbClr val="C00000"/>
                </a:solidFill>
              </a:rPr>
              <a:t>15%</a:t>
            </a:r>
            <a:r>
              <a:rPr lang="da-DK" dirty="0" smtClean="0"/>
              <a:t> sandsynlighed vælger at gå til en </a:t>
            </a:r>
            <a:r>
              <a:rPr lang="da-DK" dirty="0" smtClean="0">
                <a:solidFill>
                  <a:srgbClr val="C00000"/>
                </a:solidFill>
              </a:rPr>
              <a:t>tilfældig side</a:t>
            </a:r>
            <a:r>
              <a:rPr lang="da-DK" dirty="0" smtClean="0"/>
              <a:t> i </a:t>
            </a:r>
            <a:r>
              <a:rPr lang="en-US" dirty="0" err="1" smtClean="0"/>
              <a:t>hele</a:t>
            </a:r>
            <a:r>
              <a:rPr lang="en-US" dirty="0" smtClean="0"/>
              <a:t> </a:t>
            </a:r>
            <a:r>
              <a:rPr lang="en-US" dirty="0" err="1" smtClean="0"/>
              <a:t>internettet</a:t>
            </a:r>
            <a:r>
              <a:rPr lang="en-US" dirty="0" smtClean="0"/>
              <a:t>.</a:t>
            </a:r>
          </a:p>
          <a:p>
            <a:pPr>
              <a:buNone/>
            </a:pPr>
            <a:endParaRPr lang="en-US" dirty="0" smtClean="0"/>
          </a:p>
          <a:p>
            <a:pPr marL="0" indent="0">
              <a:buNone/>
            </a:pPr>
            <a:r>
              <a:rPr lang="da-DK" dirty="0" err="1" smtClean="0"/>
              <a:t>PageRank</a:t>
            </a:r>
            <a:r>
              <a:rPr lang="da-DK" dirty="0" smtClean="0"/>
              <a:t> for en side </a:t>
            </a:r>
            <a:r>
              <a:rPr lang="da-DK" i="1" dirty="0" smtClean="0">
                <a:solidFill>
                  <a:srgbClr val="0070C0"/>
                </a:solidFill>
              </a:rPr>
              <a:t>x</a:t>
            </a:r>
            <a:r>
              <a:rPr lang="da-DK" dirty="0" smtClean="0"/>
              <a:t> er lig den procentdel af hans besøg som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til</a:t>
            </a:r>
            <a:r>
              <a:rPr lang="en-US" dirty="0" smtClean="0"/>
              <a:t> side </a:t>
            </a:r>
            <a:r>
              <a:rPr lang="en-US" i="1" dirty="0" smtClean="0">
                <a:solidFill>
                  <a:srgbClr val="0070C0"/>
                </a:solidFill>
              </a:rPr>
              <a:t>x</a:t>
            </a:r>
            <a:endParaRPr lang="en-US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707904" y="2420888"/>
            <a:ext cx="5184576" cy="3384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>
                <a:solidFill>
                  <a:schemeClr val="bg1"/>
                </a:solidFill>
              </a:rPr>
              <a:t>Simpel Webgraf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640" y="1600200"/>
            <a:ext cx="6768752" cy="4525963"/>
          </a:xfrm>
        </p:spPr>
        <p:txBody>
          <a:bodyPr>
            <a:normAutofit fontScale="92500" lnSpcReduction="20000"/>
          </a:bodyPr>
          <a:lstStyle/>
          <a:p>
            <a:pPr marL="514350" indent="-514350" algn="ctr">
              <a:buClr>
                <a:schemeClr val="bg1"/>
              </a:buClr>
              <a:buNone/>
            </a:pPr>
            <a:r>
              <a:rPr lang="da-DK" dirty="0" smtClean="0">
                <a:solidFill>
                  <a:schemeClr val="bg1"/>
                </a:solidFill>
              </a:rPr>
              <a:t>Hvilken knude har størst ”rang” ?</a:t>
            </a:r>
          </a:p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endParaRPr lang="da-DK" dirty="0" smtClean="0">
              <a:solidFill>
                <a:schemeClr val="bg1"/>
              </a:solidFill>
            </a:endParaRPr>
          </a:p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1</a:t>
            </a:r>
          </a:p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2</a:t>
            </a:r>
          </a:p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3</a:t>
            </a:r>
          </a:p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4</a:t>
            </a:r>
          </a:p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5</a:t>
            </a:r>
          </a:p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6</a:t>
            </a:r>
          </a:p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Ved ikke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20430" r="28244"/>
          <a:stretch>
            <a:fillRect/>
          </a:stretch>
        </p:blipFill>
        <p:spPr bwMode="auto">
          <a:xfrm>
            <a:off x="3995936" y="2489376"/>
            <a:ext cx="4680520" cy="3243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707904" y="2420888"/>
            <a:ext cx="5184576" cy="3384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>
                <a:solidFill>
                  <a:schemeClr val="bg1"/>
                </a:solidFill>
              </a:rPr>
              <a:t>Simpel Webgraf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640" y="1600200"/>
            <a:ext cx="6768752" cy="4525963"/>
          </a:xfrm>
        </p:spPr>
        <p:txBody>
          <a:bodyPr>
            <a:normAutofit fontScale="92500" lnSpcReduction="20000"/>
          </a:bodyPr>
          <a:lstStyle/>
          <a:p>
            <a:pPr marL="514350" indent="-514350" algn="ctr">
              <a:buClr>
                <a:schemeClr val="bg1"/>
              </a:buClr>
              <a:buNone/>
            </a:pPr>
            <a:r>
              <a:rPr lang="da-DK" dirty="0" smtClean="0">
                <a:solidFill>
                  <a:schemeClr val="bg1"/>
                </a:solidFill>
              </a:rPr>
              <a:t>Hvilken knude har størst ”rang” ?</a:t>
            </a:r>
          </a:p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endParaRPr lang="da-DK" dirty="0" smtClean="0">
              <a:solidFill>
                <a:schemeClr val="bg1"/>
              </a:solidFill>
            </a:endParaRPr>
          </a:p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1</a:t>
            </a:r>
          </a:p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2</a:t>
            </a:r>
          </a:p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3</a:t>
            </a:r>
          </a:p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4</a:t>
            </a:r>
          </a:p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5</a:t>
            </a:r>
          </a:p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6</a:t>
            </a:r>
          </a:p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Ved ikke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20430" r="28244"/>
          <a:stretch>
            <a:fillRect/>
          </a:stretch>
        </p:blipFill>
        <p:spPr bwMode="auto">
          <a:xfrm>
            <a:off x="3995936" y="2489376"/>
            <a:ext cx="4680520" cy="3243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miley Face 6"/>
          <p:cNvSpPr/>
          <p:nvPr/>
        </p:nvSpPr>
        <p:spPr>
          <a:xfrm>
            <a:off x="726232" y="2924944"/>
            <a:ext cx="533400" cy="533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erth\Desktop\unf11\unf09\unf09\unf09\altavist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1674" y="1700808"/>
            <a:ext cx="3012066" cy="1165473"/>
          </a:xfrm>
          <a:prstGeom prst="rect">
            <a:avLst/>
          </a:prstGeom>
          <a:noFill/>
        </p:spPr>
      </p:pic>
      <p:pic>
        <p:nvPicPr>
          <p:cNvPr id="3075" name="Picture 3" descr="C:\Users\gerth\Desktop\unf11\unf09\unf09\unf09\ao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5259" y="3331840"/>
            <a:ext cx="2841197" cy="745232"/>
          </a:xfrm>
          <a:prstGeom prst="rect">
            <a:avLst/>
          </a:prstGeom>
          <a:noFill/>
        </p:spPr>
      </p:pic>
      <p:pic>
        <p:nvPicPr>
          <p:cNvPr id="3076" name="Picture 4" descr="C:\Users\gerth\Desktop\unf11\unf09\unf09\unf09\atw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2924944"/>
            <a:ext cx="2875083" cy="864096"/>
          </a:xfrm>
          <a:prstGeom prst="rect">
            <a:avLst/>
          </a:prstGeom>
          <a:noFill/>
        </p:spPr>
      </p:pic>
      <p:pic>
        <p:nvPicPr>
          <p:cNvPr id="3077" name="Picture 5" descr="C:\Users\gerth\Desktop\unf11\unf09\unf09\unf09\excit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4581128"/>
            <a:ext cx="2232248" cy="1004923"/>
          </a:xfrm>
          <a:prstGeom prst="rect">
            <a:avLst/>
          </a:prstGeom>
          <a:noFill/>
        </p:spPr>
      </p:pic>
      <p:pic>
        <p:nvPicPr>
          <p:cNvPr id="3078" name="Picture 6" descr="C:\Users\gerth\Desktop\unf11\unf09\unf09\unf09\google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404664"/>
            <a:ext cx="2664296" cy="1164720"/>
          </a:xfrm>
          <a:prstGeom prst="rect">
            <a:avLst/>
          </a:prstGeom>
          <a:noFill/>
        </p:spPr>
      </p:pic>
      <p:pic>
        <p:nvPicPr>
          <p:cNvPr id="3079" name="Picture 7" descr="C:\Users\gerth\Desktop\unf11\unf09\unf09\unf09\jubii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1342" y="3140968"/>
            <a:ext cx="1829850" cy="864096"/>
          </a:xfrm>
          <a:prstGeom prst="rect">
            <a:avLst/>
          </a:prstGeom>
          <a:noFill/>
        </p:spPr>
      </p:pic>
      <p:pic>
        <p:nvPicPr>
          <p:cNvPr id="3080" name="Picture 8" descr="C:\Users\gerth\Desktop\unf11\unf09\unf09\unf09\lycos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71800" y="4365104"/>
            <a:ext cx="1893052" cy="648072"/>
          </a:xfrm>
          <a:prstGeom prst="rect">
            <a:avLst/>
          </a:prstGeom>
          <a:noFill/>
        </p:spPr>
      </p:pic>
      <p:pic>
        <p:nvPicPr>
          <p:cNvPr id="3081" name="Picture 9" descr="C:\Users\gerth\Desktop\unf11\unf09\unf09\unf09\hotbot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7544" y="1772816"/>
            <a:ext cx="3169903" cy="960115"/>
          </a:xfrm>
          <a:prstGeom prst="rect">
            <a:avLst/>
          </a:prstGeom>
          <a:noFill/>
        </p:spPr>
      </p:pic>
      <p:pic>
        <p:nvPicPr>
          <p:cNvPr id="3082" name="Picture 10" descr="C:\Users\gerth\Desktop\unf11\unf09\unf09\unf09\yahoo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77488" y="4437112"/>
            <a:ext cx="4014992" cy="576064"/>
          </a:xfrm>
          <a:prstGeom prst="rect">
            <a:avLst/>
          </a:prstGeom>
          <a:noFill/>
        </p:spPr>
      </p:pic>
      <p:pic>
        <p:nvPicPr>
          <p:cNvPr id="3083" name="Picture 11" descr="C:\Users\gerth\Desktop\unf11\unf09\unf09\unf09\msn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00192" y="476673"/>
            <a:ext cx="2399520" cy="711722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3" cstate="print"/>
          <a:srcRect l="14000" t="11720" r="13201" b="23815"/>
          <a:stretch>
            <a:fillRect/>
          </a:stretch>
        </p:blipFill>
        <p:spPr bwMode="auto">
          <a:xfrm>
            <a:off x="3347863" y="476672"/>
            <a:ext cx="2553011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4" cstate="print"/>
          <a:srcRect l="14823" t="26863" r="14025" b="30925"/>
          <a:stretch>
            <a:fillRect/>
          </a:stretch>
        </p:blipFill>
        <p:spPr bwMode="auto">
          <a:xfrm>
            <a:off x="2843808" y="5733256"/>
            <a:ext cx="1728192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660281" y="5029208"/>
            <a:ext cx="2800151" cy="1828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1520" y="260648"/>
            <a:ext cx="5184576" cy="3384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t="20430" r="28244"/>
          <a:stretch>
            <a:fillRect/>
          </a:stretch>
        </p:blipFill>
        <p:spPr bwMode="auto">
          <a:xfrm>
            <a:off x="971600" y="855998"/>
            <a:ext cx="3816424" cy="2645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27384"/>
            <a:ext cx="5184576" cy="1143000"/>
          </a:xfrm>
        </p:spPr>
        <p:txBody>
          <a:bodyPr/>
          <a:lstStyle/>
          <a:p>
            <a:r>
              <a:rPr lang="da-DK" b="1" dirty="0" err="1" smtClean="0"/>
              <a:t>RandomSurfer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3789040"/>
            <a:ext cx="5184576" cy="286232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 err="1" smtClean="0"/>
              <a:t>Metode</a:t>
            </a:r>
            <a:r>
              <a:rPr lang="en-US" u="sng" dirty="0" smtClean="0"/>
              <a:t> </a:t>
            </a:r>
            <a:r>
              <a:rPr lang="en-US" u="sng" dirty="0" err="1" smtClean="0"/>
              <a:t>RandomSurfer</a:t>
            </a:r>
            <a:endParaRPr lang="en-US" u="sng" dirty="0" smtClean="0"/>
          </a:p>
          <a:p>
            <a:r>
              <a:rPr lang="en-US" dirty="0" smtClean="0"/>
              <a:t>Start </a:t>
            </a:r>
            <a:r>
              <a:rPr lang="en-US" dirty="0" err="1" smtClean="0"/>
              <a:t>på</a:t>
            </a:r>
            <a:r>
              <a:rPr lang="en-US" dirty="0" smtClean="0"/>
              <a:t> </a:t>
            </a:r>
            <a:r>
              <a:rPr lang="en-US" dirty="0" err="1" smtClean="0"/>
              <a:t>knude</a:t>
            </a:r>
            <a:r>
              <a:rPr lang="en-US" dirty="0" smtClean="0"/>
              <a:t> 1</a:t>
            </a:r>
          </a:p>
          <a:p>
            <a:pPr>
              <a:tabLst>
                <a:tab pos="355600" algn="l"/>
                <a:tab pos="625475" algn="l"/>
              </a:tabLst>
            </a:pPr>
            <a:r>
              <a:rPr lang="en-US" dirty="0" err="1" smtClean="0"/>
              <a:t>Gentag</a:t>
            </a:r>
            <a:r>
              <a:rPr lang="en-US" dirty="0" smtClean="0"/>
              <a:t> mange </a:t>
            </a:r>
            <a:r>
              <a:rPr lang="en-US" dirty="0" err="1" smtClean="0"/>
              <a:t>gange</a:t>
            </a:r>
            <a:r>
              <a:rPr lang="en-US" dirty="0" smtClean="0"/>
              <a:t>:</a:t>
            </a:r>
          </a:p>
          <a:p>
            <a:pPr>
              <a:tabLst>
                <a:tab pos="355600" algn="l"/>
                <a:tab pos="625475" algn="l"/>
              </a:tabLst>
            </a:pPr>
            <a:r>
              <a:rPr lang="en-US" dirty="0" smtClean="0"/>
              <a:t>	</a:t>
            </a:r>
            <a:r>
              <a:rPr lang="en-US" dirty="0" err="1" smtClean="0"/>
              <a:t>Kast</a:t>
            </a:r>
            <a:r>
              <a:rPr lang="en-US" dirty="0" smtClean="0"/>
              <a:t> en </a:t>
            </a:r>
            <a:r>
              <a:rPr lang="en-US" dirty="0" err="1" smtClean="0"/>
              <a:t>terning</a:t>
            </a:r>
            <a:r>
              <a:rPr lang="en-US" dirty="0" smtClean="0"/>
              <a:t>:</a:t>
            </a:r>
          </a:p>
          <a:p>
            <a:pPr>
              <a:tabLst>
                <a:tab pos="355600" algn="l"/>
                <a:tab pos="625475" algn="l"/>
              </a:tabLst>
            </a:pPr>
            <a:r>
              <a:rPr lang="en-US" dirty="0" smtClean="0"/>
              <a:t>	</a:t>
            </a:r>
            <a:r>
              <a:rPr lang="en-US" dirty="0" err="1" smtClean="0"/>
              <a:t>Hvis</a:t>
            </a:r>
            <a:r>
              <a:rPr lang="en-US" dirty="0" smtClean="0"/>
              <a:t> den </a:t>
            </a:r>
            <a:r>
              <a:rPr lang="en-US" dirty="0" err="1" smtClean="0"/>
              <a:t>viser</a:t>
            </a:r>
            <a:r>
              <a:rPr lang="en-US" dirty="0" smtClean="0"/>
              <a:t> 1-5:</a:t>
            </a:r>
          </a:p>
          <a:p>
            <a:pPr>
              <a:tabLst>
                <a:tab pos="355600" algn="l"/>
                <a:tab pos="625475" algn="l"/>
              </a:tabLst>
            </a:pPr>
            <a:r>
              <a:rPr lang="da-DK" dirty="0" smtClean="0"/>
              <a:t>		Vælg en tilfældig pil ud fra knuden</a:t>
            </a:r>
          </a:p>
          <a:p>
            <a:pPr>
              <a:tabLst>
                <a:tab pos="355600" algn="l"/>
                <a:tab pos="625475" algn="l"/>
              </a:tabLst>
            </a:pPr>
            <a:r>
              <a:rPr lang="da-DK" dirty="0" smtClean="0"/>
              <a:t>		</a:t>
            </a:r>
            <a:r>
              <a:rPr lang="en-US" dirty="0" err="1" smtClean="0"/>
              <a:t>ved</a:t>
            </a:r>
            <a:r>
              <a:rPr lang="en-US" dirty="0" smtClean="0"/>
              <a:t> at </a:t>
            </a:r>
            <a:r>
              <a:rPr lang="en-US" dirty="0" err="1" smtClean="0"/>
              <a:t>kaste</a:t>
            </a:r>
            <a:r>
              <a:rPr lang="en-US" dirty="0" smtClean="0"/>
              <a:t> en </a:t>
            </a:r>
            <a:r>
              <a:rPr lang="en-US" dirty="0" err="1" smtClean="0"/>
              <a:t>terning</a:t>
            </a:r>
            <a:r>
              <a:rPr lang="en-US" dirty="0" smtClean="0"/>
              <a:t> </a:t>
            </a:r>
            <a:r>
              <a:rPr lang="en-US" dirty="0" err="1" smtClean="0"/>
              <a:t>hvis</a:t>
            </a:r>
            <a:r>
              <a:rPr lang="en-US" dirty="0" smtClean="0"/>
              <a:t>  2 </a:t>
            </a:r>
            <a:r>
              <a:rPr lang="en-US" dirty="0" err="1" smtClean="0"/>
              <a:t>udkanter</a:t>
            </a:r>
            <a:endParaRPr lang="en-US" dirty="0" smtClean="0"/>
          </a:p>
          <a:p>
            <a:pPr>
              <a:tabLst>
                <a:tab pos="355600" algn="l"/>
                <a:tab pos="625475" algn="l"/>
              </a:tabLst>
            </a:pPr>
            <a:r>
              <a:rPr lang="en-US" dirty="0" smtClean="0"/>
              <a:t>	</a:t>
            </a:r>
            <a:r>
              <a:rPr lang="en-US" dirty="0" err="1" smtClean="0"/>
              <a:t>Hvis</a:t>
            </a:r>
            <a:r>
              <a:rPr lang="en-US" dirty="0" smtClean="0"/>
              <a:t> den </a:t>
            </a:r>
            <a:r>
              <a:rPr lang="en-US" dirty="0" err="1" smtClean="0"/>
              <a:t>viser</a:t>
            </a:r>
            <a:r>
              <a:rPr lang="en-US" dirty="0" smtClean="0"/>
              <a:t> 6:</a:t>
            </a:r>
          </a:p>
          <a:p>
            <a:pPr>
              <a:tabLst>
                <a:tab pos="355600" algn="l"/>
                <a:tab pos="625475" algn="l"/>
              </a:tabLst>
            </a:pPr>
            <a:r>
              <a:rPr lang="en-US" dirty="0" smtClean="0"/>
              <a:t>		</a:t>
            </a:r>
            <a:r>
              <a:rPr lang="en-US" dirty="0" err="1" smtClean="0"/>
              <a:t>Kast</a:t>
            </a:r>
            <a:r>
              <a:rPr lang="en-US" dirty="0" smtClean="0"/>
              <a:t> </a:t>
            </a:r>
            <a:r>
              <a:rPr lang="en-US" dirty="0" err="1" smtClean="0"/>
              <a:t>terningen</a:t>
            </a:r>
            <a:r>
              <a:rPr lang="en-US" dirty="0" smtClean="0"/>
              <a:t> </a:t>
            </a:r>
            <a:r>
              <a:rPr lang="en-US" dirty="0" err="1" smtClean="0"/>
              <a:t>igen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spring hen </a:t>
            </a:r>
            <a:r>
              <a:rPr lang="en-US" dirty="0" err="1" smtClean="0"/>
              <a:t>til</a:t>
            </a:r>
            <a:r>
              <a:rPr lang="en-US" dirty="0" smtClean="0"/>
              <a:t> den </a:t>
            </a:r>
            <a:r>
              <a:rPr lang="en-US" dirty="0" err="1" smtClean="0"/>
              <a:t>knude</a:t>
            </a:r>
            <a:r>
              <a:rPr lang="en-US" dirty="0" smtClean="0"/>
              <a:t> </a:t>
            </a:r>
          </a:p>
          <a:p>
            <a:pPr>
              <a:tabLst>
                <a:tab pos="355600" algn="l"/>
                <a:tab pos="625475" algn="l"/>
              </a:tabLst>
            </a:pPr>
            <a:r>
              <a:rPr lang="en-US" dirty="0" smtClean="0"/>
              <a:t>		</a:t>
            </a:r>
            <a:r>
              <a:rPr lang="en-US" dirty="0" err="1" smtClean="0"/>
              <a:t>som</a:t>
            </a:r>
            <a:r>
              <a:rPr lang="en-US" dirty="0" smtClean="0"/>
              <a:t> </a:t>
            </a:r>
            <a:r>
              <a:rPr lang="en-US" dirty="0" err="1" smtClean="0"/>
              <a:t>terningen</a:t>
            </a:r>
            <a:r>
              <a:rPr lang="en-US" dirty="0" smtClean="0"/>
              <a:t> </a:t>
            </a:r>
            <a:r>
              <a:rPr lang="en-US" dirty="0" err="1" smtClean="0"/>
              <a:t>viser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260648"/>
            <a:ext cx="5184576" cy="3384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t="20430" r="28244"/>
          <a:stretch>
            <a:fillRect/>
          </a:stretch>
        </p:blipFill>
        <p:spPr bwMode="auto">
          <a:xfrm>
            <a:off x="971600" y="855998"/>
            <a:ext cx="3816424" cy="2645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51520" y="3789040"/>
            <a:ext cx="5184576" cy="286232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 err="1" smtClean="0"/>
              <a:t>Metode</a:t>
            </a:r>
            <a:r>
              <a:rPr lang="en-US" u="sng" dirty="0" smtClean="0"/>
              <a:t> </a:t>
            </a:r>
            <a:r>
              <a:rPr lang="en-US" u="sng" dirty="0" err="1" smtClean="0"/>
              <a:t>RandomSurfer</a:t>
            </a:r>
            <a:endParaRPr lang="en-US" u="sng" dirty="0" smtClean="0"/>
          </a:p>
          <a:p>
            <a:r>
              <a:rPr lang="en-US" dirty="0" smtClean="0"/>
              <a:t>Start </a:t>
            </a:r>
            <a:r>
              <a:rPr lang="en-US" dirty="0" err="1" smtClean="0"/>
              <a:t>på</a:t>
            </a:r>
            <a:r>
              <a:rPr lang="en-US" dirty="0" smtClean="0"/>
              <a:t> </a:t>
            </a:r>
            <a:r>
              <a:rPr lang="en-US" dirty="0" err="1" smtClean="0"/>
              <a:t>knude</a:t>
            </a:r>
            <a:r>
              <a:rPr lang="en-US" dirty="0" smtClean="0"/>
              <a:t> 1</a:t>
            </a:r>
          </a:p>
          <a:p>
            <a:pPr>
              <a:tabLst>
                <a:tab pos="355600" algn="l"/>
                <a:tab pos="625475" algn="l"/>
              </a:tabLst>
            </a:pPr>
            <a:r>
              <a:rPr lang="en-US" dirty="0" err="1" smtClean="0"/>
              <a:t>Gentag</a:t>
            </a:r>
            <a:r>
              <a:rPr lang="en-US" dirty="0" smtClean="0"/>
              <a:t> mange </a:t>
            </a:r>
            <a:r>
              <a:rPr lang="en-US" dirty="0" err="1" smtClean="0"/>
              <a:t>gange</a:t>
            </a:r>
            <a:r>
              <a:rPr lang="en-US" dirty="0" smtClean="0"/>
              <a:t>:</a:t>
            </a:r>
          </a:p>
          <a:p>
            <a:pPr>
              <a:tabLst>
                <a:tab pos="355600" algn="l"/>
                <a:tab pos="625475" algn="l"/>
              </a:tabLst>
            </a:pPr>
            <a:r>
              <a:rPr lang="en-US" dirty="0" smtClean="0"/>
              <a:t>	</a:t>
            </a:r>
            <a:r>
              <a:rPr lang="en-US" dirty="0" err="1" smtClean="0"/>
              <a:t>Kast</a:t>
            </a:r>
            <a:r>
              <a:rPr lang="en-US" dirty="0" smtClean="0"/>
              <a:t> en </a:t>
            </a:r>
            <a:r>
              <a:rPr lang="en-US" dirty="0" err="1" smtClean="0"/>
              <a:t>terning</a:t>
            </a:r>
            <a:r>
              <a:rPr lang="en-US" dirty="0" smtClean="0"/>
              <a:t>:</a:t>
            </a:r>
          </a:p>
          <a:p>
            <a:pPr>
              <a:tabLst>
                <a:tab pos="355600" algn="l"/>
                <a:tab pos="625475" algn="l"/>
              </a:tabLst>
            </a:pPr>
            <a:r>
              <a:rPr lang="en-US" dirty="0" smtClean="0"/>
              <a:t>	</a:t>
            </a:r>
            <a:r>
              <a:rPr lang="en-US" dirty="0" err="1" smtClean="0"/>
              <a:t>Hvis</a:t>
            </a:r>
            <a:r>
              <a:rPr lang="en-US" dirty="0" smtClean="0"/>
              <a:t> den </a:t>
            </a:r>
            <a:r>
              <a:rPr lang="en-US" dirty="0" err="1" smtClean="0"/>
              <a:t>viser</a:t>
            </a:r>
            <a:r>
              <a:rPr lang="en-US" dirty="0" smtClean="0"/>
              <a:t> 1-5:</a:t>
            </a:r>
          </a:p>
          <a:p>
            <a:pPr>
              <a:tabLst>
                <a:tab pos="355600" algn="l"/>
                <a:tab pos="625475" algn="l"/>
              </a:tabLst>
            </a:pPr>
            <a:r>
              <a:rPr lang="da-DK" dirty="0" smtClean="0"/>
              <a:t>		Vælg en tilfældig pil ud fra knuden</a:t>
            </a:r>
          </a:p>
          <a:p>
            <a:pPr>
              <a:tabLst>
                <a:tab pos="355600" algn="l"/>
                <a:tab pos="625475" algn="l"/>
              </a:tabLst>
            </a:pPr>
            <a:r>
              <a:rPr lang="da-DK" dirty="0" smtClean="0"/>
              <a:t>		</a:t>
            </a:r>
            <a:r>
              <a:rPr lang="en-US" dirty="0" err="1" smtClean="0"/>
              <a:t>ved</a:t>
            </a:r>
            <a:r>
              <a:rPr lang="en-US" dirty="0" smtClean="0"/>
              <a:t> at </a:t>
            </a:r>
            <a:r>
              <a:rPr lang="en-US" dirty="0" err="1" smtClean="0"/>
              <a:t>kaste</a:t>
            </a:r>
            <a:r>
              <a:rPr lang="en-US" dirty="0" smtClean="0"/>
              <a:t> en </a:t>
            </a:r>
            <a:r>
              <a:rPr lang="en-US" dirty="0" err="1" smtClean="0"/>
              <a:t>terning</a:t>
            </a:r>
            <a:r>
              <a:rPr lang="en-US" dirty="0" smtClean="0"/>
              <a:t> </a:t>
            </a:r>
            <a:r>
              <a:rPr lang="en-US" dirty="0" err="1" smtClean="0"/>
              <a:t>hvis</a:t>
            </a:r>
            <a:r>
              <a:rPr lang="en-US" dirty="0" smtClean="0"/>
              <a:t>  2 </a:t>
            </a:r>
            <a:r>
              <a:rPr lang="en-US" dirty="0" err="1" smtClean="0"/>
              <a:t>udkanter</a:t>
            </a:r>
            <a:endParaRPr lang="en-US" dirty="0" smtClean="0"/>
          </a:p>
          <a:p>
            <a:pPr>
              <a:tabLst>
                <a:tab pos="355600" algn="l"/>
                <a:tab pos="625475" algn="l"/>
              </a:tabLst>
            </a:pPr>
            <a:r>
              <a:rPr lang="en-US" dirty="0" smtClean="0"/>
              <a:t>	</a:t>
            </a:r>
            <a:r>
              <a:rPr lang="en-US" dirty="0" err="1" smtClean="0"/>
              <a:t>Hvis</a:t>
            </a:r>
            <a:r>
              <a:rPr lang="en-US" dirty="0" smtClean="0"/>
              <a:t> den </a:t>
            </a:r>
            <a:r>
              <a:rPr lang="en-US" dirty="0" err="1" smtClean="0"/>
              <a:t>viser</a:t>
            </a:r>
            <a:r>
              <a:rPr lang="en-US" dirty="0" smtClean="0"/>
              <a:t> 6:</a:t>
            </a:r>
          </a:p>
          <a:p>
            <a:pPr>
              <a:tabLst>
                <a:tab pos="355600" algn="l"/>
                <a:tab pos="625475" algn="l"/>
              </a:tabLst>
            </a:pPr>
            <a:r>
              <a:rPr lang="en-US" dirty="0" smtClean="0"/>
              <a:t>		</a:t>
            </a:r>
            <a:r>
              <a:rPr lang="en-US" dirty="0" err="1" smtClean="0"/>
              <a:t>Kast</a:t>
            </a:r>
            <a:r>
              <a:rPr lang="en-US" dirty="0" smtClean="0"/>
              <a:t> </a:t>
            </a:r>
            <a:r>
              <a:rPr lang="en-US" dirty="0" err="1" smtClean="0"/>
              <a:t>terningen</a:t>
            </a:r>
            <a:r>
              <a:rPr lang="en-US" dirty="0" smtClean="0"/>
              <a:t> </a:t>
            </a:r>
            <a:r>
              <a:rPr lang="en-US" dirty="0" err="1" smtClean="0"/>
              <a:t>igen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spring hen </a:t>
            </a:r>
            <a:r>
              <a:rPr lang="en-US" dirty="0" err="1" smtClean="0"/>
              <a:t>til</a:t>
            </a:r>
            <a:r>
              <a:rPr lang="en-US" dirty="0" smtClean="0"/>
              <a:t> den </a:t>
            </a:r>
            <a:r>
              <a:rPr lang="en-US" dirty="0" err="1" smtClean="0"/>
              <a:t>knude</a:t>
            </a:r>
            <a:r>
              <a:rPr lang="en-US" dirty="0" smtClean="0"/>
              <a:t> </a:t>
            </a:r>
          </a:p>
          <a:p>
            <a:pPr>
              <a:tabLst>
                <a:tab pos="355600" algn="l"/>
                <a:tab pos="625475" algn="l"/>
              </a:tabLst>
            </a:pPr>
            <a:r>
              <a:rPr lang="en-US" dirty="0" smtClean="0"/>
              <a:t>		</a:t>
            </a:r>
            <a:r>
              <a:rPr lang="en-US" dirty="0" err="1" smtClean="0"/>
              <a:t>som</a:t>
            </a:r>
            <a:r>
              <a:rPr lang="en-US" dirty="0" smtClean="0"/>
              <a:t> </a:t>
            </a:r>
            <a:r>
              <a:rPr lang="en-US" dirty="0" err="1" smtClean="0"/>
              <a:t>terningen</a:t>
            </a:r>
            <a:r>
              <a:rPr lang="en-US" dirty="0" smtClean="0"/>
              <a:t> </a:t>
            </a:r>
            <a:r>
              <a:rPr lang="en-US" dirty="0" err="1" smtClean="0"/>
              <a:t>viser</a:t>
            </a:r>
            <a:endParaRPr lang="en-US" dirty="0" smtClean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5652120" y="332656"/>
            <a:ext cx="3491880" cy="6264696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500" dirty="0" smtClean="0">
                <a:solidFill>
                  <a:schemeClr val="bg1"/>
                </a:solidFill>
              </a:rPr>
              <a:t>I </a:t>
            </a:r>
            <a:r>
              <a:rPr lang="en-US" sz="3500" dirty="0" err="1" smtClean="0">
                <a:solidFill>
                  <a:schemeClr val="bg1"/>
                </a:solidFill>
              </a:rPr>
              <a:t>starten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står</a:t>
            </a:r>
            <a:r>
              <a:rPr lang="en-US" sz="3500" dirty="0" smtClean="0">
                <a:solidFill>
                  <a:schemeClr val="bg1"/>
                </a:solidFill>
              </a:rPr>
              <a:t> man </a:t>
            </a:r>
            <a:r>
              <a:rPr lang="en-US" sz="3500" dirty="0" err="1" smtClean="0">
                <a:solidFill>
                  <a:schemeClr val="bg1"/>
                </a:solidFill>
              </a:rPr>
              <a:t>i</a:t>
            </a:r>
            <a:r>
              <a:rPr lang="en-US" sz="3500" dirty="0" smtClean="0">
                <a:solidFill>
                  <a:schemeClr val="bg1"/>
                </a:solidFill>
              </a:rPr>
              <a:t> “1” med </a:t>
            </a:r>
            <a:r>
              <a:rPr lang="en-US" sz="3500" dirty="0" err="1" smtClean="0">
                <a:solidFill>
                  <a:schemeClr val="bg1"/>
                </a:solidFill>
              </a:rPr>
              <a:t>sandsynlighed</a:t>
            </a:r>
            <a:r>
              <a:rPr lang="en-US" sz="3500" dirty="0" smtClean="0">
                <a:solidFill>
                  <a:schemeClr val="bg1"/>
                </a:solidFill>
              </a:rPr>
              <a:t> 1.0 </a:t>
            </a:r>
            <a:r>
              <a:rPr lang="en-US" sz="3500" dirty="0" err="1" smtClean="0">
                <a:solidFill>
                  <a:schemeClr val="bg1"/>
                </a:solidFill>
              </a:rPr>
              <a:t>og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i</a:t>
            </a:r>
            <a:r>
              <a:rPr lang="en-US" sz="3500" dirty="0" smtClean="0">
                <a:solidFill>
                  <a:schemeClr val="bg1"/>
                </a:solidFill>
              </a:rPr>
              <a:t> “2-6” med </a:t>
            </a:r>
            <a:r>
              <a:rPr lang="en-US" sz="3500" dirty="0" err="1" smtClean="0">
                <a:solidFill>
                  <a:schemeClr val="bg1"/>
                </a:solidFill>
              </a:rPr>
              <a:t>sandsynlighed</a:t>
            </a:r>
            <a:r>
              <a:rPr lang="en-US" sz="3500" dirty="0" smtClean="0">
                <a:solidFill>
                  <a:schemeClr val="bg1"/>
                </a:solidFill>
              </a:rPr>
              <a:t> 0.0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endParaRPr lang="en-US" sz="3500" dirty="0" smtClean="0">
              <a:solidFill>
                <a:schemeClr val="bg1"/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500" dirty="0" err="1" smtClean="0">
                <a:solidFill>
                  <a:schemeClr val="bg1"/>
                </a:solidFill>
              </a:rPr>
              <a:t>Sandsynligheden</a:t>
            </a:r>
            <a:r>
              <a:rPr lang="en-US" sz="3500" dirty="0" smtClean="0">
                <a:solidFill>
                  <a:schemeClr val="bg1"/>
                </a:solidFill>
              </a:rPr>
              <a:t> for at </a:t>
            </a:r>
            <a:r>
              <a:rPr lang="en-US" sz="3500" dirty="0" err="1" smtClean="0">
                <a:solidFill>
                  <a:schemeClr val="bg1"/>
                </a:solidFill>
              </a:rPr>
              <a:t>stå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i</a:t>
            </a:r>
            <a:r>
              <a:rPr lang="en-US" sz="3500" dirty="0" smtClean="0">
                <a:solidFill>
                  <a:schemeClr val="bg1"/>
                </a:solidFill>
              </a:rPr>
              <a:t> “2” </a:t>
            </a:r>
            <a:r>
              <a:rPr lang="en-US" sz="3500" dirty="0" err="1" smtClean="0">
                <a:solidFill>
                  <a:schemeClr val="bg1"/>
                </a:solidFill>
              </a:rPr>
              <a:t>efter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ét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skridt</a:t>
            </a:r>
            <a:r>
              <a:rPr lang="en-US" sz="3500" dirty="0" smtClean="0">
                <a:solidFill>
                  <a:schemeClr val="bg1"/>
                </a:solidFill>
              </a:rPr>
              <a:t>?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endParaRPr lang="da-DK" dirty="0" smtClean="0">
              <a:solidFill>
                <a:schemeClr val="bg1"/>
              </a:solidFill>
            </a:endParaRPr>
          </a:p>
          <a:p>
            <a:pPr marL="1341438" indent="-44291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1/6</a:t>
            </a:r>
          </a:p>
          <a:p>
            <a:pPr marL="1341438" indent="-44291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31/36</a:t>
            </a:r>
          </a:p>
          <a:p>
            <a:pPr marL="1341438" indent="-44291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5/6</a:t>
            </a:r>
          </a:p>
          <a:p>
            <a:pPr marL="1341438" indent="-44291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1.0</a:t>
            </a:r>
          </a:p>
          <a:p>
            <a:pPr marL="1341438" indent="-44291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Ved ikke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260648"/>
            <a:ext cx="5184576" cy="3384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t="20430" r="28244"/>
          <a:stretch>
            <a:fillRect/>
          </a:stretch>
        </p:blipFill>
        <p:spPr bwMode="auto">
          <a:xfrm>
            <a:off x="971600" y="855998"/>
            <a:ext cx="3816424" cy="2645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51520" y="3789040"/>
            <a:ext cx="5184576" cy="286232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 err="1" smtClean="0"/>
              <a:t>Metode</a:t>
            </a:r>
            <a:r>
              <a:rPr lang="en-US" u="sng" dirty="0" smtClean="0"/>
              <a:t> </a:t>
            </a:r>
            <a:r>
              <a:rPr lang="en-US" u="sng" dirty="0" err="1" smtClean="0"/>
              <a:t>RandomSurfer</a:t>
            </a:r>
            <a:endParaRPr lang="en-US" u="sng" dirty="0" smtClean="0"/>
          </a:p>
          <a:p>
            <a:r>
              <a:rPr lang="en-US" dirty="0" smtClean="0"/>
              <a:t>Start </a:t>
            </a:r>
            <a:r>
              <a:rPr lang="en-US" dirty="0" err="1" smtClean="0"/>
              <a:t>på</a:t>
            </a:r>
            <a:r>
              <a:rPr lang="en-US" dirty="0" smtClean="0"/>
              <a:t> </a:t>
            </a:r>
            <a:r>
              <a:rPr lang="en-US" dirty="0" err="1" smtClean="0"/>
              <a:t>knude</a:t>
            </a:r>
            <a:r>
              <a:rPr lang="en-US" dirty="0" smtClean="0"/>
              <a:t> 1</a:t>
            </a:r>
          </a:p>
          <a:p>
            <a:pPr>
              <a:tabLst>
                <a:tab pos="355600" algn="l"/>
                <a:tab pos="625475" algn="l"/>
              </a:tabLst>
            </a:pPr>
            <a:r>
              <a:rPr lang="en-US" dirty="0" err="1" smtClean="0"/>
              <a:t>Gentag</a:t>
            </a:r>
            <a:r>
              <a:rPr lang="en-US" dirty="0" smtClean="0"/>
              <a:t> mange </a:t>
            </a:r>
            <a:r>
              <a:rPr lang="en-US" dirty="0" err="1" smtClean="0"/>
              <a:t>gange</a:t>
            </a:r>
            <a:r>
              <a:rPr lang="en-US" dirty="0" smtClean="0"/>
              <a:t>:</a:t>
            </a:r>
          </a:p>
          <a:p>
            <a:pPr>
              <a:tabLst>
                <a:tab pos="355600" algn="l"/>
                <a:tab pos="625475" algn="l"/>
              </a:tabLst>
            </a:pPr>
            <a:r>
              <a:rPr lang="en-US" dirty="0" smtClean="0"/>
              <a:t>	</a:t>
            </a:r>
            <a:r>
              <a:rPr lang="en-US" dirty="0" err="1" smtClean="0"/>
              <a:t>Kast</a:t>
            </a:r>
            <a:r>
              <a:rPr lang="en-US" dirty="0" smtClean="0"/>
              <a:t> en </a:t>
            </a:r>
            <a:r>
              <a:rPr lang="en-US" dirty="0" err="1" smtClean="0"/>
              <a:t>terning</a:t>
            </a:r>
            <a:r>
              <a:rPr lang="en-US" dirty="0" smtClean="0"/>
              <a:t>:</a:t>
            </a:r>
          </a:p>
          <a:p>
            <a:pPr>
              <a:tabLst>
                <a:tab pos="355600" algn="l"/>
                <a:tab pos="625475" algn="l"/>
              </a:tabLst>
            </a:pPr>
            <a:r>
              <a:rPr lang="en-US" dirty="0" smtClean="0"/>
              <a:t>	</a:t>
            </a:r>
            <a:r>
              <a:rPr lang="en-US" dirty="0" err="1" smtClean="0"/>
              <a:t>Hvis</a:t>
            </a:r>
            <a:r>
              <a:rPr lang="en-US" dirty="0" smtClean="0"/>
              <a:t> den </a:t>
            </a:r>
            <a:r>
              <a:rPr lang="en-US" dirty="0" err="1" smtClean="0"/>
              <a:t>viser</a:t>
            </a:r>
            <a:r>
              <a:rPr lang="en-US" dirty="0" smtClean="0"/>
              <a:t> 1-5:</a:t>
            </a:r>
          </a:p>
          <a:p>
            <a:pPr>
              <a:tabLst>
                <a:tab pos="355600" algn="l"/>
                <a:tab pos="625475" algn="l"/>
              </a:tabLst>
            </a:pPr>
            <a:r>
              <a:rPr lang="da-DK" dirty="0" smtClean="0"/>
              <a:t>		Vælg en tilfældig pil ud fra knuden</a:t>
            </a:r>
          </a:p>
          <a:p>
            <a:pPr>
              <a:tabLst>
                <a:tab pos="355600" algn="l"/>
                <a:tab pos="625475" algn="l"/>
              </a:tabLst>
            </a:pPr>
            <a:r>
              <a:rPr lang="da-DK" dirty="0" smtClean="0"/>
              <a:t>		</a:t>
            </a:r>
            <a:r>
              <a:rPr lang="en-US" dirty="0" err="1" smtClean="0"/>
              <a:t>ved</a:t>
            </a:r>
            <a:r>
              <a:rPr lang="en-US" dirty="0" smtClean="0"/>
              <a:t> at </a:t>
            </a:r>
            <a:r>
              <a:rPr lang="en-US" dirty="0" err="1" smtClean="0"/>
              <a:t>kaste</a:t>
            </a:r>
            <a:r>
              <a:rPr lang="en-US" dirty="0" smtClean="0"/>
              <a:t> en </a:t>
            </a:r>
            <a:r>
              <a:rPr lang="en-US" dirty="0" err="1" smtClean="0"/>
              <a:t>terning</a:t>
            </a:r>
            <a:r>
              <a:rPr lang="en-US" dirty="0" smtClean="0"/>
              <a:t> </a:t>
            </a:r>
            <a:r>
              <a:rPr lang="en-US" dirty="0" err="1" smtClean="0"/>
              <a:t>hvis</a:t>
            </a:r>
            <a:r>
              <a:rPr lang="en-US" dirty="0" smtClean="0"/>
              <a:t>  2 </a:t>
            </a:r>
            <a:r>
              <a:rPr lang="en-US" dirty="0" err="1" smtClean="0"/>
              <a:t>udkanter</a:t>
            </a:r>
            <a:endParaRPr lang="en-US" dirty="0" smtClean="0"/>
          </a:p>
          <a:p>
            <a:pPr>
              <a:tabLst>
                <a:tab pos="355600" algn="l"/>
                <a:tab pos="625475" algn="l"/>
              </a:tabLst>
            </a:pPr>
            <a:r>
              <a:rPr lang="en-US" dirty="0" smtClean="0"/>
              <a:t>	</a:t>
            </a:r>
            <a:r>
              <a:rPr lang="en-US" dirty="0" err="1" smtClean="0"/>
              <a:t>Hvis</a:t>
            </a:r>
            <a:r>
              <a:rPr lang="en-US" dirty="0" smtClean="0"/>
              <a:t> den </a:t>
            </a:r>
            <a:r>
              <a:rPr lang="en-US" dirty="0" err="1" smtClean="0"/>
              <a:t>viser</a:t>
            </a:r>
            <a:r>
              <a:rPr lang="en-US" dirty="0" smtClean="0"/>
              <a:t> 6:</a:t>
            </a:r>
          </a:p>
          <a:p>
            <a:pPr>
              <a:tabLst>
                <a:tab pos="355600" algn="l"/>
                <a:tab pos="625475" algn="l"/>
              </a:tabLst>
            </a:pPr>
            <a:r>
              <a:rPr lang="en-US" dirty="0" smtClean="0"/>
              <a:t>		</a:t>
            </a:r>
            <a:r>
              <a:rPr lang="en-US" dirty="0" err="1" smtClean="0"/>
              <a:t>Kast</a:t>
            </a:r>
            <a:r>
              <a:rPr lang="en-US" dirty="0" smtClean="0"/>
              <a:t> </a:t>
            </a:r>
            <a:r>
              <a:rPr lang="en-US" dirty="0" err="1" smtClean="0"/>
              <a:t>terningen</a:t>
            </a:r>
            <a:r>
              <a:rPr lang="en-US" dirty="0" smtClean="0"/>
              <a:t> </a:t>
            </a:r>
            <a:r>
              <a:rPr lang="en-US" dirty="0" err="1" smtClean="0"/>
              <a:t>igen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spring hen </a:t>
            </a:r>
            <a:r>
              <a:rPr lang="en-US" dirty="0" err="1" smtClean="0"/>
              <a:t>til</a:t>
            </a:r>
            <a:r>
              <a:rPr lang="en-US" dirty="0" smtClean="0"/>
              <a:t> den </a:t>
            </a:r>
            <a:r>
              <a:rPr lang="en-US" dirty="0" err="1" smtClean="0"/>
              <a:t>knude</a:t>
            </a:r>
            <a:r>
              <a:rPr lang="en-US" dirty="0" smtClean="0"/>
              <a:t> </a:t>
            </a:r>
          </a:p>
          <a:p>
            <a:pPr>
              <a:tabLst>
                <a:tab pos="355600" algn="l"/>
                <a:tab pos="625475" algn="l"/>
              </a:tabLst>
            </a:pPr>
            <a:r>
              <a:rPr lang="en-US" dirty="0" smtClean="0"/>
              <a:t>		</a:t>
            </a:r>
            <a:r>
              <a:rPr lang="en-US" dirty="0" err="1" smtClean="0"/>
              <a:t>som</a:t>
            </a:r>
            <a:r>
              <a:rPr lang="en-US" dirty="0" smtClean="0"/>
              <a:t> </a:t>
            </a:r>
            <a:r>
              <a:rPr lang="en-US" dirty="0" err="1" smtClean="0"/>
              <a:t>terningen</a:t>
            </a:r>
            <a:r>
              <a:rPr lang="en-US" dirty="0" smtClean="0"/>
              <a:t> </a:t>
            </a:r>
            <a:r>
              <a:rPr lang="en-US" dirty="0" err="1" smtClean="0"/>
              <a:t>viser</a:t>
            </a:r>
            <a:endParaRPr lang="en-US" dirty="0" smtClean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5652120" y="332656"/>
            <a:ext cx="3491880" cy="6264696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500" dirty="0" smtClean="0">
                <a:solidFill>
                  <a:schemeClr val="bg1"/>
                </a:solidFill>
              </a:rPr>
              <a:t>I </a:t>
            </a:r>
            <a:r>
              <a:rPr lang="en-US" sz="3500" dirty="0" err="1" smtClean="0">
                <a:solidFill>
                  <a:schemeClr val="bg1"/>
                </a:solidFill>
              </a:rPr>
              <a:t>starten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står</a:t>
            </a:r>
            <a:r>
              <a:rPr lang="en-US" sz="3500" dirty="0" smtClean="0">
                <a:solidFill>
                  <a:schemeClr val="bg1"/>
                </a:solidFill>
              </a:rPr>
              <a:t> man </a:t>
            </a:r>
            <a:r>
              <a:rPr lang="en-US" sz="3500" dirty="0" err="1" smtClean="0">
                <a:solidFill>
                  <a:schemeClr val="bg1"/>
                </a:solidFill>
              </a:rPr>
              <a:t>i</a:t>
            </a:r>
            <a:r>
              <a:rPr lang="en-US" sz="3500" dirty="0" smtClean="0">
                <a:solidFill>
                  <a:schemeClr val="bg1"/>
                </a:solidFill>
              </a:rPr>
              <a:t> “1” med </a:t>
            </a:r>
            <a:r>
              <a:rPr lang="en-US" sz="3500" dirty="0" err="1" smtClean="0">
                <a:solidFill>
                  <a:schemeClr val="bg1"/>
                </a:solidFill>
              </a:rPr>
              <a:t>sandsynlighed</a:t>
            </a:r>
            <a:r>
              <a:rPr lang="en-US" sz="3500" dirty="0" smtClean="0">
                <a:solidFill>
                  <a:schemeClr val="bg1"/>
                </a:solidFill>
              </a:rPr>
              <a:t> 1.0 </a:t>
            </a:r>
            <a:r>
              <a:rPr lang="en-US" sz="3500" dirty="0" err="1" smtClean="0">
                <a:solidFill>
                  <a:schemeClr val="bg1"/>
                </a:solidFill>
              </a:rPr>
              <a:t>og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i</a:t>
            </a:r>
            <a:r>
              <a:rPr lang="en-US" sz="3500" dirty="0" smtClean="0">
                <a:solidFill>
                  <a:schemeClr val="bg1"/>
                </a:solidFill>
              </a:rPr>
              <a:t> “2-6” med </a:t>
            </a:r>
            <a:r>
              <a:rPr lang="en-US" sz="3500" dirty="0" err="1" smtClean="0">
                <a:solidFill>
                  <a:schemeClr val="bg1"/>
                </a:solidFill>
              </a:rPr>
              <a:t>sandsynlighed</a:t>
            </a:r>
            <a:r>
              <a:rPr lang="en-US" sz="3500" dirty="0" smtClean="0">
                <a:solidFill>
                  <a:schemeClr val="bg1"/>
                </a:solidFill>
              </a:rPr>
              <a:t> 0.0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endParaRPr lang="en-US" sz="3500" dirty="0" smtClean="0">
              <a:solidFill>
                <a:schemeClr val="bg1"/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500" dirty="0" err="1" smtClean="0">
                <a:solidFill>
                  <a:schemeClr val="bg1"/>
                </a:solidFill>
              </a:rPr>
              <a:t>Sandsynligheden</a:t>
            </a:r>
            <a:r>
              <a:rPr lang="en-US" sz="3500" dirty="0" smtClean="0">
                <a:solidFill>
                  <a:schemeClr val="bg1"/>
                </a:solidFill>
              </a:rPr>
              <a:t> for at </a:t>
            </a:r>
            <a:r>
              <a:rPr lang="en-US" sz="3500" dirty="0" err="1" smtClean="0">
                <a:solidFill>
                  <a:schemeClr val="bg1"/>
                </a:solidFill>
              </a:rPr>
              <a:t>stå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i</a:t>
            </a:r>
            <a:r>
              <a:rPr lang="en-US" sz="3500" dirty="0" smtClean="0">
                <a:solidFill>
                  <a:schemeClr val="bg1"/>
                </a:solidFill>
              </a:rPr>
              <a:t> “2” </a:t>
            </a:r>
            <a:r>
              <a:rPr lang="en-US" sz="3500" dirty="0" err="1" smtClean="0">
                <a:solidFill>
                  <a:schemeClr val="bg1"/>
                </a:solidFill>
              </a:rPr>
              <a:t>efter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ét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skridt</a:t>
            </a:r>
            <a:r>
              <a:rPr lang="en-US" sz="3500" dirty="0" smtClean="0">
                <a:solidFill>
                  <a:schemeClr val="bg1"/>
                </a:solidFill>
              </a:rPr>
              <a:t>?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endParaRPr lang="da-DK" dirty="0" smtClean="0">
              <a:solidFill>
                <a:schemeClr val="bg1"/>
              </a:solidFill>
            </a:endParaRPr>
          </a:p>
          <a:p>
            <a:pPr marL="1341438" indent="-44291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1/6</a:t>
            </a:r>
          </a:p>
          <a:p>
            <a:pPr marL="1341438" indent="-44291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31/36</a:t>
            </a:r>
          </a:p>
          <a:p>
            <a:pPr marL="1341438" indent="-44291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5/6</a:t>
            </a:r>
          </a:p>
          <a:p>
            <a:pPr marL="1341438" indent="-44291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1.0</a:t>
            </a:r>
          </a:p>
          <a:p>
            <a:pPr marL="1341438" indent="-44291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Ved ikke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miley Face 6"/>
          <p:cNvSpPr/>
          <p:nvPr/>
        </p:nvSpPr>
        <p:spPr>
          <a:xfrm>
            <a:off x="5940152" y="3933056"/>
            <a:ext cx="533400" cy="533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9552" y="2852936"/>
            <a:ext cx="8064896" cy="194421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Beregning af Sandsynligheder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da-DK" dirty="0" smtClean="0"/>
              <a:t>Sandsynligheden for at stå i </a:t>
            </a:r>
            <a:r>
              <a:rPr lang="da-DK" i="1" dirty="0" err="1" smtClean="0"/>
              <a:t>i</a:t>
            </a:r>
            <a:r>
              <a:rPr lang="da-DK" dirty="0" smtClean="0"/>
              <a:t> efter </a:t>
            </a:r>
            <a:r>
              <a:rPr lang="da-DK" i="1" dirty="0" smtClean="0"/>
              <a:t>s</a:t>
            </a:r>
            <a:r>
              <a:rPr lang="da-DK" dirty="0" smtClean="0"/>
              <a:t> skridt:</a:t>
            </a:r>
          </a:p>
          <a:p>
            <a:pPr>
              <a:buNone/>
            </a:pP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827584" y="3136901"/>
          <a:ext cx="7386292" cy="1289670"/>
        </p:xfrm>
        <a:graphic>
          <a:graphicData uri="http://schemas.openxmlformats.org/presentationml/2006/ole">
            <p:oleObj spid="_x0000_s9218" name="Equation" r:id="rId3" imgW="2400120" imgH="419040" progId="Equation.3">
              <p:embed/>
            </p:oleObj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331640" y="5589240"/>
          <a:ext cx="2090737" cy="768350"/>
        </p:xfrm>
        <a:graphic>
          <a:graphicData uri="http://schemas.openxmlformats.org/presentationml/2006/ole">
            <p:oleObj spid="_x0000_s9219" name="Equation" r:id="rId4" imgW="609480" imgH="228600" progId="Equation.3">
              <p:embed/>
            </p:oleObj>
          </a:graphicData>
        </a:graphic>
      </p:graphicFrame>
      <p:graphicFrame>
        <p:nvGraphicFramePr>
          <p:cNvPr id="9220" name="Object 4"/>
          <p:cNvGraphicFramePr>
            <a:graphicFrameLocks noChangeAspect="1"/>
          </p:cNvGraphicFramePr>
          <p:nvPr/>
        </p:nvGraphicFramePr>
        <p:xfrm>
          <a:off x="3784327" y="5599262"/>
          <a:ext cx="4443413" cy="811212"/>
        </p:xfrm>
        <a:graphic>
          <a:graphicData uri="http://schemas.openxmlformats.org/presentationml/2006/ole">
            <p:oleObj spid="_x0000_s9220" name="Equation" r:id="rId5" imgW="1295280" imgH="241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>
            <a:noAutofit/>
          </a:bodyPr>
          <a:lstStyle/>
          <a:p>
            <a:r>
              <a:rPr lang="en-US" sz="3800" b="1" dirty="0" err="1" smtClean="0"/>
              <a:t>Simpel</a:t>
            </a:r>
            <a:r>
              <a:rPr lang="en-US" sz="3800" b="1" dirty="0" smtClean="0"/>
              <a:t> </a:t>
            </a:r>
            <a:r>
              <a:rPr lang="en-US" sz="3800" b="1" dirty="0" err="1" smtClean="0"/>
              <a:t>Webgraf</a:t>
            </a:r>
            <a:r>
              <a:rPr lang="en-US" sz="3800" b="1" dirty="0" smtClean="0"/>
              <a:t> — </a:t>
            </a:r>
            <a:r>
              <a:rPr lang="en-US" sz="3800" b="1" dirty="0" err="1" smtClean="0"/>
              <a:t>Sandsynlighedsfordeling</a:t>
            </a:r>
            <a:endParaRPr lang="en-US" sz="3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067944" y="980728"/>
          <a:ext cx="4824533" cy="5760720"/>
        </p:xfrm>
        <a:graphic>
          <a:graphicData uri="http://schemas.openxmlformats.org/drawingml/2006/table">
            <a:tbl>
              <a:tblPr/>
              <a:tblGrid>
                <a:gridCol w="689219"/>
                <a:gridCol w="689219"/>
                <a:gridCol w="689219"/>
                <a:gridCol w="689219"/>
                <a:gridCol w="689219"/>
                <a:gridCol w="689219"/>
                <a:gridCol w="689219"/>
              </a:tblGrid>
              <a:tr h="693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Skridt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1.000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0.861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0.109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0.118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0.044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0.299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0.388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0.077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0.169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0.406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0.277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0.189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0.060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0.316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0.366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0.143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0.107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0.291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0.180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0.087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0.342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0.149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0.103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0.361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0.169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0.348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0.329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0.158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0.098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0.357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0.165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0.094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0.351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0.325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0.160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0.096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0.355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0.320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0.163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0.094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0.352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0.323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0.161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0.096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0.354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0.321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0.163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0.353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0.323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0.162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0.354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0.322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0.162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0.353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0.322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0.162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0.353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0.322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0.162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0.353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0.322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0.162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0.095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0.353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0.322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0.162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0.353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0.322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0.162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0.353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0.322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0.162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0.353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0.322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0.162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0.353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0.322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0.162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0.095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cxnSp>
        <p:nvCxnSpPr>
          <p:cNvPr id="9" name="Straight Connector 8"/>
          <p:cNvCxnSpPr/>
          <p:nvPr/>
        </p:nvCxnSpPr>
        <p:spPr>
          <a:xfrm>
            <a:off x="4139952" y="5013176"/>
            <a:ext cx="475252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t="20430" r="28244"/>
          <a:stretch>
            <a:fillRect/>
          </a:stretch>
        </p:blipFill>
        <p:spPr bwMode="auto">
          <a:xfrm>
            <a:off x="323528" y="2903229"/>
            <a:ext cx="3563888" cy="24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>
                <a:solidFill>
                  <a:schemeClr val="bg1"/>
                </a:solidFill>
              </a:rPr>
              <a:t>Konvergens af </a:t>
            </a:r>
            <a:r>
              <a:rPr lang="da-DK" b="1" dirty="0" err="1" smtClean="0">
                <a:solidFill>
                  <a:schemeClr val="bg1"/>
                </a:solidFill>
              </a:rPr>
              <a:t>PageRank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500" dirty="0" err="1" smtClean="0">
                <a:solidFill>
                  <a:schemeClr val="bg1"/>
                </a:solidFill>
              </a:rPr>
              <a:t>Hvor</a:t>
            </a:r>
            <a:r>
              <a:rPr lang="en-US" sz="3500" dirty="0" smtClean="0">
                <a:solidFill>
                  <a:schemeClr val="bg1"/>
                </a:solidFill>
              </a:rPr>
              <a:t> mange </a:t>
            </a:r>
            <a:r>
              <a:rPr lang="en-US" sz="3500" dirty="0" err="1" smtClean="0">
                <a:solidFill>
                  <a:schemeClr val="bg1"/>
                </a:solidFill>
              </a:rPr>
              <a:t>skridt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skal</a:t>
            </a:r>
            <a:r>
              <a:rPr lang="en-US" sz="3500" dirty="0" smtClean="0">
                <a:solidFill>
                  <a:schemeClr val="bg1"/>
                </a:solidFill>
              </a:rPr>
              <a:t> man </a:t>
            </a:r>
            <a:r>
              <a:rPr lang="en-US" sz="3500" dirty="0" err="1" smtClean="0">
                <a:solidFill>
                  <a:schemeClr val="bg1"/>
                </a:solidFill>
              </a:rPr>
              <a:t>beregne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sandsynlighedsfordelingen</a:t>
            </a:r>
            <a:r>
              <a:rPr lang="en-US" sz="3500" dirty="0" smtClean="0">
                <a:solidFill>
                  <a:schemeClr val="bg1"/>
                </a:solidFill>
              </a:rPr>
              <a:t> for, </a:t>
            </a:r>
            <a:r>
              <a:rPr lang="en-US" sz="3500" dirty="0" err="1" smtClean="0">
                <a:solidFill>
                  <a:schemeClr val="bg1"/>
                </a:solidFill>
              </a:rPr>
              <a:t>før</a:t>
            </a:r>
            <a:r>
              <a:rPr lang="en-US" sz="3500" dirty="0" smtClean="0">
                <a:solidFill>
                  <a:schemeClr val="bg1"/>
                </a:solidFill>
              </a:rPr>
              <a:t> den </a:t>
            </a:r>
            <a:r>
              <a:rPr lang="en-US" sz="3500" dirty="0" err="1" smtClean="0">
                <a:solidFill>
                  <a:schemeClr val="bg1"/>
                </a:solidFill>
              </a:rPr>
              <a:t>ikke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ændrer</a:t>
            </a:r>
            <a:r>
              <a:rPr lang="en-US" sz="3500" dirty="0" smtClean="0">
                <a:solidFill>
                  <a:schemeClr val="bg1"/>
                </a:solidFill>
              </a:rPr>
              <a:t> sig, </a:t>
            </a:r>
            <a:r>
              <a:rPr lang="en-US" sz="3500" dirty="0" err="1" smtClean="0">
                <a:solidFill>
                  <a:schemeClr val="bg1"/>
                </a:solidFill>
              </a:rPr>
              <a:t>når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der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er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milliarder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af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websider</a:t>
            </a:r>
            <a:r>
              <a:rPr lang="en-US" sz="3500" dirty="0" smtClean="0">
                <a:solidFill>
                  <a:schemeClr val="bg1"/>
                </a:solidFill>
              </a:rPr>
              <a:t>?</a:t>
            </a:r>
          </a:p>
          <a:p>
            <a:pPr marL="0" indent="0">
              <a:buNone/>
            </a:pPr>
            <a:endParaRPr lang="da-DK" dirty="0" smtClean="0">
              <a:solidFill>
                <a:schemeClr val="bg1"/>
              </a:solidFill>
            </a:endParaRPr>
          </a:p>
          <a:p>
            <a:pPr marL="3230563" indent="-623888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10-20</a:t>
            </a:r>
          </a:p>
          <a:p>
            <a:pPr marL="3230563" indent="-623888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20-50</a:t>
            </a:r>
          </a:p>
          <a:p>
            <a:pPr marL="3230563" indent="-623888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50-100</a:t>
            </a:r>
          </a:p>
          <a:p>
            <a:pPr marL="3230563" indent="-623888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100-500</a:t>
            </a:r>
          </a:p>
          <a:p>
            <a:pPr marL="3230563" indent="-623888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500-1000</a:t>
            </a:r>
          </a:p>
          <a:p>
            <a:pPr marL="3230563" indent="-623888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&gt; 1000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>
                <a:solidFill>
                  <a:schemeClr val="bg1"/>
                </a:solidFill>
              </a:rPr>
              <a:t>Konvergens af </a:t>
            </a:r>
            <a:r>
              <a:rPr lang="da-DK" b="1" dirty="0" err="1" smtClean="0">
                <a:solidFill>
                  <a:schemeClr val="bg1"/>
                </a:solidFill>
              </a:rPr>
              <a:t>PageRank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500" dirty="0" err="1" smtClean="0">
                <a:solidFill>
                  <a:schemeClr val="bg1"/>
                </a:solidFill>
              </a:rPr>
              <a:t>Hvor</a:t>
            </a:r>
            <a:r>
              <a:rPr lang="en-US" sz="3500" dirty="0" smtClean="0">
                <a:solidFill>
                  <a:schemeClr val="bg1"/>
                </a:solidFill>
              </a:rPr>
              <a:t> mange </a:t>
            </a:r>
            <a:r>
              <a:rPr lang="en-US" sz="3500" dirty="0" err="1" smtClean="0">
                <a:solidFill>
                  <a:schemeClr val="bg1"/>
                </a:solidFill>
              </a:rPr>
              <a:t>skridt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skal</a:t>
            </a:r>
            <a:r>
              <a:rPr lang="en-US" sz="3500" dirty="0" smtClean="0">
                <a:solidFill>
                  <a:schemeClr val="bg1"/>
                </a:solidFill>
              </a:rPr>
              <a:t> man </a:t>
            </a:r>
            <a:r>
              <a:rPr lang="en-US" sz="3500" dirty="0" err="1" smtClean="0">
                <a:solidFill>
                  <a:schemeClr val="bg1"/>
                </a:solidFill>
              </a:rPr>
              <a:t>beregne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sandsynlighedsfordelingen</a:t>
            </a:r>
            <a:r>
              <a:rPr lang="en-US" sz="3500" dirty="0" smtClean="0">
                <a:solidFill>
                  <a:schemeClr val="bg1"/>
                </a:solidFill>
              </a:rPr>
              <a:t> for, </a:t>
            </a:r>
            <a:r>
              <a:rPr lang="en-US" sz="3500" dirty="0" err="1" smtClean="0">
                <a:solidFill>
                  <a:schemeClr val="bg1"/>
                </a:solidFill>
              </a:rPr>
              <a:t>før</a:t>
            </a:r>
            <a:r>
              <a:rPr lang="en-US" sz="3500" dirty="0" smtClean="0">
                <a:solidFill>
                  <a:schemeClr val="bg1"/>
                </a:solidFill>
              </a:rPr>
              <a:t> den </a:t>
            </a:r>
            <a:r>
              <a:rPr lang="en-US" sz="3500" dirty="0" err="1" smtClean="0">
                <a:solidFill>
                  <a:schemeClr val="bg1"/>
                </a:solidFill>
              </a:rPr>
              <a:t>ikke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ændrer</a:t>
            </a:r>
            <a:r>
              <a:rPr lang="en-US" sz="3500" dirty="0" smtClean="0">
                <a:solidFill>
                  <a:schemeClr val="bg1"/>
                </a:solidFill>
              </a:rPr>
              <a:t> sig, </a:t>
            </a:r>
            <a:r>
              <a:rPr lang="en-US" sz="3500" dirty="0" err="1" smtClean="0">
                <a:solidFill>
                  <a:schemeClr val="bg1"/>
                </a:solidFill>
              </a:rPr>
              <a:t>når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der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er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milliarder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af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websider</a:t>
            </a:r>
            <a:r>
              <a:rPr lang="en-US" sz="3500" dirty="0" smtClean="0">
                <a:solidFill>
                  <a:schemeClr val="bg1"/>
                </a:solidFill>
              </a:rPr>
              <a:t>?</a:t>
            </a:r>
          </a:p>
          <a:p>
            <a:pPr marL="0" indent="0">
              <a:buNone/>
            </a:pPr>
            <a:endParaRPr lang="da-DK" dirty="0" smtClean="0">
              <a:solidFill>
                <a:schemeClr val="bg1"/>
              </a:solidFill>
            </a:endParaRPr>
          </a:p>
          <a:p>
            <a:pPr marL="3230563" indent="-623888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10-20</a:t>
            </a:r>
          </a:p>
          <a:p>
            <a:pPr marL="3230563" indent="-623888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20-50</a:t>
            </a:r>
          </a:p>
          <a:p>
            <a:pPr marL="3230563" indent="-623888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50-100</a:t>
            </a:r>
          </a:p>
          <a:p>
            <a:pPr marL="3230563" indent="-623888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100-500</a:t>
            </a:r>
          </a:p>
          <a:p>
            <a:pPr marL="3230563" indent="-623888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500-1000</a:t>
            </a:r>
          </a:p>
          <a:p>
            <a:pPr marL="3230563" indent="-623888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&gt; 1000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miley Face 3"/>
          <p:cNvSpPr/>
          <p:nvPr/>
        </p:nvSpPr>
        <p:spPr>
          <a:xfrm>
            <a:off x="2411760" y="4005064"/>
            <a:ext cx="533400" cy="533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96136" y="4350583"/>
            <a:ext cx="3096344" cy="2246769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2800" dirty="0" smtClean="0"/>
              <a:t>Med sandsynlighed 0.9997 har man lavet et tilfældigt spring inden for de seneste 50 skridt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9316" cy="6875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>
            <a:normAutofit/>
          </a:bodyPr>
          <a:lstStyle/>
          <a:p>
            <a:r>
              <a:rPr lang="da-DK" b="1" dirty="0" smtClean="0"/>
              <a:t>Søgemaskine Optimering</a:t>
            </a:r>
            <a:endParaRPr lang="en-US" b="1" dirty="0"/>
          </a:p>
        </p:txBody>
      </p:sp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2" cstate="print"/>
          <a:srcRect t="1159" r="50633" b="1148"/>
          <a:stretch>
            <a:fillRect/>
          </a:stretch>
        </p:blipFill>
        <p:spPr bwMode="auto">
          <a:xfrm rot="5400000">
            <a:off x="2399143" y="-1011602"/>
            <a:ext cx="4345714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72000" y="6516052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Martin Olsen,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ph.d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afhandling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, august 2009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62064"/>
            <a:ext cx="8229600" cy="1143000"/>
          </a:xfrm>
        </p:spPr>
        <p:txBody>
          <a:bodyPr>
            <a:noAutofit/>
          </a:bodyPr>
          <a:lstStyle/>
          <a:p>
            <a:r>
              <a:rPr lang="da-DK" sz="15000" b="1" dirty="0" smtClean="0"/>
              <a:t>Historie</a:t>
            </a:r>
            <a:endParaRPr lang="en-US" sz="15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rmAutofit/>
          </a:bodyPr>
          <a:lstStyle/>
          <a:p>
            <a:r>
              <a:rPr lang="da-DK" b="1" dirty="0" smtClean="0">
                <a:solidFill>
                  <a:schemeClr val="bg1"/>
                </a:solidFill>
              </a:rPr>
              <a:t>Søgemaskine Optimering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2" cstate="print"/>
          <a:srcRect t="52381" r="50633"/>
          <a:stretch>
            <a:fillRect/>
          </a:stretch>
        </p:blipFill>
        <p:spPr bwMode="auto">
          <a:xfrm rot="5400000">
            <a:off x="484161" y="1429393"/>
            <a:ext cx="4320480" cy="443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72000" y="6516052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Martin Olsen,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ph.d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afhandling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, august 2009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2080" y="1484784"/>
            <a:ext cx="38519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 smtClean="0">
                <a:solidFill>
                  <a:schemeClr val="bg1"/>
                </a:solidFill>
              </a:rPr>
              <a:t>Hvilke to kanter skal man tilføje for at maksimere ”1”s </a:t>
            </a:r>
            <a:r>
              <a:rPr lang="da-DK" sz="2800" dirty="0" err="1" smtClean="0">
                <a:solidFill>
                  <a:schemeClr val="bg1"/>
                </a:solidFill>
              </a:rPr>
              <a:t>PageRank</a:t>
            </a:r>
            <a:r>
              <a:rPr lang="da-DK" sz="2800" dirty="0" smtClean="0">
                <a:solidFill>
                  <a:schemeClr val="bg1"/>
                </a:solidFill>
              </a:rPr>
              <a:t> ?</a:t>
            </a:r>
          </a:p>
          <a:p>
            <a:endParaRPr lang="da-DK" sz="2800" dirty="0" smtClean="0">
              <a:solidFill>
                <a:schemeClr val="bg1"/>
              </a:solidFill>
            </a:endParaRPr>
          </a:p>
          <a:p>
            <a:pPr marL="441325" indent="549275">
              <a:buFont typeface="+mj-lt"/>
              <a:buAutoNum type="alphaLcParenR"/>
            </a:pPr>
            <a:r>
              <a:rPr lang="da-DK" sz="2800" dirty="0" smtClean="0">
                <a:solidFill>
                  <a:schemeClr val="bg1"/>
                </a:solidFill>
              </a:rPr>
              <a:t>(6,1) og (7,1)</a:t>
            </a:r>
          </a:p>
          <a:p>
            <a:pPr marL="441325" indent="549275">
              <a:buFont typeface="+mj-lt"/>
              <a:buAutoNum type="alphaLcParenR"/>
            </a:pPr>
            <a:r>
              <a:rPr lang="da-DK" sz="2800" dirty="0" smtClean="0">
                <a:solidFill>
                  <a:schemeClr val="bg1"/>
                </a:solidFill>
              </a:rPr>
              <a:t>(5,1) og (7,1)</a:t>
            </a:r>
          </a:p>
          <a:p>
            <a:pPr marL="441325" indent="549275">
              <a:buFont typeface="+mj-lt"/>
              <a:buAutoNum type="alphaLcParenR"/>
            </a:pPr>
            <a:r>
              <a:rPr lang="da-DK" sz="2800" dirty="0" smtClean="0">
                <a:solidFill>
                  <a:schemeClr val="bg1"/>
                </a:solidFill>
              </a:rPr>
              <a:t>(6,1) og (5,1)</a:t>
            </a:r>
          </a:p>
          <a:p>
            <a:pPr marL="441325" indent="549275">
              <a:buFont typeface="+mj-lt"/>
              <a:buAutoNum type="alphaLcParenR"/>
            </a:pPr>
            <a:r>
              <a:rPr lang="da-DK" sz="2800" dirty="0" smtClean="0">
                <a:solidFill>
                  <a:schemeClr val="bg1"/>
                </a:solidFill>
              </a:rPr>
              <a:t>(6,1) og (4,1)</a:t>
            </a:r>
          </a:p>
          <a:p>
            <a:pPr marL="441325" indent="549275">
              <a:buFont typeface="+mj-lt"/>
              <a:buAutoNum type="alphaLcParenR"/>
            </a:pPr>
            <a:r>
              <a:rPr lang="da-DK" sz="2800" dirty="0" smtClean="0">
                <a:solidFill>
                  <a:schemeClr val="bg1"/>
                </a:solidFill>
              </a:rPr>
              <a:t>Ved ikke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2" cstate="print"/>
          <a:srcRect t="52381" r="50633"/>
          <a:stretch>
            <a:fillRect/>
          </a:stretch>
        </p:blipFill>
        <p:spPr bwMode="auto">
          <a:xfrm rot="5400000">
            <a:off x="484161" y="1429393"/>
            <a:ext cx="4320480" cy="443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292080" y="1484784"/>
            <a:ext cx="38519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 smtClean="0">
                <a:solidFill>
                  <a:schemeClr val="bg1"/>
                </a:solidFill>
              </a:rPr>
              <a:t>Hvilke to kanter skal man tilføje for at maksimere ”1”s </a:t>
            </a:r>
            <a:r>
              <a:rPr lang="da-DK" sz="2800" dirty="0" err="1" smtClean="0">
                <a:solidFill>
                  <a:schemeClr val="bg1"/>
                </a:solidFill>
              </a:rPr>
              <a:t>PageRank</a:t>
            </a:r>
            <a:r>
              <a:rPr lang="da-DK" sz="2800" dirty="0" smtClean="0">
                <a:solidFill>
                  <a:schemeClr val="bg1"/>
                </a:solidFill>
              </a:rPr>
              <a:t> ?</a:t>
            </a:r>
          </a:p>
          <a:p>
            <a:endParaRPr lang="da-DK" sz="2800" dirty="0" smtClean="0">
              <a:solidFill>
                <a:schemeClr val="bg1"/>
              </a:solidFill>
            </a:endParaRPr>
          </a:p>
          <a:p>
            <a:pPr marL="441325" indent="549275">
              <a:buFont typeface="+mj-lt"/>
              <a:buAutoNum type="alphaLcParenR"/>
            </a:pPr>
            <a:r>
              <a:rPr lang="da-DK" sz="2800" dirty="0" smtClean="0">
                <a:solidFill>
                  <a:schemeClr val="bg1"/>
                </a:solidFill>
              </a:rPr>
              <a:t>(6,1) og (7,1)</a:t>
            </a:r>
          </a:p>
          <a:p>
            <a:pPr marL="441325" indent="549275">
              <a:buFont typeface="+mj-lt"/>
              <a:buAutoNum type="alphaLcParenR"/>
            </a:pPr>
            <a:r>
              <a:rPr lang="da-DK" sz="2800" dirty="0" smtClean="0">
                <a:solidFill>
                  <a:schemeClr val="bg1"/>
                </a:solidFill>
              </a:rPr>
              <a:t>(5,1) og (7,1)</a:t>
            </a:r>
          </a:p>
          <a:p>
            <a:pPr marL="441325" indent="549275">
              <a:buFont typeface="+mj-lt"/>
              <a:buAutoNum type="alphaLcParenR"/>
            </a:pPr>
            <a:r>
              <a:rPr lang="da-DK" sz="2800" dirty="0" smtClean="0">
                <a:solidFill>
                  <a:schemeClr val="bg1"/>
                </a:solidFill>
              </a:rPr>
              <a:t>(6,1) og (5,1)</a:t>
            </a:r>
          </a:p>
          <a:p>
            <a:pPr marL="441325" indent="549275">
              <a:buFont typeface="+mj-lt"/>
              <a:buAutoNum type="alphaLcParenR"/>
            </a:pPr>
            <a:r>
              <a:rPr lang="da-DK" sz="2800" dirty="0" smtClean="0">
                <a:solidFill>
                  <a:schemeClr val="bg1"/>
                </a:solidFill>
              </a:rPr>
              <a:t>(6,1) og (4,1)</a:t>
            </a:r>
          </a:p>
          <a:p>
            <a:pPr marL="441325" indent="549275">
              <a:buFont typeface="+mj-lt"/>
              <a:buAutoNum type="alphaLcParenR"/>
            </a:pPr>
            <a:r>
              <a:rPr lang="da-DK" sz="2800" dirty="0" smtClean="0">
                <a:solidFill>
                  <a:schemeClr val="bg1"/>
                </a:solidFill>
              </a:rPr>
              <a:t>Ved ikke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Smiley Face 6"/>
          <p:cNvSpPr/>
          <p:nvPr/>
        </p:nvSpPr>
        <p:spPr>
          <a:xfrm>
            <a:off x="5148064" y="4479776"/>
            <a:ext cx="533400" cy="533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Søgemaskine Optimering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>
            <a:normAutofit/>
          </a:bodyPr>
          <a:lstStyle/>
          <a:p>
            <a:r>
              <a:rPr lang="da-DK" b="1" dirty="0" smtClean="0"/>
              <a:t>Søgemaskine Optimering</a:t>
            </a:r>
            <a:endParaRPr lang="en-US" b="1" dirty="0"/>
          </a:p>
        </p:txBody>
      </p:sp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2" cstate="print"/>
          <a:srcRect l="48549" t="1159" r="-901" b="1148"/>
          <a:stretch>
            <a:fillRect/>
          </a:stretch>
        </p:blipFill>
        <p:spPr bwMode="auto">
          <a:xfrm rot="5400000">
            <a:off x="2516859" y="293740"/>
            <a:ext cx="4176462" cy="8286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72000" y="6516052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Martin Olsen,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ph.d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afhandling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, august 2009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t="52381" r="52279"/>
          <a:stretch>
            <a:fillRect/>
          </a:stretch>
        </p:blipFill>
        <p:spPr bwMode="auto">
          <a:xfrm rot="5400000">
            <a:off x="3500188" y="773014"/>
            <a:ext cx="2088233" cy="2215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Søgemaskine</a:t>
            </a:r>
            <a:r>
              <a:rPr lang="en-US" b="1" dirty="0" smtClean="0"/>
              <a:t> </a:t>
            </a:r>
            <a:r>
              <a:rPr lang="en-US" b="1" dirty="0" err="1" smtClean="0"/>
              <a:t>Optimering</a:t>
            </a:r>
            <a:r>
              <a:rPr lang="en-US" b="1" dirty="0" smtClean="0"/>
              <a:t> (SEO)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525963"/>
          </a:xfrm>
        </p:spPr>
        <p:txBody>
          <a:bodyPr>
            <a:normAutofit/>
          </a:bodyPr>
          <a:lstStyle/>
          <a:p>
            <a:r>
              <a:rPr lang="da-DK" sz="2800" dirty="0" smtClean="0">
                <a:solidFill>
                  <a:srgbClr val="C00000"/>
                </a:solidFill>
              </a:rPr>
              <a:t>Mål</a:t>
            </a:r>
            <a:r>
              <a:rPr lang="da-DK" sz="2800" dirty="0" smtClean="0"/>
              <a:t>: Optimer websider til at ligge højt på søgemaskiner</a:t>
            </a:r>
          </a:p>
          <a:p>
            <a:r>
              <a:rPr lang="da-DK" sz="2800" dirty="0" smtClean="0">
                <a:solidFill>
                  <a:srgbClr val="C00000"/>
                </a:solidFill>
              </a:rPr>
              <a:t>Metoder</a:t>
            </a:r>
            <a:r>
              <a:rPr lang="da-DK" sz="2800" dirty="0" smtClean="0"/>
              <a:t>: Lav nye websider der peger på en side, bytte links, købe links, lave blog indlæg, </a:t>
            </a:r>
            <a:r>
              <a:rPr lang="da-DK" sz="2800" dirty="0" err="1" smtClean="0"/>
              <a:t>meta-tags</a:t>
            </a:r>
            <a:r>
              <a:rPr lang="da-DK" sz="2800" dirty="0" smtClean="0"/>
              <a:t>, ...</a:t>
            </a:r>
          </a:p>
          <a:p>
            <a:r>
              <a:rPr lang="en-US" sz="2800" dirty="0" smtClean="0">
                <a:solidFill>
                  <a:srgbClr val="C00000"/>
                </a:solidFill>
              </a:rPr>
              <a:t>SEO</a:t>
            </a:r>
            <a:r>
              <a:rPr lang="en-US" sz="2800" dirty="0" smtClean="0"/>
              <a:t>: Milliard </a:t>
            </a:r>
            <a:r>
              <a:rPr lang="en-US" sz="2800" dirty="0" err="1" smtClean="0"/>
              <a:t>industri</a:t>
            </a:r>
            <a:endParaRPr lang="en-US" sz="2800" dirty="0" smtClean="0"/>
          </a:p>
          <a:p>
            <a:r>
              <a:rPr lang="da-DK" sz="2800" dirty="0" smtClean="0">
                <a:solidFill>
                  <a:srgbClr val="C00000"/>
                </a:solidFill>
              </a:rPr>
              <a:t>Søgemaskiner</a:t>
            </a:r>
            <a:r>
              <a:rPr lang="da-DK" sz="2800" dirty="0" smtClean="0"/>
              <a:t>: </a:t>
            </a:r>
            <a:r>
              <a:rPr lang="da-DK" sz="2800" dirty="0" err="1" smtClean="0"/>
              <a:t>Blacklisting</a:t>
            </a:r>
            <a:r>
              <a:rPr lang="da-DK" sz="2800" dirty="0" smtClean="0"/>
              <a:t>, </a:t>
            </a:r>
          </a:p>
          <a:p>
            <a:pPr>
              <a:buNone/>
            </a:pPr>
            <a:r>
              <a:rPr lang="da-DK" sz="2800" dirty="0" smtClean="0"/>
              <a:t>	fjernelse af dubletter, ...</a:t>
            </a:r>
          </a:p>
          <a:p>
            <a:pPr>
              <a:buNone/>
            </a:pPr>
            <a:endParaRPr lang="en-US" sz="2800" dirty="0"/>
          </a:p>
        </p:txBody>
      </p:sp>
      <p:pic>
        <p:nvPicPr>
          <p:cNvPr id="10242" name="Picture 2" descr="C:\Users\gerth\Desktop\unf11\unf09\unf09\unf09\catmou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2783" y="3273102"/>
            <a:ext cx="2777609" cy="33962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erth\Desktop\unf11\unf09\unf09\unf09\radisson.gi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0245" y="1340768"/>
            <a:ext cx="8074203" cy="381642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3059832" y="6516052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www.computerworld.dk, 9.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november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Gør-det-selv</a:t>
            </a:r>
            <a:endParaRPr lang="en-US" b="1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192" y="1600200"/>
            <a:ext cx="8435280" cy="499715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spcAft>
                <a:spcPts val="1800"/>
              </a:spcAft>
              <a:buNone/>
            </a:pPr>
            <a:r>
              <a:rPr lang="en-US" dirty="0" err="1" smtClean="0"/>
              <a:t>Programmeringsprojekt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kurset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> Algorithms for Web Indexing and Searching</a:t>
            </a:r>
            <a:br>
              <a:rPr lang="en-US" i="1" dirty="0" smtClean="0"/>
            </a:br>
            <a:r>
              <a:rPr lang="en-US" dirty="0" smtClean="0"/>
              <a:t> (</a:t>
            </a:r>
            <a:r>
              <a:rPr lang="en-US" dirty="0" err="1" smtClean="0"/>
              <a:t>Gerth</a:t>
            </a:r>
            <a:r>
              <a:rPr lang="en-US" dirty="0" smtClean="0"/>
              <a:t> S. </a:t>
            </a:r>
            <a:r>
              <a:rPr lang="en-US" dirty="0" err="1" smtClean="0"/>
              <a:t>Brodal</a:t>
            </a:r>
            <a:r>
              <a:rPr lang="en-US" dirty="0" smtClean="0"/>
              <a:t>, Rolf </a:t>
            </a:r>
            <a:r>
              <a:rPr lang="en-US" dirty="0" err="1" smtClean="0"/>
              <a:t>Fagerberg</a:t>
            </a:r>
            <a:r>
              <a:rPr lang="en-US" dirty="0" smtClean="0"/>
              <a:t>), </a:t>
            </a:r>
            <a:r>
              <a:rPr lang="en-US" dirty="0" err="1" smtClean="0"/>
              <a:t>efteråret</a:t>
            </a:r>
            <a:r>
              <a:rPr lang="en-US" dirty="0" smtClean="0"/>
              <a:t> 2002</a:t>
            </a:r>
          </a:p>
          <a:p>
            <a:pPr>
              <a:spcAft>
                <a:spcPts val="1800"/>
              </a:spcAft>
            </a:pPr>
            <a:r>
              <a:rPr lang="da-DK" dirty="0" smtClean="0">
                <a:solidFill>
                  <a:srgbClr val="C00000"/>
                </a:solidFill>
              </a:rPr>
              <a:t>Projekt</a:t>
            </a:r>
            <a:r>
              <a:rPr lang="da-DK" dirty="0" smtClean="0"/>
              <a:t>: Lav en søgemaskine for domæne .</a:t>
            </a:r>
            <a:r>
              <a:rPr lang="da-DK" dirty="0" err="1" smtClean="0"/>
              <a:t>dk</a:t>
            </a:r>
            <a:endParaRPr lang="da-DK" dirty="0" smtClean="0"/>
          </a:p>
          <a:p>
            <a:pPr>
              <a:spcAft>
                <a:spcPts val="1800"/>
              </a:spcAft>
            </a:pPr>
            <a:r>
              <a:rPr lang="en-US" dirty="0" smtClean="0"/>
              <a:t>15 </a:t>
            </a:r>
            <a:r>
              <a:rPr lang="en-US" dirty="0" err="1" smtClean="0"/>
              <a:t>studerende</a:t>
            </a:r>
            <a:endParaRPr lang="en-US" dirty="0" smtClean="0"/>
          </a:p>
          <a:p>
            <a:pPr>
              <a:spcAft>
                <a:spcPts val="1800"/>
              </a:spcAft>
            </a:pPr>
            <a:r>
              <a:rPr lang="da-DK" dirty="0" smtClean="0"/>
              <a:t>4 parallelt arbejdende grupper (</a:t>
            </a:r>
            <a:r>
              <a:rPr lang="da-DK" dirty="0" err="1" smtClean="0"/>
              <a:t>crawling</a:t>
            </a:r>
            <a:r>
              <a:rPr lang="da-DK" dirty="0" smtClean="0"/>
              <a:t>, </a:t>
            </a:r>
            <a:r>
              <a:rPr lang="da-DK" dirty="0" err="1" smtClean="0"/>
              <a:t>indexing</a:t>
            </a:r>
            <a:r>
              <a:rPr lang="da-DK" dirty="0" smtClean="0"/>
              <a:t>, </a:t>
            </a:r>
            <a:r>
              <a:rPr lang="en-US" dirty="0" err="1" smtClean="0"/>
              <a:t>PageRank</a:t>
            </a:r>
            <a:r>
              <a:rPr lang="en-US" dirty="0" smtClean="0"/>
              <a:t>, </a:t>
            </a:r>
            <a:r>
              <a:rPr lang="en-US" dirty="0" err="1" smtClean="0"/>
              <a:t>søgning</a:t>
            </a:r>
            <a:r>
              <a:rPr lang="en-US" dirty="0" smtClean="0"/>
              <a:t>/</a:t>
            </a:r>
            <a:r>
              <a:rPr lang="en-US" dirty="0" err="1" smtClean="0"/>
              <a:t>brugergrænseflade</a:t>
            </a:r>
            <a:r>
              <a:rPr lang="en-US" dirty="0" smtClean="0"/>
              <a:t>)</a:t>
            </a:r>
          </a:p>
          <a:p>
            <a:pPr>
              <a:spcAft>
                <a:spcPts val="1800"/>
              </a:spcAft>
            </a:pPr>
            <a:r>
              <a:rPr lang="en-US" dirty="0" err="1" smtClean="0"/>
              <a:t>Erfaring</a:t>
            </a:r>
            <a:r>
              <a:rPr lang="en-US" dirty="0" smtClean="0"/>
              <a:t>: </a:t>
            </a:r>
            <a:r>
              <a:rPr lang="en-US" dirty="0" err="1" smtClean="0"/>
              <a:t>Rimmelig</a:t>
            </a:r>
            <a:r>
              <a:rPr lang="en-US" dirty="0" smtClean="0"/>
              <a:t> </a:t>
            </a:r>
            <a:r>
              <a:rPr lang="en-US" dirty="0" err="1" smtClean="0"/>
              <a:t>vellykket</a:t>
            </a:r>
            <a:r>
              <a:rPr lang="en-US" dirty="0" smtClean="0"/>
              <a:t> </a:t>
            </a:r>
            <a:r>
              <a:rPr lang="en-US" dirty="0" err="1" smtClean="0"/>
              <a:t>søgemaskine</a:t>
            </a:r>
            <a:r>
              <a:rPr lang="en-US" dirty="0" smtClean="0"/>
              <a:t>, </a:t>
            </a:r>
            <a:r>
              <a:rPr lang="en-US" dirty="0" err="1" smtClean="0"/>
              <a:t>hvor</a:t>
            </a:r>
            <a:r>
              <a:rPr lang="en-US" dirty="0" smtClean="0"/>
              <a:t> </a:t>
            </a:r>
            <a:r>
              <a:rPr lang="en-US" dirty="0" err="1" smtClean="0"/>
              <a:t>rankningen</a:t>
            </a:r>
            <a:r>
              <a:rPr lang="en-US" dirty="0" smtClean="0"/>
              <a:t> dog </a:t>
            </a:r>
            <a:r>
              <a:rPr lang="en-US" dirty="0" err="1" smtClean="0"/>
              <a:t>kræver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C00000"/>
                </a:solidFill>
              </a:rPr>
              <a:t>yderligere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finjustering</a:t>
            </a:r>
            <a:r>
              <a:rPr lang="en-US" dirty="0" smtClean="0"/>
              <a:t>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Referencer</a:t>
            </a:r>
            <a:endParaRPr lang="en-US" b="1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44216"/>
            <a:ext cx="8352928" cy="4853136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1200"/>
              </a:spcBef>
            </a:pPr>
            <a:r>
              <a:rPr lang="en-US" dirty="0" err="1" smtClean="0"/>
              <a:t>Arvind</a:t>
            </a:r>
            <a:r>
              <a:rPr lang="en-US" dirty="0" smtClean="0"/>
              <a:t> </a:t>
            </a:r>
            <a:r>
              <a:rPr lang="en-US" dirty="0" err="1" smtClean="0"/>
              <a:t>Arasu</a:t>
            </a:r>
            <a:r>
              <a:rPr lang="en-US" dirty="0" smtClean="0"/>
              <a:t>, </a:t>
            </a:r>
            <a:r>
              <a:rPr lang="en-US" dirty="0" err="1" smtClean="0"/>
              <a:t>Junghoo</a:t>
            </a:r>
            <a:r>
              <a:rPr lang="en-US" dirty="0" smtClean="0"/>
              <a:t> Cho, Hector Garcia-Molina, Andreas </a:t>
            </a:r>
            <a:r>
              <a:rPr lang="en-US" dirty="0" err="1" smtClean="0"/>
              <a:t>Paepcke</a:t>
            </a:r>
            <a:r>
              <a:rPr lang="en-US" dirty="0" smtClean="0"/>
              <a:t>, and </a:t>
            </a:r>
            <a:r>
              <a:rPr lang="en-US" dirty="0" err="1" smtClean="0"/>
              <a:t>Sriram</a:t>
            </a:r>
            <a:r>
              <a:rPr lang="en-US" dirty="0" smtClean="0"/>
              <a:t> </a:t>
            </a:r>
            <a:r>
              <a:rPr lang="en-US" dirty="0" err="1" smtClean="0"/>
              <a:t>Raghavan</a:t>
            </a:r>
            <a:r>
              <a:rPr lang="en-US" dirty="0" smtClean="0"/>
              <a:t>, </a:t>
            </a:r>
            <a:r>
              <a:rPr lang="en-US" i="1" dirty="0" smtClean="0"/>
              <a:t>Searching the Web. ACM Transactions on Internet Technology</a:t>
            </a:r>
            <a:r>
              <a:rPr lang="en-US" dirty="0" smtClean="0"/>
              <a:t>, 1, p. 2-43, 2001.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Sergey </a:t>
            </a:r>
            <a:r>
              <a:rPr lang="en-US" dirty="0" err="1" smtClean="0"/>
              <a:t>Brin</a:t>
            </a:r>
            <a:r>
              <a:rPr lang="en-US" dirty="0" smtClean="0"/>
              <a:t> and Larry Page, </a:t>
            </a:r>
            <a:r>
              <a:rPr lang="en-US" i="1" dirty="0" smtClean="0"/>
              <a:t>The Anatomy of a Search Engine, 1998. </a:t>
            </a:r>
            <a:r>
              <a:rPr lang="en-US" dirty="0" smtClean="0"/>
              <a:t>http://www-db.stanford.edu/pub/papers/google.pdf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Monika Rauch </a:t>
            </a:r>
            <a:r>
              <a:rPr lang="en-US" dirty="0" err="1" smtClean="0"/>
              <a:t>Henzinger</a:t>
            </a:r>
            <a:r>
              <a:rPr lang="en-US" dirty="0" smtClean="0"/>
              <a:t>, </a:t>
            </a:r>
            <a:r>
              <a:rPr lang="en-US" i="1" dirty="0" smtClean="0"/>
              <a:t>Web Information Retrieval. Proceedings of the 16th International Conference on Data Engineering</a:t>
            </a:r>
            <a:r>
              <a:rPr lang="en-US" dirty="0" smtClean="0"/>
              <a:t>, 2000.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Marc </a:t>
            </a:r>
            <a:r>
              <a:rPr lang="en-US" dirty="0" err="1" smtClean="0"/>
              <a:t>Najork</a:t>
            </a:r>
            <a:r>
              <a:rPr lang="en-US" dirty="0" smtClean="0"/>
              <a:t> and Allan </a:t>
            </a:r>
            <a:r>
              <a:rPr lang="en-US" dirty="0" err="1" smtClean="0"/>
              <a:t>Heydon</a:t>
            </a:r>
            <a:r>
              <a:rPr lang="en-US" dirty="0" smtClean="0"/>
              <a:t>, </a:t>
            </a:r>
            <a:r>
              <a:rPr lang="en-US" i="1" dirty="0" smtClean="0"/>
              <a:t>High-Performance Web Crawling. </a:t>
            </a:r>
            <a:r>
              <a:rPr lang="en-US" dirty="0" smtClean="0"/>
              <a:t>Compaq SRC Research Report 173.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Marc </a:t>
            </a:r>
            <a:r>
              <a:rPr lang="en-US" dirty="0" err="1" smtClean="0"/>
              <a:t>Najork</a:t>
            </a:r>
            <a:r>
              <a:rPr lang="en-US" dirty="0" smtClean="0"/>
              <a:t> and Janet L. Wiener, </a:t>
            </a:r>
            <a:r>
              <a:rPr lang="en-US" i="1" dirty="0" smtClean="0"/>
              <a:t>Breadth-First Search Crawling Yields. In Proceedings of the Tenth Internal World Wide Web Conference</a:t>
            </a:r>
            <a:r>
              <a:rPr lang="en-US" dirty="0" smtClean="0"/>
              <a:t>, 114-118, 2001.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Martin Olsen, </a:t>
            </a:r>
            <a:r>
              <a:rPr lang="en-US" i="1" dirty="0" smtClean="0"/>
              <a:t>Link Building. </a:t>
            </a:r>
            <a:r>
              <a:rPr lang="en-US" i="1" dirty="0" err="1" smtClean="0"/>
              <a:t>Ph.d</a:t>
            </a:r>
            <a:r>
              <a:rPr lang="en-US" i="1" dirty="0" smtClean="0"/>
              <a:t>. </a:t>
            </a:r>
            <a:r>
              <a:rPr lang="en-US" i="1" dirty="0" err="1" smtClean="0"/>
              <a:t>afhandling</a:t>
            </a:r>
            <a:r>
              <a:rPr lang="en-US" i="1" dirty="0" smtClean="0"/>
              <a:t>, </a:t>
            </a:r>
            <a:r>
              <a:rPr lang="en-US" i="1" dirty="0" err="1" smtClean="0"/>
              <a:t>Datalogisk</a:t>
            </a:r>
            <a:r>
              <a:rPr lang="en-US" i="1" dirty="0" smtClean="0"/>
              <a:t> </a:t>
            </a:r>
            <a:r>
              <a:rPr lang="en-US" i="1" dirty="0" err="1" smtClean="0"/>
              <a:t>Institut</a:t>
            </a:r>
            <a:r>
              <a:rPr lang="en-US" i="1" dirty="0" smtClean="0"/>
              <a:t>, </a:t>
            </a:r>
            <a:r>
              <a:rPr lang="en-US" dirty="0" smtClean="0"/>
              <a:t>Aarhus </a:t>
            </a:r>
            <a:r>
              <a:rPr lang="en-US" dirty="0" err="1" smtClean="0"/>
              <a:t>Universitet</a:t>
            </a:r>
            <a:r>
              <a:rPr lang="en-US" dirty="0" smtClean="0"/>
              <a:t>, august 2009.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C00000"/>
                </a:solidFill>
              </a:rPr>
              <a:t>Historiske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Perspektiv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40768"/>
            <a:ext cx="8892480" cy="52578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Clr>
                <a:srgbClr val="C00000"/>
              </a:buClr>
              <a:buSzPct val="100000"/>
            </a:pPr>
            <a:r>
              <a:rPr lang="en-US" sz="2800" dirty="0" smtClean="0"/>
              <a:t>1969 </a:t>
            </a:r>
            <a:r>
              <a:rPr lang="en-US" sz="2800" dirty="0" err="1" smtClean="0"/>
              <a:t>Første</a:t>
            </a:r>
            <a:r>
              <a:rPr lang="en-US" sz="2800" dirty="0" smtClean="0"/>
              <a:t> ARPANET </a:t>
            </a:r>
            <a:r>
              <a:rPr lang="en-US" sz="2800" dirty="0" err="1" smtClean="0"/>
              <a:t>forbindelser</a:t>
            </a:r>
            <a:r>
              <a:rPr lang="en-US" sz="2800" dirty="0" smtClean="0"/>
              <a:t> - </a:t>
            </a:r>
            <a:r>
              <a:rPr lang="en-US" sz="2800" dirty="0" err="1" smtClean="0"/>
              <a:t>starten</a:t>
            </a:r>
            <a:r>
              <a:rPr lang="en-US" sz="2800" dirty="0" smtClean="0"/>
              <a:t> </a:t>
            </a:r>
            <a:r>
              <a:rPr lang="en-US" sz="2800" dirty="0" err="1" smtClean="0"/>
              <a:t>på</a:t>
            </a:r>
            <a:r>
              <a:rPr lang="en-US" sz="2800" dirty="0" smtClean="0"/>
              <a:t> </a:t>
            </a:r>
            <a:r>
              <a:rPr lang="en-US" sz="2800" dirty="0" err="1" smtClean="0"/>
              <a:t>internettet</a:t>
            </a:r>
            <a:endParaRPr lang="en-US" sz="2800" dirty="0" smtClean="0"/>
          </a:p>
          <a:p>
            <a:pPr>
              <a:spcBef>
                <a:spcPts val="0"/>
              </a:spcBef>
              <a:buClr>
                <a:srgbClr val="C00000"/>
              </a:buClr>
              <a:buSzPct val="100000"/>
            </a:pPr>
            <a:r>
              <a:rPr lang="en-US" sz="2800" dirty="0" smtClean="0"/>
              <a:t>1971 </a:t>
            </a:r>
            <a:r>
              <a:rPr lang="en-US" sz="2800" dirty="0" err="1" smtClean="0"/>
              <a:t>Første</a:t>
            </a:r>
            <a:r>
              <a:rPr lang="en-US" sz="2800" dirty="0" smtClean="0"/>
              <a:t> email</a:t>
            </a:r>
          </a:p>
          <a:p>
            <a:pPr>
              <a:spcBef>
                <a:spcPts val="0"/>
              </a:spcBef>
              <a:buClr>
                <a:srgbClr val="C00000"/>
              </a:buClr>
              <a:buSzPct val="100000"/>
            </a:pPr>
            <a:r>
              <a:rPr lang="en-US" sz="2800" dirty="0" smtClean="0"/>
              <a:t>1990 HTML </a:t>
            </a:r>
            <a:r>
              <a:rPr lang="en-US" sz="2800" dirty="0" err="1" smtClean="0"/>
              <a:t>sproget</a:t>
            </a:r>
            <a:r>
              <a:rPr lang="en-US" sz="2800" dirty="0" smtClean="0"/>
              <a:t> </a:t>
            </a:r>
            <a:r>
              <a:rPr lang="en-US" sz="2800" dirty="0" err="1" smtClean="0"/>
              <a:t>defineres</a:t>
            </a:r>
            <a:endParaRPr lang="en-US" sz="2800" dirty="0" smtClean="0"/>
          </a:p>
          <a:p>
            <a:pPr>
              <a:spcBef>
                <a:spcPts val="0"/>
              </a:spcBef>
              <a:buClr>
                <a:srgbClr val="C00000"/>
              </a:buClr>
              <a:buSzPct val="100000"/>
            </a:pPr>
            <a:r>
              <a:rPr lang="da-DK" sz="2800" dirty="0" smtClean="0"/>
              <a:t>1991-1993 få kender til HTML</a:t>
            </a:r>
          </a:p>
          <a:p>
            <a:pPr>
              <a:spcBef>
                <a:spcPts val="0"/>
              </a:spcBef>
              <a:buClr>
                <a:srgbClr val="C00000"/>
              </a:buClr>
              <a:buSzPct val="100000"/>
            </a:pPr>
            <a:r>
              <a:rPr lang="en-US" sz="2800" dirty="0" smtClean="0"/>
              <a:t>1993 Mosaic web-browser</a:t>
            </a:r>
          </a:p>
          <a:p>
            <a:pPr>
              <a:spcBef>
                <a:spcPts val="0"/>
              </a:spcBef>
              <a:buClr>
                <a:srgbClr val="C00000"/>
              </a:buClr>
              <a:buSzPct val="100000"/>
            </a:pPr>
            <a:r>
              <a:rPr lang="en-US" sz="2800" dirty="0" smtClean="0"/>
              <a:t>1993 Lycos</a:t>
            </a:r>
          </a:p>
          <a:p>
            <a:pPr>
              <a:spcBef>
                <a:spcPts val="0"/>
              </a:spcBef>
              <a:buClr>
                <a:srgbClr val="C00000"/>
              </a:buClr>
              <a:buSzPct val="100000"/>
            </a:pPr>
            <a:r>
              <a:rPr lang="en-US" sz="2800" dirty="0" smtClean="0"/>
              <a:t>1994 WebCrawler</a:t>
            </a:r>
          </a:p>
          <a:p>
            <a:pPr>
              <a:spcBef>
                <a:spcPts val="0"/>
              </a:spcBef>
              <a:buClr>
                <a:srgbClr val="C00000"/>
              </a:buClr>
              <a:buSzPct val="100000"/>
            </a:pPr>
            <a:r>
              <a:rPr lang="en-US" sz="2800" dirty="0" smtClean="0"/>
              <a:t>1995 Yahoo!, </a:t>
            </a:r>
            <a:r>
              <a:rPr lang="en-US" sz="2800" dirty="0" err="1" smtClean="0"/>
              <a:t>Altavista</a:t>
            </a:r>
            <a:endParaRPr lang="en-US" sz="2800" dirty="0" smtClean="0"/>
          </a:p>
          <a:p>
            <a:pPr>
              <a:spcBef>
                <a:spcPts val="0"/>
              </a:spcBef>
              <a:buClr>
                <a:srgbClr val="C00000"/>
              </a:buClr>
              <a:buSzPct val="100000"/>
            </a:pPr>
            <a:r>
              <a:rPr lang="en-US" sz="2800" b="1" dirty="0" smtClean="0"/>
              <a:t>1998 Google</a:t>
            </a:r>
          </a:p>
          <a:p>
            <a:pPr>
              <a:spcBef>
                <a:spcPts val="0"/>
              </a:spcBef>
              <a:buClr>
                <a:srgbClr val="C00000"/>
              </a:buClr>
              <a:buSzPct val="100000"/>
            </a:pPr>
            <a:r>
              <a:rPr lang="da-DK" sz="2800" dirty="0" smtClean="0"/>
              <a:t>2004 </a:t>
            </a:r>
            <a:r>
              <a:rPr lang="da-DK" sz="2800" dirty="0" err="1" smtClean="0"/>
              <a:t>Facebook</a:t>
            </a:r>
            <a:endParaRPr lang="en-US" sz="2800" dirty="0" smtClean="0"/>
          </a:p>
          <a:p>
            <a:pPr>
              <a:spcBef>
                <a:spcPts val="0"/>
              </a:spcBef>
              <a:buClr>
                <a:srgbClr val="C00000"/>
              </a:buClr>
              <a:buSzPct val="100000"/>
            </a:pPr>
            <a:r>
              <a:rPr lang="en-US" sz="2800" dirty="0" smtClean="0"/>
              <a:t>2005 YouTube</a:t>
            </a:r>
          </a:p>
          <a:p>
            <a:pPr>
              <a:spcBef>
                <a:spcPts val="0"/>
              </a:spcBef>
              <a:buClr>
                <a:srgbClr val="C00000"/>
              </a:buClr>
              <a:buSzPct val="100000"/>
            </a:pPr>
            <a:r>
              <a:rPr lang="da-DK" sz="2800" dirty="0" smtClean="0"/>
              <a:t>....</a:t>
            </a:r>
            <a:endParaRPr lang="en-US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2780928"/>
            <a:ext cx="2933142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64740"/>
            <a:ext cx="6588224" cy="4964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564904"/>
            <a:ext cx="5724128" cy="4125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4941</TotalTime>
  <Words>2091</Words>
  <Application>Microsoft Office PowerPoint</Application>
  <PresentationFormat>On-screen Show (4:3)</PresentationFormat>
  <Paragraphs>670</Paragraphs>
  <Slides>76</Slides>
  <Notes>15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8" baseType="lpstr">
      <vt:lpstr>Office Theme</vt:lpstr>
      <vt:lpstr>Equation</vt:lpstr>
      <vt:lpstr>Slide 1</vt:lpstr>
      <vt:lpstr>Slide 2</vt:lpstr>
      <vt:lpstr>Sådan virker</vt:lpstr>
      <vt:lpstr>Hvornår har du sidst brugt Google?</vt:lpstr>
      <vt:lpstr>Internetsøgemaskiner (April 2011)</vt:lpstr>
      <vt:lpstr>Slide 6</vt:lpstr>
      <vt:lpstr>Historie</vt:lpstr>
      <vt:lpstr>Historiske Perspektiv</vt:lpstr>
      <vt:lpstr>Slide 9</vt:lpstr>
      <vt:lpstr>Internettet — WorldWideWeb</vt:lpstr>
      <vt:lpstr>Slide 11</vt:lpstr>
      <vt:lpstr>2004</vt:lpstr>
      <vt:lpstr>Slide 13</vt:lpstr>
      <vt:lpstr>Slide 14</vt:lpstr>
      <vt:lpstr>Slide 15</vt:lpstr>
      <vt:lpstr>Slide 16</vt:lpstr>
      <vt:lpstr>Moderne Søgemaskiner</vt:lpstr>
      <vt:lpstr>Nye Krav til Søgemaskiner</vt:lpstr>
      <vt:lpstr>Slide 19</vt:lpstr>
      <vt:lpstr>Slide 20</vt:lpstr>
      <vt:lpstr>Slide 21</vt:lpstr>
      <vt:lpstr>Hvilken Google bygning er dette ?</vt:lpstr>
      <vt:lpstr>Hvilken Google bygning er dette ?</vt:lpstr>
      <vt:lpstr>(2004)</vt:lpstr>
      <vt:lpstr>(2004)</vt:lpstr>
      <vt:lpstr>Slide 26</vt:lpstr>
      <vt:lpstr>Slide 27</vt:lpstr>
      <vt:lpstr>Slide 28</vt:lpstr>
      <vt:lpstr>Slide 29</vt:lpstr>
      <vt:lpstr>Datacentre (gæt 2007) </vt:lpstr>
      <vt:lpstr>Slide 31</vt:lpstr>
      <vt:lpstr>Opbygning af en Søgemaskine</vt:lpstr>
      <vt:lpstr>En søgemaskines dele</vt:lpstr>
      <vt:lpstr>Crawling</vt:lpstr>
      <vt:lpstr>Webcrawling = Grafgennemløb</vt:lpstr>
      <vt:lpstr>Statistik</vt:lpstr>
      <vt:lpstr>robots.txt @ </vt:lpstr>
      <vt:lpstr>Robusthed</vt:lpstr>
      <vt:lpstr>Designovervejelser - Crawling</vt:lpstr>
      <vt:lpstr>Crawling Strategi ?</vt:lpstr>
      <vt:lpstr>Hvilken crawling strategi er bedst?</vt:lpstr>
      <vt:lpstr>Hvilken crawling strategi er bedst?</vt:lpstr>
      <vt:lpstr>Crawling : BFS virker godt</vt:lpstr>
      <vt:lpstr>PageRank prioritet er endnu bedre (men mere beregningstung. . . )</vt:lpstr>
      <vt:lpstr>Resourceforbrug</vt:lpstr>
      <vt:lpstr>Erfaringer ang. Effektivitet</vt:lpstr>
      <vt:lpstr>Indeksering</vt:lpstr>
      <vt:lpstr>Indeksering af dokumenter</vt:lpstr>
      <vt:lpstr>Indeksering: Inverteret fil + leksikon</vt:lpstr>
      <vt:lpstr>Inverteret Fil</vt:lpstr>
      <vt:lpstr>Bygning af index</vt:lpstr>
      <vt:lpstr>Søgning &amp; Ranking</vt:lpstr>
      <vt:lpstr>“Life of a Google Query”</vt:lpstr>
      <vt:lpstr>Søgning og Ranking </vt:lpstr>
      <vt:lpstr>Tekstbaseret Ranking</vt:lpstr>
      <vt:lpstr>Linkbaseret Ranking</vt:lpstr>
      <vt:lpstr>Google PageRankTM  ≈ Websurfer</vt:lpstr>
      <vt:lpstr>Simpel Webgraf</vt:lpstr>
      <vt:lpstr>Simpel Webgraf</vt:lpstr>
      <vt:lpstr>RandomSurfer</vt:lpstr>
      <vt:lpstr>Slide 61</vt:lpstr>
      <vt:lpstr>Slide 62</vt:lpstr>
      <vt:lpstr>Beregning af Sandsynligheder</vt:lpstr>
      <vt:lpstr>Simpel Webgraf — Sandsynlighedsfordeling</vt:lpstr>
      <vt:lpstr>Konvergens af PageRank</vt:lpstr>
      <vt:lpstr>Konvergens af PageRank</vt:lpstr>
      <vt:lpstr>Slide 67</vt:lpstr>
      <vt:lpstr>Slide 68</vt:lpstr>
      <vt:lpstr>Søgemaskine Optimering</vt:lpstr>
      <vt:lpstr>Søgemaskine Optimering</vt:lpstr>
      <vt:lpstr>Slide 71</vt:lpstr>
      <vt:lpstr>Søgemaskine Optimering</vt:lpstr>
      <vt:lpstr>Søgemaskine Optimering (SEO)</vt:lpstr>
      <vt:lpstr>Slide 74</vt:lpstr>
      <vt:lpstr>Gør-det-selv</vt:lpstr>
      <vt:lpstr>Referencer</vt:lpstr>
    </vt:vector>
  </TitlesOfParts>
  <Company>CS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Gerth Stølting Brodal</dc:creator>
  <cp:lastModifiedBy>Gerth Stølting Brodal</cp:lastModifiedBy>
  <cp:revision>28</cp:revision>
  <dcterms:created xsi:type="dcterms:W3CDTF">2011-04-08T10:27:26Z</dcterms:created>
  <dcterms:modified xsi:type="dcterms:W3CDTF">2011-04-13T06:18:14Z</dcterms:modified>
</cp:coreProperties>
</file>