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898" r:id="rId3"/>
    <p:sldId id="303" r:id="rId4"/>
    <p:sldId id="290" r:id="rId5"/>
    <p:sldId id="263" r:id="rId6"/>
    <p:sldId id="262" r:id="rId7"/>
    <p:sldId id="264" r:id="rId8"/>
    <p:sldId id="265" r:id="rId9"/>
    <p:sldId id="286" r:id="rId10"/>
    <p:sldId id="266" r:id="rId11"/>
    <p:sldId id="267" r:id="rId12"/>
    <p:sldId id="284" r:id="rId13"/>
    <p:sldId id="292" r:id="rId14"/>
    <p:sldId id="289" r:id="rId15"/>
    <p:sldId id="258" r:id="rId16"/>
    <p:sldId id="269" r:id="rId17"/>
    <p:sldId id="288" r:id="rId18"/>
    <p:sldId id="291" r:id="rId19"/>
    <p:sldId id="287" r:id="rId20"/>
    <p:sldId id="272" r:id="rId21"/>
    <p:sldId id="275" r:id="rId22"/>
    <p:sldId id="293" r:id="rId23"/>
    <p:sldId id="285" r:id="rId24"/>
    <p:sldId id="2134805863" r:id="rId25"/>
  </p:sldIdLst>
  <p:sldSz cx="12192000" cy="6858000"/>
  <p:notesSz cx="7315200" cy="9601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h Stølting Brodal" initials="GSB" lastIdx="1" clrIdx="0">
    <p:extLst>
      <p:ext uri="{19B8F6BF-5375-455C-9EA6-DF929625EA0E}">
        <p15:presenceInfo xmlns:p15="http://schemas.microsoft.com/office/powerpoint/2012/main" userId="S::au121@uni.au.dk::04ef4784-6591-4f86-a140-f5c3b10858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43F0A-7B9E-4D1B-8A54-3C1925D094C2}" v="1" dt="2026-02-19T16:09:17.229"/>
  </p1510:revLst>
</p1510:revInfo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4" autoAdjust="0"/>
    <p:restoredTop sz="69088" autoAdjust="0"/>
  </p:normalViewPr>
  <p:slideViewPr>
    <p:cSldViewPr>
      <p:cViewPr>
        <p:scale>
          <a:sx n="100" d="100"/>
          <a:sy n="100" d="100"/>
        </p:scale>
        <p:origin x="204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-6" y="-18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73BAC7D6-516A-44B5-B4B0-C7B08CA8B392}"/>
    <pc:docChg chg="custSel addSld delSld modSld">
      <pc:chgData name="Gerth Stølting Brodal" userId="04ef4784-6591-4f86-a140-f5c3b108582a" providerId="ADAL" clId="{73BAC7D6-516A-44B5-B4B0-C7B08CA8B392}" dt="2026-02-19T16:19:24.359" v="19" actId="14100"/>
      <pc:docMkLst>
        <pc:docMk/>
      </pc:docMkLst>
      <pc:sldChg chg="modSp mod">
        <pc:chgData name="Gerth Stølting Brodal" userId="04ef4784-6591-4f86-a140-f5c3b108582a" providerId="ADAL" clId="{73BAC7D6-516A-44B5-B4B0-C7B08CA8B392}" dt="2026-02-19T16:19:24.359" v="19" actId="14100"/>
        <pc:sldMkLst>
          <pc:docMk/>
          <pc:sldMk cId="1658325847" sldId="303"/>
        </pc:sldMkLst>
        <pc:spChg chg="mod">
          <ac:chgData name="Gerth Stølting Brodal" userId="04ef4784-6591-4f86-a140-f5c3b108582a" providerId="ADAL" clId="{73BAC7D6-516A-44B5-B4B0-C7B08CA8B392}" dt="2026-02-19T16:19:24.359" v="19" actId="14100"/>
          <ac:spMkLst>
            <pc:docMk/>
            <pc:sldMk cId="1658325847" sldId="303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73BAC7D6-516A-44B5-B4B0-C7B08CA8B392}" dt="2026-02-19T16:19:24.359" v="19" actId="14100"/>
          <ac:spMkLst>
            <pc:docMk/>
            <pc:sldMk cId="1658325847" sldId="303"/>
            <ac:spMk id="7" creationId="{00000000-0000-0000-0000-000000000000}"/>
          </ac:spMkLst>
        </pc:spChg>
        <pc:spChg chg="mod">
          <ac:chgData name="Gerth Stølting Brodal" userId="04ef4784-6591-4f86-a140-f5c3b108582a" providerId="ADAL" clId="{73BAC7D6-516A-44B5-B4B0-C7B08CA8B392}" dt="2026-02-19T16:19:24.359" v="19" actId="14100"/>
          <ac:spMkLst>
            <pc:docMk/>
            <pc:sldMk cId="1658325847" sldId="303"/>
            <ac:spMk id="16" creationId="{F2868128-026C-364B-07BF-0891B74EF81F}"/>
          </ac:spMkLst>
        </pc:spChg>
      </pc:sldChg>
      <pc:sldChg chg="addSp delSp modSp mod">
        <pc:chgData name="Gerth Stølting Brodal" userId="04ef4784-6591-4f86-a140-f5c3b108582a" providerId="ADAL" clId="{73BAC7D6-516A-44B5-B4B0-C7B08CA8B392}" dt="2026-02-19T16:12:22.236" v="15" actId="20577"/>
        <pc:sldMkLst>
          <pc:docMk/>
          <pc:sldMk cId="1039793147" sldId="898"/>
        </pc:sldMkLst>
        <pc:spChg chg="mod">
          <ac:chgData name="Gerth Stølting Brodal" userId="04ef4784-6591-4f86-a140-f5c3b108582a" providerId="ADAL" clId="{73BAC7D6-516A-44B5-B4B0-C7B08CA8B392}" dt="2026-02-19T16:12:22.236" v="15" actId="20577"/>
          <ac:spMkLst>
            <pc:docMk/>
            <pc:sldMk cId="1039793147" sldId="898"/>
            <ac:spMk id="443" creationId="{E9754462-339A-0F9E-6B8B-BB38B0FDD6DD}"/>
          </ac:spMkLst>
        </pc:spChg>
        <pc:picChg chg="del">
          <ac:chgData name="Gerth Stølting Brodal" userId="04ef4784-6591-4f86-a140-f5c3b108582a" providerId="ADAL" clId="{73BAC7D6-516A-44B5-B4B0-C7B08CA8B392}" dt="2026-02-19T16:11:48.823" v="5" actId="478"/>
          <ac:picMkLst>
            <pc:docMk/>
            <pc:sldMk cId="1039793147" sldId="898"/>
            <ac:picMk id="3" creationId="{D33A4636-7B77-184A-C7D6-4FE0C7F33293}"/>
          </ac:picMkLst>
        </pc:picChg>
        <pc:picChg chg="add mod">
          <ac:chgData name="Gerth Stølting Brodal" userId="04ef4784-6591-4f86-a140-f5c3b108582a" providerId="ADAL" clId="{73BAC7D6-516A-44B5-B4B0-C7B08CA8B392}" dt="2026-02-19T16:11:59.303" v="9" actId="1076"/>
          <ac:picMkLst>
            <pc:docMk/>
            <pc:sldMk cId="1039793147" sldId="898"/>
            <ac:picMk id="4" creationId="{28FFFF78-CC55-944C-2A46-D6F98638D6FA}"/>
          </ac:picMkLst>
        </pc:picChg>
      </pc:sldChg>
      <pc:sldChg chg="del">
        <pc:chgData name="Gerth Stølting Brodal" userId="04ef4784-6591-4f86-a140-f5c3b108582a" providerId="ADAL" clId="{73BAC7D6-516A-44B5-B4B0-C7B08CA8B392}" dt="2026-02-19T16:10:00.346" v="1" actId="47"/>
        <pc:sldMkLst>
          <pc:docMk/>
          <pc:sldMk cId="277876209" sldId="2134805862"/>
        </pc:sldMkLst>
      </pc:sldChg>
      <pc:sldChg chg="delSp add mod">
        <pc:chgData name="Gerth Stølting Brodal" userId="04ef4784-6591-4f86-a140-f5c3b108582a" providerId="ADAL" clId="{73BAC7D6-516A-44B5-B4B0-C7B08CA8B392}" dt="2026-02-19T16:10:03.549" v="2" actId="478"/>
        <pc:sldMkLst>
          <pc:docMk/>
          <pc:sldMk cId="1244683411" sldId="2134805863"/>
        </pc:sldMkLst>
        <pc:picChg chg="del">
          <ac:chgData name="Gerth Stølting Brodal" userId="04ef4784-6591-4f86-a140-f5c3b108582a" providerId="ADAL" clId="{73BAC7D6-516A-44B5-B4B0-C7B08CA8B392}" dt="2026-02-19T16:10:03.549" v="2" actId="478"/>
          <ac:picMkLst>
            <pc:docMk/>
            <pc:sldMk cId="1244683411" sldId="2134805863"/>
            <ac:picMk id="14" creationId="{8A1CAAD3-74B0-0BE8-98DF-965068ECA9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BF23C4-F8A6-445F-AA0C-2DCB1DB6D135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4D51B-3D24-45C0-8591-70D7DEF9CA4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1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Dynamisk opdatering = skal kun opdatere det der kan nås fra den opdaterede celle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Ændrer A2 til der bliver en cykel</a:t>
            </a:r>
          </a:p>
          <a:p>
            <a:r>
              <a:rPr lang="da-DK" dirty="0"/>
              <a:t>Cykel kan</a:t>
            </a:r>
            <a:r>
              <a:rPr lang="da-DK" baseline="0" dirty="0"/>
              <a:t> findes ved at følge afhængigheder baglæns indtil en cykel nødvendigvis er fundet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Sanity</a:t>
            </a:r>
            <a:r>
              <a:rPr lang="da-DK" dirty="0"/>
              <a:t> check</a:t>
            </a:r>
            <a:r>
              <a:rPr lang="da-DK" baseline="0" dirty="0"/>
              <a:t> af vej data 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Sanity</a:t>
            </a:r>
            <a:r>
              <a:rPr lang="da-DK" dirty="0"/>
              <a:t> check</a:t>
            </a:r>
            <a:r>
              <a:rPr lang="da-DK" baseline="0" dirty="0"/>
              <a:t> af </a:t>
            </a:r>
            <a:r>
              <a:rPr lang="da-DK" b="1" baseline="0" dirty="0"/>
              <a:t>vej-data </a:t>
            </a:r>
            <a:r>
              <a:rPr lang="da-DK" baseline="0" dirty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Sanity</a:t>
            </a:r>
            <a:r>
              <a:rPr lang="da-DK" dirty="0"/>
              <a:t> check</a:t>
            </a:r>
            <a:r>
              <a:rPr lang="da-DK" baseline="0" dirty="0"/>
              <a:t> af </a:t>
            </a:r>
            <a:r>
              <a:rPr lang="da-DK" b="1" baseline="0" dirty="0"/>
              <a:t>vej-data </a:t>
            </a:r>
            <a:r>
              <a:rPr lang="da-DK" baseline="0" dirty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r>
              <a:rPr lang="en-US"/>
              <a:t>Job scheduling</a:t>
            </a:r>
          </a:p>
          <a:p>
            <a:pPr marL="181240" indent="-181240">
              <a:buFont typeface="Arial" charset="0"/>
              <a:buChar char="•"/>
            </a:pPr>
            <a:r>
              <a:rPr lang="en-US"/>
              <a:t>Dependency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 baseline="0"/>
              <a:t> </a:t>
            </a:r>
            <a:r>
              <a:rPr lang="en-US" baseline="0" err="1"/>
              <a:t>f.eks</a:t>
            </a:r>
            <a:r>
              <a:rPr lang="en-US" baseline="0"/>
              <a:t>. “make”</a:t>
            </a:r>
          </a:p>
          <a:p>
            <a:pPr marL="181240" indent="-181240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45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Kan en kloak klare regnvejr? Lav en regnvejrs knude som sender en mængde vand til alle knuder, og så en afløbs knude (havet). Ignorerer tidsaspektet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72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https://www.qrcode-monkey.com/</a:t>
            </a:r>
          </a:p>
          <a:p>
            <a:endParaRPr lang="da-DK" dirty="0"/>
          </a:p>
          <a:p>
            <a:r>
              <a:rPr lang="da-DK" dirty="0"/>
              <a:t>Kort om mig selv: startede med at læse Datalogi &amp; Matematik i 1989, og har siden 1993 forsket i algoritmer og data strukturer. </a:t>
            </a:r>
            <a:r>
              <a:rPr lang="da-DK" dirty="0" err="1"/>
              <a:t>PhD</a:t>
            </a:r>
            <a:r>
              <a:rPr lang="da-DK" dirty="0"/>
              <a:t> 1997. Siden 1998 ansat ved Aarhus Universitet, hvor jeg nu er professor.</a:t>
            </a:r>
          </a:p>
          <a:p>
            <a:r>
              <a:rPr lang="da-DK" dirty="0" err="1"/>
              <a:t>Algoritmik</a:t>
            </a:r>
            <a:r>
              <a:rPr lang="da-DK" dirty="0"/>
              <a:t> er et emne som på datalogi studiet bliver</a:t>
            </a:r>
            <a:r>
              <a:rPr lang="da-DK" baseline="0" dirty="0"/>
              <a:t> dækket på første år af de introducerende kursus </a:t>
            </a:r>
            <a:r>
              <a:rPr lang="da-DK" b="1" baseline="0" dirty="0"/>
              <a:t>algoritmer og datastrukturer</a:t>
            </a:r>
          </a:p>
          <a:p>
            <a:r>
              <a:rPr lang="da-DK" b="1" baseline="0" dirty="0"/>
              <a:t>Fokus: Finde effektive metoder til at løse problemer</a:t>
            </a:r>
          </a:p>
          <a:p>
            <a:r>
              <a:rPr lang="da-DK" b="1" baseline="0" dirty="0"/>
              <a:t>Sekundært: At omsætte løsninger til programmer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78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Undladt ulovlige tilstande for det enkelte</a:t>
            </a:r>
            <a:r>
              <a:rPr lang="da-DK" baseline="0"/>
              <a:t> lyskryds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036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Algoritmer: 1. semester, 6. semester (</a:t>
            </a:r>
            <a:r>
              <a:rPr lang="da-DK" dirty="0" err="1"/>
              <a:t>optimization</a:t>
            </a:r>
            <a:r>
              <a:rPr lang="da-DK" dirty="0"/>
              <a:t>), 5. semester valgfri, kandidatsøjle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33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/>
              <a:t>Detaljerne i algoritmerne og hvordan de omsættes til konkrete programmer kommes ikke ind på her. Men i sidste ende er målet at lave effektive programmer.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Ækvivalent problem = find</a:t>
            </a:r>
            <a:r>
              <a:rPr lang="da-DK" baseline="0" dirty="0"/>
              <a:t> et punkt planen (centrum) der er længst mulig fra et input punkt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Voronoi diagram anvendelse : Hvilken</a:t>
            </a:r>
            <a:r>
              <a:rPr lang="da-DK" baseline="0"/>
              <a:t> radiomast er tættest på ?</a:t>
            </a:r>
            <a:endParaRPr lang="da-DK"/>
          </a:p>
          <a:p>
            <a:r>
              <a:rPr lang="da-DK"/>
              <a:t>Voronoi diagram</a:t>
            </a:r>
            <a:r>
              <a:rPr lang="da-DK" baseline="0"/>
              <a:t> : </a:t>
            </a:r>
            <a:r>
              <a:rPr lang="da-DK" b="1" baseline="0"/>
              <a:t>potentielt n</a:t>
            </a:r>
            <a:r>
              <a:rPr lang="da-DK" b="1" baseline="30000"/>
              <a:t>2</a:t>
            </a:r>
            <a:r>
              <a:rPr lang="da-DK" b="1" baseline="0"/>
              <a:t> kanter</a:t>
            </a:r>
            <a:r>
              <a:rPr lang="da-DK" baseline="0"/>
              <a:t> (del af </a:t>
            </a:r>
            <a:r>
              <a:rPr lang="da-DK" baseline="0" err="1"/>
              <a:t>bisektorer</a:t>
            </a:r>
            <a:r>
              <a:rPr lang="da-DK" baseline="0"/>
              <a:t>), men kan vise at der er kun er ≤2n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Bevis for Euler:</a:t>
            </a:r>
            <a:r>
              <a:rPr lang="da-DK" baseline="0" dirty="0"/>
              <a:t> Induktion. Start med en knude; hver yderligere kant tilføjer enten en flade eller en knude.</a:t>
            </a:r>
            <a:endParaRPr lang="da-DK" dirty="0"/>
          </a:p>
          <a:p>
            <a:r>
              <a:rPr lang="da-DK" b="1" dirty="0"/>
              <a:t>V≥3 =&gt; E≤3V-6 </a:t>
            </a:r>
            <a:r>
              <a:rPr lang="da-DK" dirty="0"/>
              <a:t>: </a:t>
            </a:r>
          </a:p>
          <a:p>
            <a:r>
              <a:rPr lang="da-DK" dirty="0"/>
              <a:t>*  Hver flade mindst</a:t>
            </a:r>
            <a:r>
              <a:rPr lang="da-DK" baseline="0" dirty="0"/>
              <a:t> 3 tilstødende (halv)kanter; </a:t>
            </a:r>
          </a:p>
          <a:p>
            <a:r>
              <a:rPr lang="da-DK" baseline="0" dirty="0"/>
              <a:t>*  </a:t>
            </a:r>
            <a:r>
              <a:rPr lang="da-DK" b="1" i="1" baseline="0" dirty="0"/>
              <a:t>2E=#halv-kanter≥3F</a:t>
            </a:r>
          </a:p>
          <a:p>
            <a:pPr marL="181240" indent="-181240">
              <a:buFont typeface="Arial" charset="0"/>
              <a:buChar char="•"/>
            </a:pPr>
            <a:r>
              <a:rPr lang="da-DK" dirty="0"/>
              <a:t>F≤2/3*E</a:t>
            </a:r>
          </a:p>
          <a:p>
            <a:pPr marL="181240" indent="-181240">
              <a:buFont typeface="Arial" charset="0"/>
              <a:buChar char="•"/>
            </a:pPr>
            <a:r>
              <a:rPr lang="da-DK" baseline="0" dirty="0"/>
              <a:t>V+2/3*E-E ≥ 2</a:t>
            </a:r>
          </a:p>
          <a:p>
            <a:pPr marL="181240" indent="-181240">
              <a:buFont typeface="Arial" charset="0"/>
              <a:buChar char="•"/>
            </a:pPr>
            <a:r>
              <a:rPr lang="da-DK" baseline="0" dirty="0"/>
              <a:t>V≥2+E/3</a:t>
            </a:r>
          </a:p>
          <a:p>
            <a:pPr marL="181240" indent="-181240">
              <a:buFont typeface="Arial" charset="0"/>
              <a:buChar char="•"/>
            </a:pPr>
            <a:r>
              <a:rPr lang="da-DK" baseline="0" dirty="0"/>
              <a:t>E≤3V-6</a:t>
            </a:r>
          </a:p>
          <a:p>
            <a:pPr marL="181240" indent="-181240">
              <a:buFont typeface="Arial" charset="0"/>
              <a:buChar char="•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Sjællandsgade ensrettet</a:t>
            </a:r>
          </a:p>
          <a:p>
            <a:r>
              <a:rPr lang="da-DK" dirty="0"/>
              <a:t>Kanter kan</a:t>
            </a:r>
            <a:r>
              <a:rPr lang="da-DK" baseline="0" dirty="0"/>
              <a:t> have tilknyttet et tal der angiver afstand/rejsetid/energiforbrug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76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vil man modeller skiftetid? Lav to knuder: Aarhus ankomst og Aarhus afrejse, med en kant imellem på f.eks. 5 min skift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9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64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6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2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1800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19/02/2026</a:t>
            </a:fld>
            <a:r>
              <a:rPr lang="en-GB" dirty="0"/>
              <a:t>21/02/2024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9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9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9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9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1FE6-6235-4D59-BEB2-0C22E4312680}" type="datetimeFigureOut">
              <a:rPr lang="da-DK" smtClean="0"/>
              <a:t>19-02-2026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days.dk/uddannelser/it-elektronik-og-programmering/datalog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Algoritmer</a:t>
            </a:r>
            <a:br>
              <a:rPr lang="da-DK" dirty="0"/>
            </a:br>
            <a:r>
              <a:rPr lang="da-DK" dirty="0"/>
              <a:t>(45 minutter)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2132856"/>
            <a:ext cx="10009112" cy="432048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ABSTRACT</a:t>
            </a:r>
          </a:p>
          <a:p>
            <a:pPr marL="0" indent="0">
              <a:buNone/>
            </a:pPr>
            <a:r>
              <a:rPr lang="da-DK" sz="2400" dirty="0"/>
              <a:t>Hør om metoder til at beregne gode GPS kørevejledninger og tog- og flyforbindelser, og hvad problemstillingerne har til fælles med at opdatere regneark og sikre velfungerende lyskryds. </a:t>
            </a:r>
          </a:p>
          <a:p>
            <a:pPr marL="0" indent="0">
              <a:buNone/>
            </a:pPr>
            <a:r>
              <a:rPr lang="da-DK" sz="2400" dirty="0"/>
              <a:t>Oplægget omhandler emner, som man vil møde i faget Algoritmer og Datastrukturer på studiets 1. år.</a:t>
            </a:r>
          </a:p>
          <a:p>
            <a:pPr marL="0" indent="0">
              <a:buNone/>
            </a:pPr>
            <a:endParaRPr lang="da-DK" sz="2400" dirty="0"/>
          </a:p>
          <a:p>
            <a:pPr marL="0" indent="0" algn="ctr">
              <a:buNone/>
            </a:pPr>
            <a:r>
              <a:rPr lang="da-DK" sz="1800" dirty="0">
                <a:hlinkClick r:id="rId3"/>
              </a:rPr>
              <a:t>https://udays.dk/uddannelser/it-elektronik-og-programmering/datalogi/</a:t>
            </a:r>
            <a:endParaRPr lang="da-DK" sz="1800" dirty="0"/>
          </a:p>
          <a:p>
            <a:pPr marL="0" indent="0" algn="ctr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9949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C00000"/>
                </a:solidFill>
              </a:rPr>
              <a:t>Opdatering af Regneark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593592" y="4700495"/>
            <a:ext cx="1990293" cy="1523749"/>
            <a:chOff x="5534035" y="1928603"/>
            <a:chExt cx="1990293" cy="1523749"/>
          </a:xfrm>
        </p:grpSpPr>
        <p:cxnSp>
          <p:nvCxnSpPr>
            <p:cNvPr id="6" name="Straight Arrow Connector 5"/>
            <p:cNvCxnSpPr>
              <a:endCxn id="9" idx="3"/>
            </p:cNvCxnSpPr>
            <p:nvPr/>
          </p:nvCxnSpPr>
          <p:spPr>
            <a:xfrm flipV="1">
              <a:off x="5725323" y="2235882"/>
              <a:ext cx="686956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5725323" y="2108603"/>
              <a:ext cx="634235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5725323" y="2108603"/>
              <a:ext cx="686956" cy="4456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>
              <a:off x="5714035" y="2681576"/>
              <a:ext cx="645523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5714035" y="2678485"/>
              <a:ext cx="699406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4"/>
              <a:endCxn id="11" idx="0"/>
            </p:cNvCxnSpPr>
            <p:nvPr/>
          </p:nvCxnSpPr>
          <p:spPr>
            <a:xfrm>
              <a:off x="6539558" y="2861576"/>
              <a:ext cx="1162" cy="230776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1"/>
            </p:cNvCxnSpPr>
            <p:nvPr/>
          </p:nvCxnSpPr>
          <p:spPr>
            <a:xfrm>
              <a:off x="6540720" y="2108603"/>
              <a:ext cx="676329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 flipV="1">
              <a:off x="6540720" y="2678485"/>
              <a:ext cx="623608" cy="30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6540720" y="2805764"/>
              <a:ext cx="676329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545323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534035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9558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360720" y="3092352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4328" y="249848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359558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4560" y="4853507"/>
            <a:ext cx="2735748" cy="625212"/>
            <a:chOff x="2915816" y="5661248"/>
            <a:chExt cx="2735748" cy="625212"/>
          </a:xfrm>
        </p:grpSpPr>
        <p:sp>
          <p:nvSpPr>
            <p:cNvPr id="58" name="Oval 57"/>
            <p:cNvSpPr/>
            <p:nvPr/>
          </p:nvSpPr>
          <p:spPr>
            <a:xfrm>
              <a:off x="29158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A1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33909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A2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661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C1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43412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48164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5291564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C4</a:t>
              </a:r>
            </a:p>
          </p:txBody>
        </p:sp>
        <p:cxnSp>
          <p:nvCxnSpPr>
            <p:cNvPr id="88" name="Straight Arrow Connector 87"/>
            <p:cNvCxnSpPr>
              <a:stCxn id="62" idx="6"/>
              <a:endCxn id="63" idx="2"/>
            </p:cNvCxnSpPr>
            <p:nvPr/>
          </p:nvCxnSpPr>
          <p:spPr>
            <a:xfrm>
              <a:off x="5176416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9" idx="6"/>
              <a:endCxn id="60" idx="2"/>
            </p:cNvCxnSpPr>
            <p:nvPr/>
          </p:nvCxnSpPr>
          <p:spPr>
            <a:xfrm>
              <a:off x="3750966" y="6106460"/>
              <a:ext cx="11515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3111258" y="5856711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31749" y="5723763"/>
              <a:ext cx="1305140" cy="214582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70844 h 170844"/>
                <a:gd name="connsiteX1" fmla="*/ 360437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99129 h 199129"/>
                <a:gd name="connsiteX1" fmla="*/ 520996 w 887105"/>
                <a:gd name="connsiteY1" fmla="*/ 0 h 199129"/>
                <a:gd name="connsiteX2" fmla="*/ 887105 w 887105"/>
                <a:gd name="connsiteY2" fmla="*/ 199129 h 199129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99131">
                  <a:moveTo>
                    <a:pt x="0" y="199131"/>
                  </a:moveTo>
                  <a:cubicBezTo>
                    <a:pt x="99346" y="-2969"/>
                    <a:pt x="373145" y="2"/>
                    <a:pt x="520996" y="2"/>
                  </a:cubicBezTo>
                  <a:cubicBezTo>
                    <a:pt x="668847" y="2"/>
                    <a:pt x="830039" y="87228"/>
                    <a:pt x="887105" y="19913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563332" y="5856710"/>
              <a:ext cx="840333" cy="102173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521266" y="5866590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95940" y="5686544"/>
              <a:ext cx="1310054" cy="268286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692647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570966" y="5661248"/>
              <a:ext cx="1330038" cy="30071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744072" y="2233402"/>
            <a:ext cx="3960440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err="1"/>
              <a:t>uberegnet</a:t>
            </a:r>
            <a:r>
              <a:rPr lang="da-DK" dirty="0"/>
              <a:t>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84332" y="5848236"/>
            <a:ext cx="4336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/>
              <a:t>topologisk</a:t>
            </a:r>
            <a:r>
              <a:rPr lang="en-US" sz="2000" b="1"/>
              <a:t> </a:t>
            </a:r>
            <a:r>
              <a:rPr lang="en-US" sz="2000" b="1" err="1"/>
              <a:t>sortering</a:t>
            </a:r>
            <a:br>
              <a:rPr lang="en-US" sz="2000" b="1"/>
            </a:br>
            <a:r>
              <a:rPr lang="en-US"/>
              <a:t>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err="1"/>
              <a:t>kanter</a:t>
            </a:r>
            <a:r>
              <a:rPr lang="en-US"/>
              <a:t> </a:t>
            </a:r>
            <a:r>
              <a:rPr lang="en-US" err="1"/>
              <a:t>peger</a:t>
            </a:r>
            <a:r>
              <a:rPr lang="en-US"/>
              <a:t> </a:t>
            </a:r>
            <a:r>
              <a:rPr lang="en-US" err="1"/>
              <a:t>fra</a:t>
            </a:r>
            <a:r>
              <a:rPr lang="en-US"/>
              <a:t> </a:t>
            </a:r>
            <a:r>
              <a:rPr lang="en-US" err="1"/>
              <a:t>venstre</a:t>
            </a:r>
            <a:r>
              <a:rPr lang="en-US"/>
              <a:t> mod </a:t>
            </a:r>
            <a:r>
              <a:rPr lang="en-US" err="1"/>
              <a:t>højre</a:t>
            </a: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384560" y="4712933"/>
            <a:ext cx="27357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36165" y="433239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beregningsrækkefølge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926643"/>
            <a:ext cx="3600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2492568" y="2709048"/>
            <a:ext cx="18000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51572" y="25565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30227" y="2526897"/>
            <a:ext cx="36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4283" y="2637040"/>
            <a:ext cx="608780" cy="787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9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7" grpId="0"/>
      <p:bldP spid="52" grpId="0"/>
      <p:bldP spid="27" grpId="0"/>
      <p:bldP spid="53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39" r="69696" b="67706"/>
          <a:stretch/>
        </p:blipFill>
        <p:spPr bwMode="auto">
          <a:xfrm>
            <a:off x="1703512" y="1919531"/>
            <a:ext cx="3592478" cy="23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75" y="1916832"/>
            <a:ext cx="3589200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580308" y="4699784"/>
            <a:ext cx="1697452" cy="1537528"/>
            <a:chOff x="1230412" y="4614575"/>
            <a:chExt cx="1697452" cy="1537528"/>
          </a:xfrm>
        </p:grpSpPr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1405467" y="5376333"/>
              <a:ext cx="717582" cy="4684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 flipV="1">
              <a:off x="2244874" y="5497681"/>
              <a:ext cx="682990" cy="471952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V="1">
              <a:off x="1443509" y="4783951"/>
              <a:ext cx="638299" cy="71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1430867" y="4817533"/>
              <a:ext cx="691020" cy="43651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 flipV="1">
              <a:off x="1405467" y="5381327"/>
              <a:ext cx="663699" cy="34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1" idx="0"/>
            </p:cNvCxnSpPr>
            <p:nvPr/>
          </p:nvCxnSpPr>
          <p:spPr>
            <a:xfrm>
              <a:off x="2243667" y="5376333"/>
              <a:ext cx="6661" cy="41577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2201293" y="5386000"/>
              <a:ext cx="672603" cy="15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 flipH="1">
              <a:off x="1410885" y="4837580"/>
              <a:ext cx="7224" cy="3583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070328" y="57921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069166" y="5201327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30412" y="461457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dirty="0">
                  <a:solidFill>
                    <a:schemeClr val="bg1"/>
                  </a:solidFill>
                </a:rPr>
                <a:t>A1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Opdatering af Regneark</a:t>
            </a:r>
          </a:p>
        </p:txBody>
      </p:sp>
      <p:sp>
        <p:nvSpPr>
          <p:cNvPr id="12" name="Oval 11"/>
          <p:cNvSpPr/>
          <p:nvPr/>
        </p:nvSpPr>
        <p:spPr>
          <a:xfrm>
            <a:off x="4223832" y="5283440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>
                <a:solidFill>
                  <a:schemeClr val="bg1"/>
                </a:solidFill>
              </a:rPr>
              <a:t>C4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93891" y="2037829"/>
            <a:ext cx="417646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63538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uberegnet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Hvis ikke alle celler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Rapporter at der findes en</a:t>
            </a:r>
            <a:r>
              <a:rPr lang="da-DK" b="1" dirty="0">
                <a:solidFill>
                  <a:srgbClr val="0070C0"/>
                </a:solidFill>
              </a:rPr>
              <a:t> cykel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0316" y="4983021"/>
            <a:ext cx="433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topologisk sorterer</a:t>
            </a:r>
            <a:br>
              <a:rPr lang="da-DK" sz="2000" b="1" dirty="0"/>
            </a:br>
            <a:r>
              <a:rPr lang="da-DK" dirty="0"/>
              <a:t> eller </a:t>
            </a:r>
          </a:p>
          <a:p>
            <a:pPr algn="ctr"/>
            <a:r>
              <a:rPr lang="da-DK" sz="2000" b="1" dirty="0"/>
              <a:t>identificerer en cykel</a:t>
            </a:r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V="1">
            <a:off x="2763829" y="5020842"/>
            <a:ext cx="707954" cy="4491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3568163" y="4885809"/>
            <a:ext cx="708390" cy="45035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4"/>
            <a:endCxn id="8" idx="4"/>
          </p:cNvCxnSpPr>
          <p:nvPr/>
        </p:nvCxnSpPr>
        <p:spPr>
          <a:xfrm rot="5400000">
            <a:off x="3587146" y="4829844"/>
            <a:ext cx="3091" cy="1630293"/>
          </a:xfrm>
          <a:prstGeom prst="curvedConnector3">
            <a:avLst>
              <a:gd name="adj1" fmla="val 23307053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19062" y="4713558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8" name="Oval 7"/>
          <p:cNvSpPr/>
          <p:nvPr/>
        </p:nvSpPr>
        <p:spPr>
          <a:xfrm>
            <a:off x="2593539" y="5286531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>
                <a:solidFill>
                  <a:schemeClr val="bg1"/>
                </a:solidFill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22988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2" grpId="0" animBg="1"/>
      <p:bldP spid="47" grpId="0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5471155" y="2938073"/>
            <a:ext cx="360576" cy="318362"/>
          </a:xfrm>
          <a:custGeom>
            <a:avLst/>
            <a:gdLst>
              <a:gd name="connsiteX0" fmla="*/ 266700 w 266700"/>
              <a:gd name="connsiteY0" fmla="*/ 0 h 409575"/>
              <a:gd name="connsiteX1" fmla="*/ 0 w 266700"/>
              <a:gd name="connsiteY1" fmla="*/ 180975 h 409575"/>
              <a:gd name="connsiteX2" fmla="*/ 180975 w 266700"/>
              <a:gd name="connsiteY2" fmla="*/ 409575 h 409575"/>
              <a:gd name="connsiteX3" fmla="*/ 266700 w 266700"/>
              <a:gd name="connsiteY3" fmla="*/ 0 h 409575"/>
              <a:gd name="connsiteX0" fmla="*/ 266700 w 273909"/>
              <a:gd name="connsiteY0" fmla="*/ 6076 h 415651"/>
              <a:gd name="connsiteX1" fmla="*/ 0 w 273909"/>
              <a:gd name="connsiteY1" fmla="*/ 187051 h 415651"/>
              <a:gd name="connsiteX2" fmla="*/ 180975 w 273909"/>
              <a:gd name="connsiteY2" fmla="*/ 415651 h 415651"/>
              <a:gd name="connsiteX3" fmla="*/ 266700 w 273909"/>
              <a:gd name="connsiteY3" fmla="*/ 6076 h 415651"/>
              <a:gd name="connsiteX0" fmla="*/ 266700 w 273211"/>
              <a:gd name="connsiteY0" fmla="*/ 6076 h 418658"/>
              <a:gd name="connsiteX1" fmla="*/ 0 w 273211"/>
              <a:gd name="connsiteY1" fmla="*/ 187051 h 418658"/>
              <a:gd name="connsiteX2" fmla="*/ 180975 w 273211"/>
              <a:gd name="connsiteY2" fmla="*/ 415651 h 418658"/>
              <a:gd name="connsiteX3" fmla="*/ 266700 w 273211"/>
              <a:gd name="connsiteY3" fmla="*/ 6076 h 418658"/>
              <a:gd name="connsiteX0" fmla="*/ 271239 w 277750"/>
              <a:gd name="connsiteY0" fmla="*/ 5670 h 418252"/>
              <a:gd name="connsiteX1" fmla="*/ 4539 w 277750"/>
              <a:gd name="connsiteY1" fmla="*/ 186645 h 418252"/>
              <a:gd name="connsiteX2" fmla="*/ 185514 w 277750"/>
              <a:gd name="connsiteY2" fmla="*/ 415245 h 418252"/>
              <a:gd name="connsiteX3" fmla="*/ 271239 w 277750"/>
              <a:gd name="connsiteY3" fmla="*/ 5670 h 418252"/>
              <a:gd name="connsiteX0" fmla="*/ 271239 w 303848"/>
              <a:gd name="connsiteY0" fmla="*/ 5670 h 417655"/>
              <a:gd name="connsiteX1" fmla="*/ 4539 w 303848"/>
              <a:gd name="connsiteY1" fmla="*/ 186645 h 417655"/>
              <a:gd name="connsiteX2" fmla="*/ 185514 w 303848"/>
              <a:gd name="connsiteY2" fmla="*/ 415245 h 417655"/>
              <a:gd name="connsiteX3" fmla="*/ 271239 w 303848"/>
              <a:gd name="connsiteY3" fmla="*/ 5670 h 417655"/>
              <a:gd name="connsiteX0" fmla="*/ 270016 w 287682"/>
              <a:gd name="connsiteY0" fmla="*/ 4854 h 390771"/>
              <a:gd name="connsiteX1" fmla="*/ 3316 w 287682"/>
              <a:gd name="connsiteY1" fmla="*/ 185829 h 390771"/>
              <a:gd name="connsiteX2" fmla="*/ 150180 w 287682"/>
              <a:gd name="connsiteY2" fmla="*/ 388174 h 390771"/>
              <a:gd name="connsiteX3" fmla="*/ 270016 w 287682"/>
              <a:gd name="connsiteY3" fmla="*/ 4854 h 390771"/>
              <a:gd name="connsiteX0" fmla="*/ 185072 w 193797"/>
              <a:gd name="connsiteY0" fmla="*/ 5062 h 382890"/>
              <a:gd name="connsiteX1" fmla="*/ 237 w 193797"/>
              <a:gd name="connsiteY1" fmla="*/ 177285 h 382890"/>
              <a:gd name="connsiteX2" fmla="*/ 147101 w 193797"/>
              <a:gd name="connsiteY2" fmla="*/ 379630 h 382890"/>
              <a:gd name="connsiteX3" fmla="*/ 185072 w 193797"/>
              <a:gd name="connsiteY3" fmla="*/ 5062 h 382890"/>
              <a:gd name="connsiteX0" fmla="*/ 185072 w 232623"/>
              <a:gd name="connsiteY0" fmla="*/ 4503 h 382330"/>
              <a:gd name="connsiteX1" fmla="*/ 237 w 232623"/>
              <a:gd name="connsiteY1" fmla="*/ 176726 h 382330"/>
              <a:gd name="connsiteX2" fmla="*/ 147101 w 232623"/>
              <a:gd name="connsiteY2" fmla="*/ 379071 h 382330"/>
              <a:gd name="connsiteX3" fmla="*/ 185072 w 232623"/>
              <a:gd name="connsiteY3" fmla="*/ 4503 h 382330"/>
              <a:gd name="connsiteX0" fmla="*/ 185072 w 242494"/>
              <a:gd name="connsiteY0" fmla="*/ 17687 h 395514"/>
              <a:gd name="connsiteX1" fmla="*/ 237 w 242494"/>
              <a:gd name="connsiteY1" fmla="*/ 189910 h 395514"/>
              <a:gd name="connsiteX2" fmla="*/ 147101 w 242494"/>
              <a:gd name="connsiteY2" fmla="*/ 392255 h 395514"/>
              <a:gd name="connsiteX3" fmla="*/ 185072 w 242494"/>
              <a:gd name="connsiteY3" fmla="*/ 17687 h 395514"/>
              <a:gd name="connsiteX0" fmla="*/ 185080 w 262695"/>
              <a:gd name="connsiteY0" fmla="*/ 17687 h 394424"/>
              <a:gd name="connsiteX1" fmla="*/ 245 w 262695"/>
              <a:gd name="connsiteY1" fmla="*/ 189910 h 394424"/>
              <a:gd name="connsiteX2" fmla="*/ 147109 w 262695"/>
              <a:gd name="connsiteY2" fmla="*/ 392255 h 394424"/>
              <a:gd name="connsiteX3" fmla="*/ 185080 w 262695"/>
              <a:gd name="connsiteY3" fmla="*/ 17687 h 394424"/>
              <a:gd name="connsiteX0" fmla="*/ 184994 w 221675"/>
              <a:gd name="connsiteY0" fmla="*/ 1746 h 292434"/>
              <a:gd name="connsiteX1" fmla="*/ 159 w 221675"/>
              <a:gd name="connsiteY1" fmla="*/ 173969 h 292434"/>
              <a:gd name="connsiteX2" fmla="*/ 153845 w 221675"/>
              <a:gd name="connsiteY2" fmla="*/ 288798 h 292434"/>
              <a:gd name="connsiteX3" fmla="*/ 184994 w 221675"/>
              <a:gd name="connsiteY3" fmla="*/ 1746 h 292434"/>
              <a:gd name="connsiteX0" fmla="*/ 184994 w 223366"/>
              <a:gd name="connsiteY0" fmla="*/ 296 h 290984"/>
              <a:gd name="connsiteX1" fmla="*/ 159 w 223366"/>
              <a:gd name="connsiteY1" fmla="*/ 172519 h 290984"/>
              <a:gd name="connsiteX2" fmla="*/ 153845 w 223366"/>
              <a:gd name="connsiteY2" fmla="*/ 287348 h 290984"/>
              <a:gd name="connsiteX3" fmla="*/ 184994 w 223366"/>
              <a:gd name="connsiteY3" fmla="*/ 296 h 290984"/>
              <a:gd name="connsiteX0" fmla="*/ 184994 w 258256"/>
              <a:gd name="connsiteY0" fmla="*/ 1822 h 292510"/>
              <a:gd name="connsiteX1" fmla="*/ 159 w 258256"/>
              <a:gd name="connsiteY1" fmla="*/ 174045 h 292510"/>
              <a:gd name="connsiteX2" fmla="*/ 153845 w 258256"/>
              <a:gd name="connsiteY2" fmla="*/ 288874 h 292510"/>
              <a:gd name="connsiteX3" fmla="*/ 184994 w 258256"/>
              <a:gd name="connsiteY3" fmla="*/ 1822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6" h="292510">
                <a:moveTo>
                  <a:pt x="184994" y="1822"/>
                </a:moveTo>
                <a:cubicBezTo>
                  <a:pt x="45165" y="-17786"/>
                  <a:pt x="5351" y="126203"/>
                  <a:pt x="159" y="174045"/>
                </a:cubicBezTo>
                <a:cubicBezTo>
                  <a:pt x="-5033" y="221887"/>
                  <a:pt x="118431" y="311650"/>
                  <a:pt x="153845" y="288874"/>
                </a:cubicBezTo>
                <a:cubicBezTo>
                  <a:pt x="266516" y="216412"/>
                  <a:pt x="304199" y="18538"/>
                  <a:pt x="184994" y="18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Freeform 42"/>
          <p:cNvSpPr/>
          <p:nvPr/>
        </p:nvSpPr>
        <p:spPr>
          <a:xfrm>
            <a:off x="5868976" y="1556797"/>
            <a:ext cx="3287673" cy="2795123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  <a:gd name="connsiteX0" fmla="*/ 2021470 w 2444782"/>
              <a:gd name="connsiteY0" fmla="*/ 481993 h 2163219"/>
              <a:gd name="connsiteX1" fmla="*/ 440320 w 2444782"/>
              <a:gd name="connsiteY1" fmla="*/ 34318 h 2163219"/>
              <a:gd name="connsiteX2" fmla="*/ 30745 w 2444782"/>
              <a:gd name="connsiteY2" fmla="*/ 1444018 h 2163219"/>
              <a:gd name="connsiteX3" fmla="*/ 1088020 w 2444782"/>
              <a:gd name="connsiteY3" fmla="*/ 2158393 h 2163219"/>
              <a:gd name="connsiteX4" fmla="*/ 1850020 w 2444782"/>
              <a:gd name="connsiteY4" fmla="*/ 1710718 h 2163219"/>
              <a:gd name="connsiteX5" fmla="*/ 2440570 w 2444782"/>
              <a:gd name="connsiteY5" fmla="*/ 1015393 h 2163219"/>
              <a:gd name="connsiteX6" fmla="*/ 2021470 w 2444782"/>
              <a:gd name="connsiteY6" fmla="*/ 481993 h 2163219"/>
              <a:gd name="connsiteX0" fmla="*/ 2021470 w 2851423"/>
              <a:gd name="connsiteY0" fmla="*/ 483099 h 2164325"/>
              <a:gd name="connsiteX1" fmla="*/ 440320 w 2851423"/>
              <a:gd name="connsiteY1" fmla="*/ 35424 h 2164325"/>
              <a:gd name="connsiteX2" fmla="*/ 30745 w 2851423"/>
              <a:gd name="connsiteY2" fmla="*/ 1445124 h 2164325"/>
              <a:gd name="connsiteX3" fmla="*/ 1088020 w 2851423"/>
              <a:gd name="connsiteY3" fmla="*/ 2159499 h 2164325"/>
              <a:gd name="connsiteX4" fmla="*/ 1850020 w 2851423"/>
              <a:gd name="connsiteY4" fmla="*/ 1711824 h 2164325"/>
              <a:gd name="connsiteX5" fmla="*/ 2850145 w 2851423"/>
              <a:gd name="connsiteY5" fmla="*/ 1130799 h 2164325"/>
              <a:gd name="connsiteX6" fmla="*/ 2021470 w 2851423"/>
              <a:gd name="connsiteY6" fmla="*/ 483099 h 2164325"/>
              <a:gd name="connsiteX0" fmla="*/ 2021470 w 2851423"/>
              <a:gd name="connsiteY0" fmla="*/ 483099 h 2377192"/>
              <a:gd name="connsiteX1" fmla="*/ 440320 w 2851423"/>
              <a:gd name="connsiteY1" fmla="*/ 35424 h 2377192"/>
              <a:gd name="connsiteX2" fmla="*/ 30745 w 2851423"/>
              <a:gd name="connsiteY2" fmla="*/ 1445124 h 2377192"/>
              <a:gd name="connsiteX3" fmla="*/ 1088020 w 2851423"/>
              <a:gd name="connsiteY3" fmla="*/ 2159499 h 2377192"/>
              <a:gd name="connsiteX4" fmla="*/ 1886477 w 2851423"/>
              <a:gd name="connsiteY4" fmla="*/ 2354167 h 2377192"/>
              <a:gd name="connsiteX5" fmla="*/ 1850020 w 2851423"/>
              <a:gd name="connsiteY5" fmla="*/ 1711824 h 2377192"/>
              <a:gd name="connsiteX6" fmla="*/ 2850145 w 2851423"/>
              <a:gd name="connsiteY6" fmla="*/ 1130799 h 2377192"/>
              <a:gd name="connsiteX7" fmla="*/ 2021470 w 28514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0956"/>
              <a:gd name="connsiteY0" fmla="*/ 483099 h 2417502"/>
              <a:gd name="connsiteX1" fmla="*/ 440320 w 2850956"/>
              <a:gd name="connsiteY1" fmla="*/ 35424 h 2417502"/>
              <a:gd name="connsiteX2" fmla="*/ 30745 w 2850956"/>
              <a:gd name="connsiteY2" fmla="*/ 1445124 h 2417502"/>
              <a:gd name="connsiteX3" fmla="*/ 1088020 w 2850956"/>
              <a:gd name="connsiteY3" fmla="*/ 2159499 h 2417502"/>
              <a:gd name="connsiteX4" fmla="*/ 1886477 w 2850956"/>
              <a:gd name="connsiteY4" fmla="*/ 2354167 h 2417502"/>
              <a:gd name="connsiteX5" fmla="*/ 2850145 w 2850956"/>
              <a:gd name="connsiteY5" fmla="*/ 1130799 h 2417502"/>
              <a:gd name="connsiteX6" fmla="*/ 2021470 w 2850956"/>
              <a:gd name="connsiteY6" fmla="*/ 483099 h 2417502"/>
              <a:gd name="connsiteX0" fmla="*/ 1961328 w 2790814"/>
              <a:gd name="connsiteY0" fmla="*/ 501765 h 2428739"/>
              <a:gd name="connsiteX1" fmla="*/ 380178 w 2790814"/>
              <a:gd name="connsiteY1" fmla="*/ 54090 h 2428739"/>
              <a:gd name="connsiteX2" fmla="*/ 37278 w 2790814"/>
              <a:gd name="connsiteY2" fmla="*/ 1787640 h 2428739"/>
              <a:gd name="connsiteX3" fmla="*/ 1027878 w 2790814"/>
              <a:gd name="connsiteY3" fmla="*/ 2178165 h 2428739"/>
              <a:gd name="connsiteX4" fmla="*/ 1826335 w 2790814"/>
              <a:gd name="connsiteY4" fmla="*/ 2372833 h 2428739"/>
              <a:gd name="connsiteX5" fmla="*/ 2790003 w 2790814"/>
              <a:gd name="connsiteY5" fmla="*/ 1149465 h 2428739"/>
              <a:gd name="connsiteX6" fmla="*/ 1961328 w 2790814"/>
              <a:gd name="connsiteY6" fmla="*/ 501765 h 2428739"/>
              <a:gd name="connsiteX0" fmla="*/ 1931534 w 2760950"/>
              <a:gd name="connsiteY0" fmla="*/ 864872 h 2791846"/>
              <a:gd name="connsiteX1" fmla="*/ 617084 w 2760950"/>
              <a:gd name="connsiteY1" fmla="*/ 36197 h 2791846"/>
              <a:gd name="connsiteX2" fmla="*/ 7484 w 2760950"/>
              <a:gd name="connsiteY2" fmla="*/ 2150747 h 2791846"/>
              <a:gd name="connsiteX3" fmla="*/ 998084 w 2760950"/>
              <a:gd name="connsiteY3" fmla="*/ 2541272 h 2791846"/>
              <a:gd name="connsiteX4" fmla="*/ 1796541 w 2760950"/>
              <a:gd name="connsiteY4" fmla="*/ 2735940 h 2791846"/>
              <a:gd name="connsiteX5" fmla="*/ 2760209 w 2760950"/>
              <a:gd name="connsiteY5" fmla="*/ 1512572 h 2791846"/>
              <a:gd name="connsiteX6" fmla="*/ 1931534 w 2760950"/>
              <a:gd name="connsiteY6" fmla="*/ 864872 h 2791846"/>
              <a:gd name="connsiteX0" fmla="*/ 1967480 w 2796896"/>
              <a:gd name="connsiteY0" fmla="*/ 873717 h 2800691"/>
              <a:gd name="connsiteX1" fmla="*/ 653030 w 2796896"/>
              <a:gd name="connsiteY1" fmla="*/ 45042 h 2800691"/>
              <a:gd name="connsiteX2" fmla="*/ 43430 w 2796896"/>
              <a:gd name="connsiteY2" fmla="*/ 2159592 h 2800691"/>
              <a:gd name="connsiteX3" fmla="*/ 1034030 w 2796896"/>
              <a:gd name="connsiteY3" fmla="*/ 2550117 h 2800691"/>
              <a:gd name="connsiteX4" fmla="*/ 1832487 w 2796896"/>
              <a:gd name="connsiteY4" fmla="*/ 2744785 h 2800691"/>
              <a:gd name="connsiteX5" fmla="*/ 2796155 w 2796896"/>
              <a:gd name="connsiteY5" fmla="*/ 1521417 h 2800691"/>
              <a:gd name="connsiteX6" fmla="*/ 1967480 w 2796896"/>
              <a:gd name="connsiteY6" fmla="*/ 873717 h 2800691"/>
              <a:gd name="connsiteX0" fmla="*/ 2021372 w 2850788"/>
              <a:gd name="connsiteY0" fmla="*/ 876502 h 2803476"/>
              <a:gd name="connsiteX1" fmla="*/ 706922 w 2850788"/>
              <a:gd name="connsiteY1" fmla="*/ 47827 h 2803476"/>
              <a:gd name="connsiteX2" fmla="*/ 97322 w 2850788"/>
              <a:gd name="connsiteY2" fmla="*/ 2162377 h 2803476"/>
              <a:gd name="connsiteX3" fmla="*/ 1087922 w 2850788"/>
              <a:gd name="connsiteY3" fmla="*/ 2552902 h 2803476"/>
              <a:gd name="connsiteX4" fmla="*/ 1886379 w 2850788"/>
              <a:gd name="connsiteY4" fmla="*/ 2747570 h 2803476"/>
              <a:gd name="connsiteX5" fmla="*/ 2850047 w 2850788"/>
              <a:gd name="connsiteY5" fmla="*/ 1524202 h 2803476"/>
              <a:gd name="connsiteX6" fmla="*/ 2021372 w 2850788"/>
              <a:gd name="connsiteY6" fmla="*/ 876502 h 2803476"/>
              <a:gd name="connsiteX0" fmla="*/ 2027861 w 2857277"/>
              <a:gd name="connsiteY0" fmla="*/ 831042 h 2758016"/>
              <a:gd name="connsiteX1" fmla="*/ 713411 w 2857277"/>
              <a:gd name="connsiteY1" fmla="*/ 2367 h 2758016"/>
              <a:gd name="connsiteX2" fmla="*/ 103811 w 2857277"/>
              <a:gd name="connsiteY2" fmla="*/ 2116917 h 2758016"/>
              <a:gd name="connsiteX3" fmla="*/ 1094411 w 2857277"/>
              <a:gd name="connsiteY3" fmla="*/ 2507442 h 2758016"/>
              <a:gd name="connsiteX4" fmla="*/ 1892868 w 2857277"/>
              <a:gd name="connsiteY4" fmla="*/ 2702110 h 2758016"/>
              <a:gd name="connsiteX5" fmla="*/ 2856536 w 2857277"/>
              <a:gd name="connsiteY5" fmla="*/ 1478742 h 2758016"/>
              <a:gd name="connsiteX6" fmla="*/ 2027861 w 2857277"/>
              <a:gd name="connsiteY6" fmla="*/ 831042 h 2758016"/>
              <a:gd name="connsiteX0" fmla="*/ 1797812 w 2759837"/>
              <a:gd name="connsiteY0" fmla="*/ 710396 h 2808820"/>
              <a:gd name="connsiteX1" fmla="*/ 616712 w 2759837"/>
              <a:gd name="connsiteY1" fmla="*/ 53171 h 2808820"/>
              <a:gd name="connsiteX2" fmla="*/ 7112 w 2759837"/>
              <a:gd name="connsiteY2" fmla="*/ 2167721 h 2808820"/>
              <a:gd name="connsiteX3" fmla="*/ 997712 w 2759837"/>
              <a:gd name="connsiteY3" fmla="*/ 2558246 h 2808820"/>
              <a:gd name="connsiteX4" fmla="*/ 1796169 w 2759837"/>
              <a:gd name="connsiteY4" fmla="*/ 2752914 h 2808820"/>
              <a:gd name="connsiteX5" fmla="*/ 2759837 w 2759837"/>
              <a:gd name="connsiteY5" fmla="*/ 1529546 h 2808820"/>
              <a:gd name="connsiteX6" fmla="*/ 1797812 w 2759837"/>
              <a:gd name="connsiteY6" fmla="*/ 710396 h 2808820"/>
              <a:gd name="connsiteX0" fmla="*/ 1799231 w 2761256"/>
              <a:gd name="connsiteY0" fmla="*/ 684278 h 2782702"/>
              <a:gd name="connsiteX1" fmla="*/ 618131 w 2761256"/>
              <a:gd name="connsiteY1" fmla="*/ 27053 h 2782702"/>
              <a:gd name="connsiteX2" fmla="*/ 8531 w 2761256"/>
              <a:gd name="connsiteY2" fmla="*/ 2141603 h 2782702"/>
              <a:gd name="connsiteX3" fmla="*/ 999131 w 2761256"/>
              <a:gd name="connsiteY3" fmla="*/ 2532128 h 2782702"/>
              <a:gd name="connsiteX4" fmla="*/ 1797588 w 2761256"/>
              <a:gd name="connsiteY4" fmla="*/ 2726796 h 2782702"/>
              <a:gd name="connsiteX5" fmla="*/ 2761256 w 2761256"/>
              <a:gd name="connsiteY5" fmla="*/ 1503428 h 2782702"/>
              <a:gd name="connsiteX6" fmla="*/ 1799231 w 2761256"/>
              <a:gd name="connsiteY6" fmla="*/ 684278 h 2782702"/>
              <a:gd name="connsiteX0" fmla="*/ 1799231 w 2827931"/>
              <a:gd name="connsiteY0" fmla="*/ 683986 h 2782410"/>
              <a:gd name="connsiteX1" fmla="*/ 618131 w 2827931"/>
              <a:gd name="connsiteY1" fmla="*/ 26761 h 2782410"/>
              <a:gd name="connsiteX2" fmla="*/ 8531 w 2827931"/>
              <a:gd name="connsiteY2" fmla="*/ 2141311 h 2782410"/>
              <a:gd name="connsiteX3" fmla="*/ 999131 w 2827931"/>
              <a:gd name="connsiteY3" fmla="*/ 2531836 h 2782410"/>
              <a:gd name="connsiteX4" fmla="*/ 1797588 w 2827931"/>
              <a:gd name="connsiteY4" fmla="*/ 2726504 h 2782410"/>
              <a:gd name="connsiteX5" fmla="*/ 2827931 w 2827931"/>
              <a:gd name="connsiteY5" fmla="*/ 1455511 h 2782410"/>
              <a:gd name="connsiteX6" fmla="*/ 1799231 w 2827931"/>
              <a:gd name="connsiteY6" fmla="*/ 683986 h 2782410"/>
              <a:gd name="connsiteX0" fmla="*/ 1799231 w 2828226"/>
              <a:gd name="connsiteY0" fmla="*/ 683986 h 2782410"/>
              <a:gd name="connsiteX1" fmla="*/ 618131 w 2828226"/>
              <a:gd name="connsiteY1" fmla="*/ 26761 h 2782410"/>
              <a:gd name="connsiteX2" fmla="*/ 8531 w 2828226"/>
              <a:gd name="connsiteY2" fmla="*/ 2141311 h 2782410"/>
              <a:gd name="connsiteX3" fmla="*/ 999131 w 2828226"/>
              <a:gd name="connsiteY3" fmla="*/ 2531836 h 2782410"/>
              <a:gd name="connsiteX4" fmla="*/ 1797588 w 2828226"/>
              <a:gd name="connsiteY4" fmla="*/ 2726504 h 2782410"/>
              <a:gd name="connsiteX5" fmla="*/ 2827931 w 2828226"/>
              <a:gd name="connsiteY5" fmla="*/ 1455511 h 2782410"/>
              <a:gd name="connsiteX6" fmla="*/ 1799231 w 2828226"/>
              <a:gd name="connsiteY6" fmla="*/ 683986 h 2782410"/>
              <a:gd name="connsiteX0" fmla="*/ 1799231 w 2835240"/>
              <a:gd name="connsiteY0" fmla="*/ 683986 h 2782410"/>
              <a:gd name="connsiteX1" fmla="*/ 618131 w 2835240"/>
              <a:gd name="connsiteY1" fmla="*/ 26761 h 2782410"/>
              <a:gd name="connsiteX2" fmla="*/ 8531 w 2835240"/>
              <a:gd name="connsiteY2" fmla="*/ 2141311 h 2782410"/>
              <a:gd name="connsiteX3" fmla="*/ 999131 w 2835240"/>
              <a:gd name="connsiteY3" fmla="*/ 2531836 h 2782410"/>
              <a:gd name="connsiteX4" fmla="*/ 1797588 w 2835240"/>
              <a:gd name="connsiteY4" fmla="*/ 2726504 h 2782410"/>
              <a:gd name="connsiteX5" fmla="*/ 2827931 w 2835240"/>
              <a:gd name="connsiteY5" fmla="*/ 1455511 h 2782410"/>
              <a:gd name="connsiteX6" fmla="*/ 1799231 w 2835240"/>
              <a:gd name="connsiteY6" fmla="*/ 683986 h 2782410"/>
              <a:gd name="connsiteX0" fmla="*/ 2251664 w 3287673"/>
              <a:gd name="connsiteY0" fmla="*/ 684421 h 2795123"/>
              <a:gd name="connsiteX1" fmla="*/ 1070564 w 3287673"/>
              <a:gd name="connsiteY1" fmla="*/ 27196 h 2795123"/>
              <a:gd name="connsiteX2" fmla="*/ 3764 w 3287673"/>
              <a:gd name="connsiteY2" fmla="*/ 1636921 h 2795123"/>
              <a:gd name="connsiteX3" fmla="*/ 1451564 w 3287673"/>
              <a:gd name="connsiteY3" fmla="*/ 2532271 h 2795123"/>
              <a:gd name="connsiteX4" fmla="*/ 2250021 w 3287673"/>
              <a:gd name="connsiteY4" fmla="*/ 2726939 h 2795123"/>
              <a:gd name="connsiteX5" fmla="*/ 3280364 w 3287673"/>
              <a:gd name="connsiteY5" fmla="*/ 1455946 h 2795123"/>
              <a:gd name="connsiteX6" fmla="*/ 2251664 w 3287673"/>
              <a:gd name="connsiteY6" fmla="*/ 684421 h 27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673" h="2795123">
                <a:moveTo>
                  <a:pt x="2251664" y="684421"/>
                </a:moveTo>
                <a:cubicBezTo>
                  <a:pt x="1883364" y="446296"/>
                  <a:pt x="1445214" y="-131554"/>
                  <a:pt x="1070564" y="27196"/>
                </a:cubicBezTo>
                <a:cubicBezTo>
                  <a:pt x="695914" y="185946"/>
                  <a:pt x="-59736" y="1219409"/>
                  <a:pt x="3764" y="1636921"/>
                </a:cubicBezTo>
                <a:cubicBezTo>
                  <a:pt x="67264" y="2054433"/>
                  <a:pt x="1077188" y="2350601"/>
                  <a:pt x="1451564" y="2532271"/>
                </a:cubicBezTo>
                <a:cubicBezTo>
                  <a:pt x="1825940" y="2713941"/>
                  <a:pt x="1956334" y="2898389"/>
                  <a:pt x="2250021" y="2726939"/>
                </a:cubicBezTo>
                <a:cubicBezTo>
                  <a:pt x="2543708" y="2555489"/>
                  <a:pt x="3373931" y="2148348"/>
                  <a:pt x="3280364" y="1455946"/>
                </a:cubicBezTo>
                <a:cubicBezTo>
                  <a:pt x="3181073" y="721189"/>
                  <a:pt x="2619964" y="922546"/>
                  <a:pt x="2251664" y="6844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3150688" y="1576851"/>
            <a:ext cx="2434661" cy="2254511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661" h="2254511">
                <a:moveTo>
                  <a:pt x="1339284" y="316110"/>
                </a:moveTo>
                <a:cubicBezTo>
                  <a:pt x="1005909" y="152598"/>
                  <a:pt x="929709" y="-182365"/>
                  <a:pt x="434409" y="125610"/>
                </a:cubicBezTo>
                <a:cubicBezTo>
                  <a:pt x="180658" y="283391"/>
                  <a:pt x="-83116" y="1181298"/>
                  <a:pt x="24834" y="1535310"/>
                </a:cubicBezTo>
                <a:cubicBezTo>
                  <a:pt x="132784" y="1889323"/>
                  <a:pt x="778896" y="2205235"/>
                  <a:pt x="1082109" y="2249685"/>
                </a:cubicBezTo>
                <a:cubicBezTo>
                  <a:pt x="1385322" y="2294135"/>
                  <a:pt x="1621859" y="2022672"/>
                  <a:pt x="1844109" y="1802010"/>
                </a:cubicBezTo>
                <a:cubicBezTo>
                  <a:pt x="2067946" y="1581348"/>
                  <a:pt x="2434100" y="1368237"/>
                  <a:pt x="2434659" y="1106685"/>
                </a:cubicBezTo>
                <a:cubicBezTo>
                  <a:pt x="2436247" y="363735"/>
                  <a:pt x="1672659" y="479623"/>
                  <a:pt x="1339284" y="31611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295616" y="1958900"/>
            <a:ext cx="1678074" cy="44715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/>
              <a:t>Stærke Sammenhængskomponenter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20" y="5877272"/>
            <a:ext cx="8478344" cy="964704"/>
          </a:xfrm>
        </p:spPr>
        <p:txBody>
          <a:bodyPr>
            <a:normAutofit/>
          </a:bodyPr>
          <a:lstStyle/>
          <a:p>
            <a:r>
              <a:rPr lang="da-DK" dirty="0"/>
              <a:t>Kan alle par af knuder nå hinanden </a:t>
            </a:r>
            <a:r>
              <a:rPr lang="da-DK" b="1" dirty="0"/>
              <a:t>begge veje </a:t>
            </a:r>
            <a:r>
              <a:rPr lang="da-DK" dirty="0"/>
              <a:t>?</a:t>
            </a:r>
            <a:br>
              <a:rPr lang="da-DK" dirty="0"/>
            </a:br>
            <a:r>
              <a:rPr lang="da-DK" sz="2400" dirty="0"/>
              <a:t>(bruges f.eks. til at </a:t>
            </a:r>
            <a:r>
              <a:rPr lang="da-DK" sz="2400" dirty="0" err="1"/>
              <a:t>checke</a:t>
            </a:r>
            <a:r>
              <a:rPr lang="da-DK" sz="2400" dirty="0"/>
              <a:t> for fejl i vej-data)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483791" y="2822216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483791" y="1909120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75198" y="3470288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95876" y="2892549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77243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120183" y="3625860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791335" y="2380688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664966" y="2078056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20183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60249" y="3625860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033875" y="3182261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33870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2183" y="1952456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0729" y="1909120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88163" y="2422548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5147" y="2892549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44036" y="3084774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435843" y="1858013"/>
            <a:ext cx="5502548" cy="2320619"/>
            <a:chOff x="1355700" y="2536800"/>
            <a:chExt cx="5502548" cy="2320619"/>
          </a:xfrm>
        </p:grpSpPr>
        <p:sp>
          <p:nvSpPr>
            <p:cNvPr id="22" name="Oval 21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6" name="Oval 35"/>
          <p:cNvSpPr/>
          <p:nvPr/>
        </p:nvSpPr>
        <p:spPr>
          <a:xfrm>
            <a:off x="5331513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8" name="Group 67"/>
          <p:cNvGrpSpPr/>
          <p:nvPr/>
        </p:nvGrpSpPr>
        <p:grpSpPr>
          <a:xfrm>
            <a:off x="4769258" y="4941168"/>
            <a:ext cx="2406862" cy="366350"/>
            <a:chOff x="972533" y="4835554"/>
            <a:chExt cx="2406862" cy="366350"/>
          </a:xfrm>
        </p:grpSpPr>
        <p:cxnSp>
          <p:nvCxnSpPr>
            <p:cNvPr id="48" name="Straight Connector 47"/>
            <p:cNvCxnSpPr>
              <a:stCxn id="45" idx="6"/>
              <a:endCxn id="46" idx="2"/>
            </p:cNvCxnSpPr>
            <p:nvPr/>
          </p:nvCxnSpPr>
          <p:spPr>
            <a:xfrm>
              <a:off x="1332533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6"/>
              <a:endCxn id="47" idx="2"/>
            </p:cNvCxnSpPr>
            <p:nvPr/>
          </p:nvCxnSpPr>
          <p:spPr>
            <a:xfrm>
              <a:off x="2355964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45" idx="0"/>
              <a:endCxn id="47" idx="0"/>
            </p:cNvCxnSpPr>
            <p:nvPr/>
          </p:nvCxnSpPr>
          <p:spPr>
            <a:xfrm rot="5400000" flipH="1" flipV="1">
              <a:off x="2175964" y="3818473"/>
              <a:ext cx="12700" cy="2046862"/>
            </a:xfrm>
            <a:prstGeom prst="curvedConnector3">
              <a:avLst>
                <a:gd name="adj1" fmla="val 4779315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72533" y="4841904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95964" y="4841904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019395" y="4841904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69258" y="5345920"/>
            <a:ext cx="23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(topologisk sortering)</a:t>
            </a:r>
          </a:p>
        </p:txBody>
      </p:sp>
    </p:spTree>
    <p:extLst>
      <p:ext uri="{BB962C8B-B14F-4D97-AF65-F5344CB8AC3E}">
        <p14:creationId xmlns:p14="http://schemas.microsoft.com/office/powerpoint/2010/main" val="3363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3483791" y="1904508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041426" y="1966013"/>
            <a:ext cx="1757464" cy="1673407"/>
            <a:chOff x="4662270" y="2115550"/>
            <a:chExt cx="1757464" cy="1673407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036692" y="1963445"/>
            <a:ext cx="1757464" cy="1673407"/>
            <a:chOff x="4662270" y="2115550"/>
            <a:chExt cx="1757464" cy="1673407"/>
          </a:xfrm>
        </p:grpSpPr>
        <p:cxnSp>
          <p:nvCxnSpPr>
            <p:cNvPr id="91" name="Straight Connector 90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7877243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5147" y="2892549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338572" y="2830194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207256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321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702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295621" y="1900432"/>
            <a:ext cx="3588775" cy="2218550"/>
            <a:chOff x="3771616" y="1900432"/>
            <a:chExt cx="3588775" cy="2218550"/>
          </a:xfrm>
        </p:grpSpPr>
        <p:grpSp>
          <p:nvGrpSpPr>
            <p:cNvPr id="39" name="Group 38"/>
            <p:cNvGrpSpPr/>
            <p:nvPr/>
          </p:nvGrpSpPr>
          <p:grpSpPr>
            <a:xfrm>
              <a:off x="3771616" y="1900432"/>
              <a:ext cx="3588775" cy="2218550"/>
              <a:chOff x="3771616" y="1900432"/>
              <a:chExt cx="3588775" cy="221855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3771616" y="1958900"/>
                <a:ext cx="1678074" cy="44715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5596183" y="3625860"/>
                <a:ext cx="757056" cy="49312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6267335" y="2380688"/>
                <a:ext cx="1093056" cy="607970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120031" y="3084774"/>
                <a:ext cx="389839" cy="9748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974827" y="357205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46334" y="357375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55871" y="313360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6147" y="203012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31703" y="190043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204147" y="232668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478311" y="1908488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>
            <a:endCxn id="115" idx="6"/>
          </p:cNvCxnSpPr>
          <p:nvPr/>
        </p:nvCxnSpPr>
        <p:spPr>
          <a:xfrm flipH="1" flipV="1">
            <a:off x="4676443" y="2603777"/>
            <a:ext cx="2037629" cy="1817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650085" y="2744176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3435843" y="1853396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207251" y="2827372"/>
            <a:ext cx="1677140" cy="1288793"/>
            <a:chOff x="5835651" y="2982589"/>
            <a:chExt cx="1677140" cy="1288793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6505638" y="3155674"/>
              <a:ext cx="1007153" cy="111570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5966972" y="2982589"/>
              <a:ext cx="1538728" cy="154311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5835651" y="3263900"/>
              <a:ext cx="666749" cy="98425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823243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714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30" name="Oval 129"/>
          <p:cNvSpPr>
            <a:spLocks noChangeAspect="1"/>
          </p:cNvSpPr>
          <p:nvPr/>
        </p:nvSpPr>
        <p:spPr>
          <a:xfrm>
            <a:off x="7057505" y="2537759"/>
            <a:ext cx="630000" cy="63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1" name="Group 130"/>
          <p:cNvGrpSpPr/>
          <p:nvPr/>
        </p:nvGrpSpPr>
        <p:grpSpPr>
          <a:xfrm>
            <a:off x="7141363" y="2679104"/>
            <a:ext cx="462368" cy="356044"/>
            <a:chOff x="4412916" y="3219606"/>
            <a:chExt cx="462368" cy="356044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3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4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6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06" name="Straight Connector 205"/>
          <p:cNvCxnSpPr>
            <a:stCxn id="28" idx="6"/>
          </p:cNvCxnSpPr>
          <p:nvPr/>
        </p:nvCxnSpPr>
        <p:spPr>
          <a:xfrm flipV="1">
            <a:off x="5698031" y="2939148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115" idx="6"/>
          </p:cNvCxnSpPr>
          <p:nvPr/>
        </p:nvCxnSpPr>
        <p:spPr>
          <a:xfrm flipH="1" flipV="1">
            <a:off x="4676443" y="2603772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4047958" y="2289532"/>
            <a:ext cx="628480" cy="628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6" name="Group 115"/>
          <p:cNvGrpSpPr/>
          <p:nvPr/>
        </p:nvGrpSpPr>
        <p:grpSpPr>
          <a:xfrm>
            <a:off x="4206142" y="2471295"/>
            <a:ext cx="313141" cy="271113"/>
            <a:chOff x="3707904" y="2636912"/>
            <a:chExt cx="313141" cy="271113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8" name="Oval 27"/>
          <p:cNvSpPr/>
          <p:nvPr/>
        </p:nvSpPr>
        <p:spPr>
          <a:xfrm>
            <a:off x="5590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00849" y="5562555"/>
            <a:ext cx="3317694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cykel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Træk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3503712" y="3356997"/>
            <a:ext cx="5174798" cy="2408307"/>
            <a:chOff x="1626683" y="1556792"/>
            <a:chExt cx="6005961" cy="2795123"/>
          </a:xfrm>
        </p:grpSpPr>
        <p:sp>
          <p:nvSpPr>
            <p:cNvPr id="217" name="Freeform 216"/>
            <p:cNvSpPr/>
            <p:nvPr/>
          </p:nvSpPr>
          <p:spPr>
            <a:xfrm>
              <a:off x="3947155" y="2938073"/>
              <a:ext cx="360576" cy="318362"/>
            </a:xfrm>
            <a:custGeom>
              <a:avLst/>
              <a:gdLst>
                <a:gd name="connsiteX0" fmla="*/ 266700 w 266700"/>
                <a:gd name="connsiteY0" fmla="*/ 0 h 409575"/>
                <a:gd name="connsiteX1" fmla="*/ 0 w 266700"/>
                <a:gd name="connsiteY1" fmla="*/ 180975 h 409575"/>
                <a:gd name="connsiteX2" fmla="*/ 180975 w 266700"/>
                <a:gd name="connsiteY2" fmla="*/ 409575 h 409575"/>
                <a:gd name="connsiteX3" fmla="*/ 266700 w 266700"/>
                <a:gd name="connsiteY3" fmla="*/ 0 h 409575"/>
                <a:gd name="connsiteX0" fmla="*/ 266700 w 273909"/>
                <a:gd name="connsiteY0" fmla="*/ 6076 h 415651"/>
                <a:gd name="connsiteX1" fmla="*/ 0 w 273909"/>
                <a:gd name="connsiteY1" fmla="*/ 187051 h 415651"/>
                <a:gd name="connsiteX2" fmla="*/ 180975 w 273909"/>
                <a:gd name="connsiteY2" fmla="*/ 415651 h 415651"/>
                <a:gd name="connsiteX3" fmla="*/ 266700 w 273909"/>
                <a:gd name="connsiteY3" fmla="*/ 6076 h 415651"/>
                <a:gd name="connsiteX0" fmla="*/ 266700 w 273211"/>
                <a:gd name="connsiteY0" fmla="*/ 6076 h 418658"/>
                <a:gd name="connsiteX1" fmla="*/ 0 w 273211"/>
                <a:gd name="connsiteY1" fmla="*/ 187051 h 418658"/>
                <a:gd name="connsiteX2" fmla="*/ 180975 w 273211"/>
                <a:gd name="connsiteY2" fmla="*/ 415651 h 418658"/>
                <a:gd name="connsiteX3" fmla="*/ 266700 w 273211"/>
                <a:gd name="connsiteY3" fmla="*/ 6076 h 418658"/>
                <a:gd name="connsiteX0" fmla="*/ 271239 w 277750"/>
                <a:gd name="connsiteY0" fmla="*/ 5670 h 418252"/>
                <a:gd name="connsiteX1" fmla="*/ 4539 w 277750"/>
                <a:gd name="connsiteY1" fmla="*/ 186645 h 418252"/>
                <a:gd name="connsiteX2" fmla="*/ 185514 w 277750"/>
                <a:gd name="connsiteY2" fmla="*/ 415245 h 418252"/>
                <a:gd name="connsiteX3" fmla="*/ 271239 w 277750"/>
                <a:gd name="connsiteY3" fmla="*/ 5670 h 418252"/>
                <a:gd name="connsiteX0" fmla="*/ 271239 w 303848"/>
                <a:gd name="connsiteY0" fmla="*/ 5670 h 417655"/>
                <a:gd name="connsiteX1" fmla="*/ 4539 w 303848"/>
                <a:gd name="connsiteY1" fmla="*/ 186645 h 417655"/>
                <a:gd name="connsiteX2" fmla="*/ 185514 w 303848"/>
                <a:gd name="connsiteY2" fmla="*/ 415245 h 417655"/>
                <a:gd name="connsiteX3" fmla="*/ 271239 w 303848"/>
                <a:gd name="connsiteY3" fmla="*/ 5670 h 417655"/>
                <a:gd name="connsiteX0" fmla="*/ 270016 w 287682"/>
                <a:gd name="connsiteY0" fmla="*/ 4854 h 390771"/>
                <a:gd name="connsiteX1" fmla="*/ 3316 w 287682"/>
                <a:gd name="connsiteY1" fmla="*/ 185829 h 390771"/>
                <a:gd name="connsiteX2" fmla="*/ 150180 w 287682"/>
                <a:gd name="connsiteY2" fmla="*/ 388174 h 390771"/>
                <a:gd name="connsiteX3" fmla="*/ 270016 w 287682"/>
                <a:gd name="connsiteY3" fmla="*/ 4854 h 390771"/>
                <a:gd name="connsiteX0" fmla="*/ 185072 w 193797"/>
                <a:gd name="connsiteY0" fmla="*/ 5062 h 382890"/>
                <a:gd name="connsiteX1" fmla="*/ 237 w 193797"/>
                <a:gd name="connsiteY1" fmla="*/ 177285 h 382890"/>
                <a:gd name="connsiteX2" fmla="*/ 147101 w 193797"/>
                <a:gd name="connsiteY2" fmla="*/ 379630 h 382890"/>
                <a:gd name="connsiteX3" fmla="*/ 185072 w 193797"/>
                <a:gd name="connsiteY3" fmla="*/ 5062 h 382890"/>
                <a:gd name="connsiteX0" fmla="*/ 185072 w 232623"/>
                <a:gd name="connsiteY0" fmla="*/ 4503 h 382330"/>
                <a:gd name="connsiteX1" fmla="*/ 237 w 232623"/>
                <a:gd name="connsiteY1" fmla="*/ 176726 h 382330"/>
                <a:gd name="connsiteX2" fmla="*/ 147101 w 232623"/>
                <a:gd name="connsiteY2" fmla="*/ 379071 h 382330"/>
                <a:gd name="connsiteX3" fmla="*/ 185072 w 232623"/>
                <a:gd name="connsiteY3" fmla="*/ 4503 h 382330"/>
                <a:gd name="connsiteX0" fmla="*/ 185072 w 242494"/>
                <a:gd name="connsiteY0" fmla="*/ 17687 h 395514"/>
                <a:gd name="connsiteX1" fmla="*/ 237 w 242494"/>
                <a:gd name="connsiteY1" fmla="*/ 189910 h 395514"/>
                <a:gd name="connsiteX2" fmla="*/ 147101 w 242494"/>
                <a:gd name="connsiteY2" fmla="*/ 392255 h 395514"/>
                <a:gd name="connsiteX3" fmla="*/ 185072 w 242494"/>
                <a:gd name="connsiteY3" fmla="*/ 17687 h 395514"/>
                <a:gd name="connsiteX0" fmla="*/ 185080 w 262695"/>
                <a:gd name="connsiteY0" fmla="*/ 17687 h 394424"/>
                <a:gd name="connsiteX1" fmla="*/ 245 w 262695"/>
                <a:gd name="connsiteY1" fmla="*/ 189910 h 394424"/>
                <a:gd name="connsiteX2" fmla="*/ 147109 w 262695"/>
                <a:gd name="connsiteY2" fmla="*/ 392255 h 394424"/>
                <a:gd name="connsiteX3" fmla="*/ 185080 w 262695"/>
                <a:gd name="connsiteY3" fmla="*/ 17687 h 394424"/>
                <a:gd name="connsiteX0" fmla="*/ 184994 w 221675"/>
                <a:gd name="connsiteY0" fmla="*/ 1746 h 292434"/>
                <a:gd name="connsiteX1" fmla="*/ 159 w 221675"/>
                <a:gd name="connsiteY1" fmla="*/ 173969 h 292434"/>
                <a:gd name="connsiteX2" fmla="*/ 153845 w 221675"/>
                <a:gd name="connsiteY2" fmla="*/ 288798 h 292434"/>
                <a:gd name="connsiteX3" fmla="*/ 184994 w 221675"/>
                <a:gd name="connsiteY3" fmla="*/ 1746 h 292434"/>
                <a:gd name="connsiteX0" fmla="*/ 184994 w 223366"/>
                <a:gd name="connsiteY0" fmla="*/ 296 h 290984"/>
                <a:gd name="connsiteX1" fmla="*/ 159 w 223366"/>
                <a:gd name="connsiteY1" fmla="*/ 172519 h 290984"/>
                <a:gd name="connsiteX2" fmla="*/ 153845 w 223366"/>
                <a:gd name="connsiteY2" fmla="*/ 287348 h 290984"/>
                <a:gd name="connsiteX3" fmla="*/ 184994 w 223366"/>
                <a:gd name="connsiteY3" fmla="*/ 296 h 290984"/>
                <a:gd name="connsiteX0" fmla="*/ 184994 w 258256"/>
                <a:gd name="connsiteY0" fmla="*/ 1822 h 292510"/>
                <a:gd name="connsiteX1" fmla="*/ 159 w 258256"/>
                <a:gd name="connsiteY1" fmla="*/ 174045 h 292510"/>
                <a:gd name="connsiteX2" fmla="*/ 153845 w 258256"/>
                <a:gd name="connsiteY2" fmla="*/ 288874 h 292510"/>
                <a:gd name="connsiteX3" fmla="*/ 184994 w 258256"/>
                <a:gd name="connsiteY3" fmla="*/ 1822 h 2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56" h="292510">
                  <a:moveTo>
                    <a:pt x="184994" y="1822"/>
                  </a:moveTo>
                  <a:cubicBezTo>
                    <a:pt x="45165" y="-17786"/>
                    <a:pt x="5351" y="126203"/>
                    <a:pt x="159" y="174045"/>
                  </a:cubicBezTo>
                  <a:cubicBezTo>
                    <a:pt x="-5033" y="221887"/>
                    <a:pt x="118431" y="311650"/>
                    <a:pt x="153845" y="288874"/>
                  </a:cubicBezTo>
                  <a:cubicBezTo>
                    <a:pt x="266516" y="216412"/>
                    <a:pt x="304199" y="18538"/>
                    <a:pt x="184994" y="18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44971" y="1556792"/>
              <a:ext cx="3287673" cy="2795123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  <a:gd name="connsiteX0" fmla="*/ 2021470 w 2444782"/>
                <a:gd name="connsiteY0" fmla="*/ 481993 h 2163219"/>
                <a:gd name="connsiteX1" fmla="*/ 440320 w 2444782"/>
                <a:gd name="connsiteY1" fmla="*/ 34318 h 2163219"/>
                <a:gd name="connsiteX2" fmla="*/ 30745 w 2444782"/>
                <a:gd name="connsiteY2" fmla="*/ 1444018 h 2163219"/>
                <a:gd name="connsiteX3" fmla="*/ 1088020 w 2444782"/>
                <a:gd name="connsiteY3" fmla="*/ 2158393 h 2163219"/>
                <a:gd name="connsiteX4" fmla="*/ 1850020 w 2444782"/>
                <a:gd name="connsiteY4" fmla="*/ 1710718 h 2163219"/>
                <a:gd name="connsiteX5" fmla="*/ 2440570 w 2444782"/>
                <a:gd name="connsiteY5" fmla="*/ 1015393 h 2163219"/>
                <a:gd name="connsiteX6" fmla="*/ 2021470 w 2444782"/>
                <a:gd name="connsiteY6" fmla="*/ 481993 h 2163219"/>
                <a:gd name="connsiteX0" fmla="*/ 2021470 w 2851423"/>
                <a:gd name="connsiteY0" fmla="*/ 483099 h 2164325"/>
                <a:gd name="connsiteX1" fmla="*/ 440320 w 2851423"/>
                <a:gd name="connsiteY1" fmla="*/ 35424 h 2164325"/>
                <a:gd name="connsiteX2" fmla="*/ 30745 w 2851423"/>
                <a:gd name="connsiteY2" fmla="*/ 1445124 h 2164325"/>
                <a:gd name="connsiteX3" fmla="*/ 1088020 w 2851423"/>
                <a:gd name="connsiteY3" fmla="*/ 2159499 h 2164325"/>
                <a:gd name="connsiteX4" fmla="*/ 1850020 w 2851423"/>
                <a:gd name="connsiteY4" fmla="*/ 1711824 h 2164325"/>
                <a:gd name="connsiteX5" fmla="*/ 2850145 w 2851423"/>
                <a:gd name="connsiteY5" fmla="*/ 1130799 h 2164325"/>
                <a:gd name="connsiteX6" fmla="*/ 2021470 w 2851423"/>
                <a:gd name="connsiteY6" fmla="*/ 483099 h 2164325"/>
                <a:gd name="connsiteX0" fmla="*/ 2021470 w 2851423"/>
                <a:gd name="connsiteY0" fmla="*/ 483099 h 2377192"/>
                <a:gd name="connsiteX1" fmla="*/ 440320 w 2851423"/>
                <a:gd name="connsiteY1" fmla="*/ 35424 h 2377192"/>
                <a:gd name="connsiteX2" fmla="*/ 30745 w 2851423"/>
                <a:gd name="connsiteY2" fmla="*/ 1445124 h 2377192"/>
                <a:gd name="connsiteX3" fmla="*/ 1088020 w 2851423"/>
                <a:gd name="connsiteY3" fmla="*/ 2159499 h 2377192"/>
                <a:gd name="connsiteX4" fmla="*/ 1886477 w 2851423"/>
                <a:gd name="connsiteY4" fmla="*/ 2354167 h 2377192"/>
                <a:gd name="connsiteX5" fmla="*/ 1850020 w 2851423"/>
                <a:gd name="connsiteY5" fmla="*/ 1711824 h 2377192"/>
                <a:gd name="connsiteX6" fmla="*/ 2850145 w 2851423"/>
                <a:gd name="connsiteY6" fmla="*/ 1130799 h 2377192"/>
                <a:gd name="connsiteX7" fmla="*/ 2021470 w 28514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0956"/>
                <a:gd name="connsiteY0" fmla="*/ 483099 h 2417502"/>
                <a:gd name="connsiteX1" fmla="*/ 440320 w 2850956"/>
                <a:gd name="connsiteY1" fmla="*/ 35424 h 2417502"/>
                <a:gd name="connsiteX2" fmla="*/ 30745 w 2850956"/>
                <a:gd name="connsiteY2" fmla="*/ 1445124 h 2417502"/>
                <a:gd name="connsiteX3" fmla="*/ 1088020 w 2850956"/>
                <a:gd name="connsiteY3" fmla="*/ 2159499 h 2417502"/>
                <a:gd name="connsiteX4" fmla="*/ 1886477 w 2850956"/>
                <a:gd name="connsiteY4" fmla="*/ 2354167 h 2417502"/>
                <a:gd name="connsiteX5" fmla="*/ 2850145 w 2850956"/>
                <a:gd name="connsiteY5" fmla="*/ 1130799 h 2417502"/>
                <a:gd name="connsiteX6" fmla="*/ 2021470 w 2850956"/>
                <a:gd name="connsiteY6" fmla="*/ 483099 h 2417502"/>
                <a:gd name="connsiteX0" fmla="*/ 1961328 w 2790814"/>
                <a:gd name="connsiteY0" fmla="*/ 501765 h 2428739"/>
                <a:gd name="connsiteX1" fmla="*/ 380178 w 2790814"/>
                <a:gd name="connsiteY1" fmla="*/ 54090 h 2428739"/>
                <a:gd name="connsiteX2" fmla="*/ 37278 w 2790814"/>
                <a:gd name="connsiteY2" fmla="*/ 1787640 h 2428739"/>
                <a:gd name="connsiteX3" fmla="*/ 1027878 w 2790814"/>
                <a:gd name="connsiteY3" fmla="*/ 2178165 h 2428739"/>
                <a:gd name="connsiteX4" fmla="*/ 1826335 w 2790814"/>
                <a:gd name="connsiteY4" fmla="*/ 2372833 h 2428739"/>
                <a:gd name="connsiteX5" fmla="*/ 2790003 w 2790814"/>
                <a:gd name="connsiteY5" fmla="*/ 1149465 h 2428739"/>
                <a:gd name="connsiteX6" fmla="*/ 1961328 w 2790814"/>
                <a:gd name="connsiteY6" fmla="*/ 501765 h 2428739"/>
                <a:gd name="connsiteX0" fmla="*/ 1931534 w 2760950"/>
                <a:gd name="connsiteY0" fmla="*/ 864872 h 2791846"/>
                <a:gd name="connsiteX1" fmla="*/ 617084 w 2760950"/>
                <a:gd name="connsiteY1" fmla="*/ 36197 h 2791846"/>
                <a:gd name="connsiteX2" fmla="*/ 7484 w 2760950"/>
                <a:gd name="connsiteY2" fmla="*/ 2150747 h 2791846"/>
                <a:gd name="connsiteX3" fmla="*/ 998084 w 2760950"/>
                <a:gd name="connsiteY3" fmla="*/ 2541272 h 2791846"/>
                <a:gd name="connsiteX4" fmla="*/ 1796541 w 2760950"/>
                <a:gd name="connsiteY4" fmla="*/ 2735940 h 2791846"/>
                <a:gd name="connsiteX5" fmla="*/ 2760209 w 2760950"/>
                <a:gd name="connsiteY5" fmla="*/ 1512572 h 2791846"/>
                <a:gd name="connsiteX6" fmla="*/ 1931534 w 2760950"/>
                <a:gd name="connsiteY6" fmla="*/ 864872 h 2791846"/>
                <a:gd name="connsiteX0" fmla="*/ 1967480 w 2796896"/>
                <a:gd name="connsiteY0" fmla="*/ 873717 h 2800691"/>
                <a:gd name="connsiteX1" fmla="*/ 653030 w 2796896"/>
                <a:gd name="connsiteY1" fmla="*/ 45042 h 2800691"/>
                <a:gd name="connsiteX2" fmla="*/ 43430 w 2796896"/>
                <a:gd name="connsiteY2" fmla="*/ 2159592 h 2800691"/>
                <a:gd name="connsiteX3" fmla="*/ 1034030 w 2796896"/>
                <a:gd name="connsiteY3" fmla="*/ 2550117 h 2800691"/>
                <a:gd name="connsiteX4" fmla="*/ 1832487 w 2796896"/>
                <a:gd name="connsiteY4" fmla="*/ 2744785 h 2800691"/>
                <a:gd name="connsiteX5" fmla="*/ 2796155 w 2796896"/>
                <a:gd name="connsiteY5" fmla="*/ 1521417 h 2800691"/>
                <a:gd name="connsiteX6" fmla="*/ 1967480 w 2796896"/>
                <a:gd name="connsiteY6" fmla="*/ 873717 h 2800691"/>
                <a:gd name="connsiteX0" fmla="*/ 2021372 w 2850788"/>
                <a:gd name="connsiteY0" fmla="*/ 876502 h 2803476"/>
                <a:gd name="connsiteX1" fmla="*/ 706922 w 2850788"/>
                <a:gd name="connsiteY1" fmla="*/ 47827 h 2803476"/>
                <a:gd name="connsiteX2" fmla="*/ 97322 w 2850788"/>
                <a:gd name="connsiteY2" fmla="*/ 2162377 h 2803476"/>
                <a:gd name="connsiteX3" fmla="*/ 1087922 w 2850788"/>
                <a:gd name="connsiteY3" fmla="*/ 2552902 h 2803476"/>
                <a:gd name="connsiteX4" fmla="*/ 1886379 w 2850788"/>
                <a:gd name="connsiteY4" fmla="*/ 2747570 h 2803476"/>
                <a:gd name="connsiteX5" fmla="*/ 2850047 w 2850788"/>
                <a:gd name="connsiteY5" fmla="*/ 1524202 h 2803476"/>
                <a:gd name="connsiteX6" fmla="*/ 2021372 w 2850788"/>
                <a:gd name="connsiteY6" fmla="*/ 876502 h 2803476"/>
                <a:gd name="connsiteX0" fmla="*/ 2027861 w 2857277"/>
                <a:gd name="connsiteY0" fmla="*/ 831042 h 2758016"/>
                <a:gd name="connsiteX1" fmla="*/ 713411 w 2857277"/>
                <a:gd name="connsiteY1" fmla="*/ 2367 h 2758016"/>
                <a:gd name="connsiteX2" fmla="*/ 103811 w 2857277"/>
                <a:gd name="connsiteY2" fmla="*/ 2116917 h 2758016"/>
                <a:gd name="connsiteX3" fmla="*/ 1094411 w 2857277"/>
                <a:gd name="connsiteY3" fmla="*/ 2507442 h 2758016"/>
                <a:gd name="connsiteX4" fmla="*/ 1892868 w 2857277"/>
                <a:gd name="connsiteY4" fmla="*/ 2702110 h 2758016"/>
                <a:gd name="connsiteX5" fmla="*/ 2856536 w 2857277"/>
                <a:gd name="connsiteY5" fmla="*/ 1478742 h 2758016"/>
                <a:gd name="connsiteX6" fmla="*/ 2027861 w 2857277"/>
                <a:gd name="connsiteY6" fmla="*/ 831042 h 2758016"/>
                <a:gd name="connsiteX0" fmla="*/ 1797812 w 2759837"/>
                <a:gd name="connsiteY0" fmla="*/ 710396 h 2808820"/>
                <a:gd name="connsiteX1" fmla="*/ 616712 w 2759837"/>
                <a:gd name="connsiteY1" fmla="*/ 53171 h 2808820"/>
                <a:gd name="connsiteX2" fmla="*/ 7112 w 2759837"/>
                <a:gd name="connsiteY2" fmla="*/ 2167721 h 2808820"/>
                <a:gd name="connsiteX3" fmla="*/ 997712 w 2759837"/>
                <a:gd name="connsiteY3" fmla="*/ 2558246 h 2808820"/>
                <a:gd name="connsiteX4" fmla="*/ 1796169 w 2759837"/>
                <a:gd name="connsiteY4" fmla="*/ 2752914 h 2808820"/>
                <a:gd name="connsiteX5" fmla="*/ 2759837 w 2759837"/>
                <a:gd name="connsiteY5" fmla="*/ 1529546 h 2808820"/>
                <a:gd name="connsiteX6" fmla="*/ 1797812 w 2759837"/>
                <a:gd name="connsiteY6" fmla="*/ 710396 h 2808820"/>
                <a:gd name="connsiteX0" fmla="*/ 1799231 w 2761256"/>
                <a:gd name="connsiteY0" fmla="*/ 684278 h 2782702"/>
                <a:gd name="connsiteX1" fmla="*/ 618131 w 2761256"/>
                <a:gd name="connsiteY1" fmla="*/ 27053 h 2782702"/>
                <a:gd name="connsiteX2" fmla="*/ 8531 w 2761256"/>
                <a:gd name="connsiteY2" fmla="*/ 2141603 h 2782702"/>
                <a:gd name="connsiteX3" fmla="*/ 999131 w 2761256"/>
                <a:gd name="connsiteY3" fmla="*/ 2532128 h 2782702"/>
                <a:gd name="connsiteX4" fmla="*/ 1797588 w 2761256"/>
                <a:gd name="connsiteY4" fmla="*/ 2726796 h 2782702"/>
                <a:gd name="connsiteX5" fmla="*/ 2761256 w 2761256"/>
                <a:gd name="connsiteY5" fmla="*/ 1503428 h 2782702"/>
                <a:gd name="connsiteX6" fmla="*/ 1799231 w 2761256"/>
                <a:gd name="connsiteY6" fmla="*/ 684278 h 2782702"/>
                <a:gd name="connsiteX0" fmla="*/ 1799231 w 2827931"/>
                <a:gd name="connsiteY0" fmla="*/ 683986 h 2782410"/>
                <a:gd name="connsiteX1" fmla="*/ 618131 w 2827931"/>
                <a:gd name="connsiteY1" fmla="*/ 26761 h 2782410"/>
                <a:gd name="connsiteX2" fmla="*/ 8531 w 2827931"/>
                <a:gd name="connsiteY2" fmla="*/ 2141311 h 2782410"/>
                <a:gd name="connsiteX3" fmla="*/ 999131 w 2827931"/>
                <a:gd name="connsiteY3" fmla="*/ 2531836 h 2782410"/>
                <a:gd name="connsiteX4" fmla="*/ 1797588 w 2827931"/>
                <a:gd name="connsiteY4" fmla="*/ 2726504 h 2782410"/>
                <a:gd name="connsiteX5" fmla="*/ 2827931 w 2827931"/>
                <a:gd name="connsiteY5" fmla="*/ 1455511 h 2782410"/>
                <a:gd name="connsiteX6" fmla="*/ 1799231 w 2827931"/>
                <a:gd name="connsiteY6" fmla="*/ 683986 h 2782410"/>
                <a:gd name="connsiteX0" fmla="*/ 1799231 w 2828226"/>
                <a:gd name="connsiteY0" fmla="*/ 683986 h 2782410"/>
                <a:gd name="connsiteX1" fmla="*/ 618131 w 2828226"/>
                <a:gd name="connsiteY1" fmla="*/ 26761 h 2782410"/>
                <a:gd name="connsiteX2" fmla="*/ 8531 w 2828226"/>
                <a:gd name="connsiteY2" fmla="*/ 2141311 h 2782410"/>
                <a:gd name="connsiteX3" fmla="*/ 999131 w 2828226"/>
                <a:gd name="connsiteY3" fmla="*/ 2531836 h 2782410"/>
                <a:gd name="connsiteX4" fmla="*/ 1797588 w 2828226"/>
                <a:gd name="connsiteY4" fmla="*/ 2726504 h 2782410"/>
                <a:gd name="connsiteX5" fmla="*/ 2827931 w 2828226"/>
                <a:gd name="connsiteY5" fmla="*/ 1455511 h 2782410"/>
                <a:gd name="connsiteX6" fmla="*/ 1799231 w 2828226"/>
                <a:gd name="connsiteY6" fmla="*/ 683986 h 2782410"/>
                <a:gd name="connsiteX0" fmla="*/ 1799231 w 2835240"/>
                <a:gd name="connsiteY0" fmla="*/ 683986 h 2782410"/>
                <a:gd name="connsiteX1" fmla="*/ 618131 w 2835240"/>
                <a:gd name="connsiteY1" fmla="*/ 26761 h 2782410"/>
                <a:gd name="connsiteX2" fmla="*/ 8531 w 2835240"/>
                <a:gd name="connsiteY2" fmla="*/ 2141311 h 2782410"/>
                <a:gd name="connsiteX3" fmla="*/ 999131 w 2835240"/>
                <a:gd name="connsiteY3" fmla="*/ 2531836 h 2782410"/>
                <a:gd name="connsiteX4" fmla="*/ 1797588 w 2835240"/>
                <a:gd name="connsiteY4" fmla="*/ 2726504 h 2782410"/>
                <a:gd name="connsiteX5" fmla="*/ 2827931 w 2835240"/>
                <a:gd name="connsiteY5" fmla="*/ 1455511 h 2782410"/>
                <a:gd name="connsiteX6" fmla="*/ 1799231 w 2835240"/>
                <a:gd name="connsiteY6" fmla="*/ 683986 h 2782410"/>
                <a:gd name="connsiteX0" fmla="*/ 2251664 w 3287673"/>
                <a:gd name="connsiteY0" fmla="*/ 684421 h 2795123"/>
                <a:gd name="connsiteX1" fmla="*/ 1070564 w 3287673"/>
                <a:gd name="connsiteY1" fmla="*/ 27196 h 2795123"/>
                <a:gd name="connsiteX2" fmla="*/ 3764 w 3287673"/>
                <a:gd name="connsiteY2" fmla="*/ 1636921 h 2795123"/>
                <a:gd name="connsiteX3" fmla="*/ 1451564 w 3287673"/>
                <a:gd name="connsiteY3" fmla="*/ 2532271 h 2795123"/>
                <a:gd name="connsiteX4" fmla="*/ 2250021 w 3287673"/>
                <a:gd name="connsiteY4" fmla="*/ 2726939 h 2795123"/>
                <a:gd name="connsiteX5" fmla="*/ 3280364 w 3287673"/>
                <a:gd name="connsiteY5" fmla="*/ 1455946 h 2795123"/>
                <a:gd name="connsiteX6" fmla="*/ 2251664 w 3287673"/>
                <a:gd name="connsiteY6" fmla="*/ 684421 h 279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7673" h="2795123">
                  <a:moveTo>
                    <a:pt x="2251664" y="684421"/>
                  </a:moveTo>
                  <a:cubicBezTo>
                    <a:pt x="1883364" y="446296"/>
                    <a:pt x="1445214" y="-131554"/>
                    <a:pt x="1070564" y="27196"/>
                  </a:cubicBezTo>
                  <a:cubicBezTo>
                    <a:pt x="695914" y="185946"/>
                    <a:pt x="-59736" y="1219409"/>
                    <a:pt x="3764" y="1636921"/>
                  </a:cubicBezTo>
                  <a:cubicBezTo>
                    <a:pt x="67264" y="2054433"/>
                    <a:pt x="1077188" y="2350601"/>
                    <a:pt x="1451564" y="2532271"/>
                  </a:cubicBezTo>
                  <a:cubicBezTo>
                    <a:pt x="1825940" y="2713941"/>
                    <a:pt x="1956334" y="2898389"/>
                    <a:pt x="2250021" y="2726939"/>
                  </a:cubicBezTo>
                  <a:cubicBezTo>
                    <a:pt x="2543708" y="2555489"/>
                    <a:pt x="3373931" y="2148348"/>
                    <a:pt x="3280364" y="1455946"/>
                  </a:cubicBezTo>
                  <a:cubicBezTo>
                    <a:pt x="3181073" y="721189"/>
                    <a:pt x="2619964" y="922546"/>
                    <a:pt x="2251664" y="6844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26683" y="1576846"/>
              <a:ext cx="2434661" cy="2254511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661" h="2254511">
                  <a:moveTo>
                    <a:pt x="1339284" y="316110"/>
                  </a:moveTo>
                  <a:cubicBezTo>
                    <a:pt x="1005909" y="152598"/>
                    <a:pt x="929709" y="-182365"/>
                    <a:pt x="434409" y="125610"/>
                  </a:cubicBezTo>
                  <a:cubicBezTo>
                    <a:pt x="180658" y="283391"/>
                    <a:pt x="-83116" y="1181298"/>
                    <a:pt x="24834" y="1535310"/>
                  </a:cubicBezTo>
                  <a:cubicBezTo>
                    <a:pt x="132784" y="1889323"/>
                    <a:pt x="778896" y="2205235"/>
                    <a:pt x="1082109" y="2249685"/>
                  </a:cubicBezTo>
                  <a:cubicBezTo>
                    <a:pt x="1385322" y="2294135"/>
                    <a:pt x="1621859" y="2022672"/>
                    <a:pt x="1844109" y="1802010"/>
                  </a:cubicBezTo>
                  <a:cubicBezTo>
                    <a:pt x="2067946" y="1581348"/>
                    <a:pt x="2434100" y="1368237"/>
                    <a:pt x="2434659" y="1106685"/>
                  </a:cubicBezTo>
                  <a:cubicBezTo>
                    <a:pt x="2436247" y="363735"/>
                    <a:pt x="1672659" y="479623"/>
                    <a:pt x="1339284" y="31611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3771616" y="1958900"/>
              <a:ext cx="1678074" cy="44715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1959791" y="2822216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1959791" y="1909120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351193" y="3470288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2571871" y="2892544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6353238" y="3003274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5596183" y="3625860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6267335" y="2380688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6140961" y="2078056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596183" y="2380688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5036249" y="3625860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4509870" y="3182256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4509870" y="1952456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5488183" y="1952456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426724" y="1909120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764163" y="2422548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871147" y="2892544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120031" y="3084774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/>
            <p:cNvGrpSpPr/>
            <p:nvPr/>
          </p:nvGrpSpPr>
          <p:grpSpPr>
            <a:xfrm>
              <a:off x="1911843" y="1858008"/>
              <a:ext cx="5502548" cy="2320619"/>
              <a:chOff x="1355700" y="2536800"/>
              <a:chExt cx="5502548" cy="2320619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3" name="Oval 252"/>
            <p:cNvSpPr/>
            <p:nvPr/>
          </p:nvSpPr>
          <p:spPr>
            <a:xfrm>
              <a:off x="3807513" y="284433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/>
              <a:t>Stærke Sammenhængskomponenter</a:t>
            </a:r>
          </a:p>
        </p:txBody>
      </p:sp>
    </p:spTree>
    <p:extLst>
      <p:ext uri="{BB962C8B-B14F-4D97-AF65-F5344CB8AC3E}">
        <p14:creationId xmlns:p14="http://schemas.microsoft.com/office/powerpoint/2010/main" val="27602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5B5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4BD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15" grpId="0" animBg="1"/>
      <p:bldP spid="2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3483791" y="1904508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7877243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95147" y="2892549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3" idx="6"/>
          </p:cNvCxnSpPr>
          <p:nvPr/>
        </p:nvCxnSpPr>
        <p:spPr>
          <a:xfrm flipH="1" flipV="1">
            <a:off x="7338572" y="2830194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7207256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321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702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3478311" y="1908488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3435843" y="1853396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823243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714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28" name="Oval 27"/>
          <p:cNvSpPr/>
          <p:nvPr/>
        </p:nvSpPr>
        <p:spPr>
          <a:xfrm>
            <a:off x="5590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00849" y="5562555"/>
            <a:ext cx="3317694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cykel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Træk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dirty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/>
              <a:t>Stærke Sammenhængskomponenter</a:t>
            </a:r>
          </a:p>
        </p:txBody>
      </p:sp>
      <p:cxnSp>
        <p:nvCxnSpPr>
          <p:cNvPr id="255" name="Straight Connector 18"/>
          <p:cNvCxnSpPr/>
          <p:nvPr/>
        </p:nvCxnSpPr>
        <p:spPr>
          <a:xfrm>
            <a:off x="5547547" y="4968121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183"/>
          <p:cNvCxnSpPr/>
          <p:nvPr/>
        </p:nvCxnSpPr>
        <p:spPr>
          <a:xfrm>
            <a:off x="4802485" y="4819748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129"/>
          <p:cNvSpPr>
            <a:spLocks noChangeAspect="1"/>
          </p:cNvSpPr>
          <p:nvPr/>
        </p:nvSpPr>
        <p:spPr>
          <a:xfrm>
            <a:off x="7209905" y="4613331"/>
            <a:ext cx="630000" cy="63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12" name="Group 130"/>
          <p:cNvGrpSpPr/>
          <p:nvPr/>
        </p:nvGrpSpPr>
        <p:grpSpPr>
          <a:xfrm>
            <a:off x="7293763" y="4754676"/>
            <a:ext cx="462368" cy="356044"/>
            <a:chOff x="4412916" y="3219606"/>
            <a:chExt cx="462368" cy="35604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313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3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4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5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6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7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8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9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30" name="Straight Connector 205"/>
          <p:cNvCxnSpPr>
            <a:stCxn id="346" idx="6"/>
          </p:cNvCxnSpPr>
          <p:nvPr/>
        </p:nvCxnSpPr>
        <p:spPr>
          <a:xfrm flipV="1">
            <a:off x="5850431" y="5014720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206"/>
          <p:cNvCxnSpPr>
            <a:endCxn id="332" idx="6"/>
          </p:cNvCxnSpPr>
          <p:nvPr/>
        </p:nvCxnSpPr>
        <p:spPr>
          <a:xfrm flipH="1" flipV="1">
            <a:off x="4828843" y="4679344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val 114"/>
          <p:cNvSpPr>
            <a:spLocks noChangeAspect="1"/>
          </p:cNvSpPr>
          <p:nvPr/>
        </p:nvSpPr>
        <p:spPr>
          <a:xfrm>
            <a:off x="4200358" y="4365104"/>
            <a:ext cx="628480" cy="628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33" name="Group 115"/>
          <p:cNvGrpSpPr/>
          <p:nvPr/>
        </p:nvGrpSpPr>
        <p:grpSpPr>
          <a:xfrm>
            <a:off x="4358542" y="4546867"/>
            <a:ext cx="313141" cy="271113"/>
            <a:chOff x="3707904" y="2636912"/>
            <a:chExt cx="313141" cy="271113"/>
          </a:xfrm>
        </p:grpSpPr>
        <p:cxnSp>
          <p:nvCxnSpPr>
            <p:cNvPr id="334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1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2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3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4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5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46" name="Oval 27"/>
          <p:cNvSpPr/>
          <p:nvPr/>
        </p:nvSpPr>
        <p:spPr>
          <a:xfrm>
            <a:off x="5742431" y="5114474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Nedadgående pil 1"/>
          <p:cNvSpPr/>
          <p:nvPr/>
        </p:nvSpPr>
        <p:spPr>
          <a:xfrm>
            <a:off x="5742431" y="3480144"/>
            <a:ext cx="794120" cy="8849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47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039" y="4509120"/>
            <a:ext cx="1636095" cy="504056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dirty="0">
                <a:solidFill>
                  <a:schemeClr val="tx1"/>
                </a:solidFill>
              </a:rPr>
              <a:t>xkcd.com/754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58" y="2102152"/>
            <a:ext cx="8820472" cy="24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9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700935" y="1576860"/>
            <a:ext cx="4563527" cy="2136253"/>
            <a:chOff x="1681064" y="1588730"/>
            <a:chExt cx="4563527" cy="2136253"/>
          </a:xfrm>
        </p:grpSpPr>
        <p:sp>
          <p:nvSpPr>
            <p:cNvPr id="71" name="TextBox 70"/>
            <p:cNvSpPr txBox="1"/>
            <p:nvPr/>
          </p:nvSpPr>
          <p:spPr>
            <a:xfrm>
              <a:off x="2975710" y="319721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5/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43623" y="3036841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5/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81064" y="20926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27906" y="158873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6059" y="29969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142" y="2252704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3/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75993" y="162514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5/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48462" y="176979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3/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57350" y="2320918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64049" y="332487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4/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16031" y="270526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4/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Strømninger i Netværk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790" y="4365104"/>
            <a:ext cx="6058570" cy="1196516"/>
          </a:xfrm>
        </p:spPr>
        <p:txBody>
          <a:bodyPr>
            <a:normAutofit/>
          </a:bodyPr>
          <a:lstStyle/>
          <a:p>
            <a:r>
              <a:rPr lang="da-DK" dirty="0"/>
              <a:t>Hver kant har en </a:t>
            </a:r>
            <a:r>
              <a:rPr lang="da-DK" b="1" dirty="0">
                <a:solidFill>
                  <a:srgbClr val="C00000"/>
                </a:solidFill>
              </a:rPr>
              <a:t>kapacitet</a:t>
            </a:r>
          </a:p>
          <a:p>
            <a:r>
              <a:rPr lang="da-DK" dirty="0"/>
              <a:t>Send størst mulig </a:t>
            </a:r>
            <a:r>
              <a:rPr lang="da-DK" b="1" dirty="0">
                <a:solidFill>
                  <a:schemeClr val="tx2"/>
                </a:solidFill>
              </a:rPr>
              <a:t>værdi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/>
              <a:t>fra </a:t>
            </a:r>
            <a:r>
              <a:rPr lang="da-DK" b="1" dirty="0">
                <a:solidFill>
                  <a:srgbClr val="C00000"/>
                </a:solidFill>
              </a:rPr>
              <a:t>s</a:t>
            </a:r>
            <a:r>
              <a:rPr lang="da-DK" dirty="0"/>
              <a:t> til </a:t>
            </a:r>
            <a:r>
              <a:rPr lang="da-DK" b="1" dirty="0">
                <a:solidFill>
                  <a:srgbClr val="C00000"/>
                </a:solidFill>
              </a:rPr>
              <a:t>t</a:t>
            </a:r>
            <a:endParaRPr lang="da-DK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61007" y="1958900"/>
            <a:ext cx="1696674" cy="5278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67782" y="2822216"/>
            <a:ext cx="592578" cy="67635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79914" y="1948075"/>
            <a:ext cx="437322" cy="874643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9867" y="2892549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604174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532288" y="3204376"/>
            <a:ext cx="1073249" cy="421484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17861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502347" y="1956026"/>
            <a:ext cx="723569" cy="397565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433139" y="1916265"/>
            <a:ext cx="1280160" cy="7951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45104" y="1995782"/>
            <a:ext cx="134034" cy="9025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0" idx="6"/>
          </p:cNvCxnSpPr>
          <p:nvPr/>
        </p:nvCxnSpPr>
        <p:spPr>
          <a:xfrm>
            <a:off x="5923509" y="2898338"/>
            <a:ext cx="594357" cy="28391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35461" y="348476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Oval 28"/>
          <p:cNvSpPr/>
          <p:nvPr/>
        </p:nvSpPr>
        <p:spPr>
          <a:xfrm>
            <a:off x="7554325" y="3573759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Oval 29"/>
          <p:cNvSpPr/>
          <p:nvPr/>
        </p:nvSpPr>
        <p:spPr>
          <a:xfrm>
            <a:off x="3919834" y="2771423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Oval 30"/>
          <p:cNvSpPr/>
          <p:nvPr/>
        </p:nvSpPr>
        <p:spPr>
          <a:xfrm>
            <a:off x="4380716" y="185800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Oval 32"/>
          <p:cNvSpPr/>
          <p:nvPr/>
        </p:nvSpPr>
        <p:spPr>
          <a:xfrm>
            <a:off x="6463862" y="3133606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Oval 34"/>
          <p:cNvSpPr/>
          <p:nvPr/>
        </p:nvSpPr>
        <p:spPr>
          <a:xfrm>
            <a:off x="8212138" y="232668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Oval 36"/>
          <p:cNvSpPr/>
          <p:nvPr/>
        </p:nvSpPr>
        <p:spPr>
          <a:xfrm>
            <a:off x="7439694" y="190043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Oval 37"/>
          <p:cNvSpPr/>
          <p:nvPr/>
        </p:nvSpPr>
        <p:spPr>
          <a:xfrm>
            <a:off x="5707504" y="193980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/>
          <p:cNvSpPr/>
          <p:nvPr/>
        </p:nvSpPr>
        <p:spPr>
          <a:xfrm>
            <a:off x="5815504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xtBox 54"/>
          <p:cNvSpPr txBox="1"/>
          <p:nvPr/>
        </p:nvSpPr>
        <p:spPr>
          <a:xfrm>
            <a:off x="3627668" y="2564909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8188" y="2132861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15700" y="209278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47763" y="158873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15915" y="162880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76140" y="177281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60116" y="270892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96020" y="332737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83867" y="2996952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19795" y="3205025"/>
            <a:ext cx="33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87708" y="3039343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03947" y="230881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99876" y="224725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19026" y="3068960"/>
            <a:ext cx="27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Værdi af strømning= 7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0" y="5974040"/>
            <a:ext cx="12191999" cy="83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/>
              <a:t>(f.eks. vand, kloak, fjernvarme, vejnet kapacitet, el netværk)</a:t>
            </a:r>
          </a:p>
        </p:txBody>
      </p:sp>
    </p:spTree>
    <p:extLst>
      <p:ext uri="{BB962C8B-B14F-4D97-AF65-F5344CB8AC3E}">
        <p14:creationId xmlns:p14="http://schemas.microsoft.com/office/powerpoint/2010/main" val="18074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5706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975645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/>
              <a:t>Beregning af Strømninger i Netværk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48402" y="5589240"/>
            <a:ext cx="4731827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i="1" dirty="0"/>
              <a:t>forbedrende sti </a:t>
            </a:r>
            <a:r>
              <a:rPr lang="da-DK" b="1" dirty="0">
                <a:solidFill>
                  <a:srgbClr val="C00000"/>
                </a:solidFill>
              </a:rPr>
              <a:t>P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Send maksimal yderligere værdi langs stien </a:t>
            </a:r>
            <a:r>
              <a:rPr lang="da-DK" b="1" dirty="0">
                <a:solidFill>
                  <a:srgbClr val="C00000"/>
                </a:solidFill>
              </a:rPr>
              <a:t>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288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4788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87054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5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2312276" y="2443660"/>
            <a:ext cx="7457090" cy="2144111"/>
          </a:xfrm>
          <a:custGeom>
            <a:avLst/>
            <a:gdLst>
              <a:gd name="connsiteX0" fmla="*/ 0 w 7457090"/>
              <a:gd name="connsiteY0" fmla="*/ 740979 h 2144111"/>
              <a:gd name="connsiteX1" fmla="*/ 1087821 w 7457090"/>
              <a:gd name="connsiteY1" fmla="*/ 2002221 h 2144111"/>
              <a:gd name="connsiteX2" fmla="*/ 3294993 w 7457090"/>
              <a:gd name="connsiteY2" fmla="*/ 898635 h 2144111"/>
              <a:gd name="connsiteX3" fmla="*/ 4430110 w 7457090"/>
              <a:gd name="connsiteY3" fmla="*/ 1403131 h 2144111"/>
              <a:gd name="connsiteX4" fmla="*/ 6306207 w 7457090"/>
              <a:gd name="connsiteY4" fmla="*/ 2144111 h 2144111"/>
              <a:gd name="connsiteX5" fmla="*/ 7457090 w 7457090"/>
              <a:gd name="connsiteY5" fmla="*/ 0 h 214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090" h="2144111">
                <a:moveTo>
                  <a:pt x="0" y="740979"/>
                </a:moveTo>
                <a:lnTo>
                  <a:pt x="1087821" y="2002221"/>
                </a:lnTo>
                <a:lnTo>
                  <a:pt x="3294993" y="898635"/>
                </a:lnTo>
                <a:lnTo>
                  <a:pt x="4430110" y="1403131"/>
                </a:lnTo>
                <a:lnTo>
                  <a:pt x="6306207" y="2144111"/>
                </a:lnTo>
                <a:lnTo>
                  <a:pt x="7457090" y="0"/>
                </a:lnTo>
              </a:path>
            </a:pathLst>
          </a:custGeom>
          <a:noFill/>
          <a:ln w="1270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Freeform 22"/>
          <p:cNvSpPr/>
          <p:nvPr/>
        </p:nvSpPr>
        <p:spPr>
          <a:xfrm>
            <a:off x="2328046" y="1702676"/>
            <a:ext cx="7441325" cy="2885090"/>
          </a:xfrm>
          <a:custGeom>
            <a:avLst/>
            <a:gdLst>
              <a:gd name="connsiteX0" fmla="*/ 0 w 7441325"/>
              <a:gd name="connsiteY0" fmla="*/ 1481958 h 2885090"/>
              <a:gd name="connsiteX1" fmla="*/ 1072056 w 7441325"/>
              <a:gd name="connsiteY1" fmla="*/ 2727434 h 2885090"/>
              <a:gd name="connsiteX2" fmla="*/ 3279228 w 7441325"/>
              <a:gd name="connsiteY2" fmla="*/ 1655379 h 2885090"/>
              <a:gd name="connsiteX3" fmla="*/ 3074276 w 7441325"/>
              <a:gd name="connsiteY3" fmla="*/ 63062 h 2885090"/>
              <a:gd name="connsiteX4" fmla="*/ 6117021 w 7441325"/>
              <a:gd name="connsiteY4" fmla="*/ 0 h 2885090"/>
              <a:gd name="connsiteX5" fmla="*/ 4398580 w 7441325"/>
              <a:gd name="connsiteY5" fmla="*/ 2159876 h 2885090"/>
              <a:gd name="connsiteX6" fmla="*/ 6290442 w 7441325"/>
              <a:gd name="connsiteY6" fmla="*/ 2885090 h 2885090"/>
              <a:gd name="connsiteX7" fmla="*/ 7441325 w 7441325"/>
              <a:gd name="connsiteY7" fmla="*/ 756745 h 28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1325" h="2885090">
                <a:moveTo>
                  <a:pt x="0" y="1481958"/>
                </a:moveTo>
                <a:lnTo>
                  <a:pt x="1072056" y="2727434"/>
                </a:lnTo>
                <a:lnTo>
                  <a:pt x="3279228" y="1655379"/>
                </a:lnTo>
                <a:lnTo>
                  <a:pt x="3074276" y="63062"/>
                </a:lnTo>
                <a:lnTo>
                  <a:pt x="6117021" y="0"/>
                </a:lnTo>
                <a:lnTo>
                  <a:pt x="4398580" y="2159876"/>
                </a:lnTo>
                <a:lnTo>
                  <a:pt x="6290442" y="2885090"/>
                </a:lnTo>
                <a:lnTo>
                  <a:pt x="7441325" y="756745"/>
                </a:lnTo>
              </a:path>
            </a:pathLst>
          </a:custGeom>
          <a:noFill/>
          <a:ln w="1270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2328046" y="1623848"/>
            <a:ext cx="7441325" cy="1576552"/>
          </a:xfrm>
          <a:custGeom>
            <a:avLst/>
            <a:gdLst>
              <a:gd name="connsiteX0" fmla="*/ 0 w 7441325"/>
              <a:gd name="connsiteY0" fmla="*/ 1576552 h 1576552"/>
              <a:gd name="connsiteX1" fmla="*/ 819807 w 7441325"/>
              <a:gd name="connsiteY1" fmla="*/ 0 h 1576552"/>
              <a:gd name="connsiteX2" fmla="*/ 3105807 w 7441325"/>
              <a:gd name="connsiteY2" fmla="*/ 157655 h 1576552"/>
              <a:gd name="connsiteX3" fmla="*/ 6085490 w 7441325"/>
              <a:gd name="connsiteY3" fmla="*/ 94593 h 1576552"/>
              <a:gd name="connsiteX4" fmla="*/ 7441325 w 7441325"/>
              <a:gd name="connsiteY4" fmla="*/ 835573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1325" h="1576552">
                <a:moveTo>
                  <a:pt x="0" y="1576552"/>
                </a:moveTo>
                <a:lnTo>
                  <a:pt x="819807" y="0"/>
                </a:lnTo>
                <a:lnTo>
                  <a:pt x="3105807" y="157655"/>
                </a:lnTo>
                <a:lnTo>
                  <a:pt x="6085490" y="94593"/>
                </a:lnTo>
                <a:lnTo>
                  <a:pt x="7441325" y="835573"/>
                </a:lnTo>
              </a:path>
            </a:pathLst>
          </a:custGeom>
          <a:noFill/>
          <a:ln w="1270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Freeform 26"/>
          <p:cNvSpPr/>
          <p:nvPr/>
        </p:nvSpPr>
        <p:spPr>
          <a:xfrm>
            <a:off x="2312276" y="1734212"/>
            <a:ext cx="7425558" cy="2695903"/>
          </a:xfrm>
          <a:custGeom>
            <a:avLst/>
            <a:gdLst>
              <a:gd name="connsiteX0" fmla="*/ 0 w 7425558"/>
              <a:gd name="connsiteY0" fmla="*/ 1497724 h 2695903"/>
              <a:gd name="connsiteX1" fmla="*/ 1103586 w 7425558"/>
              <a:gd name="connsiteY1" fmla="*/ 2695903 h 2695903"/>
              <a:gd name="connsiteX2" fmla="*/ 3310758 w 7425558"/>
              <a:gd name="connsiteY2" fmla="*/ 1608083 h 2695903"/>
              <a:gd name="connsiteX3" fmla="*/ 3105807 w 7425558"/>
              <a:gd name="connsiteY3" fmla="*/ 47296 h 2695903"/>
              <a:gd name="connsiteX4" fmla="*/ 6101255 w 7425558"/>
              <a:gd name="connsiteY4" fmla="*/ 0 h 2695903"/>
              <a:gd name="connsiteX5" fmla="*/ 7425558 w 7425558"/>
              <a:gd name="connsiteY5" fmla="*/ 725214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558" h="2695903">
                <a:moveTo>
                  <a:pt x="0" y="1497724"/>
                </a:moveTo>
                <a:lnTo>
                  <a:pt x="1103586" y="2695903"/>
                </a:lnTo>
                <a:lnTo>
                  <a:pt x="3310758" y="1608083"/>
                </a:lnTo>
                <a:lnTo>
                  <a:pt x="3105807" y="47296"/>
                </a:lnTo>
                <a:lnTo>
                  <a:pt x="6101255" y="0"/>
                </a:lnTo>
                <a:lnTo>
                  <a:pt x="7425558" y="725214"/>
                </a:lnTo>
              </a:path>
            </a:pathLst>
          </a:custGeom>
          <a:noFill/>
          <a:ln w="1270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8" name="Group 27"/>
          <p:cNvGrpSpPr/>
          <p:nvPr/>
        </p:nvGrpSpPr>
        <p:grpSpPr>
          <a:xfrm>
            <a:off x="2264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343807" y="1450432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0" name="TextBox 49"/>
          <p:cNvSpPr txBox="1"/>
          <p:nvPr/>
        </p:nvSpPr>
        <p:spPr>
          <a:xfrm>
            <a:off x="4788133" y="4547768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Snit </a:t>
            </a:r>
            <a:r>
              <a:rPr lang="da-DK" dirty="0"/>
              <a:t>hvor der ikke kan sendes mere over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12357" y="5727739"/>
            <a:ext cx="363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b="1" dirty="0"/>
              <a:t>  </a:t>
            </a:r>
            <a:br>
              <a:rPr lang="da-DK" sz="2400" b="1" dirty="0"/>
            </a:br>
            <a:r>
              <a:rPr lang="da-DK" sz="2400" dirty="0"/>
              <a:t>Max strømning = min </a:t>
            </a:r>
            <a:r>
              <a:rPr lang="da-DK" sz="2400" i="1" dirty="0" err="1"/>
              <a:t>st</a:t>
            </a:r>
            <a:r>
              <a:rPr lang="da-DK" sz="2400" dirty="0"/>
              <a:t>-snit</a:t>
            </a:r>
          </a:p>
        </p:txBody>
      </p:sp>
    </p:spTree>
    <p:extLst>
      <p:ext uri="{BB962C8B-B14F-4D97-AF65-F5344CB8AC3E}">
        <p14:creationId xmlns:p14="http://schemas.microsoft.com/office/powerpoint/2010/main" val="5844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9" grpId="0" animBg="1"/>
      <p:bldP spid="50" grpId="0"/>
      <p:bldP spid="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5706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975645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/>
              <a:t>Beregning af Strømninger i Netværk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1288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rgbClr val="FFC000"/>
                  </a:solidFill>
                </a:rPr>
                <a:t>2/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4788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1+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87054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5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2/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64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2343807" y="1450432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4788133" y="4547768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Snit </a:t>
            </a:r>
            <a:r>
              <a:rPr lang="da-DK" dirty="0"/>
              <a:t>hvor der ikke kan sendes mere 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53439-99F7-3560-01A2-3F11562E7CCE}"/>
              </a:ext>
            </a:extLst>
          </p:cNvPr>
          <p:cNvSpPr txBox="1"/>
          <p:nvPr/>
        </p:nvSpPr>
        <p:spPr>
          <a:xfrm>
            <a:off x="1448402" y="5589240"/>
            <a:ext cx="4731827" cy="110799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i="1" dirty="0"/>
              <a:t>forbedrende sti </a:t>
            </a:r>
            <a:r>
              <a:rPr lang="da-DK" b="1" dirty="0">
                <a:solidFill>
                  <a:srgbClr val="C00000"/>
                </a:solidFill>
              </a:rPr>
              <a:t>P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Send maksimal yderligere værdi langs stien </a:t>
            </a:r>
            <a:r>
              <a:rPr lang="da-DK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37852-2C2F-21B9-94DE-E93C8F3B4688}"/>
              </a:ext>
            </a:extLst>
          </p:cNvPr>
          <p:cNvSpPr txBox="1"/>
          <p:nvPr/>
        </p:nvSpPr>
        <p:spPr>
          <a:xfrm>
            <a:off x="7312357" y="5727739"/>
            <a:ext cx="363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b="1" dirty="0"/>
              <a:t>  </a:t>
            </a:r>
            <a:br>
              <a:rPr lang="da-DK" sz="2400" b="1" dirty="0"/>
            </a:br>
            <a:r>
              <a:rPr lang="da-DK" sz="2400" dirty="0"/>
              <a:t>Max strømning = min </a:t>
            </a:r>
            <a:r>
              <a:rPr lang="da-DK" sz="2400" i="1" dirty="0" err="1"/>
              <a:t>st</a:t>
            </a:r>
            <a:r>
              <a:rPr lang="da-DK" sz="2400" dirty="0"/>
              <a:t>-snit</a:t>
            </a:r>
          </a:p>
        </p:txBody>
      </p:sp>
    </p:spTree>
    <p:extLst>
      <p:ext uri="{BB962C8B-B14F-4D97-AF65-F5344CB8AC3E}">
        <p14:creationId xmlns:p14="http://schemas.microsoft.com/office/powerpoint/2010/main" val="18036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793522" y="260648"/>
            <a:ext cx="8460940" cy="5544616"/>
            <a:chOff x="269522" y="260648"/>
            <a:chExt cx="8460940" cy="55446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Isosceles Triangle 76"/>
          <p:cNvSpPr/>
          <p:nvPr/>
        </p:nvSpPr>
        <p:spPr>
          <a:xfrm rot="18694389">
            <a:off x="4030438" y="1920218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18694389">
            <a:off x="6606614" y="3946305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5001008" y="2641954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10054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85232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07310" y="5652304"/>
            <a:ext cx="653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Største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antal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kant-disjunkte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stier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fra</a:t>
            </a:r>
            <a:r>
              <a:rPr lang="en-US" sz="2800" dirty="0">
                <a:solidFill>
                  <a:srgbClr val="C00000"/>
                </a:solidFill>
              </a:rPr>
              <a:t> A </a:t>
            </a:r>
            <a:r>
              <a:rPr lang="en-US" sz="2800" dirty="0" err="1">
                <a:solidFill>
                  <a:srgbClr val="C00000"/>
                </a:solidFill>
              </a:rPr>
              <a:t>til</a:t>
            </a:r>
            <a:r>
              <a:rPr lang="en-US" sz="2800" dirty="0">
                <a:solidFill>
                  <a:srgbClr val="C00000"/>
                </a:solidFill>
              </a:rPr>
              <a:t> B ?</a:t>
            </a:r>
          </a:p>
        </p:txBody>
      </p:sp>
      <p:sp>
        <p:nvSpPr>
          <p:cNvPr id="84" name="Freeform 83"/>
          <p:cNvSpPr/>
          <p:nvPr/>
        </p:nvSpPr>
        <p:spPr>
          <a:xfrm>
            <a:off x="1778000" y="1972738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Freeform 84"/>
          <p:cNvSpPr/>
          <p:nvPr/>
        </p:nvSpPr>
        <p:spPr>
          <a:xfrm>
            <a:off x="1794933" y="3632205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6" name="Group 85"/>
          <p:cNvGrpSpPr/>
          <p:nvPr/>
        </p:nvGrpSpPr>
        <p:grpSpPr>
          <a:xfrm>
            <a:off x="1687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519020" y="6362164"/>
            <a:ext cx="914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Mindste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antal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kanter</a:t>
            </a:r>
            <a:r>
              <a:rPr lang="en-US" sz="2800" dirty="0">
                <a:solidFill>
                  <a:srgbClr val="C00000"/>
                </a:solidFill>
              </a:rPr>
              <a:t> der </a:t>
            </a:r>
            <a:r>
              <a:rPr lang="en-US" sz="2800" dirty="0" err="1">
                <a:solidFill>
                  <a:srgbClr val="C00000"/>
                </a:solidFill>
              </a:rPr>
              <a:t>skal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fjernes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så</a:t>
            </a:r>
            <a:r>
              <a:rPr lang="en-US" sz="2800" dirty="0">
                <a:solidFill>
                  <a:srgbClr val="C00000"/>
                </a:solidFill>
              </a:rPr>
              <a:t> B </a:t>
            </a:r>
            <a:r>
              <a:rPr lang="en-US" sz="2800" dirty="0" err="1">
                <a:solidFill>
                  <a:srgbClr val="C00000"/>
                </a:solidFill>
              </a:rPr>
              <a:t>ikke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nås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fra</a:t>
            </a:r>
            <a:r>
              <a:rPr lang="en-US" sz="2800" dirty="0">
                <a:solidFill>
                  <a:srgbClr val="C00000"/>
                </a:solidFill>
              </a:rPr>
              <a:t> A ?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5078043" y="59358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51758" y="603705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002060"/>
                </a:solidFill>
              </a:rPr>
              <a:t>(</a:t>
            </a:r>
            <a:r>
              <a:rPr lang="da-DK" sz="2400" dirty="0" err="1">
                <a:solidFill>
                  <a:srgbClr val="002060"/>
                </a:solidFill>
              </a:rPr>
              <a:t>Menger’s</a:t>
            </a:r>
            <a:r>
              <a:rPr lang="da-DK" sz="2400" dirty="0">
                <a:solidFill>
                  <a:srgbClr val="002060"/>
                </a:solidFill>
              </a:rPr>
              <a:t> sætning)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1935302" y="323364"/>
            <a:ext cx="7689090" cy="4792598"/>
            <a:chOff x="411302" y="323364"/>
            <a:chExt cx="7689090" cy="479259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1302" y="323364"/>
              <a:ext cx="7689090" cy="4792598"/>
              <a:chOff x="411302" y="323364"/>
              <a:chExt cx="7689090" cy="479259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5508104" y="191683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076056" y="108467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139952" y="118746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787566" y="4046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59374" y="3233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43350" y="154750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79454" y="349171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571542" y="471585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6388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08416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540094" y="45718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308304" y="284364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131382" y="4581128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11302" y="428380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67544" y="27716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55613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7646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9026952" y="484906"/>
            <a:ext cx="2522516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Find maksimal strømning fra </a:t>
            </a:r>
            <a:r>
              <a:rPr lang="da-DK" b="1" dirty="0">
                <a:solidFill>
                  <a:srgbClr val="C00000"/>
                </a:solidFill>
              </a:rPr>
              <a:t>A</a:t>
            </a:r>
            <a:r>
              <a:rPr lang="da-DK" dirty="0"/>
              <a:t> til </a:t>
            </a:r>
            <a:r>
              <a:rPr lang="da-DK" b="1" dirty="0">
                <a:solidFill>
                  <a:srgbClr val="C00000"/>
                </a:solidFill>
              </a:rPr>
              <a:t>B</a:t>
            </a:r>
            <a:r>
              <a:rPr lang="da-DK" dirty="0"/>
              <a:t> når alle kanter har kapacitet </a:t>
            </a:r>
            <a:r>
              <a:rPr lang="da-DK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 animBg="1"/>
      <p:bldP spid="85" grpId="0" animBg="1"/>
      <p:bldP spid="104" grpId="0"/>
      <p:bldP spid="105" grpId="0"/>
      <p:bldP spid="106" grpId="0"/>
      <p:bldP spid="1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 441">
            <a:extLst>
              <a:ext uri="{FF2B5EF4-FFF2-40B4-BE49-F238E27FC236}">
                <a16:creationId xmlns:a16="http://schemas.microsoft.com/office/drawing/2014/main" id="{9C5F5287-88D7-AA77-3F4D-822A8A4E45F1}"/>
              </a:ext>
            </a:extLst>
          </p:cNvPr>
          <p:cNvGrpSpPr/>
          <p:nvPr/>
        </p:nvGrpSpPr>
        <p:grpSpPr>
          <a:xfrm>
            <a:off x="-321863" y="-298256"/>
            <a:ext cx="13187073" cy="7378812"/>
            <a:chOff x="-321863" y="-298256"/>
            <a:chExt cx="13187073" cy="737881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EA3810-17E3-364A-DF63-2F97F6038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7728" y="440648"/>
              <a:ext cx="4176464" cy="39606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241B477-1465-E911-DD7D-529FCC4728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8033" y="836712"/>
              <a:ext cx="769775" cy="124259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6F8C68-2F37-2166-DB6A-796211A58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536" y="836712"/>
              <a:ext cx="1656184" cy="36000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311A55-B37C-6303-ACCE-CDA6AAA2B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5520" y="1196712"/>
              <a:ext cx="504016" cy="1658828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08570E4-30D1-FAB4-580B-59782B8772C7}"/>
                </a:ext>
              </a:extLst>
            </p:cNvPr>
            <p:cNvCxnSpPr>
              <a:cxnSpLocks/>
            </p:cNvCxnSpPr>
            <p:nvPr/>
          </p:nvCxnSpPr>
          <p:spPr>
            <a:xfrm>
              <a:off x="4367808" y="2079306"/>
              <a:ext cx="4644496" cy="117837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C1D51DC-100A-3845-4C8D-25337E2462DD}"/>
                </a:ext>
              </a:extLst>
            </p:cNvPr>
            <p:cNvCxnSpPr>
              <a:cxnSpLocks/>
            </p:cNvCxnSpPr>
            <p:nvPr/>
          </p:nvCxnSpPr>
          <p:spPr>
            <a:xfrm>
              <a:off x="3611664" y="836712"/>
              <a:ext cx="756144" cy="124259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8A9325-840B-FA54-29AA-F4A79CCDC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1664" y="2079306"/>
              <a:ext cx="1296144" cy="1745718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027402-0D78-D4E5-C4A8-0DA8A33A979C}"/>
                </a:ext>
              </a:extLst>
            </p:cNvPr>
            <p:cNvCxnSpPr>
              <a:cxnSpLocks/>
            </p:cNvCxnSpPr>
            <p:nvPr/>
          </p:nvCxnSpPr>
          <p:spPr>
            <a:xfrm>
              <a:off x="1415520" y="2897682"/>
              <a:ext cx="1656144" cy="927342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3B737C9-576D-E132-D846-D44D48922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0176" y="440648"/>
              <a:ext cx="1152128" cy="281703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36B7A-5FAE-7446-4794-E38D0FE087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1589" y="3251719"/>
              <a:ext cx="860715" cy="114936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F470A0B-5313-5753-3131-2C671AD885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0176" y="440648"/>
              <a:ext cx="2736304" cy="56596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8E922F-ABB9-A176-4CB9-A9D202C78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2080" y="817880"/>
              <a:ext cx="2204720" cy="207772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FE0E8288-99CC-55BD-E8CA-AA6AD3F21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58122" y="5280862"/>
              <a:ext cx="976962" cy="74042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2E11C6C2-FE63-F3F1-A4B1-AF84A2507A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9552" y="4836155"/>
              <a:ext cx="2484818" cy="168918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F7B3B67F-B906-B985-1EDF-DA4EA28620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4576" y="2053924"/>
              <a:ext cx="162710" cy="2802281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BD421DDB-33B5-66B6-9009-48B495001E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6881" y="3833276"/>
              <a:ext cx="1497546" cy="96387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3C518A3-A7DD-C92C-E64C-58CA6FB83F20}"/>
                </a:ext>
              </a:extLst>
            </p:cNvPr>
            <p:cNvCxnSpPr>
              <a:cxnSpLocks/>
            </p:cNvCxnSpPr>
            <p:nvPr/>
          </p:nvCxnSpPr>
          <p:spPr>
            <a:xfrm>
              <a:off x="821072" y="5283425"/>
              <a:ext cx="2398096" cy="102082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872ADBBC-59C9-4DB9-8FC6-9C23320D3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96" y="3825024"/>
              <a:ext cx="2245568" cy="148446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CA1DA35-C101-E8C0-68B2-C3DBF025DD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93099" y="1026813"/>
              <a:ext cx="983786" cy="247007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7DE3EF18-9A50-3AF3-B7C5-BDE3249485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12304" y="3224166"/>
              <a:ext cx="2564581" cy="28668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80CEA019-BB16-FE45-6665-68594F1A4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2304" y="997583"/>
              <a:ext cx="1584176" cy="220846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D13965CF-F9B8-4D6B-5639-13BD9DBD23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3994" y="4412177"/>
              <a:ext cx="3557595" cy="437923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2378953-D7DD-A7B0-FD89-B5F6CFF5D11E}"/>
                </a:ext>
              </a:extLst>
            </p:cNvPr>
            <p:cNvCxnSpPr>
              <a:cxnSpLocks/>
            </p:cNvCxnSpPr>
            <p:nvPr/>
          </p:nvCxnSpPr>
          <p:spPr>
            <a:xfrm>
              <a:off x="4594672" y="4797152"/>
              <a:ext cx="2409832" cy="126329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F59C039-28B5-C357-31A2-B5695808C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1920" y="4826225"/>
              <a:ext cx="1275888" cy="141104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1A3C89AD-12DA-F0AB-1845-1FEC1B345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3632" y="6060449"/>
              <a:ext cx="3725309" cy="24379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4E65557D-6E56-7071-3B95-D46E31381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104" y="4857165"/>
              <a:ext cx="2727448" cy="120697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032C64FD-2C07-49CA-9567-468AE986A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51589" y="4399965"/>
              <a:ext cx="1580795" cy="39718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9266063D-9B9B-310D-D633-5E325D9D8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2104" y="4401088"/>
              <a:ext cx="1119485" cy="162020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8B5096EA-79E6-0F21-B47B-CDA143590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577" y="-298256"/>
              <a:ext cx="1368759" cy="100531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594844B1-2E03-0403-0125-5804BB93B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2567" y="723629"/>
              <a:ext cx="598035" cy="891007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B744EDF-D1C4-D7C4-4F1B-C1F1DC2416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3577" y="707054"/>
              <a:ext cx="1592016" cy="45029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5761E831-3E6D-D532-10B6-053D0E2CE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21863" y="2895600"/>
              <a:ext cx="1760781" cy="1106861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33C159B9-FE31-1FD9-D741-9DDE0A62B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2070" y="-298256"/>
              <a:ext cx="745738" cy="1114265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02458B91-A3BF-7EF7-B986-DA2E62E2C8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6120" y="-170693"/>
              <a:ext cx="612048" cy="631929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2128B40-9DA4-A30B-50B1-1A3D3BABE1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75892" y="3523804"/>
              <a:ext cx="1289318" cy="281496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A85A9F6-8A60-F6B5-CD97-443B06EE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76885" y="3314574"/>
              <a:ext cx="1152128" cy="209230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446D7177-75C8-719C-7367-9CD5A033F8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2464" y="-111038"/>
              <a:ext cx="2041874" cy="1108621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6843A1AE-5655-3CCA-348B-B7587B96E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4958" y="6286587"/>
              <a:ext cx="976962" cy="740426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40E7A78F-6424-1CF8-A7B1-1C8B090AE6F6}"/>
                </a:ext>
              </a:extLst>
            </p:cNvPr>
            <p:cNvCxnSpPr>
              <a:cxnSpLocks/>
            </p:cNvCxnSpPr>
            <p:nvPr/>
          </p:nvCxnSpPr>
          <p:spPr>
            <a:xfrm>
              <a:off x="7001693" y="6064142"/>
              <a:ext cx="356726" cy="1016414"/>
            </a:xfrm>
            <a:prstGeom prst="line">
              <a:avLst/>
            </a:prstGeom>
            <a:grp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3BE3FC73-9C39-8816-DF0E-675E4E8F274F}"/>
              </a:ext>
            </a:extLst>
          </p:cNvPr>
          <p:cNvGrpSpPr/>
          <p:nvPr/>
        </p:nvGrpSpPr>
        <p:grpSpPr>
          <a:xfrm>
            <a:off x="47328" y="157943"/>
            <a:ext cx="11791042" cy="6367401"/>
            <a:chOff x="-42394" y="49951"/>
            <a:chExt cx="11791042" cy="63674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3EDDC22-228C-B1B6-8B32-C14864E099B3}"/>
                </a:ext>
              </a:extLst>
            </p:cNvPr>
            <p:cNvSpPr/>
            <p:nvPr/>
          </p:nvSpPr>
          <p:spPr>
            <a:xfrm>
              <a:off x="3999571" y="1688609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950719-4BBF-534F-5A91-59801F2874D5}"/>
                </a:ext>
              </a:extLst>
            </p:cNvPr>
            <p:cNvSpPr/>
            <p:nvPr/>
          </p:nvSpPr>
          <p:spPr>
            <a:xfrm>
              <a:off x="1036762" y="250698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1E72F7-6B59-1C56-803E-D9D9BA83549A}"/>
                </a:ext>
              </a:extLst>
            </p:cNvPr>
            <p:cNvSpPr/>
            <p:nvPr/>
          </p:nvSpPr>
          <p:spPr>
            <a:xfrm>
              <a:off x="1587283" y="76665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792AEC-0B3B-C701-32A6-D182E262A1CF}"/>
                </a:ext>
              </a:extLst>
            </p:cNvPr>
            <p:cNvSpPr/>
            <p:nvPr/>
          </p:nvSpPr>
          <p:spPr>
            <a:xfrm>
              <a:off x="8644067" y="286698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95FB4E-0B86-9E72-06AD-E58A33C1075B}"/>
                </a:ext>
              </a:extLst>
            </p:cNvPr>
            <p:cNvSpPr/>
            <p:nvPr/>
          </p:nvSpPr>
          <p:spPr>
            <a:xfrm>
              <a:off x="2703427" y="3434327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892480-F196-FF3D-B3E5-3F823485EF2D}"/>
                </a:ext>
              </a:extLst>
            </p:cNvPr>
            <p:cNvSpPr/>
            <p:nvPr/>
          </p:nvSpPr>
          <p:spPr>
            <a:xfrm>
              <a:off x="435155" y="491051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19DF1-3470-22DC-AE9A-B93607E5DA64}"/>
                </a:ext>
              </a:extLst>
            </p:cNvPr>
            <p:cNvSpPr/>
            <p:nvPr/>
          </p:nvSpPr>
          <p:spPr>
            <a:xfrm>
              <a:off x="2883427" y="5877352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E2CE01-5AE2-5F2F-E143-68189C9E0FC6}"/>
                </a:ext>
              </a:extLst>
            </p:cNvPr>
            <p:cNvSpPr/>
            <p:nvPr/>
          </p:nvSpPr>
          <p:spPr>
            <a:xfrm>
              <a:off x="4179571" y="4442439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4291FD-F9FC-E53D-8B7C-2AD2407CEAF1}"/>
                </a:ext>
              </a:extLst>
            </p:cNvPr>
            <p:cNvSpPr/>
            <p:nvPr/>
          </p:nvSpPr>
          <p:spPr>
            <a:xfrm>
              <a:off x="3243427" y="435914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E2AD08B-ADC4-505D-54FE-AFE89CC592B4}"/>
                </a:ext>
              </a:extLst>
            </p:cNvPr>
            <p:cNvSpPr/>
            <p:nvPr/>
          </p:nvSpPr>
          <p:spPr>
            <a:xfrm>
              <a:off x="6646734" y="566657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38949A-3C7F-D601-F29D-D3E3FCA6D56C}"/>
                </a:ext>
              </a:extLst>
            </p:cNvPr>
            <p:cNvSpPr/>
            <p:nvPr/>
          </p:nvSpPr>
          <p:spPr>
            <a:xfrm>
              <a:off x="7783352" y="401039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97900E-DD47-7945-C069-D5BDEE39B119}"/>
                </a:ext>
              </a:extLst>
            </p:cNvPr>
            <p:cNvSpPr/>
            <p:nvPr/>
          </p:nvSpPr>
          <p:spPr>
            <a:xfrm>
              <a:off x="7491939" y="49951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3746F0-5F1C-349B-385C-4DC8135D66A1}"/>
                </a:ext>
              </a:extLst>
            </p:cNvPr>
            <p:cNvSpPr/>
            <p:nvPr/>
          </p:nvSpPr>
          <p:spPr>
            <a:xfrm>
              <a:off x="9364147" y="4447186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4B88D1-A9B6-E626-5E89-3F7D6514DF03}"/>
                </a:ext>
              </a:extLst>
            </p:cNvPr>
            <p:cNvSpPr/>
            <p:nvPr/>
          </p:nvSpPr>
          <p:spPr>
            <a:xfrm>
              <a:off x="10228243" y="626015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CFF96B47-7091-012E-F1FF-B989FAF2200D}"/>
                </a:ext>
              </a:extLst>
            </p:cNvPr>
            <p:cNvSpPr/>
            <p:nvPr/>
          </p:nvSpPr>
          <p:spPr>
            <a:xfrm>
              <a:off x="11208648" y="3133107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FBF5A118-A25F-5D69-8FBD-90829B6ADE0B}"/>
                </a:ext>
              </a:extLst>
            </p:cNvPr>
            <p:cNvSpPr/>
            <p:nvPr/>
          </p:nvSpPr>
          <p:spPr>
            <a:xfrm>
              <a:off x="-42394" y="332932"/>
              <a:ext cx="540000" cy="54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443" name="TextBox 442">
            <a:extLst>
              <a:ext uri="{FF2B5EF4-FFF2-40B4-BE49-F238E27FC236}">
                <a16:creationId xmlns:a16="http://schemas.microsoft.com/office/drawing/2014/main" id="{E9754462-339A-0F9E-6B8B-BB38B0FDD6DD}"/>
              </a:ext>
            </a:extLst>
          </p:cNvPr>
          <p:cNvSpPr txBox="1"/>
          <p:nvPr/>
        </p:nvSpPr>
        <p:spPr>
          <a:xfrm>
            <a:off x="597821" y="1037629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bg1"/>
                </a:solidFill>
              </a:rPr>
              <a:t>Grafer og Algoritmer</a:t>
            </a:r>
            <a:endParaRPr lang="da-DK" sz="2800" b="1" dirty="0">
              <a:solidFill>
                <a:schemeClr val="bg1"/>
              </a:solidFill>
            </a:endParaRPr>
          </a:p>
          <a:p>
            <a:endParaRPr lang="da-DK" b="1" dirty="0">
              <a:solidFill>
                <a:schemeClr val="bg1"/>
              </a:solidFill>
            </a:endParaRPr>
          </a:p>
          <a:p>
            <a:endParaRPr lang="da-DK" sz="3600" b="1" dirty="0">
              <a:solidFill>
                <a:schemeClr val="bg1"/>
              </a:solidFill>
            </a:endParaRPr>
          </a:p>
          <a:p>
            <a:r>
              <a:rPr lang="da-DK" sz="4000" b="1" dirty="0">
                <a:solidFill>
                  <a:schemeClr val="bg1"/>
                </a:solidFill>
              </a:rPr>
              <a:t>Gerth </a:t>
            </a:r>
            <a:r>
              <a:rPr lang="da-DK" sz="4000" b="1" dirty="0" err="1">
                <a:solidFill>
                  <a:schemeClr val="bg1"/>
                </a:solidFill>
              </a:rPr>
              <a:t>Stølting</a:t>
            </a:r>
            <a:r>
              <a:rPr lang="da-DK" sz="4000" b="1" dirty="0">
                <a:solidFill>
                  <a:schemeClr val="bg1"/>
                </a:solidFill>
              </a:rPr>
              <a:t> Brodal</a:t>
            </a:r>
          </a:p>
          <a:p>
            <a:endParaRPr lang="da-DK" sz="2400" b="1" dirty="0">
              <a:solidFill>
                <a:schemeClr val="bg1"/>
              </a:solidFill>
            </a:endParaRPr>
          </a:p>
          <a:p>
            <a:r>
              <a:rPr lang="da-DK" sz="2400" b="1" dirty="0">
                <a:solidFill>
                  <a:schemeClr val="bg1"/>
                </a:solidFill>
              </a:rPr>
              <a:t>Institut for Datalogi</a:t>
            </a:r>
          </a:p>
          <a:p>
            <a:r>
              <a:rPr lang="da-DK" sz="2400" b="1" dirty="0">
                <a:solidFill>
                  <a:schemeClr val="bg1"/>
                </a:solidFill>
              </a:rPr>
              <a:t>Aarhus Universitet</a:t>
            </a:r>
          </a:p>
          <a:p>
            <a:endParaRPr lang="da-DK" sz="2400" b="1" dirty="0">
              <a:solidFill>
                <a:schemeClr val="bg1"/>
              </a:solidFill>
            </a:endParaRPr>
          </a:p>
          <a:p>
            <a:endParaRPr lang="da-DK" sz="4400" b="1" dirty="0">
              <a:solidFill>
                <a:schemeClr val="bg1"/>
              </a:solidFill>
            </a:endParaRP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U-</a:t>
            </a:r>
            <a:r>
              <a:rPr lang="da-DK" sz="2000" b="1" dirty="0" err="1">
                <a:solidFill>
                  <a:schemeClr val="bg1"/>
                </a:solidFill>
              </a:rPr>
              <a:t>days</a:t>
            </a:r>
            <a:r>
              <a:rPr lang="da-DK" sz="2000" b="1" dirty="0">
                <a:solidFill>
                  <a:schemeClr val="bg1"/>
                </a:solidFill>
              </a:rPr>
              <a:t>, Aarhus Universitet, 20. </a:t>
            </a:r>
            <a:r>
              <a:rPr lang="da-DK" sz="2000" b="1">
                <a:solidFill>
                  <a:schemeClr val="bg1"/>
                </a:solidFill>
              </a:rPr>
              <a:t>februar 2026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FFF78-CC55-944C-2A46-D6F98638D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12" y="3183869"/>
            <a:ext cx="3250729" cy="32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641073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718679" y="1079779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274638"/>
            <a:ext cx="8229600" cy="1143000"/>
          </a:xfrm>
        </p:spPr>
        <p:txBody>
          <a:bodyPr/>
          <a:lstStyle/>
          <a:p>
            <a:r>
              <a:rPr lang="da-DK"/>
              <a:t>Lyskryds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91736" y="3428479"/>
            <a:ext cx="232461" cy="673306"/>
            <a:chOff x="5228538" y="3077427"/>
            <a:chExt cx="232461" cy="673306"/>
          </a:xfrm>
        </p:grpSpPr>
        <p:sp>
          <p:nvSpPr>
            <p:cNvPr id="15" name="Rectangle 1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95803" y="3428479"/>
            <a:ext cx="232461" cy="673306"/>
            <a:chOff x="5228538" y="3077427"/>
            <a:chExt cx="232461" cy="673306"/>
          </a:xfrm>
        </p:grpSpPr>
        <p:sp>
          <p:nvSpPr>
            <p:cNvPr id="20" name="Rectangle 1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61114" y="3428479"/>
            <a:ext cx="232461" cy="673306"/>
            <a:chOff x="5228538" y="3077427"/>
            <a:chExt cx="232461" cy="673306"/>
          </a:xfrm>
        </p:grpSpPr>
        <p:sp>
          <p:nvSpPr>
            <p:cNvPr id="35" name="Rectangle 3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26425" y="3428479"/>
            <a:ext cx="232461" cy="673306"/>
            <a:chOff x="5228538" y="3077427"/>
            <a:chExt cx="232461" cy="673306"/>
          </a:xfrm>
        </p:grpSpPr>
        <p:sp>
          <p:nvSpPr>
            <p:cNvPr id="40" name="Rectangle 3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Oval 4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endCxn id="10" idx="1"/>
          </p:cNvCxnSpPr>
          <p:nvPr/>
        </p:nvCxnSpPr>
        <p:spPr>
          <a:xfrm>
            <a:off x="4628259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3"/>
            <a:endCxn id="30" idx="1"/>
          </p:cNvCxnSpPr>
          <p:nvPr/>
        </p:nvCxnSpPr>
        <p:spPr>
          <a:xfrm>
            <a:off x="5693570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3"/>
            <a:endCxn id="25" idx="1"/>
          </p:cNvCxnSpPr>
          <p:nvPr/>
        </p:nvCxnSpPr>
        <p:spPr>
          <a:xfrm>
            <a:off x="6758881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4525557" y="1844824"/>
            <a:ext cx="3175000" cy="481570"/>
          </a:xfrm>
          <a:custGeom>
            <a:avLst/>
            <a:gdLst>
              <a:gd name="connsiteX0" fmla="*/ 3175000 w 3175000"/>
              <a:gd name="connsiteY0" fmla="*/ 702750 h 719683"/>
              <a:gd name="connsiteX1" fmla="*/ 1778000 w 3175000"/>
              <a:gd name="connsiteY1" fmla="*/ 16 h 719683"/>
              <a:gd name="connsiteX2" fmla="*/ 0 w 3175000"/>
              <a:gd name="connsiteY2" fmla="*/ 719683 h 719683"/>
              <a:gd name="connsiteX0" fmla="*/ 3175002 w 3175002"/>
              <a:gd name="connsiteY0" fmla="*/ 702750 h 719683"/>
              <a:gd name="connsiteX1" fmla="*/ 1778002 w 3175002"/>
              <a:gd name="connsiteY1" fmla="*/ 16 h 719683"/>
              <a:gd name="connsiteX2" fmla="*/ 2 w 3175002"/>
              <a:gd name="connsiteY2" fmla="*/ 719683 h 719683"/>
              <a:gd name="connsiteX0" fmla="*/ 3175002 w 3175002"/>
              <a:gd name="connsiteY0" fmla="*/ 702787 h 719720"/>
              <a:gd name="connsiteX1" fmla="*/ 1778002 w 3175002"/>
              <a:gd name="connsiteY1" fmla="*/ 53 h 719720"/>
              <a:gd name="connsiteX2" fmla="*/ 2 w 3175002"/>
              <a:gd name="connsiteY2" fmla="*/ 719720 h 719720"/>
              <a:gd name="connsiteX0" fmla="*/ 3175000 w 3175000"/>
              <a:gd name="connsiteY0" fmla="*/ 0 h 16933"/>
              <a:gd name="connsiteX1" fmla="*/ 0 w 3175000"/>
              <a:gd name="connsiteY1" fmla="*/ 16933 h 16933"/>
              <a:gd name="connsiteX0" fmla="*/ 3175000 w 3175000"/>
              <a:gd name="connsiteY0" fmla="*/ 278496 h 295429"/>
              <a:gd name="connsiteX1" fmla="*/ 0 w 3175000"/>
              <a:gd name="connsiteY1" fmla="*/ 295429 h 295429"/>
              <a:gd name="connsiteX0" fmla="*/ 3175000 w 3175000"/>
              <a:gd name="connsiteY0" fmla="*/ 464637 h 481570"/>
              <a:gd name="connsiteX1" fmla="*/ 0 w 3175000"/>
              <a:gd name="connsiteY1" fmla="*/ 481570 h 4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0" h="481570">
                <a:moveTo>
                  <a:pt x="3175000" y="464637"/>
                </a:moveTo>
                <a:cubicBezTo>
                  <a:pt x="3166534" y="-139319"/>
                  <a:pt x="-1" y="-176007"/>
                  <a:pt x="0" y="48157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Rounded Rectangle 62"/>
          <p:cNvSpPr/>
          <p:nvPr/>
        </p:nvSpPr>
        <p:spPr>
          <a:xfrm>
            <a:off x="4007768" y="3215394"/>
            <a:ext cx="4176464" cy="108012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24" name="TextBox 1023"/>
          <p:cNvSpPr txBox="1"/>
          <p:nvPr/>
        </p:nvSpPr>
        <p:spPr>
          <a:xfrm>
            <a:off x="4871869" y="4286222"/>
            <a:ext cx="24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Ulovlige tilstande</a:t>
            </a:r>
          </a:p>
        </p:txBody>
      </p:sp>
      <p:cxnSp>
        <p:nvCxnSpPr>
          <p:cNvPr id="1030" name="Straight Arrow Connector 1029"/>
          <p:cNvCxnSpPr/>
          <p:nvPr/>
        </p:nvCxnSpPr>
        <p:spPr>
          <a:xfrm flipV="1">
            <a:off x="3647733" y="2901118"/>
            <a:ext cx="673885" cy="982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37371" y="2814704"/>
            <a:ext cx="16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/>
              <a:t>start-tilstanden</a:t>
            </a:r>
          </a:p>
        </p:txBody>
      </p:sp>
      <p:sp>
        <p:nvSpPr>
          <p:cNvPr id="1031" name="Rounded Rectangle 1030"/>
          <p:cNvSpPr/>
          <p:nvPr/>
        </p:nvSpPr>
        <p:spPr>
          <a:xfrm>
            <a:off x="2314889" y="4931182"/>
            <a:ext cx="7596336" cy="1812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>
                <a:solidFill>
                  <a:schemeClr val="tx1"/>
                </a:solidFill>
              </a:rPr>
              <a:t>Automatisk kontrol af software til f.eks. styring af lyskryds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Hvilke tilstande kan man nå (fra start-tilstanden)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Er alle tilstande man kan nå lovlige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Kan der altid blive grønt igen (</a:t>
            </a:r>
            <a:r>
              <a:rPr lang="da-DK" sz="2400" dirty="0" err="1">
                <a:solidFill>
                  <a:schemeClr val="tx1"/>
                </a:solidFill>
              </a:rPr>
              <a:t>liveness</a:t>
            </a:r>
            <a:r>
              <a:rPr lang="da-DK" sz="2400" dirty="0">
                <a:solidFill>
                  <a:schemeClr val="tx1"/>
                </a:solidFill>
              </a:rPr>
              <a:t>)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95803" y="2326064"/>
            <a:ext cx="232461" cy="673306"/>
            <a:chOff x="5228538" y="3077427"/>
            <a:chExt cx="232461" cy="673306"/>
          </a:xfrm>
        </p:grpSpPr>
        <p:sp>
          <p:nvSpPr>
            <p:cNvPr id="4" name="Rectangle 3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61114" y="2326064"/>
            <a:ext cx="232461" cy="673306"/>
            <a:chOff x="5228538" y="3077427"/>
            <a:chExt cx="232461" cy="673306"/>
          </a:xfrm>
        </p:grpSpPr>
        <p:sp>
          <p:nvSpPr>
            <p:cNvPr id="10" name="Rectangle 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91736" y="2326064"/>
            <a:ext cx="232461" cy="673306"/>
            <a:chOff x="5228538" y="3077427"/>
            <a:chExt cx="232461" cy="673306"/>
          </a:xfrm>
        </p:grpSpPr>
        <p:sp>
          <p:nvSpPr>
            <p:cNvPr id="25" name="Rectangle 2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26425" y="2326064"/>
            <a:ext cx="232461" cy="673306"/>
            <a:chOff x="5228538" y="3077427"/>
            <a:chExt cx="232461" cy="673306"/>
          </a:xfrm>
        </p:grpSpPr>
        <p:sp>
          <p:nvSpPr>
            <p:cNvPr id="30" name="Rectangle 2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320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24" grpId="0"/>
      <p:bldP spid="71" grpId="0"/>
      <p:bldP spid="10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641073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718679" y="1079779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274638"/>
            <a:ext cx="8229600" cy="1143000"/>
          </a:xfrm>
        </p:spPr>
        <p:txBody>
          <a:bodyPr/>
          <a:lstStyle/>
          <a:p>
            <a:r>
              <a:rPr lang="da-DK"/>
              <a:t>Lyskryds</a:t>
            </a:r>
          </a:p>
        </p:txBody>
      </p: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V="1">
            <a:off x="2101692" y="1301356"/>
            <a:ext cx="432048" cy="3020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30599" y="1150145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9356" y="1475492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2944582" y="1361974"/>
            <a:ext cx="237254" cy="2148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 1034"/>
          <p:cNvGrpSpPr/>
          <p:nvPr/>
        </p:nvGrpSpPr>
        <p:grpSpPr>
          <a:xfrm>
            <a:off x="3781578" y="1440933"/>
            <a:ext cx="5626790" cy="4971300"/>
            <a:chOff x="2257578" y="1440933"/>
            <a:chExt cx="5626790" cy="4971300"/>
          </a:xfrm>
        </p:grpSpPr>
        <p:cxnSp>
          <p:nvCxnSpPr>
            <p:cNvPr id="52" name="Straight Arrow Connector 51"/>
            <p:cNvCxnSpPr>
              <a:stCxn id="162" idx="3"/>
              <a:endCxn id="136" idx="1"/>
            </p:cNvCxnSpPr>
            <p:nvPr/>
          </p:nvCxnSpPr>
          <p:spPr>
            <a:xfrm>
              <a:off x="3288684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3263781" y="1440933"/>
              <a:ext cx="4363258" cy="4815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6819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2768191" y="1922503"/>
              <a:ext cx="5116177" cy="673306"/>
              <a:chOff x="2064548" y="4210361"/>
              <a:chExt cx="5116177" cy="67330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06454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512833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6660232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596443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76819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276819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768191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/>
                <a:t>A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037962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/>
                <a:t>B</a:t>
              </a:r>
            </a:p>
          </p:txBody>
        </p:sp>
        <p:cxnSp>
          <p:nvCxnSpPr>
            <p:cNvPr id="309" name="Straight Arrow Connector 308"/>
            <p:cNvCxnSpPr>
              <a:stCxn id="132" idx="3"/>
              <a:endCxn id="156" idx="1"/>
            </p:cNvCxnSpPr>
            <p:nvPr/>
          </p:nvCxnSpPr>
          <p:spPr>
            <a:xfrm>
              <a:off x="4820579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152" idx="3"/>
              <a:endCxn id="146" idx="1"/>
            </p:cNvCxnSpPr>
            <p:nvPr/>
          </p:nvCxnSpPr>
          <p:spPr>
            <a:xfrm>
              <a:off x="6352474" y="2259156"/>
              <a:ext cx="101140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037962" y="3867950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3037962" y="2595809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024477" y="5140091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Freeform 329"/>
            <p:cNvSpPr/>
            <p:nvPr/>
          </p:nvSpPr>
          <p:spPr>
            <a:xfrm rot="5400000" flipV="1">
              <a:off x="649724" y="3954956"/>
              <a:ext cx="3728478" cy="5127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5591944" y="3052026"/>
            <a:ext cx="4032448" cy="3833358"/>
            <a:chOff x="4067944" y="3052026"/>
            <a:chExt cx="4032448" cy="3833358"/>
          </a:xfrm>
        </p:grpSpPr>
        <p:grpSp>
          <p:nvGrpSpPr>
            <p:cNvPr id="81" name="Group 80"/>
            <p:cNvGrpSpPr/>
            <p:nvPr/>
          </p:nvGrpSpPr>
          <p:grpSpPr>
            <a:xfrm>
              <a:off x="583198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7363875" y="3194644"/>
              <a:ext cx="520493" cy="673306"/>
              <a:chOff x="2195736" y="3907822"/>
              <a:chExt cx="520493" cy="673306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4300086" y="3194644"/>
              <a:ext cx="520493" cy="673306"/>
              <a:chOff x="2195736" y="3907822"/>
              <a:chExt cx="520493" cy="67330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583198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7363875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4" name="Group 173"/>
            <p:cNvGrpSpPr/>
            <p:nvPr/>
          </p:nvGrpSpPr>
          <p:grpSpPr>
            <a:xfrm>
              <a:off x="4300086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583198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7363875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4300086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3" name="Group 1032"/>
            <p:cNvGrpSpPr/>
            <p:nvPr/>
          </p:nvGrpSpPr>
          <p:grpSpPr>
            <a:xfrm>
              <a:off x="4067944" y="3052026"/>
              <a:ext cx="4032448" cy="3833358"/>
              <a:chOff x="4067944" y="3052026"/>
              <a:chExt cx="4032448" cy="3833358"/>
            </a:xfrm>
          </p:grpSpPr>
          <p:sp>
            <p:nvSpPr>
              <p:cNvPr id="331" name="Rounded Rectangle 330"/>
              <p:cNvSpPr/>
              <p:nvPr/>
            </p:nvSpPr>
            <p:spPr>
              <a:xfrm>
                <a:off x="4067944" y="3052026"/>
                <a:ext cx="4032448" cy="3528392"/>
              </a:xfrm>
              <a:prstGeom prst="roundRect">
                <a:avLst>
                  <a:gd name="adj" fmla="val 7549"/>
                </a:avLst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4860032" y="6516052"/>
                <a:ext cx="24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/>
                  <a:t>Ulovlige tilstande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28AAF1-A156-484E-8264-B2BF9A80B975}"/>
              </a:ext>
            </a:extLst>
          </p:cNvPr>
          <p:cNvSpPr txBox="1"/>
          <p:nvPr/>
        </p:nvSpPr>
        <p:spPr>
          <a:xfrm>
            <a:off x="1473478" y="88095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Street View</a:t>
            </a:r>
          </a:p>
          <a:p>
            <a:r>
              <a:rPr lang="en-US" dirty="0" err="1"/>
              <a:t>Vestre</a:t>
            </a:r>
            <a:r>
              <a:rPr lang="en-US" dirty="0"/>
              <a:t> </a:t>
            </a:r>
            <a:r>
              <a:rPr lang="en-US" dirty="0" err="1"/>
              <a:t>Ringgade</a:t>
            </a:r>
            <a:r>
              <a:rPr lang="en-US" dirty="0"/>
              <a:t> / </a:t>
            </a:r>
            <a:r>
              <a:rPr lang="en-US" dirty="0" err="1"/>
              <a:t>Randersvej</a:t>
            </a:r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2E149-F22B-D47C-22F1-D82A1D5C6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78" y="1646403"/>
            <a:ext cx="9192344" cy="40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8" y="-1"/>
            <a:ext cx="9158283" cy="980729"/>
          </a:xfrm>
        </p:spPr>
        <p:txBody>
          <a:bodyPr>
            <a:normAutofit fontScale="90000"/>
          </a:bodyPr>
          <a:lstStyle/>
          <a:p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Grafer og Algoritmer</a:t>
            </a:r>
            <a:br>
              <a:rPr lang="da-DK" dirty="0"/>
            </a:br>
            <a:r>
              <a:rPr lang="da-DK" dirty="0"/>
              <a:t>Opsummering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82731"/>
            <a:ext cx="11377264" cy="4525963"/>
          </a:xfrm>
        </p:spPr>
        <p:txBody>
          <a:bodyPr>
            <a:normAutofit/>
          </a:bodyPr>
          <a:lstStyle/>
          <a:p>
            <a:r>
              <a:rPr lang="da-DK" sz="2800" dirty="0" err="1"/>
              <a:t>Planare</a:t>
            </a:r>
            <a:r>
              <a:rPr lang="da-DK" sz="2800" dirty="0"/>
              <a:t> grafer (</a:t>
            </a:r>
            <a:r>
              <a:rPr lang="da-DK" sz="2800" dirty="0" err="1"/>
              <a:t>Voronoi</a:t>
            </a:r>
            <a:r>
              <a:rPr lang="da-DK" sz="2800" dirty="0"/>
              <a:t> diagram, </a:t>
            </a:r>
            <a:r>
              <a:rPr lang="da-DK" sz="2800" dirty="0" err="1"/>
              <a:t>Euler’s</a:t>
            </a:r>
            <a:r>
              <a:rPr lang="da-DK" sz="2800" dirty="0"/>
              <a:t> formel)</a:t>
            </a:r>
          </a:p>
          <a:p>
            <a:r>
              <a:rPr lang="da-DK" sz="2800" dirty="0"/>
              <a:t>Vejnet som grafer (korteste veje, disjunkte stier, stærk sammenhængende)</a:t>
            </a:r>
          </a:p>
          <a:p>
            <a:r>
              <a:rPr lang="da-DK" sz="2800" dirty="0"/>
              <a:t>Rejseplaner (modellering som graf)</a:t>
            </a:r>
          </a:p>
          <a:p>
            <a:r>
              <a:rPr lang="da-DK" sz="2800" dirty="0"/>
              <a:t>Regneark (cykler i grafer, topologisk sortering)</a:t>
            </a:r>
          </a:p>
          <a:p>
            <a:r>
              <a:rPr lang="da-DK" sz="2800" dirty="0"/>
              <a:t>Strømninger i grafer</a:t>
            </a:r>
          </a:p>
          <a:p>
            <a:r>
              <a:rPr lang="da-DK" sz="2800" dirty="0"/>
              <a:t>2-kant sammenhængende grafer</a:t>
            </a:r>
          </a:p>
          <a:p>
            <a:r>
              <a:rPr lang="da-DK" sz="2800" dirty="0"/>
              <a:t>Tilstandsgrafer (lyskryds)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3B3F42-0A39-4D36-B3A9-F07376E0EAC5}"/>
              </a:ext>
            </a:extLst>
          </p:cNvPr>
          <p:cNvSpPr txBox="1">
            <a:spLocks/>
          </p:cNvSpPr>
          <p:nvPr/>
        </p:nvSpPr>
        <p:spPr>
          <a:xfrm>
            <a:off x="1502538" y="5490001"/>
            <a:ext cx="9144000" cy="109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800" dirty="0"/>
              <a:t>Mange problemer kan løses med generelle </a:t>
            </a:r>
            <a:r>
              <a:rPr lang="da-DK" sz="2800" b="1" dirty="0">
                <a:solidFill>
                  <a:srgbClr val="C00000"/>
                </a:solidFill>
              </a:rPr>
              <a:t>grafalgoritmer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C02954B-FD50-4552-A0E6-4676016DBF37}"/>
              </a:ext>
            </a:extLst>
          </p:cNvPr>
          <p:cNvSpPr txBox="1"/>
          <p:nvPr/>
        </p:nvSpPr>
        <p:spPr>
          <a:xfrm>
            <a:off x="1509717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Gerth Stølting Brodal, Institut for Datalogi, Aarhus Universitet</a:t>
            </a:r>
          </a:p>
        </p:txBody>
      </p:sp>
    </p:spTree>
    <p:extLst>
      <p:ext uri="{BB962C8B-B14F-4D97-AF65-F5344CB8AC3E}">
        <p14:creationId xmlns:p14="http://schemas.microsoft.com/office/powerpoint/2010/main" val="20297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65005-4E03-D315-0F96-DE3F92E5F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CFEF4EA3-7355-F4D1-0A30-05828AD06BC6}"/>
              </a:ext>
            </a:extLst>
          </p:cNvPr>
          <p:cNvGrpSpPr/>
          <p:nvPr/>
        </p:nvGrpSpPr>
        <p:grpSpPr>
          <a:xfrm>
            <a:off x="9982760" y="1770531"/>
            <a:ext cx="1893005" cy="2344386"/>
            <a:chOff x="5178169" y="1859843"/>
            <a:chExt cx="2107929" cy="2612872"/>
          </a:xfrm>
        </p:grpSpPr>
        <p:sp>
          <p:nvSpPr>
            <p:cNvPr id="18" name="Rektangel: afrundede hjørner 17">
              <a:extLst>
                <a:ext uri="{FF2B5EF4-FFF2-40B4-BE49-F238E27FC236}">
                  <a16:creationId xmlns:a16="http://schemas.microsoft.com/office/drawing/2014/main" id="{21C48C6C-B4D3-F6B1-A5C6-9611FFEEC958}"/>
                </a:ext>
              </a:extLst>
            </p:cNvPr>
            <p:cNvSpPr/>
            <p:nvPr/>
          </p:nvSpPr>
          <p:spPr bwMode="auto">
            <a:xfrm>
              <a:off x="5364120" y="2566510"/>
              <a:ext cx="1682417" cy="1575835"/>
            </a:xfrm>
            <a:prstGeom prst="roundRect">
              <a:avLst/>
            </a:prstGeom>
            <a:solidFill>
              <a:schemeClr val="bg1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da-DK" sz="1600" err="1">
                <a:solidFill>
                  <a:schemeClr val="bg1"/>
                </a:solidFill>
                <a:latin typeface="AU Passata" pitchFamily="34" charset="0"/>
              </a:endParaRPr>
            </a:p>
          </p:txBody>
        </p:sp>
        <p:pic>
          <p:nvPicPr>
            <p:cNvPr id="17" name="Picture 2" descr="Question mark Special Lineal color icon">
              <a:extLst>
                <a:ext uri="{FF2B5EF4-FFF2-40B4-BE49-F238E27FC236}">
                  <a16:creationId xmlns:a16="http://schemas.microsoft.com/office/drawing/2014/main" id="{01E4429F-85F7-A543-06F6-C1F7FB015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69" y="2427710"/>
              <a:ext cx="2107929" cy="2045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61881346-0C4E-F869-3091-5705D95D87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67512" y="1859843"/>
              <a:ext cx="1919763" cy="31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Calibri" panose="020F0502020204030204" pitchFamily="34" charset="0"/>
                <a:buChar char="​"/>
                <a:defRPr sz="20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756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152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512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836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1836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1836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1836000" indent="-180000" algn="l" rtl="0" eaLnBrk="1" fontAlgn="base" hangingPunct="1">
                <a:lnSpc>
                  <a:spcPct val="99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en-US" sz="2400" b="1" kern="0" dirty="0" err="1"/>
                <a:t>Spørgsmål</a:t>
              </a:r>
              <a:r>
                <a:rPr lang="en-US" sz="2400" b="1" kern="0" dirty="0"/>
                <a:t>?</a:t>
              </a:r>
              <a:endParaRPr lang="da-DK" sz="2400" b="1" kern="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CEAF1F-5C52-C26D-44D8-C9D6A86C6088}"/>
              </a:ext>
            </a:extLst>
          </p:cNvPr>
          <p:cNvGrpSpPr/>
          <p:nvPr/>
        </p:nvGrpSpPr>
        <p:grpSpPr>
          <a:xfrm>
            <a:off x="901" y="0"/>
            <a:ext cx="9706784" cy="6858000"/>
            <a:chOff x="-687" y="0"/>
            <a:chExt cx="9706784" cy="6858000"/>
          </a:xfrm>
        </p:grpSpPr>
        <p:pic>
          <p:nvPicPr>
            <p:cNvPr id="4" name="Picture 3" descr="A blue and white screen with white text&#10;&#10;Description automatically generated">
              <a:extLst>
                <a:ext uri="{FF2B5EF4-FFF2-40B4-BE49-F238E27FC236}">
                  <a16:creationId xmlns:a16="http://schemas.microsoft.com/office/drawing/2014/main" id="{5315A32A-ECE7-42F8-F3B5-F6C532565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" y="0"/>
              <a:ext cx="9706784" cy="6858000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DD6F3D7-0043-6AD2-F06F-0371DCEBD981}"/>
                </a:ext>
              </a:extLst>
            </p:cNvPr>
            <p:cNvSpPr/>
            <p:nvPr/>
          </p:nvSpPr>
          <p:spPr bwMode="auto">
            <a:xfrm>
              <a:off x="5299261" y="2403769"/>
              <a:ext cx="4399157" cy="3248845"/>
            </a:xfrm>
            <a:prstGeom prst="rect">
              <a:avLst/>
            </a:prstGeom>
            <a:solidFill>
              <a:srgbClr val="00B6AD"/>
            </a:solidFill>
            <a:ln w="1778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da-DK" sz="1600" err="1">
                <a:solidFill>
                  <a:schemeClr val="bg1"/>
                </a:solidFill>
                <a:latin typeface="AU Passata" pitchFamily="34" charset="0"/>
              </a:endParaRPr>
            </a:p>
          </p:txBody>
        </p:sp>
      </p:grpSp>
      <p:pic>
        <p:nvPicPr>
          <p:cNvPr id="5" name="Billede 4" descr="Et billede, der indeholder tekst, tøj, menneske, Ansigt&#10;&#10;AI-genereret indhold kan være ukorrekt.">
            <a:extLst>
              <a:ext uri="{FF2B5EF4-FFF2-40B4-BE49-F238E27FC236}">
                <a16:creationId xmlns:a16="http://schemas.microsoft.com/office/drawing/2014/main" id="{1973697D-CC1A-BA24-4AF0-992CFA8AE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173" y="2715607"/>
            <a:ext cx="4878415" cy="2703916"/>
          </a:xfrm>
          <a:prstGeom prst="rect">
            <a:avLst/>
          </a:prstGeom>
        </p:spPr>
      </p:pic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F2D200A3-C7D7-933F-5048-DE182084491C}"/>
              </a:ext>
            </a:extLst>
          </p:cNvPr>
          <p:cNvSpPr/>
          <p:nvPr/>
        </p:nvSpPr>
        <p:spPr bwMode="auto">
          <a:xfrm>
            <a:off x="5883505" y="2055524"/>
            <a:ext cx="3017498" cy="1631160"/>
          </a:xfrm>
          <a:prstGeom prst="roundRect">
            <a:avLst/>
          </a:prstGeom>
          <a:solidFill>
            <a:srgbClr val="00B6AD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da-DK" b="1">
                <a:solidFill>
                  <a:schemeClr val="bg1"/>
                </a:solidFill>
                <a:latin typeface="AU Passata"/>
              </a:rPr>
              <a:t>Gå med på rundvisning</a:t>
            </a:r>
            <a:br>
              <a:rPr lang="da-DK" b="1" dirty="0">
                <a:solidFill>
                  <a:schemeClr val="bg1"/>
                </a:solidFill>
                <a:latin typeface="AU Passata"/>
              </a:rPr>
            </a:br>
            <a:r>
              <a:rPr lang="da-DK" b="1">
                <a:solidFill>
                  <a:schemeClr val="bg1"/>
                </a:solidFill>
                <a:latin typeface="AU Passata"/>
              </a:rPr>
              <a:t>kl. </a:t>
            </a:r>
            <a:r>
              <a:rPr lang="da-DK" b="1" dirty="0">
                <a:solidFill>
                  <a:schemeClr val="bg1"/>
                </a:solidFill>
                <a:latin typeface="AU Passata"/>
              </a:rPr>
              <a:t>14.00</a:t>
            </a:r>
            <a:br>
              <a:rPr lang="da-DK" b="1" dirty="0">
                <a:latin typeface="AU Passata"/>
              </a:rPr>
            </a:br>
            <a:r>
              <a:rPr lang="da-DK" sz="1600" dirty="0">
                <a:solidFill>
                  <a:schemeClr val="bg1"/>
                </a:solidFill>
                <a:latin typeface="AU Passata"/>
              </a:rPr>
              <a:t>- afgang fra messestanden</a:t>
            </a:r>
          </a:p>
          <a:p>
            <a:pPr algn="ctr">
              <a:lnSpc>
                <a:spcPct val="95000"/>
              </a:lnSpc>
            </a:pPr>
            <a:endParaRPr lang="da-DK" sz="1400" dirty="0">
              <a:solidFill>
                <a:schemeClr val="bg1"/>
              </a:solidFill>
              <a:latin typeface="AU Passata"/>
            </a:endParaRPr>
          </a:p>
          <a:p>
            <a:pPr algn="ctr">
              <a:lnSpc>
                <a:spcPct val="95000"/>
              </a:lnSpc>
            </a:pPr>
            <a:r>
              <a:rPr lang="da-DK" sz="1400">
                <a:solidFill>
                  <a:schemeClr val="bg1"/>
                </a:solidFill>
                <a:latin typeface="AU Passata"/>
              </a:rPr>
              <a:t>(mere info på </a:t>
            </a:r>
            <a:r>
              <a:rPr lang="da-DK" sz="1400" b="1">
                <a:solidFill>
                  <a:schemeClr val="bg1"/>
                </a:solidFill>
                <a:latin typeface="AU Passata"/>
              </a:rPr>
              <a:t>cs.au.dk/rundvisning)</a:t>
            </a:r>
            <a:endParaRPr lang="da-DK" sz="1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6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428625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&lt;&lt; </a:t>
            </a:r>
            <a:r>
              <a:rPr lang="da-DK" dirty="0" err="1"/>
              <a:t>Kassogram</a:t>
            </a:r>
            <a:r>
              <a:rPr lang="da-DK" dirty="0"/>
              <a:t> &gt;&gt;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23683"/>
              </p:ext>
            </p:extLst>
          </p:nvPr>
        </p:nvGraphicFramePr>
        <p:xfrm>
          <a:off x="863397" y="561133"/>
          <a:ext cx="10425682" cy="5419538"/>
        </p:xfrm>
        <a:graphic>
          <a:graphicData uri="http://schemas.openxmlformats.org/drawingml/2006/table">
            <a:tbl>
              <a:tblPr firstRow="1" bandRow="1"/>
              <a:tblGrid>
                <a:gridCol w="124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1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Introduction</a:t>
                      </a: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 to Programming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Algorithms</a:t>
                      </a:r>
                      <a:r>
                        <a:rPr lang="da-DK" sz="1400" baseline="0" dirty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and Data </a:t>
                      </a: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Structures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Introduction to </a:t>
                      </a:r>
                      <a:b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Mathematics and </a:t>
                      </a:r>
                      <a:r>
                        <a:rPr lang="en-US" sz="1400" dirty="0" err="1">
                          <a:effectLst/>
                          <a:latin typeface="+mj-lt"/>
                          <a:ea typeface="Times New Roman"/>
                        </a:rPr>
                        <a:t>Optimisation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2</a:t>
                      </a:r>
                      <a:b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</a:b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Computer Architecture, </a:t>
                      </a:r>
                      <a:b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</a:b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Networks</a:t>
                      </a:r>
                      <a:r>
                        <a:rPr lang="da-DK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and Operating Systems 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Programming Languages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Computability</a:t>
                      </a: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and </a:t>
                      </a:r>
                      <a:r>
                        <a:rPr lang="da-DK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Logic</a:t>
                      </a:r>
                      <a:endParaRPr lang="da-DK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3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Software Engineering and Architecture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Human-Computer </a:t>
                      </a:r>
                      <a:r>
                        <a:rPr lang="da-DK" sz="1400" dirty="0" err="1">
                          <a:effectLst/>
                          <a:latin typeface="+mj-lt"/>
                          <a:ea typeface="Times New Roman"/>
                        </a:rPr>
                        <a:t>Interaction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  <a:t>Introduction to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  <a:t>Probability Theory and Statistics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4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Databases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Distributed Systems</a:t>
                      </a:r>
                      <a:r>
                        <a:rPr lang="da-DK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and Security</a:t>
                      </a:r>
                      <a:r>
                        <a:rPr lang="da-DK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Numerical Linear Algebra</a:t>
                      </a:r>
                      <a:endParaRPr lang="da-DK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5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Compilation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Experimental Systems Development</a:t>
                      </a:r>
                      <a:endParaRPr lang="da-DK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Machine Learning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6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+mj-lt"/>
                          <a:ea typeface="Times New Roman"/>
                        </a:rPr>
                        <a:t>Bachelor Project</a:t>
                      </a: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300" dirty="0" err="1">
                          <a:effectLst/>
                          <a:latin typeface="+mj-lt"/>
                          <a:ea typeface="Times New Roman"/>
                        </a:rPr>
                        <a:t>Philosophy</a:t>
                      </a:r>
                      <a:r>
                        <a:rPr lang="da-DK" sz="1300" baseline="0" dirty="0">
                          <a:effectLst/>
                          <a:latin typeface="+mj-lt"/>
                          <a:ea typeface="Times New Roman"/>
                        </a:rPr>
                        <a:t> and </a:t>
                      </a:r>
                      <a:r>
                        <a:rPr lang="da-DK" sz="1300" baseline="0" dirty="0" err="1">
                          <a:effectLst/>
                          <a:latin typeface="+mj-lt"/>
                          <a:ea typeface="Times New Roman"/>
                        </a:rPr>
                        <a:t>Ethics</a:t>
                      </a:r>
                      <a:r>
                        <a:rPr lang="da-DK" sz="1300" baseline="0" dirty="0">
                          <a:effectLst/>
                          <a:latin typeface="+mj-lt"/>
                          <a:ea typeface="Times New Roman"/>
                        </a:rPr>
                        <a:t> of Computer Science</a:t>
                      </a:r>
                      <a:endParaRPr lang="da-DK" sz="13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Optimization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8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41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Semester</a:t>
                      </a:r>
                      <a:r>
                        <a:rPr lang="en-GB" sz="1400" baseline="0" dirty="0">
                          <a:latin typeface="+mj-lt"/>
                        </a:rPr>
                        <a:t> 7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Computational Geometry: 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Theory and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Experimentation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Analysis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Building the Internet of Things with 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P2P and Cloud Computing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5015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Semester</a:t>
                      </a:r>
                      <a:r>
                        <a:rPr lang="en-GB" sz="1400" baseline="0" dirty="0">
                          <a:latin typeface="+mj-lt"/>
                        </a:rPr>
                        <a:t> 8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Randomized Algorithms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Language-based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Security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Augmented Reality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81281"/>
                  </a:ext>
                </a:extLst>
              </a:tr>
              <a:tr h="20879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Advanced Augmented</a:t>
                      </a:r>
                      <a:r>
                        <a:rPr lang="en-GB" sz="1400" baseline="0" dirty="0">
                          <a:latin typeface="+mj-lt"/>
                        </a:rPr>
                        <a:t> Reality Project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5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Semester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Theory of Algorithms and Computational Complexity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Advanced Topics in </a:t>
                      </a:r>
                      <a:br>
                        <a:rPr lang="en-US" sz="1400" dirty="0">
                          <a:latin typeface="+mj-lt"/>
                        </a:rPr>
                      </a:br>
                      <a:r>
                        <a:rPr lang="en-US" sz="1400" dirty="0">
                          <a:latin typeface="+mj-lt"/>
                        </a:rPr>
                        <a:t>Programming Language Theory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Deep Learning for Visual Recognition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111541" marR="111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09170"/>
                  </a:ext>
                </a:extLst>
              </a:tr>
              <a:tr h="129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j-lt"/>
                        </a:rPr>
                        <a:t>Semester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Master Thesis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1057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899397" y="561133"/>
            <a:ext cx="108000" cy="3276000"/>
          </a:xfrm>
          <a:prstGeom prst="leftBrace">
            <a:avLst>
              <a:gd name="adj1" fmla="val 8770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Left Brace 6"/>
          <p:cNvSpPr/>
          <p:nvPr/>
        </p:nvSpPr>
        <p:spPr>
          <a:xfrm>
            <a:off x="899397" y="3969296"/>
            <a:ext cx="108000" cy="2124000"/>
          </a:xfrm>
          <a:prstGeom prst="leftBrace">
            <a:avLst>
              <a:gd name="adj1" fmla="val 6125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49332" y="2014467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Bachelor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49332" y="4846630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Kandidat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46064" y="132740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242212" y="9464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Valgfrie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70721" y="132740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9569" y="107340"/>
            <a:ext cx="20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Matematik</a:t>
            </a:r>
            <a:r>
              <a:rPr lang="en-GB" dirty="0"/>
              <a:t> </a:t>
            </a:r>
            <a:r>
              <a:rPr lang="en-GB" dirty="0" err="1"/>
              <a:t>støttefag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24456" y="132740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46004" y="107340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Datalogi</a:t>
            </a:r>
            <a:r>
              <a:rPr lang="en-GB" dirty="0"/>
              <a:t>, </a:t>
            </a:r>
            <a:r>
              <a:rPr lang="en-GB" dirty="0" err="1"/>
              <a:t>obligatorisk</a:t>
            </a:r>
            <a:r>
              <a:rPr lang="en-GB" dirty="0"/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5232656" y="441660"/>
            <a:ext cx="2958844" cy="7550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A2DF8-058D-95EF-EE59-4D8E944BA4AB}"/>
              </a:ext>
            </a:extLst>
          </p:cNvPr>
          <p:cNvSpPr txBox="1"/>
          <p:nvPr/>
        </p:nvSpPr>
        <p:spPr>
          <a:xfrm rot="16200000">
            <a:off x="236048" y="6399811"/>
            <a:ext cx="83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PhD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2868128-026C-364B-07BF-0891B74EF81F}"/>
              </a:ext>
            </a:extLst>
          </p:cNvPr>
          <p:cNvSpPr/>
          <p:nvPr/>
        </p:nvSpPr>
        <p:spPr>
          <a:xfrm>
            <a:off x="902957" y="6165775"/>
            <a:ext cx="108000" cy="936000"/>
          </a:xfrm>
          <a:prstGeom prst="leftBrace">
            <a:avLst>
              <a:gd name="adj1" fmla="val 77788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601F3-4257-757D-38A7-0EC7F29B7BD1}"/>
              </a:ext>
            </a:extLst>
          </p:cNvPr>
          <p:cNvSpPr/>
          <p:nvPr/>
        </p:nvSpPr>
        <p:spPr>
          <a:xfrm>
            <a:off x="2117725" y="6093296"/>
            <a:ext cx="9171318" cy="158464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631504" y="3044279"/>
            <a:ext cx="8496944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4400" dirty="0"/>
              <a:t>Fokus er på de </a:t>
            </a:r>
            <a:r>
              <a:rPr lang="da-DK" sz="4400" b="1" dirty="0">
                <a:solidFill>
                  <a:srgbClr val="C00000"/>
                </a:solidFill>
              </a:rPr>
              <a:t>overordnede idéer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47529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983432" y="1474663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577634" y="3468283"/>
            <a:ext cx="1780728" cy="1707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50392" cy="11430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Største Tomme Cirkel</a:t>
            </a:r>
          </a:p>
        </p:txBody>
      </p:sp>
      <p:sp>
        <p:nvSpPr>
          <p:cNvPr id="5" name="Oval 4"/>
          <p:cNvSpPr/>
          <p:nvPr/>
        </p:nvSpPr>
        <p:spPr>
          <a:xfrm>
            <a:off x="2309218" y="2379017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27226" y="2824139"/>
            <a:ext cx="2203450" cy="539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38016" y="3365921"/>
            <a:ext cx="668660" cy="14013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314972" y="3418697"/>
            <a:ext cx="1710785" cy="821563"/>
            <a:chOff x="2699191" y="3356805"/>
            <a:chExt cx="1710785" cy="82156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99191" y="3356805"/>
              <a:ext cx="1710785" cy="82156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095730" y="4041648"/>
              <a:ext cx="82724" cy="38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145534" y="3964840"/>
              <a:ext cx="36579" cy="78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322279" y="2685286"/>
            <a:ext cx="342465" cy="1341442"/>
            <a:chOff x="3706498" y="2623399"/>
            <a:chExt cx="342465" cy="134144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706498" y="2623399"/>
              <a:ext cx="342465" cy="1341442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90332" y="3013724"/>
              <a:ext cx="22062" cy="84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835937" y="3102769"/>
              <a:ext cx="78838" cy="19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flipV="1">
            <a:off x="3573632" y="2818735"/>
            <a:ext cx="955343" cy="81886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816759" y="4171369"/>
            <a:ext cx="720000" cy="7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Oval 81"/>
          <p:cNvSpPr/>
          <p:nvPr/>
        </p:nvSpPr>
        <p:spPr>
          <a:xfrm>
            <a:off x="5474568" y="3991495"/>
            <a:ext cx="1440000" cy="144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Oval 82"/>
          <p:cNvSpPr/>
          <p:nvPr/>
        </p:nvSpPr>
        <p:spPr>
          <a:xfrm>
            <a:off x="5626968" y="3991495"/>
            <a:ext cx="1080000" cy="108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Oval 83"/>
          <p:cNvSpPr/>
          <p:nvPr/>
        </p:nvSpPr>
        <p:spPr>
          <a:xfrm>
            <a:off x="5141809" y="3959285"/>
            <a:ext cx="1800000" cy="180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1207840" y="2087121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687598" y="334871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709904" y="5880713"/>
            <a:ext cx="550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dirty="0"/>
              <a:t>  Største tomme cirkel har </a:t>
            </a:r>
            <a:br>
              <a:rPr lang="da-DK" sz="2400" dirty="0"/>
            </a:br>
            <a:r>
              <a:rPr lang="da-DK" sz="2400" dirty="0"/>
              <a:t>	    mindst 3 punkter på randen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912906" y="2482775"/>
            <a:ext cx="3066958" cy="2601580"/>
            <a:chOff x="2297130" y="2420888"/>
            <a:chExt cx="3066958" cy="2601580"/>
          </a:xfrm>
        </p:grpSpPr>
        <p:sp>
          <p:nvSpPr>
            <p:cNvPr id="98" name="TextBox 97"/>
            <p:cNvSpPr txBox="1"/>
            <p:nvPr/>
          </p:nvSpPr>
          <p:spPr>
            <a:xfrm>
              <a:off x="4889418" y="2420888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/>
                <a:t>p</a:t>
              </a:r>
              <a:r>
                <a:rPr lang="da-DK" baseline="-25000"/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61226" y="4653136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/>
                <a:t>p</a:t>
              </a:r>
              <a:r>
                <a:rPr lang="da-DK" baseline="-25000"/>
                <a:t>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97130" y="2996952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/>
                <a:t>p</a:t>
              </a:r>
              <a:r>
                <a:rPr lang="da-DK" baseline="-25000"/>
                <a:t>1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073146" y="3049547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93573" y="2239665"/>
            <a:ext cx="3948607" cy="221599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dirty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for alle mulige  (p</a:t>
            </a:r>
            <a:r>
              <a:rPr lang="da-DK" baseline="-25000" dirty="0"/>
              <a:t>1</a:t>
            </a:r>
            <a:r>
              <a:rPr lang="da-DK" dirty="0"/>
              <a:t>, p</a:t>
            </a:r>
            <a:r>
              <a:rPr lang="da-DK" baseline="-25000" dirty="0"/>
              <a:t>2</a:t>
            </a:r>
            <a:r>
              <a:rPr lang="da-DK" dirty="0"/>
              <a:t>, p</a:t>
            </a:r>
            <a:r>
              <a:rPr lang="da-DK" baseline="-25000" dirty="0"/>
              <a:t>3</a:t>
            </a:r>
            <a:r>
              <a:rPr lang="da-DK" dirty="0"/>
              <a:t>) :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find </a:t>
            </a:r>
            <a:r>
              <a:rPr lang="da-DK" dirty="0">
                <a:solidFill>
                  <a:srgbClr val="C00000"/>
                </a:solidFill>
              </a:rPr>
              <a:t>C </a:t>
            </a:r>
            <a:r>
              <a:rPr lang="da-DK" dirty="0"/>
              <a:t>med p</a:t>
            </a:r>
            <a:r>
              <a:rPr lang="da-DK" baseline="-25000" dirty="0"/>
              <a:t>1</a:t>
            </a:r>
            <a:r>
              <a:rPr lang="da-DK" dirty="0"/>
              <a:t>, p</a:t>
            </a:r>
            <a:r>
              <a:rPr lang="da-DK" baseline="-25000" dirty="0"/>
              <a:t>2</a:t>
            </a:r>
            <a:r>
              <a:rPr lang="da-DK" dirty="0"/>
              <a:t>, p</a:t>
            </a:r>
            <a:r>
              <a:rPr lang="da-DK" baseline="-25000" dirty="0"/>
              <a:t>3 </a:t>
            </a:r>
            <a:r>
              <a:rPr lang="da-DK" dirty="0"/>
              <a:t>på randen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for alle punkter </a:t>
            </a:r>
            <a:r>
              <a:rPr lang="da-DK" dirty="0">
                <a:solidFill>
                  <a:schemeClr val="accent1"/>
                </a:solidFill>
              </a:rPr>
              <a:t>p</a:t>
            </a:r>
            <a:r>
              <a:rPr lang="da-DK" dirty="0"/>
              <a:t> :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	hvis </a:t>
            </a:r>
            <a:r>
              <a:rPr lang="da-DK" dirty="0">
                <a:solidFill>
                  <a:schemeClr val="accent1"/>
                </a:solidFill>
              </a:rPr>
              <a:t>p</a:t>
            </a:r>
            <a:r>
              <a:rPr lang="da-DK" dirty="0"/>
              <a:t> inde i </a:t>
            </a:r>
            <a:r>
              <a:rPr lang="da-DK" dirty="0">
                <a:solidFill>
                  <a:srgbClr val="C00000"/>
                </a:solidFill>
              </a:rPr>
              <a:t>C</a:t>
            </a:r>
            <a:r>
              <a:rPr lang="da-DK" dirty="0"/>
              <a:t> prøv næste (p</a:t>
            </a:r>
            <a:r>
              <a:rPr lang="da-DK" baseline="-25000" dirty="0"/>
              <a:t>1</a:t>
            </a:r>
            <a:r>
              <a:rPr lang="da-DK" dirty="0"/>
              <a:t>, p</a:t>
            </a:r>
            <a:r>
              <a:rPr lang="da-DK" baseline="-25000" dirty="0"/>
              <a:t>2</a:t>
            </a:r>
            <a:r>
              <a:rPr lang="da-DK" dirty="0"/>
              <a:t>, p</a:t>
            </a:r>
            <a:r>
              <a:rPr lang="da-DK" baseline="-25000" dirty="0"/>
              <a:t>3</a:t>
            </a:r>
            <a:r>
              <a:rPr lang="da-DK" dirty="0"/>
              <a:t>)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</a:t>
            </a:r>
            <a:r>
              <a:rPr lang="da-DK" dirty="0">
                <a:solidFill>
                  <a:srgbClr val="C00000"/>
                </a:solidFill>
              </a:rPr>
              <a:t>C</a:t>
            </a:r>
            <a:r>
              <a:rPr lang="da-DK" dirty="0"/>
              <a:t> mulig kandidat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Rapporter største kandidat fundet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272946" y="255063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53066" y="3625611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48956" y="315605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accent1"/>
                </a:solidFill>
              </a:rPr>
              <a:t>p</a:t>
            </a:r>
            <a:endParaRPr lang="da-DK" baseline="-2500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15218" y="358501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extBox 50"/>
          <p:cNvSpPr txBox="1"/>
          <p:nvPr/>
        </p:nvSpPr>
        <p:spPr>
          <a:xfrm>
            <a:off x="3854374" y="3553564"/>
            <a:ext cx="9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>
                <a:solidFill>
                  <a:schemeClr val="bg1">
                    <a:lumMod val="50000"/>
                  </a:schemeClr>
                </a:solidFill>
              </a:rPr>
              <a:t>dist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err="1">
                <a:solidFill>
                  <a:srgbClr val="C00000"/>
                </a:solidFill>
              </a:rPr>
              <a:t>c</a:t>
            </a:r>
            <a:r>
              <a:rPr lang="da-DK" err="1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da-DK" err="1">
                <a:solidFill>
                  <a:schemeClr val="accent1"/>
                </a:solidFill>
              </a:rPr>
              <a:t>p</a:t>
            </a:r>
            <a:r>
              <a:rPr lang="da-DK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5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7" grpId="0"/>
      <p:bldP spid="102" grpId="0"/>
      <p:bldP spid="103" grpId="0" animBg="1"/>
      <p:bldP spid="104" grpId="0"/>
      <p:bldP spid="105" grpId="0"/>
      <p:bldP spid="45" grpId="0"/>
      <p:bldP spid="2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994727" y="1481390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65"/>
          <p:cNvSpPr/>
          <p:nvPr/>
        </p:nvSpPr>
        <p:spPr>
          <a:xfrm>
            <a:off x="1684843" y="2659414"/>
            <a:ext cx="1897380" cy="1638300"/>
          </a:xfrm>
          <a:custGeom>
            <a:avLst/>
            <a:gdLst>
              <a:gd name="connsiteX0" fmla="*/ 0 w 1897380"/>
              <a:gd name="connsiteY0" fmla="*/ 914400 h 1653540"/>
              <a:gd name="connsiteX1" fmla="*/ 388620 w 1897380"/>
              <a:gd name="connsiteY1" fmla="*/ 1562100 h 1653540"/>
              <a:gd name="connsiteX2" fmla="*/ 640080 w 1897380"/>
              <a:gd name="connsiteY2" fmla="*/ 1653540 h 1653540"/>
              <a:gd name="connsiteX3" fmla="*/ 1897380 w 1897380"/>
              <a:gd name="connsiteY3" fmla="*/ 982980 h 1653540"/>
              <a:gd name="connsiteX4" fmla="*/ 1783080 w 1897380"/>
              <a:gd name="connsiteY4" fmla="*/ 495300 h 1653540"/>
              <a:gd name="connsiteX5" fmla="*/ 464820 w 1897380"/>
              <a:gd name="connsiteY5" fmla="*/ 0 h 1653540"/>
              <a:gd name="connsiteX6" fmla="*/ 0 w 1897380"/>
              <a:gd name="connsiteY6" fmla="*/ 914400 h 1653540"/>
              <a:gd name="connsiteX0" fmla="*/ 0 w 1897380"/>
              <a:gd name="connsiteY0" fmla="*/ 914400 h 1630680"/>
              <a:gd name="connsiteX1" fmla="*/ 388620 w 1897380"/>
              <a:gd name="connsiteY1" fmla="*/ 1562100 h 1630680"/>
              <a:gd name="connsiteX2" fmla="*/ 632460 w 1897380"/>
              <a:gd name="connsiteY2" fmla="*/ 1630680 h 1630680"/>
              <a:gd name="connsiteX3" fmla="*/ 1897380 w 1897380"/>
              <a:gd name="connsiteY3" fmla="*/ 982980 h 1630680"/>
              <a:gd name="connsiteX4" fmla="*/ 1783080 w 1897380"/>
              <a:gd name="connsiteY4" fmla="*/ 495300 h 1630680"/>
              <a:gd name="connsiteX5" fmla="*/ 464820 w 1897380"/>
              <a:gd name="connsiteY5" fmla="*/ 0 h 1630680"/>
              <a:gd name="connsiteX6" fmla="*/ 0 w 1897380"/>
              <a:gd name="connsiteY6" fmla="*/ 914400 h 1630680"/>
              <a:gd name="connsiteX0" fmla="*/ 0 w 1897380"/>
              <a:gd name="connsiteY0" fmla="*/ 914400 h 1638300"/>
              <a:gd name="connsiteX1" fmla="*/ 388620 w 1897380"/>
              <a:gd name="connsiteY1" fmla="*/ 1562100 h 1638300"/>
              <a:gd name="connsiteX2" fmla="*/ 617220 w 1897380"/>
              <a:gd name="connsiteY2" fmla="*/ 1638300 h 1638300"/>
              <a:gd name="connsiteX3" fmla="*/ 1897380 w 1897380"/>
              <a:gd name="connsiteY3" fmla="*/ 982980 h 1638300"/>
              <a:gd name="connsiteX4" fmla="*/ 1783080 w 1897380"/>
              <a:gd name="connsiteY4" fmla="*/ 495300 h 1638300"/>
              <a:gd name="connsiteX5" fmla="*/ 464820 w 1897380"/>
              <a:gd name="connsiteY5" fmla="*/ 0 h 1638300"/>
              <a:gd name="connsiteX6" fmla="*/ 0 w 1897380"/>
              <a:gd name="connsiteY6" fmla="*/ 9144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380" h="1638300">
                <a:moveTo>
                  <a:pt x="0" y="914400"/>
                </a:moveTo>
                <a:lnTo>
                  <a:pt x="388620" y="1562100"/>
                </a:lnTo>
                <a:lnTo>
                  <a:pt x="617220" y="1638300"/>
                </a:lnTo>
                <a:lnTo>
                  <a:pt x="1897380" y="982980"/>
                </a:lnTo>
                <a:lnTo>
                  <a:pt x="1783080" y="495300"/>
                </a:lnTo>
                <a:lnTo>
                  <a:pt x="464820" y="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91" name="Group 290"/>
          <p:cNvGrpSpPr/>
          <p:nvPr/>
        </p:nvGrpSpPr>
        <p:grpSpPr>
          <a:xfrm>
            <a:off x="994731" y="1481390"/>
            <a:ext cx="6224913" cy="4320480"/>
            <a:chOff x="719584" y="1412776"/>
            <a:chExt cx="6224913" cy="4320480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1223617" y="1412776"/>
              <a:ext cx="646964" cy="117513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719584" y="3426520"/>
              <a:ext cx="684064" cy="7448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03648" y="3501008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403648" y="2587912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719584" y="4149080"/>
              <a:ext cx="1075466" cy="9361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15728" y="4235510"/>
              <a:ext cx="324024" cy="149774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95050" y="4149080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15728" y="3571336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797095" y="4797774"/>
              <a:ext cx="362169" cy="92804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97095" y="3682066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979440" y="3763565"/>
              <a:ext cx="584448" cy="1969691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211960" y="4304652"/>
              <a:ext cx="268146" cy="14286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5040040" y="4304652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711192" y="3059480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5584818" y="2756848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040040" y="3059480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480106" y="4304652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3953727" y="3861048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953727" y="2631248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000447" y="1412776"/>
              <a:ext cx="929113" cy="12184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932040" y="2631248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84818" y="1412776"/>
              <a:ext cx="913142" cy="135014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3208020" y="1412776"/>
              <a:ext cx="745708" cy="168856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70581" y="2587912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08020" y="3101340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315004" y="3571336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563888" y="3763566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804248" y="3661131"/>
              <a:ext cx="140249" cy="631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 flipH="1" flipV="1">
            <a:off x="2341010" y="3370614"/>
            <a:ext cx="1244600" cy="27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125760"/>
            <a:ext cx="9144001" cy="1143000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Største Tomme Cirkel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994731" y="5729867"/>
            <a:ext cx="6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err="1">
                <a:solidFill>
                  <a:srgbClr val="00B050"/>
                </a:solidFill>
              </a:rPr>
              <a:t>Voronoi</a:t>
            </a:r>
            <a:r>
              <a:rPr lang="da-DK" sz="2400" b="1">
                <a:solidFill>
                  <a:srgbClr val="00B050"/>
                </a:solidFill>
              </a:rPr>
              <a:t> diagram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1630843" y="2605419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526513" y="359174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0" name="Oval 229"/>
          <p:cNvSpPr/>
          <p:nvPr/>
        </p:nvSpPr>
        <p:spPr>
          <a:xfrm>
            <a:off x="2320513" y="2385744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1219135" y="2093848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469632" y="33185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7761199" y="2825462"/>
            <a:ext cx="4169488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400" b="1" dirty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sz="2000" dirty="0"/>
              <a:t>Konstruer </a:t>
            </a:r>
            <a:r>
              <a:rPr lang="da-DK" sz="2000" b="1" dirty="0" err="1">
                <a:solidFill>
                  <a:srgbClr val="00B050"/>
                </a:solidFill>
              </a:rPr>
              <a:t>Voronoi</a:t>
            </a:r>
            <a:r>
              <a:rPr lang="da-DK" sz="2000" dirty="0">
                <a:solidFill>
                  <a:srgbClr val="00B050"/>
                </a:solidFill>
              </a:rPr>
              <a:t> </a:t>
            </a:r>
            <a:r>
              <a:rPr lang="da-DK" sz="2000" b="1" dirty="0">
                <a:solidFill>
                  <a:srgbClr val="00B050"/>
                </a:solidFill>
              </a:rPr>
              <a:t>diagrammet</a:t>
            </a:r>
          </a:p>
          <a:p>
            <a:pPr>
              <a:tabLst>
                <a:tab pos="177800" algn="l"/>
              </a:tabLst>
            </a:pPr>
            <a:r>
              <a:rPr lang="da-DK" sz="2000" dirty="0"/>
              <a:t>For alle </a:t>
            </a:r>
            <a:r>
              <a:rPr lang="da-DK" sz="2000" b="1" dirty="0">
                <a:solidFill>
                  <a:srgbClr val="00B050"/>
                </a:solidFill>
              </a:rPr>
              <a:t>knuder</a:t>
            </a:r>
            <a:r>
              <a:rPr lang="da-DK" sz="2000" dirty="0">
                <a:solidFill>
                  <a:srgbClr val="00B050"/>
                </a:solidFill>
              </a:rPr>
              <a:t> </a:t>
            </a:r>
            <a:r>
              <a:rPr lang="da-DK" sz="2000" dirty="0"/>
              <a:t>find </a:t>
            </a:r>
            <a:r>
              <a:rPr lang="da-DK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radius</a:t>
            </a:r>
            <a:r>
              <a:rPr lang="da-DK" sz="2000" dirty="0"/>
              <a:t> af </a:t>
            </a:r>
            <a:r>
              <a:rPr lang="da-DK" sz="2000" b="1" dirty="0">
                <a:solidFill>
                  <a:srgbClr val="C00000"/>
                </a:solidFill>
              </a:rPr>
              <a:t>cirklen </a:t>
            </a:r>
          </a:p>
          <a:p>
            <a:pPr>
              <a:tabLst>
                <a:tab pos="177800" algn="l"/>
              </a:tabLst>
            </a:pPr>
            <a:r>
              <a:rPr lang="da-DK" sz="2000" dirty="0"/>
              <a:t>Rapporter </a:t>
            </a:r>
            <a:r>
              <a:rPr lang="da-DK" sz="2000" b="1" dirty="0">
                <a:solidFill>
                  <a:srgbClr val="00B050"/>
                </a:solidFill>
              </a:rPr>
              <a:t>knuden</a:t>
            </a:r>
            <a:r>
              <a:rPr lang="da-DK" sz="2000" dirty="0">
                <a:solidFill>
                  <a:srgbClr val="00B050"/>
                </a:solidFill>
              </a:rPr>
              <a:t> </a:t>
            </a:r>
            <a:r>
              <a:rPr lang="da-DK" sz="2000" dirty="0"/>
              <a:t>med størst </a:t>
            </a:r>
            <a:r>
              <a:rPr lang="da-DK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radius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138041" y="6344939"/>
            <a:ext cx="850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b="1" dirty="0"/>
              <a:t>  </a:t>
            </a:r>
            <a:r>
              <a:rPr lang="da-DK" sz="2400" dirty="0"/>
              <a:t>Antal </a:t>
            </a:r>
            <a:r>
              <a:rPr lang="da-DK" sz="2400" dirty="0" err="1"/>
              <a:t>Voronoi</a:t>
            </a:r>
            <a:r>
              <a:rPr lang="da-DK" sz="2400" dirty="0"/>
              <a:t> </a:t>
            </a:r>
            <a:r>
              <a:rPr lang="da-DK" sz="2400" b="1" dirty="0">
                <a:solidFill>
                  <a:srgbClr val="00B050"/>
                </a:solidFill>
              </a:rPr>
              <a:t>knuder</a:t>
            </a:r>
            <a:r>
              <a:rPr lang="da-DK" sz="2400" dirty="0"/>
              <a:t> ≤ 2 · antal </a:t>
            </a:r>
            <a:r>
              <a:rPr lang="da-DK" sz="2400" b="1" dirty="0"/>
              <a:t>punkter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16289" y="3425606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57" grpId="0"/>
      <p:bldP spid="247" grpId="0" animBg="1"/>
      <p:bldP spid="230" grpId="0" animBg="1"/>
      <p:bldP spid="292" grpId="0" animBg="1"/>
      <p:bldP spid="293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/>
          <p:cNvGrpSpPr/>
          <p:nvPr/>
        </p:nvGrpSpPr>
        <p:grpSpPr>
          <a:xfrm>
            <a:off x="2728290" y="1916837"/>
            <a:ext cx="6824094" cy="3287853"/>
            <a:chOff x="700234" y="1916832"/>
            <a:chExt cx="6824094" cy="3287853"/>
          </a:xfrm>
        </p:grpSpPr>
        <p:grpSp>
          <p:nvGrpSpPr>
            <p:cNvPr id="25" name="Group 24"/>
            <p:cNvGrpSpPr/>
            <p:nvPr/>
          </p:nvGrpSpPr>
          <p:grpSpPr>
            <a:xfrm>
              <a:off x="700234" y="1916832"/>
              <a:ext cx="6824094" cy="3287853"/>
              <a:chOff x="455601" y="1920849"/>
              <a:chExt cx="6824094" cy="328785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5321647" y="3155988"/>
                <a:ext cx="1958048" cy="1637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55601" y="1920849"/>
                <a:ext cx="6402647" cy="3287853"/>
                <a:chOff x="455601" y="1920849"/>
                <a:chExt cx="6402647" cy="3287853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989043" y="1993764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110602" y="194423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649163" y="192084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900200" y="2265883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14980" y="3523130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88356" y="3571336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09332" y="2812447"/>
                  <a:ext cx="2766604" cy="23108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637115" y="348596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55601" y="291384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Freeform 4"/>
            <p:cNvSpPr/>
            <p:nvPr/>
          </p:nvSpPr>
          <p:spPr>
            <a:xfrm>
              <a:off x="1403350" y="2597150"/>
              <a:ext cx="1905000" cy="1612900"/>
            </a:xfrm>
            <a:custGeom>
              <a:avLst/>
              <a:gdLst>
                <a:gd name="connsiteX0" fmla="*/ 0 w 1905000"/>
                <a:gd name="connsiteY0" fmla="*/ 901700 h 1612900"/>
                <a:gd name="connsiteX1" fmla="*/ 476250 w 1905000"/>
                <a:gd name="connsiteY1" fmla="*/ 0 h 1612900"/>
                <a:gd name="connsiteX2" fmla="*/ 1797050 w 1905000"/>
                <a:gd name="connsiteY2" fmla="*/ 508000 h 1612900"/>
                <a:gd name="connsiteX3" fmla="*/ 1905000 w 1905000"/>
                <a:gd name="connsiteY3" fmla="*/ 965200 h 1612900"/>
                <a:gd name="connsiteX4" fmla="*/ 622300 w 1905000"/>
                <a:gd name="connsiteY4" fmla="*/ 1612900 h 1612900"/>
                <a:gd name="connsiteX5" fmla="*/ 406400 w 1905000"/>
                <a:gd name="connsiteY5" fmla="*/ 1543050 h 1612900"/>
                <a:gd name="connsiteX6" fmla="*/ 0 w 1905000"/>
                <a:gd name="connsiteY6" fmla="*/ 9017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0" h="1612900">
                  <a:moveTo>
                    <a:pt x="0" y="901700"/>
                  </a:moveTo>
                  <a:lnTo>
                    <a:pt x="476250" y="0"/>
                  </a:lnTo>
                  <a:lnTo>
                    <a:pt x="1797050" y="508000"/>
                  </a:lnTo>
                  <a:lnTo>
                    <a:pt x="1905000" y="965200"/>
                  </a:lnTo>
                  <a:lnTo>
                    <a:pt x="622300" y="1612900"/>
                  </a:lnTo>
                  <a:lnTo>
                    <a:pt x="406400" y="154305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49700" y="2641600"/>
              <a:ext cx="1752600" cy="1663700"/>
            </a:xfrm>
            <a:custGeom>
              <a:avLst/>
              <a:gdLst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98550 w 1752600"/>
                <a:gd name="connsiteY4" fmla="*/ 1663700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79500 w 1752600"/>
                <a:gd name="connsiteY4" fmla="*/ 1649413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600" h="1663700">
                  <a:moveTo>
                    <a:pt x="0" y="1219200"/>
                  </a:moveTo>
                  <a:lnTo>
                    <a:pt x="990600" y="0"/>
                  </a:lnTo>
                  <a:lnTo>
                    <a:pt x="1644650" y="127000"/>
                  </a:lnTo>
                  <a:lnTo>
                    <a:pt x="1752600" y="412750"/>
                  </a:lnTo>
                  <a:lnTo>
                    <a:pt x="1079500" y="1649413"/>
                  </a:lnTo>
                  <a:lnTo>
                    <a:pt x="527050" y="1663700"/>
                  </a:lnTo>
                  <a:lnTo>
                    <a:pt x="0" y="12192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51424" y="3073400"/>
              <a:ext cx="1762125" cy="1727200"/>
            </a:xfrm>
            <a:custGeom>
              <a:avLst/>
              <a:gdLst>
                <a:gd name="connsiteX0" fmla="*/ 736600 w 1752600"/>
                <a:gd name="connsiteY0" fmla="*/ 1727200 h 1727200"/>
                <a:gd name="connsiteX1" fmla="*/ 1752600 w 1752600"/>
                <a:gd name="connsiteY1" fmla="*/ 590550 h 1727200"/>
                <a:gd name="connsiteX2" fmla="*/ 654050 w 1752600"/>
                <a:gd name="connsiteY2" fmla="*/ 0 h 1727200"/>
                <a:gd name="connsiteX3" fmla="*/ 0 w 1752600"/>
                <a:gd name="connsiteY3" fmla="*/ 1257300 h 1727200"/>
                <a:gd name="connsiteX4" fmla="*/ 736600 w 1752600"/>
                <a:gd name="connsiteY4" fmla="*/ 1727200 h 1727200"/>
                <a:gd name="connsiteX0" fmla="*/ 746125 w 1762125"/>
                <a:gd name="connsiteY0" fmla="*/ 1727200 h 1727200"/>
                <a:gd name="connsiteX1" fmla="*/ 1762125 w 1762125"/>
                <a:gd name="connsiteY1" fmla="*/ 590550 h 1727200"/>
                <a:gd name="connsiteX2" fmla="*/ 663575 w 1762125"/>
                <a:gd name="connsiteY2" fmla="*/ 0 h 1727200"/>
                <a:gd name="connsiteX3" fmla="*/ 0 w 1762125"/>
                <a:gd name="connsiteY3" fmla="*/ 1228725 h 1727200"/>
                <a:gd name="connsiteX4" fmla="*/ 746125 w 1762125"/>
                <a:gd name="connsiteY4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1727200">
                  <a:moveTo>
                    <a:pt x="746125" y="1727200"/>
                  </a:moveTo>
                  <a:lnTo>
                    <a:pt x="1762125" y="590550"/>
                  </a:lnTo>
                  <a:lnTo>
                    <a:pt x="663575" y="0"/>
                  </a:lnTo>
                  <a:lnTo>
                    <a:pt x="0" y="1228725"/>
                  </a:lnTo>
                  <a:lnTo>
                    <a:pt x="746125" y="172720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3431704" y="3501008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431704" y="2587912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823111" y="4149080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4043789" y="3571341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825156" y="3682066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7068096" y="4304652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7739248" y="3059480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7612879" y="2756848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068096" y="3059480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6508162" y="4304652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5981788" y="3861053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5981783" y="2631248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6960096" y="2631248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3898642" y="2587912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236076" y="3101340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5343060" y="3571341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5591949" y="3763566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3383756" y="2536805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5279426" y="3523130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Graf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5467" y="5509117"/>
            <a:ext cx="8465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Euler’s </a:t>
            </a:r>
            <a:r>
              <a:rPr lang="en-US" sz="2400" b="1" dirty="0" err="1">
                <a:solidFill>
                  <a:srgbClr val="C00000"/>
                </a:solidFill>
              </a:rPr>
              <a:t>Sætning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: # </a:t>
            </a:r>
            <a:r>
              <a:rPr lang="en-US" sz="2400" dirty="0" err="1"/>
              <a:t>knuder</a:t>
            </a:r>
            <a:r>
              <a:rPr lang="en-US" sz="2400" dirty="0"/>
              <a:t> + # </a:t>
            </a:r>
            <a:r>
              <a:rPr lang="en-US" sz="2400" dirty="0" err="1"/>
              <a:t>flader</a:t>
            </a:r>
            <a:r>
              <a:rPr lang="en-US" sz="2400" dirty="0"/>
              <a:t> - # </a:t>
            </a:r>
            <a:r>
              <a:rPr lang="en-US" sz="2400" dirty="0" err="1"/>
              <a:t>kanter</a:t>
            </a:r>
            <a:r>
              <a:rPr lang="en-US" sz="2400" dirty="0"/>
              <a:t> = 2 </a:t>
            </a:r>
          </a:p>
          <a:p>
            <a:r>
              <a:rPr lang="en-US" sz="2000" dirty="0"/>
              <a:t>                                               15       +         4        -          17      =  2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gælder</a:t>
            </a:r>
            <a:r>
              <a:rPr lang="en-US" sz="2000" dirty="0"/>
              <a:t> for </a:t>
            </a:r>
            <a:r>
              <a:rPr lang="en-US" sz="2000" dirty="0" err="1"/>
              <a:t>sammenhængende</a:t>
            </a:r>
            <a:r>
              <a:rPr lang="en-US" sz="2000" dirty="0"/>
              <a:t> </a:t>
            </a:r>
            <a:r>
              <a:rPr lang="en-US" sz="2000" dirty="0" err="1"/>
              <a:t>grafer</a:t>
            </a:r>
            <a:r>
              <a:rPr lang="en-US" sz="2000" dirty="0"/>
              <a:t> der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tegnes</a:t>
            </a:r>
            <a:r>
              <a:rPr lang="en-US" sz="2000" dirty="0"/>
              <a:t> </a:t>
            </a:r>
            <a:r>
              <a:rPr lang="en-US" sz="2000" dirty="0" err="1"/>
              <a:t>uden</a:t>
            </a:r>
            <a:r>
              <a:rPr lang="en-US" sz="2000" dirty="0"/>
              <a:t> </a:t>
            </a:r>
            <a:r>
              <a:rPr lang="en-US" sz="2000" dirty="0" err="1"/>
              <a:t>krydsende</a:t>
            </a:r>
            <a:r>
              <a:rPr lang="en-US" sz="2000" dirty="0"/>
              <a:t> </a:t>
            </a:r>
            <a:r>
              <a:rPr lang="en-US" sz="2000" dirty="0" err="1"/>
              <a:t>kanter</a:t>
            </a:r>
            <a:r>
              <a:rPr lang="en-US" sz="2000" dirty="0"/>
              <a:t>)</a:t>
            </a:r>
          </a:p>
        </p:txBody>
      </p:sp>
      <p:grpSp>
        <p:nvGrpSpPr>
          <p:cNvPr id="232" name="Group 231"/>
          <p:cNvGrpSpPr/>
          <p:nvPr/>
        </p:nvGrpSpPr>
        <p:grpSpPr>
          <a:xfrm>
            <a:off x="2782860" y="1556797"/>
            <a:ext cx="1030013" cy="946609"/>
            <a:chOff x="754799" y="1556792"/>
            <a:chExt cx="1030013" cy="94660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355700" y="1916832"/>
              <a:ext cx="42911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754799" y="1556792"/>
              <a:ext cx="936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err="1">
                  <a:solidFill>
                    <a:srgbClr val="C00000"/>
                  </a:solidFill>
                </a:rPr>
                <a:t>knude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155406" y="2092786"/>
            <a:ext cx="1442906" cy="945614"/>
            <a:chOff x="127350" y="2092786"/>
            <a:chExt cx="1442906" cy="94561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827584" y="2451831"/>
              <a:ext cx="74267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27350" y="2092786"/>
              <a:ext cx="700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kant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063552" y="3554198"/>
            <a:ext cx="1874692" cy="1314962"/>
            <a:chOff x="35496" y="3554198"/>
            <a:chExt cx="1874692" cy="1314962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754799" y="3554198"/>
              <a:ext cx="1155389" cy="99299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5496" y="4469050"/>
              <a:ext cx="916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flade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22097" r="6884" b="8830"/>
          <a:stretch/>
        </p:blipFill>
        <p:spPr bwMode="auto">
          <a:xfrm>
            <a:off x="-300372" y="-17240"/>
            <a:ext cx="12874198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1924CD-4C54-49DA-877F-61D8E2962AF4}"/>
              </a:ext>
            </a:extLst>
          </p:cNvPr>
          <p:cNvSpPr/>
          <p:nvPr/>
        </p:nvSpPr>
        <p:spPr>
          <a:xfrm>
            <a:off x="-372380" y="-156096"/>
            <a:ext cx="12936760" cy="7029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grpSp>
        <p:nvGrpSpPr>
          <p:cNvPr id="67" name="Group 66"/>
          <p:cNvGrpSpPr/>
          <p:nvPr/>
        </p:nvGrpSpPr>
        <p:grpSpPr>
          <a:xfrm>
            <a:off x="2597950" y="216024"/>
            <a:ext cx="8460940" cy="5544616"/>
            <a:chOff x="269522" y="260648"/>
            <a:chExt cx="8460940" cy="55446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Isosceles Triangle 67"/>
          <p:cNvSpPr/>
          <p:nvPr/>
        </p:nvSpPr>
        <p:spPr>
          <a:xfrm rot="18694389">
            <a:off x="4834866" y="1875594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8694389">
            <a:off x="7411042" y="3901681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5805436" y="2597330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248220" y="5885492"/>
            <a:ext cx="885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</a:rPr>
              <a:t>Eksempel</a:t>
            </a:r>
            <a:r>
              <a:rPr lang="en-US" sz="2800" b="1">
                <a:solidFill>
                  <a:srgbClr val="C00000"/>
                </a:solidFill>
              </a:rPr>
              <a:t>: Find (</a:t>
            </a:r>
            <a:r>
              <a:rPr lang="en-US" sz="2800" b="1" err="1">
                <a:solidFill>
                  <a:srgbClr val="C00000"/>
                </a:solidFill>
              </a:rPr>
              <a:t>korteste</a:t>
            </a:r>
            <a:r>
              <a:rPr lang="en-US" sz="2800" b="1">
                <a:solidFill>
                  <a:srgbClr val="C00000"/>
                </a:solidFill>
              </a:rPr>
              <a:t>) </a:t>
            </a:r>
            <a:r>
              <a:rPr lang="en-US" sz="2800" b="1" err="1">
                <a:solidFill>
                  <a:srgbClr val="C00000"/>
                </a:solidFill>
              </a:rPr>
              <a:t>veje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en-US" sz="2800" b="1" err="1">
                <a:solidFill>
                  <a:srgbClr val="C00000"/>
                </a:solidFill>
              </a:rPr>
              <a:t>fra</a:t>
            </a:r>
            <a:r>
              <a:rPr lang="en-US" sz="2800" b="1">
                <a:solidFill>
                  <a:srgbClr val="C00000"/>
                </a:solidFill>
              </a:rPr>
              <a:t> A </a:t>
            </a:r>
            <a:r>
              <a:rPr lang="en-US" sz="2800" b="1" err="1">
                <a:solidFill>
                  <a:srgbClr val="C00000"/>
                </a:solidFill>
              </a:rPr>
              <a:t>til</a:t>
            </a:r>
            <a:r>
              <a:rPr lang="en-US" sz="2800" b="1">
                <a:solidFill>
                  <a:srgbClr val="C00000"/>
                </a:solidFill>
              </a:rPr>
              <a:t> B </a:t>
            </a:r>
            <a:r>
              <a:rPr lang="en-US" sz="2800" b="1" err="1">
                <a:solidFill>
                  <a:srgbClr val="C00000"/>
                </a:solidFill>
              </a:rPr>
              <a:t>i</a:t>
            </a:r>
            <a:r>
              <a:rPr lang="en-US" sz="2800" b="1">
                <a:solidFill>
                  <a:srgbClr val="C00000"/>
                </a:solidFill>
              </a:rPr>
              <a:t> en </a:t>
            </a:r>
            <a:r>
              <a:rPr lang="en-US" sz="2800" b="1" err="1">
                <a:solidFill>
                  <a:srgbClr val="C00000"/>
                </a:solidFill>
              </a:rPr>
              <a:t>graf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858612" y="3168352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91220" y="302433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31380" y="6317540"/>
            <a:ext cx="705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Findes</a:t>
            </a:r>
            <a:r>
              <a:rPr lang="en-US" sz="2800" b="1" dirty="0">
                <a:solidFill>
                  <a:srgbClr val="C00000"/>
                </a:solidFill>
              </a:rPr>
              <a:t> der to </a:t>
            </a:r>
            <a:r>
              <a:rPr lang="en-US" sz="2800" b="1" dirty="0" err="1">
                <a:solidFill>
                  <a:srgbClr val="C00000"/>
                </a:solidFill>
              </a:rPr>
              <a:t>kant-disjunkte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stier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fra</a:t>
            </a:r>
            <a:r>
              <a:rPr lang="en-US" sz="2800" b="1" dirty="0">
                <a:solidFill>
                  <a:srgbClr val="C00000"/>
                </a:solidFill>
              </a:rPr>
              <a:t> A </a:t>
            </a:r>
            <a:r>
              <a:rPr lang="en-US" sz="2800" b="1" dirty="0" err="1">
                <a:solidFill>
                  <a:srgbClr val="C00000"/>
                </a:solidFill>
              </a:rPr>
              <a:t>til</a:t>
            </a:r>
            <a:r>
              <a:rPr lang="en-US" sz="2800" b="1" dirty="0">
                <a:solidFill>
                  <a:srgbClr val="C00000"/>
                </a:solidFill>
              </a:rPr>
              <a:t> B ?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82428" y="1928114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Freeform 27"/>
          <p:cNvSpPr/>
          <p:nvPr/>
        </p:nvSpPr>
        <p:spPr>
          <a:xfrm>
            <a:off x="2599361" y="3587581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6" name="Group 65"/>
          <p:cNvGrpSpPr/>
          <p:nvPr/>
        </p:nvGrpSpPr>
        <p:grpSpPr>
          <a:xfrm>
            <a:off x="2492194" y="108032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72636" y="110277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C00000"/>
                </a:solidFill>
              </a:rPr>
              <a:t>Veje</a:t>
            </a:r>
          </a:p>
        </p:txBody>
      </p:sp>
    </p:spTree>
    <p:extLst>
      <p:ext uri="{BB962C8B-B14F-4D97-AF65-F5344CB8AC3E}">
        <p14:creationId xmlns:p14="http://schemas.microsoft.com/office/powerpoint/2010/main" val="1243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8" grpId="0" animBg="1"/>
      <p:bldP spid="69" grpId="0" animBg="1"/>
      <p:bldP spid="70" grpId="0"/>
      <p:bldP spid="72" grpId="0"/>
      <p:bldP spid="73" grpId="0"/>
      <p:bldP spid="75" grpId="0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35568"/>
              </p:ext>
            </p:extLst>
          </p:nvPr>
        </p:nvGraphicFramePr>
        <p:xfrm>
          <a:off x="6835182" y="800991"/>
          <a:ext cx="3654424" cy="492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2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37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7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20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679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91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2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9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Hor.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Ry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3329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>
                          <a:solidFill>
                            <a:schemeClr val="tx1"/>
                          </a:solidFill>
                        </a:rPr>
                        <a:t>5335</a:t>
                      </a: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10:43</a:t>
                      </a:r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10:49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10:57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10:58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11:00</a:t>
                      </a:r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11:12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11:18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11:25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11:26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11:31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11:40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7638193" y="1360160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1343472" y="624637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uddrag af køreplaner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sz="4000" dirty="0"/>
              <a:t>Rejseplan (Horsens til Ry)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48592"/>
              </p:ext>
            </p:extLst>
          </p:nvPr>
        </p:nvGraphicFramePr>
        <p:xfrm>
          <a:off x="1343472" y="905330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6528048" y="5808159"/>
            <a:ext cx="4248472" cy="969496"/>
          </a:xfrm>
          <a:prstGeom prst="rect">
            <a:avLst/>
          </a:prstGeom>
          <a:solidFill>
            <a:srgbClr val="FFFF66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2000" b="1" dirty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2000" dirty="0"/>
              <a:t>Find tidligste knude for </a:t>
            </a:r>
            <a:r>
              <a:rPr lang="da-DK" sz="2000" b="1" dirty="0">
                <a:solidFill>
                  <a:srgbClr val="C00000"/>
                </a:solidFill>
              </a:rPr>
              <a:t>Ry</a:t>
            </a:r>
            <a:r>
              <a:rPr lang="da-DK" sz="2000" dirty="0">
                <a:solidFill>
                  <a:srgbClr val="C00000"/>
                </a:solidFill>
              </a:rPr>
              <a:t> </a:t>
            </a:r>
            <a:r>
              <a:rPr lang="da-DK" sz="2000" dirty="0"/>
              <a:t>der kan nås fra en given start-knude i </a:t>
            </a:r>
            <a:r>
              <a:rPr lang="da-DK" sz="2000" b="1" dirty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71658" y="1258917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53104" y="1180087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1508451" y="4439646"/>
            <a:ext cx="3204673" cy="1673428"/>
          </a:xfrm>
        </p:spPr>
      </p:pic>
    </p:spTree>
    <p:extLst>
      <p:ext uri="{BB962C8B-B14F-4D97-AF65-F5344CB8AC3E}">
        <p14:creationId xmlns:p14="http://schemas.microsoft.com/office/powerpoint/2010/main" val="4012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6469</TotalTime>
  <Words>1605</Words>
  <Application>Microsoft Office PowerPoint</Application>
  <PresentationFormat>Widescreen</PresentationFormat>
  <Paragraphs>440</Paragraphs>
  <Slides>24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AU Passata</vt:lpstr>
      <vt:lpstr>Calibri</vt:lpstr>
      <vt:lpstr>Wingdings</vt:lpstr>
      <vt:lpstr>Office Theme</vt:lpstr>
      <vt:lpstr>Algoritmer (45 minutter)</vt:lpstr>
      <vt:lpstr>PowerPoint Presentation</vt:lpstr>
      <vt:lpstr>&lt;&lt; Kassogram &gt;&gt;</vt:lpstr>
      <vt:lpstr>PowerPoint Presentation</vt:lpstr>
      <vt:lpstr>Største Tomme Cirkel</vt:lpstr>
      <vt:lpstr>Største Tomme Cirkel</vt:lpstr>
      <vt:lpstr>Graf</vt:lpstr>
      <vt:lpstr>PowerPoint Presentation</vt:lpstr>
      <vt:lpstr>Rejseplan (Horsens til Ry)</vt:lpstr>
      <vt:lpstr>Opdatering af Regneark</vt:lpstr>
      <vt:lpstr>Opdatering af Regneark</vt:lpstr>
      <vt:lpstr>Stærke Sammenhængskomponenter</vt:lpstr>
      <vt:lpstr>Stærke Sammenhængskomponenter</vt:lpstr>
      <vt:lpstr>Stærke Sammenhængskomponenter</vt:lpstr>
      <vt:lpstr>xkcd.com/754</vt:lpstr>
      <vt:lpstr>Strømninger i Netværk</vt:lpstr>
      <vt:lpstr>Beregning af Strømninger i Netværk</vt:lpstr>
      <vt:lpstr>Beregning af Strømninger i Netværk</vt:lpstr>
      <vt:lpstr>PowerPoint Presentation</vt:lpstr>
      <vt:lpstr>Lyskryds</vt:lpstr>
      <vt:lpstr>Lyskryds</vt:lpstr>
      <vt:lpstr>PowerPoint Presentation</vt:lpstr>
      <vt:lpstr>  Grafer og Algoritmer Opsummering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194</cp:revision>
  <dcterms:created xsi:type="dcterms:W3CDTF">2013-01-12T19:15:06Z</dcterms:created>
  <dcterms:modified xsi:type="dcterms:W3CDTF">2026-02-19T16:19:33Z</dcterms:modified>
</cp:coreProperties>
</file>