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87" r:id="rId2"/>
    <p:sldId id="262" r:id="rId3"/>
    <p:sldId id="263" r:id="rId4"/>
    <p:sldId id="264" r:id="rId5"/>
    <p:sldId id="265" r:id="rId6"/>
    <p:sldId id="266" r:id="rId7"/>
    <p:sldId id="267" r:id="rId8"/>
    <p:sldId id="268" r:id="rId9"/>
    <p:sldId id="269" r:id="rId10"/>
    <p:sldId id="270" r:id="rId11"/>
    <p:sldId id="271" r:id="rId12"/>
    <p:sldId id="272" r:id="rId13"/>
    <p:sldId id="279" r:id="rId14"/>
    <p:sldId id="274" r:id="rId15"/>
    <p:sldId id="275" r:id="rId16"/>
    <p:sldId id="276" r:id="rId17"/>
    <p:sldId id="277" r:id="rId18"/>
    <p:sldId id="278" r:id="rId19"/>
    <p:sldId id="273" r:id="rId20"/>
    <p:sldId id="257" r:id="rId21"/>
    <p:sldId id="280" r:id="rId22"/>
    <p:sldId id="282" r:id="rId23"/>
    <p:sldId id="283" r:id="rId24"/>
    <p:sldId id="261" r:id="rId25"/>
    <p:sldId id="294" r:id="rId26"/>
    <p:sldId id="284" r:id="rId27"/>
    <p:sldId id="293" r:id="rId28"/>
    <p:sldId id="292" r:id="rId29"/>
    <p:sldId id="295" r:id="rId30"/>
    <p:sldId id="296" r:id="rId31"/>
    <p:sldId id="297" r:id="rId32"/>
    <p:sldId id="298" r:id="rId33"/>
    <p:sldId id="299" r:id="rId34"/>
    <p:sldId id="285"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EBEDF5"/>
    <a:srgbClr val="CCEC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1417" autoAdjust="0"/>
    <p:restoredTop sz="84524" autoAdjust="0"/>
  </p:normalViewPr>
  <p:slideViewPr>
    <p:cSldViewPr>
      <p:cViewPr varScale="1">
        <p:scale>
          <a:sx n="57" d="100"/>
          <a:sy n="57" d="100"/>
        </p:scale>
        <p:origin x="-354" y="-90"/>
      </p:cViewPr>
      <p:guideLst>
        <p:guide orient="horz" pos="2160"/>
        <p:guide pos="2880"/>
      </p:guideLst>
    </p:cSldViewPr>
  </p:slideViewPr>
  <p:notesTextViewPr>
    <p:cViewPr>
      <p:scale>
        <a:sx n="100" d="100"/>
        <a:sy n="100" d="100"/>
      </p:scale>
      <p:origin x="0" y="0"/>
    </p:cViewPr>
  </p:notesTextViewPr>
  <p:sorterViewPr>
    <p:cViewPr>
      <p:scale>
        <a:sx n="50" d="100"/>
        <a:sy n="5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F62451-FB0E-4FD8-A854-43D06076FA97}" type="datetimeFigureOut">
              <a:rPr lang="en-US" smtClean="0"/>
              <a:pPr/>
              <a:t>6/1/2011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DEDE24-655C-4B9E-973A-10D56C5245B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8" Type="http://schemas.openxmlformats.org/officeDocument/2006/relationships/hyperlink" Target="http://en.wikipedia.org/wiki/Gray_code#cite_note-5" TargetMode="External"/><Relationship Id="rId3" Type="http://schemas.openxmlformats.org/officeDocument/2006/relationships/hyperlink" Target="http://en.wikipedia.org/wiki/%C3%89mile_Baudot" TargetMode="External"/><Relationship Id="rId7" Type="http://schemas.openxmlformats.org/officeDocument/2006/relationships/hyperlink" Target="http://en.wikipedia.org/wiki/Elisha_Gray" TargetMode="External"/><Relationship Id="rId2" Type="http://schemas.openxmlformats.org/officeDocument/2006/relationships/slide" Target="../slides/slide22.xml"/><Relationship Id="rId1" Type="http://schemas.openxmlformats.org/officeDocument/2006/relationships/notesMaster" Target="../notesMasters/notesMaster1.xml"/><Relationship Id="rId6" Type="http://schemas.openxmlformats.org/officeDocument/2006/relationships/hyperlink" Target="http://en.wikipedia.org/wiki/Gray_code#cite_note-knuth-4" TargetMode="External"/><Relationship Id="rId5" Type="http://schemas.openxmlformats.org/officeDocument/2006/relationships/hyperlink" Target="http://en.wikipedia.org/wiki/L%C3%A9gion_d'honneur" TargetMode="External"/><Relationship Id="rId10" Type="http://schemas.openxmlformats.org/officeDocument/2006/relationships/hyperlink" Target="http://en.wikipedia.org/wiki/Vacuum_tube" TargetMode="External"/><Relationship Id="rId4" Type="http://schemas.openxmlformats.org/officeDocument/2006/relationships/hyperlink" Target="http://en.wikipedia.org/wiki/Telegraphy" TargetMode="External"/><Relationship Id="rId9" Type="http://schemas.openxmlformats.org/officeDocument/2006/relationships/hyperlink" Target="http://en.wikipedia.org/wiki/Frank_Gray_(researcher)"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da-DK" dirty="0" smtClean="0"/>
              <a:t>20 min oplæg</a:t>
            </a:r>
            <a:endParaRPr lang="en-US" dirty="0"/>
          </a:p>
        </p:txBody>
      </p:sp>
      <p:sp>
        <p:nvSpPr>
          <p:cNvPr id="4" name="Slide Number Placeholder 3"/>
          <p:cNvSpPr>
            <a:spLocks noGrp="1"/>
          </p:cNvSpPr>
          <p:nvPr>
            <p:ph type="sldNum" sz="quarter" idx="10"/>
          </p:nvPr>
        </p:nvSpPr>
        <p:spPr/>
        <p:txBody>
          <a:bodyPr/>
          <a:lstStyle/>
          <a:p>
            <a:fld id="{D1DEDE24-655C-4B9E-973A-10D56C5245B8}"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Wikipedia:</a:t>
            </a:r>
          </a:p>
          <a:p>
            <a:endParaRPr lang="en-US" dirty="0" smtClean="0"/>
          </a:p>
          <a:p>
            <a:r>
              <a:rPr lang="en-US" dirty="0" smtClean="0"/>
              <a:t>Reflected binary codes were applied to mathematical puzzles before they became known to engineers. The French engineer </a:t>
            </a:r>
            <a:r>
              <a:rPr lang="en-US" dirty="0" err="1" smtClean="0">
                <a:hlinkClick r:id="rId3"/>
              </a:rPr>
              <a:t>Émile</a:t>
            </a:r>
            <a:r>
              <a:rPr lang="en-US" dirty="0" smtClean="0">
                <a:hlinkClick r:id="rId3"/>
              </a:rPr>
              <a:t> </a:t>
            </a:r>
            <a:r>
              <a:rPr lang="en-US" dirty="0" err="1" smtClean="0">
                <a:hlinkClick r:id="rId3"/>
              </a:rPr>
              <a:t>Baudot</a:t>
            </a:r>
            <a:r>
              <a:rPr lang="en-US" dirty="0" smtClean="0"/>
              <a:t> used Gray codes in </a:t>
            </a:r>
            <a:r>
              <a:rPr lang="en-US" dirty="0" smtClean="0">
                <a:hlinkClick r:id="rId4"/>
              </a:rPr>
              <a:t>telegraphy</a:t>
            </a:r>
            <a:r>
              <a:rPr lang="en-US" dirty="0" smtClean="0"/>
              <a:t> in </a:t>
            </a:r>
            <a:r>
              <a:rPr lang="en-US" b="1" dirty="0" smtClean="0"/>
              <a:t>1878</a:t>
            </a:r>
            <a:r>
              <a:rPr lang="en-US" dirty="0" smtClean="0"/>
              <a:t>. He received the French </a:t>
            </a:r>
            <a:r>
              <a:rPr lang="en-US" dirty="0" smtClean="0">
                <a:hlinkClick r:id="rId5" tooltip="Légion d'honneur"/>
              </a:rPr>
              <a:t>Legion of Honor</a:t>
            </a:r>
            <a:r>
              <a:rPr lang="en-US" dirty="0" smtClean="0"/>
              <a:t> medal for his work. The Gray code is sometimes attributed, incorrectly,</a:t>
            </a:r>
            <a:r>
              <a:rPr lang="en-US" baseline="30000" dirty="0" smtClean="0">
                <a:hlinkClick r:id="rId6"/>
              </a:rPr>
              <a:t>[5]</a:t>
            </a:r>
            <a:r>
              <a:rPr lang="en-US" dirty="0" smtClean="0"/>
              <a:t> to </a:t>
            </a:r>
            <a:r>
              <a:rPr lang="en-US" dirty="0" smtClean="0">
                <a:hlinkClick r:id="rId7"/>
              </a:rPr>
              <a:t>Elisha Gray</a:t>
            </a:r>
            <a:r>
              <a:rPr lang="en-US" dirty="0" smtClean="0"/>
              <a:t> (in </a:t>
            </a:r>
            <a:r>
              <a:rPr lang="en-US" i="1" dirty="0" smtClean="0"/>
              <a:t>Principles of Pulse Code Modulation</a:t>
            </a:r>
            <a:r>
              <a:rPr lang="en-US" dirty="0" smtClean="0"/>
              <a:t>, K. W. Cattermole,</a:t>
            </a:r>
            <a:r>
              <a:rPr lang="en-US" baseline="30000" dirty="0" smtClean="0">
                <a:hlinkClick r:id="rId8"/>
              </a:rPr>
              <a:t>[6]</a:t>
            </a:r>
            <a:r>
              <a:rPr lang="en-US" dirty="0" smtClean="0"/>
              <a:t> for example).</a:t>
            </a:r>
          </a:p>
          <a:p>
            <a:r>
              <a:rPr lang="en-US" b="1" dirty="0" smtClean="0">
                <a:hlinkClick r:id="rId9" tooltip="Frank Gray (researcher)"/>
              </a:rPr>
              <a:t>Frank Gray</a:t>
            </a:r>
            <a:r>
              <a:rPr lang="en-US" dirty="0" smtClean="0"/>
              <a:t>, who became famous for inventing the signaling method that came to be used for compatible color television, invented a </a:t>
            </a:r>
            <a:r>
              <a:rPr lang="en-US" dirty="0" smtClean="0">
                <a:solidFill>
                  <a:srgbClr val="00B050"/>
                </a:solidFill>
              </a:rPr>
              <a:t>method to convert analog signals to reflected binary code groups using </a:t>
            </a:r>
            <a:r>
              <a:rPr lang="en-US" dirty="0" smtClean="0">
                <a:solidFill>
                  <a:srgbClr val="00B050"/>
                </a:solidFill>
                <a:hlinkClick r:id="rId10"/>
              </a:rPr>
              <a:t>vacuum tube</a:t>
            </a:r>
            <a:r>
              <a:rPr lang="en-US" dirty="0" smtClean="0">
                <a:solidFill>
                  <a:srgbClr val="00B050"/>
                </a:solidFill>
              </a:rPr>
              <a:t>-based apparatus</a:t>
            </a:r>
            <a:r>
              <a:rPr lang="en-US" dirty="0" smtClean="0"/>
              <a:t>. The method and apparatus were patented in 1953 and the name of Gray stuck to the codes. The "PCM tube" apparatus that Gray patented was made by Raymond W. Sears of </a:t>
            </a:r>
            <a:r>
              <a:rPr lang="en-US" b="1" dirty="0" smtClean="0"/>
              <a:t>Bell Labs</a:t>
            </a:r>
            <a:r>
              <a:rPr lang="en-US" dirty="0" smtClean="0"/>
              <a:t>, working with Gray and William M. </a:t>
            </a:r>
            <a:r>
              <a:rPr lang="en-US" dirty="0" err="1" smtClean="0"/>
              <a:t>Goodall</a:t>
            </a:r>
            <a:r>
              <a:rPr lang="en-US" dirty="0" smtClean="0"/>
              <a:t>, who credited Gray for the idea of the reflected binary code.</a:t>
            </a:r>
            <a:endParaRPr lang="en-US" baseline="30000" dirty="0" smtClean="0"/>
          </a:p>
          <a:p>
            <a:r>
              <a:rPr lang="en-US" dirty="0" smtClean="0"/>
              <a:t>Part of front page of Gray's patent, showing PCM tube (10) with reflected binary code in plate (15)</a:t>
            </a:r>
          </a:p>
          <a:p>
            <a:r>
              <a:rPr lang="en-US" dirty="0" smtClean="0"/>
              <a:t>The use of his eponymous codes that Gray was most interested in was to minimize the effect of error in the conversion of analog signals to digital; his codes are still used today for this purpose, and others.</a:t>
            </a:r>
          </a:p>
        </p:txBody>
      </p:sp>
      <p:sp>
        <p:nvSpPr>
          <p:cNvPr id="4" name="Slide Number Placeholder 3"/>
          <p:cNvSpPr>
            <a:spLocks noGrp="1"/>
          </p:cNvSpPr>
          <p:nvPr>
            <p:ph type="sldNum" sz="quarter" idx="10"/>
          </p:nvPr>
        </p:nvSpPr>
        <p:spPr/>
        <p:txBody>
          <a:bodyPr/>
          <a:lstStyle/>
          <a:p>
            <a:fld id="{D1DEDE24-655C-4B9E-973A-10D56C5245B8}" type="slidenum">
              <a:rPr lang="en-US" smtClean="0"/>
              <a:pPr/>
              <a:t>22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arenR"/>
            </a:pPr>
            <a:r>
              <a:rPr lang="da-DK" dirty="0" smtClean="0"/>
              <a:t>Gray </a:t>
            </a:r>
            <a:r>
              <a:rPr lang="da-DK" dirty="0" err="1" smtClean="0"/>
              <a:t>code</a:t>
            </a:r>
            <a:endParaRPr lang="da-DK" dirty="0" smtClean="0"/>
          </a:p>
          <a:p>
            <a:pPr marL="228600" indent="-228600">
              <a:buAutoNum type="arabicParenR"/>
            </a:pPr>
            <a:r>
              <a:rPr lang="da-DK" dirty="0" err="1" smtClean="0"/>
              <a:t>Theorem</a:t>
            </a:r>
            <a:r>
              <a:rPr lang="da-DK" dirty="0" smtClean="0"/>
              <a:t>, 2. </a:t>
            </a:r>
            <a:r>
              <a:rPr lang="da-DK" dirty="0" err="1" smtClean="0"/>
              <a:t>linie</a:t>
            </a:r>
            <a:endParaRPr lang="da-DK" dirty="0" smtClean="0"/>
          </a:p>
          <a:p>
            <a:pPr marL="228600" marR="0" indent="-228600" algn="l" defTabSz="914400" rtl="0" eaLnBrk="1" fontAlgn="auto" latinLnBrk="0" hangingPunct="1">
              <a:lnSpc>
                <a:spcPct val="100000"/>
              </a:lnSpc>
              <a:spcBef>
                <a:spcPts val="0"/>
              </a:spcBef>
              <a:spcAft>
                <a:spcPts val="0"/>
              </a:spcAft>
              <a:buClrTx/>
              <a:buSzTx/>
              <a:buFontTx/>
              <a:buNone/>
              <a:tabLst/>
              <a:defRPr/>
            </a:pPr>
            <a:r>
              <a:rPr lang="da-DK" baseline="0" dirty="0" err="1" smtClean="0"/>
              <a:t>Box</a:t>
            </a:r>
            <a:r>
              <a:rPr lang="da-DK" baseline="0" dirty="0" smtClean="0"/>
              <a:t>) </a:t>
            </a:r>
            <a:r>
              <a:rPr lang="da-DK" dirty="0" err="1" smtClean="0"/>
              <a:t>Brute</a:t>
            </a:r>
            <a:r>
              <a:rPr lang="da-DK" baseline="0" dirty="0" smtClean="0"/>
              <a:t> force </a:t>
            </a:r>
            <a:r>
              <a:rPr lang="da-DK" baseline="0" dirty="0" err="1" smtClean="0"/>
              <a:t>disprove</a:t>
            </a:r>
            <a:endParaRPr lang="da-DK" baseline="0" dirty="0" smtClean="0"/>
          </a:p>
          <a:p>
            <a:pPr marL="228600" indent="-228600">
              <a:buNone/>
            </a:pPr>
            <a:endParaRPr lang="en-US" dirty="0" smtClean="0"/>
          </a:p>
          <a:p>
            <a:pPr marL="228600" indent="-228600">
              <a:buNone/>
            </a:pPr>
            <a:r>
              <a:rPr lang="en-US" dirty="0" smtClean="0"/>
              <a:t>Supposedly</a:t>
            </a:r>
            <a:r>
              <a:rPr lang="en-US" baseline="0" dirty="0" smtClean="0"/>
              <a:t> </a:t>
            </a:r>
            <a:r>
              <a:rPr lang="en-US" baseline="0" dirty="0" err="1" smtClean="0"/>
              <a:t>Fredman</a:t>
            </a:r>
            <a:r>
              <a:rPr lang="en-US" baseline="0" dirty="0" smtClean="0"/>
              <a:t> has conjectured that n-1 reads and 1 write is not possible.</a:t>
            </a:r>
            <a:endParaRPr lang="en-US" dirty="0"/>
          </a:p>
        </p:txBody>
      </p:sp>
      <p:sp>
        <p:nvSpPr>
          <p:cNvPr id="4" name="Slide Number Placeholder 3"/>
          <p:cNvSpPr>
            <a:spLocks noGrp="1"/>
          </p:cNvSpPr>
          <p:nvPr>
            <p:ph type="sldNum" sz="quarter" idx="10"/>
          </p:nvPr>
        </p:nvSpPr>
        <p:spPr/>
        <p:txBody>
          <a:bodyPr/>
          <a:lstStyle/>
          <a:p>
            <a:fld id="{D1DEDE24-655C-4B9E-973A-10D56C5245B8}" type="slidenum">
              <a:rPr lang="en-US" smtClean="0"/>
              <a:pPr/>
              <a:t>26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6922C48-C5AB-462C-B1A6-B0830DA108D8}" type="datetimeFigureOut">
              <a:rPr lang="en-US" smtClean="0"/>
              <a:pPr/>
              <a:t>6/1/2011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F32391-ABCD-4795-8FC8-07FFD1B1CD2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922C48-C5AB-462C-B1A6-B0830DA108D8}" type="datetimeFigureOut">
              <a:rPr lang="en-US" smtClean="0"/>
              <a:pPr/>
              <a:t>6/1/2011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F32391-ABCD-4795-8FC8-07FFD1B1CD2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922C48-C5AB-462C-B1A6-B0830DA108D8}" type="datetimeFigureOut">
              <a:rPr lang="en-US" smtClean="0"/>
              <a:pPr/>
              <a:t>6/1/2011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F32391-ABCD-4795-8FC8-07FFD1B1CD2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922C48-C5AB-462C-B1A6-B0830DA108D8}" type="datetimeFigureOut">
              <a:rPr lang="en-US" smtClean="0"/>
              <a:pPr/>
              <a:t>6/1/2011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F32391-ABCD-4795-8FC8-07FFD1B1CD2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922C48-C5AB-462C-B1A6-B0830DA108D8}" type="datetimeFigureOut">
              <a:rPr lang="en-US" smtClean="0"/>
              <a:pPr/>
              <a:t>6/1/2011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F32391-ABCD-4795-8FC8-07FFD1B1CD2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6922C48-C5AB-462C-B1A6-B0830DA108D8}" type="datetimeFigureOut">
              <a:rPr lang="en-US" smtClean="0"/>
              <a:pPr/>
              <a:t>6/1/2011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F32391-ABCD-4795-8FC8-07FFD1B1CD2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6922C48-C5AB-462C-B1A6-B0830DA108D8}" type="datetimeFigureOut">
              <a:rPr lang="en-US" smtClean="0"/>
              <a:pPr/>
              <a:t>6/1/2011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F32391-ABCD-4795-8FC8-07FFD1B1CD2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6922C48-C5AB-462C-B1A6-B0830DA108D8}" type="datetimeFigureOut">
              <a:rPr lang="en-US" smtClean="0"/>
              <a:pPr/>
              <a:t>6/1/2011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F32391-ABCD-4795-8FC8-07FFD1B1CD2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922C48-C5AB-462C-B1A6-B0830DA108D8}" type="datetimeFigureOut">
              <a:rPr lang="en-US" smtClean="0"/>
              <a:pPr/>
              <a:t>6/1/2011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F32391-ABCD-4795-8FC8-07FFD1B1CD2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922C48-C5AB-462C-B1A6-B0830DA108D8}" type="datetimeFigureOut">
              <a:rPr lang="en-US" smtClean="0"/>
              <a:pPr/>
              <a:t>6/1/2011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F32391-ABCD-4795-8FC8-07FFD1B1CD2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922C48-C5AB-462C-B1A6-B0830DA108D8}" type="datetimeFigureOut">
              <a:rPr lang="en-US" smtClean="0"/>
              <a:pPr/>
              <a:t>6/1/2011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F32391-ABCD-4795-8FC8-07FFD1B1CD2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922C48-C5AB-462C-B1A6-B0830DA108D8}" type="datetimeFigureOut">
              <a:rPr lang="en-US" smtClean="0"/>
              <a:pPr/>
              <a:t>6/1/2011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F32391-ABCD-4795-8FC8-07FFD1B1CD2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526927"/>
            <a:ext cx="9144000" cy="1470025"/>
          </a:xfrm>
        </p:spPr>
        <p:txBody>
          <a:bodyPr>
            <a:noAutofit/>
          </a:bodyPr>
          <a:lstStyle/>
          <a:p>
            <a:r>
              <a:rPr lang="en-US" sz="8800" b="1" dirty="0" smtClean="0"/>
              <a:t>Binary Counters</a:t>
            </a:r>
            <a:br>
              <a:rPr lang="en-US" sz="8800" b="1" dirty="0" smtClean="0"/>
            </a:br>
            <a:r>
              <a:rPr lang="en-US" sz="3600" b="1" dirty="0" smtClean="0"/>
              <a:t>Integer Representations towards </a:t>
            </a:r>
            <a:br>
              <a:rPr lang="en-US" sz="3600" b="1" dirty="0" smtClean="0"/>
            </a:br>
            <a:r>
              <a:rPr lang="en-US" sz="3600" b="1" dirty="0" smtClean="0"/>
              <a:t>Efficient Counting in the Bit Probe Model</a:t>
            </a:r>
            <a:br>
              <a:rPr lang="en-US" sz="3600" b="1" dirty="0" smtClean="0"/>
            </a:br>
            <a:r>
              <a:rPr lang="en-US" sz="2000" b="1" dirty="0" smtClean="0"/>
              <a:t>(paper presented at TAMC 2011)</a:t>
            </a:r>
            <a:endParaRPr lang="en-US" sz="2000" b="1" dirty="0"/>
          </a:p>
        </p:txBody>
      </p:sp>
      <p:sp>
        <p:nvSpPr>
          <p:cNvPr id="3" name="Subtitle 2"/>
          <p:cNvSpPr>
            <a:spLocks noGrp="1"/>
          </p:cNvSpPr>
          <p:nvPr>
            <p:ph type="subTitle" idx="1"/>
          </p:nvPr>
        </p:nvSpPr>
        <p:spPr>
          <a:xfrm>
            <a:off x="251520" y="4365104"/>
            <a:ext cx="8640960" cy="2492896"/>
          </a:xfrm>
        </p:spPr>
        <p:txBody>
          <a:bodyPr>
            <a:normAutofit fontScale="92500" lnSpcReduction="20000"/>
          </a:bodyPr>
          <a:lstStyle/>
          <a:p>
            <a:r>
              <a:rPr lang="en-US" dirty="0" err="1"/>
              <a:t>Gerth</a:t>
            </a:r>
            <a:r>
              <a:rPr lang="en-US" dirty="0"/>
              <a:t> </a:t>
            </a:r>
            <a:r>
              <a:rPr lang="en-US" dirty="0" err="1" smtClean="0"/>
              <a:t>Stølting</a:t>
            </a:r>
            <a:r>
              <a:rPr lang="en-US" dirty="0" smtClean="0"/>
              <a:t> </a:t>
            </a:r>
            <a:r>
              <a:rPr lang="en-US" dirty="0" err="1" smtClean="0"/>
              <a:t>Brodal</a:t>
            </a:r>
            <a:r>
              <a:rPr lang="en-US" dirty="0" smtClean="0"/>
              <a:t> (Aarhus </a:t>
            </a:r>
            <a:r>
              <a:rPr lang="en-US" dirty="0" err="1" smtClean="0"/>
              <a:t>Universitet</a:t>
            </a:r>
            <a:r>
              <a:rPr lang="en-US" dirty="0" smtClean="0"/>
              <a:t>)</a:t>
            </a:r>
          </a:p>
          <a:p>
            <a:r>
              <a:rPr lang="en-US" dirty="0" smtClean="0"/>
              <a:t> </a:t>
            </a:r>
            <a:r>
              <a:rPr lang="en-US" dirty="0"/>
              <a:t>Mark </a:t>
            </a:r>
            <a:r>
              <a:rPr lang="en-US" dirty="0" err="1" smtClean="0"/>
              <a:t>Greve</a:t>
            </a:r>
            <a:r>
              <a:rPr lang="en-US" dirty="0" smtClean="0"/>
              <a:t> (Aarhus </a:t>
            </a:r>
            <a:r>
              <a:rPr lang="en-US" dirty="0" err="1" smtClean="0"/>
              <a:t>Universitet</a:t>
            </a:r>
            <a:r>
              <a:rPr lang="en-US" dirty="0" smtClean="0"/>
              <a:t>)</a:t>
            </a:r>
          </a:p>
          <a:p>
            <a:r>
              <a:rPr lang="en-US" dirty="0" smtClean="0"/>
              <a:t> </a:t>
            </a:r>
            <a:r>
              <a:rPr lang="en-US" dirty="0" err="1"/>
              <a:t>Vineet</a:t>
            </a:r>
            <a:r>
              <a:rPr lang="en-US" dirty="0"/>
              <a:t> </a:t>
            </a:r>
            <a:r>
              <a:rPr lang="en-US" dirty="0" err="1" smtClean="0"/>
              <a:t>Pandey</a:t>
            </a:r>
            <a:r>
              <a:rPr lang="en-US" dirty="0" smtClean="0"/>
              <a:t> (BITS </a:t>
            </a:r>
            <a:r>
              <a:rPr lang="en-US" dirty="0" err="1" smtClean="0"/>
              <a:t>Pilani</a:t>
            </a:r>
            <a:r>
              <a:rPr lang="en-US" dirty="0" smtClean="0"/>
              <a:t>, </a:t>
            </a:r>
            <a:r>
              <a:rPr lang="en-US" dirty="0" err="1" smtClean="0"/>
              <a:t>Indien</a:t>
            </a:r>
            <a:r>
              <a:rPr lang="en-US" dirty="0" smtClean="0"/>
              <a:t>)</a:t>
            </a:r>
          </a:p>
          <a:p>
            <a:r>
              <a:rPr lang="en-US" dirty="0" smtClean="0"/>
              <a:t>S</a:t>
            </a:r>
            <a:r>
              <a:rPr lang="en-US" dirty="0"/>
              <a:t>. </a:t>
            </a:r>
            <a:r>
              <a:rPr lang="en-US" dirty="0" err="1"/>
              <a:t>Srinivasa</a:t>
            </a:r>
            <a:r>
              <a:rPr lang="en-US" dirty="0"/>
              <a:t> </a:t>
            </a:r>
            <a:r>
              <a:rPr lang="en-US" dirty="0" err="1" smtClean="0"/>
              <a:t>Rao</a:t>
            </a:r>
            <a:r>
              <a:rPr lang="en-US" dirty="0" smtClean="0"/>
              <a:t> (Seoul, </a:t>
            </a:r>
            <a:r>
              <a:rPr lang="en-US" dirty="0" err="1" smtClean="0"/>
              <a:t>Syd</a:t>
            </a:r>
            <a:r>
              <a:rPr lang="en-US" dirty="0" smtClean="0"/>
              <a:t> Korea)</a:t>
            </a:r>
          </a:p>
          <a:p>
            <a:endParaRPr lang="da-DK" dirty="0" smtClean="0"/>
          </a:p>
          <a:p>
            <a:r>
              <a:rPr lang="da-DK" sz="1400" dirty="0" smtClean="0"/>
              <a:t>MADALGO Seminar, June 1, 2011</a:t>
            </a:r>
            <a:endParaRPr lang="en-US" sz="1400"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568" y="99392"/>
            <a:ext cx="10225136" cy="6858000"/>
          </a:xfrm>
        </p:spPr>
        <p:txBody>
          <a:bodyPr>
            <a:noAutofit/>
          </a:bodyPr>
          <a:lstStyle/>
          <a:p>
            <a:r>
              <a:rPr lang="da-DK" sz="36000" b="1" dirty="0" smtClean="0"/>
              <a:t>1000</a:t>
            </a:r>
            <a:endParaRPr lang="en-US" sz="36000" b="1" dirty="0"/>
          </a:p>
        </p:txBody>
      </p:sp>
    </p:spTree>
  </p:cSld>
  <p:clrMapOvr>
    <a:masterClrMapping/>
  </p:clrMapOvr>
  <p:transition advTm="100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568" y="99392"/>
            <a:ext cx="10225136" cy="6858000"/>
          </a:xfrm>
        </p:spPr>
        <p:txBody>
          <a:bodyPr>
            <a:noAutofit/>
          </a:bodyPr>
          <a:lstStyle/>
          <a:p>
            <a:r>
              <a:rPr lang="da-DK" sz="36000" b="1" dirty="0" smtClean="0"/>
              <a:t>1001</a:t>
            </a:r>
            <a:endParaRPr lang="en-US" sz="36000" b="1" dirty="0"/>
          </a:p>
        </p:txBody>
      </p:sp>
    </p:spTree>
  </p:cSld>
  <p:clrMapOvr>
    <a:masterClrMapping/>
  </p:clrMapOvr>
  <p:transition advTm="100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568" y="99392"/>
            <a:ext cx="10225136" cy="6858000"/>
          </a:xfrm>
        </p:spPr>
        <p:txBody>
          <a:bodyPr>
            <a:noAutofit/>
          </a:bodyPr>
          <a:lstStyle/>
          <a:p>
            <a:r>
              <a:rPr lang="da-DK" sz="36000" b="1" dirty="0" smtClean="0"/>
              <a:t>1010</a:t>
            </a:r>
            <a:endParaRPr lang="en-US" sz="36000" b="1" dirty="0"/>
          </a:p>
        </p:txBody>
      </p:sp>
    </p:spTree>
  </p:cSld>
  <p:clrMapOvr>
    <a:masterClrMapping/>
  </p:clrMapOvr>
  <p:transition advTm="100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568" y="99392"/>
            <a:ext cx="10225136" cy="6858000"/>
          </a:xfrm>
        </p:spPr>
        <p:txBody>
          <a:bodyPr>
            <a:noAutofit/>
          </a:bodyPr>
          <a:lstStyle/>
          <a:p>
            <a:r>
              <a:rPr lang="da-DK" sz="36000" b="1" dirty="0" smtClean="0"/>
              <a:t>1011</a:t>
            </a:r>
            <a:endParaRPr lang="en-US" sz="36000" b="1" dirty="0"/>
          </a:p>
        </p:txBody>
      </p:sp>
    </p:spTree>
  </p:cSld>
  <p:clrMapOvr>
    <a:masterClrMapping/>
  </p:clrMapOvr>
  <p:transition advTm="1000"/>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568" y="99392"/>
            <a:ext cx="10225136" cy="6858000"/>
          </a:xfrm>
        </p:spPr>
        <p:txBody>
          <a:bodyPr>
            <a:noAutofit/>
          </a:bodyPr>
          <a:lstStyle/>
          <a:p>
            <a:r>
              <a:rPr lang="da-DK" sz="36000" b="1" dirty="0" smtClean="0"/>
              <a:t>1100</a:t>
            </a:r>
            <a:endParaRPr lang="en-US" sz="36000" b="1" dirty="0"/>
          </a:p>
        </p:txBody>
      </p:sp>
    </p:spTree>
  </p:cSld>
  <p:clrMapOvr>
    <a:masterClrMapping/>
  </p:clrMapOvr>
  <p:transition advTm="100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568" y="99392"/>
            <a:ext cx="10225136" cy="6858000"/>
          </a:xfrm>
        </p:spPr>
        <p:txBody>
          <a:bodyPr>
            <a:noAutofit/>
          </a:bodyPr>
          <a:lstStyle/>
          <a:p>
            <a:r>
              <a:rPr lang="da-DK" sz="36000" b="1" dirty="0" smtClean="0"/>
              <a:t>1101</a:t>
            </a:r>
            <a:endParaRPr lang="en-US" sz="36000" b="1" dirty="0"/>
          </a:p>
        </p:txBody>
      </p:sp>
    </p:spTree>
  </p:cSld>
  <p:clrMapOvr>
    <a:masterClrMapping/>
  </p:clrMapOvr>
  <p:transition advTm="100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568" y="99392"/>
            <a:ext cx="10225136" cy="6858000"/>
          </a:xfrm>
        </p:spPr>
        <p:txBody>
          <a:bodyPr>
            <a:noAutofit/>
          </a:bodyPr>
          <a:lstStyle/>
          <a:p>
            <a:r>
              <a:rPr lang="da-DK" sz="36000" b="1" dirty="0" smtClean="0"/>
              <a:t>1110</a:t>
            </a:r>
            <a:endParaRPr lang="en-US" sz="36000" b="1" dirty="0"/>
          </a:p>
        </p:txBody>
      </p:sp>
    </p:spTree>
  </p:cSld>
  <p:clrMapOvr>
    <a:masterClrMapping/>
  </p:clrMapOvr>
  <p:transition advTm="1000"/>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568" y="99392"/>
            <a:ext cx="10225136" cy="6858000"/>
          </a:xfrm>
        </p:spPr>
        <p:txBody>
          <a:bodyPr>
            <a:noAutofit/>
          </a:bodyPr>
          <a:lstStyle/>
          <a:p>
            <a:r>
              <a:rPr lang="da-DK" sz="36000" b="1" dirty="0" smtClean="0"/>
              <a:t>1111</a:t>
            </a:r>
            <a:endParaRPr lang="en-US" sz="36000" b="1"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568" y="99392"/>
            <a:ext cx="10225136" cy="6858000"/>
          </a:xfrm>
        </p:spPr>
        <p:txBody>
          <a:bodyPr>
            <a:noAutofit/>
          </a:bodyPr>
          <a:lstStyle/>
          <a:p>
            <a:r>
              <a:rPr lang="da-DK" sz="36000" b="1" dirty="0" smtClean="0"/>
              <a:t>0000</a:t>
            </a:r>
            <a:endParaRPr lang="en-US" sz="36000" b="1" dirty="0"/>
          </a:p>
        </p:txBody>
      </p:sp>
      <p:sp>
        <p:nvSpPr>
          <p:cNvPr id="3" name="TextBox 2"/>
          <p:cNvSpPr txBox="1"/>
          <p:nvPr/>
        </p:nvSpPr>
        <p:spPr>
          <a:xfrm>
            <a:off x="0" y="6021288"/>
            <a:ext cx="9071992" cy="707886"/>
          </a:xfrm>
          <a:prstGeom prst="rect">
            <a:avLst/>
          </a:prstGeom>
          <a:noFill/>
        </p:spPr>
        <p:txBody>
          <a:bodyPr wrap="square" rtlCol="0">
            <a:spAutoFit/>
          </a:bodyPr>
          <a:lstStyle/>
          <a:p>
            <a:pPr algn="r"/>
            <a:r>
              <a:rPr lang="da-DK" sz="4000" b="1" dirty="0" smtClean="0">
                <a:solidFill>
                  <a:srgbClr val="C00000"/>
                </a:solidFill>
              </a:rPr>
              <a:t>- </a:t>
            </a:r>
            <a:r>
              <a:rPr lang="da-DK" sz="4000" b="1" dirty="0" err="1" smtClean="0">
                <a:solidFill>
                  <a:srgbClr val="C00000"/>
                </a:solidFill>
              </a:rPr>
              <a:t>we</a:t>
            </a:r>
            <a:r>
              <a:rPr lang="da-DK" sz="4000" b="1" dirty="0" smtClean="0">
                <a:solidFill>
                  <a:srgbClr val="C00000"/>
                </a:solidFill>
              </a:rPr>
              <a:t> </a:t>
            </a:r>
            <a:r>
              <a:rPr lang="da-DK" sz="4000" b="1" dirty="0" err="1" smtClean="0">
                <a:solidFill>
                  <a:srgbClr val="C00000"/>
                </a:solidFill>
              </a:rPr>
              <a:t>are</a:t>
            </a:r>
            <a:r>
              <a:rPr lang="da-DK" sz="4000" b="1" dirty="0" smtClean="0">
                <a:solidFill>
                  <a:srgbClr val="C00000"/>
                </a:solidFill>
              </a:rPr>
              <a:t> </a:t>
            </a:r>
            <a:r>
              <a:rPr lang="da-DK" sz="4000" b="1" dirty="0" err="1" smtClean="0">
                <a:solidFill>
                  <a:srgbClr val="C00000"/>
                </a:solidFill>
              </a:rPr>
              <a:t>counting</a:t>
            </a:r>
            <a:r>
              <a:rPr lang="da-DK" sz="4000" b="1" dirty="0" smtClean="0">
                <a:solidFill>
                  <a:srgbClr val="C00000"/>
                </a:solidFill>
              </a:rPr>
              <a:t> </a:t>
            </a:r>
            <a:r>
              <a:rPr lang="da-DK" sz="4000" b="1" dirty="0" err="1" smtClean="0">
                <a:solidFill>
                  <a:srgbClr val="C00000"/>
                </a:solidFill>
              </a:rPr>
              <a:t>modulo</a:t>
            </a:r>
            <a:r>
              <a:rPr lang="da-DK" sz="4000" b="1" dirty="0" smtClean="0">
                <a:solidFill>
                  <a:srgbClr val="C00000"/>
                </a:solidFill>
              </a:rPr>
              <a:t> 10000</a:t>
            </a:r>
            <a:r>
              <a:rPr lang="da-DK" sz="4000" b="1" baseline="-25000" dirty="0" smtClean="0">
                <a:solidFill>
                  <a:srgbClr val="C00000"/>
                </a:solidFill>
              </a:rPr>
              <a:t>2</a:t>
            </a:r>
            <a:r>
              <a:rPr lang="da-DK" sz="4000" b="1" dirty="0" smtClean="0">
                <a:solidFill>
                  <a:srgbClr val="C00000"/>
                </a:solidFill>
              </a:rPr>
              <a:t> = 16</a:t>
            </a:r>
            <a:r>
              <a:rPr lang="da-DK" sz="4000" b="1" baseline="-25000" dirty="0" smtClean="0">
                <a:solidFill>
                  <a:srgbClr val="C00000"/>
                </a:solidFill>
              </a:rPr>
              <a:t>10 </a:t>
            </a:r>
            <a:endParaRPr lang="en-US" sz="4000" b="1" dirty="0">
              <a:solidFill>
                <a:srgbClr val="C0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568" y="99392"/>
            <a:ext cx="10225136" cy="6858000"/>
          </a:xfrm>
        </p:spPr>
        <p:txBody>
          <a:bodyPr>
            <a:noAutofit/>
          </a:bodyPr>
          <a:lstStyle/>
          <a:p>
            <a:r>
              <a:rPr lang="da-DK" sz="36000" b="1" dirty="0" smtClean="0">
                <a:solidFill>
                  <a:srgbClr val="C00000"/>
                </a:solidFill>
              </a:rPr>
              <a:t>1011</a:t>
            </a:r>
            <a:endParaRPr lang="en-US" sz="36000" b="1" dirty="0">
              <a:solidFill>
                <a:srgbClr val="C00000"/>
              </a:solidFill>
            </a:endParaRPr>
          </a:p>
        </p:txBody>
      </p:sp>
      <p:cxnSp>
        <p:nvCxnSpPr>
          <p:cNvPr id="3" name="Straight Arrow Connector 2"/>
          <p:cNvCxnSpPr/>
          <p:nvPr/>
        </p:nvCxnSpPr>
        <p:spPr>
          <a:xfrm rot="5400000">
            <a:off x="4067150" y="5516438"/>
            <a:ext cx="1008112" cy="1588"/>
          </a:xfrm>
          <a:prstGeom prst="straightConnector1">
            <a:avLst/>
          </a:prstGeom>
          <a:ln w="127000" cap="rnd">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0" y="6027003"/>
            <a:ext cx="9144000" cy="830997"/>
          </a:xfrm>
          <a:prstGeom prst="rect">
            <a:avLst/>
          </a:prstGeom>
          <a:noFill/>
        </p:spPr>
        <p:txBody>
          <a:bodyPr wrap="square" rtlCol="0">
            <a:spAutoFit/>
          </a:bodyPr>
          <a:lstStyle/>
          <a:p>
            <a:pPr algn="ctr"/>
            <a:r>
              <a:rPr lang="da-DK" sz="4800" b="1" dirty="0" smtClean="0">
                <a:solidFill>
                  <a:srgbClr val="C00000"/>
                </a:solidFill>
              </a:rPr>
              <a:t>1</a:t>
            </a:r>
            <a:r>
              <a:rPr lang="da-DK" sz="4800" b="1" dirty="0" smtClean="0"/>
              <a:t>∙2</a:t>
            </a:r>
            <a:r>
              <a:rPr lang="da-DK" sz="4800" b="1" baseline="30000" dirty="0" smtClean="0"/>
              <a:t>3</a:t>
            </a:r>
            <a:r>
              <a:rPr lang="da-DK" sz="4800" b="1" dirty="0" smtClean="0"/>
              <a:t>+ </a:t>
            </a:r>
            <a:r>
              <a:rPr lang="da-DK" sz="4800" b="1" dirty="0" smtClean="0">
                <a:solidFill>
                  <a:srgbClr val="C00000"/>
                </a:solidFill>
              </a:rPr>
              <a:t>0</a:t>
            </a:r>
            <a:r>
              <a:rPr lang="da-DK" sz="4800" b="1" dirty="0" smtClean="0"/>
              <a:t>∙2</a:t>
            </a:r>
            <a:r>
              <a:rPr lang="da-DK" sz="4800" b="1" baseline="30000" dirty="0" smtClean="0"/>
              <a:t>2</a:t>
            </a:r>
            <a:r>
              <a:rPr lang="da-DK" sz="4800" b="1" dirty="0" smtClean="0"/>
              <a:t>+ </a:t>
            </a:r>
            <a:r>
              <a:rPr lang="da-DK" sz="4800" b="1" dirty="0" smtClean="0">
                <a:solidFill>
                  <a:srgbClr val="C00000"/>
                </a:solidFill>
              </a:rPr>
              <a:t>1</a:t>
            </a:r>
            <a:r>
              <a:rPr lang="da-DK" sz="4800" b="1" dirty="0" smtClean="0"/>
              <a:t>∙2</a:t>
            </a:r>
            <a:r>
              <a:rPr lang="da-DK" sz="4800" b="1" baseline="30000" dirty="0" smtClean="0"/>
              <a:t>1</a:t>
            </a:r>
            <a:r>
              <a:rPr lang="da-DK" sz="4800" b="1" dirty="0" smtClean="0"/>
              <a:t>+ </a:t>
            </a:r>
            <a:r>
              <a:rPr lang="da-DK" sz="4800" b="1" dirty="0" smtClean="0">
                <a:solidFill>
                  <a:srgbClr val="C00000"/>
                </a:solidFill>
              </a:rPr>
              <a:t>1</a:t>
            </a:r>
            <a:r>
              <a:rPr lang="da-DK" sz="4800" b="1" dirty="0" smtClean="0"/>
              <a:t>∙2</a:t>
            </a:r>
            <a:r>
              <a:rPr lang="da-DK" sz="4800" b="1" baseline="30000" dirty="0" smtClean="0"/>
              <a:t>0 </a:t>
            </a:r>
            <a:r>
              <a:rPr lang="da-DK" sz="4800" b="1" dirty="0" smtClean="0"/>
              <a:t>= 8+2+1 = 11</a:t>
            </a:r>
            <a:r>
              <a:rPr lang="da-DK" sz="4800" b="1" baseline="-25000" dirty="0" smtClean="0"/>
              <a:t>10</a:t>
            </a:r>
            <a:endParaRPr lang="en-US" sz="4800" b="1" baseline="-250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2000"/>
                                        <p:tgtEl>
                                          <p:spTgt spid="3"/>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568" y="99392"/>
            <a:ext cx="10225136" cy="6858000"/>
          </a:xfrm>
        </p:spPr>
        <p:txBody>
          <a:bodyPr>
            <a:noAutofit/>
          </a:bodyPr>
          <a:lstStyle/>
          <a:p>
            <a:r>
              <a:rPr lang="da-DK" sz="48000" b="1" dirty="0" smtClean="0"/>
              <a:t>0</a:t>
            </a:r>
            <a:endParaRPr lang="en-US" sz="48000" b="1"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nvGraphicFramePr>
        <p:xfrm>
          <a:off x="107504" y="188640"/>
          <a:ext cx="2232248" cy="6583680"/>
        </p:xfrm>
        <a:graphic>
          <a:graphicData uri="http://schemas.openxmlformats.org/drawingml/2006/table">
            <a:tbl>
              <a:tblPr firstRow="1" bandRow="1">
                <a:tableStyleId>{2D5ABB26-0587-4C30-8999-92F81FD0307C}</a:tableStyleId>
              </a:tblPr>
              <a:tblGrid>
                <a:gridCol w="1218036"/>
                <a:gridCol w="1014212"/>
              </a:tblGrid>
              <a:tr h="309708">
                <a:tc>
                  <a:txBody>
                    <a:bodyPr/>
                    <a:lstStyle/>
                    <a:p>
                      <a:pPr algn="ctr"/>
                      <a:r>
                        <a:rPr lang="da-DK" sz="2400" b="1" u="none" dirty="0" smtClean="0">
                          <a:solidFill>
                            <a:schemeClr val="tx1"/>
                          </a:solidFill>
                        </a:rPr>
                        <a:t>Decimal</a:t>
                      </a:r>
                      <a:endParaRPr lang="en-US" sz="2400" b="1" u="none" dirty="0">
                        <a:solidFill>
                          <a:schemeClr val="tx1"/>
                        </a:solidFill>
                      </a:endParaRPr>
                    </a:p>
                  </a:txBody>
                  <a:tcPr marL="0" marR="0" marT="0" marB="0" anchor="ctr"/>
                </a:tc>
                <a:tc>
                  <a:txBody>
                    <a:bodyPr/>
                    <a:lstStyle/>
                    <a:p>
                      <a:pPr algn="ctr"/>
                      <a:r>
                        <a:rPr lang="da-DK" sz="2400" b="1" u="none" dirty="0" err="1" smtClean="0">
                          <a:solidFill>
                            <a:schemeClr val="tx1"/>
                          </a:solidFill>
                        </a:rPr>
                        <a:t>Binary</a:t>
                      </a:r>
                      <a:endParaRPr lang="en-US" sz="2400" b="1" u="none" dirty="0">
                        <a:solidFill>
                          <a:schemeClr val="tx1"/>
                        </a:solidFill>
                      </a:endParaRPr>
                    </a:p>
                  </a:txBody>
                  <a:tcPr marL="0" marR="0" marT="0" marB="0" anchor="ctr"/>
                </a:tc>
              </a:tr>
              <a:tr h="309708">
                <a:tc>
                  <a:txBody>
                    <a:bodyPr/>
                    <a:lstStyle/>
                    <a:p>
                      <a:pPr algn="ctr"/>
                      <a:r>
                        <a:rPr lang="da-DK" sz="2400" b="1" u="none" dirty="0" smtClean="0">
                          <a:solidFill>
                            <a:schemeClr val="tx1"/>
                          </a:solidFill>
                        </a:rPr>
                        <a:t>0</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0000</a:t>
                      </a:r>
                      <a:endParaRPr lang="en-US" sz="2400" b="1" u="none" dirty="0">
                        <a:solidFill>
                          <a:schemeClr val="tx1"/>
                        </a:solidFill>
                      </a:endParaRPr>
                    </a:p>
                  </a:txBody>
                  <a:tcPr marL="0" marR="0" marT="0" marB="0"/>
                </a:tc>
              </a:tr>
              <a:tr h="309708">
                <a:tc>
                  <a:txBody>
                    <a:bodyPr/>
                    <a:lstStyle/>
                    <a:p>
                      <a:pPr algn="ctr"/>
                      <a:r>
                        <a:rPr lang="da-DK" sz="2400" b="1" u="none" dirty="0" smtClean="0">
                          <a:solidFill>
                            <a:schemeClr val="tx1"/>
                          </a:solidFill>
                        </a:rPr>
                        <a:t>1</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0001</a:t>
                      </a:r>
                      <a:endParaRPr lang="en-US" sz="2400" b="1" u="none" dirty="0">
                        <a:solidFill>
                          <a:schemeClr val="tx1"/>
                        </a:solidFill>
                      </a:endParaRPr>
                    </a:p>
                  </a:txBody>
                  <a:tcPr marL="0" marR="0" marT="0" marB="0"/>
                </a:tc>
              </a:tr>
              <a:tr h="309708">
                <a:tc>
                  <a:txBody>
                    <a:bodyPr/>
                    <a:lstStyle/>
                    <a:p>
                      <a:pPr algn="ctr"/>
                      <a:r>
                        <a:rPr lang="da-DK" sz="2400" b="1" u="none" dirty="0" smtClean="0">
                          <a:solidFill>
                            <a:schemeClr val="tx1"/>
                          </a:solidFill>
                        </a:rPr>
                        <a:t>2</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0010</a:t>
                      </a:r>
                      <a:endParaRPr lang="en-US" sz="2400" b="1" u="none" dirty="0">
                        <a:solidFill>
                          <a:schemeClr val="tx1"/>
                        </a:solidFill>
                      </a:endParaRPr>
                    </a:p>
                  </a:txBody>
                  <a:tcPr marL="0" marR="0" marT="0" marB="0"/>
                </a:tc>
              </a:tr>
              <a:tr h="309708">
                <a:tc>
                  <a:txBody>
                    <a:bodyPr/>
                    <a:lstStyle/>
                    <a:p>
                      <a:pPr algn="ctr"/>
                      <a:r>
                        <a:rPr lang="da-DK" sz="2400" b="1" u="none" dirty="0" smtClean="0">
                          <a:solidFill>
                            <a:schemeClr val="tx1"/>
                          </a:solidFill>
                        </a:rPr>
                        <a:t>3</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0011</a:t>
                      </a:r>
                      <a:endParaRPr lang="en-US" sz="2400" b="1" u="none" dirty="0">
                        <a:solidFill>
                          <a:schemeClr val="tx1"/>
                        </a:solidFill>
                      </a:endParaRPr>
                    </a:p>
                  </a:txBody>
                  <a:tcPr marL="0" marR="0" marT="0" marB="0"/>
                </a:tc>
              </a:tr>
              <a:tr h="309708">
                <a:tc>
                  <a:txBody>
                    <a:bodyPr/>
                    <a:lstStyle/>
                    <a:p>
                      <a:pPr algn="ctr"/>
                      <a:r>
                        <a:rPr lang="da-DK" sz="2400" b="1" u="none" dirty="0" smtClean="0">
                          <a:solidFill>
                            <a:schemeClr val="tx1"/>
                          </a:solidFill>
                        </a:rPr>
                        <a:t>4</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0100</a:t>
                      </a:r>
                      <a:endParaRPr lang="en-US" sz="2400" b="1" u="none" dirty="0">
                        <a:solidFill>
                          <a:schemeClr val="tx1"/>
                        </a:solidFill>
                      </a:endParaRPr>
                    </a:p>
                  </a:txBody>
                  <a:tcPr marL="0" marR="0" marT="0" marB="0"/>
                </a:tc>
              </a:tr>
              <a:tr h="309708">
                <a:tc>
                  <a:txBody>
                    <a:bodyPr/>
                    <a:lstStyle/>
                    <a:p>
                      <a:pPr algn="ctr"/>
                      <a:r>
                        <a:rPr lang="da-DK" sz="2400" b="1" u="none" dirty="0" smtClean="0">
                          <a:solidFill>
                            <a:schemeClr val="tx1"/>
                          </a:solidFill>
                        </a:rPr>
                        <a:t>5</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01</a:t>
                      </a:r>
                      <a:r>
                        <a:rPr lang="da-DK" sz="2400" b="1" i="0" u="none" dirty="0" smtClean="0">
                          <a:solidFill>
                            <a:schemeClr val="tx1"/>
                          </a:solidFill>
                        </a:rPr>
                        <a:t>01</a:t>
                      </a:r>
                      <a:endParaRPr lang="en-US" sz="2400" b="1" i="0" u="none" dirty="0">
                        <a:solidFill>
                          <a:schemeClr val="tx1"/>
                        </a:solidFill>
                      </a:endParaRPr>
                    </a:p>
                  </a:txBody>
                  <a:tcPr marL="0" marR="0" marT="0" marB="0"/>
                </a:tc>
              </a:tr>
              <a:tr h="309708">
                <a:tc>
                  <a:txBody>
                    <a:bodyPr/>
                    <a:lstStyle/>
                    <a:p>
                      <a:pPr algn="ctr"/>
                      <a:r>
                        <a:rPr lang="da-DK" sz="2400" b="1" u="none" dirty="0" smtClean="0">
                          <a:solidFill>
                            <a:schemeClr val="tx1"/>
                          </a:solidFill>
                        </a:rPr>
                        <a:t>6</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0110</a:t>
                      </a:r>
                      <a:endParaRPr lang="en-US" sz="2400" b="1" u="none" dirty="0">
                        <a:solidFill>
                          <a:schemeClr val="tx1"/>
                        </a:solidFill>
                      </a:endParaRPr>
                    </a:p>
                  </a:txBody>
                  <a:tcPr marL="0" marR="0" marT="0" marB="0"/>
                </a:tc>
              </a:tr>
              <a:tr h="309708">
                <a:tc>
                  <a:txBody>
                    <a:bodyPr/>
                    <a:lstStyle/>
                    <a:p>
                      <a:pPr algn="ctr"/>
                      <a:r>
                        <a:rPr lang="da-DK" sz="2400" b="1" u="none" dirty="0" smtClean="0">
                          <a:solidFill>
                            <a:schemeClr val="tx1"/>
                          </a:solidFill>
                        </a:rPr>
                        <a:t>7</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0111</a:t>
                      </a:r>
                      <a:endParaRPr lang="en-US" sz="2400" b="1" u="none" dirty="0">
                        <a:solidFill>
                          <a:schemeClr val="tx1"/>
                        </a:solidFill>
                      </a:endParaRPr>
                    </a:p>
                  </a:txBody>
                  <a:tcPr marL="0" marR="0" marT="0" marB="0"/>
                </a:tc>
              </a:tr>
              <a:tr h="309708">
                <a:tc>
                  <a:txBody>
                    <a:bodyPr/>
                    <a:lstStyle/>
                    <a:p>
                      <a:pPr algn="ctr"/>
                      <a:r>
                        <a:rPr lang="da-DK" sz="2400" b="1" u="none" dirty="0" smtClean="0">
                          <a:solidFill>
                            <a:schemeClr val="tx1"/>
                          </a:solidFill>
                        </a:rPr>
                        <a:t>8</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1000</a:t>
                      </a:r>
                      <a:endParaRPr lang="en-US" sz="2400" b="1" u="none" dirty="0">
                        <a:solidFill>
                          <a:schemeClr val="tx1"/>
                        </a:solidFill>
                      </a:endParaRPr>
                    </a:p>
                  </a:txBody>
                  <a:tcPr marL="0" marR="0" marT="0" marB="0"/>
                </a:tc>
              </a:tr>
              <a:tr h="309708">
                <a:tc>
                  <a:txBody>
                    <a:bodyPr/>
                    <a:lstStyle/>
                    <a:p>
                      <a:pPr algn="ctr"/>
                      <a:r>
                        <a:rPr lang="da-DK" sz="2400" b="1" u="none" dirty="0" smtClean="0">
                          <a:solidFill>
                            <a:schemeClr val="tx1"/>
                          </a:solidFill>
                        </a:rPr>
                        <a:t>9</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1001</a:t>
                      </a:r>
                      <a:endParaRPr lang="en-US" sz="2400" b="1" u="none" dirty="0">
                        <a:solidFill>
                          <a:schemeClr val="tx1"/>
                        </a:solidFill>
                      </a:endParaRPr>
                    </a:p>
                  </a:txBody>
                  <a:tcPr marL="0" marR="0" marT="0" marB="0"/>
                </a:tc>
              </a:tr>
              <a:tr h="309708">
                <a:tc>
                  <a:txBody>
                    <a:bodyPr/>
                    <a:lstStyle/>
                    <a:p>
                      <a:pPr algn="ctr"/>
                      <a:r>
                        <a:rPr lang="da-DK" sz="2400" b="1" u="none" dirty="0" smtClean="0">
                          <a:solidFill>
                            <a:schemeClr val="tx1"/>
                          </a:solidFill>
                        </a:rPr>
                        <a:t>10</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1010</a:t>
                      </a:r>
                      <a:endParaRPr lang="en-US" sz="2400" b="1" u="none" dirty="0">
                        <a:solidFill>
                          <a:schemeClr val="tx1"/>
                        </a:solidFill>
                      </a:endParaRPr>
                    </a:p>
                  </a:txBody>
                  <a:tcPr marL="0" marR="0" marT="0" marB="0"/>
                </a:tc>
              </a:tr>
              <a:tr h="309708">
                <a:tc>
                  <a:txBody>
                    <a:bodyPr/>
                    <a:lstStyle/>
                    <a:p>
                      <a:pPr algn="ctr"/>
                      <a:r>
                        <a:rPr lang="da-DK" sz="2400" b="1" u="none" dirty="0" smtClean="0">
                          <a:solidFill>
                            <a:schemeClr val="tx1"/>
                          </a:solidFill>
                        </a:rPr>
                        <a:t>11</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1011</a:t>
                      </a:r>
                      <a:endParaRPr lang="en-US" sz="2400" b="1" u="none" dirty="0">
                        <a:solidFill>
                          <a:schemeClr val="tx1"/>
                        </a:solidFill>
                      </a:endParaRPr>
                    </a:p>
                  </a:txBody>
                  <a:tcPr marL="0" marR="0" marT="0" marB="0"/>
                </a:tc>
              </a:tr>
              <a:tr h="309708">
                <a:tc>
                  <a:txBody>
                    <a:bodyPr/>
                    <a:lstStyle/>
                    <a:p>
                      <a:pPr algn="ctr"/>
                      <a:r>
                        <a:rPr lang="da-DK" sz="2400" b="1" u="none" dirty="0" smtClean="0">
                          <a:solidFill>
                            <a:schemeClr val="tx1"/>
                          </a:solidFill>
                        </a:rPr>
                        <a:t>12</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1100</a:t>
                      </a:r>
                      <a:endParaRPr lang="en-US" sz="2400" b="1" u="none" dirty="0">
                        <a:solidFill>
                          <a:schemeClr val="tx1"/>
                        </a:solidFill>
                      </a:endParaRPr>
                    </a:p>
                  </a:txBody>
                  <a:tcPr marL="0" marR="0" marT="0" marB="0"/>
                </a:tc>
              </a:tr>
              <a:tr h="309708">
                <a:tc>
                  <a:txBody>
                    <a:bodyPr/>
                    <a:lstStyle/>
                    <a:p>
                      <a:pPr algn="ctr"/>
                      <a:r>
                        <a:rPr lang="da-DK" sz="2400" b="1" u="none" dirty="0" smtClean="0">
                          <a:solidFill>
                            <a:schemeClr val="tx1"/>
                          </a:solidFill>
                        </a:rPr>
                        <a:t>13</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1101</a:t>
                      </a:r>
                      <a:endParaRPr lang="en-US" sz="2400" b="1" u="none" dirty="0">
                        <a:solidFill>
                          <a:schemeClr val="tx1"/>
                        </a:solidFill>
                      </a:endParaRPr>
                    </a:p>
                  </a:txBody>
                  <a:tcPr marL="0" marR="0" marT="0" marB="0"/>
                </a:tc>
              </a:tr>
              <a:tr h="309708">
                <a:tc>
                  <a:txBody>
                    <a:bodyPr/>
                    <a:lstStyle/>
                    <a:p>
                      <a:pPr algn="ctr"/>
                      <a:r>
                        <a:rPr lang="da-DK" sz="2400" b="1" u="none" dirty="0" smtClean="0">
                          <a:solidFill>
                            <a:schemeClr val="tx1"/>
                          </a:solidFill>
                        </a:rPr>
                        <a:t>14</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1110</a:t>
                      </a:r>
                      <a:endParaRPr lang="en-US" sz="2400" b="1" u="none" dirty="0">
                        <a:solidFill>
                          <a:schemeClr val="tx1"/>
                        </a:solidFill>
                      </a:endParaRPr>
                    </a:p>
                  </a:txBody>
                  <a:tcPr marL="0" marR="0" marT="0" marB="0"/>
                </a:tc>
              </a:tr>
              <a:tr h="309708">
                <a:tc>
                  <a:txBody>
                    <a:bodyPr/>
                    <a:lstStyle/>
                    <a:p>
                      <a:pPr algn="ctr"/>
                      <a:r>
                        <a:rPr lang="da-DK" sz="2400" b="1" u="none" dirty="0" smtClean="0">
                          <a:solidFill>
                            <a:schemeClr val="tx1"/>
                          </a:solidFill>
                        </a:rPr>
                        <a:t>15</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1111</a:t>
                      </a:r>
                      <a:endParaRPr lang="en-US" sz="2400" b="1" u="none" dirty="0">
                        <a:solidFill>
                          <a:schemeClr val="tx1"/>
                        </a:solidFill>
                      </a:endParaRPr>
                    </a:p>
                  </a:txBody>
                  <a:tcPr marL="0" marR="0" marT="0" marB="0"/>
                </a:tc>
              </a:tr>
              <a:tr h="309708">
                <a:tc>
                  <a:txBody>
                    <a:bodyPr/>
                    <a:lstStyle/>
                    <a:p>
                      <a:pPr algn="ctr"/>
                      <a:r>
                        <a:rPr lang="da-DK" sz="2400" b="1" u="none" dirty="0" smtClean="0">
                          <a:solidFill>
                            <a:schemeClr val="tx1"/>
                          </a:solidFill>
                        </a:rPr>
                        <a:t>0</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0000</a:t>
                      </a:r>
                      <a:endParaRPr lang="en-US" sz="2400" b="1" u="none" dirty="0">
                        <a:solidFill>
                          <a:schemeClr val="tx1"/>
                        </a:solidFill>
                      </a:endParaRPr>
                    </a:p>
                  </a:txBody>
                  <a:tcPr marL="0" marR="0" marT="0" marB="0"/>
                </a:tc>
              </a:tr>
            </a:tbl>
          </a:graphicData>
        </a:graphic>
      </p:graphicFrame>
      <p:sp>
        <p:nvSpPr>
          <p:cNvPr id="4" name="TextBox 3"/>
          <p:cNvSpPr txBox="1"/>
          <p:nvPr/>
        </p:nvSpPr>
        <p:spPr>
          <a:xfrm>
            <a:off x="6012160" y="2268161"/>
            <a:ext cx="3168352" cy="584775"/>
          </a:xfrm>
          <a:prstGeom prst="rect">
            <a:avLst/>
          </a:prstGeom>
          <a:noFill/>
        </p:spPr>
        <p:txBody>
          <a:bodyPr wrap="square" rtlCol="0">
            <a:spAutoFit/>
          </a:bodyPr>
          <a:lstStyle/>
          <a:p>
            <a:pPr algn="ctr"/>
            <a:r>
              <a:rPr lang="da-DK" sz="3200" b="1" i="1" dirty="0" smtClean="0"/>
              <a:t>b</a:t>
            </a:r>
            <a:r>
              <a:rPr lang="da-DK" sz="3200" b="1" baseline="-25000" dirty="0" smtClean="0"/>
              <a:t>3</a:t>
            </a:r>
            <a:r>
              <a:rPr lang="da-DK" sz="3200" b="1" i="1" dirty="0" smtClean="0"/>
              <a:t>b</a:t>
            </a:r>
            <a:r>
              <a:rPr lang="da-DK" sz="3200" b="1" baseline="-25000" dirty="0" smtClean="0"/>
              <a:t>2</a:t>
            </a:r>
            <a:r>
              <a:rPr lang="da-DK" sz="3200" b="1" i="1" dirty="0" smtClean="0"/>
              <a:t>b</a:t>
            </a:r>
            <a:r>
              <a:rPr lang="da-DK" sz="3200" b="1" baseline="-25000" dirty="0" smtClean="0"/>
              <a:t>1</a:t>
            </a:r>
            <a:r>
              <a:rPr lang="da-DK" sz="3200" b="1" i="1" dirty="0" smtClean="0"/>
              <a:t>b</a:t>
            </a:r>
            <a:r>
              <a:rPr lang="da-DK" sz="3200" b="1" baseline="-25000" dirty="0" smtClean="0"/>
              <a:t>0</a:t>
            </a:r>
            <a:endParaRPr lang="en-US" sz="3200" b="1" baseline="-25000" dirty="0"/>
          </a:p>
        </p:txBody>
      </p:sp>
      <p:grpSp>
        <p:nvGrpSpPr>
          <p:cNvPr id="41" name="Group 40"/>
          <p:cNvGrpSpPr/>
          <p:nvPr/>
        </p:nvGrpSpPr>
        <p:grpSpPr>
          <a:xfrm>
            <a:off x="4355976" y="1628800"/>
            <a:ext cx="4680520" cy="4608512"/>
            <a:chOff x="4355976" y="1196752"/>
            <a:chExt cx="4680520" cy="4608512"/>
          </a:xfrm>
        </p:grpSpPr>
        <p:sp>
          <p:nvSpPr>
            <p:cNvPr id="5" name="TextBox 4"/>
            <p:cNvSpPr txBox="1"/>
            <p:nvPr/>
          </p:nvSpPr>
          <p:spPr>
            <a:xfrm>
              <a:off x="4932040" y="1196752"/>
              <a:ext cx="864096" cy="584775"/>
            </a:xfrm>
            <a:prstGeom prst="rect">
              <a:avLst/>
            </a:prstGeom>
            <a:noFill/>
          </p:spPr>
          <p:txBody>
            <a:bodyPr wrap="square" rtlCol="0">
              <a:spAutoFit/>
            </a:bodyPr>
            <a:lstStyle/>
            <a:p>
              <a:pPr algn="ctr"/>
              <a:r>
                <a:rPr lang="da-DK" sz="3200" b="1" i="1" dirty="0" smtClean="0"/>
                <a:t>b</a:t>
              </a:r>
              <a:r>
                <a:rPr lang="da-DK" sz="3200" b="1" baseline="-25000" dirty="0" smtClean="0"/>
                <a:t>0</a:t>
              </a:r>
              <a:endParaRPr lang="en-US" sz="3200" b="1" baseline="-25000" dirty="0"/>
            </a:p>
          </p:txBody>
        </p:sp>
        <p:cxnSp>
          <p:nvCxnSpPr>
            <p:cNvPr id="8" name="Straight Connector 7"/>
            <p:cNvCxnSpPr/>
            <p:nvPr/>
          </p:nvCxnSpPr>
          <p:spPr>
            <a:xfrm rot="5400000">
              <a:off x="4680012" y="1808820"/>
              <a:ext cx="576064" cy="36004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6200000" flipH="1">
              <a:off x="5472112" y="1808872"/>
              <a:ext cx="576000" cy="36000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4675072" y="1691516"/>
              <a:ext cx="2016224" cy="369332"/>
            </a:xfrm>
            <a:prstGeom prst="rect">
              <a:avLst/>
            </a:prstGeom>
            <a:noFill/>
          </p:spPr>
          <p:txBody>
            <a:bodyPr wrap="square" rtlCol="0">
              <a:spAutoFit/>
            </a:bodyPr>
            <a:lstStyle/>
            <a:p>
              <a:r>
                <a:rPr lang="da-DK" dirty="0" smtClean="0"/>
                <a:t>0                  1</a:t>
              </a:r>
              <a:endParaRPr lang="en-US" dirty="0"/>
            </a:p>
          </p:txBody>
        </p:sp>
        <p:sp>
          <p:nvSpPr>
            <p:cNvPr id="14" name="TextBox 13"/>
            <p:cNvSpPr txBox="1"/>
            <p:nvPr/>
          </p:nvSpPr>
          <p:spPr>
            <a:xfrm>
              <a:off x="5611176" y="2186861"/>
              <a:ext cx="864096" cy="584775"/>
            </a:xfrm>
            <a:prstGeom prst="rect">
              <a:avLst/>
            </a:prstGeom>
            <a:noFill/>
          </p:spPr>
          <p:txBody>
            <a:bodyPr wrap="square" rtlCol="0">
              <a:spAutoFit/>
            </a:bodyPr>
            <a:lstStyle/>
            <a:p>
              <a:pPr algn="ctr"/>
              <a:r>
                <a:rPr lang="da-DK" sz="3200" b="1" i="1" dirty="0" smtClean="0"/>
                <a:t>b</a:t>
              </a:r>
              <a:r>
                <a:rPr lang="da-DK" sz="3200" b="1" baseline="-25000" dirty="0" smtClean="0"/>
                <a:t>1</a:t>
              </a:r>
              <a:endParaRPr lang="en-US" sz="3200" b="1" baseline="-25000" dirty="0"/>
            </a:p>
          </p:txBody>
        </p:sp>
        <p:sp>
          <p:nvSpPr>
            <p:cNvPr id="15" name="TextBox 14"/>
            <p:cNvSpPr txBox="1"/>
            <p:nvPr/>
          </p:nvSpPr>
          <p:spPr>
            <a:xfrm>
              <a:off x="6300192" y="3195560"/>
              <a:ext cx="864096" cy="584775"/>
            </a:xfrm>
            <a:prstGeom prst="rect">
              <a:avLst/>
            </a:prstGeom>
            <a:noFill/>
          </p:spPr>
          <p:txBody>
            <a:bodyPr wrap="square" rtlCol="0">
              <a:spAutoFit/>
            </a:bodyPr>
            <a:lstStyle/>
            <a:p>
              <a:pPr algn="ctr"/>
              <a:r>
                <a:rPr lang="da-DK" sz="3200" b="1" i="1" dirty="0" smtClean="0"/>
                <a:t>b</a:t>
              </a:r>
              <a:r>
                <a:rPr lang="da-DK" sz="3200" b="1" baseline="-25000" dirty="0" smtClean="0"/>
                <a:t>2</a:t>
              </a:r>
              <a:endParaRPr lang="en-US" sz="3200" b="1" baseline="-25000" dirty="0"/>
            </a:p>
          </p:txBody>
        </p:sp>
        <p:sp>
          <p:nvSpPr>
            <p:cNvPr id="16" name="TextBox 15"/>
            <p:cNvSpPr txBox="1"/>
            <p:nvPr/>
          </p:nvSpPr>
          <p:spPr>
            <a:xfrm>
              <a:off x="6992976" y="4171433"/>
              <a:ext cx="864096" cy="584775"/>
            </a:xfrm>
            <a:prstGeom prst="rect">
              <a:avLst/>
            </a:prstGeom>
            <a:noFill/>
          </p:spPr>
          <p:txBody>
            <a:bodyPr wrap="square" rtlCol="0">
              <a:spAutoFit/>
            </a:bodyPr>
            <a:lstStyle/>
            <a:p>
              <a:pPr algn="ctr"/>
              <a:r>
                <a:rPr lang="da-DK" sz="3200" b="1" i="1" dirty="0" smtClean="0"/>
                <a:t>b</a:t>
              </a:r>
              <a:r>
                <a:rPr lang="da-DK" sz="3200" b="1" baseline="-25000" dirty="0" smtClean="0"/>
                <a:t>3</a:t>
              </a:r>
              <a:endParaRPr lang="en-US" sz="3200" b="1" baseline="-25000" dirty="0"/>
            </a:p>
          </p:txBody>
        </p:sp>
        <p:cxnSp>
          <p:nvCxnSpPr>
            <p:cNvPr id="17" name="Straight Connector 16"/>
            <p:cNvCxnSpPr/>
            <p:nvPr/>
          </p:nvCxnSpPr>
          <p:spPr>
            <a:xfrm rot="5400000">
              <a:off x="5369028" y="2816932"/>
              <a:ext cx="576064" cy="36004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161128" y="2816984"/>
              <a:ext cx="576000" cy="36000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5364088" y="2699628"/>
              <a:ext cx="2016224" cy="369332"/>
            </a:xfrm>
            <a:prstGeom prst="rect">
              <a:avLst/>
            </a:prstGeom>
            <a:noFill/>
          </p:spPr>
          <p:txBody>
            <a:bodyPr wrap="square" rtlCol="0">
              <a:spAutoFit/>
            </a:bodyPr>
            <a:lstStyle/>
            <a:p>
              <a:r>
                <a:rPr lang="da-DK" dirty="0" smtClean="0"/>
                <a:t>0                  1</a:t>
              </a:r>
              <a:endParaRPr lang="en-US" dirty="0"/>
            </a:p>
          </p:txBody>
        </p:sp>
        <p:cxnSp>
          <p:nvCxnSpPr>
            <p:cNvPr id="21" name="Straight Connector 20"/>
            <p:cNvCxnSpPr/>
            <p:nvPr/>
          </p:nvCxnSpPr>
          <p:spPr>
            <a:xfrm rot="5400000">
              <a:off x="6058044" y="3815751"/>
              <a:ext cx="576064" cy="36004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16200000" flipH="1">
              <a:off x="6850144" y="3815803"/>
              <a:ext cx="576000" cy="36000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6053104" y="3698447"/>
              <a:ext cx="2016224" cy="369332"/>
            </a:xfrm>
            <a:prstGeom prst="rect">
              <a:avLst/>
            </a:prstGeom>
            <a:noFill/>
          </p:spPr>
          <p:txBody>
            <a:bodyPr wrap="square" rtlCol="0">
              <a:spAutoFit/>
            </a:bodyPr>
            <a:lstStyle/>
            <a:p>
              <a:r>
                <a:rPr lang="da-DK" dirty="0" smtClean="0"/>
                <a:t>0                  1</a:t>
              </a:r>
              <a:endParaRPr lang="en-US" dirty="0"/>
            </a:p>
          </p:txBody>
        </p:sp>
        <p:cxnSp>
          <p:nvCxnSpPr>
            <p:cNvPr id="28" name="Straight Connector 27"/>
            <p:cNvCxnSpPr/>
            <p:nvPr/>
          </p:nvCxnSpPr>
          <p:spPr>
            <a:xfrm rot="5400000">
              <a:off x="6737180" y="4833156"/>
              <a:ext cx="576064" cy="36004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7529280" y="4833208"/>
              <a:ext cx="576000" cy="36000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6732240" y="4715852"/>
              <a:ext cx="2016224" cy="369332"/>
            </a:xfrm>
            <a:prstGeom prst="rect">
              <a:avLst/>
            </a:prstGeom>
            <a:noFill/>
          </p:spPr>
          <p:txBody>
            <a:bodyPr wrap="square" rtlCol="0">
              <a:spAutoFit/>
            </a:bodyPr>
            <a:lstStyle/>
            <a:p>
              <a:r>
                <a:rPr lang="da-DK" dirty="0" smtClean="0"/>
                <a:t>0                  1</a:t>
              </a:r>
              <a:endParaRPr lang="en-US" dirty="0"/>
            </a:p>
          </p:txBody>
        </p:sp>
        <p:sp>
          <p:nvSpPr>
            <p:cNvPr id="31" name="TextBox 30"/>
            <p:cNvSpPr txBox="1"/>
            <p:nvPr/>
          </p:nvSpPr>
          <p:spPr>
            <a:xfrm>
              <a:off x="4355976" y="2132856"/>
              <a:ext cx="1296144" cy="584775"/>
            </a:xfrm>
            <a:prstGeom prst="rect">
              <a:avLst/>
            </a:prstGeom>
            <a:noFill/>
          </p:spPr>
          <p:txBody>
            <a:bodyPr wrap="square" rtlCol="0">
              <a:spAutoFit/>
            </a:bodyPr>
            <a:lstStyle/>
            <a:p>
              <a:r>
                <a:rPr lang="da-DK" sz="3200" b="1" dirty="0" smtClean="0"/>
                <a:t>---</a:t>
              </a:r>
              <a:r>
                <a:rPr lang="da-DK" sz="3200" b="1" dirty="0" smtClean="0">
                  <a:solidFill>
                    <a:srgbClr val="C00000"/>
                  </a:solidFill>
                </a:rPr>
                <a:t>1</a:t>
              </a:r>
              <a:endParaRPr lang="en-US" sz="3200" b="1" dirty="0" smtClean="0">
                <a:solidFill>
                  <a:srgbClr val="C00000"/>
                </a:solidFill>
              </a:endParaRPr>
            </a:p>
          </p:txBody>
        </p:sp>
        <p:sp>
          <p:nvSpPr>
            <p:cNvPr id="32" name="TextBox 31"/>
            <p:cNvSpPr txBox="1"/>
            <p:nvPr/>
          </p:nvSpPr>
          <p:spPr>
            <a:xfrm>
              <a:off x="4932040" y="3212976"/>
              <a:ext cx="1296144" cy="584775"/>
            </a:xfrm>
            <a:prstGeom prst="rect">
              <a:avLst/>
            </a:prstGeom>
            <a:noFill/>
          </p:spPr>
          <p:txBody>
            <a:bodyPr wrap="square" rtlCol="0">
              <a:spAutoFit/>
            </a:bodyPr>
            <a:lstStyle/>
            <a:p>
              <a:r>
                <a:rPr lang="da-DK" sz="3200" b="1" dirty="0" smtClean="0"/>
                <a:t>--</a:t>
              </a:r>
              <a:r>
                <a:rPr lang="da-DK" sz="3200" b="1" dirty="0" smtClean="0">
                  <a:solidFill>
                    <a:srgbClr val="C00000"/>
                  </a:solidFill>
                </a:rPr>
                <a:t>10</a:t>
              </a:r>
              <a:endParaRPr lang="en-US" sz="3200" b="1" dirty="0" smtClean="0">
                <a:solidFill>
                  <a:srgbClr val="C00000"/>
                </a:solidFill>
              </a:endParaRPr>
            </a:p>
          </p:txBody>
        </p:sp>
        <p:sp>
          <p:nvSpPr>
            <p:cNvPr id="34" name="TextBox 33"/>
            <p:cNvSpPr txBox="1"/>
            <p:nvPr/>
          </p:nvSpPr>
          <p:spPr>
            <a:xfrm>
              <a:off x="7740352" y="5220489"/>
              <a:ext cx="1296144" cy="584775"/>
            </a:xfrm>
            <a:prstGeom prst="rect">
              <a:avLst/>
            </a:prstGeom>
            <a:noFill/>
          </p:spPr>
          <p:txBody>
            <a:bodyPr wrap="square" rtlCol="0">
              <a:spAutoFit/>
            </a:bodyPr>
            <a:lstStyle/>
            <a:p>
              <a:r>
                <a:rPr lang="da-DK" sz="3200" b="1" dirty="0" smtClean="0">
                  <a:solidFill>
                    <a:srgbClr val="C00000"/>
                  </a:solidFill>
                </a:rPr>
                <a:t>0000</a:t>
              </a:r>
              <a:endParaRPr lang="en-US" sz="3200" b="1" dirty="0" smtClean="0">
                <a:solidFill>
                  <a:srgbClr val="C00000"/>
                </a:solidFill>
              </a:endParaRPr>
            </a:p>
          </p:txBody>
        </p:sp>
        <p:sp>
          <p:nvSpPr>
            <p:cNvPr id="35" name="TextBox 34"/>
            <p:cNvSpPr txBox="1"/>
            <p:nvPr/>
          </p:nvSpPr>
          <p:spPr>
            <a:xfrm>
              <a:off x="5508104" y="4212377"/>
              <a:ext cx="1296144" cy="584775"/>
            </a:xfrm>
            <a:prstGeom prst="rect">
              <a:avLst/>
            </a:prstGeom>
            <a:noFill/>
          </p:spPr>
          <p:txBody>
            <a:bodyPr wrap="square" rtlCol="0">
              <a:spAutoFit/>
            </a:bodyPr>
            <a:lstStyle/>
            <a:p>
              <a:r>
                <a:rPr lang="da-DK" sz="3200" b="1" dirty="0" smtClean="0"/>
                <a:t>-</a:t>
              </a:r>
              <a:r>
                <a:rPr lang="da-DK" sz="3200" b="1" dirty="0" smtClean="0">
                  <a:solidFill>
                    <a:srgbClr val="C00000"/>
                  </a:solidFill>
                </a:rPr>
                <a:t>100</a:t>
              </a:r>
              <a:endParaRPr lang="en-US" sz="3200" b="1" dirty="0" smtClean="0">
                <a:solidFill>
                  <a:srgbClr val="C00000"/>
                </a:solidFill>
              </a:endParaRPr>
            </a:p>
          </p:txBody>
        </p:sp>
        <p:sp>
          <p:nvSpPr>
            <p:cNvPr id="36" name="TextBox 35"/>
            <p:cNvSpPr txBox="1"/>
            <p:nvPr/>
          </p:nvSpPr>
          <p:spPr>
            <a:xfrm>
              <a:off x="6156176" y="5220489"/>
              <a:ext cx="1296144" cy="584775"/>
            </a:xfrm>
            <a:prstGeom prst="rect">
              <a:avLst/>
            </a:prstGeom>
            <a:noFill/>
          </p:spPr>
          <p:txBody>
            <a:bodyPr wrap="square" rtlCol="0">
              <a:spAutoFit/>
            </a:bodyPr>
            <a:lstStyle/>
            <a:p>
              <a:r>
                <a:rPr lang="da-DK" sz="3200" b="1" dirty="0" smtClean="0">
                  <a:solidFill>
                    <a:srgbClr val="C00000"/>
                  </a:solidFill>
                </a:rPr>
                <a:t>1000</a:t>
              </a:r>
              <a:endParaRPr lang="en-US" sz="3200" b="1" dirty="0" smtClean="0">
                <a:solidFill>
                  <a:srgbClr val="C00000"/>
                </a:solidFill>
              </a:endParaRPr>
            </a:p>
          </p:txBody>
        </p:sp>
      </p:grpSp>
      <p:sp>
        <p:nvSpPr>
          <p:cNvPr id="37" name="Arc 36"/>
          <p:cNvSpPr/>
          <p:nvPr/>
        </p:nvSpPr>
        <p:spPr>
          <a:xfrm>
            <a:off x="2051720" y="3284984"/>
            <a:ext cx="360040" cy="432048"/>
          </a:xfrm>
          <a:prstGeom prst="arc">
            <a:avLst>
              <a:gd name="adj1" fmla="val 16200000"/>
              <a:gd name="adj2" fmla="val 6230066"/>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 name="TextBox 37"/>
          <p:cNvSpPr txBox="1"/>
          <p:nvPr/>
        </p:nvSpPr>
        <p:spPr>
          <a:xfrm>
            <a:off x="2555776" y="3606115"/>
            <a:ext cx="1872208" cy="830997"/>
          </a:xfrm>
          <a:prstGeom prst="rect">
            <a:avLst/>
          </a:prstGeom>
          <a:solidFill>
            <a:srgbClr val="FFFF00"/>
          </a:solidFill>
          <a:ln w="19050">
            <a:solidFill>
              <a:schemeClr val="tx1"/>
            </a:solidFill>
          </a:ln>
        </p:spPr>
        <p:txBody>
          <a:bodyPr wrap="square" rtlCol="0">
            <a:spAutoFit/>
          </a:bodyPr>
          <a:lstStyle/>
          <a:p>
            <a:pPr algn="ctr"/>
            <a:r>
              <a:rPr lang="da-DK" sz="2400" b="1" u="sng" dirty="0" err="1" smtClean="0"/>
              <a:t>Reads</a:t>
            </a:r>
            <a:r>
              <a:rPr lang="da-DK" sz="2400" b="1" u="sng" dirty="0" smtClean="0"/>
              <a:t> 4 bits</a:t>
            </a:r>
          </a:p>
          <a:p>
            <a:pPr algn="ctr"/>
            <a:r>
              <a:rPr lang="da-DK" sz="2400" b="1" dirty="0" err="1" smtClean="0">
                <a:solidFill>
                  <a:srgbClr val="C00000"/>
                </a:solidFill>
              </a:rPr>
              <a:t>Writes</a:t>
            </a:r>
            <a:r>
              <a:rPr lang="da-DK" sz="2400" b="1" dirty="0" smtClean="0">
                <a:solidFill>
                  <a:srgbClr val="C00000"/>
                </a:solidFill>
              </a:rPr>
              <a:t> 4 bits</a:t>
            </a:r>
            <a:endParaRPr lang="en-US" sz="2400" b="1" dirty="0">
              <a:solidFill>
                <a:srgbClr val="C00000"/>
              </a:solidFill>
            </a:endParaRPr>
          </a:p>
        </p:txBody>
      </p:sp>
      <p:graphicFrame>
        <p:nvGraphicFramePr>
          <p:cNvPr id="39" name="Table 38"/>
          <p:cNvGraphicFramePr>
            <a:graphicFrameLocks noGrp="1"/>
          </p:cNvGraphicFramePr>
          <p:nvPr/>
        </p:nvGraphicFramePr>
        <p:xfrm>
          <a:off x="107504" y="188640"/>
          <a:ext cx="2232248" cy="6583680"/>
        </p:xfrm>
        <a:graphic>
          <a:graphicData uri="http://schemas.openxmlformats.org/drawingml/2006/table">
            <a:tbl>
              <a:tblPr firstRow="1" bandRow="1">
                <a:tableStyleId>{2D5ABB26-0587-4C30-8999-92F81FD0307C}</a:tableStyleId>
              </a:tblPr>
              <a:tblGrid>
                <a:gridCol w="1218036"/>
                <a:gridCol w="1014212"/>
              </a:tblGrid>
              <a:tr h="309708">
                <a:tc>
                  <a:txBody>
                    <a:bodyPr/>
                    <a:lstStyle/>
                    <a:p>
                      <a:pPr algn="ctr"/>
                      <a:r>
                        <a:rPr lang="da-DK" sz="2400" b="1" u="none" dirty="0" smtClean="0">
                          <a:solidFill>
                            <a:schemeClr val="tx1"/>
                          </a:solidFill>
                        </a:rPr>
                        <a:t>Decimal</a:t>
                      </a:r>
                      <a:endParaRPr lang="en-US" sz="2400" b="1" u="none" dirty="0">
                        <a:solidFill>
                          <a:schemeClr val="tx1"/>
                        </a:solidFill>
                      </a:endParaRPr>
                    </a:p>
                  </a:txBody>
                  <a:tcPr marL="0" marR="0" marT="0" marB="0" anchor="ctr"/>
                </a:tc>
                <a:tc>
                  <a:txBody>
                    <a:bodyPr/>
                    <a:lstStyle/>
                    <a:p>
                      <a:pPr algn="ctr"/>
                      <a:r>
                        <a:rPr lang="da-DK" sz="2400" b="1" u="none" dirty="0" err="1" smtClean="0">
                          <a:solidFill>
                            <a:schemeClr val="tx1"/>
                          </a:solidFill>
                        </a:rPr>
                        <a:t>Binary</a:t>
                      </a:r>
                      <a:endParaRPr lang="en-US" sz="2400" b="1" u="none" dirty="0">
                        <a:solidFill>
                          <a:schemeClr val="tx1"/>
                        </a:solidFill>
                      </a:endParaRPr>
                    </a:p>
                  </a:txBody>
                  <a:tcPr marL="0" marR="0" marT="0" marB="0" anchor="ctr"/>
                </a:tc>
              </a:tr>
              <a:tr h="309708">
                <a:tc>
                  <a:txBody>
                    <a:bodyPr/>
                    <a:lstStyle/>
                    <a:p>
                      <a:pPr algn="ctr"/>
                      <a:r>
                        <a:rPr lang="da-DK" sz="2400" b="1" u="none" dirty="0" smtClean="0">
                          <a:solidFill>
                            <a:schemeClr val="tx1"/>
                          </a:solidFill>
                        </a:rPr>
                        <a:t>0</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0000</a:t>
                      </a:r>
                      <a:endParaRPr lang="en-US" sz="2400" b="1" u="none" dirty="0">
                        <a:solidFill>
                          <a:schemeClr val="tx1"/>
                        </a:solidFill>
                      </a:endParaRPr>
                    </a:p>
                  </a:txBody>
                  <a:tcPr marL="0" marR="0" marT="0" marB="0"/>
                </a:tc>
              </a:tr>
              <a:tr h="309708">
                <a:tc>
                  <a:txBody>
                    <a:bodyPr/>
                    <a:lstStyle/>
                    <a:p>
                      <a:pPr algn="ctr"/>
                      <a:r>
                        <a:rPr lang="da-DK" sz="2400" b="1" u="none" dirty="0" smtClean="0">
                          <a:solidFill>
                            <a:schemeClr val="tx1"/>
                          </a:solidFill>
                        </a:rPr>
                        <a:t>1</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000</a:t>
                      </a:r>
                      <a:r>
                        <a:rPr lang="da-DK" sz="2400" b="1" u="none" dirty="0" smtClean="0">
                          <a:solidFill>
                            <a:srgbClr val="C00000"/>
                          </a:solidFill>
                        </a:rPr>
                        <a:t>1</a:t>
                      </a:r>
                      <a:endParaRPr lang="en-US" sz="2400" b="1" u="none" dirty="0">
                        <a:solidFill>
                          <a:srgbClr val="C00000"/>
                        </a:solidFill>
                      </a:endParaRPr>
                    </a:p>
                  </a:txBody>
                  <a:tcPr marL="0" marR="0" marT="0" marB="0"/>
                </a:tc>
              </a:tr>
              <a:tr h="309708">
                <a:tc>
                  <a:txBody>
                    <a:bodyPr/>
                    <a:lstStyle/>
                    <a:p>
                      <a:pPr algn="ctr"/>
                      <a:r>
                        <a:rPr lang="da-DK" sz="2400" b="1" u="none" dirty="0" smtClean="0">
                          <a:solidFill>
                            <a:schemeClr val="tx1"/>
                          </a:solidFill>
                        </a:rPr>
                        <a:t>2</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00</a:t>
                      </a:r>
                      <a:r>
                        <a:rPr lang="da-DK" sz="2400" b="1" u="none" dirty="0" smtClean="0">
                          <a:solidFill>
                            <a:srgbClr val="C00000"/>
                          </a:solidFill>
                        </a:rPr>
                        <a:t>10</a:t>
                      </a:r>
                      <a:endParaRPr lang="en-US" sz="2400" b="1" u="none" dirty="0">
                        <a:solidFill>
                          <a:srgbClr val="C00000"/>
                        </a:solidFill>
                      </a:endParaRPr>
                    </a:p>
                  </a:txBody>
                  <a:tcPr marL="0" marR="0" marT="0" marB="0"/>
                </a:tc>
              </a:tr>
              <a:tr h="309708">
                <a:tc>
                  <a:txBody>
                    <a:bodyPr/>
                    <a:lstStyle/>
                    <a:p>
                      <a:pPr algn="ctr"/>
                      <a:r>
                        <a:rPr lang="da-DK" sz="2400" b="1" u="none" dirty="0" smtClean="0">
                          <a:solidFill>
                            <a:schemeClr val="tx1"/>
                          </a:solidFill>
                        </a:rPr>
                        <a:t>3</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001</a:t>
                      </a:r>
                      <a:r>
                        <a:rPr lang="da-DK" sz="2400" b="1" u="none" dirty="0" smtClean="0">
                          <a:solidFill>
                            <a:srgbClr val="C00000"/>
                          </a:solidFill>
                        </a:rPr>
                        <a:t>1</a:t>
                      </a:r>
                      <a:endParaRPr lang="en-US" sz="2400" b="1" u="none" dirty="0">
                        <a:solidFill>
                          <a:srgbClr val="C00000"/>
                        </a:solidFill>
                      </a:endParaRPr>
                    </a:p>
                  </a:txBody>
                  <a:tcPr marL="0" marR="0" marT="0" marB="0"/>
                </a:tc>
              </a:tr>
              <a:tr h="309708">
                <a:tc>
                  <a:txBody>
                    <a:bodyPr/>
                    <a:lstStyle/>
                    <a:p>
                      <a:pPr algn="ctr"/>
                      <a:r>
                        <a:rPr lang="da-DK" sz="2400" b="1" u="none" dirty="0" smtClean="0">
                          <a:solidFill>
                            <a:schemeClr val="tx1"/>
                          </a:solidFill>
                        </a:rPr>
                        <a:t>4</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0</a:t>
                      </a:r>
                      <a:r>
                        <a:rPr lang="da-DK" sz="2400" b="1" u="none" dirty="0" smtClean="0">
                          <a:solidFill>
                            <a:srgbClr val="C00000"/>
                          </a:solidFill>
                        </a:rPr>
                        <a:t>100</a:t>
                      </a:r>
                      <a:endParaRPr lang="en-US" sz="2400" b="1" u="none" dirty="0">
                        <a:solidFill>
                          <a:srgbClr val="C00000"/>
                        </a:solidFill>
                      </a:endParaRPr>
                    </a:p>
                  </a:txBody>
                  <a:tcPr marL="0" marR="0" marT="0" marB="0"/>
                </a:tc>
              </a:tr>
              <a:tr h="309708">
                <a:tc>
                  <a:txBody>
                    <a:bodyPr/>
                    <a:lstStyle/>
                    <a:p>
                      <a:pPr algn="ctr"/>
                      <a:r>
                        <a:rPr lang="da-DK" sz="2400" b="1" u="none" dirty="0" smtClean="0">
                          <a:solidFill>
                            <a:schemeClr val="tx1"/>
                          </a:solidFill>
                        </a:rPr>
                        <a:t>5</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01</a:t>
                      </a:r>
                      <a:r>
                        <a:rPr lang="da-DK" sz="2400" b="1" i="0" u="none" dirty="0" smtClean="0">
                          <a:solidFill>
                            <a:schemeClr val="tx1"/>
                          </a:solidFill>
                        </a:rPr>
                        <a:t>0</a:t>
                      </a:r>
                      <a:r>
                        <a:rPr lang="da-DK" sz="2400" b="1" i="0" u="none" dirty="0" smtClean="0">
                          <a:solidFill>
                            <a:srgbClr val="C00000"/>
                          </a:solidFill>
                        </a:rPr>
                        <a:t>1</a:t>
                      </a:r>
                      <a:endParaRPr lang="en-US" sz="2400" b="1" i="0" u="none" dirty="0">
                        <a:solidFill>
                          <a:srgbClr val="C00000"/>
                        </a:solidFill>
                      </a:endParaRPr>
                    </a:p>
                  </a:txBody>
                  <a:tcPr marL="0" marR="0" marT="0" marB="0"/>
                </a:tc>
              </a:tr>
              <a:tr h="309708">
                <a:tc>
                  <a:txBody>
                    <a:bodyPr/>
                    <a:lstStyle/>
                    <a:p>
                      <a:pPr algn="ctr"/>
                      <a:r>
                        <a:rPr lang="da-DK" sz="2400" b="1" u="none" dirty="0" smtClean="0">
                          <a:solidFill>
                            <a:schemeClr val="tx1"/>
                          </a:solidFill>
                        </a:rPr>
                        <a:t>6</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01</a:t>
                      </a:r>
                      <a:r>
                        <a:rPr lang="da-DK" sz="2400" b="1" u="none" dirty="0" smtClean="0">
                          <a:solidFill>
                            <a:srgbClr val="C00000"/>
                          </a:solidFill>
                        </a:rPr>
                        <a:t>10</a:t>
                      </a:r>
                      <a:endParaRPr lang="en-US" sz="2400" b="1" u="none" dirty="0">
                        <a:solidFill>
                          <a:srgbClr val="C00000"/>
                        </a:solidFill>
                      </a:endParaRPr>
                    </a:p>
                  </a:txBody>
                  <a:tcPr marL="0" marR="0" marT="0" marB="0"/>
                </a:tc>
              </a:tr>
              <a:tr h="309708">
                <a:tc>
                  <a:txBody>
                    <a:bodyPr/>
                    <a:lstStyle/>
                    <a:p>
                      <a:pPr algn="ctr"/>
                      <a:r>
                        <a:rPr lang="da-DK" sz="2400" b="1" u="none" dirty="0" smtClean="0">
                          <a:solidFill>
                            <a:schemeClr val="tx1"/>
                          </a:solidFill>
                        </a:rPr>
                        <a:t>7</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011</a:t>
                      </a:r>
                      <a:r>
                        <a:rPr lang="da-DK" sz="2400" b="1" u="none" dirty="0" smtClean="0">
                          <a:solidFill>
                            <a:srgbClr val="C00000"/>
                          </a:solidFill>
                        </a:rPr>
                        <a:t>1</a:t>
                      </a:r>
                      <a:endParaRPr lang="en-US" sz="2400" b="1" u="none" dirty="0">
                        <a:solidFill>
                          <a:srgbClr val="C00000"/>
                        </a:solidFill>
                      </a:endParaRPr>
                    </a:p>
                  </a:txBody>
                  <a:tcPr marL="0" marR="0" marT="0" marB="0"/>
                </a:tc>
              </a:tr>
              <a:tr h="309708">
                <a:tc>
                  <a:txBody>
                    <a:bodyPr/>
                    <a:lstStyle/>
                    <a:p>
                      <a:pPr algn="ctr"/>
                      <a:r>
                        <a:rPr lang="da-DK" sz="2400" b="1" u="none" dirty="0" smtClean="0">
                          <a:solidFill>
                            <a:schemeClr val="tx1"/>
                          </a:solidFill>
                        </a:rPr>
                        <a:t>8</a:t>
                      </a:r>
                      <a:endParaRPr lang="en-US" sz="2400" b="1" u="none" dirty="0">
                        <a:solidFill>
                          <a:schemeClr val="tx1"/>
                        </a:solidFill>
                      </a:endParaRPr>
                    </a:p>
                  </a:txBody>
                  <a:tcPr marL="0" marR="0" marT="0" marB="0"/>
                </a:tc>
                <a:tc>
                  <a:txBody>
                    <a:bodyPr/>
                    <a:lstStyle/>
                    <a:p>
                      <a:pPr algn="ctr"/>
                      <a:r>
                        <a:rPr lang="da-DK" sz="2400" b="1" u="none" dirty="0" smtClean="0">
                          <a:solidFill>
                            <a:srgbClr val="C00000"/>
                          </a:solidFill>
                        </a:rPr>
                        <a:t>1000</a:t>
                      </a:r>
                      <a:endParaRPr lang="en-US" sz="2400" b="1" u="none" dirty="0">
                        <a:solidFill>
                          <a:srgbClr val="C00000"/>
                        </a:solidFill>
                      </a:endParaRPr>
                    </a:p>
                  </a:txBody>
                  <a:tcPr marL="0" marR="0" marT="0" marB="0"/>
                </a:tc>
              </a:tr>
              <a:tr h="309708">
                <a:tc>
                  <a:txBody>
                    <a:bodyPr/>
                    <a:lstStyle/>
                    <a:p>
                      <a:pPr algn="ctr"/>
                      <a:r>
                        <a:rPr lang="da-DK" sz="2400" b="1" u="none" dirty="0" smtClean="0">
                          <a:solidFill>
                            <a:schemeClr val="tx1"/>
                          </a:solidFill>
                        </a:rPr>
                        <a:t>9</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100</a:t>
                      </a:r>
                      <a:r>
                        <a:rPr lang="da-DK" sz="2400" b="1" u="none" dirty="0" smtClean="0">
                          <a:solidFill>
                            <a:srgbClr val="C00000"/>
                          </a:solidFill>
                        </a:rPr>
                        <a:t>1</a:t>
                      </a:r>
                      <a:endParaRPr lang="en-US" sz="2400" b="1" u="none" dirty="0">
                        <a:solidFill>
                          <a:srgbClr val="C00000"/>
                        </a:solidFill>
                      </a:endParaRPr>
                    </a:p>
                  </a:txBody>
                  <a:tcPr marL="0" marR="0" marT="0" marB="0"/>
                </a:tc>
              </a:tr>
              <a:tr h="309708">
                <a:tc>
                  <a:txBody>
                    <a:bodyPr/>
                    <a:lstStyle/>
                    <a:p>
                      <a:pPr algn="ctr"/>
                      <a:r>
                        <a:rPr lang="da-DK" sz="2400" b="1" u="none" dirty="0" smtClean="0">
                          <a:solidFill>
                            <a:schemeClr val="tx1"/>
                          </a:solidFill>
                        </a:rPr>
                        <a:t>10</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10</a:t>
                      </a:r>
                      <a:r>
                        <a:rPr lang="da-DK" sz="2400" b="1" u="none" dirty="0" smtClean="0">
                          <a:solidFill>
                            <a:srgbClr val="C00000"/>
                          </a:solidFill>
                        </a:rPr>
                        <a:t>10</a:t>
                      </a:r>
                      <a:endParaRPr lang="en-US" sz="2400" b="1" u="none" dirty="0">
                        <a:solidFill>
                          <a:srgbClr val="C00000"/>
                        </a:solidFill>
                      </a:endParaRPr>
                    </a:p>
                  </a:txBody>
                  <a:tcPr marL="0" marR="0" marT="0" marB="0"/>
                </a:tc>
              </a:tr>
              <a:tr h="309708">
                <a:tc>
                  <a:txBody>
                    <a:bodyPr/>
                    <a:lstStyle/>
                    <a:p>
                      <a:pPr algn="ctr"/>
                      <a:r>
                        <a:rPr lang="da-DK" sz="2400" b="1" u="none" dirty="0" smtClean="0">
                          <a:solidFill>
                            <a:schemeClr val="tx1"/>
                          </a:solidFill>
                        </a:rPr>
                        <a:t>11</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101</a:t>
                      </a:r>
                      <a:r>
                        <a:rPr lang="da-DK" sz="2400" b="1" u="none" dirty="0" smtClean="0">
                          <a:solidFill>
                            <a:srgbClr val="C00000"/>
                          </a:solidFill>
                        </a:rPr>
                        <a:t>1</a:t>
                      </a:r>
                      <a:endParaRPr lang="en-US" sz="2400" b="1" u="none" dirty="0">
                        <a:solidFill>
                          <a:srgbClr val="C00000"/>
                        </a:solidFill>
                      </a:endParaRPr>
                    </a:p>
                  </a:txBody>
                  <a:tcPr marL="0" marR="0" marT="0" marB="0"/>
                </a:tc>
              </a:tr>
              <a:tr h="309708">
                <a:tc>
                  <a:txBody>
                    <a:bodyPr/>
                    <a:lstStyle/>
                    <a:p>
                      <a:pPr algn="ctr"/>
                      <a:r>
                        <a:rPr lang="da-DK" sz="2400" b="1" u="none" dirty="0" smtClean="0">
                          <a:solidFill>
                            <a:schemeClr val="tx1"/>
                          </a:solidFill>
                        </a:rPr>
                        <a:t>12</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1</a:t>
                      </a:r>
                      <a:r>
                        <a:rPr lang="da-DK" sz="2400" b="1" u="none" dirty="0" smtClean="0">
                          <a:solidFill>
                            <a:srgbClr val="C00000"/>
                          </a:solidFill>
                        </a:rPr>
                        <a:t>100</a:t>
                      </a:r>
                      <a:endParaRPr lang="en-US" sz="2400" b="1" u="none" dirty="0">
                        <a:solidFill>
                          <a:srgbClr val="C00000"/>
                        </a:solidFill>
                      </a:endParaRPr>
                    </a:p>
                  </a:txBody>
                  <a:tcPr marL="0" marR="0" marT="0" marB="0"/>
                </a:tc>
              </a:tr>
              <a:tr h="309708">
                <a:tc>
                  <a:txBody>
                    <a:bodyPr/>
                    <a:lstStyle/>
                    <a:p>
                      <a:pPr algn="ctr"/>
                      <a:r>
                        <a:rPr lang="da-DK" sz="2400" b="1" u="none" dirty="0" smtClean="0">
                          <a:solidFill>
                            <a:schemeClr val="tx1"/>
                          </a:solidFill>
                        </a:rPr>
                        <a:t>13</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110</a:t>
                      </a:r>
                      <a:r>
                        <a:rPr lang="da-DK" sz="2400" b="1" u="none" dirty="0" smtClean="0">
                          <a:solidFill>
                            <a:srgbClr val="C00000"/>
                          </a:solidFill>
                        </a:rPr>
                        <a:t>1</a:t>
                      </a:r>
                      <a:endParaRPr lang="en-US" sz="2400" b="1" u="none" dirty="0">
                        <a:solidFill>
                          <a:srgbClr val="C00000"/>
                        </a:solidFill>
                      </a:endParaRPr>
                    </a:p>
                  </a:txBody>
                  <a:tcPr marL="0" marR="0" marT="0" marB="0"/>
                </a:tc>
              </a:tr>
              <a:tr h="309708">
                <a:tc>
                  <a:txBody>
                    <a:bodyPr/>
                    <a:lstStyle/>
                    <a:p>
                      <a:pPr algn="ctr"/>
                      <a:r>
                        <a:rPr lang="da-DK" sz="2400" b="1" u="none" dirty="0" smtClean="0">
                          <a:solidFill>
                            <a:schemeClr val="tx1"/>
                          </a:solidFill>
                        </a:rPr>
                        <a:t>14</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11</a:t>
                      </a:r>
                      <a:r>
                        <a:rPr lang="da-DK" sz="2400" b="1" u="none" dirty="0" smtClean="0">
                          <a:solidFill>
                            <a:srgbClr val="C00000"/>
                          </a:solidFill>
                        </a:rPr>
                        <a:t>10</a:t>
                      </a:r>
                      <a:endParaRPr lang="en-US" sz="2400" b="1" u="none" dirty="0">
                        <a:solidFill>
                          <a:srgbClr val="C00000"/>
                        </a:solidFill>
                      </a:endParaRPr>
                    </a:p>
                  </a:txBody>
                  <a:tcPr marL="0" marR="0" marT="0" marB="0"/>
                </a:tc>
              </a:tr>
              <a:tr h="309708">
                <a:tc>
                  <a:txBody>
                    <a:bodyPr/>
                    <a:lstStyle/>
                    <a:p>
                      <a:pPr algn="ctr"/>
                      <a:r>
                        <a:rPr lang="da-DK" sz="2400" b="1" u="none" dirty="0" smtClean="0">
                          <a:solidFill>
                            <a:schemeClr val="tx1"/>
                          </a:solidFill>
                        </a:rPr>
                        <a:t>15</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111</a:t>
                      </a:r>
                      <a:r>
                        <a:rPr lang="da-DK" sz="2400" b="1" u="none" dirty="0" smtClean="0">
                          <a:solidFill>
                            <a:srgbClr val="C00000"/>
                          </a:solidFill>
                        </a:rPr>
                        <a:t>1</a:t>
                      </a:r>
                      <a:endParaRPr lang="en-US" sz="2400" b="1" u="none" dirty="0">
                        <a:solidFill>
                          <a:srgbClr val="C00000"/>
                        </a:solidFill>
                      </a:endParaRPr>
                    </a:p>
                  </a:txBody>
                  <a:tcPr marL="0" marR="0" marT="0" marB="0"/>
                </a:tc>
              </a:tr>
              <a:tr h="309708">
                <a:tc>
                  <a:txBody>
                    <a:bodyPr/>
                    <a:lstStyle/>
                    <a:p>
                      <a:pPr algn="ctr"/>
                      <a:r>
                        <a:rPr lang="da-DK" sz="2400" b="1" u="none" dirty="0" smtClean="0">
                          <a:solidFill>
                            <a:schemeClr val="tx1"/>
                          </a:solidFill>
                        </a:rPr>
                        <a:t>0</a:t>
                      </a:r>
                      <a:endParaRPr lang="en-US" sz="2400" b="1" u="none" dirty="0">
                        <a:solidFill>
                          <a:schemeClr val="tx1"/>
                        </a:solidFill>
                      </a:endParaRPr>
                    </a:p>
                  </a:txBody>
                  <a:tcPr marL="0" marR="0" marT="0" marB="0"/>
                </a:tc>
                <a:tc>
                  <a:txBody>
                    <a:bodyPr/>
                    <a:lstStyle/>
                    <a:p>
                      <a:pPr algn="ctr"/>
                      <a:r>
                        <a:rPr lang="da-DK" sz="2400" b="1" u="none" dirty="0" smtClean="0">
                          <a:solidFill>
                            <a:srgbClr val="C00000"/>
                          </a:solidFill>
                        </a:rPr>
                        <a:t>0000</a:t>
                      </a:r>
                      <a:endParaRPr lang="en-US" sz="2400" b="1" u="none" dirty="0">
                        <a:solidFill>
                          <a:srgbClr val="C00000"/>
                        </a:solidFill>
                      </a:endParaRPr>
                    </a:p>
                  </a:txBody>
                  <a:tcPr marL="0" marR="0" marT="0" marB="0"/>
                </a:tc>
              </a:tr>
            </a:tbl>
          </a:graphicData>
        </a:graphic>
      </p:graphicFrame>
      <p:graphicFrame>
        <p:nvGraphicFramePr>
          <p:cNvPr id="40" name="Table 39"/>
          <p:cNvGraphicFramePr>
            <a:graphicFrameLocks noGrp="1"/>
          </p:cNvGraphicFramePr>
          <p:nvPr/>
        </p:nvGraphicFramePr>
        <p:xfrm>
          <a:off x="107504" y="188640"/>
          <a:ext cx="2232248" cy="6583680"/>
        </p:xfrm>
        <a:graphic>
          <a:graphicData uri="http://schemas.openxmlformats.org/drawingml/2006/table">
            <a:tbl>
              <a:tblPr firstRow="1" bandRow="1">
                <a:tableStyleId>{2D5ABB26-0587-4C30-8999-92F81FD0307C}</a:tableStyleId>
              </a:tblPr>
              <a:tblGrid>
                <a:gridCol w="1218036"/>
                <a:gridCol w="1014212"/>
              </a:tblGrid>
              <a:tr h="309708">
                <a:tc>
                  <a:txBody>
                    <a:bodyPr/>
                    <a:lstStyle/>
                    <a:p>
                      <a:pPr algn="ctr"/>
                      <a:r>
                        <a:rPr lang="da-DK" sz="2400" b="1" dirty="0" smtClean="0">
                          <a:solidFill>
                            <a:schemeClr val="tx1"/>
                          </a:solidFill>
                        </a:rPr>
                        <a:t>Decimal</a:t>
                      </a:r>
                      <a:endParaRPr lang="en-US" sz="2400" b="1" dirty="0">
                        <a:solidFill>
                          <a:schemeClr val="tx1"/>
                        </a:solidFill>
                      </a:endParaRPr>
                    </a:p>
                  </a:txBody>
                  <a:tcPr marL="0" marR="0" marT="0" marB="0" anchor="ctr"/>
                </a:tc>
                <a:tc>
                  <a:txBody>
                    <a:bodyPr/>
                    <a:lstStyle/>
                    <a:p>
                      <a:pPr algn="ctr"/>
                      <a:r>
                        <a:rPr lang="da-DK" sz="2400" b="1" dirty="0" err="1" smtClean="0">
                          <a:solidFill>
                            <a:schemeClr val="tx1"/>
                          </a:solidFill>
                        </a:rPr>
                        <a:t>Binary</a:t>
                      </a:r>
                      <a:endParaRPr lang="en-US" sz="2400" b="1" dirty="0">
                        <a:solidFill>
                          <a:schemeClr val="tx1"/>
                        </a:solidFill>
                      </a:endParaRPr>
                    </a:p>
                  </a:txBody>
                  <a:tcPr marL="0" marR="0" marT="0" marB="0" anchor="ctr"/>
                </a:tc>
              </a:tr>
              <a:tr h="309708">
                <a:tc>
                  <a:txBody>
                    <a:bodyPr/>
                    <a:lstStyle/>
                    <a:p>
                      <a:pPr algn="ctr"/>
                      <a:r>
                        <a:rPr lang="da-DK" sz="2400" b="1" dirty="0" smtClean="0">
                          <a:solidFill>
                            <a:schemeClr val="tx1"/>
                          </a:solidFill>
                        </a:rPr>
                        <a:t>0</a:t>
                      </a:r>
                      <a:endParaRPr lang="en-US" sz="2400" b="1" dirty="0">
                        <a:solidFill>
                          <a:schemeClr val="tx1"/>
                        </a:solidFill>
                      </a:endParaRPr>
                    </a:p>
                  </a:txBody>
                  <a:tcPr marL="0" marR="0" marT="0" marB="0"/>
                </a:tc>
                <a:tc>
                  <a:txBody>
                    <a:bodyPr/>
                    <a:lstStyle/>
                    <a:p>
                      <a:pPr algn="ctr"/>
                      <a:r>
                        <a:rPr lang="da-DK" sz="2400" b="1" dirty="0" smtClean="0">
                          <a:solidFill>
                            <a:schemeClr val="tx1"/>
                          </a:solidFill>
                        </a:rPr>
                        <a:t>000</a:t>
                      </a:r>
                      <a:r>
                        <a:rPr lang="da-DK" sz="2400" b="1" u="sng" dirty="0" smtClean="0">
                          <a:solidFill>
                            <a:schemeClr val="tx1"/>
                          </a:solidFill>
                        </a:rPr>
                        <a:t>0</a:t>
                      </a:r>
                      <a:endParaRPr lang="en-US" sz="2400" b="1" u="sng" dirty="0">
                        <a:solidFill>
                          <a:schemeClr val="tx1"/>
                        </a:solidFill>
                      </a:endParaRPr>
                    </a:p>
                  </a:txBody>
                  <a:tcPr marL="0" marR="0" marT="0" marB="0"/>
                </a:tc>
              </a:tr>
              <a:tr h="309708">
                <a:tc>
                  <a:txBody>
                    <a:bodyPr/>
                    <a:lstStyle/>
                    <a:p>
                      <a:pPr algn="ctr"/>
                      <a:r>
                        <a:rPr lang="da-DK" sz="2400" b="1" dirty="0" smtClean="0">
                          <a:solidFill>
                            <a:schemeClr val="tx1"/>
                          </a:solidFill>
                        </a:rPr>
                        <a:t>1</a:t>
                      </a:r>
                      <a:endParaRPr lang="en-US" sz="2400" b="1" dirty="0">
                        <a:solidFill>
                          <a:schemeClr val="tx1"/>
                        </a:solidFill>
                      </a:endParaRPr>
                    </a:p>
                  </a:txBody>
                  <a:tcPr marL="0" marR="0" marT="0" marB="0"/>
                </a:tc>
                <a:tc>
                  <a:txBody>
                    <a:bodyPr/>
                    <a:lstStyle/>
                    <a:p>
                      <a:pPr algn="ctr"/>
                      <a:r>
                        <a:rPr lang="da-DK" sz="2400" b="1" dirty="0" smtClean="0">
                          <a:solidFill>
                            <a:schemeClr val="tx1"/>
                          </a:solidFill>
                        </a:rPr>
                        <a:t>00</a:t>
                      </a:r>
                      <a:r>
                        <a:rPr lang="da-DK" sz="2400" b="1" u="sng" dirty="0" smtClean="0">
                          <a:solidFill>
                            <a:schemeClr val="tx1"/>
                          </a:solidFill>
                        </a:rPr>
                        <a:t>0</a:t>
                      </a:r>
                      <a:r>
                        <a:rPr lang="da-DK" sz="2400" b="1" u="sng" dirty="0" smtClean="0">
                          <a:solidFill>
                            <a:srgbClr val="C00000"/>
                          </a:solidFill>
                        </a:rPr>
                        <a:t>1</a:t>
                      </a:r>
                      <a:endParaRPr lang="en-US" sz="2400" b="1" u="sng" dirty="0">
                        <a:solidFill>
                          <a:srgbClr val="C00000"/>
                        </a:solidFill>
                      </a:endParaRPr>
                    </a:p>
                  </a:txBody>
                  <a:tcPr marL="0" marR="0" marT="0" marB="0"/>
                </a:tc>
              </a:tr>
              <a:tr h="309708">
                <a:tc>
                  <a:txBody>
                    <a:bodyPr/>
                    <a:lstStyle/>
                    <a:p>
                      <a:pPr algn="ctr"/>
                      <a:r>
                        <a:rPr lang="da-DK" sz="2400" b="1" dirty="0" smtClean="0">
                          <a:solidFill>
                            <a:schemeClr val="tx1"/>
                          </a:solidFill>
                        </a:rPr>
                        <a:t>2</a:t>
                      </a:r>
                      <a:endParaRPr lang="en-US" sz="2400" b="1" dirty="0">
                        <a:solidFill>
                          <a:schemeClr val="tx1"/>
                        </a:solidFill>
                      </a:endParaRPr>
                    </a:p>
                  </a:txBody>
                  <a:tcPr marL="0" marR="0" marT="0" marB="0"/>
                </a:tc>
                <a:tc>
                  <a:txBody>
                    <a:bodyPr/>
                    <a:lstStyle/>
                    <a:p>
                      <a:pPr algn="ctr"/>
                      <a:r>
                        <a:rPr lang="da-DK" sz="2400" b="1" dirty="0" smtClean="0">
                          <a:solidFill>
                            <a:schemeClr val="tx1"/>
                          </a:solidFill>
                        </a:rPr>
                        <a:t>00</a:t>
                      </a:r>
                      <a:r>
                        <a:rPr lang="da-DK" sz="2400" b="1" dirty="0" smtClean="0">
                          <a:solidFill>
                            <a:srgbClr val="C00000"/>
                          </a:solidFill>
                        </a:rPr>
                        <a:t>1</a:t>
                      </a:r>
                      <a:r>
                        <a:rPr lang="da-DK" sz="2400" b="1" u="sng" dirty="0" smtClean="0">
                          <a:solidFill>
                            <a:srgbClr val="C00000"/>
                          </a:solidFill>
                        </a:rPr>
                        <a:t>0</a:t>
                      </a:r>
                      <a:endParaRPr lang="en-US" sz="2400" b="1" u="sng" dirty="0">
                        <a:solidFill>
                          <a:srgbClr val="C00000"/>
                        </a:solidFill>
                      </a:endParaRPr>
                    </a:p>
                  </a:txBody>
                  <a:tcPr marL="0" marR="0" marT="0" marB="0"/>
                </a:tc>
              </a:tr>
              <a:tr h="309708">
                <a:tc>
                  <a:txBody>
                    <a:bodyPr/>
                    <a:lstStyle/>
                    <a:p>
                      <a:pPr algn="ctr"/>
                      <a:r>
                        <a:rPr lang="da-DK" sz="2400" b="1" dirty="0" smtClean="0">
                          <a:solidFill>
                            <a:schemeClr val="tx1"/>
                          </a:solidFill>
                        </a:rPr>
                        <a:t>3</a:t>
                      </a:r>
                      <a:endParaRPr lang="en-US" sz="2400" b="1" dirty="0">
                        <a:solidFill>
                          <a:schemeClr val="tx1"/>
                        </a:solidFill>
                      </a:endParaRPr>
                    </a:p>
                  </a:txBody>
                  <a:tcPr marL="0" marR="0" marT="0" marB="0"/>
                </a:tc>
                <a:tc>
                  <a:txBody>
                    <a:bodyPr/>
                    <a:lstStyle/>
                    <a:p>
                      <a:pPr algn="ctr"/>
                      <a:r>
                        <a:rPr lang="da-DK" sz="2400" b="1" dirty="0" smtClean="0">
                          <a:solidFill>
                            <a:schemeClr val="tx1"/>
                          </a:solidFill>
                        </a:rPr>
                        <a:t>0</a:t>
                      </a:r>
                      <a:r>
                        <a:rPr lang="da-DK" sz="2400" b="1" u="sng" dirty="0" smtClean="0">
                          <a:solidFill>
                            <a:schemeClr val="tx1"/>
                          </a:solidFill>
                        </a:rPr>
                        <a:t>01</a:t>
                      </a:r>
                      <a:r>
                        <a:rPr lang="da-DK" sz="2400" b="1" u="sng" dirty="0" smtClean="0">
                          <a:solidFill>
                            <a:srgbClr val="C00000"/>
                          </a:solidFill>
                        </a:rPr>
                        <a:t>1</a:t>
                      </a:r>
                      <a:endParaRPr lang="en-US" sz="2400" b="1" u="sng" dirty="0">
                        <a:solidFill>
                          <a:srgbClr val="C00000"/>
                        </a:solidFill>
                      </a:endParaRPr>
                    </a:p>
                  </a:txBody>
                  <a:tcPr marL="0" marR="0" marT="0" marB="0"/>
                </a:tc>
              </a:tr>
              <a:tr h="309708">
                <a:tc>
                  <a:txBody>
                    <a:bodyPr/>
                    <a:lstStyle/>
                    <a:p>
                      <a:pPr algn="ctr"/>
                      <a:r>
                        <a:rPr lang="da-DK" sz="2400" b="1" dirty="0" smtClean="0">
                          <a:solidFill>
                            <a:schemeClr val="tx1"/>
                          </a:solidFill>
                        </a:rPr>
                        <a:t>4</a:t>
                      </a:r>
                      <a:endParaRPr lang="en-US" sz="2400" b="1" dirty="0">
                        <a:solidFill>
                          <a:schemeClr val="tx1"/>
                        </a:solidFill>
                      </a:endParaRPr>
                    </a:p>
                  </a:txBody>
                  <a:tcPr marL="0" marR="0" marT="0" marB="0"/>
                </a:tc>
                <a:tc>
                  <a:txBody>
                    <a:bodyPr/>
                    <a:lstStyle/>
                    <a:p>
                      <a:pPr algn="ctr"/>
                      <a:r>
                        <a:rPr lang="da-DK" sz="2400" b="1" dirty="0" smtClean="0">
                          <a:solidFill>
                            <a:schemeClr val="tx1"/>
                          </a:solidFill>
                        </a:rPr>
                        <a:t>0</a:t>
                      </a:r>
                      <a:r>
                        <a:rPr lang="da-DK" sz="2400" b="1" dirty="0" smtClean="0">
                          <a:solidFill>
                            <a:srgbClr val="C00000"/>
                          </a:solidFill>
                        </a:rPr>
                        <a:t>10</a:t>
                      </a:r>
                      <a:r>
                        <a:rPr lang="da-DK" sz="2400" b="1" u="sng" dirty="0" smtClean="0">
                          <a:solidFill>
                            <a:srgbClr val="C00000"/>
                          </a:solidFill>
                        </a:rPr>
                        <a:t>0</a:t>
                      </a:r>
                      <a:endParaRPr lang="en-US" sz="2400" b="1" u="sng" dirty="0">
                        <a:solidFill>
                          <a:srgbClr val="C00000"/>
                        </a:solidFill>
                      </a:endParaRPr>
                    </a:p>
                  </a:txBody>
                  <a:tcPr marL="0" marR="0" marT="0" marB="0"/>
                </a:tc>
              </a:tr>
              <a:tr h="309708">
                <a:tc>
                  <a:txBody>
                    <a:bodyPr/>
                    <a:lstStyle/>
                    <a:p>
                      <a:pPr algn="ctr"/>
                      <a:r>
                        <a:rPr lang="da-DK" sz="2400" b="1" dirty="0" smtClean="0">
                          <a:solidFill>
                            <a:schemeClr val="tx1"/>
                          </a:solidFill>
                        </a:rPr>
                        <a:t>5</a:t>
                      </a:r>
                      <a:endParaRPr lang="en-US" sz="2400" b="1" dirty="0">
                        <a:solidFill>
                          <a:schemeClr val="tx1"/>
                        </a:solidFill>
                      </a:endParaRPr>
                    </a:p>
                  </a:txBody>
                  <a:tcPr marL="0" marR="0" marT="0" marB="0"/>
                </a:tc>
                <a:tc>
                  <a:txBody>
                    <a:bodyPr/>
                    <a:lstStyle/>
                    <a:p>
                      <a:pPr algn="ctr"/>
                      <a:r>
                        <a:rPr lang="da-DK" sz="2400" b="1" dirty="0" smtClean="0">
                          <a:solidFill>
                            <a:schemeClr val="tx1"/>
                          </a:solidFill>
                        </a:rPr>
                        <a:t>01</a:t>
                      </a:r>
                      <a:r>
                        <a:rPr lang="da-DK" sz="2400" b="1" i="0" u="sng" dirty="0" smtClean="0">
                          <a:solidFill>
                            <a:schemeClr val="tx1"/>
                          </a:solidFill>
                        </a:rPr>
                        <a:t>0</a:t>
                      </a:r>
                      <a:r>
                        <a:rPr lang="da-DK" sz="2400" b="1" i="0" u="sng" dirty="0" smtClean="0">
                          <a:solidFill>
                            <a:srgbClr val="C00000"/>
                          </a:solidFill>
                        </a:rPr>
                        <a:t>1</a:t>
                      </a:r>
                      <a:endParaRPr lang="en-US" sz="2400" b="1" i="0" u="sng" dirty="0">
                        <a:solidFill>
                          <a:srgbClr val="C00000"/>
                        </a:solidFill>
                      </a:endParaRPr>
                    </a:p>
                  </a:txBody>
                  <a:tcPr marL="0" marR="0" marT="0" marB="0"/>
                </a:tc>
              </a:tr>
              <a:tr h="309708">
                <a:tc>
                  <a:txBody>
                    <a:bodyPr/>
                    <a:lstStyle/>
                    <a:p>
                      <a:pPr algn="ctr"/>
                      <a:r>
                        <a:rPr lang="da-DK" sz="2400" b="1" dirty="0" smtClean="0">
                          <a:solidFill>
                            <a:schemeClr val="tx1"/>
                          </a:solidFill>
                        </a:rPr>
                        <a:t>6</a:t>
                      </a:r>
                      <a:endParaRPr lang="en-US" sz="2400" b="1" dirty="0">
                        <a:solidFill>
                          <a:schemeClr val="tx1"/>
                        </a:solidFill>
                      </a:endParaRPr>
                    </a:p>
                  </a:txBody>
                  <a:tcPr marL="0" marR="0" marT="0" marB="0"/>
                </a:tc>
                <a:tc>
                  <a:txBody>
                    <a:bodyPr/>
                    <a:lstStyle/>
                    <a:p>
                      <a:pPr algn="ctr"/>
                      <a:r>
                        <a:rPr lang="da-DK" sz="2400" b="1" dirty="0" smtClean="0">
                          <a:solidFill>
                            <a:schemeClr val="tx1"/>
                          </a:solidFill>
                        </a:rPr>
                        <a:t>01</a:t>
                      </a:r>
                      <a:r>
                        <a:rPr lang="da-DK" sz="2400" b="1" dirty="0" smtClean="0">
                          <a:solidFill>
                            <a:srgbClr val="C00000"/>
                          </a:solidFill>
                        </a:rPr>
                        <a:t>1</a:t>
                      </a:r>
                      <a:r>
                        <a:rPr lang="da-DK" sz="2400" b="1" u="sng" dirty="0" smtClean="0">
                          <a:solidFill>
                            <a:srgbClr val="C00000"/>
                          </a:solidFill>
                        </a:rPr>
                        <a:t>0</a:t>
                      </a:r>
                      <a:endParaRPr lang="en-US" sz="2400" b="1" u="sng" dirty="0">
                        <a:solidFill>
                          <a:srgbClr val="C00000"/>
                        </a:solidFill>
                      </a:endParaRPr>
                    </a:p>
                  </a:txBody>
                  <a:tcPr marL="0" marR="0" marT="0" marB="0"/>
                </a:tc>
              </a:tr>
              <a:tr h="309708">
                <a:tc>
                  <a:txBody>
                    <a:bodyPr/>
                    <a:lstStyle/>
                    <a:p>
                      <a:pPr algn="ctr"/>
                      <a:r>
                        <a:rPr lang="da-DK" sz="2400" b="1" dirty="0" smtClean="0">
                          <a:solidFill>
                            <a:schemeClr val="tx1"/>
                          </a:solidFill>
                        </a:rPr>
                        <a:t>7</a:t>
                      </a:r>
                      <a:endParaRPr lang="en-US" sz="2400" b="1" dirty="0">
                        <a:solidFill>
                          <a:schemeClr val="tx1"/>
                        </a:solidFill>
                      </a:endParaRPr>
                    </a:p>
                  </a:txBody>
                  <a:tcPr marL="0" marR="0" marT="0" marB="0"/>
                </a:tc>
                <a:tc>
                  <a:txBody>
                    <a:bodyPr/>
                    <a:lstStyle/>
                    <a:p>
                      <a:pPr algn="ctr"/>
                      <a:r>
                        <a:rPr lang="da-DK" sz="2400" b="1" u="sng" dirty="0" smtClean="0">
                          <a:solidFill>
                            <a:schemeClr val="tx1"/>
                          </a:solidFill>
                        </a:rPr>
                        <a:t>011</a:t>
                      </a:r>
                      <a:r>
                        <a:rPr lang="da-DK" sz="2400" b="1" u="sng" dirty="0" smtClean="0">
                          <a:solidFill>
                            <a:srgbClr val="C00000"/>
                          </a:solidFill>
                        </a:rPr>
                        <a:t>1</a:t>
                      </a:r>
                      <a:endParaRPr lang="en-US" sz="2400" b="1" u="sng" dirty="0">
                        <a:solidFill>
                          <a:srgbClr val="C00000"/>
                        </a:solidFill>
                      </a:endParaRPr>
                    </a:p>
                  </a:txBody>
                  <a:tcPr marL="0" marR="0" marT="0" marB="0"/>
                </a:tc>
              </a:tr>
              <a:tr h="309708">
                <a:tc>
                  <a:txBody>
                    <a:bodyPr/>
                    <a:lstStyle/>
                    <a:p>
                      <a:pPr algn="ctr"/>
                      <a:r>
                        <a:rPr lang="da-DK" sz="2400" b="1" dirty="0" smtClean="0">
                          <a:solidFill>
                            <a:schemeClr val="tx1"/>
                          </a:solidFill>
                        </a:rPr>
                        <a:t>8</a:t>
                      </a:r>
                      <a:endParaRPr lang="en-US" sz="2400" b="1" dirty="0">
                        <a:solidFill>
                          <a:schemeClr val="tx1"/>
                        </a:solidFill>
                      </a:endParaRPr>
                    </a:p>
                  </a:txBody>
                  <a:tcPr marL="0" marR="0" marT="0" marB="0"/>
                </a:tc>
                <a:tc>
                  <a:txBody>
                    <a:bodyPr/>
                    <a:lstStyle/>
                    <a:p>
                      <a:pPr algn="ctr"/>
                      <a:r>
                        <a:rPr lang="da-DK" sz="2400" b="1" dirty="0" smtClean="0">
                          <a:solidFill>
                            <a:srgbClr val="C00000"/>
                          </a:solidFill>
                        </a:rPr>
                        <a:t>100</a:t>
                      </a:r>
                      <a:r>
                        <a:rPr lang="da-DK" sz="2400" b="1" u="sng" dirty="0" smtClean="0">
                          <a:solidFill>
                            <a:srgbClr val="C00000"/>
                          </a:solidFill>
                        </a:rPr>
                        <a:t>0</a:t>
                      </a:r>
                      <a:endParaRPr lang="en-US" sz="2400" b="1" u="sng" dirty="0">
                        <a:solidFill>
                          <a:srgbClr val="C00000"/>
                        </a:solidFill>
                      </a:endParaRPr>
                    </a:p>
                  </a:txBody>
                  <a:tcPr marL="0" marR="0" marT="0" marB="0"/>
                </a:tc>
              </a:tr>
              <a:tr h="309708">
                <a:tc>
                  <a:txBody>
                    <a:bodyPr/>
                    <a:lstStyle/>
                    <a:p>
                      <a:pPr algn="ctr"/>
                      <a:r>
                        <a:rPr lang="da-DK" sz="2400" b="1" dirty="0" smtClean="0">
                          <a:solidFill>
                            <a:schemeClr val="tx1"/>
                          </a:solidFill>
                        </a:rPr>
                        <a:t>9</a:t>
                      </a:r>
                      <a:endParaRPr lang="en-US" sz="2400" b="1" dirty="0">
                        <a:solidFill>
                          <a:schemeClr val="tx1"/>
                        </a:solidFill>
                      </a:endParaRPr>
                    </a:p>
                  </a:txBody>
                  <a:tcPr marL="0" marR="0" marT="0" marB="0"/>
                </a:tc>
                <a:tc>
                  <a:txBody>
                    <a:bodyPr/>
                    <a:lstStyle/>
                    <a:p>
                      <a:pPr algn="ctr"/>
                      <a:r>
                        <a:rPr lang="da-DK" sz="2400" b="1" dirty="0" smtClean="0">
                          <a:solidFill>
                            <a:schemeClr val="tx1"/>
                          </a:solidFill>
                        </a:rPr>
                        <a:t>10</a:t>
                      </a:r>
                      <a:r>
                        <a:rPr lang="da-DK" sz="2400" b="1" u="sng" dirty="0" smtClean="0">
                          <a:solidFill>
                            <a:schemeClr val="tx1"/>
                          </a:solidFill>
                        </a:rPr>
                        <a:t>0</a:t>
                      </a:r>
                      <a:r>
                        <a:rPr lang="da-DK" sz="2400" b="1" u="sng" dirty="0" smtClean="0">
                          <a:solidFill>
                            <a:srgbClr val="C00000"/>
                          </a:solidFill>
                        </a:rPr>
                        <a:t>1</a:t>
                      </a:r>
                      <a:endParaRPr lang="en-US" sz="2400" b="1" u="sng" dirty="0">
                        <a:solidFill>
                          <a:srgbClr val="C00000"/>
                        </a:solidFill>
                      </a:endParaRPr>
                    </a:p>
                  </a:txBody>
                  <a:tcPr marL="0" marR="0" marT="0" marB="0"/>
                </a:tc>
              </a:tr>
              <a:tr h="309708">
                <a:tc>
                  <a:txBody>
                    <a:bodyPr/>
                    <a:lstStyle/>
                    <a:p>
                      <a:pPr algn="ctr"/>
                      <a:r>
                        <a:rPr lang="da-DK" sz="2400" b="1" dirty="0" smtClean="0">
                          <a:solidFill>
                            <a:schemeClr val="tx1"/>
                          </a:solidFill>
                        </a:rPr>
                        <a:t>10</a:t>
                      </a:r>
                      <a:endParaRPr lang="en-US" sz="2400" b="1" dirty="0">
                        <a:solidFill>
                          <a:schemeClr val="tx1"/>
                        </a:solidFill>
                      </a:endParaRPr>
                    </a:p>
                  </a:txBody>
                  <a:tcPr marL="0" marR="0" marT="0" marB="0"/>
                </a:tc>
                <a:tc>
                  <a:txBody>
                    <a:bodyPr/>
                    <a:lstStyle/>
                    <a:p>
                      <a:pPr algn="ctr"/>
                      <a:r>
                        <a:rPr lang="da-DK" sz="2400" b="1" dirty="0" smtClean="0">
                          <a:solidFill>
                            <a:schemeClr val="tx1"/>
                          </a:solidFill>
                        </a:rPr>
                        <a:t>10</a:t>
                      </a:r>
                      <a:r>
                        <a:rPr lang="da-DK" sz="2400" b="1" dirty="0" smtClean="0">
                          <a:solidFill>
                            <a:srgbClr val="C00000"/>
                          </a:solidFill>
                        </a:rPr>
                        <a:t>1</a:t>
                      </a:r>
                      <a:r>
                        <a:rPr lang="da-DK" sz="2400" b="1" u="sng" dirty="0" smtClean="0">
                          <a:solidFill>
                            <a:srgbClr val="C00000"/>
                          </a:solidFill>
                        </a:rPr>
                        <a:t>0</a:t>
                      </a:r>
                      <a:endParaRPr lang="en-US" sz="2400" b="1" u="sng" dirty="0">
                        <a:solidFill>
                          <a:srgbClr val="C00000"/>
                        </a:solidFill>
                      </a:endParaRPr>
                    </a:p>
                  </a:txBody>
                  <a:tcPr marL="0" marR="0" marT="0" marB="0"/>
                </a:tc>
              </a:tr>
              <a:tr h="309708">
                <a:tc>
                  <a:txBody>
                    <a:bodyPr/>
                    <a:lstStyle/>
                    <a:p>
                      <a:pPr algn="ctr"/>
                      <a:r>
                        <a:rPr lang="da-DK" sz="2400" b="1" dirty="0" smtClean="0">
                          <a:solidFill>
                            <a:schemeClr val="tx1"/>
                          </a:solidFill>
                        </a:rPr>
                        <a:t>11</a:t>
                      </a:r>
                      <a:endParaRPr lang="en-US" sz="2400" b="1" dirty="0">
                        <a:solidFill>
                          <a:schemeClr val="tx1"/>
                        </a:solidFill>
                      </a:endParaRPr>
                    </a:p>
                  </a:txBody>
                  <a:tcPr marL="0" marR="0" marT="0" marB="0"/>
                </a:tc>
                <a:tc>
                  <a:txBody>
                    <a:bodyPr/>
                    <a:lstStyle/>
                    <a:p>
                      <a:pPr algn="ctr"/>
                      <a:r>
                        <a:rPr lang="da-DK" sz="2400" b="1" dirty="0" smtClean="0">
                          <a:solidFill>
                            <a:schemeClr val="tx1"/>
                          </a:solidFill>
                        </a:rPr>
                        <a:t>1</a:t>
                      </a:r>
                      <a:r>
                        <a:rPr lang="da-DK" sz="2400" b="1" u="sng" dirty="0" smtClean="0">
                          <a:solidFill>
                            <a:schemeClr val="tx1"/>
                          </a:solidFill>
                        </a:rPr>
                        <a:t>01</a:t>
                      </a:r>
                      <a:r>
                        <a:rPr lang="da-DK" sz="2400" b="1" u="sng" dirty="0" smtClean="0">
                          <a:solidFill>
                            <a:srgbClr val="C00000"/>
                          </a:solidFill>
                        </a:rPr>
                        <a:t>1</a:t>
                      </a:r>
                      <a:endParaRPr lang="en-US" sz="2400" b="1" u="sng" dirty="0">
                        <a:solidFill>
                          <a:srgbClr val="C00000"/>
                        </a:solidFill>
                      </a:endParaRPr>
                    </a:p>
                  </a:txBody>
                  <a:tcPr marL="0" marR="0" marT="0" marB="0"/>
                </a:tc>
              </a:tr>
              <a:tr h="309708">
                <a:tc>
                  <a:txBody>
                    <a:bodyPr/>
                    <a:lstStyle/>
                    <a:p>
                      <a:pPr algn="ctr"/>
                      <a:r>
                        <a:rPr lang="da-DK" sz="2400" b="1" dirty="0" smtClean="0">
                          <a:solidFill>
                            <a:schemeClr val="tx1"/>
                          </a:solidFill>
                        </a:rPr>
                        <a:t>12</a:t>
                      </a:r>
                      <a:endParaRPr lang="en-US" sz="2400" b="1" dirty="0">
                        <a:solidFill>
                          <a:schemeClr val="tx1"/>
                        </a:solidFill>
                      </a:endParaRPr>
                    </a:p>
                  </a:txBody>
                  <a:tcPr marL="0" marR="0" marT="0" marB="0"/>
                </a:tc>
                <a:tc>
                  <a:txBody>
                    <a:bodyPr/>
                    <a:lstStyle/>
                    <a:p>
                      <a:pPr algn="ctr"/>
                      <a:r>
                        <a:rPr lang="da-DK" sz="2400" b="1" dirty="0" smtClean="0">
                          <a:solidFill>
                            <a:schemeClr val="tx1"/>
                          </a:solidFill>
                        </a:rPr>
                        <a:t>1</a:t>
                      </a:r>
                      <a:r>
                        <a:rPr lang="da-DK" sz="2400" b="1" dirty="0" smtClean="0">
                          <a:solidFill>
                            <a:srgbClr val="C00000"/>
                          </a:solidFill>
                        </a:rPr>
                        <a:t>10</a:t>
                      </a:r>
                      <a:r>
                        <a:rPr lang="da-DK" sz="2400" b="1" u="sng" dirty="0" smtClean="0">
                          <a:solidFill>
                            <a:srgbClr val="C00000"/>
                          </a:solidFill>
                        </a:rPr>
                        <a:t>0</a:t>
                      </a:r>
                      <a:endParaRPr lang="en-US" sz="2400" b="1" u="sng" dirty="0">
                        <a:solidFill>
                          <a:srgbClr val="C00000"/>
                        </a:solidFill>
                      </a:endParaRPr>
                    </a:p>
                  </a:txBody>
                  <a:tcPr marL="0" marR="0" marT="0" marB="0"/>
                </a:tc>
              </a:tr>
              <a:tr h="309708">
                <a:tc>
                  <a:txBody>
                    <a:bodyPr/>
                    <a:lstStyle/>
                    <a:p>
                      <a:pPr algn="ctr"/>
                      <a:r>
                        <a:rPr lang="da-DK" sz="2400" b="1" dirty="0" smtClean="0">
                          <a:solidFill>
                            <a:schemeClr val="tx1"/>
                          </a:solidFill>
                        </a:rPr>
                        <a:t>13</a:t>
                      </a:r>
                      <a:endParaRPr lang="en-US" sz="2400" b="1" dirty="0">
                        <a:solidFill>
                          <a:schemeClr val="tx1"/>
                        </a:solidFill>
                      </a:endParaRPr>
                    </a:p>
                  </a:txBody>
                  <a:tcPr marL="0" marR="0" marT="0" marB="0"/>
                </a:tc>
                <a:tc>
                  <a:txBody>
                    <a:bodyPr/>
                    <a:lstStyle/>
                    <a:p>
                      <a:pPr algn="ctr"/>
                      <a:r>
                        <a:rPr lang="da-DK" sz="2400" b="1" dirty="0" smtClean="0">
                          <a:solidFill>
                            <a:schemeClr val="tx1"/>
                          </a:solidFill>
                        </a:rPr>
                        <a:t>11</a:t>
                      </a:r>
                      <a:r>
                        <a:rPr lang="da-DK" sz="2400" b="1" u="sng" dirty="0" smtClean="0">
                          <a:solidFill>
                            <a:schemeClr val="tx1"/>
                          </a:solidFill>
                        </a:rPr>
                        <a:t>0</a:t>
                      </a:r>
                      <a:r>
                        <a:rPr lang="da-DK" sz="2400" b="1" u="sng" dirty="0" smtClean="0">
                          <a:solidFill>
                            <a:srgbClr val="C00000"/>
                          </a:solidFill>
                        </a:rPr>
                        <a:t>1</a:t>
                      </a:r>
                      <a:endParaRPr lang="en-US" sz="2400" b="1" u="sng" dirty="0">
                        <a:solidFill>
                          <a:srgbClr val="C00000"/>
                        </a:solidFill>
                      </a:endParaRPr>
                    </a:p>
                  </a:txBody>
                  <a:tcPr marL="0" marR="0" marT="0" marB="0"/>
                </a:tc>
              </a:tr>
              <a:tr h="309708">
                <a:tc>
                  <a:txBody>
                    <a:bodyPr/>
                    <a:lstStyle/>
                    <a:p>
                      <a:pPr algn="ctr"/>
                      <a:r>
                        <a:rPr lang="da-DK" sz="2400" b="1" dirty="0" smtClean="0">
                          <a:solidFill>
                            <a:schemeClr val="tx1"/>
                          </a:solidFill>
                        </a:rPr>
                        <a:t>14</a:t>
                      </a:r>
                      <a:endParaRPr lang="en-US" sz="2400" b="1" dirty="0">
                        <a:solidFill>
                          <a:schemeClr val="tx1"/>
                        </a:solidFill>
                      </a:endParaRPr>
                    </a:p>
                  </a:txBody>
                  <a:tcPr marL="0" marR="0" marT="0" marB="0"/>
                </a:tc>
                <a:tc>
                  <a:txBody>
                    <a:bodyPr/>
                    <a:lstStyle/>
                    <a:p>
                      <a:pPr algn="ctr"/>
                      <a:r>
                        <a:rPr lang="da-DK" sz="2400" b="1" dirty="0" smtClean="0">
                          <a:solidFill>
                            <a:schemeClr val="tx1"/>
                          </a:solidFill>
                        </a:rPr>
                        <a:t>11</a:t>
                      </a:r>
                      <a:r>
                        <a:rPr lang="da-DK" sz="2400" b="1" dirty="0" smtClean="0">
                          <a:solidFill>
                            <a:srgbClr val="C00000"/>
                          </a:solidFill>
                        </a:rPr>
                        <a:t>1</a:t>
                      </a:r>
                      <a:r>
                        <a:rPr lang="da-DK" sz="2400" b="1" u="sng" dirty="0" smtClean="0">
                          <a:solidFill>
                            <a:srgbClr val="C00000"/>
                          </a:solidFill>
                        </a:rPr>
                        <a:t>0</a:t>
                      </a:r>
                      <a:endParaRPr lang="en-US" sz="2400" b="1" u="sng" dirty="0">
                        <a:solidFill>
                          <a:srgbClr val="C00000"/>
                        </a:solidFill>
                      </a:endParaRPr>
                    </a:p>
                  </a:txBody>
                  <a:tcPr marL="0" marR="0" marT="0" marB="0"/>
                </a:tc>
              </a:tr>
              <a:tr h="309708">
                <a:tc>
                  <a:txBody>
                    <a:bodyPr/>
                    <a:lstStyle/>
                    <a:p>
                      <a:pPr algn="ctr"/>
                      <a:r>
                        <a:rPr lang="da-DK" sz="2400" b="1" dirty="0" smtClean="0">
                          <a:solidFill>
                            <a:schemeClr val="tx1"/>
                          </a:solidFill>
                        </a:rPr>
                        <a:t>15</a:t>
                      </a:r>
                      <a:endParaRPr lang="en-US" sz="2400" b="1" dirty="0">
                        <a:solidFill>
                          <a:schemeClr val="tx1"/>
                        </a:solidFill>
                      </a:endParaRPr>
                    </a:p>
                  </a:txBody>
                  <a:tcPr marL="0" marR="0" marT="0" marB="0"/>
                </a:tc>
                <a:tc>
                  <a:txBody>
                    <a:bodyPr/>
                    <a:lstStyle/>
                    <a:p>
                      <a:pPr algn="ctr"/>
                      <a:r>
                        <a:rPr lang="da-DK" sz="2400" b="1" u="sng" dirty="0" smtClean="0">
                          <a:solidFill>
                            <a:schemeClr val="tx1"/>
                          </a:solidFill>
                        </a:rPr>
                        <a:t>111</a:t>
                      </a:r>
                      <a:r>
                        <a:rPr lang="da-DK" sz="2400" b="1" u="sng" dirty="0" smtClean="0">
                          <a:solidFill>
                            <a:srgbClr val="C00000"/>
                          </a:solidFill>
                        </a:rPr>
                        <a:t>1</a:t>
                      </a:r>
                      <a:endParaRPr lang="en-US" sz="2400" b="1" u="sng" dirty="0">
                        <a:solidFill>
                          <a:srgbClr val="C00000"/>
                        </a:solidFill>
                      </a:endParaRPr>
                    </a:p>
                  </a:txBody>
                  <a:tcPr marL="0" marR="0" marT="0" marB="0"/>
                </a:tc>
              </a:tr>
              <a:tr h="309708">
                <a:tc>
                  <a:txBody>
                    <a:bodyPr/>
                    <a:lstStyle/>
                    <a:p>
                      <a:pPr algn="ctr"/>
                      <a:r>
                        <a:rPr lang="da-DK" sz="2400" b="1" dirty="0" smtClean="0">
                          <a:solidFill>
                            <a:schemeClr val="tx1"/>
                          </a:solidFill>
                        </a:rPr>
                        <a:t>0</a:t>
                      </a:r>
                      <a:endParaRPr lang="en-US" sz="2400" b="1" dirty="0">
                        <a:solidFill>
                          <a:schemeClr val="tx1"/>
                        </a:solidFill>
                      </a:endParaRPr>
                    </a:p>
                  </a:txBody>
                  <a:tcPr marL="0" marR="0" marT="0" marB="0"/>
                </a:tc>
                <a:tc>
                  <a:txBody>
                    <a:bodyPr/>
                    <a:lstStyle/>
                    <a:p>
                      <a:pPr algn="ctr"/>
                      <a:r>
                        <a:rPr lang="da-DK" sz="2400" b="1" dirty="0" smtClean="0">
                          <a:solidFill>
                            <a:srgbClr val="C00000"/>
                          </a:solidFill>
                        </a:rPr>
                        <a:t>0000</a:t>
                      </a:r>
                      <a:endParaRPr lang="en-US" sz="2400" b="1" dirty="0">
                        <a:solidFill>
                          <a:srgbClr val="C00000"/>
                        </a:solidFill>
                      </a:endParaRPr>
                    </a:p>
                  </a:txBody>
                  <a:tcPr marL="0" marR="0" marT="0" marB="0"/>
                </a:tc>
              </a:tr>
            </a:tbl>
          </a:graphicData>
        </a:graphic>
      </p:graphicFrame>
      <p:sp>
        <p:nvSpPr>
          <p:cNvPr id="33" name="TextBox 32"/>
          <p:cNvSpPr txBox="1"/>
          <p:nvPr/>
        </p:nvSpPr>
        <p:spPr>
          <a:xfrm>
            <a:off x="2843808" y="759073"/>
            <a:ext cx="5256584" cy="797719"/>
          </a:xfrm>
          <a:prstGeom prst="rect">
            <a:avLst/>
          </a:prstGeom>
          <a:noFill/>
        </p:spPr>
        <p:txBody>
          <a:bodyPr wrap="square" rtlCol="0">
            <a:spAutoFit/>
          </a:bodyPr>
          <a:lstStyle/>
          <a:p>
            <a:pPr algn="ctr">
              <a:lnSpc>
                <a:spcPts val="4800"/>
              </a:lnSpc>
            </a:pPr>
            <a:r>
              <a:rPr lang="da-DK" sz="7200" b="1" dirty="0" err="1" smtClean="0">
                <a:solidFill>
                  <a:srgbClr val="C00000"/>
                </a:solidFill>
              </a:rPr>
              <a:t>Algorithm</a:t>
            </a:r>
            <a:endParaRPr lang="en-US" sz="7200" b="1" dirty="0">
              <a:solidFill>
                <a:srgbClr val="C0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40"/>
                                        </p:tgtEl>
                                        <p:attrNameLst>
                                          <p:attrName>style.visibility</p:attrName>
                                        </p:attrNameLst>
                                      </p:cBhvr>
                                      <p:to>
                                        <p:strVal val="visible"/>
                                      </p:to>
                                    </p:set>
                                    <p:animEffect transition="in" filter="fade">
                                      <p:cBhvr>
                                        <p:cTn id="11" dur="2000"/>
                                        <p:tgtEl>
                                          <p:spTgt spid="40"/>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7"/>
                                        </p:tgtEl>
                                        <p:attrNameLst>
                                          <p:attrName>style.visibility</p:attrName>
                                        </p:attrNameLst>
                                      </p:cBhvr>
                                      <p:to>
                                        <p:strVal val="visible"/>
                                      </p:to>
                                    </p:set>
                                    <p:animEffect transition="in" filter="fade">
                                      <p:cBhvr>
                                        <p:cTn id="16" dur="2000"/>
                                        <p:tgtEl>
                                          <p:spTgt spid="37"/>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8"/>
                                        </p:tgtEl>
                                        <p:attrNameLst>
                                          <p:attrName>style.visibility</p:attrName>
                                        </p:attrNameLst>
                                      </p:cBhvr>
                                      <p:to>
                                        <p:strVal val="visible"/>
                                      </p:to>
                                    </p:set>
                                    <p:animEffect transition="in" filter="fade">
                                      <p:cBhvr>
                                        <p:cTn id="19" dur="2000"/>
                                        <p:tgtEl>
                                          <p:spTgt spid="38"/>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41"/>
                                        </p:tgtEl>
                                        <p:attrNameLst>
                                          <p:attrName>style.visibility</p:attrName>
                                        </p:attrNameLst>
                                      </p:cBhvr>
                                      <p:to>
                                        <p:strVal val="visible"/>
                                      </p:to>
                                    </p:set>
                                    <p:animEffect transition="in" filter="fade">
                                      <p:cBhvr>
                                        <p:cTn id="24" dur="2000"/>
                                        <p:tgtEl>
                                          <p:spTgt spid="41"/>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3"/>
                                        </p:tgtEl>
                                        <p:attrNameLst>
                                          <p:attrName>style.visibility</p:attrName>
                                        </p:attrNameLst>
                                      </p:cBhvr>
                                      <p:to>
                                        <p:strVal val="visible"/>
                                      </p:to>
                                    </p:set>
                                    <p:animEffect transition="in" filter="fade">
                                      <p:cBhvr>
                                        <p:cTn id="27" dur="2000"/>
                                        <p:tgtEl>
                                          <p:spTgt spid="33"/>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fade">
                                      <p:cBhvr>
                                        <p:cTn id="30"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7" grpId="0" animBg="1"/>
      <p:bldP spid="38" grpId="0" animBg="1"/>
      <p:bldP spid="3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Rectangle 50"/>
          <p:cNvSpPr/>
          <p:nvPr/>
        </p:nvSpPr>
        <p:spPr>
          <a:xfrm>
            <a:off x="2627783" y="188640"/>
            <a:ext cx="2664296" cy="36004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3447135" y="609755"/>
            <a:ext cx="180000" cy="1443893"/>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3303135" y="609755"/>
            <a:ext cx="324000" cy="2880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3159135" y="609755"/>
            <a:ext cx="468000" cy="5843581"/>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Table 6"/>
          <p:cNvGraphicFramePr>
            <a:graphicFrameLocks noGrp="1"/>
          </p:cNvGraphicFramePr>
          <p:nvPr/>
        </p:nvGraphicFramePr>
        <p:xfrm>
          <a:off x="-108520" y="188640"/>
          <a:ext cx="5360054" cy="6583680"/>
        </p:xfrm>
        <a:graphic>
          <a:graphicData uri="http://schemas.openxmlformats.org/drawingml/2006/table">
            <a:tbl>
              <a:tblPr firstRow="1" bandRow="1">
                <a:tableStyleId>{2D5ABB26-0587-4C30-8999-92F81FD0307C}</a:tableStyleId>
              </a:tblPr>
              <a:tblGrid>
                <a:gridCol w="1510401"/>
                <a:gridCol w="1257653"/>
                <a:gridCol w="1296000"/>
                <a:gridCol w="1296000"/>
              </a:tblGrid>
              <a:tr h="309708">
                <a:tc>
                  <a:txBody>
                    <a:bodyPr/>
                    <a:lstStyle/>
                    <a:p>
                      <a:pPr algn="ctr"/>
                      <a:r>
                        <a:rPr lang="da-DK" sz="2400" b="1" dirty="0" smtClean="0">
                          <a:solidFill>
                            <a:schemeClr val="tx1"/>
                          </a:solidFill>
                        </a:rPr>
                        <a:t>Decimal</a:t>
                      </a:r>
                      <a:endParaRPr lang="en-US" sz="2400" b="1" dirty="0">
                        <a:solidFill>
                          <a:schemeClr val="tx1"/>
                        </a:solidFill>
                      </a:endParaRPr>
                    </a:p>
                  </a:txBody>
                  <a:tcPr marL="0" marR="0" marT="0" marB="0" anchor="ctr"/>
                </a:tc>
                <a:tc>
                  <a:txBody>
                    <a:bodyPr/>
                    <a:lstStyle/>
                    <a:p>
                      <a:pPr algn="ctr"/>
                      <a:r>
                        <a:rPr lang="da-DK" sz="2400" b="1" dirty="0" err="1" smtClean="0">
                          <a:solidFill>
                            <a:schemeClr val="tx1"/>
                          </a:solidFill>
                        </a:rPr>
                        <a:t>Binary</a:t>
                      </a:r>
                      <a:endParaRPr lang="en-US" sz="2400" b="1" dirty="0">
                        <a:solidFill>
                          <a:schemeClr val="tx1"/>
                        </a:solidFill>
                      </a:endParaRPr>
                    </a:p>
                  </a:txBody>
                  <a:tcPr marL="0" marR="0" marT="0" marB="0" anchor="ctr"/>
                </a:tc>
                <a:tc gridSpan="2">
                  <a:txBody>
                    <a:bodyPr/>
                    <a:lstStyle/>
                    <a:p>
                      <a:pPr algn="l"/>
                      <a:r>
                        <a:rPr lang="da-DK" sz="2400" b="1" dirty="0" err="1" smtClean="0">
                          <a:solidFill>
                            <a:schemeClr val="tx1"/>
                          </a:solidFill>
                        </a:rPr>
                        <a:t>Reflected</a:t>
                      </a:r>
                      <a:r>
                        <a:rPr lang="da-DK" sz="2400" b="1" dirty="0" smtClean="0">
                          <a:solidFill>
                            <a:schemeClr val="tx1"/>
                          </a:solidFill>
                        </a:rPr>
                        <a:t> Gray </a:t>
                      </a:r>
                      <a:r>
                        <a:rPr lang="da-DK" sz="2400" b="1" dirty="0" err="1" smtClean="0">
                          <a:solidFill>
                            <a:schemeClr val="tx1"/>
                          </a:solidFill>
                        </a:rPr>
                        <a:t>code</a:t>
                      </a:r>
                      <a:endParaRPr lang="en-US" sz="2400" b="1" dirty="0">
                        <a:solidFill>
                          <a:schemeClr val="tx1"/>
                        </a:solidFill>
                      </a:endParaRPr>
                    </a:p>
                  </a:txBody>
                  <a:tcPr marL="0" marR="0" marT="0" marB="0" anchor="ctr"/>
                </a:tc>
                <a:tc hMerge="1">
                  <a:txBody>
                    <a:bodyPr/>
                    <a:lstStyle/>
                    <a:p>
                      <a:pPr algn="ctr"/>
                      <a:endParaRPr lang="en-US" sz="2400" b="1" dirty="0">
                        <a:solidFill>
                          <a:schemeClr val="tx1"/>
                        </a:solidFill>
                      </a:endParaRPr>
                    </a:p>
                  </a:txBody>
                  <a:tcPr marL="0" marR="0" marT="0" marB="0" anchor="ctr"/>
                </a:tc>
              </a:tr>
              <a:tr h="309708">
                <a:tc>
                  <a:txBody>
                    <a:bodyPr/>
                    <a:lstStyle/>
                    <a:p>
                      <a:pPr algn="ctr"/>
                      <a:r>
                        <a:rPr lang="da-DK" sz="2400" b="1" dirty="0" smtClean="0">
                          <a:solidFill>
                            <a:schemeClr val="tx1"/>
                          </a:solidFill>
                        </a:rPr>
                        <a:t>0</a:t>
                      </a:r>
                      <a:endParaRPr lang="en-US" sz="2400" b="1" dirty="0">
                        <a:solidFill>
                          <a:schemeClr val="tx1"/>
                        </a:solidFill>
                      </a:endParaRPr>
                    </a:p>
                  </a:txBody>
                  <a:tcPr marL="0" marR="0" marT="0" marB="0"/>
                </a:tc>
                <a:tc>
                  <a:txBody>
                    <a:bodyPr/>
                    <a:lstStyle/>
                    <a:p>
                      <a:pPr algn="ctr"/>
                      <a:r>
                        <a:rPr lang="da-DK" sz="2400" b="1" dirty="0" smtClean="0">
                          <a:solidFill>
                            <a:schemeClr val="tx1"/>
                          </a:solidFill>
                        </a:rPr>
                        <a:t>000</a:t>
                      </a:r>
                      <a:r>
                        <a:rPr lang="da-DK" sz="2400" b="1" u="sng" dirty="0" smtClean="0">
                          <a:solidFill>
                            <a:schemeClr val="tx1"/>
                          </a:solidFill>
                        </a:rPr>
                        <a:t>0</a:t>
                      </a:r>
                      <a:endParaRPr lang="en-US" sz="2400" b="1" u="sng" dirty="0">
                        <a:solidFill>
                          <a:schemeClr val="tx1"/>
                        </a:solidFill>
                      </a:endParaRPr>
                    </a:p>
                  </a:txBody>
                  <a:tcPr marL="0" marR="0" marT="0" marB="0"/>
                </a:tc>
                <a:tc>
                  <a:txBody>
                    <a:bodyPr/>
                    <a:lstStyle/>
                    <a:p>
                      <a:pPr algn="ctr"/>
                      <a:r>
                        <a:rPr lang="da-DK" sz="2400" b="1" u="none" dirty="0" smtClean="0">
                          <a:solidFill>
                            <a:schemeClr val="tx1"/>
                          </a:solidFill>
                        </a:rPr>
                        <a:t>0000</a:t>
                      </a:r>
                      <a:endParaRPr lang="en-US" sz="2400" b="1" u="none" dirty="0">
                        <a:solidFill>
                          <a:schemeClr val="tx1"/>
                        </a:solidFill>
                      </a:endParaRPr>
                    </a:p>
                  </a:txBody>
                  <a:tcPr marL="0" marR="0" marT="0" marB="0"/>
                </a:tc>
                <a:tc>
                  <a:txBody>
                    <a:bodyPr/>
                    <a:lstStyle/>
                    <a:p>
                      <a:pPr algn="ctr"/>
                      <a:endParaRPr lang="en-US" sz="2400" b="1" u="none" dirty="0">
                        <a:solidFill>
                          <a:schemeClr val="tx1"/>
                        </a:solidFill>
                      </a:endParaRPr>
                    </a:p>
                  </a:txBody>
                  <a:tcPr marL="0" marR="0" marT="0" marB="0"/>
                </a:tc>
              </a:tr>
              <a:tr h="309708">
                <a:tc>
                  <a:txBody>
                    <a:bodyPr/>
                    <a:lstStyle/>
                    <a:p>
                      <a:pPr algn="ctr"/>
                      <a:r>
                        <a:rPr lang="da-DK" sz="2400" b="1" dirty="0" smtClean="0">
                          <a:solidFill>
                            <a:schemeClr val="tx1"/>
                          </a:solidFill>
                        </a:rPr>
                        <a:t>1</a:t>
                      </a:r>
                      <a:endParaRPr lang="en-US" sz="2400" b="1" dirty="0">
                        <a:solidFill>
                          <a:schemeClr val="tx1"/>
                        </a:solidFill>
                      </a:endParaRPr>
                    </a:p>
                  </a:txBody>
                  <a:tcPr marL="0" marR="0" marT="0" marB="0"/>
                </a:tc>
                <a:tc>
                  <a:txBody>
                    <a:bodyPr/>
                    <a:lstStyle/>
                    <a:p>
                      <a:pPr algn="ctr"/>
                      <a:r>
                        <a:rPr lang="da-DK" sz="2400" b="1" dirty="0" smtClean="0">
                          <a:solidFill>
                            <a:schemeClr val="tx1"/>
                          </a:solidFill>
                        </a:rPr>
                        <a:t>00</a:t>
                      </a:r>
                      <a:r>
                        <a:rPr lang="da-DK" sz="2400" b="1" u="sng" dirty="0" smtClean="0">
                          <a:solidFill>
                            <a:schemeClr val="tx1"/>
                          </a:solidFill>
                        </a:rPr>
                        <a:t>0</a:t>
                      </a:r>
                      <a:r>
                        <a:rPr lang="da-DK" sz="2400" b="1" u="sng" dirty="0" smtClean="0">
                          <a:solidFill>
                            <a:srgbClr val="C00000"/>
                          </a:solidFill>
                        </a:rPr>
                        <a:t>1</a:t>
                      </a:r>
                      <a:endParaRPr lang="en-US" sz="2400" b="1" u="sng" dirty="0">
                        <a:solidFill>
                          <a:srgbClr val="C00000"/>
                        </a:solidFill>
                      </a:endParaRPr>
                    </a:p>
                  </a:txBody>
                  <a:tcPr marL="0" marR="0" marT="0" marB="0"/>
                </a:tc>
                <a:tc>
                  <a:txBody>
                    <a:bodyPr/>
                    <a:lstStyle/>
                    <a:p>
                      <a:pPr algn="ctr"/>
                      <a:r>
                        <a:rPr lang="da-DK" sz="2400" b="1" u="none" dirty="0" smtClean="0">
                          <a:solidFill>
                            <a:schemeClr val="tx1"/>
                          </a:solidFill>
                        </a:rPr>
                        <a:t>000</a:t>
                      </a:r>
                      <a:r>
                        <a:rPr lang="da-DK" sz="2400" b="1" u="none" dirty="0" smtClean="0">
                          <a:solidFill>
                            <a:srgbClr val="C00000"/>
                          </a:solidFill>
                        </a:rPr>
                        <a:t>1</a:t>
                      </a:r>
                      <a:endParaRPr lang="en-US" sz="2400" b="1" u="none" dirty="0">
                        <a:solidFill>
                          <a:srgbClr val="C00000"/>
                        </a:solidFill>
                      </a:endParaRPr>
                    </a:p>
                  </a:txBody>
                  <a:tcPr marL="0" marR="0" marT="0" marB="0"/>
                </a:tc>
                <a:tc>
                  <a:txBody>
                    <a:bodyPr/>
                    <a:lstStyle/>
                    <a:p>
                      <a:pPr algn="ctr"/>
                      <a:endParaRPr lang="en-US" sz="2400" b="1" u="none" dirty="0">
                        <a:solidFill>
                          <a:srgbClr val="C00000"/>
                        </a:solidFill>
                      </a:endParaRPr>
                    </a:p>
                  </a:txBody>
                  <a:tcPr marL="0" marR="0" marT="0" marB="0"/>
                </a:tc>
              </a:tr>
              <a:tr h="309708">
                <a:tc>
                  <a:txBody>
                    <a:bodyPr/>
                    <a:lstStyle/>
                    <a:p>
                      <a:pPr algn="ctr"/>
                      <a:r>
                        <a:rPr lang="da-DK" sz="2400" b="1" dirty="0" smtClean="0">
                          <a:solidFill>
                            <a:schemeClr val="tx1"/>
                          </a:solidFill>
                        </a:rPr>
                        <a:t>2</a:t>
                      </a:r>
                      <a:endParaRPr lang="en-US" sz="2400" b="1" dirty="0">
                        <a:solidFill>
                          <a:schemeClr val="tx1"/>
                        </a:solidFill>
                      </a:endParaRPr>
                    </a:p>
                  </a:txBody>
                  <a:tcPr marL="0" marR="0" marT="0" marB="0"/>
                </a:tc>
                <a:tc>
                  <a:txBody>
                    <a:bodyPr/>
                    <a:lstStyle/>
                    <a:p>
                      <a:pPr algn="ctr"/>
                      <a:r>
                        <a:rPr lang="da-DK" sz="2400" b="1" dirty="0" smtClean="0">
                          <a:solidFill>
                            <a:schemeClr val="tx1"/>
                          </a:solidFill>
                        </a:rPr>
                        <a:t>00</a:t>
                      </a:r>
                      <a:r>
                        <a:rPr lang="da-DK" sz="2400" b="1" dirty="0" smtClean="0">
                          <a:solidFill>
                            <a:srgbClr val="C00000"/>
                          </a:solidFill>
                        </a:rPr>
                        <a:t>1</a:t>
                      </a:r>
                      <a:r>
                        <a:rPr lang="da-DK" sz="2400" b="1" u="sng" dirty="0" smtClean="0">
                          <a:solidFill>
                            <a:srgbClr val="C00000"/>
                          </a:solidFill>
                        </a:rPr>
                        <a:t>0</a:t>
                      </a:r>
                      <a:endParaRPr lang="en-US" sz="2400" b="1" u="sng" dirty="0">
                        <a:solidFill>
                          <a:srgbClr val="C00000"/>
                        </a:solidFill>
                      </a:endParaRPr>
                    </a:p>
                  </a:txBody>
                  <a:tcPr marL="0" marR="0" marT="0" marB="0"/>
                </a:tc>
                <a:tc>
                  <a:txBody>
                    <a:bodyPr/>
                    <a:lstStyle/>
                    <a:p>
                      <a:pPr algn="ctr"/>
                      <a:r>
                        <a:rPr lang="da-DK" sz="2400" b="1" u="none" dirty="0" smtClean="0">
                          <a:solidFill>
                            <a:schemeClr val="tx1"/>
                          </a:solidFill>
                        </a:rPr>
                        <a:t>00</a:t>
                      </a:r>
                      <a:r>
                        <a:rPr lang="da-DK" sz="2400" b="1" u="none" dirty="0" smtClean="0">
                          <a:solidFill>
                            <a:srgbClr val="C00000"/>
                          </a:solidFill>
                        </a:rPr>
                        <a:t>1</a:t>
                      </a:r>
                      <a:r>
                        <a:rPr lang="da-DK" sz="2400" b="1" u="none" dirty="0" smtClean="0">
                          <a:solidFill>
                            <a:schemeClr val="tx1"/>
                          </a:solidFill>
                        </a:rPr>
                        <a:t>1</a:t>
                      </a:r>
                      <a:endParaRPr lang="en-US" sz="2400" b="1" u="none" dirty="0">
                        <a:solidFill>
                          <a:schemeClr val="tx1"/>
                        </a:solidFill>
                      </a:endParaRPr>
                    </a:p>
                  </a:txBody>
                  <a:tcPr marL="0" marR="0" marT="0" marB="0"/>
                </a:tc>
                <a:tc>
                  <a:txBody>
                    <a:bodyPr/>
                    <a:lstStyle/>
                    <a:p>
                      <a:pPr algn="ctr"/>
                      <a:endParaRPr lang="en-US" sz="2400" b="1" u="none" dirty="0">
                        <a:solidFill>
                          <a:schemeClr val="tx1"/>
                        </a:solidFill>
                      </a:endParaRPr>
                    </a:p>
                  </a:txBody>
                  <a:tcPr marL="0" marR="0" marT="0" marB="0"/>
                </a:tc>
              </a:tr>
              <a:tr h="309708">
                <a:tc>
                  <a:txBody>
                    <a:bodyPr/>
                    <a:lstStyle/>
                    <a:p>
                      <a:pPr algn="ctr"/>
                      <a:r>
                        <a:rPr lang="da-DK" sz="2400" b="1" dirty="0" smtClean="0">
                          <a:solidFill>
                            <a:schemeClr val="tx1"/>
                          </a:solidFill>
                        </a:rPr>
                        <a:t>3</a:t>
                      </a:r>
                      <a:endParaRPr lang="en-US" sz="2400" b="1" dirty="0">
                        <a:solidFill>
                          <a:schemeClr val="tx1"/>
                        </a:solidFill>
                      </a:endParaRPr>
                    </a:p>
                  </a:txBody>
                  <a:tcPr marL="0" marR="0" marT="0" marB="0"/>
                </a:tc>
                <a:tc>
                  <a:txBody>
                    <a:bodyPr/>
                    <a:lstStyle/>
                    <a:p>
                      <a:pPr algn="ctr"/>
                      <a:r>
                        <a:rPr lang="da-DK" sz="2400" b="1" dirty="0" smtClean="0">
                          <a:solidFill>
                            <a:schemeClr val="tx1"/>
                          </a:solidFill>
                        </a:rPr>
                        <a:t>0</a:t>
                      </a:r>
                      <a:r>
                        <a:rPr lang="da-DK" sz="2400" b="1" u="sng" dirty="0" smtClean="0">
                          <a:solidFill>
                            <a:schemeClr val="tx1"/>
                          </a:solidFill>
                        </a:rPr>
                        <a:t>01</a:t>
                      </a:r>
                      <a:r>
                        <a:rPr lang="da-DK" sz="2400" b="1" u="sng" dirty="0" smtClean="0">
                          <a:solidFill>
                            <a:srgbClr val="C00000"/>
                          </a:solidFill>
                        </a:rPr>
                        <a:t>1</a:t>
                      </a:r>
                      <a:endParaRPr lang="en-US" sz="2400" b="1" u="sng" dirty="0">
                        <a:solidFill>
                          <a:srgbClr val="C00000"/>
                        </a:solidFill>
                      </a:endParaRPr>
                    </a:p>
                  </a:txBody>
                  <a:tcPr marL="0" marR="0" marT="0" marB="0"/>
                </a:tc>
                <a:tc>
                  <a:txBody>
                    <a:bodyPr/>
                    <a:lstStyle/>
                    <a:p>
                      <a:pPr algn="ctr"/>
                      <a:r>
                        <a:rPr lang="da-DK" sz="2400" b="1" u="none" dirty="0" smtClean="0">
                          <a:solidFill>
                            <a:schemeClr val="tx1"/>
                          </a:solidFill>
                        </a:rPr>
                        <a:t>001</a:t>
                      </a:r>
                      <a:r>
                        <a:rPr lang="da-DK" sz="2400" b="1" u="none" dirty="0" smtClean="0">
                          <a:solidFill>
                            <a:srgbClr val="C00000"/>
                          </a:solidFill>
                        </a:rPr>
                        <a:t>0</a:t>
                      </a:r>
                      <a:endParaRPr lang="en-US" sz="2400" b="1" u="none" dirty="0">
                        <a:solidFill>
                          <a:srgbClr val="C00000"/>
                        </a:solidFill>
                      </a:endParaRPr>
                    </a:p>
                  </a:txBody>
                  <a:tcPr marL="0" marR="0" marT="0" marB="0"/>
                </a:tc>
                <a:tc>
                  <a:txBody>
                    <a:bodyPr/>
                    <a:lstStyle/>
                    <a:p>
                      <a:pPr algn="ctr"/>
                      <a:endParaRPr lang="en-US" sz="2400" b="1" u="none" dirty="0">
                        <a:solidFill>
                          <a:srgbClr val="C00000"/>
                        </a:solidFill>
                      </a:endParaRPr>
                    </a:p>
                  </a:txBody>
                  <a:tcPr marL="0" marR="0" marT="0" marB="0"/>
                </a:tc>
              </a:tr>
              <a:tr h="309708">
                <a:tc>
                  <a:txBody>
                    <a:bodyPr/>
                    <a:lstStyle/>
                    <a:p>
                      <a:pPr algn="ctr"/>
                      <a:r>
                        <a:rPr lang="da-DK" sz="2400" b="1" dirty="0" smtClean="0">
                          <a:solidFill>
                            <a:schemeClr val="tx1"/>
                          </a:solidFill>
                        </a:rPr>
                        <a:t>4</a:t>
                      </a:r>
                      <a:endParaRPr lang="en-US" sz="2400" b="1" dirty="0">
                        <a:solidFill>
                          <a:schemeClr val="tx1"/>
                        </a:solidFill>
                      </a:endParaRPr>
                    </a:p>
                  </a:txBody>
                  <a:tcPr marL="0" marR="0" marT="0" marB="0"/>
                </a:tc>
                <a:tc>
                  <a:txBody>
                    <a:bodyPr/>
                    <a:lstStyle/>
                    <a:p>
                      <a:pPr algn="ctr"/>
                      <a:r>
                        <a:rPr lang="da-DK" sz="2400" b="1" dirty="0" smtClean="0">
                          <a:solidFill>
                            <a:schemeClr val="tx1"/>
                          </a:solidFill>
                        </a:rPr>
                        <a:t>0</a:t>
                      </a:r>
                      <a:r>
                        <a:rPr lang="da-DK" sz="2400" b="1" dirty="0" smtClean="0">
                          <a:solidFill>
                            <a:srgbClr val="C00000"/>
                          </a:solidFill>
                        </a:rPr>
                        <a:t>10</a:t>
                      </a:r>
                      <a:r>
                        <a:rPr lang="da-DK" sz="2400" b="1" u="sng" dirty="0" smtClean="0">
                          <a:solidFill>
                            <a:srgbClr val="C00000"/>
                          </a:solidFill>
                        </a:rPr>
                        <a:t>0</a:t>
                      </a:r>
                      <a:endParaRPr lang="en-US" sz="2400" b="1" u="sng" dirty="0">
                        <a:solidFill>
                          <a:srgbClr val="C00000"/>
                        </a:solidFill>
                      </a:endParaRPr>
                    </a:p>
                  </a:txBody>
                  <a:tcPr marL="0" marR="0" marT="0" marB="0"/>
                </a:tc>
                <a:tc>
                  <a:txBody>
                    <a:bodyPr/>
                    <a:lstStyle/>
                    <a:p>
                      <a:pPr algn="ctr"/>
                      <a:r>
                        <a:rPr lang="da-DK" sz="2400" b="1" u="none" dirty="0" smtClean="0">
                          <a:solidFill>
                            <a:schemeClr val="tx1"/>
                          </a:solidFill>
                        </a:rPr>
                        <a:t>0</a:t>
                      </a:r>
                      <a:r>
                        <a:rPr lang="da-DK" sz="2400" b="1" u="none" dirty="0" smtClean="0">
                          <a:solidFill>
                            <a:srgbClr val="C00000"/>
                          </a:solidFill>
                        </a:rPr>
                        <a:t>1</a:t>
                      </a:r>
                      <a:r>
                        <a:rPr lang="da-DK" sz="2400" b="1" u="none" dirty="0" smtClean="0">
                          <a:solidFill>
                            <a:schemeClr val="tx1"/>
                          </a:solidFill>
                        </a:rPr>
                        <a:t>10</a:t>
                      </a:r>
                      <a:endParaRPr lang="en-US" sz="2400" b="1" u="none" dirty="0">
                        <a:solidFill>
                          <a:schemeClr val="tx1"/>
                        </a:solidFill>
                      </a:endParaRPr>
                    </a:p>
                  </a:txBody>
                  <a:tcPr marL="0" marR="0" marT="0" marB="0"/>
                </a:tc>
                <a:tc>
                  <a:txBody>
                    <a:bodyPr/>
                    <a:lstStyle/>
                    <a:p>
                      <a:pPr algn="ctr"/>
                      <a:endParaRPr lang="en-US" sz="2400" b="1" u="none" dirty="0">
                        <a:solidFill>
                          <a:schemeClr val="tx1"/>
                        </a:solidFill>
                      </a:endParaRPr>
                    </a:p>
                  </a:txBody>
                  <a:tcPr marL="0" marR="0" marT="0" marB="0"/>
                </a:tc>
              </a:tr>
              <a:tr h="309708">
                <a:tc>
                  <a:txBody>
                    <a:bodyPr/>
                    <a:lstStyle/>
                    <a:p>
                      <a:pPr algn="ctr"/>
                      <a:r>
                        <a:rPr lang="da-DK" sz="2400" b="1" dirty="0" smtClean="0">
                          <a:solidFill>
                            <a:schemeClr val="tx1"/>
                          </a:solidFill>
                        </a:rPr>
                        <a:t>5</a:t>
                      </a:r>
                      <a:endParaRPr lang="en-US" sz="2400" b="1" dirty="0">
                        <a:solidFill>
                          <a:schemeClr val="tx1"/>
                        </a:solidFill>
                      </a:endParaRPr>
                    </a:p>
                  </a:txBody>
                  <a:tcPr marL="0" marR="0" marT="0" marB="0"/>
                </a:tc>
                <a:tc>
                  <a:txBody>
                    <a:bodyPr/>
                    <a:lstStyle/>
                    <a:p>
                      <a:pPr algn="ctr"/>
                      <a:r>
                        <a:rPr lang="da-DK" sz="2400" b="1" dirty="0" smtClean="0">
                          <a:solidFill>
                            <a:schemeClr val="tx1"/>
                          </a:solidFill>
                        </a:rPr>
                        <a:t>01</a:t>
                      </a:r>
                      <a:r>
                        <a:rPr lang="da-DK" sz="2400" b="1" i="0" u="sng" dirty="0" smtClean="0">
                          <a:solidFill>
                            <a:schemeClr val="tx1"/>
                          </a:solidFill>
                        </a:rPr>
                        <a:t>0</a:t>
                      </a:r>
                      <a:r>
                        <a:rPr lang="da-DK" sz="2400" b="1" i="0" u="sng" dirty="0" smtClean="0">
                          <a:solidFill>
                            <a:srgbClr val="C00000"/>
                          </a:solidFill>
                        </a:rPr>
                        <a:t>1</a:t>
                      </a:r>
                      <a:endParaRPr lang="en-US" sz="2400" b="1" i="0" u="sng" dirty="0">
                        <a:solidFill>
                          <a:srgbClr val="C00000"/>
                        </a:solidFill>
                      </a:endParaRPr>
                    </a:p>
                  </a:txBody>
                  <a:tcPr marL="0" marR="0" marT="0" marB="0"/>
                </a:tc>
                <a:tc>
                  <a:txBody>
                    <a:bodyPr/>
                    <a:lstStyle/>
                    <a:p>
                      <a:pPr algn="ctr"/>
                      <a:r>
                        <a:rPr lang="da-DK" sz="2400" b="1" i="0" u="none" dirty="0" smtClean="0">
                          <a:solidFill>
                            <a:schemeClr val="tx1"/>
                          </a:solidFill>
                        </a:rPr>
                        <a:t>011</a:t>
                      </a:r>
                      <a:r>
                        <a:rPr lang="da-DK" sz="2400" b="1" i="0" u="none" dirty="0" smtClean="0">
                          <a:solidFill>
                            <a:srgbClr val="C00000"/>
                          </a:solidFill>
                        </a:rPr>
                        <a:t>1</a:t>
                      </a:r>
                      <a:endParaRPr lang="en-US" sz="2400" b="1" i="0" u="none" dirty="0">
                        <a:solidFill>
                          <a:srgbClr val="C00000"/>
                        </a:solidFill>
                      </a:endParaRPr>
                    </a:p>
                  </a:txBody>
                  <a:tcPr marL="0" marR="0" marT="0" marB="0"/>
                </a:tc>
                <a:tc>
                  <a:txBody>
                    <a:bodyPr/>
                    <a:lstStyle/>
                    <a:p>
                      <a:pPr algn="ctr"/>
                      <a:endParaRPr lang="en-US" sz="2400" b="1" i="0" u="none" dirty="0">
                        <a:solidFill>
                          <a:srgbClr val="C00000"/>
                        </a:solidFill>
                      </a:endParaRPr>
                    </a:p>
                  </a:txBody>
                  <a:tcPr marL="0" marR="0" marT="0" marB="0"/>
                </a:tc>
              </a:tr>
              <a:tr h="309708">
                <a:tc>
                  <a:txBody>
                    <a:bodyPr/>
                    <a:lstStyle/>
                    <a:p>
                      <a:pPr algn="ctr"/>
                      <a:r>
                        <a:rPr lang="da-DK" sz="2400" b="1" dirty="0" smtClean="0">
                          <a:solidFill>
                            <a:schemeClr val="tx1"/>
                          </a:solidFill>
                        </a:rPr>
                        <a:t>6</a:t>
                      </a:r>
                      <a:endParaRPr lang="en-US" sz="2400" b="1" dirty="0">
                        <a:solidFill>
                          <a:schemeClr val="tx1"/>
                        </a:solidFill>
                      </a:endParaRPr>
                    </a:p>
                  </a:txBody>
                  <a:tcPr marL="0" marR="0" marT="0" marB="0"/>
                </a:tc>
                <a:tc>
                  <a:txBody>
                    <a:bodyPr/>
                    <a:lstStyle/>
                    <a:p>
                      <a:pPr algn="ctr"/>
                      <a:r>
                        <a:rPr lang="da-DK" sz="2400" b="1" dirty="0" smtClean="0">
                          <a:solidFill>
                            <a:schemeClr val="tx1"/>
                          </a:solidFill>
                        </a:rPr>
                        <a:t>01</a:t>
                      </a:r>
                      <a:r>
                        <a:rPr lang="da-DK" sz="2400" b="1" dirty="0" smtClean="0">
                          <a:solidFill>
                            <a:srgbClr val="C00000"/>
                          </a:solidFill>
                        </a:rPr>
                        <a:t>1</a:t>
                      </a:r>
                      <a:r>
                        <a:rPr lang="da-DK" sz="2400" b="1" u="sng" dirty="0" smtClean="0">
                          <a:solidFill>
                            <a:srgbClr val="C00000"/>
                          </a:solidFill>
                        </a:rPr>
                        <a:t>0</a:t>
                      </a:r>
                      <a:endParaRPr lang="en-US" sz="2400" b="1" u="sng" dirty="0">
                        <a:solidFill>
                          <a:srgbClr val="C00000"/>
                        </a:solidFill>
                      </a:endParaRPr>
                    </a:p>
                  </a:txBody>
                  <a:tcPr marL="0" marR="0" marT="0" marB="0"/>
                </a:tc>
                <a:tc>
                  <a:txBody>
                    <a:bodyPr/>
                    <a:lstStyle/>
                    <a:p>
                      <a:pPr algn="ctr"/>
                      <a:r>
                        <a:rPr lang="da-DK" sz="2400" b="1" u="none" dirty="0" smtClean="0">
                          <a:solidFill>
                            <a:schemeClr val="tx1"/>
                          </a:solidFill>
                        </a:rPr>
                        <a:t>01</a:t>
                      </a:r>
                      <a:r>
                        <a:rPr lang="da-DK" sz="2400" b="1" u="none" dirty="0" smtClean="0">
                          <a:solidFill>
                            <a:srgbClr val="C00000"/>
                          </a:solidFill>
                        </a:rPr>
                        <a:t>0</a:t>
                      </a:r>
                      <a:r>
                        <a:rPr lang="da-DK" sz="2400" b="1" u="none" dirty="0" smtClean="0">
                          <a:solidFill>
                            <a:schemeClr val="tx1"/>
                          </a:solidFill>
                        </a:rPr>
                        <a:t>1</a:t>
                      </a:r>
                      <a:endParaRPr lang="en-US" sz="2400" b="1" u="none" dirty="0">
                        <a:solidFill>
                          <a:schemeClr val="tx1"/>
                        </a:solidFill>
                      </a:endParaRPr>
                    </a:p>
                  </a:txBody>
                  <a:tcPr marL="0" marR="0" marT="0" marB="0"/>
                </a:tc>
                <a:tc>
                  <a:txBody>
                    <a:bodyPr/>
                    <a:lstStyle/>
                    <a:p>
                      <a:pPr algn="ctr"/>
                      <a:endParaRPr lang="en-US" sz="2400" b="1" u="none" dirty="0">
                        <a:solidFill>
                          <a:schemeClr val="tx1"/>
                        </a:solidFill>
                      </a:endParaRPr>
                    </a:p>
                  </a:txBody>
                  <a:tcPr marL="0" marR="0" marT="0" marB="0"/>
                </a:tc>
              </a:tr>
              <a:tr h="309708">
                <a:tc>
                  <a:txBody>
                    <a:bodyPr/>
                    <a:lstStyle/>
                    <a:p>
                      <a:pPr algn="ctr"/>
                      <a:r>
                        <a:rPr lang="da-DK" sz="2400" b="1" dirty="0" smtClean="0">
                          <a:solidFill>
                            <a:schemeClr val="tx1"/>
                          </a:solidFill>
                        </a:rPr>
                        <a:t>7</a:t>
                      </a:r>
                      <a:endParaRPr lang="en-US" sz="2400" b="1" dirty="0">
                        <a:solidFill>
                          <a:schemeClr val="tx1"/>
                        </a:solidFill>
                      </a:endParaRPr>
                    </a:p>
                  </a:txBody>
                  <a:tcPr marL="0" marR="0" marT="0" marB="0"/>
                </a:tc>
                <a:tc>
                  <a:txBody>
                    <a:bodyPr/>
                    <a:lstStyle/>
                    <a:p>
                      <a:pPr algn="ctr"/>
                      <a:r>
                        <a:rPr lang="da-DK" sz="2400" b="1" u="sng" dirty="0" smtClean="0">
                          <a:solidFill>
                            <a:schemeClr val="tx1"/>
                          </a:solidFill>
                        </a:rPr>
                        <a:t>011</a:t>
                      </a:r>
                      <a:r>
                        <a:rPr lang="da-DK" sz="2400" b="1" u="sng" dirty="0" smtClean="0">
                          <a:solidFill>
                            <a:srgbClr val="C00000"/>
                          </a:solidFill>
                        </a:rPr>
                        <a:t>1</a:t>
                      </a:r>
                      <a:endParaRPr lang="en-US" sz="2400" b="1" u="sng" dirty="0">
                        <a:solidFill>
                          <a:srgbClr val="C00000"/>
                        </a:solidFill>
                      </a:endParaRPr>
                    </a:p>
                  </a:txBody>
                  <a:tcPr marL="0" marR="0" marT="0" marB="0"/>
                </a:tc>
                <a:tc>
                  <a:txBody>
                    <a:bodyPr/>
                    <a:lstStyle/>
                    <a:p>
                      <a:pPr algn="ctr"/>
                      <a:r>
                        <a:rPr lang="da-DK" sz="2400" b="1" u="none" dirty="0" smtClean="0">
                          <a:solidFill>
                            <a:schemeClr val="tx1"/>
                          </a:solidFill>
                        </a:rPr>
                        <a:t>010</a:t>
                      </a:r>
                      <a:r>
                        <a:rPr lang="da-DK" sz="2400" b="1" u="none" dirty="0" smtClean="0">
                          <a:solidFill>
                            <a:srgbClr val="C00000"/>
                          </a:solidFill>
                        </a:rPr>
                        <a:t>0</a:t>
                      </a:r>
                      <a:endParaRPr lang="en-US" sz="2400" b="1" u="none" dirty="0">
                        <a:solidFill>
                          <a:srgbClr val="C00000"/>
                        </a:solidFill>
                      </a:endParaRPr>
                    </a:p>
                  </a:txBody>
                  <a:tcPr marL="0" marR="0" marT="0" marB="0"/>
                </a:tc>
                <a:tc>
                  <a:txBody>
                    <a:bodyPr/>
                    <a:lstStyle/>
                    <a:p>
                      <a:pPr algn="ctr"/>
                      <a:endParaRPr lang="en-US" sz="2400" b="1" u="none" dirty="0">
                        <a:solidFill>
                          <a:srgbClr val="C00000"/>
                        </a:solidFill>
                      </a:endParaRPr>
                    </a:p>
                  </a:txBody>
                  <a:tcPr marL="0" marR="0" marT="0" marB="0"/>
                </a:tc>
              </a:tr>
              <a:tr h="309708">
                <a:tc>
                  <a:txBody>
                    <a:bodyPr/>
                    <a:lstStyle/>
                    <a:p>
                      <a:pPr algn="ctr"/>
                      <a:r>
                        <a:rPr lang="da-DK" sz="2400" b="1" dirty="0" smtClean="0">
                          <a:solidFill>
                            <a:schemeClr val="tx1"/>
                          </a:solidFill>
                        </a:rPr>
                        <a:t>8</a:t>
                      </a:r>
                      <a:endParaRPr lang="en-US" sz="2400" b="1" dirty="0">
                        <a:solidFill>
                          <a:schemeClr val="tx1"/>
                        </a:solidFill>
                      </a:endParaRPr>
                    </a:p>
                  </a:txBody>
                  <a:tcPr marL="0" marR="0" marT="0" marB="0"/>
                </a:tc>
                <a:tc>
                  <a:txBody>
                    <a:bodyPr/>
                    <a:lstStyle/>
                    <a:p>
                      <a:pPr algn="ctr"/>
                      <a:r>
                        <a:rPr lang="da-DK" sz="2400" b="1" dirty="0" smtClean="0">
                          <a:solidFill>
                            <a:srgbClr val="C00000"/>
                          </a:solidFill>
                        </a:rPr>
                        <a:t>100</a:t>
                      </a:r>
                      <a:r>
                        <a:rPr lang="da-DK" sz="2400" b="1" u="sng" dirty="0" smtClean="0">
                          <a:solidFill>
                            <a:srgbClr val="C00000"/>
                          </a:solidFill>
                        </a:rPr>
                        <a:t>0</a:t>
                      </a:r>
                      <a:endParaRPr lang="en-US" sz="2400" b="1" u="sng" dirty="0">
                        <a:solidFill>
                          <a:srgbClr val="C00000"/>
                        </a:solidFill>
                      </a:endParaRPr>
                    </a:p>
                  </a:txBody>
                  <a:tcPr marL="0" marR="0" marT="0" marB="0"/>
                </a:tc>
                <a:tc>
                  <a:txBody>
                    <a:bodyPr/>
                    <a:lstStyle/>
                    <a:p>
                      <a:pPr algn="ctr"/>
                      <a:r>
                        <a:rPr lang="da-DK" sz="2400" b="1" u="none" dirty="0" smtClean="0">
                          <a:solidFill>
                            <a:srgbClr val="C00000"/>
                          </a:solidFill>
                        </a:rPr>
                        <a:t>1</a:t>
                      </a:r>
                      <a:r>
                        <a:rPr lang="da-DK" sz="2400" b="1" u="none" dirty="0" smtClean="0">
                          <a:solidFill>
                            <a:schemeClr val="tx1"/>
                          </a:solidFill>
                        </a:rPr>
                        <a:t>100</a:t>
                      </a:r>
                      <a:endParaRPr lang="en-US" sz="2400" b="1" u="none" dirty="0">
                        <a:solidFill>
                          <a:schemeClr val="tx1"/>
                        </a:solidFill>
                      </a:endParaRPr>
                    </a:p>
                  </a:txBody>
                  <a:tcPr marL="0" marR="0" marT="0" marB="0"/>
                </a:tc>
                <a:tc>
                  <a:txBody>
                    <a:bodyPr/>
                    <a:lstStyle/>
                    <a:p>
                      <a:pPr algn="ctr"/>
                      <a:endParaRPr lang="en-US" sz="2400" b="1" u="none" dirty="0">
                        <a:solidFill>
                          <a:schemeClr val="tx1"/>
                        </a:solidFill>
                      </a:endParaRPr>
                    </a:p>
                  </a:txBody>
                  <a:tcPr marL="0" marR="0" marT="0" marB="0"/>
                </a:tc>
              </a:tr>
              <a:tr h="309708">
                <a:tc>
                  <a:txBody>
                    <a:bodyPr/>
                    <a:lstStyle/>
                    <a:p>
                      <a:pPr algn="ctr"/>
                      <a:r>
                        <a:rPr lang="da-DK" sz="2400" b="1" dirty="0" smtClean="0">
                          <a:solidFill>
                            <a:schemeClr val="tx1"/>
                          </a:solidFill>
                        </a:rPr>
                        <a:t>9</a:t>
                      </a:r>
                      <a:endParaRPr lang="en-US" sz="2400" b="1" dirty="0">
                        <a:solidFill>
                          <a:schemeClr val="tx1"/>
                        </a:solidFill>
                      </a:endParaRPr>
                    </a:p>
                  </a:txBody>
                  <a:tcPr marL="0" marR="0" marT="0" marB="0"/>
                </a:tc>
                <a:tc>
                  <a:txBody>
                    <a:bodyPr/>
                    <a:lstStyle/>
                    <a:p>
                      <a:pPr algn="ctr"/>
                      <a:r>
                        <a:rPr lang="da-DK" sz="2400" b="1" dirty="0" smtClean="0">
                          <a:solidFill>
                            <a:schemeClr val="tx1"/>
                          </a:solidFill>
                        </a:rPr>
                        <a:t>10</a:t>
                      </a:r>
                      <a:r>
                        <a:rPr lang="da-DK" sz="2400" b="1" u="sng" dirty="0" smtClean="0">
                          <a:solidFill>
                            <a:schemeClr val="tx1"/>
                          </a:solidFill>
                        </a:rPr>
                        <a:t>0</a:t>
                      </a:r>
                      <a:r>
                        <a:rPr lang="da-DK" sz="2400" b="1" u="sng" dirty="0" smtClean="0">
                          <a:solidFill>
                            <a:srgbClr val="C00000"/>
                          </a:solidFill>
                        </a:rPr>
                        <a:t>1</a:t>
                      </a:r>
                      <a:endParaRPr lang="en-US" sz="2400" b="1" u="sng" dirty="0">
                        <a:solidFill>
                          <a:srgbClr val="C00000"/>
                        </a:solidFill>
                      </a:endParaRPr>
                    </a:p>
                  </a:txBody>
                  <a:tcPr marL="0" marR="0" marT="0" marB="0"/>
                </a:tc>
                <a:tc>
                  <a:txBody>
                    <a:bodyPr/>
                    <a:lstStyle/>
                    <a:p>
                      <a:pPr algn="ctr"/>
                      <a:r>
                        <a:rPr lang="da-DK" sz="2400" b="1" u="none" dirty="0" smtClean="0">
                          <a:solidFill>
                            <a:schemeClr val="tx1"/>
                          </a:solidFill>
                        </a:rPr>
                        <a:t>110</a:t>
                      </a:r>
                      <a:r>
                        <a:rPr lang="da-DK" sz="2400" b="1" u="none" dirty="0" smtClean="0">
                          <a:solidFill>
                            <a:srgbClr val="C00000"/>
                          </a:solidFill>
                        </a:rPr>
                        <a:t>1</a:t>
                      </a:r>
                      <a:endParaRPr lang="en-US" sz="2400" b="1" u="none" dirty="0">
                        <a:solidFill>
                          <a:srgbClr val="C00000"/>
                        </a:solidFill>
                      </a:endParaRPr>
                    </a:p>
                  </a:txBody>
                  <a:tcPr marL="0" marR="0" marT="0" marB="0"/>
                </a:tc>
                <a:tc>
                  <a:txBody>
                    <a:bodyPr/>
                    <a:lstStyle/>
                    <a:p>
                      <a:pPr algn="ctr"/>
                      <a:endParaRPr lang="en-US" sz="2400" b="1" u="none" dirty="0">
                        <a:solidFill>
                          <a:srgbClr val="C00000"/>
                        </a:solidFill>
                      </a:endParaRPr>
                    </a:p>
                  </a:txBody>
                  <a:tcPr marL="0" marR="0" marT="0" marB="0"/>
                </a:tc>
              </a:tr>
              <a:tr h="309708">
                <a:tc>
                  <a:txBody>
                    <a:bodyPr/>
                    <a:lstStyle/>
                    <a:p>
                      <a:pPr algn="ctr"/>
                      <a:r>
                        <a:rPr lang="da-DK" sz="2400" b="1" dirty="0" smtClean="0">
                          <a:solidFill>
                            <a:schemeClr val="tx1"/>
                          </a:solidFill>
                        </a:rPr>
                        <a:t>10</a:t>
                      </a:r>
                      <a:endParaRPr lang="en-US" sz="2400" b="1" dirty="0">
                        <a:solidFill>
                          <a:schemeClr val="tx1"/>
                        </a:solidFill>
                      </a:endParaRPr>
                    </a:p>
                  </a:txBody>
                  <a:tcPr marL="0" marR="0" marT="0" marB="0"/>
                </a:tc>
                <a:tc>
                  <a:txBody>
                    <a:bodyPr/>
                    <a:lstStyle/>
                    <a:p>
                      <a:pPr algn="ctr"/>
                      <a:r>
                        <a:rPr lang="da-DK" sz="2400" b="1" dirty="0" smtClean="0">
                          <a:solidFill>
                            <a:schemeClr val="tx1"/>
                          </a:solidFill>
                        </a:rPr>
                        <a:t>10</a:t>
                      </a:r>
                      <a:r>
                        <a:rPr lang="da-DK" sz="2400" b="1" dirty="0" smtClean="0">
                          <a:solidFill>
                            <a:srgbClr val="C00000"/>
                          </a:solidFill>
                        </a:rPr>
                        <a:t>1</a:t>
                      </a:r>
                      <a:r>
                        <a:rPr lang="da-DK" sz="2400" b="1" u="sng" dirty="0" smtClean="0">
                          <a:solidFill>
                            <a:srgbClr val="C00000"/>
                          </a:solidFill>
                        </a:rPr>
                        <a:t>0</a:t>
                      </a:r>
                      <a:endParaRPr lang="en-US" sz="2400" b="1" u="sng" dirty="0">
                        <a:solidFill>
                          <a:srgbClr val="C00000"/>
                        </a:solidFill>
                      </a:endParaRPr>
                    </a:p>
                  </a:txBody>
                  <a:tcPr marL="0" marR="0" marT="0" marB="0"/>
                </a:tc>
                <a:tc>
                  <a:txBody>
                    <a:bodyPr/>
                    <a:lstStyle/>
                    <a:p>
                      <a:pPr algn="ctr"/>
                      <a:r>
                        <a:rPr lang="da-DK" sz="2400" b="1" u="none" dirty="0" smtClean="0">
                          <a:solidFill>
                            <a:schemeClr val="tx1"/>
                          </a:solidFill>
                        </a:rPr>
                        <a:t>11</a:t>
                      </a:r>
                      <a:r>
                        <a:rPr lang="da-DK" sz="2400" b="1" u="none" dirty="0" smtClean="0">
                          <a:solidFill>
                            <a:srgbClr val="C00000"/>
                          </a:solidFill>
                        </a:rPr>
                        <a:t>1</a:t>
                      </a:r>
                      <a:r>
                        <a:rPr lang="da-DK" sz="2400" b="1" u="none" dirty="0" smtClean="0">
                          <a:solidFill>
                            <a:schemeClr val="tx1"/>
                          </a:solidFill>
                        </a:rPr>
                        <a:t>1</a:t>
                      </a:r>
                      <a:endParaRPr lang="en-US" sz="2400" b="1" u="none" dirty="0">
                        <a:solidFill>
                          <a:schemeClr val="tx1"/>
                        </a:solidFill>
                      </a:endParaRPr>
                    </a:p>
                  </a:txBody>
                  <a:tcPr marL="0" marR="0" marT="0" marB="0"/>
                </a:tc>
                <a:tc>
                  <a:txBody>
                    <a:bodyPr/>
                    <a:lstStyle/>
                    <a:p>
                      <a:pPr algn="ctr"/>
                      <a:endParaRPr lang="en-US" sz="2400" b="1" u="none" dirty="0">
                        <a:solidFill>
                          <a:schemeClr val="tx1"/>
                        </a:solidFill>
                      </a:endParaRPr>
                    </a:p>
                  </a:txBody>
                  <a:tcPr marL="0" marR="0" marT="0" marB="0"/>
                </a:tc>
              </a:tr>
              <a:tr h="309708">
                <a:tc>
                  <a:txBody>
                    <a:bodyPr/>
                    <a:lstStyle/>
                    <a:p>
                      <a:pPr algn="ctr"/>
                      <a:r>
                        <a:rPr lang="da-DK" sz="2400" b="1" dirty="0" smtClean="0">
                          <a:solidFill>
                            <a:schemeClr val="tx1"/>
                          </a:solidFill>
                        </a:rPr>
                        <a:t>11</a:t>
                      </a:r>
                      <a:endParaRPr lang="en-US" sz="2400" b="1" dirty="0">
                        <a:solidFill>
                          <a:schemeClr val="tx1"/>
                        </a:solidFill>
                      </a:endParaRPr>
                    </a:p>
                  </a:txBody>
                  <a:tcPr marL="0" marR="0" marT="0" marB="0"/>
                </a:tc>
                <a:tc>
                  <a:txBody>
                    <a:bodyPr/>
                    <a:lstStyle/>
                    <a:p>
                      <a:pPr algn="ctr"/>
                      <a:r>
                        <a:rPr lang="da-DK" sz="2400" b="1" dirty="0" smtClean="0">
                          <a:solidFill>
                            <a:schemeClr val="tx1"/>
                          </a:solidFill>
                        </a:rPr>
                        <a:t>1</a:t>
                      </a:r>
                      <a:r>
                        <a:rPr lang="da-DK" sz="2400" b="1" u="sng" dirty="0" smtClean="0">
                          <a:solidFill>
                            <a:schemeClr val="tx1"/>
                          </a:solidFill>
                        </a:rPr>
                        <a:t>01</a:t>
                      </a:r>
                      <a:r>
                        <a:rPr lang="da-DK" sz="2400" b="1" u="sng" dirty="0" smtClean="0">
                          <a:solidFill>
                            <a:srgbClr val="C00000"/>
                          </a:solidFill>
                        </a:rPr>
                        <a:t>1</a:t>
                      </a:r>
                      <a:endParaRPr lang="en-US" sz="2400" b="1" u="sng" dirty="0">
                        <a:solidFill>
                          <a:srgbClr val="C00000"/>
                        </a:solidFill>
                      </a:endParaRPr>
                    </a:p>
                  </a:txBody>
                  <a:tcPr marL="0" marR="0" marT="0" marB="0"/>
                </a:tc>
                <a:tc>
                  <a:txBody>
                    <a:bodyPr/>
                    <a:lstStyle/>
                    <a:p>
                      <a:pPr algn="ctr"/>
                      <a:r>
                        <a:rPr lang="da-DK" sz="2400" b="1" u="none" dirty="0" smtClean="0">
                          <a:solidFill>
                            <a:schemeClr val="tx1"/>
                          </a:solidFill>
                        </a:rPr>
                        <a:t>111</a:t>
                      </a:r>
                      <a:r>
                        <a:rPr lang="da-DK" sz="2400" b="1" u="none" dirty="0" smtClean="0">
                          <a:solidFill>
                            <a:srgbClr val="C00000"/>
                          </a:solidFill>
                        </a:rPr>
                        <a:t>0</a:t>
                      </a:r>
                      <a:endParaRPr lang="en-US" sz="2400" b="1" u="none" dirty="0">
                        <a:solidFill>
                          <a:srgbClr val="C00000"/>
                        </a:solidFill>
                      </a:endParaRPr>
                    </a:p>
                  </a:txBody>
                  <a:tcPr marL="0" marR="0" marT="0" marB="0"/>
                </a:tc>
                <a:tc>
                  <a:txBody>
                    <a:bodyPr/>
                    <a:lstStyle/>
                    <a:p>
                      <a:pPr algn="ctr"/>
                      <a:endParaRPr lang="en-US" sz="2400" b="1" u="none" dirty="0">
                        <a:solidFill>
                          <a:srgbClr val="C00000"/>
                        </a:solidFill>
                      </a:endParaRPr>
                    </a:p>
                  </a:txBody>
                  <a:tcPr marL="0" marR="0" marT="0" marB="0"/>
                </a:tc>
              </a:tr>
              <a:tr h="309708">
                <a:tc>
                  <a:txBody>
                    <a:bodyPr/>
                    <a:lstStyle/>
                    <a:p>
                      <a:pPr algn="ctr"/>
                      <a:r>
                        <a:rPr lang="da-DK" sz="2400" b="1" dirty="0" smtClean="0">
                          <a:solidFill>
                            <a:schemeClr val="tx1"/>
                          </a:solidFill>
                        </a:rPr>
                        <a:t>12</a:t>
                      </a:r>
                      <a:endParaRPr lang="en-US" sz="2400" b="1" dirty="0">
                        <a:solidFill>
                          <a:schemeClr val="tx1"/>
                        </a:solidFill>
                      </a:endParaRPr>
                    </a:p>
                  </a:txBody>
                  <a:tcPr marL="0" marR="0" marT="0" marB="0"/>
                </a:tc>
                <a:tc>
                  <a:txBody>
                    <a:bodyPr/>
                    <a:lstStyle/>
                    <a:p>
                      <a:pPr algn="ctr"/>
                      <a:r>
                        <a:rPr lang="da-DK" sz="2400" b="1" dirty="0" smtClean="0">
                          <a:solidFill>
                            <a:schemeClr val="tx1"/>
                          </a:solidFill>
                        </a:rPr>
                        <a:t>1</a:t>
                      </a:r>
                      <a:r>
                        <a:rPr lang="da-DK" sz="2400" b="1" dirty="0" smtClean="0">
                          <a:solidFill>
                            <a:srgbClr val="C00000"/>
                          </a:solidFill>
                        </a:rPr>
                        <a:t>10</a:t>
                      </a:r>
                      <a:r>
                        <a:rPr lang="da-DK" sz="2400" b="1" u="sng" dirty="0" smtClean="0">
                          <a:solidFill>
                            <a:srgbClr val="C00000"/>
                          </a:solidFill>
                        </a:rPr>
                        <a:t>0</a:t>
                      </a:r>
                      <a:endParaRPr lang="en-US" sz="2400" b="1" u="sng" dirty="0">
                        <a:solidFill>
                          <a:srgbClr val="C00000"/>
                        </a:solidFill>
                      </a:endParaRPr>
                    </a:p>
                  </a:txBody>
                  <a:tcPr marL="0" marR="0" marT="0" marB="0"/>
                </a:tc>
                <a:tc>
                  <a:txBody>
                    <a:bodyPr/>
                    <a:lstStyle/>
                    <a:p>
                      <a:pPr algn="ctr"/>
                      <a:r>
                        <a:rPr lang="da-DK" sz="2400" b="1" u="none" dirty="0" smtClean="0">
                          <a:solidFill>
                            <a:schemeClr val="tx1"/>
                          </a:solidFill>
                        </a:rPr>
                        <a:t>1</a:t>
                      </a:r>
                      <a:r>
                        <a:rPr lang="da-DK" sz="2400" b="1" u="none" dirty="0" smtClean="0">
                          <a:solidFill>
                            <a:srgbClr val="C00000"/>
                          </a:solidFill>
                        </a:rPr>
                        <a:t>0</a:t>
                      </a:r>
                      <a:r>
                        <a:rPr lang="da-DK" sz="2400" b="1" u="none" dirty="0" smtClean="0">
                          <a:solidFill>
                            <a:schemeClr val="tx1"/>
                          </a:solidFill>
                        </a:rPr>
                        <a:t>10</a:t>
                      </a:r>
                      <a:endParaRPr lang="en-US" sz="2400" b="1" u="none" dirty="0">
                        <a:solidFill>
                          <a:schemeClr val="tx1"/>
                        </a:solidFill>
                      </a:endParaRPr>
                    </a:p>
                  </a:txBody>
                  <a:tcPr marL="0" marR="0" marT="0" marB="0"/>
                </a:tc>
                <a:tc>
                  <a:txBody>
                    <a:bodyPr/>
                    <a:lstStyle/>
                    <a:p>
                      <a:pPr algn="ctr"/>
                      <a:endParaRPr lang="en-US" sz="2400" b="1" u="none" dirty="0">
                        <a:solidFill>
                          <a:schemeClr val="tx1"/>
                        </a:solidFill>
                      </a:endParaRPr>
                    </a:p>
                  </a:txBody>
                  <a:tcPr marL="0" marR="0" marT="0" marB="0"/>
                </a:tc>
              </a:tr>
              <a:tr h="309708">
                <a:tc>
                  <a:txBody>
                    <a:bodyPr/>
                    <a:lstStyle/>
                    <a:p>
                      <a:pPr algn="ctr"/>
                      <a:r>
                        <a:rPr lang="da-DK" sz="2400" b="1" dirty="0" smtClean="0">
                          <a:solidFill>
                            <a:schemeClr val="tx1"/>
                          </a:solidFill>
                        </a:rPr>
                        <a:t>13</a:t>
                      </a:r>
                      <a:endParaRPr lang="en-US" sz="2400" b="1" dirty="0">
                        <a:solidFill>
                          <a:schemeClr val="tx1"/>
                        </a:solidFill>
                      </a:endParaRPr>
                    </a:p>
                  </a:txBody>
                  <a:tcPr marL="0" marR="0" marT="0" marB="0"/>
                </a:tc>
                <a:tc>
                  <a:txBody>
                    <a:bodyPr/>
                    <a:lstStyle/>
                    <a:p>
                      <a:pPr algn="ctr"/>
                      <a:r>
                        <a:rPr lang="da-DK" sz="2400" b="1" dirty="0" smtClean="0">
                          <a:solidFill>
                            <a:schemeClr val="tx1"/>
                          </a:solidFill>
                        </a:rPr>
                        <a:t>11</a:t>
                      </a:r>
                      <a:r>
                        <a:rPr lang="da-DK" sz="2400" b="1" u="sng" dirty="0" smtClean="0">
                          <a:solidFill>
                            <a:schemeClr val="tx1"/>
                          </a:solidFill>
                        </a:rPr>
                        <a:t>0</a:t>
                      </a:r>
                      <a:r>
                        <a:rPr lang="da-DK" sz="2400" b="1" u="sng" dirty="0" smtClean="0">
                          <a:solidFill>
                            <a:srgbClr val="C00000"/>
                          </a:solidFill>
                        </a:rPr>
                        <a:t>1</a:t>
                      </a:r>
                      <a:endParaRPr lang="en-US" sz="2400" b="1" u="sng" dirty="0">
                        <a:solidFill>
                          <a:srgbClr val="C00000"/>
                        </a:solidFill>
                      </a:endParaRPr>
                    </a:p>
                  </a:txBody>
                  <a:tcPr marL="0" marR="0" marT="0" marB="0"/>
                </a:tc>
                <a:tc>
                  <a:txBody>
                    <a:bodyPr/>
                    <a:lstStyle/>
                    <a:p>
                      <a:pPr algn="ctr"/>
                      <a:r>
                        <a:rPr lang="da-DK" sz="2400" b="1" u="none" dirty="0" smtClean="0">
                          <a:solidFill>
                            <a:schemeClr val="tx1"/>
                          </a:solidFill>
                        </a:rPr>
                        <a:t>101</a:t>
                      </a:r>
                      <a:r>
                        <a:rPr lang="da-DK" sz="2400" b="1" u="none" dirty="0" smtClean="0">
                          <a:solidFill>
                            <a:srgbClr val="C00000"/>
                          </a:solidFill>
                        </a:rPr>
                        <a:t>1</a:t>
                      </a:r>
                      <a:endParaRPr lang="en-US" sz="2400" b="1" u="none" dirty="0">
                        <a:solidFill>
                          <a:srgbClr val="C00000"/>
                        </a:solidFill>
                      </a:endParaRPr>
                    </a:p>
                  </a:txBody>
                  <a:tcPr marL="0" marR="0" marT="0" marB="0"/>
                </a:tc>
                <a:tc>
                  <a:txBody>
                    <a:bodyPr/>
                    <a:lstStyle/>
                    <a:p>
                      <a:pPr algn="ctr"/>
                      <a:endParaRPr lang="en-US" sz="2400" b="1" u="none" dirty="0">
                        <a:solidFill>
                          <a:srgbClr val="C00000"/>
                        </a:solidFill>
                      </a:endParaRPr>
                    </a:p>
                  </a:txBody>
                  <a:tcPr marL="0" marR="0" marT="0" marB="0"/>
                </a:tc>
              </a:tr>
              <a:tr h="309708">
                <a:tc>
                  <a:txBody>
                    <a:bodyPr/>
                    <a:lstStyle/>
                    <a:p>
                      <a:pPr algn="ctr"/>
                      <a:r>
                        <a:rPr lang="da-DK" sz="2400" b="1" dirty="0" smtClean="0">
                          <a:solidFill>
                            <a:schemeClr val="tx1"/>
                          </a:solidFill>
                        </a:rPr>
                        <a:t>14</a:t>
                      </a:r>
                      <a:endParaRPr lang="en-US" sz="2400" b="1" dirty="0">
                        <a:solidFill>
                          <a:schemeClr val="tx1"/>
                        </a:solidFill>
                      </a:endParaRPr>
                    </a:p>
                  </a:txBody>
                  <a:tcPr marL="0" marR="0" marT="0" marB="0"/>
                </a:tc>
                <a:tc>
                  <a:txBody>
                    <a:bodyPr/>
                    <a:lstStyle/>
                    <a:p>
                      <a:pPr algn="ctr"/>
                      <a:r>
                        <a:rPr lang="da-DK" sz="2400" b="1" dirty="0" smtClean="0">
                          <a:solidFill>
                            <a:schemeClr val="tx1"/>
                          </a:solidFill>
                        </a:rPr>
                        <a:t>11</a:t>
                      </a:r>
                      <a:r>
                        <a:rPr lang="da-DK" sz="2400" b="1" dirty="0" smtClean="0">
                          <a:solidFill>
                            <a:srgbClr val="C00000"/>
                          </a:solidFill>
                        </a:rPr>
                        <a:t>1</a:t>
                      </a:r>
                      <a:r>
                        <a:rPr lang="da-DK" sz="2400" b="1" u="sng" dirty="0" smtClean="0">
                          <a:solidFill>
                            <a:srgbClr val="C00000"/>
                          </a:solidFill>
                        </a:rPr>
                        <a:t>0</a:t>
                      </a:r>
                      <a:endParaRPr lang="en-US" sz="2400" b="1" u="sng" dirty="0">
                        <a:solidFill>
                          <a:srgbClr val="C00000"/>
                        </a:solidFill>
                      </a:endParaRPr>
                    </a:p>
                  </a:txBody>
                  <a:tcPr marL="0" marR="0" marT="0" marB="0"/>
                </a:tc>
                <a:tc>
                  <a:txBody>
                    <a:bodyPr/>
                    <a:lstStyle/>
                    <a:p>
                      <a:pPr algn="ctr"/>
                      <a:r>
                        <a:rPr lang="da-DK" sz="2400" b="1" u="none" dirty="0" smtClean="0">
                          <a:solidFill>
                            <a:schemeClr val="tx1"/>
                          </a:solidFill>
                        </a:rPr>
                        <a:t>10</a:t>
                      </a:r>
                      <a:r>
                        <a:rPr lang="da-DK" sz="2400" b="1" u="none" dirty="0" smtClean="0">
                          <a:solidFill>
                            <a:srgbClr val="C00000"/>
                          </a:solidFill>
                        </a:rPr>
                        <a:t>0</a:t>
                      </a:r>
                      <a:r>
                        <a:rPr lang="da-DK" sz="2400" b="1" u="none" dirty="0" smtClean="0">
                          <a:solidFill>
                            <a:schemeClr val="tx1"/>
                          </a:solidFill>
                        </a:rPr>
                        <a:t>1</a:t>
                      </a:r>
                      <a:endParaRPr lang="en-US" sz="2400" b="1" u="none" dirty="0">
                        <a:solidFill>
                          <a:schemeClr val="tx1"/>
                        </a:solidFill>
                      </a:endParaRPr>
                    </a:p>
                  </a:txBody>
                  <a:tcPr marL="0" marR="0" marT="0" marB="0"/>
                </a:tc>
                <a:tc>
                  <a:txBody>
                    <a:bodyPr/>
                    <a:lstStyle/>
                    <a:p>
                      <a:pPr algn="ctr"/>
                      <a:endParaRPr lang="en-US" sz="2400" b="1" u="none" dirty="0">
                        <a:solidFill>
                          <a:schemeClr val="tx1"/>
                        </a:solidFill>
                      </a:endParaRPr>
                    </a:p>
                  </a:txBody>
                  <a:tcPr marL="0" marR="0" marT="0" marB="0"/>
                </a:tc>
              </a:tr>
              <a:tr h="309708">
                <a:tc>
                  <a:txBody>
                    <a:bodyPr/>
                    <a:lstStyle/>
                    <a:p>
                      <a:pPr algn="ctr"/>
                      <a:r>
                        <a:rPr lang="da-DK" sz="2400" b="1" dirty="0" smtClean="0">
                          <a:solidFill>
                            <a:schemeClr val="tx1"/>
                          </a:solidFill>
                        </a:rPr>
                        <a:t>15</a:t>
                      </a:r>
                      <a:endParaRPr lang="en-US" sz="2400" b="1" dirty="0">
                        <a:solidFill>
                          <a:schemeClr val="tx1"/>
                        </a:solidFill>
                      </a:endParaRPr>
                    </a:p>
                  </a:txBody>
                  <a:tcPr marL="0" marR="0" marT="0" marB="0"/>
                </a:tc>
                <a:tc>
                  <a:txBody>
                    <a:bodyPr/>
                    <a:lstStyle/>
                    <a:p>
                      <a:pPr algn="ctr"/>
                      <a:r>
                        <a:rPr lang="da-DK" sz="2400" b="1" u="sng" dirty="0" smtClean="0">
                          <a:solidFill>
                            <a:schemeClr val="tx1"/>
                          </a:solidFill>
                        </a:rPr>
                        <a:t>111</a:t>
                      </a:r>
                      <a:r>
                        <a:rPr lang="da-DK" sz="2400" b="1" u="sng" dirty="0" smtClean="0">
                          <a:solidFill>
                            <a:srgbClr val="C00000"/>
                          </a:solidFill>
                        </a:rPr>
                        <a:t>1</a:t>
                      </a:r>
                      <a:endParaRPr lang="en-US" sz="2400" b="1" u="sng" dirty="0">
                        <a:solidFill>
                          <a:srgbClr val="C00000"/>
                        </a:solidFill>
                      </a:endParaRPr>
                    </a:p>
                  </a:txBody>
                  <a:tcPr marL="0" marR="0" marT="0" marB="0"/>
                </a:tc>
                <a:tc>
                  <a:txBody>
                    <a:bodyPr/>
                    <a:lstStyle/>
                    <a:p>
                      <a:pPr algn="ctr"/>
                      <a:r>
                        <a:rPr lang="da-DK" sz="2400" b="1" u="none" dirty="0" smtClean="0">
                          <a:solidFill>
                            <a:schemeClr val="tx1"/>
                          </a:solidFill>
                        </a:rPr>
                        <a:t>100</a:t>
                      </a:r>
                      <a:r>
                        <a:rPr lang="da-DK" sz="2400" b="1" u="none" dirty="0" smtClean="0">
                          <a:solidFill>
                            <a:srgbClr val="C00000"/>
                          </a:solidFill>
                        </a:rPr>
                        <a:t>0</a:t>
                      </a:r>
                      <a:endParaRPr lang="en-US" sz="2400" b="1" u="none" dirty="0">
                        <a:solidFill>
                          <a:srgbClr val="C00000"/>
                        </a:solidFill>
                      </a:endParaRPr>
                    </a:p>
                  </a:txBody>
                  <a:tcPr marL="0" marR="0" marT="0" marB="0"/>
                </a:tc>
                <a:tc>
                  <a:txBody>
                    <a:bodyPr/>
                    <a:lstStyle/>
                    <a:p>
                      <a:pPr algn="ctr"/>
                      <a:endParaRPr lang="en-US" sz="2400" b="1" u="none" dirty="0">
                        <a:solidFill>
                          <a:srgbClr val="C00000"/>
                        </a:solidFill>
                      </a:endParaRPr>
                    </a:p>
                  </a:txBody>
                  <a:tcPr marL="0" marR="0" marT="0" marB="0"/>
                </a:tc>
              </a:tr>
              <a:tr h="309708">
                <a:tc>
                  <a:txBody>
                    <a:bodyPr/>
                    <a:lstStyle/>
                    <a:p>
                      <a:pPr algn="ctr"/>
                      <a:r>
                        <a:rPr lang="da-DK" sz="2400" b="1" dirty="0" smtClean="0">
                          <a:solidFill>
                            <a:schemeClr val="tx1"/>
                          </a:solidFill>
                        </a:rPr>
                        <a:t>0</a:t>
                      </a:r>
                      <a:endParaRPr lang="en-US" sz="2400" b="1" dirty="0">
                        <a:solidFill>
                          <a:schemeClr val="tx1"/>
                        </a:solidFill>
                      </a:endParaRPr>
                    </a:p>
                  </a:txBody>
                  <a:tcPr marL="0" marR="0" marT="0" marB="0"/>
                </a:tc>
                <a:tc>
                  <a:txBody>
                    <a:bodyPr/>
                    <a:lstStyle/>
                    <a:p>
                      <a:pPr algn="ctr"/>
                      <a:r>
                        <a:rPr lang="da-DK" sz="2400" b="1" dirty="0" smtClean="0">
                          <a:solidFill>
                            <a:srgbClr val="C00000"/>
                          </a:solidFill>
                        </a:rPr>
                        <a:t>0000</a:t>
                      </a:r>
                      <a:endParaRPr lang="en-US" sz="2400" b="1" dirty="0">
                        <a:solidFill>
                          <a:srgbClr val="C00000"/>
                        </a:solidFill>
                      </a:endParaRPr>
                    </a:p>
                  </a:txBody>
                  <a:tcPr marL="0" marR="0" marT="0" marB="0"/>
                </a:tc>
                <a:tc>
                  <a:txBody>
                    <a:bodyPr/>
                    <a:lstStyle/>
                    <a:p>
                      <a:pPr algn="ctr"/>
                      <a:r>
                        <a:rPr lang="da-DK" sz="2400" b="1" u="none" dirty="0" smtClean="0">
                          <a:solidFill>
                            <a:srgbClr val="C00000"/>
                          </a:solidFill>
                        </a:rPr>
                        <a:t>0</a:t>
                      </a:r>
                      <a:r>
                        <a:rPr lang="da-DK" sz="2400" b="1" u="none" dirty="0" smtClean="0">
                          <a:solidFill>
                            <a:schemeClr val="tx1"/>
                          </a:solidFill>
                        </a:rPr>
                        <a:t>000</a:t>
                      </a:r>
                      <a:endParaRPr lang="en-US" sz="2400" b="1" u="none" dirty="0">
                        <a:solidFill>
                          <a:schemeClr val="tx1"/>
                        </a:solidFill>
                      </a:endParaRPr>
                    </a:p>
                  </a:txBody>
                  <a:tcPr marL="0" marR="0" marT="0" marB="0"/>
                </a:tc>
                <a:tc>
                  <a:txBody>
                    <a:bodyPr/>
                    <a:lstStyle/>
                    <a:p>
                      <a:pPr algn="ctr"/>
                      <a:endParaRPr lang="en-US" sz="2400" b="1" u="none" dirty="0">
                        <a:solidFill>
                          <a:schemeClr val="tx1"/>
                        </a:solidFill>
                      </a:endParaRPr>
                    </a:p>
                  </a:txBody>
                  <a:tcPr marL="0" marR="0" marT="0" marB="0"/>
                </a:tc>
              </a:tr>
            </a:tbl>
          </a:graphicData>
        </a:graphic>
      </p:graphicFrame>
      <p:sp>
        <p:nvSpPr>
          <p:cNvPr id="41" name="Rectangle 40"/>
          <p:cNvSpPr/>
          <p:nvPr/>
        </p:nvSpPr>
        <p:spPr>
          <a:xfrm>
            <a:off x="3275855" y="1988840"/>
            <a:ext cx="397216" cy="1512168"/>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3159134" y="3501008"/>
            <a:ext cx="500805" cy="2952328"/>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smtClean="0"/>
              <a:t> </a:t>
            </a:r>
            <a:endParaRPr lang="en-US" dirty="0"/>
          </a:p>
        </p:txBody>
      </p:sp>
      <p:sp>
        <p:nvSpPr>
          <p:cNvPr id="33" name="Rectangle 32"/>
          <p:cNvSpPr/>
          <p:nvPr/>
        </p:nvSpPr>
        <p:spPr>
          <a:xfrm>
            <a:off x="3015119" y="3501008"/>
            <a:ext cx="144016" cy="3356992"/>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3015119" y="1988840"/>
            <a:ext cx="288032" cy="144016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3015119" y="1309704"/>
            <a:ext cx="453752" cy="637712"/>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3447167" y="1310184"/>
            <a:ext cx="240069" cy="678656"/>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3015119" y="908720"/>
            <a:ext cx="648072" cy="36004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3015119" y="548680"/>
            <a:ext cx="648072" cy="36004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p:nvPr/>
        </p:nvSpPr>
        <p:spPr>
          <a:xfrm>
            <a:off x="2987823" y="6453336"/>
            <a:ext cx="648072" cy="404664"/>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9" name="Rectangle 1"/>
          <p:cNvSpPr>
            <a:spLocks noChangeArrowheads="1"/>
          </p:cNvSpPr>
          <p:nvPr/>
        </p:nvSpPr>
        <p:spPr bwMode="auto">
          <a:xfrm rot="1209732">
            <a:off x="5023125" y="621361"/>
            <a:ext cx="3928289"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Unicode MS" pitchFamily="34" charset="-128"/>
                <a:cs typeface="Arial" pitchFamily="34" charset="0"/>
              </a:rPr>
              <a:t>"To get the next code, for a code with even parity, flip the rightmost bit. For a code with odd </a:t>
            </a:r>
            <a:r>
              <a:rPr kumimoji="0" lang="en-US" sz="1600" b="1" i="0" u="none" strike="noStrike" cap="none" normalizeH="0" baseline="0" dirty="0" smtClean="0">
                <a:ln>
                  <a:noFill/>
                </a:ln>
                <a:solidFill>
                  <a:srgbClr val="C00000"/>
                </a:solidFill>
                <a:effectLst/>
                <a:latin typeface="Arial Unicode MS" pitchFamily="34" charset="-128"/>
                <a:cs typeface="Arial" pitchFamily="34" charset="0"/>
              </a:rPr>
              <a:t>parity</a:t>
            </a:r>
            <a:r>
              <a:rPr kumimoji="0" lang="en-US" sz="1600" b="0" i="0" u="none" strike="noStrike" cap="none" normalizeH="0" baseline="0" dirty="0" smtClean="0">
                <a:ln>
                  <a:noFill/>
                </a:ln>
                <a:solidFill>
                  <a:schemeClr val="tx1"/>
                </a:solidFill>
                <a:effectLst/>
                <a:latin typeface="Arial Unicode MS" pitchFamily="34" charset="-128"/>
                <a:cs typeface="Arial" pitchFamily="34" charset="0"/>
              </a:rPr>
              <a:t>, find the rightmost ‘1’ and flip the bit to its left. The only special case is when the last bit </a:t>
            </a:r>
            <a:r>
              <a:rPr kumimoji="0" lang="en-US" sz="1600" b="0" i="1" u="none" strike="noStrike" cap="none" normalizeH="0" baseline="0" dirty="0" err="1" smtClean="0">
                <a:ln>
                  <a:noFill/>
                </a:ln>
                <a:solidFill>
                  <a:schemeClr val="tx1"/>
                </a:solidFill>
                <a:effectLst/>
                <a:latin typeface="Arial Unicode MS" pitchFamily="34" charset="-128"/>
                <a:cs typeface="Arial" pitchFamily="34" charset="0"/>
              </a:rPr>
              <a:t>b</a:t>
            </a:r>
            <a:r>
              <a:rPr kumimoji="0" lang="en-US" sz="1600" b="0" i="1" u="none" strike="noStrike" cap="none" normalizeH="0" baseline="-25000" dirty="0" err="1" smtClean="0">
                <a:ln>
                  <a:noFill/>
                </a:ln>
                <a:solidFill>
                  <a:schemeClr val="tx1"/>
                </a:solidFill>
                <a:effectLst/>
                <a:latin typeface="Arial Unicode MS" pitchFamily="34" charset="-128"/>
                <a:cs typeface="Arial" pitchFamily="34" charset="0"/>
              </a:rPr>
              <a:t>n</a:t>
            </a:r>
            <a:r>
              <a:rPr kumimoji="0" lang="en-US" sz="1600" b="0" i="0" u="none" strike="noStrike" cap="none" normalizeH="0" baseline="0" dirty="0" smtClean="0">
                <a:ln>
                  <a:noFill/>
                </a:ln>
                <a:solidFill>
                  <a:schemeClr val="tx1"/>
                </a:solidFill>
                <a:effectLst/>
                <a:latin typeface="Arial Unicode MS" pitchFamily="34" charset="-128"/>
                <a:cs typeface="Arial" pitchFamily="34" charset="0"/>
              </a:rPr>
              <a:t> is the only ‘1’ in the code. This is also the last code in the sequence."</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17" name="Table 16"/>
          <p:cNvGraphicFramePr>
            <a:graphicFrameLocks noGrp="1"/>
          </p:cNvGraphicFramePr>
          <p:nvPr/>
        </p:nvGraphicFramePr>
        <p:xfrm>
          <a:off x="-108520" y="188640"/>
          <a:ext cx="5360054" cy="6583680"/>
        </p:xfrm>
        <a:graphic>
          <a:graphicData uri="http://schemas.openxmlformats.org/drawingml/2006/table">
            <a:tbl>
              <a:tblPr firstRow="1" bandRow="1">
                <a:tableStyleId>{2D5ABB26-0587-4C30-8999-92F81FD0307C}</a:tableStyleId>
              </a:tblPr>
              <a:tblGrid>
                <a:gridCol w="1510401"/>
                <a:gridCol w="1257653"/>
                <a:gridCol w="1296000"/>
                <a:gridCol w="1296000"/>
              </a:tblGrid>
              <a:tr h="309708">
                <a:tc>
                  <a:txBody>
                    <a:bodyPr/>
                    <a:lstStyle/>
                    <a:p>
                      <a:pPr algn="ctr"/>
                      <a:r>
                        <a:rPr lang="da-DK" sz="2400" b="1" dirty="0" smtClean="0">
                          <a:solidFill>
                            <a:schemeClr val="tx1"/>
                          </a:solidFill>
                        </a:rPr>
                        <a:t>Decimal</a:t>
                      </a:r>
                      <a:endParaRPr lang="en-US" sz="2400" b="1" dirty="0">
                        <a:solidFill>
                          <a:schemeClr val="tx1"/>
                        </a:solidFill>
                      </a:endParaRPr>
                    </a:p>
                  </a:txBody>
                  <a:tcPr marL="0" marR="0" marT="0" marB="0" anchor="ctr"/>
                </a:tc>
                <a:tc>
                  <a:txBody>
                    <a:bodyPr/>
                    <a:lstStyle/>
                    <a:p>
                      <a:pPr algn="ctr"/>
                      <a:r>
                        <a:rPr lang="da-DK" sz="2400" b="1" dirty="0" err="1" smtClean="0">
                          <a:solidFill>
                            <a:schemeClr val="tx1"/>
                          </a:solidFill>
                        </a:rPr>
                        <a:t>Binary</a:t>
                      </a:r>
                      <a:endParaRPr lang="en-US" sz="2400" b="1" dirty="0">
                        <a:solidFill>
                          <a:schemeClr val="tx1"/>
                        </a:solidFill>
                      </a:endParaRPr>
                    </a:p>
                  </a:txBody>
                  <a:tcPr marL="0" marR="0" marT="0" marB="0" anchor="ctr"/>
                </a:tc>
                <a:tc gridSpan="2">
                  <a:txBody>
                    <a:bodyPr/>
                    <a:lstStyle/>
                    <a:p>
                      <a:pPr algn="l"/>
                      <a:r>
                        <a:rPr lang="da-DK" sz="2400" b="1" u="none" dirty="0" err="1" smtClean="0">
                          <a:solidFill>
                            <a:schemeClr val="tx1"/>
                          </a:solidFill>
                        </a:rPr>
                        <a:t>Reflected</a:t>
                      </a:r>
                      <a:r>
                        <a:rPr lang="da-DK" sz="2400" b="1" u="none" dirty="0" smtClean="0">
                          <a:solidFill>
                            <a:schemeClr val="tx1"/>
                          </a:solidFill>
                        </a:rPr>
                        <a:t> Gray </a:t>
                      </a:r>
                      <a:r>
                        <a:rPr lang="da-DK" sz="2400" b="1" u="none" dirty="0" err="1" smtClean="0">
                          <a:solidFill>
                            <a:schemeClr val="tx1"/>
                          </a:solidFill>
                        </a:rPr>
                        <a:t>code</a:t>
                      </a:r>
                      <a:endParaRPr lang="en-US" sz="2400" b="1" u="none" dirty="0">
                        <a:solidFill>
                          <a:schemeClr val="tx1"/>
                        </a:solidFill>
                      </a:endParaRPr>
                    </a:p>
                  </a:txBody>
                  <a:tcPr marL="0" marR="0" marT="0" marB="0" anchor="ctr"/>
                </a:tc>
                <a:tc hMerge="1">
                  <a:txBody>
                    <a:bodyPr/>
                    <a:lstStyle/>
                    <a:p>
                      <a:pPr algn="ctr"/>
                      <a:endParaRPr lang="en-US" sz="2400" b="1" dirty="0">
                        <a:solidFill>
                          <a:schemeClr val="tx1"/>
                        </a:solidFill>
                      </a:endParaRPr>
                    </a:p>
                  </a:txBody>
                  <a:tcPr marL="0" marR="0" marT="0" marB="0" anchor="ctr"/>
                </a:tc>
              </a:tr>
              <a:tr h="309708">
                <a:tc>
                  <a:txBody>
                    <a:bodyPr/>
                    <a:lstStyle/>
                    <a:p>
                      <a:pPr algn="ctr"/>
                      <a:r>
                        <a:rPr lang="da-DK" sz="2400" b="1" dirty="0" smtClean="0">
                          <a:solidFill>
                            <a:schemeClr val="tx1"/>
                          </a:solidFill>
                        </a:rPr>
                        <a:t>0</a:t>
                      </a:r>
                      <a:endParaRPr lang="en-US" sz="2400" b="1" dirty="0">
                        <a:solidFill>
                          <a:schemeClr val="tx1"/>
                        </a:solidFill>
                      </a:endParaRPr>
                    </a:p>
                  </a:txBody>
                  <a:tcPr marL="0" marR="0" marT="0" marB="0"/>
                </a:tc>
                <a:tc>
                  <a:txBody>
                    <a:bodyPr/>
                    <a:lstStyle/>
                    <a:p>
                      <a:pPr algn="ctr"/>
                      <a:r>
                        <a:rPr lang="da-DK" sz="2400" b="1" smtClean="0">
                          <a:solidFill>
                            <a:schemeClr val="tx1"/>
                          </a:solidFill>
                        </a:rPr>
                        <a:t>000</a:t>
                      </a:r>
                      <a:r>
                        <a:rPr lang="da-DK" sz="2400" b="1" u="sng" smtClean="0">
                          <a:solidFill>
                            <a:schemeClr val="tx1"/>
                          </a:solidFill>
                        </a:rPr>
                        <a:t>0</a:t>
                      </a:r>
                      <a:endParaRPr lang="en-US" sz="2400" b="1" u="sng" dirty="0">
                        <a:solidFill>
                          <a:schemeClr val="tx1"/>
                        </a:solidFill>
                      </a:endParaRPr>
                    </a:p>
                  </a:txBody>
                  <a:tcPr marL="0" marR="0" marT="0" marB="0"/>
                </a:tc>
                <a:tc>
                  <a:txBody>
                    <a:bodyPr/>
                    <a:lstStyle/>
                    <a:p>
                      <a:pPr algn="ctr"/>
                      <a:r>
                        <a:rPr lang="da-DK" sz="2400" b="1" u="sng" dirty="0" smtClean="0">
                          <a:solidFill>
                            <a:schemeClr val="tx1"/>
                          </a:solidFill>
                        </a:rPr>
                        <a:t>0000</a:t>
                      </a:r>
                      <a:endParaRPr lang="en-US" sz="2400" b="1" u="sng" dirty="0">
                        <a:solidFill>
                          <a:schemeClr val="tx1"/>
                        </a:solidFill>
                      </a:endParaRPr>
                    </a:p>
                  </a:txBody>
                  <a:tcPr marL="0" marR="0" marT="0" marB="0"/>
                </a:tc>
                <a:tc>
                  <a:txBody>
                    <a:bodyPr/>
                    <a:lstStyle/>
                    <a:p>
                      <a:pPr algn="ctr"/>
                      <a:endParaRPr lang="en-US" sz="2400" b="1" u="none" dirty="0">
                        <a:solidFill>
                          <a:schemeClr val="tx1"/>
                        </a:solidFill>
                      </a:endParaRPr>
                    </a:p>
                  </a:txBody>
                  <a:tcPr marL="0" marR="0" marT="0" marB="0"/>
                </a:tc>
              </a:tr>
              <a:tr h="309708">
                <a:tc>
                  <a:txBody>
                    <a:bodyPr/>
                    <a:lstStyle/>
                    <a:p>
                      <a:pPr algn="ctr"/>
                      <a:r>
                        <a:rPr lang="da-DK" sz="2400" b="1" smtClean="0">
                          <a:solidFill>
                            <a:schemeClr val="tx1"/>
                          </a:solidFill>
                        </a:rPr>
                        <a:t>1</a:t>
                      </a:r>
                      <a:endParaRPr lang="en-US" sz="2400" b="1" dirty="0">
                        <a:solidFill>
                          <a:schemeClr val="tx1"/>
                        </a:solidFill>
                      </a:endParaRPr>
                    </a:p>
                  </a:txBody>
                  <a:tcPr marL="0" marR="0" marT="0" marB="0"/>
                </a:tc>
                <a:tc>
                  <a:txBody>
                    <a:bodyPr/>
                    <a:lstStyle/>
                    <a:p>
                      <a:pPr algn="ctr"/>
                      <a:r>
                        <a:rPr lang="da-DK" sz="2400" b="1" smtClean="0">
                          <a:solidFill>
                            <a:schemeClr val="tx1"/>
                          </a:solidFill>
                        </a:rPr>
                        <a:t>00</a:t>
                      </a:r>
                      <a:r>
                        <a:rPr lang="da-DK" sz="2400" b="1" u="sng" smtClean="0">
                          <a:solidFill>
                            <a:schemeClr val="tx1"/>
                          </a:solidFill>
                        </a:rPr>
                        <a:t>0</a:t>
                      </a:r>
                      <a:r>
                        <a:rPr lang="da-DK" sz="2400" b="1" u="sng" smtClean="0">
                          <a:solidFill>
                            <a:srgbClr val="C00000"/>
                          </a:solidFill>
                        </a:rPr>
                        <a:t>1</a:t>
                      </a:r>
                      <a:endParaRPr lang="en-US" sz="2400" b="1" u="sng" dirty="0">
                        <a:solidFill>
                          <a:srgbClr val="C00000"/>
                        </a:solidFill>
                      </a:endParaRPr>
                    </a:p>
                  </a:txBody>
                  <a:tcPr marL="0" marR="0" marT="0" marB="0"/>
                </a:tc>
                <a:tc>
                  <a:txBody>
                    <a:bodyPr/>
                    <a:lstStyle/>
                    <a:p>
                      <a:pPr algn="ctr"/>
                      <a:r>
                        <a:rPr lang="da-DK" sz="2400" b="1" u="sng" dirty="0" smtClean="0">
                          <a:solidFill>
                            <a:schemeClr val="tx1"/>
                          </a:solidFill>
                        </a:rPr>
                        <a:t>000</a:t>
                      </a:r>
                      <a:r>
                        <a:rPr lang="da-DK" sz="2400" b="1" u="sng" dirty="0" smtClean="0">
                          <a:solidFill>
                            <a:srgbClr val="C00000"/>
                          </a:solidFill>
                        </a:rPr>
                        <a:t>1</a:t>
                      </a:r>
                      <a:endParaRPr lang="en-US" sz="2400" b="1" u="sng" dirty="0">
                        <a:solidFill>
                          <a:srgbClr val="C00000"/>
                        </a:solidFill>
                      </a:endParaRPr>
                    </a:p>
                  </a:txBody>
                  <a:tcPr marL="0" marR="0" marT="0" marB="0"/>
                </a:tc>
                <a:tc>
                  <a:txBody>
                    <a:bodyPr/>
                    <a:lstStyle/>
                    <a:p>
                      <a:pPr algn="ctr"/>
                      <a:endParaRPr lang="en-US" sz="2400" b="1" u="none" dirty="0">
                        <a:solidFill>
                          <a:srgbClr val="C00000"/>
                        </a:solidFill>
                      </a:endParaRPr>
                    </a:p>
                  </a:txBody>
                  <a:tcPr marL="0" marR="0" marT="0" marB="0"/>
                </a:tc>
              </a:tr>
              <a:tr h="309708">
                <a:tc>
                  <a:txBody>
                    <a:bodyPr/>
                    <a:lstStyle/>
                    <a:p>
                      <a:pPr algn="ctr"/>
                      <a:r>
                        <a:rPr lang="da-DK" sz="2400" b="1" smtClean="0">
                          <a:solidFill>
                            <a:schemeClr val="tx1"/>
                          </a:solidFill>
                        </a:rPr>
                        <a:t>2</a:t>
                      </a:r>
                      <a:endParaRPr lang="en-US" sz="2400" b="1" dirty="0">
                        <a:solidFill>
                          <a:schemeClr val="tx1"/>
                        </a:solidFill>
                      </a:endParaRPr>
                    </a:p>
                  </a:txBody>
                  <a:tcPr marL="0" marR="0" marT="0" marB="0"/>
                </a:tc>
                <a:tc>
                  <a:txBody>
                    <a:bodyPr/>
                    <a:lstStyle/>
                    <a:p>
                      <a:pPr algn="ctr"/>
                      <a:r>
                        <a:rPr lang="da-DK" sz="2400" b="1" dirty="0" smtClean="0">
                          <a:solidFill>
                            <a:schemeClr val="tx1"/>
                          </a:solidFill>
                        </a:rPr>
                        <a:t>00</a:t>
                      </a:r>
                      <a:r>
                        <a:rPr lang="da-DK" sz="2400" b="1" dirty="0" smtClean="0">
                          <a:solidFill>
                            <a:srgbClr val="C00000"/>
                          </a:solidFill>
                        </a:rPr>
                        <a:t>1</a:t>
                      </a:r>
                      <a:r>
                        <a:rPr lang="da-DK" sz="2400" b="1" u="sng" dirty="0" smtClean="0">
                          <a:solidFill>
                            <a:srgbClr val="C00000"/>
                          </a:solidFill>
                        </a:rPr>
                        <a:t>0</a:t>
                      </a:r>
                      <a:endParaRPr lang="en-US" sz="2400" b="1" u="sng" dirty="0">
                        <a:solidFill>
                          <a:srgbClr val="C00000"/>
                        </a:solidFill>
                      </a:endParaRPr>
                    </a:p>
                  </a:txBody>
                  <a:tcPr marL="0" marR="0" marT="0" marB="0"/>
                </a:tc>
                <a:tc>
                  <a:txBody>
                    <a:bodyPr/>
                    <a:lstStyle/>
                    <a:p>
                      <a:pPr algn="ctr"/>
                      <a:r>
                        <a:rPr lang="da-DK" sz="2400" b="1" u="sng" dirty="0" smtClean="0">
                          <a:solidFill>
                            <a:schemeClr val="tx1"/>
                          </a:solidFill>
                        </a:rPr>
                        <a:t>00</a:t>
                      </a:r>
                      <a:r>
                        <a:rPr lang="da-DK" sz="2400" b="1" u="sng" dirty="0" smtClean="0">
                          <a:solidFill>
                            <a:srgbClr val="C00000"/>
                          </a:solidFill>
                        </a:rPr>
                        <a:t>1</a:t>
                      </a:r>
                      <a:r>
                        <a:rPr lang="da-DK" sz="2400" b="1" u="sng" dirty="0" smtClean="0">
                          <a:solidFill>
                            <a:schemeClr val="tx1"/>
                          </a:solidFill>
                        </a:rPr>
                        <a:t>1</a:t>
                      </a:r>
                      <a:endParaRPr lang="en-US" sz="2400" b="1" u="sng" dirty="0">
                        <a:solidFill>
                          <a:schemeClr val="tx1"/>
                        </a:solidFill>
                      </a:endParaRPr>
                    </a:p>
                  </a:txBody>
                  <a:tcPr marL="0" marR="0" marT="0" marB="0"/>
                </a:tc>
                <a:tc>
                  <a:txBody>
                    <a:bodyPr/>
                    <a:lstStyle/>
                    <a:p>
                      <a:pPr algn="ctr"/>
                      <a:endParaRPr lang="en-US" sz="2400" b="1" u="none" dirty="0">
                        <a:solidFill>
                          <a:schemeClr val="tx1"/>
                        </a:solidFill>
                      </a:endParaRPr>
                    </a:p>
                  </a:txBody>
                  <a:tcPr marL="0" marR="0" marT="0" marB="0"/>
                </a:tc>
              </a:tr>
              <a:tr h="309708">
                <a:tc>
                  <a:txBody>
                    <a:bodyPr/>
                    <a:lstStyle/>
                    <a:p>
                      <a:pPr algn="ctr"/>
                      <a:r>
                        <a:rPr lang="da-DK" sz="2400" b="1" smtClean="0">
                          <a:solidFill>
                            <a:schemeClr val="tx1"/>
                          </a:solidFill>
                        </a:rPr>
                        <a:t>3</a:t>
                      </a:r>
                      <a:endParaRPr lang="en-US" sz="2400" b="1" dirty="0">
                        <a:solidFill>
                          <a:schemeClr val="tx1"/>
                        </a:solidFill>
                      </a:endParaRPr>
                    </a:p>
                  </a:txBody>
                  <a:tcPr marL="0" marR="0" marT="0" marB="0"/>
                </a:tc>
                <a:tc>
                  <a:txBody>
                    <a:bodyPr/>
                    <a:lstStyle/>
                    <a:p>
                      <a:pPr algn="ctr"/>
                      <a:r>
                        <a:rPr lang="da-DK" sz="2400" b="1" smtClean="0">
                          <a:solidFill>
                            <a:schemeClr val="tx1"/>
                          </a:solidFill>
                        </a:rPr>
                        <a:t>0</a:t>
                      </a:r>
                      <a:r>
                        <a:rPr lang="da-DK" sz="2400" b="1" u="sng" smtClean="0">
                          <a:solidFill>
                            <a:schemeClr val="tx1"/>
                          </a:solidFill>
                        </a:rPr>
                        <a:t>01</a:t>
                      </a:r>
                      <a:r>
                        <a:rPr lang="da-DK" sz="2400" b="1" u="sng" smtClean="0">
                          <a:solidFill>
                            <a:srgbClr val="C00000"/>
                          </a:solidFill>
                        </a:rPr>
                        <a:t>1</a:t>
                      </a:r>
                      <a:endParaRPr lang="en-US" sz="2400" b="1" u="sng" dirty="0">
                        <a:solidFill>
                          <a:srgbClr val="C00000"/>
                        </a:solidFill>
                      </a:endParaRPr>
                    </a:p>
                  </a:txBody>
                  <a:tcPr marL="0" marR="0" marT="0" marB="0"/>
                </a:tc>
                <a:tc>
                  <a:txBody>
                    <a:bodyPr/>
                    <a:lstStyle/>
                    <a:p>
                      <a:pPr algn="ctr"/>
                      <a:r>
                        <a:rPr lang="da-DK" sz="2400" b="1" u="sng" dirty="0" smtClean="0">
                          <a:solidFill>
                            <a:schemeClr val="tx1"/>
                          </a:solidFill>
                        </a:rPr>
                        <a:t>001</a:t>
                      </a:r>
                      <a:r>
                        <a:rPr lang="da-DK" sz="2400" b="1" u="sng" dirty="0" smtClean="0">
                          <a:solidFill>
                            <a:srgbClr val="C00000"/>
                          </a:solidFill>
                        </a:rPr>
                        <a:t>0</a:t>
                      </a:r>
                      <a:endParaRPr lang="en-US" sz="2400" b="1" u="sng" dirty="0">
                        <a:solidFill>
                          <a:srgbClr val="C00000"/>
                        </a:solidFill>
                      </a:endParaRPr>
                    </a:p>
                  </a:txBody>
                  <a:tcPr marL="0" marR="0" marT="0" marB="0"/>
                </a:tc>
                <a:tc>
                  <a:txBody>
                    <a:bodyPr/>
                    <a:lstStyle/>
                    <a:p>
                      <a:pPr algn="ctr"/>
                      <a:endParaRPr lang="en-US" sz="2400" b="1" u="none" dirty="0">
                        <a:solidFill>
                          <a:srgbClr val="C00000"/>
                        </a:solidFill>
                      </a:endParaRPr>
                    </a:p>
                  </a:txBody>
                  <a:tcPr marL="0" marR="0" marT="0" marB="0"/>
                </a:tc>
              </a:tr>
              <a:tr h="309708">
                <a:tc>
                  <a:txBody>
                    <a:bodyPr/>
                    <a:lstStyle/>
                    <a:p>
                      <a:pPr algn="ctr"/>
                      <a:r>
                        <a:rPr lang="da-DK" sz="2400" b="1" smtClean="0">
                          <a:solidFill>
                            <a:schemeClr val="tx1"/>
                          </a:solidFill>
                        </a:rPr>
                        <a:t>4</a:t>
                      </a:r>
                      <a:endParaRPr lang="en-US" sz="2400" b="1" dirty="0">
                        <a:solidFill>
                          <a:schemeClr val="tx1"/>
                        </a:solidFill>
                      </a:endParaRPr>
                    </a:p>
                  </a:txBody>
                  <a:tcPr marL="0" marR="0" marT="0" marB="0"/>
                </a:tc>
                <a:tc>
                  <a:txBody>
                    <a:bodyPr/>
                    <a:lstStyle/>
                    <a:p>
                      <a:pPr algn="ctr"/>
                      <a:r>
                        <a:rPr lang="da-DK" sz="2400" b="1" smtClean="0">
                          <a:solidFill>
                            <a:schemeClr val="tx1"/>
                          </a:solidFill>
                        </a:rPr>
                        <a:t>0</a:t>
                      </a:r>
                      <a:r>
                        <a:rPr lang="da-DK" sz="2400" b="1" smtClean="0">
                          <a:solidFill>
                            <a:srgbClr val="C00000"/>
                          </a:solidFill>
                        </a:rPr>
                        <a:t>10</a:t>
                      </a:r>
                      <a:r>
                        <a:rPr lang="da-DK" sz="2400" b="1" u="sng" smtClean="0">
                          <a:solidFill>
                            <a:srgbClr val="C00000"/>
                          </a:solidFill>
                        </a:rPr>
                        <a:t>0</a:t>
                      </a:r>
                      <a:endParaRPr lang="en-US" sz="2400" b="1" u="sng" dirty="0">
                        <a:solidFill>
                          <a:srgbClr val="C00000"/>
                        </a:solidFill>
                      </a:endParaRPr>
                    </a:p>
                  </a:txBody>
                  <a:tcPr marL="0" marR="0" marT="0" marB="0"/>
                </a:tc>
                <a:tc>
                  <a:txBody>
                    <a:bodyPr/>
                    <a:lstStyle/>
                    <a:p>
                      <a:pPr algn="ctr"/>
                      <a:r>
                        <a:rPr lang="da-DK" sz="2400" b="1" u="sng" dirty="0" smtClean="0">
                          <a:solidFill>
                            <a:schemeClr val="tx1"/>
                          </a:solidFill>
                        </a:rPr>
                        <a:t>0</a:t>
                      </a:r>
                      <a:r>
                        <a:rPr lang="da-DK" sz="2400" b="1" u="sng" dirty="0" smtClean="0">
                          <a:solidFill>
                            <a:srgbClr val="C00000"/>
                          </a:solidFill>
                        </a:rPr>
                        <a:t>1</a:t>
                      </a:r>
                      <a:r>
                        <a:rPr lang="da-DK" sz="2400" b="1" u="sng" dirty="0" smtClean="0">
                          <a:solidFill>
                            <a:schemeClr val="tx1"/>
                          </a:solidFill>
                        </a:rPr>
                        <a:t>10</a:t>
                      </a:r>
                      <a:endParaRPr lang="en-US" sz="2400" b="1" u="sng" dirty="0">
                        <a:solidFill>
                          <a:schemeClr val="tx1"/>
                        </a:solidFill>
                      </a:endParaRPr>
                    </a:p>
                  </a:txBody>
                  <a:tcPr marL="0" marR="0" marT="0" marB="0"/>
                </a:tc>
                <a:tc>
                  <a:txBody>
                    <a:bodyPr/>
                    <a:lstStyle/>
                    <a:p>
                      <a:pPr algn="ctr"/>
                      <a:endParaRPr lang="en-US" sz="2400" b="1" u="none" dirty="0">
                        <a:solidFill>
                          <a:schemeClr val="tx1"/>
                        </a:solidFill>
                      </a:endParaRPr>
                    </a:p>
                  </a:txBody>
                  <a:tcPr marL="0" marR="0" marT="0" marB="0"/>
                </a:tc>
              </a:tr>
              <a:tr h="309708">
                <a:tc>
                  <a:txBody>
                    <a:bodyPr/>
                    <a:lstStyle/>
                    <a:p>
                      <a:pPr algn="ctr"/>
                      <a:r>
                        <a:rPr lang="da-DK" sz="2400" b="1" smtClean="0">
                          <a:solidFill>
                            <a:schemeClr val="tx1"/>
                          </a:solidFill>
                        </a:rPr>
                        <a:t>5</a:t>
                      </a:r>
                      <a:endParaRPr lang="en-US" sz="2400" b="1" dirty="0">
                        <a:solidFill>
                          <a:schemeClr val="tx1"/>
                        </a:solidFill>
                      </a:endParaRPr>
                    </a:p>
                  </a:txBody>
                  <a:tcPr marL="0" marR="0" marT="0" marB="0"/>
                </a:tc>
                <a:tc>
                  <a:txBody>
                    <a:bodyPr/>
                    <a:lstStyle/>
                    <a:p>
                      <a:pPr algn="ctr"/>
                      <a:r>
                        <a:rPr lang="da-DK" sz="2400" b="1" smtClean="0">
                          <a:solidFill>
                            <a:schemeClr val="tx1"/>
                          </a:solidFill>
                        </a:rPr>
                        <a:t>01</a:t>
                      </a:r>
                      <a:r>
                        <a:rPr lang="da-DK" sz="2400" b="1" i="0" u="sng" smtClean="0">
                          <a:solidFill>
                            <a:schemeClr val="tx1"/>
                          </a:solidFill>
                        </a:rPr>
                        <a:t>0</a:t>
                      </a:r>
                      <a:r>
                        <a:rPr lang="da-DK" sz="2400" b="1" i="0" u="sng" smtClean="0">
                          <a:solidFill>
                            <a:srgbClr val="C00000"/>
                          </a:solidFill>
                        </a:rPr>
                        <a:t>1</a:t>
                      </a:r>
                      <a:endParaRPr lang="en-US" sz="2400" b="1" i="0" u="sng" dirty="0">
                        <a:solidFill>
                          <a:srgbClr val="C00000"/>
                        </a:solidFill>
                      </a:endParaRPr>
                    </a:p>
                  </a:txBody>
                  <a:tcPr marL="0" marR="0" marT="0" marB="0"/>
                </a:tc>
                <a:tc>
                  <a:txBody>
                    <a:bodyPr/>
                    <a:lstStyle/>
                    <a:p>
                      <a:pPr algn="ctr"/>
                      <a:r>
                        <a:rPr lang="da-DK" sz="2400" b="1" i="0" u="sng" dirty="0" smtClean="0">
                          <a:solidFill>
                            <a:schemeClr val="tx1"/>
                          </a:solidFill>
                        </a:rPr>
                        <a:t>011</a:t>
                      </a:r>
                      <a:r>
                        <a:rPr lang="da-DK" sz="2400" b="1" i="0" u="sng" dirty="0" smtClean="0">
                          <a:solidFill>
                            <a:srgbClr val="C00000"/>
                          </a:solidFill>
                        </a:rPr>
                        <a:t>1</a:t>
                      </a:r>
                      <a:endParaRPr lang="en-US" sz="2400" b="1" i="0" u="sng" dirty="0">
                        <a:solidFill>
                          <a:srgbClr val="C00000"/>
                        </a:solidFill>
                      </a:endParaRPr>
                    </a:p>
                  </a:txBody>
                  <a:tcPr marL="0" marR="0" marT="0" marB="0"/>
                </a:tc>
                <a:tc>
                  <a:txBody>
                    <a:bodyPr/>
                    <a:lstStyle/>
                    <a:p>
                      <a:pPr algn="ctr"/>
                      <a:endParaRPr lang="en-US" sz="2400" b="1" i="0" u="none" dirty="0">
                        <a:solidFill>
                          <a:srgbClr val="C00000"/>
                        </a:solidFill>
                      </a:endParaRPr>
                    </a:p>
                  </a:txBody>
                  <a:tcPr marL="0" marR="0" marT="0" marB="0"/>
                </a:tc>
              </a:tr>
              <a:tr h="309708">
                <a:tc>
                  <a:txBody>
                    <a:bodyPr/>
                    <a:lstStyle/>
                    <a:p>
                      <a:pPr algn="ctr"/>
                      <a:r>
                        <a:rPr lang="da-DK" sz="2400" b="1" smtClean="0">
                          <a:solidFill>
                            <a:schemeClr val="tx1"/>
                          </a:solidFill>
                        </a:rPr>
                        <a:t>6</a:t>
                      </a:r>
                      <a:endParaRPr lang="en-US" sz="2400" b="1" dirty="0">
                        <a:solidFill>
                          <a:schemeClr val="tx1"/>
                        </a:solidFill>
                      </a:endParaRPr>
                    </a:p>
                  </a:txBody>
                  <a:tcPr marL="0" marR="0" marT="0" marB="0"/>
                </a:tc>
                <a:tc>
                  <a:txBody>
                    <a:bodyPr/>
                    <a:lstStyle/>
                    <a:p>
                      <a:pPr algn="ctr"/>
                      <a:r>
                        <a:rPr lang="da-DK" sz="2400" b="1" smtClean="0">
                          <a:solidFill>
                            <a:schemeClr val="tx1"/>
                          </a:solidFill>
                        </a:rPr>
                        <a:t>01</a:t>
                      </a:r>
                      <a:r>
                        <a:rPr lang="da-DK" sz="2400" b="1" smtClean="0">
                          <a:solidFill>
                            <a:srgbClr val="C00000"/>
                          </a:solidFill>
                        </a:rPr>
                        <a:t>1</a:t>
                      </a:r>
                      <a:r>
                        <a:rPr lang="da-DK" sz="2400" b="1" u="sng" smtClean="0">
                          <a:solidFill>
                            <a:srgbClr val="C00000"/>
                          </a:solidFill>
                        </a:rPr>
                        <a:t>0</a:t>
                      </a:r>
                      <a:endParaRPr lang="en-US" sz="2400" b="1" u="sng" dirty="0">
                        <a:solidFill>
                          <a:srgbClr val="C00000"/>
                        </a:solidFill>
                      </a:endParaRPr>
                    </a:p>
                  </a:txBody>
                  <a:tcPr marL="0" marR="0" marT="0" marB="0"/>
                </a:tc>
                <a:tc>
                  <a:txBody>
                    <a:bodyPr/>
                    <a:lstStyle/>
                    <a:p>
                      <a:pPr algn="ctr"/>
                      <a:r>
                        <a:rPr lang="da-DK" sz="2400" b="1" u="sng" dirty="0" smtClean="0">
                          <a:solidFill>
                            <a:schemeClr val="tx1"/>
                          </a:solidFill>
                        </a:rPr>
                        <a:t>01</a:t>
                      </a:r>
                      <a:r>
                        <a:rPr lang="da-DK" sz="2400" b="1" u="sng" dirty="0" smtClean="0">
                          <a:solidFill>
                            <a:srgbClr val="C00000"/>
                          </a:solidFill>
                        </a:rPr>
                        <a:t>0</a:t>
                      </a:r>
                      <a:r>
                        <a:rPr lang="da-DK" sz="2400" b="1" u="sng" dirty="0" smtClean="0">
                          <a:solidFill>
                            <a:schemeClr val="tx1"/>
                          </a:solidFill>
                        </a:rPr>
                        <a:t>1</a:t>
                      </a:r>
                      <a:endParaRPr lang="en-US" sz="2400" b="1" u="sng" dirty="0">
                        <a:solidFill>
                          <a:schemeClr val="tx1"/>
                        </a:solidFill>
                      </a:endParaRPr>
                    </a:p>
                  </a:txBody>
                  <a:tcPr marL="0" marR="0" marT="0" marB="0"/>
                </a:tc>
                <a:tc>
                  <a:txBody>
                    <a:bodyPr/>
                    <a:lstStyle/>
                    <a:p>
                      <a:pPr algn="ctr"/>
                      <a:endParaRPr lang="en-US" sz="2400" b="1" u="none" dirty="0">
                        <a:solidFill>
                          <a:schemeClr val="tx1"/>
                        </a:solidFill>
                      </a:endParaRPr>
                    </a:p>
                  </a:txBody>
                  <a:tcPr marL="0" marR="0" marT="0" marB="0"/>
                </a:tc>
              </a:tr>
              <a:tr h="309708">
                <a:tc>
                  <a:txBody>
                    <a:bodyPr/>
                    <a:lstStyle/>
                    <a:p>
                      <a:pPr algn="ctr"/>
                      <a:r>
                        <a:rPr lang="da-DK" sz="2400" b="1" smtClean="0">
                          <a:solidFill>
                            <a:schemeClr val="tx1"/>
                          </a:solidFill>
                        </a:rPr>
                        <a:t>7</a:t>
                      </a:r>
                      <a:endParaRPr lang="en-US" sz="2400" b="1" dirty="0">
                        <a:solidFill>
                          <a:schemeClr val="tx1"/>
                        </a:solidFill>
                      </a:endParaRPr>
                    </a:p>
                  </a:txBody>
                  <a:tcPr marL="0" marR="0" marT="0" marB="0"/>
                </a:tc>
                <a:tc>
                  <a:txBody>
                    <a:bodyPr/>
                    <a:lstStyle/>
                    <a:p>
                      <a:pPr algn="ctr"/>
                      <a:r>
                        <a:rPr lang="da-DK" sz="2400" b="1" u="sng" smtClean="0">
                          <a:solidFill>
                            <a:schemeClr val="tx1"/>
                          </a:solidFill>
                        </a:rPr>
                        <a:t>011</a:t>
                      </a:r>
                      <a:r>
                        <a:rPr lang="da-DK" sz="2400" b="1" u="sng" smtClean="0">
                          <a:solidFill>
                            <a:srgbClr val="C00000"/>
                          </a:solidFill>
                        </a:rPr>
                        <a:t>1</a:t>
                      </a:r>
                      <a:endParaRPr lang="en-US" sz="2400" b="1" u="sng" dirty="0">
                        <a:solidFill>
                          <a:srgbClr val="C00000"/>
                        </a:solidFill>
                      </a:endParaRPr>
                    </a:p>
                  </a:txBody>
                  <a:tcPr marL="0" marR="0" marT="0" marB="0"/>
                </a:tc>
                <a:tc>
                  <a:txBody>
                    <a:bodyPr/>
                    <a:lstStyle/>
                    <a:p>
                      <a:pPr algn="ctr"/>
                      <a:r>
                        <a:rPr lang="da-DK" sz="2400" b="1" u="sng" smtClean="0">
                          <a:solidFill>
                            <a:schemeClr val="tx1"/>
                          </a:solidFill>
                        </a:rPr>
                        <a:t>010</a:t>
                      </a:r>
                      <a:r>
                        <a:rPr lang="da-DK" sz="2400" b="1" u="sng" smtClean="0">
                          <a:solidFill>
                            <a:srgbClr val="C00000"/>
                          </a:solidFill>
                        </a:rPr>
                        <a:t>0</a:t>
                      </a:r>
                      <a:endParaRPr lang="en-US" sz="2400" b="1" u="sng" dirty="0">
                        <a:solidFill>
                          <a:srgbClr val="C00000"/>
                        </a:solidFill>
                      </a:endParaRPr>
                    </a:p>
                  </a:txBody>
                  <a:tcPr marL="0" marR="0" marT="0" marB="0"/>
                </a:tc>
                <a:tc>
                  <a:txBody>
                    <a:bodyPr/>
                    <a:lstStyle/>
                    <a:p>
                      <a:pPr algn="ctr"/>
                      <a:endParaRPr lang="en-US" sz="2400" b="1" u="none" dirty="0">
                        <a:solidFill>
                          <a:srgbClr val="C00000"/>
                        </a:solidFill>
                      </a:endParaRPr>
                    </a:p>
                  </a:txBody>
                  <a:tcPr marL="0" marR="0" marT="0" marB="0"/>
                </a:tc>
              </a:tr>
              <a:tr h="309708">
                <a:tc>
                  <a:txBody>
                    <a:bodyPr/>
                    <a:lstStyle/>
                    <a:p>
                      <a:pPr algn="ctr"/>
                      <a:r>
                        <a:rPr lang="da-DK" sz="2400" b="1" smtClean="0">
                          <a:solidFill>
                            <a:schemeClr val="tx1"/>
                          </a:solidFill>
                        </a:rPr>
                        <a:t>8</a:t>
                      </a:r>
                      <a:endParaRPr lang="en-US" sz="2400" b="1" dirty="0">
                        <a:solidFill>
                          <a:schemeClr val="tx1"/>
                        </a:solidFill>
                      </a:endParaRPr>
                    </a:p>
                  </a:txBody>
                  <a:tcPr marL="0" marR="0" marT="0" marB="0"/>
                </a:tc>
                <a:tc>
                  <a:txBody>
                    <a:bodyPr/>
                    <a:lstStyle/>
                    <a:p>
                      <a:pPr algn="ctr"/>
                      <a:r>
                        <a:rPr lang="da-DK" sz="2400" b="1" smtClean="0">
                          <a:solidFill>
                            <a:srgbClr val="C00000"/>
                          </a:solidFill>
                        </a:rPr>
                        <a:t>100</a:t>
                      </a:r>
                      <a:r>
                        <a:rPr lang="da-DK" sz="2400" b="1" u="sng" smtClean="0">
                          <a:solidFill>
                            <a:srgbClr val="C00000"/>
                          </a:solidFill>
                        </a:rPr>
                        <a:t>0</a:t>
                      </a:r>
                      <a:endParaRPr lang="en-US" sz="2400" b="1" u="sng" dirty="0">
                        <a:solidFill>
                          <a:srgbClr val="C00000"/>
                        </a:solidFill>
                      </a:endParaRPr>
                    </a:p>
                  </a:txBody>
                  <a:tcPr marL="0" marR="0" marT="0" marB="0"/>
                </a:tc>
                <a:tc>
                  <a:txBody>
                    <a:bodyPr/>
                    <a:lstStyle/>
                    <a:p>
                      <a:pPr algn="ctr"/>
                      <a:r>
                        <a:rPr lang="da-DK" sz="2400" b="1" u="sng" smtClean="0">
                          <a:solidFill>
                            <a:srgbClr val="C00000"/>
                          </a:solidFill>
                        </a:rPr>
                        <a:t>1</a:t>
                      </a:r>
                      <a:r>
                        <a:rPr lang="da-DK" sz="2400" b="1" u="sng" smtClean="0">
                          <a:solidFill>
                            <a:schemeClr val="tx1"/>
                          </a:solidFill>
                        </a:rPr>
                        <a:t>100</a:t>
                      </a:r>
                      <a:endParaRPr lang="en-US" sz="2400" b="1" u="sng" dirty="0">
                        <a:solidFill>
                          <a:schemeClr val="tx1"/>
                        </a:solidFill>
                      </a:endParaRPr>
                    </a:p>
                  </a:txBody>
                  <a:tcPr marL="0" marR="0" marT="0" marB="0"/>
                </a:tc>
                <a:tc>
                  <a:txBody>
                    <a:bodyPr/>
                    <a:lstStyle/>
                    <a:p>
                      <a:pPr algn="ctr"/>
                      <a:endParaRPr lang="en-US" sz="2400" b="1" u="none" dirty="0">
                        <a:solidFill>
                          <a:schemeClr val="tx1"/>
                        </a:solidFill>
                      </a:endParaRPr>
                    </a:p>
                  </a:txBody>
                  <a:tcPr marL="0" marR="0" marT="0" marB="0"/>
                </a:tc>
              </a:tr>
              <a:tr h="309708">
                <a:tc>
                  <a:txBody>
                    <a:bodyPr/>
                    <a:lstStyle/>
                    <a:p>
                      <a:pPr algn="ctr"/>
                      <a:r>
                        <a:rPr lang="da-DK" sz="2400" b="1" smtClean="0">
                          <a:solidFill>
                            <a:schemeClr val="tx1"/>
                          </a:solidFill>
                        </a:rPr>
                        <a:t>9</a:t>
                      </a:r>
                      <a:endParaRPr lang="en-US" sz="2400" b="1" dirty="0">
                        <a:solidFill>
                          <a:schemeClr val="tx1"/>
                        </a:solidFill>
                      </a:endParaRPr>
                    </a:p>
                  </a:txBody>
                  <a:tcPr marL="0" marR="0" marT="0" marB="0"/>
                </a:tc>
                <a:tc>
                  <a:txBody>
                    <a:bodyPr/>
                    <a:lstStyle/>
                    <a:p>
                      <a:pPr algn="ctr"/>
                      <a:r>
                        <a:rPr lang="da-DK" sz="2400" b="1" smtClean="0">
                          <a:solidFill>
                            <a:schemeClr val="tx1"/>
                          </a:solidFill>
                        </a:rPr>
                        <a:t>10</a:t>
                      </a:r>
                      <a:r>
                        <a:rPr lang="da-DK" sz="2400" b="1" u="sng" smtClean="0">
                          <a:solidFill>
                            <a:schemeClr val="tx1"/>
                          </a:solidFill>
                        </a:rPr>
                        <a:t>0</a:t>
                      </a:r>
                      <a:r>
                        <a:rPr lang="da-DK" sz="2400" b="1" u="sng" smtClean="0">
                          <a:solidFill>
                            <a:srgbClr val="C00000"/>
                          </a:solidFill>
                        </a:rPr>
                        <a:t>1</a:t>
                      </a:r>
                      <a:endParaRPr lang="en-US" sz="2400" b="1" u="sng" dirty="0">
                        <a:solidFill>
                          <a:srgbClr val="C00000"/>
                        </a:solidFill>
                      </a:endParaRPr>
                    </a:p>
                  </a:txBody>
                  <a:tcPr marL="0" marR="0" marT="0" marB="0"/>
                </a:tc>
                <a:tc>
                  <a:txBody>
                    <a:bodyPr/>
                    <a:lstStyle/>
                    <a:p>
                      <a:pPr algn="ctr"/>
                      <a:r>
                        <a:rPr lang="da-DK" sz="2400" b="1" u="sng" smtClean="0">
                          <a:solidFill>
                            <a:schemeClr val="tx1"/>
                          </a:solidFill>
                        </a:rPr>
                        <a:t>110</a:t>
                      </a:r>
                      <a:r>
                        <a:rPr lang="da-DK" sz="2400" b="1" u="sng" smtClean="0">
                          <a:solidFill>
                            <a:srgbClr val="C00000"/>
                          </a:solidFill>
                        </a:rPr>
                        <a:t>1</a:t>
                      </a:r>
                      <a:endParaRPr lang="en-US" sz="2400" b="1" u="sng" dirty="0">
                        <a:solidFill>
                          <a:srgbClr val="C00000"/>
                        </a:solidFill>
                      </a:endParaRPr>
                    </a:p>
                  </a:txBody>
                  <a:tcPr marL="0" marR="0" marT="0" marB="0"/>
                </a:tc>
                <a:tc>
                  <a:txBody>
                    <a:bodyPr/>
                    <a:lstStyle/>
                    <a:p>
                      <a:pPr algn="ctr"/>
                      <a:endParaRPr lang="en-US" sz="2400" b="1" u="none" dirty="0">
                        <a:solidFill>
                          <a:srgbClr val="C00000"/>
                        </a:solidFill>
                      </a:endParaRPr>
                    </a:p>
                  </a:txBody>
                  <a:tcPr marL="0" marR="0" marT="0" marB="0"/>
                </a:tc>
              </a:tr>
              <a:tr h="309708">
                <a:tc>
                  <a:txBody>
                    <a:bodyPr/>
                    <a:lstStyle/>
                    <a:p>
                      <a:pPr algn="ctr"/>
                      <a:r>
                        <a:rPr lang="da-DK" sz="2400" b="1" smtClean="0">
                          <a:solidFill>
                            <a:schemeClr val="tx1"/>
                          </a:solidFill>
                        </a:rPr>
                        <a:t>10</a:t>
                      </a:r>
                      <a:endParaRPr lang="en-US" sz="2400" b="1" dirty="0">
                        <a:solidFill>
                          <a:schemeClr val="tx1"/>
                        </a:solidFill>
                      </a:endParaRPr>
                    </a:p>
                  </a:txBody>
                  <a:tcPr marL="0" marR="0" marT="0" marB="0"/>
                </a:tc>
                <a:tc>
                  <a:txBody>
                    <a:bodyPr/>
                    <a:lstStyle/>
                    <a:p>
                      <a:pPr algn="ctr"/>
                      <a:r>
                        <a:rPr lang="da-DK" sz="2400" b="1" dirty="0" smtClean="0">
                          <a:solidFill>
                            <a:schemeClr val="tx1"/>
                          </a:solidFill>
                        </a:rPr>
                        <a:t>10</a:t>
                      </a:r>
                      <a:r>
                        <a:rPr lang="da-DK" sz="2400" b="1" dirty="0" smtClean="0">
                          <a:solidFill>
                            <a:srgbClr val="C00000"/>
                          </a:solidFill>
                        </a:rPr>
                        <a:t>1</a:t>
                      </a:r>
                      <a:r>
                        <a:rPr lang="da-DK" sz="2400" b="1" u="sng" dirty="0" smtClean="0">
                          <a:solidFill>
                            <a:srgbClr val="C00000"/>
                          </a:solidFill>
                        </a:rPr>
                        <a:t>0</a:t>
                      </a:r>
                      <a:endParaRPr lang="en-US" sz="2400" b="1" u="sng" dirty="0">
                        <a:solidFill>
                          <a:srgbClr val="C00000"/>
                        </a:solidFill>
                      </a:endParaRPr>
                    </a:p>
                  </a:txBody>
                  <a:tcPr marL="0" marR="0" marT="0" marB="0"/>
                </a:tc>
                <a:tc>
                  <a:txBody>
                    <a:bodyPr/>
                    <a:lstStyle/>
                    <a:p>
                      <a:pPr algn="ctr"/>
                      <a:r>
                        <a:rPr lang="da-DK" sz="2400" b="1" u="sng" smtClean="0">
                          <a:solidFill>
                            <a:schemeClr val="tx1"/>
                          </a:solidFill>
                        </a:rPr>
                        <a:t>11</a:t>
                      </a:r>
                      <a:r>
                        <a:rPr lang="da-DK" sz="2400" b="1" u="sng" smtClean="0">
                          <a:solidFill>
                            <a:srgbClr val="C00000"/>
                          </a:solidFill>
                        </a:rPr>
                        <a:t>1</a:t>
                      </a:r>
                      <a:r>
                        <a:rPr lang="da-DK" sz="2400" b="1" u="sng" smtClean="0">
                          <a:solidFill>
                            <a:schemeClr val="tx1"/>
                          </a:solidFill>
                        </a:rPr>
                        <a:t>1</a:t>
                      </a:r>
                      <a:endParaRPr lang="en-US" sz="2400" b="1" u="sng" dirty="0">
                        <a:solidFill>
                          <a:schemeClr val="tx1"/>
                        </a:solidFill>
                      </a:endParaRPr>
                    </a:p>
                  </a:txBody>
                  <a:tcPr marL="0" marR="0" marT="0" marB="0"/>
                </a:tc>
                <a:tc>
                  <a:txBody>
                    <a:bodyPr/>
                    <a:lstStyle/>
                    <a:p>
                      <a:pPr algn="ctr"/>
                      <a:endParaRPr lang="en-US" sz="2400" b="1" u="none" dirty="0">
                        <a:solidFill>
                          <a:schemeClr val="tx1"/>
                        </a:solidFill>
                      </a:endParaRPr>
                    </a:p>
                  </a:txBody>
                  <a:tcPr marL="0" marR="0" marT="0" marB="0"/>
                </a:tc>
              </a:tr>
              <a:tr h="309708">
                <a:tc>
                  <a:txBody>
                    <a:bodyPr/>
                    <a:lstStyle/>
                    <a:p>
                      <a:pPr algn="ctr"/>
                      <a:r>
                        <a:rPr lang="da-DK" sz="2400" b="1" smtClean="0">
                          <a:solidFill>
                            <a:schemeClr val="tx1"/>
                          </a:solidFill>
                        </a:rPr>
                        <a:t>11</a:t>
                      </a:r>
                      <a:endParaRPr lang="en-US" sz="2400" b="1" dirty="0">
                        <a:solidFill>
                          <a:schemeClr val="tx1"/>
                        </a:solidFill>
                      </a:endParaRPr>
                    </a:p>
                  </a:txBody>
                  <a:tcPr marL="0" marR="0" marT="0" marB="0"/>
                </a:tc>
                <a:tc>
                  <a:txBody>
                    <a:bodyPr/>
                    <a:lstStyle/>
                    <a:p>
                      <a:pPr algn="ctr"/>
                      <a:r>
                        <a:rPr lang="da-DK" sz="2400" b="1" smtClean="0">
                          <a:solidFill>
                            <a:schemeClr val="tx1"/>
                          </a:solidFill>
                        </a:rPr>
                        <a:t>1</a:t>
                      </a:r>
                      <a:r>
                        <a:rPr lang="da-DK" sz="2400" b="1" u="sng" smtClean="0">
                          <a:solidFill>
                            <a:schemeClr val="tx1"/>
                          </a:solidFill>
                        </a:rPr>
                        <a:t>01</a:t>
                      </a:r>
                      <a:r>
                        <a:rPr lang="da-DK" sz="2400" b="1" u="sng" smtClean="0">
                          <a:solidFill>
                            <a:srgbClr val="C00000"/>
                          </a:solidFill>
                        </a:rPr>
                        <a:t>1</a:t>
                      </a:r>
                      <a:endParaRPr lang="en-US" sz="2400" b="1" u="sng" dirty="0">
                        <a:solidFill>
                          <a:srgbClr val="C00000"/>
                        </a:solidFill>
                      </a:endParaRPr>
                    </a:p>
                  </a:txBody>
                  <a:tcPr marL="0" marR="0" marT="0" marB="0"/>
                </a:tc>
                <a:tc>
                  <a:txBody>
                    <a:bodyPr/>
                    <a:lstStyle/>
                    <a:p>
                      <a:pPr algn="ctr"/>
                      <a:r>
                        <a:rPr lang="da-DK" sz="2400" b="1" u="sng" smtClean="0">
                          <a:solidFill>
                            <a:schemeClr val="tx1"/>
                          </a:solidFill>
                        </a:rPr>
                        <a:t>111</a:t>
                      </a:r>
                      <a:r>
                        <a:rPr lang="da-DK" sz="2400" b="1" u="sng" smtClean="0">
                          <a:solidFill>
                            <a:srgbClr val="C00000"/>
                          </a:solidFill>
                        </a:rPr>
                        <a:t>0</a:t>
                      </a:r>
                      <a:endParaRPr lang="en-US" sz="2400" b="1" u="sng" dirty="0">
                        <a:solidFill>
                          <a:srgbClr val="C00000"/>
                        </a:solidFill>
                      </a:endParaRPr>
                    </a:p>
                  </a:txBody>
                  <a:tcPr marL="0" marR="0" marT="0" marB="0"/>
                </a:tc>
                <a:tc>
                  <a:txBody>
                    <a:bodyPr/>
                    <a:lstStyle/>
                    <a:p>
                      <a:pPr algn="ctr"/>
                      <a:endParaRPr lang="en-US" sz="2400" b="1" u="none" dirty="0">
                        <a:solidFill>
                          <a:srgbClr val="C00000"/>
                        </a:solidFill>
                      </a:endParaRPr>
                    </a:p>
                  </a:txBody>
                  <a:tcPr marL="0" marR="0" marT="0" marB="0"/>
                </a:tc>
              </a:tr>
              <a:tr h="309708">
                <a:tc>
                  <a:txBody>
                    <a:bodyPr/>
                    <a:lstStyle/>
                    <a:p>
                      <a:pPr algn="ctr"/>
                      <a:r>
                        <a:rPr lang="da-DK" sz="2400" b="1" smtClean="0">
                          <a:solidFill>
                            <a:schemeClr val="tx1"/>
                          </a:solidFill>
                        </a:rPr>
                        <a:t>12</a:t>
                      </a:r>
                      <a:endParaRPr lang="en-US" sz="2400" b="1" dirty="0">
                        <a:solidFill>
                          <a:schemeClr val="tx1"/>
                        </a:solidFill>
                      </a:endParaRPr>
                    </a:p>
                  </a:txBody>
                  <a:tcPr marL="0" marR="0" marT="0" marB="0"/>
                </a:tc>
                <a:tc>
                  <a:txBody>
                    <a:bodyPr/>
                    <a:lstStyle/>
                    <a:p>
                      <a:pPr algn="ctr"/>
                      <a:r>
                        <a:rPr lang="da-DK" sz="2400" b="1" smtClean="0">
                          <a:solidFill>
                            <a:schemeClr val="tx1"/>
                          </a:solidFill>
                        </a:rPr>
                        <a:t>1</a:t>
                      </a:r>
                      <a:r>
                        <a:rPr lang="da-DK" sz="2400" b="1" smtClean="0">
                          <a:solidFill>
                            <a:srgbClr val="C00000"/>
                          </a:solidFill>
                        </a:rPr>
                        <a:t>10</a:t>
                      </a:r>
                      <a:r>
                        <a:rPr lang="da-DK" sz="2400" b="1" u="sng" smtClean="0">
                          <a:solidFill>
                            <a:srgbClr val="C00000"/>
                          </a:solidFill>
                        </a:rPr>
                        <a:t>0</a:t>
                      </a:r>
                      <a:endParaRPr lang="en-US" sz="2400" b="1" u="sng" dirty="0">
                        <a:solidFill>
                          <a:srgbClr val="C00000"/>
                        </a:solidFill>
                      </a:endParaRPr>
                    </a:p>
                  </a:txBody>
                  <a:tcPr marL="0" marR="0" marT="0" marB="0"/>
                </a:tc>
                <a:tc>
                  <a:txBody>
                    <a:bodyPr/>
                    <a:lstStyle/>
                    <a:p>
                      <a:pPr algn="ctr"/>
                      <a:r>
                        <a:rPr lang="da-DK" sz="2400" b="1" u="sng" dirty="0" smtClean="0">
                          <a:solidFill>
                            <a:schemeClr val="tx1"/>
                          </a:solidFill>
                        </a:rPr>
                        <a:t>1</a:t>
                      </a:r>
                      <a:r>
                        <a:rPr lang="da-DK" sz="2400" b="1" u="sng" dirty="0" smtClean="0">
                          <a:solidFill>
                            <a:srgbClr val="C00000"/>
                          </a:solidFill>
                        </a:rPr>
                        <a:t>0</a:t>
                      </a:r>
                      <a:r>
                        <a:rPr lang="da-DK" sz="2400" b="1" u="sng" dirty="0" smtClean="0">
                          <a:solidFill>
                            <a:schemeClr val="tx1"/>
                          </a:solidFill>
                        </a:rPr>
                        <a:t>10</a:t>
                      </a:r>
                      <a:endParaRPr lang="en-US" sz="2400" b="1" u="sng" dirty="0">
                        <a:solidFill>
                          <a:schemeClr val="tx1"/>
                        </a:solidFill>
                      </a:endParaRPr>
                    </a:p>
                  </a:txBody>
                  <a:tcPr marL="0" marR="0" marT="0" marB="0"/>
                </a:tc>
                <a:tc>
                  <a:txBody>
                    <a:bodyPr/>
                    <a:lstStyle/>
                    <a:p>
                      <a:pPr algn="ctr"/>
                      <a:endParaRPr lang="en-US" sz="2400" b="1" u="none" dirty="0">
                        <a:solidFill>
                          <a:schemeClr val="tx1"/>
                        </a:solidFill>
                      </a:endParaRPr>
                    </a:p>
                  </a:txBody>
                  <a:tcPr marL="0" marR="0" marT="0" marB="0"/>
                </a:tc>
              </a:tr>
              <a:tr h="351968">
                <a:tc>
                  <a:txBody>
                    <a:bodyPr/>
                    <a:lstStyle/>
                    <a:p>
                      <a:pPr algn="ctr"/>
                      <a:r>
                        <a:rPr lang="da-DK" sz="2400" b="1" smtClean="0">
                          <a:solidFill>
                            <a:schemeClr val="tx1"/>
                          </a:solidFill>
                        </a:rPr>
                        <a:t>13</a:t>
                      </a:r>
                      <a:endParaRPr lang="en-US" sz="2400" b="1" dirty="0">
                        <a:solidFill>
                          <a:schemeClr val="tx1"/>
                        </a:solidFill>
                      </a:endParaRPr>
                    </a:p>
                  </a:txBody>
                  <a:tcPr marL="0" marR="0" marT="0" marB="0"/>
                </a:tc>
                <a:tc>
                  <a:txBody>
                    <a:bodyPr/>
                    <a:lstStyle/>
                    <a:p>
                      <a:pPr algn="ctr"/>
                      <a:r>
                        <a:rPr lang="da-DK" sz="2400" b="1" smtClean="0">
                          <a:solidFill>
                            <a:schemeClr val="tx1"/>
                          </a:solidFill>
                        </a:rPr>
                        <a:t>11</a:t>
                      </a:r>
                      <a:r>
                        <a:rPr lang="da-DK" sz="2400" b="1" u="sng" smtClean="0">
                          <a:solidFill>
                            <a:schemeClr val="tx1"/>
                          </a:solidFill>
                        </a:rPr>
                        <a:t>0</a:t>
                      </a:r>
                      <a:r>
                        <a:rPr lang="da-DK" sz="2400" b="1" u="sng" smtClean="0">
                          <a:solidFill>
                            <a:srgbClr val="C00000"/>
                          </a:solidFill>
                        </a:rPr>
                        <a:t>1</a:t>
                      </a:r>
                      <a:endParaRPr lang="en-US" sz="2400" b="1" u="sng" dirty="0">
                        <a:solidFill>
                          <a:srgbClr val="C00000"/>
                        </a:solidFill>
                      </a:endParaRPr>
                    </a:p>
                  </a:txBody>
                  <a:tcPr marL="0" marR="0" marT="0" marB="0"/>
                </a:tc>
                <a:tc>
                  <a:txBody>
                    <a:bodyPr/>
                    <a:lstStyle/>
                    <a:p>
                      <a:pPr algn="ctr"/>
                      <a:r>
                        <a:rPr lang="da-DK" sz="2400" b="1" u="sng" smtClean="0">
                          <a:solidFill>
                            <a:schemeClr val="tx1"/>
                          </a:solidFill>
                        </a:rPr>
                        <a:t>101</a:t>
                      </a:r>
                      <a:r>
                        <a:rPr lang="da-DK" sz="2400" b="1" u="sng" smtClean="0">
                          <a:solidFill>
                            <a:srgbClr val="C00000"/>
                          </a:solidFill>
                        </a:rPr>
                        <a:t>1</a:t>
                      </a:r>
                      <a:endParaRPr lang="en-US" sz="2400" b="1" u="sng" dirty="0">
                        <a:solidFill>
                          <a:srgbClr val="C00000"/>
                        </a:solidFill>
                      </a:endParaRPr>
                    </a:p>
                  </a:txBody>
                  <a:tcPr marL="0" marR="0" marT="0" marB="0"/>
                </a:tc>
                <a:tc>
                  <a:txBody>
                    <a:bodyPr/>
                    <a:lstStyle/>
                    <a:p>
                      <a:pPr algn="ctr"/>
                      <a:endParaRPr lang="en-US" sz="2400" b="1" u="none" dirty="0">
                        <a:solidFill>
                          <a:srgbClr val="C00000"/>
                        </a:solidFill>
                      </a:endParaRPr>
                    </a:p>
                  </a:txBody>
                  <a:tcPr marL="0" marR="0" marT="0" marB="0"/>
                </a:tc>
              </a:tr>
              <a:tr h="309708">
                <a:tc>
                  <a:txBody>
                    <a:bodyPr/>
                    <a:lstStyle/>
                    <a:p>
                      <a:pPr algn="ctr"/>
                      <a:r>
                        <a:rPr lang="da-DK" sz="2400" b="1" smtClean="0">
                          <a:solidFill>
                            <a:schemeClr val="tx1"/>
                          </a:solidFill>
                        </a:rPr>
                        <a:t>14</a:t>
                      </a:r>
                      <a:endParaRPr lang="en-US" sz="2400" b="1" dirty="0">
                        <a:solidFill>
                          <a:schemeClr val="tx1"/>
                        </a:solidFill>
                      </a:endParaRPr>
                    </a:p>
                  </a:txBody>
                  <a:tcPr marL="0" marR="0" marT="0" marB="0"/>
                </a:tc>
                <a:tc>
                  <a:txBody>
                    <a:bodyPr/>
                    <a:lstStyle/>
                    <a:p>
                      <a:pPr algn="ctr"/>
                      <a:r>
                        <a:rPr lang="da-DK" sz="2400" b="1" smtClean="0">
                          <a:solidFill>
                            <a:schemeClr val="tx1"/>
                          </a:solidFill>
                        </a:rPr>
                        <a:t>11</a:t>
                      </a:r>
                      <a:r>
                        <a:rPr lang="da-DK" sz="2400" b="1" smtClean="0">
                          <a:solidFill>
                            <a:srgbClr val="C00000"/>
                          </a:solidFill>
                        </a:rPr>
                        <a:t>1</a:t>
                      </a:r>
                      <a:r>
                        <a:rPr lang="da-DK" sz="2400" b="1" u="sng" smtClean="0">
                          <a:solidFill>
                            <a:srgbClr val="C00000"/>
                          </a:solidFill>
                        </a:rPr>
                        <a:t>0</a:t>
                      </a:r>
                      <a:endParaRPr lang="en-US" sz="2400" b="1" u="sng" dirty="0">
                        <a:solidFill>
                          <a:srgbClr val="C00000"/>
                        </a:solidFill>
                      </a:endParaRPr>
                    </a:p>
                  </a:txBody>
                  <a:tcPr marL="0" marR="0" marT="0" marB="0"/>
                </a:tc>
                <a:tc>
                  <a:txBody>
                    <a:bodyPr/>
                    <a:lstStyle/>
                    <a:p>
                      <a:pPr algn="ctr"/>
                      <a:r>
                        <a:rPr lang="da-DK" sz="2400" b="1" u="sng" smtClean="0">
                          <a:solidFill>
                            <a:schemeClr val="tx1"/>
                          </a:solidFill>
                        </a:rPr>
                        <a:t>10</a:t>
                      </a:r>
                      <a:r>
                        <a:rPr lang="da-DK" sz="2400" b="1" u="sng" smtClean="0">
                          <a:solidFill>
                            <a:srgbClr val="C00000"/>
                          </a:solidFill>
                        </a:rPr>
                        <a:t>0</a:t>
                      </a:r>
                      <a:r>
                        <a:rPr lang="da-DK" sz="2400" b="1" u="sng" smtClean="0">
                          <a:solidFill>
                            <a:schemeClr val="tx1"/>
                          </a:solidFill>
                        </a:rPr>
                        <a:t>1</a:t>
                      </a:r>
                      <a:endParaRPr lang="en-US" sz="2400" b="1" u="sng" dirty="0">
                        <a:solidFill>
                          <a:schemeClr val="tx1"/>
                        </a:solidFill>
                      </a:endParaRPr>
                    </a:p>
                  </a:txBody>
                  <a:tcPr marL="0" marR="0" marT="0" marB="0"/>
                </a:tc>
                <a:tc>
                  <a:txBody>
                    <a:bodyPr/>
                    <a:lstStyle/>
                    <a:p>
                      <a:pPr algn="ctr"/>
                      <a:endParaRPr lang="en-US" sz="2400" b="1" u="none" dirty="0">
                        <a:solidFill>
                          <a:schemeClr val="tx1"/>
                        </a:solidFill>
                      </a:endParaRPr>
                    </a:p>
                  </a:txBody>
                  <a:tcPr marL="0" marR="0" marT="0" marB="0"/>
                </a:tc>
              </a:tr>
              <a:tr h="309708">
                <a:tc>
                  <a:txBody>
                    <a:bodyPr/>
                    <a:lstStyle/>
                    <a:p>
                      <a:pPr algn="ctr"/>
                      <a:r>
                        <a:rPr lang="da-DK" sz="2400" b="1" smtClean="0">
                          <a:solidFill>
                            <a:schemeClr val="tx1"/>
                          </a:solidFill>
                        </a:rPr>
                        <a:t>15</a:t>
                      </a:r>
                      <a:endParaRPr lang="en-US" sz="2400" b="1" dirty="0">
                        <a:solidFill>
                          <a:schemeClr val="tx1"/>
                        </a:solidFill>
                      </a:endParaRPr>
                    </a:p>
                  </a:txBody>
                  <a:tcPr marL="0" marR="0" marT="0" marB="0"/>
                </a:tc>
                <a:tc>
                  <a:txBody>
                    <a:bodyPr/>
                    <a:lstStyle/>
                    <a:p>
                      <a:pPr algn="ctr"/>
                      <a:r>
                        <a:rPr lang="da-DK" sz="2400" b="1" u="sng" smtClean="0">
                          <a:solidFill>
                            <a:schemeClr val="tx1"/>
                          </a:solidFill>
                        </a:rPr>
                        <a:t>111</a:t>
                      </a:r>
                      <a:r>
                        <a:rPr lang="da-DK" sz="2400" b="1" u="sng" smtClean="0">
                          <a:solidFill>
                            <a:srgbClr val="C00000"/>
                          </a:solidFill>
                        </a:rPr>
                        <a:t>1</a:t>
                      </a:r>
                      <a:endParaRPr lang="en-US" sz="2400" b="1" u="sng" dirty="0">
                        <a:solidFill>
                          <a:srgbClr val="C00000"/>
                        </a:solidFill>
                      </a:endParaRPr>
                    </a:p>
                  </a:txBody>
                  <a:tcPr marL="0" marR="0" marT="0" marB="0"/>
                </a:tc>
                <a:tc>
                  <a:txBody>
                    <a:bodyPr/>
                    <a:lstStyle/>
                    <a:p>
                      <a:pPr algn="ctr"/>
                      <a:r>
                        <a:rPr lang="da-DK" sz="2400" b="1" u="sng" smtClean="0">
                          <a:solidFill>
                            <a:schemeClr val="tx1"/>
                          </a:solidFill>
                        </a:rPr>
                        <a:t>100</a:t>
                      </a:r>
                      <a:r>
                        <a:rPr lang="da-DK" sz="2400" b="1" u="sng" smtClean="0">
                          <a:solidFill>
                            <a:srgbClr val="C00000"/>
                          </a:solidFill>
                        </a:rPr>
                        <a:t>0</a:t>
                      </a:r>
                      <a:endParaRPr lang="en-US" sz="2400" b="1" u="sng" dirty="0">
                        <a:solidFill>
                          <a:srgbClr val="C00000"/>
                        </a:solidFill>
                      </a:endParaRPr>
                    </a:p>
                  </a:txBody>
                  <a:tcPr marL="0" marR="0" marT="0" marB="0"/>
                </a:tc>
                <a:tc>
                  <a:txBody>
                    <a:bodyPr/>
                    <a:lstStyle/>
                    <a:p>
                      <a:pPr algn="ctr"/>
                      <a:endParaRPr lang="en-US" sz="2400" b="1" u="none" dirty="0">
                        <a:solidFill>
                          <a:srgbClr val="C00000"/>
                        </a:solidFill>
                      </a:endParaRPr>
                    </a:p>
                  </a:txBody>
                  <a:tcPr marL="0" marR="0" marT="0" marB="0"/>
                </a:tc>
              </a:tr>
              <a:tr h="309708">
                <a:tc>
                  <a:txBody>
                    <a:bodyPr/>
                    <a:lstStyle/>
                    <a:p>
                      <a:pPr algn="ctr"/>
                      <a:r>
                        <a:rPr lang="da-DK" sz="2400" b="1" smtClean="0">
                          <a:solidFill>
                            <a:schemeClr val="tx1"/>
                          </a:solidFill>
                        </a:rPr>
                        <a:t>0</a:t>
                      </a:r>
                      <a:endParaRPr lang="en-US" sz="2400" b="1" dirty="0">
                        <a:solidFill>
                          <a:schemeClr val="tx1"/>
                        </a:solidFill>
                      </a:endParaRPr>
                    </a:p>
                  </a:txBody>
                  <a:tcPr marL="0" marR="0" marT="0" marB="0"/>
                </a:tc>
                <a:tc>
                  <a:txBody>
                    <a:bodyPr/>
                    <a:lstStyle/>
                    <a:p>
                      <a:pPr algn="ctr"/>
                      <a:r>
                        <a:rPr lang="da-DK" sz="2400" b="1" smtClean="0">
                          <a:solidFill>
                            <a:srgbClr val="C00000"/>
                          </a:solidFill>
                        </a:rPr>
                        <a:t>0000</a:t>
                      </a:r>
                      <a:endParaRPr lang="en-US" sz="2400" b="1" dirty="0">
                        <a:solidFill>
                          <a:srgbClr val="C00000"/>
                        </a:solidFill>
                      </a:endParaRPr>
                    </a:p>
                  </a:txBody>
                  <a:tcPr marL="0" marR="0" marT="0" marB="0"/>
                </a:tc>
                <a:tc>
                  <a:txBody>
                    <a:bodyPr/>
                    <a:lstStyle/>
                    <a:p>
                      <a:pPr algn="ctr"/>
                      <a:r>
                        <a:rPr lang="da-DK" sz="2400" b="1" u="sng" smtClean="0">
                          <a:solidFill>
                            <a:srgbClr val="C00000"/>
                          </a:solidFill>
                        </a:rPr>
                        <a:t>0</a:t>
                      </a:r>
                      <a:r>
                        <a:rPr lang="da-DK" sz="2400" b="1" u="sng" smtClean="0">
                          <a:solidFill>
                            <a:schemeClr val="tx1"/>
                          </a:solidFill>
                        </a:rPr>
                        <a:t>000</a:t>
                      </a:r>
                      <a:endParaRPr lang="en-US" sz="2400" b="1" u="sng" dirty="0">
                        <a:solidFill>
                          <a:schemeClr val="tx1"/>
                        </a:solidFill>
                      </a:endParaRPr>
                    </a:p>
                  </a:txBody>
                  <a:tcPr marL="0" marR="0" marT="0" marB="0"/>
                </a:tc>
                <a:tc>
                  <a:txBody>
                    <a:bodyPr/>
                    <a:lstStyle/>
                    <a:p>
                      <a:pPr algn="ctr"/>
                      <a:endParaRPr lang="en-US" sz="2400" b="1" u="none" dirty="0">
                        <a:solidFill>
                          <a:schemeClr val="tx1"/>
                        </a:solidFill>
                      </a:endParaRPr>
                    </a:p>
                  </a:txBody>
                  <a:tcPr marL="0" marR="0" marT="0" marB="0"/>
                </a:tc>
              </a:tr>
            </a:tbl>
          </a:graphicData>
        </a:graphic>
      </p:graphicFrame>
      <p:sp>
        <p:nvSpPr>
          <p:cNvPr id="18" name="Rectangle 17"/>
          <p:cNvSpPr/>
          <p:nvPr/>
        </p:nvSpPr>
        <p:spPr>
          <a:xfrm>
            <a:off x="3015119" y="562328"/>
            <a:ext cx="432048" cy="623731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2871103" y="548680"/>
            <a:ext cx="432048" cy="623731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2713439" y="548680"/>
            <a:ext cx="432048" cy="623731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6372200" y="5949280"/>
            <a:ext cx="2664296" cy="830997"/>
          </a:xfrm>
          <a:prstGeom prst="rect">
            <a:avLst/>
          </a:prstGeom>
          <a:solidFill>
            <a:srgbClr val="FFFF00"/>
          </a:solidFill>
          <a:ln w="19050">
            <a:solidFill>
              <a:schemeClr val="tx1"/>
            </a:solidFill>
          </a:ln>
        </p:spPr>
        <p:txBody>
          <a:bodyPr wrap="square" rtlCol="0">
            <a:spAutoFit/>
          </a:bodyPr>
          <a:lstStyle/>
          <a:p>
            <a:pPr algn="ctr"/>
            <a:r>
              <a:rPr lang="da-DK" sz="2400" b="1" u="sng" dirty="0" err="1" smtClean="0"/>
              <a:t>Always</a:t>
            </a:r>
            <a:r>
              <a:rPr lang="da-DK" sz="2400" b="1" u="sng" dirty="0" smtClean="0"/>
              <a:t> </a:t>
            </a:r>
            <a:r>
              <a:rPr lang="da-DK" sz="2400" b="1" u="sng" dirty="0" err="1" smtClean="0"/>
              <a:t>reads</a:t>
            </a:r>
            <a:r>
              <a:rPr lang="da-DK" sz="2400" b="1" u="sng" dirty="0" smtClean="0"/>
              <a:t> 4 bits</a:t>
            </a:r>
          </a:p>
          <a:p>
            <a:pPr algn="ctr"/>
            <a:r>
              <a:rPr lang="da-DK" sz="2400" b="1" dirty="0" err="1" smtClean="0">
                <a:solidFill>
                  <a:srgbClr val="C00000"/>
                </a:solidFill>
              </a:rPr>
              <a:t>Always</a:t>
            </a:r>
            <a:r>
              <a:rPr lang="da-DK" sz="2400" b="1" dirty="0" smtClean="0">
                <a:solidFill>
                  <a:srgbClr val="C00000"/>
                </a:solidFill>
              </a:rPr>
              <a:t> </a:t>
            </a:r>
            <a:r>
              <a:rPr lang="da-DK" sz="2400" b="1" dirty="0" err="1" smtClean="0">
                <a:solidFill>
                  <a:srgbClr val="C00000"/>
                </a:solidFill>
              </a:rPr>
              <a:t>writes</a:t>
            </a:r>
            <a:r>
              <a:rPr lang="da-DK" sz="2400" b="1" dirty="0" smtClean="0">
                <a:solidFill>
                  <a:srgbClr val="C00000"/>
                </a:solidFill>
              </a:rPr>
              <a:t> 1 bit</a:t>
            </a:r>
            <a:endParaRPr lang="en-US" sz="2400" b="1" dirty="0">
              <a:solidFill>
                <a:srgbClr val="C00000"/>
              </a:solidFill>
            </a:endParaRPr>
          </a:p>
        </p:txBody>
      </p:sp>
      <p:grpSp>
        <p:nvGrpSpPr>
          <p:cNvPr id="79" name="Group 78"/>
          <p:cNvGrpSpPr/>
          <p:nvPr/>
        </p:nvGrpSpPr>
        <p:grpSpPr>
          <a:xfrm>
            <a:off x="3564002" y="2132856"/>
            <a:ext cx="5760526" cy="3744416"/>
            <a:chOff x="2123762" y="1556792"/>
            <a:chExt cx="5760526" cy="3744416"/>
          </a:xfrm>
        </p:grpSpPr>
        <p:sp>
          <p:nvSpPr>
            <p:cNvPr id="80" name="TextBox 79"/>
            <p:cNvSpPr txBox="1"/>
            <p:nvPr/>
          </p:nvSpPr>
          <p:spPr>
            <a:xfrm>
              <a:off x="5148077" y="4978043"/>
              <a:ext cx="720000" cy="323165"/>
            </a:xfrm>
            <a:prstGeom prst="rect">
              <a:avLst/>
            </a:prstGeom>
            <a:noFill/>
          </p:spPr>
          <p:txBody>
            <a:bodyPr wrap="square" rtlCol="0">
              <a:spAutoFit/>
            </a:bodyPr>
            <a:lstStyle/>
            <a:p>
              <a:pPr algn="ctr"/>
              <a:r>
                <a:rPr lang="da-DK" sz="1500" b="1" dirty="0" smtClean="0"/>
                <a:t>---</a:t>
              </a:r>
              <a:r>
                <a:rPr lang="da-DK" sz="1500" b="1" dirty="0" smtClean="0">
                  <a:solidFill>
                    <a:srgbClr val="C00000"/>
                  </a:solidFill>
                </a:rPr>
                <a:t>0</a:t>
              </a:r>
              <a:endParaRPr lang="en-US" sz="1500" b="1" dirty="0" smtClean="0">
                <a:solidFill>
                  <a:srgbClr val="C00000"/>
                </a:solidFill>
              </a:endParaRPr>
            </a:p>
          </p:txBody>
        </p:sp>
        <p:sp>
          <p:nvSpPr>
            <p:cNvPr id="81" name="TextBox 80"/>
            <p:cNvSpPr txBox="1"/>
            <p:nvPr/>
          </p:nvSpPr>
          <p:spPr>
            <a:xfrm>
              <a:off x="4523520" y="1556792"/>
              <a:ext cx="864096" cy="584775"/>
            </a:xfrm>
            <a:prstGeom prst="rect">
              <a:avLst/>
            </a:prstGeom>
            <a:noFill/>
          </p:spPr>
          <p:txBody>
            <a:bodyPr wrap="square" rtlCol="0">
              <a:spAutoFit/>
            </a:bodyPr>
            <a:lstStyle/>
            <a:p>
              <a:pPr algn="ctr"/>
              <a:r>
                <a:rPr lang="da-DK" sz="3200" b="1" i="1" dirty="0" smtClean="0"/>
                <a:t>b</a:t>
              </a:r>
              <a:r>
                <a:rPr lang="da-DK" sz="3200" b="1" baseline="-25000" dirty="0" smtClean="0"/>
                <a:t>0</a:t>
              </a:r>
              <a:endParaRPr lang="en-US" sz="3200" b="1" baseline="-25000" dirty="0"/>
            </a:p>
          </p:txBody>
        </p:sp>
        <p:sp>
          <p:nvSpPr>
            <p:cNvPr id="82" name="TextBox 81"/>
            <p:cNvSpPr txBox="1"/>
            <p:nvPr/>
          </p:nvSpPr>
          <p:spPr>
            <a:xfrm>
              <a:off x="3231144" y="2447597"/>
              <a:ext cx="864096" cy="584775"/>
            </a:xfrm>
            <a:prstGeom prst="rect">
              <a:avLst/>
            </a:prstGeom>
            <a:noFill/>
          </p:spPr>
          <p:txBody>
            <a:bodyPr wrap="square" rtlCol="0">
              <a:spAutoFit/>
            </a:bodyPr>
            <a:lstStyle/>
            <a:p>
              <a:pPr algn="ctr"/>
              <a:r>
                <a:rPr lang="da-DK" sz="3200" b="1" i="1" dirty="0" smtClean="0"/>
                <a:t>b</a:t>
              </a:r>
              <a:r>
                <a:rPr lang="da-DK" sz="3200" b="1" baseline="-25000" dirty="0" smtClean="0"/>
                <a:t>1</a:t>
              </a:r>
              <a:endParaRPr lang="en-US" sz="3200" b="1" baseline="-25000" dirty="0"/>
            </a:p>
          </p:txBody>
        </p:sp>
        <p:sp>
          <p:nvSpPr>
            <p:cNvPr id="83" name="TextBox 82"/>
            <p:cNvSpPr txBox="1"/>
            <p:nvPr/>
          </p:nvSpPr>
          <p:spPr>
            <a:xfrm>
              <a:off x="5216304" y="3248396"/>
              <a:ext cx="864096" cy="584775"/>
            </a:xfrm>
            <a:prstGeom prst="rect">
              <a:avLst/>
            </a:prstGeom>
            <a:noFill/>
          </p:spPr>
          <p:txBody>
            <a:bodyPr wrap="square" rtlCol="0">
              <a:spAutoFit/>
            </a:bodyPr>
            <a:lstStyle/>
            <a:p>
              <a:pPr algn="ctr"/>
              <a:r>
                <a:rPr lang="da-DK" sz="3200" b="1" i="1" dirty="0" smtClean="0"/>
                <a:t>b</a:t>
              </a:r>
              <a:r>
                <a:rPr lang="da-DK" sz="3200" b="1" baseline="-25000" dirty="0" smtClean="0"/>
                <a:t>2</a:t>
              </a:r>
              <a:endParaRPr lang="en-US" sz="3200" b="1" baseline="-25000" dirty="0"/>
            </a:p>
          </p:txBody>
        </p:sp>
        <p:sp>
          <p:nvSpPr>
            <p:cNvPr id="84" name="TextBox 83"/>
            <p:cNvSpPr txBox="1"/>
            <p:nvPr/>
          </p:nvSpPr>
          <p:spPr>
            <a:xfrm>
              <a:off x="2459797" y="4978043"/>
              <a:ext cx="720000" cy="323165"/>
            </a:xfrm>
            <a:prstGeom prst="rect">
              <a:avLst/>
            </a:prstGeom>
            <a:noFill/>
          </p:spPr>
          <p:txBody>
            <a:bodyPr wrap="square" rtlCol="0">
              <a:spAutoFit/>
            </a:bodyPr>
            <a:lstStyle/>
            <a:p>
              <a:pPr algn="ctr"/>
              <a:r>
                <a:rPr lang="da-DK" sz="1500" b="1" dirty="0" smtClean="0"/>
                <a:t>--</a:t>
              </a:r>
              <a:r>
                <a:rPr lang="da-DK" sz="1500" b="1" dirty="0" smtClean="0">
                  <a:solidFill>
                    <a:srgbClr val="C00000"/>
                  </a:solidFill>
                </a:rPr>
                <a:t>1</a:t>
              </a:r>
              <a:r>
                <a:rPr lang="da-DK" sz="1500" b="1" dirty="0" smtClean="0"/>
                <a:t>-</a:t>
              </a:r>
              <a:endParaRPr lang="en-US" sz="1500" b="1" dirty="0" smtClean="0"/>
            </a:p>
          </p:txBody>
        </p:sp>
        <p:sp>
          <p:nvSpPr>
            <p:cNvPr id="85" name="TextBox 84"/>
            <p:cNvSpPr txBox="1"/>
            <p:nvPr/>
          </p:nvSpPr>
          <p:spPr>
            <a:xfrm>
              <a:off x="3131867" y="4978043"/>
              <a:ext cx="720000" cy="323165"/>
            </a:xfrm>
            <a:prstGeom prst="rect">
              <a:avLst/>
            </a:prstGeom>
            <a:noFill/>
          </p:spPr>
          <p:txBody>
            <a:bodyPr wrap="square" rtlCol="0">
              <a:spAutoFit/>
            </a:bodyPr>
            <a:lstStyle/>
            <a:p>
              <a:pPr algn="ctr"/>
              <a:r>
                <a:rPr lang="da-DK" sz="1500" b="1" dirty="0" smtClean="0"/>
                <a:t>---</a:t>
              </a:r>
              <a:r>
                <a:rPr lang="da-DK" sz="1500" b="1" dirty="0" smtClean="0">
                  <a:solidFill>
                    <a:srgbClr val="C00000"/>
                  </a:solidFill>
                </a:rPr>
                <a:t>0</a:t>
              </a:r>
              <a:endParaRPr lang="en-US" sz="1500" b="1" dirty="0" smtClean="0"/>
            </a:p>
          </p:txBody>
        </p:sp>
        <p:sp>
          <p:nvSpPr>
            <p:cNvPr id="86" name="TextBox 85"/>
            <p:cNvSpPr txBox="1"/>
            <p:nvPr/>
          </p:nvSpPr>
          <p:spPr>
            <a:xfrm>
              <a:off x="3803937" y="4978043"/>
              <a:ext cx="720000" cy="323165"/>
            </a:xfrm>
            <a:prstGeom prst="rect">
              <a:avLst/>
            </a:prstGeom>
            <a:noFill/>
          </p:spPr>
          <p:txBody>
            <a:bodyPr wrap="square" rtlCol="0">
              <a:spAutoFit/>
            </a:bodyPr>
            <a:lstStyle/>
            <a:p>
              <a:pPr algn="ctr"/>
              <a:r>
                <a:rPr lang="da-DK" sz="1500" b="1" dirty="0" smtClean="0"/>
                <a:t>---</a:t>
              </a:r>
              <a:r>
                <a:rPr lang="da-DK" sz="1500" b="1" dirty="0" smtClean="0">
                  <a:solidFill>
                    <a:srgbClr val="C00000"/>
                  </a:solidFill>
                </a:rPr>
                <a:t>0</a:t>
              </a:r>
              <a:endParaRPr lang="en-US" sz="1500" b="1" dirty="0" smtClean="0">
                <a:solidFill>
                  <a:srgbClr val="C00000"/>
                </a:solidFill>
              </a:endParaRPr>
            </a:p>
          </p:txBody>
        </p:sp>
        <p:sp>
          <p:nvSpPr>
            <p:cNvPr id="87" name="TextBox 86"/>
            <p:cNvSpPr txBox="1"/>
            <p:nvPr/>
          </p:nvSpPr>
          <p:spPr>
            <a:xfrm>
              <a:off x="4476007" y="4978043"/>
              <a:ext cx="720000" cy="323165"/>
            </a:xfrm>
            <a:prstGeom prst="rect">
              <a:avLst/>
            </a:prstGeom>
            <a:noFill/>
          </p:spPr>
          <p:txBody>
            <a:bodyPr wrap="square" rtlCol="0">
              <a:spAutoFit/>
            </a:bodyPr>
            <a:lstStyle/>
            <a:p>
              <a:pPr algn="ctr"/>
              <a:r>
                <a:rPr lang="da-DK" sz="1500" b="1" dirty="0" smtClean="0"/>
                <a:t>--</a:t>
              </a:r>
              <a:r>
                <a:rPr lang="da-DK" sz="1500" b="1" dirty="0" smtClean="0">
                  <a:solidFill>
                    <a:srgbClr val="C00000"/>
                  </a:solidFill>
                </a:rPr>
                <a:t>0</a:t>
              </a:r>
              <a:r>
                <a:rPr lang="da-DK" sz="1500" b="1" dirty="0" smtClean="0"/>
                <a:t>-</a:t>
              </a:r>
              <a:endParaRPr lang="en-US" sz="1500" b="1" dirty="0" smtClean="0"/>
            </a:p>
          </p:txBody>
        </p:sp>
        <p:sp>
          <p:nvSpPr>
            <p:cNvPr id="88" name="TextBox 87"/>
            <p:cNvSpPr txBox="1"/>
            <p:nvPr/>
          </p:nvSpPr>
          <p:spPr>
            <a:xfrm>
              <a:off x="5820147" y="4978043"/>
              <a:ext cx="720000" cy="323165"/>
            </a:xfrm>
            <a:prstGeom prst="rect">
              <a:avLst/>
            </a:prstGeom>
            <a:noFill/>
          </p:spPr>
          <p:txBody>
            <a:bodyPr wrap="square" rtlCol="0">
              <a:spAutoFit/>
            </a:bodyPr>
            <a:lstStyle/>
            <a:p>
              <a:pPr algn="ctr"/>
              <a:r>
                <a:rPr lang="da-DK" sz="1500" b="1" dirty="0" smtClean="0"/>
                <a:t>--</a:t>
              </a:r>
              <a:r>
                <a:rPr lang="da-DK" sz="1500" b="1" dirty="0" smtClean="0">
                  <a:solidFill>
                    <a:srgbClr val="C00000"/>
                  </a:solidFill>
                </a:rPr>
                <a:t>0</a:t>
              </a:r>
              <a:r>
                <a:rPr lang="da-DK" sz="1500" b="1" dirty="0" smtClean="0"/>
                <a:t>-</a:t>
              </a:r>
              <a:endParaRPr lang="en-US" sz="1500" b="1" dirty="0" smtClean="0">
                <a:solidFill>
                  <a:srgbClr val="C00000"/>
                </a:solidFill>
              </a:endParaRPr>
            </a:p>
          </p:txBody>
        </p:sp>
        <p:sp>
          <p:nvSpPr>
            <p:cNvPr id="89" name="TextBox 88"/>
            <p:cNvSpPr txBox="1"/>
            <p:nvPr/>
          </p:nvSpPr>
          <p:spPr>
            <a:xfrm>
              <a:off x="6492217" y="4978043"/>
              <a:ext cx="720000" cy="323165"/>
            </a:xfrm>
            <a:prstGeom prst="rect">
              <a:avLst/>
            </a:prstGeom>
            <a:noFill/>
          </p:spPr>
          <p:txBody>
            <a:bodyPr wrap="square" rtlCol="0">
              <a:spAutoFit/>
            </a:bodyPr>
            <a:lstStyle/>
            <a:p>
              <a:pPr algn="ctr"/>
              <a:r>
                <a:rPr lang="da-DK" sz="1500" b="1" dirty="0" smtClean="0"/>
                <a:t>--</a:t>
              </a:r>
              <a:r>
                <a:rPr lang="da-DK" sz="1500" b="1" dirty="0" smtClean="0">
                  <a:solidFill>
                    <a:srgbClr val="C00000"/>
                  </a:solidFill>
                </a:rPr>
                <a:t>1</a:t>
              </a:r>
              <a:r>
                <a:rPr lang="da-DK" sz="1500" b="1" dirty="0" smtClean="0"/>
                <a:t>-</a:t>
              </a:r>
              <a:endParaRPr lang="en-US" sz="1500" b="1" dirty="0" smtClean="0"/>
            </a:p>
          </p:txBody>
        </p:sp>
        <p:sp>
          <p:nvSpPr>
            <p:cNvPr id="90" name="TextBox 89"/>
            <p:cNvSpPr txBox="1"/>
            <p:nvPr/>
          </p:nvSpPr>
          <p:spPr>
            <a:xfrm>
              <a:off x="6828252" y="4978043"/>
              <a:ext cx="720000" cy="323165"/>
            </a:xfrm>
            <a:prstGeom prst="rect">
              <a:avLst/>
            </a:prstGeom>
            <a:noFill/>
          </p:spPr>
          <p:txBody>
            <a:bodyPr wrap="square" rtlCol="0">
              <a:spAutoFit/>
            </a:bodyPr>
            <a:lstStyle/>
            <a:p>
              <a:pPr algn="ctr"/>
              <a:r>
                <a:rPr lang="da-DK" sz="1500" b="1" dirty="0" smtClean="0"/>
                <a:t>-</a:t>
              </a:r>
              <a:r>
                <a:rPr lang="da-DK" sz="1500" b="1" dirty="0" smtClean="0">
                  <a:solidFill>
                    <a:srgbClr val="C00000"/>
                  </a:solidFill>
                </a:rPr>
                <a:t>0</a:t>
              </a:r>
              <a:r>
                <a:rPr lang="da-DK" sz="1500" b="1" dirty="0" smtClean="0"/>
                <a:t>--</a:t>
              </a:r>
              <a:endParaRPr lang="en-US" sz="1500" b="1" dirty="0" smtClean="0"/>
            </a:p>
          </p:txBody>
        </p:sp>
        <p:sp>
          <p:nvSpPr>
            <p:cNvPr id="91" name="TextBox 90"/>
            <p:cNvSpPr txBox="1"/>
            <p:nvPr/>
          </p:nvSpPr>
          <p:spPr>
            <a:xfrm>
              <a:off x="2624016" y="3248396"/>
              <a:ext cx="864096" cy="584775"/>
            </a:xfrm>
            <a:prstGeom prst="rect">
              <a:avLst/>
            </a:prstGeom>
            <a:noFill/>
          </p:spPr>
          <p:txBody>
            <a:bodyPr wrap="square" rtlCol="0">
              <a:spAutoFit/>
            </a:bodyPr>
            <a:lstStyle/>
            <a:p>
              <a:pPr algn="ctr"/>
              <a:r>
                <a:rPr lang="da-DK" sz="3200" b="1" i="1" dirty="0" smtClean="0"/>
                <a:t>b</a:t>
              </a:r>
              <a:r>
                <a:rPr lang="da-DK" sz="3200" b="1" baseline="-25000" dirty="0" smtClean="0"/>
                <a:t>2</a:t>
              </a:r>
              <a:endParaRPr lang="en-US" sz="3200" b="1" baseline="-25000" dirty="0"/>
            </a:p>
          </p:txBody>
        </p:sp>
        <p:sp>
          <p:nvSpPr>
            <p:cNvPr id="92" name="TextBox 91"/>
            <p:cNvSpPr txBox="1"/>
            <p:nvPr/>
          </p:nvSpPr>
          <p:spPr>
            <a:xfrm>
              <a:off x="3920160" y="3248396"/>
              <a:ext cx="864096" cy="584775"/>
            </a:xfrm>
            <a:prstGeom prst="rect">
              <a:avLst/>
            </a:prstGeom>
            <a:noFill/>
          </p:spPr>
          <p:txBody>
            <a:bodyPr wrap="square" rtlCol="0">
              <a:spAutoFit/>
            </a:bodyPr>
            <a:lstStyle/>
            <a:p>
              <a:pPr algn="ctr"/>
              <a:r>
                <a:rPr lang="da-DK" sz="3200" b="1" i="1" dirty="0" smtClean="0"/>
                <a:t>b</a:t>
              </a:r>
              <a:r>
                <a:rPr lang="da-DK" sz="3200" b="1" baseline="-25000" dirty="0" smtClean="0"/>
                <a:t>2</a:t>
              </a:r>
              <a:endParaRPr lang="en-US" sz="3200" b="1" baseline="-25000" dirty="0"/>
            </a:p>
          </p:txBody>
        </p:sp>
        <p:sp>
          <p:nvSpPr>
            <p:cNvPr id="93" name="TextBox 92"/>
            <p:cNvSpPr txBox="1"/>
            <p:nvPr/>
          </p:nvSpPr>
          <p:spPr>
            <a:xfrm>
              <a:off x="6512448" y="3248396"/>
              <a:ext cx="864096" cy="584775"/>
            </a:xfrm>
            <a:prstGeom prst="rect">
              <a:avLst/>
            </a:prstGeom>
            <a:noFill/>
          </p:spPr>
          <p:txBody>
            <a:bodyPr wrap="square" rtlCol="0">
              <a:spAutoFit/>
            </a:bodyPr>
            <a:lstStyle/>
            <a:p>
              <a:pPr algn="ctr"/>
              <a:r>
                <a:rPr lang="da-DK" sz="3200" b="1" i="1" dirty="0" smtClean="0"/>
                <a:t>b</a:t>
              </a:r>
              <a:r>
                <a:rPr lang="da-DK" sz="3200" b="1" baseline="-25000" dirty="0" smtClean="0"/>
                <a:t>2</a:t>
              </a:r>
              <a:endParaRPr lang="en-US" sz="3200" b="1" baseline="-25000" dirty="0"/>
            </a:p>
          </p:txBody>
        </p:sp>
        <p:sp>
          <p:nvSpPr>
            <p:cNvPr id="94" name="TextBox 93"/>
            <p:cNvSpPr txBox="1"/>
            <p:nvPr/>
          </p:nvSpPr>
          <p:spPr>
            <a:xfrm>
              <a:off x="5782488" y="2447597"/>
              <a:ext cx="864096" cy="584775"/>
            </a:xfrm>
            <a:prstGeom prst="rect">
              <a:avLst/>
            </a:prstGeom>
            <a:noFill/>
          </p:spPr>
          <p:txBody>
            <a:bodyPr wrap="square" rtlCol="0">
              <a:spAutoFit/>
            </a:bodyPr>
            <a:lstStyle/>
            <a:p>
              <a:pPr algn="ctr"/>
              <a:r>
                <a:rPr lang="da-DK" sz="3200" b="1" i="1" dirty="0" smtClean="0"/>
                <a:t>b</a:t>
              </a:r>
              <a:r>
                <a:rPr lang="da-DK" sz="3200" b="1" baseline="-25000" dirty="0" smtClean="0"/>
                <a:t>1</a:t>
              </a:r>
              <a:endParaRPr lang="en-US" sz="3200" b="1" baseline="-25000" dirty="0"/>
            </a:p>
          </p:txBody>
        </p:sp>
        <p:grpSp>
          <p:nvGrpSpPr>
            <p:cNvPr id="95" name="Group 64"/>
            <p:cNvGrpSpPr/>
            <p:nvPr/>
          </p:nvGrpSpPr>
          <p:grpSpPr>
            <a:xfrm>
              <a:off x="2524712" y="3742572"/>
              <a:ext cx="1107416" cy="441928"/>
              <a:chOff x="224224" y="3347112"/>
              <a:chExt cx="1107416" cy="441928"/>
            </a:xfrm>
          </p:grpSpPr>
          <p:cxnSp>
            <p:nvCxnSpPr>
              <p:cNvPr id="176" name="Straight Connector 44"/>
              <p:cNvCxnSpPr/>
              <p:nvPr/>
            </p:nvCxnSpPr>
            <p:spPr>
              <a:xfrm rot="16200000" flipH="1">
                <a:off x="827596" y="3500996"/>
                <a:ext cx="359976" cy="21598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77" name="TextBox 17"/>
              <p:cNvSpPr txBox="1"/>
              <p:nvPr/>
            </p:nvSpPr>
            <p:spPr>
              <a:xfrm>
                <a:off x="224224" y="3347112"/>
                <a:ext cx="1107416" cy="369332"/>
              </a:xfrm>
              <a:prstGeom prst="rect">
                <a:avLst/>
              </a:prstGeom>
              <a:noFill/>
            </p:spPr>
            <p:txBody>
              <a:bodyPr wrap="square" rtlCol="0">
                <a:spAutoFit/>
              </a:bodyPr>
              <a:lstStyle/>
              <a:p>
                <a:r>
                  <a:rPr lang="da-DK" dirty="0" smtClean="0"/>
                  <a:t>0             1</a:t>
                </a:r>
                <a:endParaRPr lang="en-US" dirty="0"/>
              </a:p>
            </p:txBody>
          </p:sp>
          <p:cxnSp>
            <p:nvCxnSpPr>
              <p:cNvPr id="178" name="Straight Connector 46"/>
              <p:cNvCxnSpPr/>
              <p:nvPr/>
            </p:nvCxnSpPr>
            <p:spPr>
              <a:xfrm rot="5400000">
                <a:off x="323528" y="3501008"/>
                <a:ext cx="360040" cy="21602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6" name="Group 65"/>
            <p:cNvGrpSpPr/>
            <p:nvPr/>
          </p:nvGrpSpPr>
          <p:grpSpPr>
            <a:xfrm>
              <a:off x="3803440" y="3742572"/>
              <a:ext cx="1107416" cy="441928"/>
              <a:chOff x="224224" y="3347112"/>
              <a:chExt cx="1107416" cy="441928"/>
            </a:xfrm>
          </p:grpSpPr>
          <p:cxnSp>
            <p:nvCxnSpPr>
              <p:cNvPr id="173" name="Straight Connector 41"/>
              <p:cNvCxnSpPr/>
              <p:nvPr/>
            </p:nvCxnSpPr>
            <p:spPr>
              <a:xfrm rot="16200000" flipH="1">
                <a:off x="827596" y="3500996"/>
                <a:ext cx="359976" cy="21598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74" name="TextBox 42"/>
              <p:cNvSpPr txBox="1"/>
              <p:nvPr/>
            </p:nvSpPr>
            <p:spPr>
              <a:xfrm>
                <a:off x="224224" y="3347112"/>
                <a:ext cx="1107416" cy="369332"/>
              </a:xfrm>
              <a:prstGeom prst="rect">
                <a:avLst/>
              </a:prstGeom>
              <a:noFill/>
            </p:spPr>
            <p:txBody>
              <a:bodyPr wrap="square" rtlCol="0">
                <a:spAutoFit/>
              </a:bodyPr>
              <a:lstStyle/>
              <a:p>
                <a:r>
                  <a:rPr lang="da-DK" dirty="0" smtClean="0"/>
                  <a:t>0             1</a:t>
                </a:r>
                <a:endParaRPr lang="en-US" dirty="0"/>
              </a:p>
            </p:txBody>
          </p:sp>
          <p:cxnSp>
            <p:nvCxnSpPr>
              <p:cNvPr id="175" name="Straight Connector 43"/>
              <p:cNvCxnSpPr/>
              <p:nvPr/>
            </p:nvCxnSpPr>
            <p:spPr>
              <a:xfrm rot="5400000">
                <a:off x="323528" y="3501008"/>
                <a:ext cx="360040" cy="21602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7" name="Group 69"/>
            <p:cNvGrpSpPr/>
            <p:nvPr/>
          </p:nvGrpSpPr>
          <p:grpSpPr>
            <a:xfrm>
              <a:off x="5099584" y="3752452"/>
              <a:ext cx="1107416" cy="441928"/>
              <a:chOff x="224224" y="3347112"/>
              <a:chExt cx="1107416" cy="441928"/>
            </a:xfrm>
          </p:grpSpPr>
          <p:cxnSp>
            <p:nvCxnSpPr>
              <p:cNvPr id="170" name="Straight Connector 38"/>
              <p:cNvCxnSpPr/>
              <p:nvPr/>
            </p:nvCxnSpPr>
            <p:spPr>
              <a:xfrm rot="16200000" flipH="1">
                <a:off x="827596" y="3500996"/>
                <a:ext cx="359976" cy="21598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71" name="TextBox 39"/>
              <p:cNvSpPr txBox="1"/>
              <p:nvPr/>
            </p:nvSpPr>
            <p:spPr>
              <a:xfrm>
                <a:off x="224224" y="3347112"/>
                <a:ext cx="1107416" cy="369332"/>
              </a:xfrm>
              <a:prstGeom prst="rect">
                <a:avLst/>
              </a:prstGeom>
              <a:noFill/>
            </p:spPr>
            <p:txBody>
              <a:bodyPr wrap="square" rtlCol="0">
                <a:spAutoFit/>
              </a:bodyPr>
              <a:lstStyle/>
              <a:p>
                <a:r>
                  <a:rPr lang="da-DK" dirty="0" smtClean="0"/>
                  <a:t>0             1</a:t>
                </a:r>
                <a:endParaRPr lang="en-US" dirty="0"/>
              </a:p>
            </p:txBody>
          </p:sp>
          <p:cxnSp>
            <p:nvCxnSpPr>
              <p:cNvPr id="172" name="Straight Connector 40"/>
              <p:cNvCxnSpPr/>
              <p:nvPr/>
            </p:nvCxnSpPr>
            <p:spPr>
              <a:xfrm rot="5400000">
                <a:off x="323528" y="3501008"/>
                <a:ext cx="360040" cy="21602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8" name="Group 73"/>
            <p:cNvGrpSpPr/>
            <p:nvPr/>
          </p:nvGrpSpPr>
          <p:grpSpPr>
            <a:xfrm>
              <a:off x="6413144" y="3752452"/>
              <a:ext cx="1107416" cy="441928"/>
              <a:chOff x="224224" y="3347112"/>
              <a:chExt cx="1107416" cy="441928"/>
            </a:xfrm>
          </p:grpSpPr>
          <p:cxnSp>
            <p:nvCxnSpPr>
              <p:cNvPr id="167" name="Straight Connector 35"/>
              <p:cNvCxnSpPr/>
              <p:nvPr/>
            </p:nvCxnSpPr>
            <p:spPr>
              <a:xfrm rot="16200000" flipH="1">
                <a:off x="827596" y="3500996"/>
                <a:ext cx="359976" cy="21598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68" name="TextBox 36"/>
              <p:cNvSpPr txBox="1"/>
              <p:nvPr/>
            </p:nvSpPr>
            <p:spPr>
              <a:xfrm>
                <a:off x="224224" y="3347112"/>
                <a:ext cx="1107416" cy="369332"/>
              </a:xfrm>
              <a:prstGeom prst="rect">
                <a:avLst/>
              </a:prstGeom>
              <a:noFill/>
            </p:spPr>
            <p:txBody>
              <a:bodyPr wrap="square" rtlCol="0">
                <a:spAutoFit/>
              </a:bodyPr>
              <a:lstStyle/>
              <a:p>
                <a:r>
                  <a:rPr lang="da-DK" dirty="0" smtClean="0"/>
                  <a:t>0             1</a:t>
                </a:r>
                <a:endParaRPr lang="en-US" dirty="0"/>
              </a:p>
            </p:txBody>
          </p:sp>
          <p:cxnSp>
            <p:nvCxnSpPr>
              <p:cNvPr id="169" name="Straight Connector 37"/>
              <p:cNvCxnSpPr/>
              <p:nvPr/>
            </p:nvCxnSpPr>
            <p:spPr>
              <a:xfrm rot="5400000">
                <a:off x="323528" y="3501008"/>
                <a:ext cx="360040" cy="21602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9" name="Group 77"/>
            <p:cNvGrpSpPr/>
            <p:nvPr/>
          </p:nvGrpSpPr>
          <p:grpSpPr>
            <a:xfrm>
              <a:off x="3042416" y="2956596"/>
              <a:ext cx="1368152" cy="435816"/>
              <a:chOff x="134800" y="3353224"/>
              <a:chExt cx="1368152" cy="435816"/>
            </a:xfrm>
          </p:grpSpPr>
          <p:cxnSp>
            <p:nvCxnSpPr>
              <p:cNvPr id="164" name="Straight Connector 32"/>
              <p:cNvCxnSpPr/>
              <p:nvPr/>
            </p:nvCxnSpPr>
            <p:spPr>
              <a:xfrm rot="16200000" flipH="1">
                <a:off x="899572" y="3429020"/>
                <a:ext cx="360040" cy="36000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65" name="TextBox 33"/>
              <p:cNvSpPr txBox="1"/>
              <p:nvPr/>
            </p:nvSpPr>
            <p:spPr>
              <a:xfrm>
                <a:off x="134800" y="3353224"/>
                <a:ext cx="1368152" cy="369332"/>
              </a:xfrm>
              <a:prstGeom prst="rect">
                <a:avLst/>
              </a:prstGeom>
              <a:noFill/>
            </p:spPr>
            <p:txBody>
              <a:bodyPr wrap="square" rtlCol="0">
                <a:spAutoFit/>
              </a:bodyPr>
              <a:lstStyle/>
              <a:p>
                <a:r>
                  <a:rPr lang="da-DK" dirty="0" smtClean="0"/>
                  <a:t>0                1</a:t>
                </a:r>
                <a:endParaRPr lang="en-US" dirty="0"/>
              </a:p>
            </p:txBody>
          </p:sp>
          <p:cxnSp>
            <p:nvCxnSpPr>
              <p:cNvPr id="166" name="Straight Connector 34"/>
              <p:cNvCxnSpPr/>
              <p:nvPr/>
            </p:nvCxnSpPr>
            <p:spPr>
              <a:xfrm rot="5400000">
                <a:off x="251520" y="3429000"/>
                <a:ext cx="360040" cy="36004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0" name="Group 84"/>
            <p:cNvGrpSpPr/>
            <p:nvPr/>
          </p:nvGrpSpPr>
          <p:grpSpPr>
            <a:xfrm>
              <a:off x="5603640" y="2960364"/>
              <a:ext cx="1368152" cy="435816"/>
              <a:chOff x="134800" y="3353224"/>
              <a:chExt cx="1368152" cy="435816"/>
            </a:xfrm>
          </p:grpSpPr>
          <p:cxnSp>
            <p:nvCxnSpPr>
              <p:cNvPr id="161" name="Straight Connector 160"/>
              <p:cNvCxnSpPr/>
              <p:nvPr/>
            </p:nvCxnSpPr>
            <p:spPr>
              <a:xfrm rot="16200000" flipH="1">
                <a:off x="899572" y="3429020"/>
                <a:ext cx="360040" cy="36000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62" name="TextBox 161"/>
              <p:cNvSpPr txBox="1"/>
              <p:nvPr/>
            </p:nvSpPr>
            <p:spPr>
              <a:xfrm>
                <a:off x="134800" y="3353224"/>
                <a:ext cx="1368152" cy="369332"/>
              </a:xfrm>
              <a:prstGeom prst="rect">
                <a:avLst/>
              </a:prstGeom>
              <a:noFill/>
            </p:spPr>
            <p:txBody>
              <a:bodyPr wrap="square" rtlCol="0">
                <a:spAutoFit/>
              </a:bodyPr>
              <a:lstStyle/>
              <a:p>
                <a:r>
                  <a:rPr lang="da-DK" dirty="0" smtClean="0"/>
                  <a:t>0                1</a:t>
                </a:r>
                <a:endParaRPr lang="en-US" dirty="0"/>
              </a:p>
            </p:txBody>
          </p:sp>
          <p:cxnSp>
            <p:nvCxnSpPr>
              <p:cNvPr id="163" name="Straight Connector 162"/>
              <p:cNvCxnSpPr/>
              <p:nvPr/>
            </p:nvCxnSpPr>
            <p:spPr>
              <a:xfrm rot="5400000">
                <a:off x="251520" y="3429000"/>
                <a:ext cx="360040" cy="36004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1" name="Group 88"/>
            <p:cNvGrpSpPr/>
            <p:nvPr/>
          </p:nvGrpSpPr>
          <p:grpSpPr>
            <a:xfrm>
              <a:off x="3848152" y="2073328"/>
              <a:ext cx="2160240" cy="671012"/>
              <a:chOff x="-369256" y="3402292"/>
              <a:chExt cx="2160240" cy="671012"/>
            </a:xfrm>
          </p:grpSpPr>
          <p:cxnSp>
            <p:nvCxnSpPr>
              <p:cNvPr id="158" name="Straight Connector 157"/>
              <p:cNvCxnSpPr/>
              <p:nvPr/>
            </p:nvCxnSpPr>
            <p:spPr>
              <a:xfrm>
                <a:off x="899592" y="3429000"/>
                <a:ext cx="891392" cy="572296"/>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59" name="TextBox 158"/>
              <p:cNvSpPr txBox="1"/>
              <p:nvPr/>
            </p:nvSpPr>
            <p:spPr>
              <a:xfrm>
                <a:off x="-108520" y="3402292"/>
                <a:ext cx="1872208" cy="369332"/>
              </a:xfrm>
              <a:prstGeom prst="rect">
                <a:avLst/>
              </a:prstGeom>
              <a:noFill/>
            </p:spPr>
            <p:txBody>
              <a:bodyPr wrap="square" rtlCol="0">
                <a:spAutoFit/>
              </a:bodyPr>
              <a:lstStyle/>
              <a:p>
                <a:r>
                  <a:rPr lang="da-DK" dirty="0" smtClean="0"/>
                  <a:t>0                          1</a:t>
                </a:r>
                <a:endParaRPr lang="en-US" dirty="0"/>
              </a:p>
            </p:txBody>
          </p:sp>
          <p:cxnSp>
            <p:nvCxnSpPr>
              <p:cNvPr id="160" name="Straight Connector 159"/>
              <p:cNvCxnSpPr/>
              <p:nvPr/>
            </p:nvCxnSpPr>
            <p:spPr>
              <a:xfrm rot="10800000" flipV="1">
                <a:off x="-369256" y="3429000"/>
                <a:ext cx="980816" cy="64430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02" name="TextBox 101"/>
            <p:cNvSpPr txBox="1"/>
            <p:nvPr/>
          </p:nvSpPr>
          <p:spPr>
            <a:xfrm>
              <a:off x="4812042" y="4978043"/>
              <a:ext cx="720000" cy="323165"/>
            </a:xfrm>
            <a:prstGeom prst="rect">
              <a:avLst/>
            </a:prstGeom>
            <a:noFill/>
          </p:spPr>
          <p:txBody>
            <a:bodyPr wrap="square" rtlCol="0">
              <a:spAutoFit/>
            </a:bodyPr>
            <a:lstStyle/>
            <a:p>
              <a:pPr algn="ctr"/>
              <a:r>
                <a:rPr lang="da-DK" sz="1500" b="1" dirty="0" smtClean="0">
                  <a:solidFill>
                    <a:srgbClr val="C00000"/>
                  </a:solidFill>
                </a:rPr>
                <a:t>0</a:t>
              </a:r>
              <a:r>
                <a:rPr lang="da-DK" sz="1500" b="1" dirty="0" smtClean="0"/>
                <a:t>---</a:t>
              </a:r>
              <a:endParaRPr lang="en-US" sz="1500" b="1" dirty="0" smtClean="0">
                <a:solidFill>
                  <a:srgbClr val="C00000"/>
                </a:solidFill>
              </a:endParaRPr>
            </a:p>
          </p:txBody>
        </p:sp>
        <p:sp>
          <p:nvSpPr>
            <p:cNvPr id="103" name="TextBox 102"/>
            <p:cNvSpPr txBox="1"/>
            <p:nvPr/>
          </p:nvSpPr>
          <p:spPr>
            <a:xfrm>
              <a:off x="2123762" y="4978043"/>
              <a:ext cx="720000" cy="323165"/>
            </a:xfrm>
            <a:prstGeom prst="rect">
              <a:avLst/>
            </a:prstGeom>
            <a:noFill/>
          </p:spPr>
          <p:txBody>
            <a:bodyPr wrap="square" rtlCol="0">
              <a:spAutoFit/>
            </a:bodyPr>
            <a:lstStyle/>
            <a:p>
              <a:pPr algn="ctr"/>
              <a:r>
                <a:rPr lang="da-DK" sz="1500" b="1" dirty="0" smtClean="0"/>
                <a:t>---</a:t>
              </a:r>
              <a:r>
                <a:rPr lang="da-DK" sz="1500" b="1" dirty="0" smtClean="0">
                  <a:solidFill>
                    <a:srgbClr val="C00000"/>
                  </a:solidFill>
                </a:rPr>
                <a:t>1</a:t>
              </a:r>
              <a:endParaRPr lang="en-US" sz="1500" b="1" dirty="0" smtClean="0">
                <a:solidFill>
                  <a:srgbClr val="C00000"/>
                </a:solidFill>
              </a:endParaRPr>
            </a:p>
          </p:txBody>
        </p:sp>
        <p:sp>
          <p:nvSpPr>
            <p:cNvPr id="104" name="TextBox 103"/>
            <p:cNvSpPr txBox="1"/>
            <p:nvPr/>
          </p:nvSpPr>
          <p:spPr>
            <a:xfrm>
              <a:off x="2795832" y="4978043"/>
              <a:ext cx="720000" cy="323165"/>
            </a:xfrm>
            <a:prstGeom prst="rect">
              <a:avLst/>
            </a:prstGeom>
            <a:noFill/>
          </p:spPr>
          <p:txBody>
            <a:bodyPr wrap="square" rtlCol="0">
              <a:spAutoFit/>
            </a:bodyPr>
            <a:lstStyle/>
            <a:p>
              <a:pPr algn="ctr"/>
              <a:r>
                <a:rPr lang="da-DK" sz="1500" b="1" dirty="0" smtClean="0"/>
                <a:t>-</a:t>
              </a:r>
              <a:r>
                <a:rPr lang="da-DK" sz="1500" b="1" dirty="0" smtClean="0">
                  <a:solidFill>
                    <a:srgbClr val="C00000"/>
                  </a:solidFill>
                </a:rPr>
                <a:t>1</a:t>
              </a:r>
              <a:r>
                <a:rPr lang="da-DK" sz="1500" b="1" dirty="0" smtClean="0"/>
                <a:t>--</a:t>
              </a:r>
              <a:endParaRPr lang="en-US" sz="1500" b="1" dirty="0" smtClean="0"/>
            </a:p>
          </p:txBody>
        </p:sp>
        <p:sp>
          <p:nvSpPr>
            <p:cNvPr id="105" name="TextBox 104"/>
            <p:cNvSpPr txBox="1"/>
            <p:nvPr/>
          </p:nvSpPr>
          <p:spPr>
            <a:xfrm>
              <a:off x="3467902" y="4978043"/>
              <a:ext cx="720000" cy="323165"/>
            </a:xfrm>
            <a:prstGeom prst="rect">
              <a:avLst/>
            </a:prstGeom>
            <a:noFill/>
          </p:spPr>
          <p:txBody>
            <a:bodyPr wrap="square" rtlCol="0">
              <a:spAutoFit/>
            </a:bodyPr>
            <a:lstStyle/>
            <a:p>
              <a:pPr algn="ctr"/>
              <a:r>
                <a:rPr lang="da-DK" sz="1500" b="1" dirty="0" smtClean="0">
                  <a:solidFill>
                    <a:srgbClr val="C00000"/>
                  </a:solidFill>
                </a:rPr>
                <a:t>1</a:t>
              </a:r>
              <a:r>
                <a:rPr lang="da-DK" sz="1500" b="1" dirty="0" smtClean="0"/>
                <a:t>---</a:t>
              </a:r>
              <a:endParaRPr lang="en-US" sz="1500" b="1" dirty="0" smtClean="0">
                <a:solidFill>
                  <a:srgbClr val="C00000"/>
                </a:solidFill>
              </a:endParaRPr>
            </a:p>
          </p:txBody>
        </p:sp>
        <p:sp>
          <p:nvSpPr>
            <p:cNvPr id="106" name="TextBox 105"/>
            <p:cNvSpPr txBox="1"/>
            <p:nvPr/>
          </p:nvSpPr>
          <p:spPr>
            <a:xfrm>
              <a:off x="4139972" y="4978043"/>
              <a:ext cx="720000" cy="323165"/>
            </a:xfrm>
            <a:prstGeom prst="rect">
              <a:avLst/>
            </a:prstGeom>
            <a:noFill/>
          </p:spPr>
          <p:txBody>
            <a:bodyPr wrap="square" rtlCol="0">
              <a:spAutoFit/>
            </a:bodyPr>
            <a:lstStyle/>
            <a:p>
              <a:pPr algn="ctr"/>
              <a:r>
                <a:rPr lang="da-DK" sz="1500" b="1" dirty="0" smtClean="0"/>
                <a:t>---</a:t>
              </a:r>
              <a:r>
                <a:rPr lang="da-DK" sz="1500" b="1" dirty="0" smtClean="0">
                  <a:solidFill>
                    <a:srgbClr val="C00000"/>
                  </a:solidFill>
                </a:rPr>
                <a:t>1</a:t>
              </a:r>
              <a:endParaRPr lang="en-US" sz="1500" b="1" dirty="0" smtClean="0"/>
            </a:p>
          </p:txBody>
        </p:sp>
        <p:sp>
          <p:nvSpPr>
            <p:cNvPr id="107" name="TextBox 106"/>
            <p:cNvSpPr txBox="1"/>
            <p:nvPr/>
          </p:nvSpPr>
          <p:spPr>
            <a:xfrm>
              <a:off x="5484112" y="4978043"/>
              <a:ext cx="720000" cy="323165"/>
            </a:xfrm>
            <a:prstGeom prst="rect">
              <a:avLst/>
            </a:prstGeom>
            <a:noFill/>
          </p:spPr>
          <p:txBody>
            <a:bodyPr wrap="square" rtlCol="0">
              <a:spAutoFit/>
            </a:bodyPr>
            <a:lstStyle/>
            <a:p>
              <a:pPr algn="ctr"/>
              <a:r>
                <a:rPr lang="da-DK" sz="1500" b="1" dirty="0" smtClean="0"/>
                <a:t>---</a:t>
              </a:r>
              <a:r>
                <a:rPr lang="da-DK" sz="1500" b="1" dirty="0" smtClean="0">
                  <a:solidFill>
                    <a:srgbClr val="C00000"/>
                  </a:solidFill>
                </a:rPr>
                <a:t>1</a:t>
              </a:r>
              <a:endParaRPr lang="en-US" sz="1500" b="1" dirty="0" smtClean="0">
                <a:solidFill>
                  <a:srgbClr val="C00000"/>
                </a:solidFill>
              </a:endParaRPr>
            </a:p>
          </p:txBody>
        </p:sp>
        <p:sp>
          <p:nvSpPr>
            <p:cNvPr id="108" name="TextBox 107"/>
            <p:cNvSpPr txBox="1"/>
            <p:nvPr/>
          </p:nvSpPr>
          <p:spPr>
            <a:xfrm>
              <a:off x="6156182" y="4978043"/>
              <a:ext cx="720000" cy="323165"/>
            </a:xfrm>
            <a:prstGeom prst="rect">
              <a:avLst/>
            </a:prstGeom>
            <a:noFill/>
          </p:spPr>
          <p:txBody>
            <a:bodyPr wrap="square" rtlCol="0">
              <a:spAutoFit/>
            </a:bodyPr>
            <a:lstStyle/>
            <a:p>
              <a:pPr algn="ctr"/>
              <a:r>
                <a:rPr lang="da-DK" sz="1500" b="1" dirty="0" smtClean="0"/>
                <a:t>---</a:t>
              </a:r>
              <a:r>
                <a:rPr lang="da-DK" sz="1500" b="1" dirty="0" smtClean="0">
                  <a:solidFill>
                    <a:srgbClr val="C00000"/>
                  </a:solidFill>
                </a:rPr>
                <a:t>1</a:t>
              </a:r>
              <a:endParaRPr lang="en-US" sz="1500" b="1" dirty="0" smtClean="0"/>
            </a:p>
          </p:txBody>
        </p:sp>
        <p:sp>
          <p:nvSpPr>
            <p:cNvPr id="109" name="TextBox 108"/>
            <p:cNvSpPr txBox="1"/>
            <p:nvPr/>
          </p:nvSpPr>
          <p:spPr>
            <a:xfrm>
              <a:off x="7164288" y="4978043"/>
              <a:ext cx="720000" cy="323165"/>
            </a:xfrm>
            <a:prstGeom prst="rect">
              <a:avLst/>
            </a:prstGeom>
            <a:noFill/>
          </p:spPr>
          <p:txBody>
            <a:bodyPr wrap="square" rtlCol="0">
              <a:spAutoFit/>
            </a:bodyPr>
            <a:lstStyle/>
            <a:p>
              <a:pPr algn="ctr"/>
              <a:r>
                <a:rPr lang="da-DK" sz="1500" b="1" dirty="0" smtClean="0"/>
                <a:t>----</a:t>
              </a:r>
              <a:r>
                <a:rPr lang="da-DK" sz="1500" b="1" dirty="0" smtClean="0">
                  <a:solidFill>
                    <a:srgbClr val="C00000"/>
                  </a:solidFill>
                </a:rPr>
                <a:t>0</a:t>
              </a:r>
              <a:endParaRPr lang="en-US" sz="1500" b="1" dirty="0" smtClean="0">
                <a:solidFill>
                  <a:srgbClr val="C00000"/>
                </a:solidFill>
              </a:endParaRPr>
            </a:p>
          </p:txBody>
        </p:sp>
        <p:grpSp>
          <p:nvGrpSpPr>
            <p:cNvPr id="110" name="Group 68"/>
            <p:cNvGrpSpPr/>
            <p:nvPr/>
          </p:nvGrpSpPr>
          <p:grpSpPr>
            <a:xfrm>
              <a:off x="2254096" y="4068361"/>
              <a:ext cx="877744" cy="909983"/>
              <a:chOff x="2254096" y="4068361"/>
              <a:chExt cx="877744" cy="909983"/>
            </a:xfrm>
          </p:grpSpPr>
          <p:sp>
            <p:nvSpPr>
              <p:cNvPr id="153" name="TextBox 152"/>
              <p:cNvSpPr txBox="1"/>
              <p:nvPr/>
            </p:nvSpPr>
            <p:spPr>
              <a:xfrm>
                <a:off x="2267744" y="4068361"/>
                <a:ext cx="864096" cy="584775"/>
              </a:xfrm>
              <a:prstGeom prst="rect">
                <a:avLst/>
              </a:prstGeom>
              <a:noFill/>
            </p:spPr>
            <p:txBody>
              <a:bodyPr wrap="square" rtlCol="0">
                <a:spAutoFit/>
              </a:bodyPr>
              <a:lstStyle/>
              <a:p>
                <a:pPr algn="ctr"/>
                <a:r>
                  <a:rPr lang="da-DK" sz="3200" b="1" i="1" dirty="0" smtClean="0"/>
                  <a:t>b</a:t>
                </a:r>
                <a:r>
                  <a:rPr lang="da-DK" sz="3200" b="1" baseline="-25000" dirty="0" smtClean="0"/>
                  <a:t>3</a:t>
                </a:r>
                <a:endParaRPr lang="en-US" sz="3200" b="1" baseline="-25000" dirty="0"/>
              </a:p>
            </p:txBody>
          </p:sp>
          <p:grpSp>
            <p:nvGrpSpPr>
              <p:cNvPr id="154" name="Group 64"/>
              <p:cNvGrpSpPr/>
              <p:nvPr/>
            </p:nvGrpSpPr>
            <p:grpSpPr>
              <a:xfrm>
                <a:off x="2254096" y="4608424"/>
                <a:ext cx="747376" cy="369920"/>
                <a:chOff x="309880" y="3429000"/>
                <a:chExt cx="747376" cy="369920"/>
              </a:xfrm>
            </p:grpSpPr>
            <p:cxnSp>
              <p:nvCxnSpPr>
                <p:cNvPr id="155" name="Straight Connector 154"/>
                <p:cNvCxnSpPr/>
                <p:nvPr/>
              </p:nvCxnSpPr>
              <p:spPr>
                <a:xfrm rot="16200000" flipH="1">
                  <a:off x="755576" y="3573016"/>
                  <a:ext cx="360040" cy="7200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56" name="TextBox 17"/>
                <p:cNvSpPr txBox="1"/>
                <p:nvPr/>
              </p:nvSpPr>
              <p:spPr>
                <a:xfrm>
                  <a:off x="309880" y="3429588"/>
                  <a:ext cx="747376" cy="369332"/>
                </a:xfrm>
                <a:prstGeom prst="rect">
                  <a:avLst/>
                </a:prstGeom>
                <a:noFill/>
              </p:spPr>
              <p:txBody>
                <a:bodyPr wrap="square" rtlCol="0">
                  <a:spAutoFit/>
                </a:bodyPr>
                <a:lstStyle/>
                <a:p>
                  <a:r>
                    <a:rPr lang="da-DK" dirty="0" smtClean="0"/>
                    <a:t>0     1</a:t>
                  </a:r>
                  <a:endParaRPr lang="en-US" dirty="0"/>
                </a:p>
              </p:txBody>
            </p:sp>
            <p:cxnSp>
              <p:nvCxnSpPr>
                <p:cNvPr id="157" name="Straight Connector 156"/>
                <p:cNvCxnSpPr/>
                <p:nvPr/>
              </p:nvCxnSpPr>
              <p:spPr>
                <a:xfrm rot="5400000">
                  <a:off x="409184" y="3559368"/>
                  <a:ext cx="332744" cy="7200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111" name="Group 69"/>
            <p:cNvGrpSpPr/>
            <p:nvPr/>
          </p:nvGrpSpPr>
          <p:grpSpPr>
            <a:xfrm>
              <a:off x="2974176" y="4077072"/>
              <a:ext cx="877744" cy="909983"/>
              <a:chOff x="2254096" y="4068361"/>
              <a:chExt cx="877744" cy="909983"/>
            </a:xfrm>
          </p:grpSpPr>
          <p:sp>
            <p:nvSpPr>
              <p:cNvPr id="148" name="TextBox 147"/>
              <p:cNvSpPr txBox="1"/>
              <p:nvPr/>
            </p:nvSpPr>
            <p:spPr>
              <a:xfrm>
                <a:off x="2267744" y="4068361"/>
                <a:ext cx="864096" cy="584775"/>
              </a:xfrm>
              <a:prstGeom prst="rect">
                <a:avLst/>
              </a:prstGeom>
              <a:noFill/>
            </p:spPr>
            <p:txBody>
              <a:bodyPr wrap="square" rtlCol="0">
                <a:spAutoFit/>
              </a:bodyPr>
              <a:lstStyle/>
              <a:p>
                <a:pPr algn="ctr"/>
                <a:r>
                  <a:rPr lang="da-DK" sz="3200" b="1" i="1" dirty="0" smtClean="0"/>
                  <a:t>b</a:t>
                </a:r>
                <a:r>
                  <a:rPr lang="da-DK" sz="3200" b="1" baseline="-25000" dirty="0" smtClean="0"/>
                  <a:t>3</a:t>
                </a:r>
                <a:endParaRPr lang="en-US" sz="3200" b="1" baseline="-25000" dirty="0"/>
              </a:p>
            </p:txBody>
          </p:sp>
          <p:grpSp>
            <p:nvGrpSpPr>
              <p:cNvPr id="149" name="Group 64"/>
              <p:cNvGrpSpPr/>
              <p:nvPr/>
            </p:nvGrpSpPr>
            <p:grpSpPr>
              <a:xfrm>
                <a:off x="2254096" y="4608424"/>
                <a:ext cx="747376" cy="369920"/>
                <a:chOff x="309880" y="3429000"/>
                <a:chExt cx="747376" cy="369920"/>
              </a:xfrm>
            </p:grpSpPr>
            <p:cxnSp>
              <p:nvCxnSpPr>
                <p:cNvPr id="150" name="Straight Connector 149"/>
                <p:cNvCxnSpPr/>
                <p:nvPr/>
              </p:nvCxnSpPr>
              <p:spPr>
                <a:xfrm rot="16200000" flipH="1">
                  <a:off x="683568" y="3573016"/>
                  <a:ext cx="360040" cy="7200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51" name="TextBox 17"/>
                <p:cNvSpPr txBox="1"/>
                <p:nvPr/>
              </p:nvSpPr>
              <p:spPr>
                <a:xfrm>
                  <a:off x="309880" y="3429588"/>
                  <a:ext cx="747376" cy="369332"/>
                </a:xfrm>
                <a:prstGeom prst="rect">
                  <a:avLst/>
                </a:prstGeom>
                <a:noFill/>
              </p:spPr>
              <p:txBody>
                <a:bodyPr wrap="square" rtlCol="0">
                  <a:spAutoFit/>
                </a:bodyPr>
                <a:lstStyle/>
                <a:p>
                  <a:r>
                    <a:rPr lang="da-DK" dirty="0" smtClean="0"/>
                    <a:t>0    1</a:t>
                  </a:r>
                  <a:endParaRPr lang="en-US" dirty="0"/>
                </a:p>
              </p:txBody>
            </p:sp>
            <p:cxnSp>
              <p:nvCxnSpPr>
                <p:cNvPr id="152" name="Straight Connector 151"/>
                <p:cNvCxnSpPr/>
                <p:nvPr/>
              </p:nvCxnSpPr>
              <p:spPr>
                <a:xfrm rot="5400000">
                  <a:off x="395540" y="3573020"/>
                  <a:ext cx="360040" cy="7200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112" name="Group 75"/>
            <p:cNvGrpSpPr/>
            <p:nvPr/>
          </p:nvGrpSpPr>
          <p:grpSpPr>
            <a:xfrm>
              <a:off x="3550240" y="4077072"/>
              <a:ext cx="877744" cy="909983"/>
              <a:chOff x="2254096" y="4068361"/>
              <a:chExt cx="877744" cy="909983"/>
            </a:xfrm>
          </p:grpSpPr>
          <p:sp>
            <p:nvSpPr>
              <p:cNvPr id="143" name="TextBox 142"/>
              <p:cNvSpPr txBox="1"/>
              <p:nvPr/>
            </p:nvSpPr>
            <p:spPr>
              <a:xfrm>
                <a:off x="2267744" y="4068361"/>
                <a:ext cx="864096" cy="584775"/>
              </a:xfrm>
              <a:prstGeom prst="rect">
                <a:avLst/>
              </a:prstGeom>
              <a:noFill/>
            </p:spPr>
            <p:txBody>
              <a:bodyPr wrap="square" rtlCol="0">
                <a:spAutoFit/>
              </a:bodyPr>
              <a:lstStyle/>
              <a:p>
                <a:pPr algn="ctr"/>
                <a:r>
                  <a:rPr lang="da-DK" sz="3200" b="1" i="1" dirty="0" smtClean="0"/>
                  <a:t>b</a:t>
                </a:r>
                <a:r>
                  <a:rPr lang="da-DK" sz="3200" b="1" baseline="-25000" dirty="0" smtClean="0"/>
                  <a:t>3</a:t>
                </a:r>
                <a:endParaRPr lang="en-US" sz="3200" b="1" baseline="-25000" dirty="0"/>
              </a:p>
            </p:txBody>
          </p:sp>
          <p:grpSp>
            <p:nvGrpSpPr>
              <p:cNvPr id="144" name="Group 64"/>
              <p:cNvGrpSpPr/>
              <p:nvPr/>
            </p:nvGrpSpPr>
            <p:grpSpPr>
              <a:xfrm>
                <a:off x="2254096" y="4608424"/>
                <a:ext cx="747376" cy="369920"/>
                <a:chOff x="309880" y="3429000"/>
                <a:chExt cx="747376" cy="369920"/>
              </a:xfrm>
            </p:grpSpPr>
            <p:cxnSp>
              <p:nvCxnSpPr>
                <p:cNvPr id="145" name="Straight Connector 144"/>
                <p:cNvCxnSpPr/>
                <p:nvPr/>
              </p:nvCxnSpPr>
              <p:spPr>
                <a:xfrm rot="16200000" flipH="1">
                  <a:off x="755576" y="3573016"/>
                  <a:ext cx="360040" cy="7200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46" name="TextBox 17"/>
                <p:cNvSpPr txBox="1"/>
                <p:nvPr/>
              </p:nvSpPr>
              <p:spPr>
                <a:xfrm>
                  <a:off x="309880" y="3429588"/>
                  <a:ext cx="747376" cy="369332"/>
                </a:xfrm>
                <a:prstGeom prst="rect">
                  <a:avLst/>
                </a:prstGeom>
                <a:noFill/>
              </p:spPr>
              <p:txBody>
                <a:bodyPr wrap="square" rtlCol="0">
                  <a:spAutoFit/>
                </a:bodyPr>
                <a:lstStyle/>
                <a:p>
                  <a:r>
                    <a:rPr lang="da-DK" dirty="0" smtClean="0"/>
                    <a:t>0     1</a:t>
                  </a:r>
                  <a:endParaRPr lang="en-US" dirty="0"/>
                </a:p>
              </p:txBody>
            </p:sp>
            <p:cxnSp>
              <p:nvCxnSpPr>
                <p:cNvPr id="147" name="Straight Connector 146"/>
                <p:cNvCxnSpPr/>
                <p:nvPr/>
              </p:nvCxnSpPr>
              <p:spPr>
                <a:xfrm rot="5400000">
                  <a:off x="395540" y="3573020"/>
                  <a:ext cx="360040" cy="7200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113" name="Group 81"/>
            <p:cNvGrpSpPr/>
            <p:nvPr/>
          </p:nvGrpSpPr>
          <p:grpSpPr>
            <a:xfrm>
              <a:off x="4211960" y="4077072"/>
              <a:ext cx="877744" cy="909983"/>
              <a:chOff x="2254096" y="4068361"/>
              <a:chExt cx="877744" cy="909983"/>
            </a:xfrm>
          </p:grpSpPr>
          <p:sp>
            <p:nvSpPr>
              <p:cNvPr id="138" name="TextBox 137"/>
              <p:cNvSpPr txBox="1"/>
              <p:nvPr/>
            </p:nvSpPr>
            <p:spPr>
              <a:xfrm>
                <a:off x="2267744" y="4068361"/>
                <a:ext cx="864096" cy="584775"/>
              </a:xfrm>
              <a:prstGeom prst="rect">
                <a:avLst/>
              </a:prstGeom>
              <a:noFill/>
            </p:spPr>
            <p:txBody>
              <a:bodyPr wrap="square" rtlCol="0">
                <a:spAutoFit/>
              </a:bodyPr>
              <a:lstStyle/>
              <a:p>
                <a:pPr algn="ctr"/>
                <a:r>
                  <a:rPr lang="da-DK" sz="3200" b="1" i="1" dirty="0" smtClean="0"/>
                  <a:t>b</a:t>
                </a:r>
                <a:r>
                  <a:rPr lang="da-DK" sz="3200" b="1" baseline="-25000" dirty="0" smtClean="0"/>
                  <a:t>3</a:t>
                </a:r>
                <a:endParaRPr lang="en-US" sz="3200" b="1" baseline="-25000" dirty="0"/>
              </a:p>
            </p:txBody>
          </p:sp>
          <p:grpSp>
            <p:nvGrpSpPr>
              <p:cNvPr id="139" name="Group 64"/>
              <p:cNvGrpSpPr/>
              <p:nvPr/>
            </p:nvGrpSpPr>
            <p:grpSpPr>
              <a:xfrm>
                <a:off x="2254096" y="4608424"/>
                <a:ext cx="747376" cy="369920"/>
                <a:chOff x="309880" y="3429000"/>
                <a:chExt cx="747376" cy="369920"/>
              </a:xfrm>
            </p:grpSpPr>
            <p:cxnSp>
              <p:nvCxnSpPr>
                <p:cNvPr id="140" name="Straight Connector 139"/>
                <p:cNvCxnSpPr/>
                <p:nvPr/>
              </p:nvCxnSpPr>
              <p:spPr>
                <a:xfrm rot="16200000" flipH="1">
                  <a:off x="755576" y="3573016"/>
                  <a:ext cx="360040" cy="7200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41" name="TextBox 17"/>
                <p:cNvSpPr txBox="1"/>
                <p:nvPr/>
              </p:nvSpPr>
              <p:spPr>
                <a:xfrm>
                  <a:off x="309880" y="3429588"/>
                  <a:ext cx="747376" cy="369332"/>
                </a:xfrm>
                <a:prstGeom prst="rect">
                  <a:avLst/>
                </a:prstGeom>
                <a:noFill/>
              </p:spPr>
              <p:txBody>
                <a:bodyPr wrap="square" rtlCol="0">
                  <a:spAutoFit/>
                </a:bodyPr>
                <a:lstStyle/>
                <a:p>
                  <a:r>
                    <a:rPr lang="da-DK" dirty="0" smtClean="0"/>
                    <a:t>0     1</a:t>
                  </a:r>
                  <a:endParaRPr lang="en-US" dirty="0"/>
                </a:p>
              </p:txBody>
            </p:sp>
            <p:cxnSp>
              <p:nvCxnSpPr>
                <p:cNvPr id="142" name="Straight Connector 141"/>
                <p:cNvCxnSpPr/>
                <p:nvPr/>
              </p:nvCxnSpPr>
              <p:spPr>
                <a:xfrm rot="5400000">
                  <a:off x="395540" y="3573020"/>
                  <a:ext cx="360040" cy="7200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114" name="Group 87"/>
            <p:cNvGrpSpPr/>
            <p:nvPr/>
          </p:nvGrpSpPr>
          <p:grpSpPr>
            <a:xfrm>
              <a:off x="4846384" y="4077072"/>
              <a:ext cx="877744" cy="909983"/>
              <a:chOff x="2254096" y="4068361"/>
              <a:chExt cx="877744" cy="909983"/>
            </a:xfrm>
          </p:grpSpPr>
          <p:sp>
            <p:nvSpPr>
              <p:cNvPr id="133" name="TextBox 132"/>
              <p:cNvSpPr txBox="1"/>
              <p:nvPr/>
            </p:nvSpPr>
            <p:spPr>
              <a:xfrm>
                <a:off x="2267744" y="4068361"/>
                <a:ext cx="864096" cy="584775"/>
              </a:xfrm>
              <a:prstGeom prst="rect">
                <a:avLst/>
              </a:prstGeom>
              <a:noFill/>
            </p:spPr>
            <p:txBody>
              <a:bodyPr wrap="square" rtlCol="0">
                <a:spAutoFit/>
              </a:bodyPr>
              <a:lstStyle/>
              <a:p>
                <a:pPr algn="ctr"/>
                <a:r>
                  <a:rPr lang="da-DK" sz="3200" b="1" i="1" dirty="0" smtClean="0"/>
                  <a:t>b</a:t>
                </a:r>
                <a:r>
                  <a:rPr lang="da-DK" sz="3200" b="1" baseline="-25000" dirty="0" smtClean="0"/>
                  <a:t>3</a:t>
                </a:r>
                <a:endParaRPr lang="en-US" sz="3200" b="1" baseline="-25000" dirty="0"/>
              </a:p>
            </p:txBody>
          </p:sp>
          <p:grpSp>
            <p:nvGrpSpPr>
              <p:cNvPr id="134" name="Group 64"/>
              <p:cNvGrpSpPr/>
              <p:nvPr/>
            </p:nvGrpSpPr>
            <p:grpSpPr>
              <a:xfrm>
                <a:off x="2254096" y="4608424"/>
                <a:ext cx="747376" cy="369920"/>
                <a:chOff x="309880" y="3429000"/>
                <a:chExt cx="747376" cy="369920"/>
              </a:xfrm>
            </p:grpSpPr>
            <p:cxnSp>
              <p:nvCxnSpPr>
                <p:cNvPr id="135" name="Straight Connector 134"/>
                <p:cNvCxnSpPr/>
                <p:nvPr/>
              </p:nvCxnSpPr>
              <p:spPr>
                <a:xfrm rot="16200000" flipH="1">
                  <a:off x="755576" y="3573016"/>
                  <a:ext cx="360040" cy="7200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36" name="TextBox 17"/>
                <p:cNvSpPr txBox="1"/>
                <p:nvPr/>
              </p:nvSpPr>
              <p:spPr>
                <a:xfrm>
                  <a:off x="309880" y="3429588"/>
                  <a:ext cx="747376" cy="369332"/>
                </a:xfrm>
                <a:prstGeom prst="rect">
                  <a:avLst/>
                </a:prstGeom>
                <a:noFill/>
              </p:spPr>
              <p:txBody>
                <a:bodyPr wrap="square" rtlCol="0">
                  <a:spAutoFit/>
                </a:bodyPr>
                <a:lstStyle/>
                <a:p>
                  <a:r>
                    <a:rPr lang="da-DK" dirty="0" smtClean="0"/>
                    <a:t>0     1</a:t>
                  </a:r>
                  <a:endParaRPr lang="en-US" dirty="0"/>
                </a:p>
              </p:txBody>
            </p:sp>
            <p:cxnSp>
              <p:nvCxnSpPr>
                <p:cNvPr id="137" name="Straight Connector 136"/>
                <p:cNvCxnSpPr/>
                <p:nvPr/>
              </p:nvCxnSpPr>
              <p:spPr>
                <a:xfrm rot="5400000">
                  <a:off x="395540" y="3573020"/>
                  <a:ext cx="360040" cy="7200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115" name="Group 93"/>
            <p:cNvGrpSpPr/>
            <p:nvPr/>
          </p:nvGrpSpPr>
          <p:grpSpPr>
            <a:xfrm>
              <a:off x="5494456" y="4077072"/>
              <a:ext cx="877744" cy="909983"/>
              <a:chOff x="2254096" y="4068361"/>
              <a:chExt cx="877744" cy="909983"/>
            </a:xfrm>
          </p:grpSpPr>
          <p:sp>
            <p:nvSpPr>
              <p:cNvPr id="128" name="TextBox 127"/>
              <p:cNvSpPr txBox="1"/>
              <p:nvPr/>
            </p:nvSpPr>
            <p:spPr>
              <a:xfrm>
                <a:off x="2267744" y="4068361"/>
                <a:ext cx="864096" cy="584775"/>
              </a:xfrm>
              <a:prstGeom prst="rect">
                <a:avLst/>
              </a:prstGeom>
              <a:noFill/>
            </p:spPr>
            <p:txBody>
              <a:bodyPr wrap="square" rtlCol="0">
                <a:spAutoFit/>
              </a:bodyPr>
              <a:lstStyle/>
              <a:p>
                <a:pPr algn="ctr"/>
                <a:r>
                  <a:rPr lang="da-DK" sz="3200" b="1" i="1" dirty="0" smtClean="0"/>
                  <a:t>b</a:t>
                </a:r>
                <a:r>
                  <a:rPr lang="da-DK" sz="3200" b="1" baseline="-25000" dirty="0" smtClean="0"/>
                  <a:t>3</a:t>
                </a:r>
                <a:endParaRPr lang="en-US" sz="3200" b="1" baseline="-25000" dirty="0"/>
              </a:p>
            </p:txBody>
          </p:sp>
          <p:grpSp>
            <p:nvGrpSpPr>
              <p:cNvPr id="129" name="Group 64"/>
              <p:cNvGrpSpPr/>
              <p:nvPr/>
            </p:nvGrpSpPr>
            <p:grpSpPr>
              <a:xfrm>
                <a:off x="2254096" y="4608424"/>
                <a:ext cx="747376" cy="369920"/>
                <a:chOff x="309880" y="3429000"/>
                <a:chExt cx="747376" cy="369920"/>
              </a:xfrm>
            </p:grpSpPr>
            <p:cxnSp>
              <p:nvCxnSpPr>
                <p:cNvPr id="130" name="Straight Connector 129"/>
                <p:cNvCxnSpPr/>
                <p:nvPr/>
              </p:nvCxnSpPr>
              <p:spPr>
                <a:xfrm rot="16200000" flipH="1">
                  <a:off x="755576" y="3573016"/>
                  <a:ext cx="360040" cy="7200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31" name="TextBox 17"/>
                <p:cNvSpPr txBox="1"/>
                <p:nvPr/>
              </p:nvSpPr>
              <p:spPr>
                <a:xfrm>
                  <a:off x="309880" y="3429588"/>
                  <a:ext cx="747376" cy="369332"/>
                </a:xfrm>
                <a:prstGeom prst="rect">
                  <a:avLst/>
                </a:prstGeom>
                <a:noFill/>
              </p:spPr>
              <p:txBody>
                <a:bodyPr wrap="square" rtlCol="0">
                  <a:spAutoFit/>
                </a:bodyPr>
                <a:lstStyle/>
                <a:p>
                  <a:r>
                    <a:rPr lang="da-DK" dirty="0" smtClean="0"/>
                    <a:t>0     1</a:t>
                  </a:r>
                  <a:endParaRPr lang="en-US" dirty="0"/>
                </a:p>
              </p:txBody>
            </p:sp>
            <p:cxnSp>
              <p:nvCxnSpPr>
                <p:cNvPr id="132" name="Straight Connector 131"/>
                <p:cNvCxnSpPr/>
                <p:nvPr/>
              </p:nvCxnSpPr>
              <p:spPr>
                <a:xfrm rot="5400000">
                  <a:off x="395540" y="3573020"/>
                  <a:ext cx="360040" cy="7200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116" name="Group 99"/>
            <p:cNvGrpSpPr/>
            <p:nvPr/>
          </p:nvGrpSpPr>
          <p:grpSpPr>
            <a:xfrm>
              <a:off x="6142528" y="4077072"/>
              <a:ext cx="877744" cy="909983"/>
              <a:chOff x="2254096" y="4068361"/>
              <a:chExt cx="877744" cy="909983"/>
            </a:xfrm>
          </p:grpSpPr>
          <p:sp>
            <p:nvSpPr>
              <p:cNvPr id="123" name="TextBox 122"/>
              <p:cNvSpPr txBox="1"/>
              <p:nvPr/>
            </p:nvSpPr>
            <p:spPr>
              <a:xfrm>
                <a:off x="2267744" y="4068361"/>
                <a:ext cx="864096" cy="584775"/>
              </a:xfrm>
              <a:prstGeom prst="rect">
                <a:avLst/>
              </a:prstGeom>
              <a:noFill/>
            </p:spPr>
            <p:txBody>
              <a:bodyPr wrap="square" rtlCol="0">
                <a:spAutoFit/>
              </a:bodyPr>
              <a:lstStyle/>
              <a:p>
                <a:pPr algn="ctr"/>
                <a:r>
                  <a:rPr lang="da-DK" sz="3200" b="1" i="1" dirty="0" smtClean="0"/>
                  <a:t>b</a:t>
                </a:r>
                <a:r>
                  <a:rPr lang="da-DK" sz="3200" b="1" baseline="-25000" dirty="0" smtClean="0"/>
                  <a:t>3</a:t>
                </a:r>
                <a:endParaRPr lang="en-US" sz="3200" b="1" baseline="-25000" dirty="0"/>
              </a:p>
            </p:txBody>
          </p:sp>
          <p:grpSp>
            <p:nvGrpSpPr>
              <p:cNvPr id="124" name="Group 64"/>
              <p:cNvGrpSpPr/>
              <p:nvPr/>
            </p:nvGrpSpPr>
            <p:grpSpPr>
              <a:xfrm>
                <a:off x="2254096" y="4608424"/>
                <a:ext cx="747376" cy="369920"/>
                <a:chOff x="309880" y="3429000"/>
                <a:chExt cx="747376" cy="369920"/>
              </a:xfrm>
            </p:grpSpPr>
            <p:cxnSp>
              <p:nvCxnSpPr>
                <p:cNvPr id="125" name="Straight Connector 124"/>
                <p:cNvCxnSpPr/>
                <p:nvPr/>
              </p:nvCxnSpPr>
              <p:spPr>
                <a:xfrm rot="16200000" flipH="1">
                  <a:off x="755576" y="3573016"/>
                  <a:ext cx="360040" cy="7200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26" name="TextBox 17"/>
                <p:cNvSpPr txBox="1"/>
                <p:nvPr/>
              </p:nvSpPr>
              <p:spPr>
                <a:xfrm>
                  <a:off x="309880" y="3429588"/>
                  <a:ext cx="747376" cy="369332"/>
                </a:xfrm>
                <a:prstGeom prst="rect">
                  <a:avLst/>
                </a:prstGeom>
                <a:noFill/>
              </p:spPr>
              <p:txBody>
                <a:bodyPr wrap="square" rtlCol="0">
                  <a:spAutoFit/>
                </a:bodyPr>
                <a:lstStyle/>
                <a:p>
                  <a:r>
                    <a:rPr lang="da-DK" dirty="0" smtClean="0"/>
                    <a:t>0     1</a:t>
                  </a:r>
                  <a:endParaRPr lang="en-US" dirty="0"/>
                </a:p>
              </p:txBody>
            </p:sp>
            <p:cxnSp>
              <p:nvCxnSpPr>
                <p:cNvPr id="127" name="Straight Connector 126"/>
                <p:cNvCxnSpPr/>
                <p:nvPr/>
              </p:nvCxnSpPr>
              <p:spPr>
                <a:xfrm rot="5400000">
                  <a:off x="395540" y="3573020"/>
                  <a:ext cx="360040" cy="7200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117" name="Group 105"/>
            <p:cNvGrpSpPr/>
            <p:nvPr/>
          </p:nvGrpSpPr>
          <p:grpSpPr>
            <a:xfrm>
              <a:off x="6862608" y="4103193"/>
              <a:ext cx="877744" cy="909983"/>
              <a:chOff x="2254096" y="4068361"/>
              <a:chExt cx="877744" cy="909983"/>
            </a:xfrm>
          </p:grpSpPr>
          <p:sp>
            <p:nvSpPr>
              <p:cNvPr id="118" name="TextBox 117"/>
              <p:cNvSpPr txBox="1"/>
              <p:nvPr/>
            </p:nvSpPr>
            <p:spPr>
              <a:xfrm>
                <a:off x="2267744" y="4068361"/>
                <a:ext cx="864096" cy="584775"/>
              </a:xfrm>
              <a:prstGeom prst="rect">
                <a:avLst/>
              </a:prstGeom>
              <a:noFill/>
            </p:spPr>
            <p:txBody>
              <a:bodyPr wrap="square" rtlCol="0">
                <a:spAutoFit/>
              </a:bodyPr>
              <a:lstStyle/>
              <a:p>
                <a:pPr algn="ctr"/>
                <a:r>
                  <a:rPr lang="da-DK" sz="3200" b="1" i="1" dirty="0" smtClean="0"/>
                  <a:t>b</a:t>
                </a:r>
                <a:r>
                  <a:rPr lang="da-DK" sz="3200" b="1" baseline="-25000" dirty="0" smtClean="0"/>
                  <a:t>3</a:t>
                </a:r>
                <a:endParaRPr lang="en-US" sz="3200" b="1" baseline="-25000" dirty="0"/>
              </a:p>
            </p:txBody>
          </p:sp>
          <p:grpSp>
            <p:nvGrpSpPr>
              <p:cNvPr id="119" name="Group 64"/>
              <p:cNvGrpSpPr/>
              <p:nvPr/>
            </p:nvGrpSpPr>
            <p:grpSpPr>
              <a:xfrm>
                <a:off x="2254096" y="4608424"/>
                <a:ext cx="747376" cy="369920"/>
                <a:chOff x="309880" y="3429000"/>
                <a:chExt cx="747376" cy="369920"/>
              </a:xfrm>
            </p:grpSpPr>
            <p:cxnSp>
              <p:nvCxnSpPr>
                <p:cNvPr id="120" name="Straight Connector 119"/>
                <p:cNvCxnSpPr/>
                <p:nvPr/>
              </p:nvCxnSpPr>
              <p:spPr>
                <a:xfrm rot="16200000" flipH="1">
                  <a:off x="755576" y="3573016"/>
                  <a:ext cx="360040" cy="7200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21" name="TextBox 17"/>
                <p:cNvSpPr txBox="1"/>
                <p:nvPr/>
              </p:nvSpPr>
              <p:spPr>
                <a:xfrm>
                  <a:off x="309880" y="3429588"/>
                  <a:ext cx="747376" cy="369332"/>
                </a:xfrm>
                <a:prstGeom prst="rect">
                  <a:avLst/>
                </a:prstGeom>
                <a:noFill/>
              </p:spPr>
              <p:txBody>
                <a:bodyPr wrap="square" rtlCol="0">
                  <a:spAutoFit/>
                </a:bodyPr>
                <a:lstStyle/>
                <a:p>
                  <a:r>
                    <a:rPr lang="da-DK" dirty="0" smtClean="0"/>
                    <a:t>0     1</a:t>
                  </a:r>
                  <a:endParaRPr lang="en-US" dirty="0"/>
                </a:p>
              </p:txBody>
            </p:sp>
            <p:cxnSp>
              <p:nvCxnSpPr>
                <p:cNvPr id="122" name="Straight Connector 121"/>
                <p:cNvCxnSpPr/>
                <p:nvPr/>
              </p:nvCxnSpPr>
              <p:spPr>
                <a:xfrm rot="5400000">
                  <a:off x="395540" y="3573020"/>
                  <a:ext cx="360040" cy="7200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grpSp>
      </p:grpSp>
      <p:sp>
        <p:nvSpPr>
          <p:cNvPr id="281" name="TextBox 280"/>
          <p:cNvSpPr txBox="1"/>
          <p:nvPr/>
        </p:nvSpPr>
        <p:spPr>
          <a:xfrm>
            <a:off x="3275856" y="1988840"/>
            <a:ext cx="3168352" cy="584775"/>
          </a:xfrm>
          <a:prstGeom prst="rect">
            <a:avLst/>
          </a:prstGeom>
          <a:noFill/>
        </p:spPr>
        <p:txBody>
          <a:bodyPr wrap="square" rtlCol="0">
            <a:spAutoFit/>
          </a:bodyPr>
          <a:lstStyle/>
          <a:p>
            <a:pPr algn="ctr"/>
            <a:r>
              <a:rPr lang="da-DK" sz="3200" b="1" i="1" dirty="0" smtClean="0"/>
              <a:t>b</a:t>
            </a:r>
            <a:r>
              <a:rPr lang="da-DK" sz="3200" b="1" baseline="-25000" dirty="0" smtClean="0"/>
              <a:t>3</a:t>
            </a:r>
            <a:r>
              <a:rPr lang="da-DK" sz="3200" b="1" i="1" dirty="0" smtClean="0"/>
              <a:t>b</a:t>
            </a:r>
            <a:r>
              <a:rPr lang="da-DK" sz="3200" b="1" baseline="-25000" dirty="0" smtClean="0"/>
              <a:t>2</a:t>
            </a:r>
            <a:r>
              <a:rPr lang="da-DK" sz="3200" b="1" i="1" dirty="0" smtClean="0"/>
              <a:t>b</a:t>
            </a:r>
            <a:r>
              <a:rPr lang="da-DK" sz="3200" b="1" baseline="-25000" dirty="0" smtClean="0"/>
              <a:t>1</a:t>
            </a:r>
            <a:r>
              <a:rPr lang="da-DK" sz="3200" b="1" i="1" dirty="0" smtClean="0"/>
              <a:t>b</a:t>
            </a:r>
            <a:r>
              <a:rPr lang="da-DK" sz="3200" b="1" baseline="-25000" dirty="0" smtClean="0"/>
              <a:t>0</a:t>
            </a:r>
            <a:endParaRPr lang="en-US" sz="3200" b="1" baseline="-25000" dirty="0"/>
          </a:p>
        </p:txBody>
      </p:sp>
      <p:sp>
        <p:nvSpPr>
          <p:cNvPr id="179" name="Rectangle 178"/>
          <p:cNvSpPr/>
          <p:nvPr/>
        </p:nvSpPr>
        <p:spPr>
          <a:xfrm flipV="1">
            <a:off x="2627785" y="220172"/>
            <a:ext cx="2664295" cy="2880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0" name="Rectangle 179"/>
          <p:cNvSpPr/>
          <p:nvPr/>
        </p:nvSpPr>
        <p:spPr>
          <a:xfrm>
            <a:off x="1475656" y="0"/>
            <a:ext cx="1080120" cy="6858000"/>
          </a:xfrm>
          <a:prstGeom prst="rect">
            <a:avLst/>
          </a:prstGeom>
          <a:solidFill>
            <a:srgbClr val="FFFFFF">
              <a:alpha val="8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2" name="Straight Connector 181"/>
          <p:cNvCxnSpPr/>
          <p:nvPr/>
        </p:nvCxnSpPr>
        <p:spPr>
          <a:xfrm rot="10800000">
            <a:off x="3441608" y="1312192"/>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0800000">
            <a:off x="3297569" y="2060848"/>
            <a:ext cx="32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10800000">
            <a:off x="3160417" y="3501008"/>
            <a:ext cx="46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2" nodeType="clickEffect">
                                  <p:stCondLst>
                                    <p:cond delay="0"/>
                                  </p:stCondLst>
                                  <p:childTnLst>
                                    <p:animEffect transition="out" filter="fade">
                                      <p:cBhvr>
                                        <p:cTn id="6" dur="2000"/>
                                        <p:tgtEl>
                                          <p:spTgt spid="179"/>
                                        </p:tgtEl>
                                      </p:cBhvr>
                                    </p:animEffect>
                                    <p:set>
                                      <p:cBhvr>
                                        <p:cTn id="7" dur="1" fill="hold">
                                          <p:stCondLst>
                                            <p:cond delay="1999"/>
                                          </p:stCondLst>
                                        </p:cTn>
                                        <p:tgtEl>
                                          <p:spTgt spid="179"/>
                                        </p:tgtEl>
                                        <p:attrNameLst>
                                          <p:attrName>style.visibility</p:attrName>
                                        </p:attrNameLst>
                                      </p:cBhvr>
                                      <p:to>
                                        <p:strVal val="hidden"/>
                                      </p:to>
                                    </p:set>
                                  </p:childTnLst>
                                </p:cTn>
                              </p:par>
                              <p:par>
                                <p:cTn id="8" presetID="10" presetClass="exit" presetSubtype="0" fill="hold" grpId="0" nodeType="withEffect">
                                  <p:stCondLst>
                                    <p:cond delay="0"/>
                                  </p:stCondLst>
                                  <p:childTnLst>
                                    <p:animEffect transition="out" filter="fade">
                                      <p:cBhvr>
                                        <p:cTn id="9" dur="2000"/>
                                        <p:tgtEl>
                                          <p:spTgt spid="51"/>
                                        </p:tgtEl>
                                      </p:cBhvr>
                                    </p:animEffect>
                                    <p:set>
                                      <p:cBhvr>
                                        <p:cTn id="10" dur="1" fill="hold">
                                          <p:stCondLst>
                                            <p:cond delay="1999"/>
                                          </p:stCondLst>
                                        </p:cTn>
                                        <p:tgtEl>
                                          <p:spTgt spid="51"/>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grpId="0" nodeType="clickEffect">
                                  <p:stCondLst>
                                    <p:cond delay="0"/>
                                  </p:stCondLst>
                                  <p:childTnLst>
                                    <p:animEffect transition="out" filter="fade">
                                      <p:cBhvr>
                                        <p:cTn id="14" dur="2000"/>
                                        <p:tgtEl>
                                          <p:spTgt spid="45"/>
                                        </p:tgtEl>
                                      </p:cBhvr>
                                    </p:animEffect>
                                    <p:set>
                                      <p:cBhvr>
                                        <p:cTn id="15" dur="1" fill="hold">
                                          <p:stCondLst>
                                            <p:cond delay="1999"/>
                                          </p:stCondLst>
                                        </p:cTn>
                                        <p:tgtEl>
                                          <p:spTgt spid="45"/>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0" nodeType="clickEffect">
                                  <p:stCondLst>
                                    <p:cond delay="0"/>
                                  </p:stCondLst>
                                  <p:childTnLst>
                                    <p:animEffect transition="out" filter="fade">
                                      <p:cBhvr>
                                        <p:cTn id="19" dur="2000"/>
                                        <p:tgtEl>
                                          <p:spTgt spid="44"/>
                                        </p:tgtEl>
                                      </p:cBhvr>
                                    </p:animEffect>
                                    <p:set>
                                      <p:cBhvr>
                                        <p:cTn id="20" dur="1" fill="hold">
                                          <p:stCondLst>
                                            <p:cond delay="1999"/>
                                          </p:stCondLst>
                                        </p:cTn>
                                        <p:tgtEl>
                                          <p:spTgt spid="44"/>
                                        </p:tgtEl>
                                        <p:attrNameLst>
                                          <p:attrName>style.visibility</p:attrName>
                                        </p:attrNameLst>
                                      </p:cBhvr>
                                      <p:to>
                                        <p:strVal val="hidden"/>
                                      </p:to>
                                    </p:set>
                                  </p:childTnLst>
                                </p:cTn>
                              </p:par>
                              <p:par>
                                <p:cTn id="21" presetID="10" presetClass="exit" presetSubtype="0" fill="hold" nodeType="withEffect">
                                  <p:stCondLst>
                                    <p:cond delay="0"/>
                                  </p:stCondLst>
                                  <p:childTnLst>
                                    <p:animEffect transition="out" filter="fade">
                                      <p:cBhvr>
                                        <p:cTn id="22" dur="2000"/>
                                        <p:tgtEl>
                                          <p:spTgt spid="42"/>
                                        </p:tgtEl>
                                      </p:cBhvr>
                                    </p:animEffect>
                                    <p:set>
                                      <p:cBhvr>
                                        <p:cTn id="23" dur="1" fill="hold">
                                          <p:stCondLst>
                                            <p:cond delay="1999"/>
                                          </p:stCondLst>
                                        </p:cTn>
                                        <p:tgtEl>
                                          <p:spTgt spid="42"/>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46"/>
                                        </p:tgtEl>
                                        <p:attrNameLst>
                                          <p:attrName>style.visibility</p:attrName>
                                        </p:attrNameLst>
                                      </p:cBhvr>
                                      <p:to>
                                        <p:strVal val="visible"/>
                                      </p:to>
                                    </p:set>
                                    <p:animEffect transition="in" filter="fade">
                                      <p:cBhvr>
                                        <p:cTn id="28" dur="2000"/>
                                        <p:tgtEl>
                                          <p:spTgt spid="46"/>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xit" presetSubtype="0" fill="hold" grpId="0" nodeType="clickEffect">
                                  <p:stCondLst>
                                    <p:cond delay="0"/>
                                  </p:stCondLst>
                                  <p:childTnLst>
                                    <p:animEffect transition="out" filter="fade">
                                      <p:cBhvr>
                                        <p:cTn id="32" dur="2000"/>
                                        <p:tgtEl>
                                          <p:spTgt spid="18"/>
                                        </p:tgtEl>
                                      </p:cBhvr>
                                    </p:animEffect>
                                    <p:set>
                                      <p:cBhvr>
                                        <p:cTn id="33" dur="1" fill="hold">
                                          <p:stCondLst>
                                            <p:cond delay="1999"/>
                                          </p:stCondLst>
                                        </p:cTn>
                                        <p:tgtEl>
                                          <p:spTgt spid="18"/>
                                        </p:tgtEl>
                                        <p:attrNameLst>
                                          <p:attrName>style.visibility</p:attrName>
                                        </p:attrNameLst>
                                      </p:cBhvr>
                                      <p:to>
                                        <p:strVal val="hidden"/>
                                      </p:to>
                                    </p:set>
                                  </p:childTnLst>
                                </p:cTn>
                              </p:par>
                            </p:childTnLst>
                          </p:cTn>
                        </p:par>
                      </p:childTnLst>
                    </p:cTn>
                  </p:par>
                  <p:par>
                    <p:cTn id="34" fill="hold">
                      <p:stCondLst>
                        <p:cond delay="indefinite"/>
                      </p:stCondLst>
                      <p:childTnLst>
                        <p:par>
                          <p:cTn id="35" fill="hold">
                            <p:stCondLst>
                              <p:cond delay="0"/>
                            </p:stCondLst>
                            <p:childTnLst>
                              <p:par>
                                <p:cTn id="36" presetID="10" presetClass="exit" presetSubtype="0" fill="hold" grpId="0" nodeType="clickEffect">
                                  <p:stCondLst>
                                    <p:cond delay="0"/>
                                  </p:stCondLst>
                                  <p:childTnLst>
                                    <p:animEffect transition="out" filter="fade">
                                      <p:cBhvr>
                                        <p:cTn id="37" dur="2000"/>
                                        <p:tgtEl>
                                          <p:spTgt spid="43"/>
                                        </p:tgtEl>
                                      </p:cBhvr>
                                    </p:animEffect>
                                    <p:set>
                                      <p:cBhvr>
                                        <p:cTn id="38" dur="1" fill="hold">
                                          <p:stCondLst>
                                            <p:cond delay="1999"/>
                                          </p:stCondLst>
                                        </p:cTn>
                                        <p:tgtEl>
                                          <p:spTgt spid="43"/>
                                        </p:tgtEl>
                                        <p:attrNameLst>
                                          <p:attrName>style.visibility</p:attrName>
                                        </p:attrNameLst>
                                      </p:cBhvr>
                                      <p:to>
                                        <p:strVal val="hidden"/>
                                      </p:to>
                                    </p:set>
                                  </p:childTnLst>
                                </p:cTn>
                              </p:par>
                              <p:par>
                                <p:cTn id="39" presetID="10" presetClass="entr" presetSubtype="0" fill="hold" nodeType="withEffect">
                                  <p:stCondLst>
                                    <p:cond delay="0"/>
                                  </p:stCondLst>
                                  <p:childTnLst>
                                    <p:set>
                                      <p:cBhvr>
                                        <p:cTn id="40" dur="1" fill="hold">
                                          <p:stCondLst>
                                            <p:cond delay="0"/>
                                          </p:stCondLst>
                                        </p:cTn>
                                        <p:tgtEl>
                                          <p:spTgt spid="182"/>
                                        </p:tgtEl>
                                        <p:attrNameLst>
                                          <p:attrName>style.visibility</p:attrName>
                                        </p:attrNameLst>
                                      </p:cBhvr>
                                      <p:to>
                                        <p:strVal val="visible"/>
                                      </p:to>
                                    </p:set>
                                    <p:animEffect transition="in" filter="fade">
                                      <p:cBhvr>
                                        <p:cTn id="41" dur="2000"/>
                                        <p:tgtEl>
                                          <p:spTgt spid="182"/>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xit" presetSubtype="0" fill="hold" grpId="1" nodeType="clickEffect">
                                  <p:stCondLst>
                                    <p:cond delay="0"/>
                                  </p:stCondLst>
                                  <p:childTnLst>
                                    <p:animEffect transition="out" filter="fade">
                                      <p:cBhvr>
                                        <p:cTn id="45" dur="2000"/>
                                        <p:tgtEl>
                                          <p:spTgt spid="46"/>
                                        </p:tgtEl>
                                      </p:cBhvr>
                                    </p:animEffect>
                                    <p:set>
                                      <p:cBhvr>
                                        <p:cTn id="46" dur="1" fill="hold">
                                          <p:stCondLst>
                                            <p:cond delay="1999"/>
                                          </p:stCondLst>
                                        </p:cTn>
                                        <p:tgtEl>
                                          <p:spTgt spid="46"/>
                                        </p:tgtEl>
                                        <p:attrNameLst>
                                          <p:attrName>style.visibility</p:attrName>
                                        </p:attrNameLst>
                                      </p:cBhvr>
                                      <p:to>
                                        <p:strVal val="hidden"/>
                                      </p:to>
                                    </p:set>
                                  </p:childTnLst>
                                </p:cTn>
                              </p:par>
                              <p:par>
                                <p:cTn id="47" presetID="10" presetClass="exit" presetSubtype="0" fill="hold" grpId="0" nodeType="withEffect">
                                  <p:stCondLst>
                                    <p:cond delay="0"/>
                                  </p:stCondLst>
                                  <p:childTnLst>
                                    <p:animEffect transition="out" filter="fade">
                                      <p:cBhvr>
                                        <p:cTn id="48" dur="2000"/>
                                        <p:tgtEl>
                                          <p:spTgt spid="39"/>
                                        </p:tgtEl>
                                      </p:cBhvr>
                                    </p:animEffect>
                                    <p:set>
                                      <p:cBhvr>
                                        <p:cTn id="49" dur="1" fill="hold">
                                          <p:stCondLst>
                                            <p:cond delay="1999"/>
                                          </p:stCondLst>
                                        </p:cTn>
                                        <p:tgtEl>
                                          <p:spTgt spid="39"/>
                                        </p:tgtEl>
                                        <p:attrNameLst>
                                          <p:attrName>style.visibility</p:attrName>
                                        </p:attrNameLst>
                                      </p:cBhvr>
                                      <p:to>
                                        <p:strVal val="hidden"/>
                                      </p:to>
                                    </p:set>
                                  </p:childTnLst>
                                </p:cTn>
                              </p:par>
                              <p:par>
                                <p:cTn id="50" presetID="10" presetClass="exit" presetSubtype="0" fill="hold" nodeType="withEffect">
                                  <p:stCondLst>
                                    <p:cond delay="0"/>
                                  </p:stCondLst>
                                  <p:childTnLst>
                                    <p:animEffect transition="out" filter="fade">
                                      <p:cBhvr>
                                        <p:cTn id="51" dur="2000"/>
                                        <p:tgtEl>
                                          <p:spTgt spid="182"/>
                                        </p:tgtEl>
                                      </p:cBhvr>
                                    </p:animEffect>
                                    <p:set>
                                      <p:cBhvr>
                                        <p:cTn id="52" dur="1" fill="hold">
                                          <p:stCondLst>
                                            <p:cond delay="1999"/>
                                          </p:stCondLst>
                                        </p:cTn>
                                        <p:tgtEl>
                                          <p:spTgt spid="182"/>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47"/>
                                        </p:tgtEl>
                                        <p:attrNameLst>
                                          <p:attrName>style.visibility</p:attrName>
                                        </p:attrNameLst>
                                      </p:cBhvr>
                                      <p:to>
                                        <p:strVal val="visible"/>
                                      </p:to>
                                    </p:set>
                                    <p:animEffect transition="in" filter="fade">
                                      <p:cBhvr>
                                        <p:cTn id="57" dur="2000"/>
                                        <p:tgtEl>
                                          <p:spTgt spid="47"/>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xit" presetSubtype="0" fill="hold" grpId="0" nodeType="clickEffect">
                                  <p:stCondLst>
                                    <p:cond delay="0"/>
                                  </p:stCondLst>
                                  <p:childTnLst>
                                    <p:animEffect transition="out" filter="fade">
                                      <p:cBhvr>
                                        <p:cTn id="61" dur="2000"/>
                                        <p:tgtEl>
                                          <p:spTgt spid="19"/>
                                        </p:tgtEl>
                                      </p:cBhvr>
                                    </p:animEffect>
                                    <p:set>
                                      <p:cBhvr>
                                        <p:cTn id="62" dur="1" fill="hold">
                                          <p:stCondLst>
                                            <p:cond delay="1999"/>
                                          </p:stCondLst>
                                        </p:cTn>
                                        <p:tgtEl>
                                          <p:spTgt spid="19"/>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10" presetClass="exit" presetSubtype="0" fill="hold" grpId="0" nodeType="clickEffect">
                                  <p:stCondLst>
                                    <p:cond delay="0"/>
                                  </p:stCondLst>
                                  <p:childTnLst>
                                    <p:animEffect transition="out" filter="fade">
                                      <p:cBhvr>
                                        <p:cTn id="66" dur="2000"/>
                                        <p:tgtEl>
                                          <p:spTgt spid="41"/>
                                        </p:tgtEl>
                                      </p:cBhvr>
                                    </p:animEffect>
                                    <p:set>
                                      <p:cBhvr>
                                        <p:cTn id="67" dur="1" fill="hold">
                                          <p:stCondLst>
                                            <p:cond delay="1999"/>
                                          </p:stCondLst>
                                        </p:cTn>
                                        <p:tgtEl>
                                          <p:spTgt spid="41"/>
                                        </p:tgtEl>
                                        <p:attrNameLst>
                                          <p:attrName>style.visibility</p:attrName>
                                        </p:attrNameLst>
                                      </p:cBhvr>
                                      <p:to>
                                        <p:strVal val="hidden"/>
                                      </p:to>
                                    </p:set>
                                  </p:childTnLst>
                                </p:cTn>
                              </p:par>
                              <p:par>
                                <p:cTn id="68" presetID="10" presetClass="entr" presetSubtype="0" fill="hold" nodeType="withEffect">
                                  <p:stCondLst>
                                    <p:cond delay="0"/>
                                  </p:stCondLst>
                                  <p:childTnLst>
                                    <p:set>
                                      <p:cBhvr>
                                        <p:cTn id="69" dur="1" fill="hold">
                                          <p:stCondLst>
                                            <p:cond delay="0"/>
                                          </p:stCondLst>
                                        </p:cTn>
                                        <p:tgtEl>
                                          <p:spTgt spid="184"/>
                                        </p:tgtEl>
                                        <p:attrNameLst>
                                          <p:attrName>style.visibility</p:attrName>
                                        </p:attrNameLst>
                                      </p:cBhvr>
                                      <p:to>
                                        <p:strVal val="visible"/>
                                      </p:to>
                                    </p:set>
                                    <p:animEffect transition="in" filter="fade">
                                      <p:cBhvr>
                                        <p:cTn id="70" dur="2000"/>
                                        <p:tgtEl>
                                          <p:spTgt spid="184"/>
                                        </p:tgtEl>
                                      </p:cBhvr>
                                    </p:animEffect>
                                  </p:childTnLst>
                                </p:cTn>
                              </p:par>
                            </p:childTnLst>
                          </p:cTn>
                        </p:par>
                      </p:childTnLst>
                    </p:cTn>
                  </p:par>
                  <p:par>
                    <p:cTn id="71" fill="hold">
                      <p:stCondLst>
                        <p:cond delay="indefinite"/>
                      </p:stCondLst>
                      <p:childTnLst>
                        <p:par>
                          <p:cTn id="72" fill="hold">
                            <p:stCondLst>
                              <p:cond delay="0"/>
                            </p:stCondLst>
                            <p:childTnLst>
                              <p:par>
                                <p:cTn id="73" presetID="10" presetClass="exit" presetSubtype="0" fill="hold" grpId="1" nodeType="clickEffect">
                                  <p:stCondLst>
                                    <p:cond delay="0"/>
                                  </p:stCondLst>
                                  <p:childTnLst>
                                    <p:animEffect transition="out" filter="fade">
                                      <p:cBhvr>
                                        <p:cTn id="74" dur="2000"/>
                                        <p:tgtEl>
                                          <p:spTgt spid="47"/>
                                        </p:tgtEl>
                                      </p:cBhvr>
                                    </p:animEffect>
                                    <p:set>
                                      <p:cBhvr>
                                        <p:cTn id="75" dur="1" fill="hold">
                                          <p:stCondLst>
                                            <p:cond delay="1999"/>
                                          </p:stCondLst>
                                        </p:cTn>
                                        <p:tgtEl>
                                          <p:spTgt spid="47"/>
                                        </p:tgtEl>
                                        <p:attrNameLst>
                                          <p:attrName>style.visibility</p:attrName>
                                        </p:attrNameLst>
                                      </p:cBhvr>
                                      <p:to>
                                        <p:strVal val="hidden"/>
                                      </p:to>
                                    </p:set>
                                  </p:childTnLst>
                                </p:cTn>
                              </p:par>
                              <p:par>
                                <p:cTn id="76" presetID="10" presetClass="exit" presetSubtype="0" fill="hold" grpId="0" nodeType="withEffect">
                                  <p:stCondLst>
                                    <p:cond delay="0"/>
                                  </p:stCondLst>
                                  <p:childTnLst>
                                    <p:animEffect transition="out" filter="fade">
                                      <p:cBhvr>
                                        <p:cTn id="77" dur="2000"/>
                                        <p:tgtEl>
                                          <p:spTgt spid="33"/>
                                        </p:tgtEl>
                                      </p:cBhvr>
                                    </p:animEffect>
                                    <p:set>
                                      <p:cBhvr>
                                        <p:cTn id="78" dur="1" fill="hold">
                                          <p:stCondLst>
                                            <p:cond delay="1999"/>
                                          </p:stCondLst>
                                        </p:cTn>
                                        <p:tgtEl>
                                          <p:spTgt spid="33"/>
                                        </p:tgtEl>
                                        <p:attrNameLst>
                                          <p:attrName>style.visibility</p:attrName>
                                        </p:attrNameLst>
                                      </p:cBhvr>
                                      <p:to>
                                        <p:strVal val="hidden"/>
                                      </p:to>
                                    </p:set>
                                  </p:childTnLst>
                                </p:cTn>
                              </p:par>
                              <p:par>
                                <p:cTn id="79" presetID="10" presetClass="exit" presetSubtype="0" fill="hold" nodeType="withEffect">
                                  <p:stCondLst>
                                    <p:cond delay="0"/>
                                  </p:stCondLst>
                                  <p:childTnLst>
                                    <p:animEffect transition="out" filter="fade">
                                      <p:cBhvr>
                                        <p:cTn id="80" dur="2000"/>
                                        <p:tgtEl>
                                          <p:spTgt spid="184"/>
                                        </p:tgtEl>
                                      </p:cBhvr>
                                    </p:animEffect>
                                    <p:set>
                                      <p:cBhvr>
                                        <p:cTn id="81" dur="1" fill="hold">
                                          <p:stCondLst>
                                            <p:cond delay="1999"/>
                                          </p:stCondLst>
                                        </p:cTn>
                                        <p:tgtEl>
                                          <p:spTgt spid="184"/>
                                        </p:tgtEl>
                                        <p:attrNameLst>
                                          <p:attrName>style.visibility</p:attrName>
                                        </p:attrNameLst>
                                      </p:cBhvr>
                                      <p:to>
                                        <p:strVal val="hidden"/>
                                      </p:to>
                                    </p:set>
                                  </p:childTnLst>
                                </p:cTn>
                              </p:par>
                            </p:childTnLst>
                          </p:cTn>
                        </p:par>
                      </p:childTnLst>
                    </p:cTn>
                  </p:par>
                  <p:par>
                    <p:cTn id="82" fill="hold">
                      <p:stCondLst>
                        <p:cond delay="indefinite"/>
                      </p:stCondLst>
                      <p:childTnLst>
                        <p:par>
                          <p:cTn id="83" fill="hold">
                            <p:stCondLst>
                              <p:cond delay="0"/>
                            </p:stCondLst>
                            <p:childTnLst>
                              <p:par>
                                <p:cTn id="84" presetID="10" presetClass="entr" presetSubtype="0" fill="hold" grpId="0" nodeType="clickEffect">
                                  <p:stCondLst>
                                    <p:cond delay="0"/>
                                  </p:stCondLst>
                                  <p:childTnLst>
                                    <p:set>
                                      <p:cBhvr>
                                        <p:cTn id="85" dur="1" fill="hold">
                                          <p:stCondLst>
                                            <p:cond delay="0"/>
                                          </p:stCondLst>
                                        </p:cTn>
                                        <p:tgtEl>
                                          <p:spTgt spid="48"/>
                                        </p:tgtEl>
                                        <p:attrNameLst>
                                          <p:attrName>style.visibility</p:attrName>
                                        </p:attrNameLst>
                                      </p:cBhvr>
                                      <p:to>
                                        <p:strVal val="visible"/>
                                      </p:to>
                                    </p:set>
                                    <p:animEffect transition="in" filter="fade">
                                      <p:cBhvr>
                                        <p:cTn id="86" dur="2000"/>
                                        <p:tgtEl>
                                          <p:spTgt spid="48"/>
                                        </p:tgtEl>
                                      </p:cBhvr>
                                    </p:animEffect>
                                  </p:childTnLst>
                                </p:cTn>
                              </p:par>
                            </p:childTnLst>
                          </p:cTn>
                        </p:par>
                      </p:childTnLst>
                    </p:cTn>
                  </p:par>
                  <p:par>
                    <p:cTn id="87" fill="hold">
                      <p:stCondLst>
                        <p:cond delay="indefinite"/>
                      </p:stCondLst>
                      <p:childTnLst>
                        <p:par>
                          <p:cTn id="88" fill="hold">
                            <p:stCondLst>
                              <p:cond delay="0"/>
                            </p:stCondLst>
                            <p:childTnLst>
                              <p:par>
                                <p:cTn id="89" presetID="10" presetClass="exit" presetSubtype="0" fill="hold" grpId="0" nodeType="clickEffect">
                                  <p:stCondLst>
                                    <p:cond delay="0"/>
                                  </p:stCondLst>
                                  <p:childTnLst>
                                    <p:animEffect transition="out" filter="fade">
                                      <p:cBhvr>
                                        <p:cTn id="90" dur="2000"/>
                                        <p:tgtEl>
                                          <p:spTgt spid="20"/>
                                        </p:tgtEl>
                                      </p:cBhvr>
                                    </p:animEffect>
                                    <p:set>
                                      <p:cBhvr>
                                        <p:cTn id="91" dur="1" fill="hold">
                                          <p:stCondLst>
                                            <p:cond delay="1999"/>
                                          </p:stCondLst>
                                        </p:cTn>
                                        <p:tgtEl>
                                          <p:spTgt spid="20"/>
                                        </p:tgtEl>
                                        <p:attrNameLst>
                                          <p:attrName>style.visibility</p:attrName>
                                        </p:attrNameLst>
                                      </p:cBhvr>
                                      <p:to>
                                        <p:strVal val="hidden"/>
                                      </p:to>
                                    </p:set>
                                  </p:childTnLst>
                                </p:cTn>
                              </p:par>
                            </p:childTnLst>
                          </p:cTn>
                        </p:par>
                      </p:childTnLst>
                    </p:cTn>
                  </p:par>
                  <p:par>
                    <p:cTn id="92" fill="hold">
                      <p:stCondLst>
                        <p:cond delay="indefinite"/>
                      </p:stCondLst>
                      <p:childTnLst>
                        <p:par>
                          <p:cTn id="93" fill="hold">
                            <p:stCondLst>
                              <p:cond delay="0"/>
                            </p:stCondLst>
                            <p:childTnLst>
                              <p:par>
                                <p:cTn id="94" presetID="10" presetClass="exit" presetSubtype="0" fill="hold" grpId="0" nodeType="clickEffect">
                                  <p:stCondLst>
                                    <p:cond delay="0"/>
                                  </p:stCondLst>
                                  <p:childTnLst>
                                    <p:animEffect transition="out" filter="fade">
                                      <p:cBhvr>
                                        <p:cTn id="95" dur="2000"/>
                                        <p:tgtEl>
                                          <p:spTgt spid="27"/>
                                        </p:tgtEl>
                                      </p:cBhvr>
                                    </p:animEffect>
                                    <p:set>
                                      <p:cBhvr>
                                        <p:cTn id="96" dur="1" fill="hold">
                                          <p:stCondLst>
                                            <p:cond delay="1999"/>
                                          </p:stCondLst>
                                        </p:cTn>
                                        <p:tgtEl>
                                          <p:spTgt spid="27"/>
                                        </p:tgtEl>
                                        <p:attrNameLst>
                                          <p:attrName>style.visibility</p:attrName>
                                        </p:attrNameLst>
                                      </p:cBhvr>
                                      <p:to>
                                        <p:strVal val="hidden"/>
                                      </p:to>
                                    </p:set>
                                  </p:childTnLst>
                                </p:cTn>
                              </p:par>
                              <p:par>
                                <p:cTn id="97" presetID="10" presetClass="entr" presetSubtype="0" fill="hold" nodeType="withEffect">
                                  <p:stCondLst>
                                    <p:cond delay="0"/>
                                  </p:stCondLst>
                                  <p:childTnLst>
                                    <p:set>
                                      <p:cBhvr>
                                        <p:cTn id="98" dur="1" fill="hold">
                                          <p:stCondLst>
                                            <p:cond delay="0"/>
                                          </p:stCondLst>
                                        </p:cTn>
                                        <p:tgtEl>
                                          <p:spTgt spid="185"/>
                                        </p:tgtEl>
                                        <p:attrNameLst>
                                          <p:attrName>style.visibility</p:attrName>
                                        </p:attrNameLst>
                                      </p:cBhvr>
                                      <p:to>
                                        <p:strVal val="visible"/>
                                      </p:to>
                                    </p:set>
                                    <p:animEffect transition="in" filter="fade">
                                      <p:cBhvr>
                                        <p:cTn id="99" dur="2000"/>
                                        <p:tgtEl>
                                          <p:spTgt spid="185"/>
                                        </p:tgtEl>
                                      </p:cBhvr>
                                    </p:animEffect>
                                  </p:childTnLst>
                                </p:cTn>
                              </p:par>
                            </p:childTnLst>
                          </p:cTn>
                        </p:par>
                      </p:childTnLst>
                    </p:cTn>
                  </p:par>
                  <p:par>
                    <p:cTn id="100" fill="hold">
                      <p:stCondLst>
                        <p:cond delay="indefinite"/>
                      </p:stCondLst>
                      <p:childTnLst>
                        <p:par>
                          <p:cTn id="101" fill="hold">
                            <p:stCondLst>
                              <p:cond delay="0"/>
                            </p:stCondLst>
                            <p:childTnLst>
                              <p:par>
                                <p:cTn id="102" presetID="10" presetClass="exit" presetSubtype="0" fill="hold" grpId="1" nodeType="clickEffect">
                                  <p:stCondLst>
                                    <p:cond delay="0"/>
                                  </p:stCondLst>
                                  <p:childTnLst>
                                    <p:animEffect transition="out" filter="fade">
                                      <p:cBhvr>
                                        <p:cTn id="103" dur="2000"/>
                                        <p:tgtEl>
                                          <p:spTgt spid="48"/>
                                        </p:tgtEl>
                                      </p:cBhvr>
                                    </p:animEffect>
                                    <p:set>
                                      <p:cBhvr>
                                        <p:cTn id="104" dur="1" fill="hold">
                                          <p:stCondLst>
                                            <p:cond delay="1999"/>
                                          </p:stCondLst>
                                        </p:cTn>
                                        <p:tgtEl>
                                          <p:spTgt spid="48"/>
                                        </p:tgtEl>
                                        <p:attrNameLst>
                                          <p:attrName>style.visibility</p:attrName>
                                        </p:attrNameLst>
                                      </p:cBhvr>
                                      <p:to>
                                        <p:strVal val="hidden"/>
                                      </p:to>
                                    </p:set>
                                  </p:childTnLst>
                                </p:cTn>
                              </p:par>
                              <p:par>
                                <p:cTn id="105" presetID="10" presetClass="exit" presetSubtype="0" fill="hold" nodeType="withEffect">
                                  <p:stCondLst>
                                    <p:cond delay="0"/>
                                  </p:stCondLst>
                                  <p:childTnLst>
                                    <p:animEffect transition="out" filter="fade">
                                      <p:cBhvr>
                                        <p:cTn id="106" dur="2000"/>
                                        <p:tgtEl>
                                          <p:spTgt spid="185"/>
                                        </p:tgtEl>
                                      </p:cBhvr>
                                    </p:animEffect>
                                    <p:set>
                                      <p:cBhvr>
                                        <p:cTn id="107" dur="1" fill="hold">
                                          <p:stCondLst>
                                            <p:cond delay="1999"/>
                                          </p:stCondLst>
                                        </p:cTn>
                                        <p:tgtEl>
                                          <p:spTgt spid="185"/>
                                        </p:tgtEl>
                                        <p:attrNameLst>
                                          <p:attrName>style.visibility</p:attrName>
                                        </p:attrNameLst>
                                      </p:cBhvr>
                                      <p:to>
                                        <p:strVal val="hidden"/>
                                      </p:to>
                                    </p:set>
                                  </p:childTnLst>
                                </p:cTn>
                              </p:par>
                            </p:childTnLst>
                          </p:cTn>
                        </p:par>
                      </p:childTnLst>
                    </p:cTn>
                  </p:par>
                  <p:par>
                    <p:cTn id="108" fill="hold">
                      <p:stCondLst>
                        <p:cond delay="indefinite"/>
                      </p:stCondLst>
                      <p:childTnLst>
                        <p:par>
                          <p:cTn id="109" fill="hold">
                            <p:stCondLst>
                              <p:cond delay="0"/>
                            </p:stCondLst>
                            <p:childTnLst>
                              <p:par>
                                <p:cTn id="110" presetID="10" presetClass="exit" presetSubtype="0" fill="hold" grpId="0" nodeType="clickEffect">
                                  <p:stCondLst>
                                    <p:cond delay="0"/>
                                  </p:stCondLst>
                                  <p:childTnLst>
                                    <p:animEffect transition="out" filter="fade">
                                      <p:cBhvr>
                                        <p:cTn id="111" dur="2000"/>
                                        <p:tgtEl>
                                          <p:spTgt spid="49"/>
                                        </p:tgtEl>
                                      </p:cBhvr>
                                    </p:animEffect>
                                    <p:set>
                                      <p:cBhvr>
                                        <p:cTn id="112" dur="1" fill="hold">
                                          <p:stCondLst>
                                            <p:cond delay="1999"/>
                                          </p:stCondLst>
                                        </p:cTn>
                                        <p:tgtEl>
                                          <p:spTgt spid="49"/>
                                        </p:tgtEl>
                                        <p:attrNameLst>
                                          <p:attrName>style.visibility</p:attrName>
                                        </p:attrNameLst>
                                      </p:cBhvr>
                                      <p:to>
                                        <p:strVal val="hidden"/>
                                      </p:to>
                                    </p:set>
                                  </p:childTnLst>
                                </p:cTn>
                              </p:par>
                            </p:childTnLst>
                          </p:cTn>
                        </p:par>
                      </p:childTnLst>
                    </p:cTn>
                  </p:par>
                  <p:par>
                    <p:cTn id="113" fill="hold">
                      <p:stCondLst>
                        <p:cond delay="indefinite"/>
                      </p:stCondLst>
                      <p:childTnLst>
                        <p:par>
                          <p:cTn id="114" fill="hold">
                            <p:stCondLst>
                              <p:cond delay="0"/>
                            </p:stCondLst>
                            <p:childTnLst>
                              <p:par>
                                <p:cTn id="115" presetID="10" presetClass="entr" presetSubtype="0" fill="hold" grpId="0" nodeType="clickEffect">
                                  <p:stCondLst>
                                    <p:cond delay="0"/>
                                  </p:stCondLst>
                                  <p:childTnLst>
                                    <p:set>
                                      <p:cBhvr>
                                        <p:cTn id="116" dur="1" fill="hold">
                                          <p:stCondLst>
                                            <p:cond delay="0"/>
                                          </p:stCondLst>
                                        </p:cTn>
                                        <p:tgtEl>
                                          <p:spTgt spid="2049"/>
                                        </p:tgtEl>
                                        <p:attrNameLst>
                                          <p:attrName>style.visibility</p:attrName>
                                        </p:attrNameLst>
                                      </p:cBhvr>
                                      <p:to>
                                        <p:strVal val="visible"/>
                                      </p:to>
                                    </p:set>
                                    <p:animEffect transition="in" filter="fade">
                                      <p:cBhvr>
                                        <p:cTn id="117" dur="2000"/>
                                        <p:tgtEl>
                                          <p:spTgt spid="2049"/>
                                        </p:tgtEl>
                                      </p:cBhvr>
                                    </p:animEffect>
                                  </p:childTnLst>
                                </p:cTn>
                              </p:par>
                            </p:childTnLst>
                          </p:cTn>
                        </p:par>
                      </p:childTnLst>
                    </p:cTn>
                  </p:par>
                  <p:par>
                    <p:cTn id="118" fill="hold">
                      <p:stCondLst>
                        <p:cond delay="indefinite"/>
                      </p:stCondLst>
                      <p:childTnLst>
                        <p:par>
                          <p:cTn id="119" fill="hold">
                            <p:stCondLst>
                              <p:cond delay="0"/>
                            </p:stCondLst>
                            <p:childTnLst>
                              <p:par>
                                <p:cTn id="120" presetID="10" presetClass="entr" presetSubtype="0" fill="hold" nodeType="clickEffect">
                                  <p:stCondLst>
                                    <p:cond delay="0"/>
                                  </p:stCondLst>
                                  <p:childTnLst>
                                    <p:set>
                                      <p:cBhvr>
                                        <p:cTn id="121" dur="1" fill="hold">
                                          <p:stCondLst>
                                            <p:cond delay="0"/>
                                          </p:stCondLst>
                                        </p:cTn>
                                        <p:tgtEl>
                                          <p:spTgt spid="17"/>
                                        </p:tgtEl>
                                        <p:attrNameLst>
                                          <p:attrName>style.visibility</p:attrName>
                                        </p:attrNameLst>
                                      </p:cBhvr>
                                      <p:to>
                                        <p:strVal val="visible"/>
                                      </p:to>
                                    </p:set>
                                    <p:animEffect transition="in" filter="fade">
                                      <p:cBhvr>
                                        <p:cTn id="122" dur="2000"/>
                                        <p:tgtEl>
                                          <p:spTgt spid="17"/>
                                        </p:tgtEl>
                                      </p:cBhvr>
                                    </p:animEffect>
                                  </p:childTnLst>
                                </p:cTn>
                              </p:par>
                            </p:childTnLst>
                          </p:cTn>
                        </p:par>
                      </p:childTnLst>
                    </p:cTn>
                  </p:par>
                  <p:par>
                    <p:cTn id="123" fill="hold">
                      <p:stCondLst>
                        <p:cond delay="indefinite"/>
                      </p:stCondLst>
                      <p:childTnLst>
                        <p:par>
                          <p:cTn id="124" fill="hold">
                            <p:stCondLst>
                              <p:cond delay="0"/>
                            </p:stCondLst>
                            <p:childTnLst>
                              <p:par>
                                <p:cTn id="125" presetID="10" presetClass="entr" presetSubtype="0" fill="hold" grpId="0" nodeType="clickEffect">
                                  <p:stCondLst>
                                    <p:cond delay="0"/>
                                  </p:stCondLst>
                                  <p:childTnLst>
                                    <p:set>
                                      <p:cBhvr>
                                        <p:cTn id="126" dur="1" fill="hold">
                                          <p:stCondLst>
                                            <p:cond delay="0"/>
                                          </p:stCondLst>
                                        </p:cTn>
                                        <p:tgtEl>
                                          <p:spTgt spid="21"/>
                                        </p:tgtEl>
                                        <p:attrNameLst>
                                          <p:attrName>style.visibility</p:attrName>
                                        </p:attrNameLst>
                                      </p:cBhvr>
                                      <p:to>
                                        <p:strVal val="visible"/>
                                      </p:to>
                                    </p:set>
                                    <p:animEffect transition="in" filter="fade">
                                      <p:cBhvr>
                                        <p:cTn id="127" dur="2000"/>
                                        <p:tgtEl>
                                          <p:spTgt spid="21"/>
                                        </p:tgtEl>
                                      </p:cBhvr>
                                    </p:animEffect>
                                  </p:childTnLst>
                                </p:cTn>
                              </p:par>
                            </p:childTnLst>
                          </p:cTn>
                        </p:par>
                      </p:childTnLst>
                    </p:cTn>
                  </p:par>
                  <p:par>
                    <p:cTn id="128" fill="hold">
                      <p:stCondLst>
                        <p:cond delay="indefinite"/>
                      </p:stCondLst>
                      <p:childTnLst>
                        <p:par>
                          <p:cTn id="129" fill="hold">
                            <p:stCondLst>
                              <p:cond delay="0"/>
                            </p:stCondLst>
                            <p:childTnLst>
                              <p:par>
                                <p:cTn id="130" presetID="10" presetClass="entr" presetSubtype="0" fill="hold" nodeType="clickEffect">
                                  <p:stCondLst>
                                    <p:cond delay="0"/>
                                  </p:stCondLst>
                                  <p:childTnLst>
                                    <p:set>
                                      <p:cBhvr>
                                        <p:cTn id="131" dur="1" fill="hold">
                                          <p:stCondLst>
                                            <p:cond delay="0"/>
                                          </p:stCondLst>
                                        </p:cTn>
                                        <p:tgtEl>
                                          <p:spTgt spid="79"/>
                                        </p:tgtEl>
                                        <p:attrNameLst>
                                          <p:attrName>style.visibility</p:attrName>
                                        </p:attrNameLst>
                                      </p:cBhvr>
                                      <p:to>
                                        <p:strVal val="visible"/>
                                      </p:to>
                                    </p:set>
                                    <p:animEffect transition="in" filter="fade">
                                      <p:cBhvr>
                                        <p:cTn id="132" dur="2000"/>
                                        <p:tgtEl>
                                          <p:spTgt spid="79"/>
                                        </p:tgtEl>
                                      </p:cBhvr>
                                    </p:animEffect>
                                  </p:childTnLst>
                                </p:cTn>
                              </p:par>
                              <p:par>
                                <p:cTn id="133" presetID="10" presetClass="entr" presetSubtype="0" fill="hold" grpId="0" nodeType="withEffect">
                                  <p:stCondLst>
                                    <p:cond delay="0"/>
                                  </p:stCondLst>
                                  <p:childTnLst>
                                    <p:set>
                                      <p:cBhvr>
                                        <p:cTn id="134" dur="1" fill="hold">
                                          <p:stCondLst>
                                            <p:cond delay="0"/>
                                          </p:stCondLst>
                                        </p:cTn>
                                        <p:tgtEl>
                                          <p:spTgt spid="281"/>
                                        </p:tgtEl>
                                        <p:attrNameLst>
                                          <p:attrName>style.visibility</p:attrName>
                                        </p:attrNameLst>
                                      </p:cBhvr>
                                      <p:to>
                                        <p:strVal val="visible"/>
                                      </p:to>
                                    </p:set>
                                    <p:animEffect transition="in" filter="fade">
                                      <p:cBhvr>
                                        <p:cTn id="135" dur="2000"/>
                                        <p:tgtEl>
                                          <p:spTgt spid="2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animBg="1"/>
      <p:bldP spid="46" grpId="0" animBg="1"/>
      <p:bldP spid="46" grpId="1" animBg="1"/>
      <p:bldP spid="47" grpId="0" animBg="1"/>
      <p:bldP spid="47" grpId="1" animBg="1"/>
      <p:bldP spid="48" grpId="0" animBg="1"/>
      <p:bldP spid="48" grpId="1" animBg="1"/>
      <p:bldP spid="41" grpId="0" animBg="1"/>
      <p:bldP spid="27" grpId="0" animBg="1"/>
      <p:bldP spid="33" grpId="0" animBg="1"/>
      <p:bldP spid="39" grpId="0" animBg="1"/>
      <p:bldP spid="43" grpId="0" animBg="1"/>
      <p:bldP spid="44" grpId="0" animBg="1"/>
      <p:bldP spid="45" grpId="0" animBg="1"/>
      <p:bldP spid="49" grpId="0" animBg="1"/>
      <p:bldP spid="2049" grpId="0"/>
      <p:bldP spid="18" grpId="0" animBg="1"/>
      <p:bldP spid="19" grpId="0" animBg="1"/>
      <p:bldP spid="20" grpId="0" animBg="1"/>
      <p:bldP spid="21" grpId="0" animBg="1"/>
      <p:bldP spid="281" grpId="0"/>
      <p:bldP spid="179" grpId="2"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2"/>
          <p:cNvPicPr>
            <a:picLocks noChangeAspect="1" noChangeArrowheads="1"/>
          </p:cNvPicPr>
          <p:nvPr/>
        </p:nvPicPr>
        <p:blipFill>
          <a:blip r:embed="rId3" cstate="print"/>
          <a:srcRect/>
          <a:stretch>
            <a:fillRect/>
          </a:stretch>
        </p:blipFill>
        <p:spPr bwMode="auto">
          <a:xfrm>
            <a:off x="755576" y="764704"/>
            <a:ext cx="7620000" cy="5305425"/>
          </a:xfrm>
          <a:prstGeom prst="rect">
            <a:avLst/>
          </a:prstGeom>
          <a:noFill/>
          <a:ln w="9525">
            <a:noFill/>
            <a:miter lim="800000"/>
            <a:headEnd/>
            <a:tailEnd/>
          </a:ln>
        </p:spPr>
      </p:pic>
      <p:sp>
        <p:nvSpPr>
          <p:cNvPr id="3" name="Oval 2"/>
          <p:cNvSpPr/>
          <p:nvPr/>
        </p:nvSpPr>
        <p:spPr>
          <a:xfrm>
            <a:off x="5364088" y="2705852"/>
            <a:ext cx="416884" cy="720080"/>
          </a:xfrm>
          <a:prstGeom prst="ellipse">
            <a:avLst/>
          </a:prstGeom>
          <a:solidFill>
            <a:srgbClr val="FFFF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96752"/>
            <a:ext cx="8229600" cy="4525963"/>
          </a:xfrm>
        </p:spPr>
        <p:txBody>
          <a:bodyPr>
            <a:normAutofit/>
          </a:bodyPr>
          <a:lstStyle/>
          <a:p>
            <a:pPr marL="0" indent="0" algn="ctr">
              <a:buNone/>
            </a:pPr>
            <a:r>
              <a:rPr lang="da-DK" sz="5400" b="1" dirty="0" err="1" smtClean="0">
                <a:solidFill>
                  <a:srgbClr val="C00000"/>
                </a:solidFill>
              </a:rPr>
              <a:t>Question</a:t>
            </a:r>
            <a:endParaRPr lang="da-DK" sz="5400" b="1" dirty="0" smtClean="0"/>
          </a:p>
          <a:p>
            <a:pPr marL="0" indent="0" algn="ctr">
              <a:buNone/>
            </a:pPr>
            <a:r>
              <a:rPr lang="da-DK" sz="4000" b="1" dirty="0" err="1" smtClean="0"/>
              <a:t>Does</a:t>
            </a:r>
            <a:r>
              <a:rPr lang="da-DK" sz="4000" b="1" dirty="0" smtClean="0"/>
              <a:t> </a:t>
            </a:r>
            <a:r>
              <a:rPr lang="da-DK" sz="4000" b="1" dirty="0" err="1" smtClean="0"/>
              <a:t>there</a:t>
            </a:r>
            <a:r>
              <a:rPr lang="da-DK" sz="4000" b="1" dirty="0" smtClean="0"/>
              <a:t> </a:t>
            </a:r>
            <a:r>
              <a:rPr lang="da-DK" sz="4000" b="1" dirty="0" err="1" smtClean="0"/>
              <a:t>exist</a:t>
            </a:r>
            <a:r>
              <a:rPr lang="da-DK" sz="4000" b="1" dirty="0" smtClean="0"/>
              <a:t> a </a:t>
            </a:r>
            <a:r>
              <a:rPr lang="da-DK" sz="4000" b="1" dirty="0" err="1" smtClean="0"/>
              <a:t>counter</a:t>
            </a:r>
            <a:r>
              <a:rPr lang="da-DK" sz="4000" b="1" dirty="0" smtClean="0"/>
              <a:t> </a:t>
            </a:r>
            <a:r>
              <a:rPr lang="da-DK" sz="4000" b="1" dirty="0" err="1" smtClean="0"/>
              <a:t>where</a:t>
            </a:r>
            <a:r>
              <a:rPr lang="da-DK" sz="4000" b="1" dirty="0" smtClean="0"/>
              <a:t> </a:t>
            </a:r>
            <a:r>
              <a:rPr lang="da-DK" sz="4000" b="1" dirty="0" err="1" smtClean="0"/>
              <a:t>one</a:t>
            </a:r>
            <a:r>
              <a:rPr lang="da-DK" sz="4000" b="1" dirty="0" smtClean="0"/>
              <a:t> </a:t>
            </a:r>
            <a:r>
              <a:rPr lang="da-DK" sz="4000" b="1" dirty="0" err="1" smtClean="0"/>
              <a:t>never</a:t>
            </a:r>
            <a:r>
              <a:rPr lang="da-DK" sz="4000" b="1" dirty="0" smtClean="0"/>
              <a:t> </a:t>
            </a:r>
            <a:r>
              <a:rPr lang="da-DK" sz="4000" b="1" dirty="0" err="1" smtClean="0"/>
              <a:t>needs</a:t>
            </a:r>
            <a:r>
              <a:rPr lang="da-DK" sz="4000" b="1" dirty="0" smtClean="0"/>
              <a:t> to </a:t>
            </a:r>
            <a:r>
              <a:rPr lang="da-DK" sz="4000" b="1" dirty="0" err="1" smtClean="0"/>
              <a:t>read</a:t>
            </a:r>
            <a:r>
              <a:rPr lang="da-DK" sz="4000" b="1" dirty="0" smtClean="0"/>
              <a:t> all bits to </a:t>
            </a:r>
            <a:r>
              <a:rPr lang="da-DK" sz="4000" b="1" dirty="0" err="1" smtClean="0"/>
              <a:t>increment</a:t>
            </a:r>
            <a:r>
              <a:rPr lang="da-DK" sz="4000" b="1" dirty="0" smtClean="0"/>
              <a:t> the </a:t>
            </a:r>
            <a:r>
              <a:rPr lang="da-DK" sz="4000" b="1" dirty="0" err="1" smtClean="0"/>
              <a:t>counter</a:t>
            </a:r>
            <a:r>
              <a:rPr lang="da-DK" sz="4000" b="1" dirty="0" smtClean="0"/>
              <a:t> ?</a:t>
            </a:r>
            <a:endParaRPr lang="en-US" sz="4000" b="1" dirty="0"/>
          </a:p>
        </p:txBody>
      </p:sp>
      <p:pic>
        <p:nvPicPr>
          <p:cNvPr id="39938" name="Picture 2"/>
          <p:cNvPicPr>
            <a:picLocks noChangeAspect="1" noChangeArrowheads="1"/>
          </p:cNvPicPr>
          <p:nvPr/>
        </p:nvPicPr>
        <p:blipFill>
          <a:blip r:embed="rId2" cstate="print"/>
          <a:srcRect l="32184" t="27990" r="18204" b="19091"/>
          <a:stretch>
            <a:fillRect/>
          </a:stretch>
        </p:blipFill>
        <p:spPr bwMode="auto">
          <a:xfrm>
            <a:off x="5364088" y="4365104"/>
            <a:ext cx="3600400" cy="2400267"/>
          </a:xfrm>
          <a:prstGeom prst="rect">
            <a:avLst/>
          </a:prstGeom>
          <a:noFill/>
          <a:ln w="9525">
            <a:noFill/>
            <a:miter lim="800000"/>
            <a:headEnd/>
            <a:tailEnd/>
          </a:ln>
        </p:spPr>
      </p:pic>
      <p:pic>
        <p:nvPicPr>
          <p:cNvPr id="39939" name="Picture 3"/>
          <p:cNvPicPr>
            <a:picLocks noChangeAspect="1" noChangeArrowheads="1"/>
          </p:cNvPicPr>
          <p:nvPr/>
        </p:nvPicPr>
        <p:blipFill>
          <a:blip r:embed="rId3" cstate="print"/>
          <a:srcRect l="48520" t="19102" r="12449" b="16490"/>
          <a:stretch>
            <a:fillRect/>
          </a:stretch>
        </p:blipFill>
        <p:spPr bwMode="auto">
          <a:xfrm>
            <a:off x="107504" y="4437112"/>
            <a:ext cx="2232248" cy="2302279"/>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6" name="Table 95"/>
          <p:cNvGraphicFramePr>
            <a:graphicFrameLocks noGrp="1"/>
          </p:cNvGraphicFramePr>
          <p:nvPr/>
        </p:nvGraphicFramePr>
        <p:xfrm>
          <a:off x="107504" y="188640"/>
          <a:ext cx="2232248" cy="6583680"/>
        </p:xfrm>
        <a:graphic>
          <a:graphicData uri="http://schemas.openxmlformats.org/drawingml/2006/table">
            <a:tbl>
              <a:tblPr firstRow="1" bandRow="1">
                <a:tableStyleId>{2D5ABB26-0587-4C30-8999-92F81FD0307C}</a:tableStyleId>
              </a:tblPr>
              <a:tblGrid>
                <a:gridCol w="1218036"/>
                <a:gridCol w="1014212"/>
              </a:tblGrid>
              <a:tr h="309708">
                <a:tc>
                  <a:txBody>
                    <a:bodyPr/>
                    <a:lstStyle/>
                    <a:p>
                      <a:pPr algn="ctr"/>
                      <a:r>
                        <a:rPr lang="da-DK" sz="2400" b="1" u="none" dirty="0" smtClean="0">
                          <a:solidFill>
                            <a:schemeClr val="tx1"/>
                          </a:solidFill>
                        </a:rPr>
                        <a:t>Decimal</a:t>
                      </a:r>
                      <a:endParaRPr lang="en-US" sz="2400" b="1" u="none" dirty="0">
                        <a:solidFill>
                          <a:schemeClr val="tx1"/>
                        </a:solidFill>
                      </a:endParaRPr>
                    </a:p>
                  </a:txBody>
                  <a:tcPr marL="0" marR="0" marT="0" marB="0" anchor="ctr"/>
                </a:tc>
                <a:tc>
                  <a:txBody>
                    <a:bodyPr/>
                    <a:lstStyle/>
                    <a:p>
                      <a:pPr algn="ctr"/>
                      <a:endParaRPr lang="en-US" sz="2400" b="1" i="1" u="none" dirty="0">
                        <a:solidFill>
                          <a:schemeClr val="tx1"/>
                        </a:solidFill>
                      </a:endParaRPr>
                    </a:p>
                  </a:txBody>
                  <a:tcPr marL="0" marR="0" marT="0" marB="0" anchor="ctr"/>
                </a:tc>
              </a:tr>
              <a:tr h="309708">
                <a:tc>
                  <a:txBody>
                    <a:bodyPr/>
                    <a:lstStyle/>
                    <a:p>
                      <a:pPr algn="ctr"/>
                      <a:r>
                        <a:rPr lang="da-DK" sz="2400" b="1" u="none" dirty="0" smtClean="0">
                          <a:solidFill>
                            <a:schemeClr val="tx1"/>
                          </a:solidFill>
                        </a:rPr>
                        <a:t>0</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0000</a:t>
                      </a:r>
                      <a:endParaRPr lang="en-US" sz="2400" b="1" u="none" dirty="0">
                        <a:solidFill>
                          <a:schemeClr val="tx1"/>
                        </a:solidFill>
                      </a:endParaRPr>
                    </a:p>
                  </a:txBody>
                  <a:tcPr marL="0" marR="0" marT="0" marB="0"/>
                </a:tc>
              </a:tr>
              <a:tr h="309708">
                <a:tc>
                  <a:txBody>
                    <a:bodyPr/>
                    <a:lstStyle/>
                    <a:p>
                      <a:pPr algn="ctr"/>
                      <a:r>
                        <a:rPr lang="da-DK" sz="2400" b="1" u="none" dirty="0" smtClean="0">
                          <a:solidFill>
                            <a:schemeClr val="tx1"/>
                          </a:solidFill>
                        </a:rPr>
                        <a:t>1</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0001</a:t>
                      </a:r>
                      <a:endParaRPr lang="en-US" sz="2400" b="1" u="none" dirty="0">
                        <a:solidFill>
                          <a:schemeClr val="tx1"/>
                        </a:solidFill>
                      </a:endParaRPr>
                    </a:p>
                  </a:txBody>
                  <a:tcPr marL="0" marR="0" marT="0" marB="0"/>
                </a:tc>
              </a:tr>
              <a:tr h="309708">
                <a:tc>
                  <a:txBody>
                    <a:bodyPr/>
                    <a:lstStyle/>
                    <a:p>
                      <a:pPr algn="ctr"/>
                      <a:r>
                        <a:rPr lang="da-DK" sz="2400" b="1" u="none" dirty="0" smtClean="0">
                          <a:solidFill>
                            <a:schemeClr val="tx1"/>
                          </a:solidFill>
                        </a:rPr>
                        <a:t>2</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0100</a:t>
                      </a:r>
                      <a:endParaRPr lang="en-US" sz="2400" b="1" u="none" dirty="0">
                        <a:solidFill>
                          <a:schemeClr val="tx1"/>
                        </a:solidFill>
                      </a:endParaRPr>
                    </a:p>
                  </a:txBody>
                  <a:tcPr marL="0" marR="0" marT="0" marB="0"/>
                </a:tc>
              </a:tr>
              <a:tr h="309708">
                <a:tc>
                  <a:txBody>
                    <a:bodyPr/>
                    <a:lstStyle/>
                    <a:p>
                      <a:pPr algn="ctr"/>
                      <a:r>
                        <a:rPr lang="da-DK" sz="2400" b="1" u="none" dirty="0" smtClean="0">
                          <a:solidFill>
                            <a:schemeClr val="tx1"/>
                          </a:solidFill>
                        </a:rPr>
                        <a:t>3</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0101</a:t>
                      </a:r>
                      <a:endParaRPr lang="en-US" sz="2400" b="1" u="none" dirty="0">
                        <a:solidFill>
                          <a:schemeClr val="tx1"/>
                        </a:solidFill>
                      </a:endParaRPr>
                    </a:p>
                  </a:txBody>
                  <a:tcPr marL="0" marR="0" marT="0" marB="0"/>
                </a:tc>
              </a:tr>
              <a:tr h="309708">
                <a:tc>
                  <a:txBody>
                    <a:bodyPr/>
                    <a:lstStyle/>
                    <a:p>
                      <a:pPr algn="ctr"/>
                      <a:r>
                        <a:rPr lang="da-DK" sz="2400" b="1" u="none" dirty="0" smtClean="0">
                          <a:solidFill>
                            <a:schemeClr val="tx1"/>
                          </a:solidFill>
                        </a:rPr>
                        <a:t>4</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1101</a:t>
                      </a:r>
                      <a:endParaRPr lang="en-US" sz="2400" b="1" u="none" dirty="0">
                        <a:solidFill>
                          <a:schemeClr val="tx1"/>
                        </a:solidFill>
                      </a:endParaRPr>
                    </a:p>
                  </a:txBody>
                  <a:tcPr marL="0" marR="0" marT="0" marB="0"/>
                </a:tc>
              </a:tr>
              <a:tr h="309708">
                <a:tc>
                  <a:txBody>
                    <a:bodyPr/>
                    <a:lstStyle/>
                    <a:p>
                      <a:pPr algn="ctr"/>
                      <a:r>
                        <a:rPr lang="da-DK" sz="2400" b="1" u="none" dirty="0" smtClean="0">
                          <a:solidFill>
                            <a:schemeClr val="tx1"/>
                          </a:solidFill>
                        </a:rPr>
                        <a:t>5</a:t>
                      </a:r>
                      <a:endParaRPr lang="en-US" sz="2400" b="1" u="none" dirty="0">
                        <a:solidFill>
                          <a:schemeClr val="tx1"/>
                        </a:solidFill>
                      </a:endParaRPr>
                    </a:p>
                  </a:txBody>
                  <a:tcPr marL="0" marR="0" marT="0" marB="0"/>
                </a:tc>
                <a:tc>
                  <a:txBody>
                    <a:bodyPr/>
                    <a:lstStyle/>
                    <a:p>
                      <a:pPr algn="ctr"/>
                      <a:r>
                        <a:rPr lang="da-DK" sz="2400" b="1" i="0" u="none" dirty="0" smtClean="0">
                          <a:solidFill>
                            <a:schemeClr val="tx1"/>
                          </a:solidFill>
                        </a:rPr>
                        <a:t>1001</a:t>
                      </a:r>
                      <a:endParaRPr lang="en-US" sz="2400" b="1" i="0" u="none" dirty="0">
                        <a:solidFill>
                          <a:schemeClr val="tx1"/>
                        </a:solidFill>
                      </a:endParaRPr>
                    </a:p>
                  </a:txBody>
                  <a:tcPr marL="0" marR="0" marT="0" marB="0"/>
                </a:tc>
              </a:tr>
              <a:tr h="309708">
                <a:tc>
                  <a:txBody>
                    <a:bodyPr/>
                    <a:lstStyle/>
                    <a:p>
                      <a:pPr algn="ctr"/>
                      <a:r>
                        <a:rPr lang="da-DK" sz="2400" b="1" u="none" dirty="0" smtClean="0">
                          <a:solidFill>
                            <a:schemeClr val="tx1"/>
                          </a:solidFill>
                        </a:rPr>
                        <a:t>6</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1100</a:t>
                      </a:r>
                      <a:endParaRPr lang="en-US" sz="2400" b="1" u="none" dirty="0">
                        <a:solidFill>
                          <a:schemeClr val="tx1"/>
                        </a:solidFill>
                      </a:endParaRPr>
                    </a:p>
                  </a:txBody>
                  <a:tcPr marL="0" marR="0" marT="0" marB="0"/>
                </a:tc>
              </a:tr>
              <a:tr h="309708">
                <a:tc>
                  <a:txBody>
                    <a:bodyPr/>
                    <a:lstStyle/>
                    <a:p>
                      <a:pPr algn="ctr"/>
                      <a:r>
                        <a:rPr lang="da-DK" sz="2400" b="1" u="none" dirty="0" smtClean="0">
                          <a:solidFill>
                            <a:schemeClr val="tx1"/>
                          </a:solidFill>
                        </a:rPr>
                        <a:t>7</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1110</a:t>
                      </a:r>
                      <a:endParaRPr lang="en-US" sz="2400" b="1" u="none" dirty="0">
                        <a:solidFill>
                          <a:schemeClr val="tx1"/>
                        </a:solidFill>
                      </a:endParaRPr>
                    </a:p>
                  </a:txBody>
                  <a:tcPr marL="0" marR="0" marT="0" marB="0"/>
                </a:tc>
              </a:tr>
              <a:tr h="309708">
                <a:tc>
                  <a:txBody>
                    <a:bodyPr/>
                    <a:lstStyle/>
                    <a:p>
                      <a:pPr algn="ctr"/>
                      <a:r>
                        <a:rPr lang="da-DK" sz="2400" b="1" u="none" dirty="0" smtClean="0">
                          <a:solidFill>
                            <a:schemeClr val="tx1"/>
                          </a:solidFill>
                        </a:rPr>
                        <a:t>8</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0110</a:t>
                      </a:r>
                      <a:endParaRPr lang="en-US" sz="2400" b="1" u="none" dirty="0">
                        <a:solidFill>
                          <a:schemeClr val="tx1"/>
                        </a:solidFill>
                      </a:endParaRPr>
                    </a:p>
                  </a:txBody>
                  <a:tcPr marL="0" marR="0" marT="0" marB="0"/>
                </a:tc>
              </a:tr>
              <a:tr h="309708">
                <a:tc>
                  <a:txBody>
                    <a:bodyPr/>
                    <a:lstStyle/>
                    <a:p>
                      <a:pPr algn="ctr"/>
                      <a:r>
                        <a:rPr lang="da-DK" sz="2400" b="1" u="none" dirty="0" smtClean="0">
                          <a:solidFill>
                            <a:schemeClr val="tx1"/>
                          </a:solidFill>
                        </a:rPr>
                        <a:t>9</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0111</a:t>
                      </a:r>
                      <a:endParaRPr lang="en-US" sz="2400" b="1" u="none" dirty="0">
                        <a:solidFill>
                          <a:schemeClr val="tx1"/>
                        </a:solidFill>
                      </a:endParaRPr>
                    </a:p>
                  </a:txBody>
                  <a:tcPr marL="0" marR="0" marT="0" marB="0"/>
                </a:tc>
              </a:tr>
              <a:tr h="309708">
                <a:tc>
                  <a:txBody>
                    <a:bodyPr/>
                    <a:lstStyle/>
                    <a:p>
                      <a:pPr algn="ctr"/>
                      <a:r>
                        <a:rPr lang="da-DK" sz="2400" b="1" u="none" dirty="0" smtClean="0">
                          <a:solidFill>
                            <a:schemeClr val="tx1"/>
                          </a:solidFill>
                        </a:rPr>
                        <a:t>10</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1111</a:t>
                      </a:r>
                      <a:endParaRPr lang="en-US" sz="2400" b="1" u="none" dirty="0">
                        <a:solidFill>
                          <a:schemeClr val="tx1"/>
                        </a:solidFill>
                      </a:endParaRPr>
                    </a:p>
                  </a:txBody>
                  <a:tcPr marL="0" marR="0" marT="0" marB="0"/>
                </a:tc>
              </a:tr>
              <a:tr h="309708">
                <a:tc>
                  <a:txBody>
                    <a:bodyPr/>
                    <a:lstStyle/>
                    <a:p>
                      <a:pPr algn="ctr"/>
                      <a:r>
                        <a:rPr lang="da-DK" sz="2400" b="1" u="none" dirty="0" smtClean="0">
                          <a:solidFill>
                            <a:schemeClr val="tx1"/>
                          </a:solidFill>
                        </a:rPr>
                        <a:t>11</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1011</a:t>
                      </a:r>
                      <a:endParaRPr lang="en-US" sz="2400" b="1" u="none" dirty="0">
                        <a:solidFill>
                          <a:schemeClr val="tx1"/>
                        </a:solidFill>
                      </a:endParaRPr>
                    </a:p>
                  </a:txBody>
                  <a:tcPr marL="0" marR="0" marT="0" marB="0"/>
                </a:tc>
              </a:tr>
              <a:tr h="309708">
                <a:tc>
                  <a:txBody>
                    <a:bodyPr/>
                    <a:lstStyle/>
                    <a:p>
                      <a:pPr algn="ctr"/>
                      <a:r>
                        <a:rPr lang="da-DK" sz="2400" b="1" u="none" dirty="0" smtClean="0">
                          <a:solidFill>
                            <a:schemeClr val="tx1"/>
                          </a:solidFill>
                        </a:rPr>
                        <a:t>12</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1000</a:t>
                      </a:r>
                      <a:endParaRPr lang="en-US" sz="2400" b="1" u="none" dirty="0">
                        <a:solidFill>
                          <a:schemeClr val="tx1"/>
                        </a:solidFill>
                      </a:endParaRPr>
                    </a:p>
                  </a:txBody>
                  <a:tcPr marL="0" marR="0" marT="0" marB="0"/>
                </a:tc>
              </a:tr>
              <a:tr h="309708">
                <a:tc>
                  <a:txBody>
                    <a:bodyPr/>
                    <a:lstStyle/>
                    <a:p>
                      <a:pPr algn="ctr"/>
                      <a:r>
                        <a:rPr lang="da-DK" sz="2400" b="1" u="none" dirty="0" smtClean="0">
                          <a:solidFill>
                            <a:schemeClr val="tx1"/>
                          </a:solidFill>
                        </a:rPr>
                        <a:t>13</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1010</a:t>
                      </a:r>
                      <a:endParaRPr lang="en-US" sz="2400" b="1" u="none" dirty="0">
                        <a:solidFill>
                          <a:schemeClr val="tx1"/>
                        </a:solidFill>
                      </a:endParaRPr>
                    </a:p>
                  </a:txBody>
                  <a:tcPr marL="0" marR="0" marT="0" marB="0"/>
                </a:tc>
              </a:tr>
              <a:tr h="309708">
                <a:tc>
                  <a:txBody>
                    <a:bodyPr/>
                    <a:lstStyle/>
                    <a:p>
                      <a:pPr algn="ctr"/>
                      <a:r>
                        <a:rPr lang="da-DK" sz="2400" b="1" u="none" dirty="0" smtClean="0">
                          <a:solidFill>
                            <a:schemeClr val="tx1"/>
                          </a:solidFill>
                        </a:rPr>
                        <a:t>14</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0010</a:t>
                      </a:r>
                      <a:endParaRPr lang="en-US" sz="2400" b="1" u="none" dirty="0">
                        <a:solidFill>
                          <a:schemeClr val="tx1"/>
                        </a:solidFill>
                      </a:endParaRPr>
                    </a:p>
                  </a:txBody>
                  <a:tcPr marL="0" marR="0" marT="0" marB="0"/>
                </a:tc>
              </a:tr>
              <a:tr h="309708">
                <a:tc>
                  <a:txBody>
                    <a:bodyPr/>
                    <a:lstStyle/>
                    <a:p>
                      <a:pPr algn="ctr"/>
                      <a:r>
                        <a:rPr lang="da-DK" sz="2400" b="1" u="none" dirty="0" smtClean="0">
                          <a:solidFill>
                            <a:schemeClr val="tx1"/>
                          </a:solidFill>
                        </a:rPr>
                        <a:t>15</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0011</a:t>
                      </a:r>
                      <a:endParaRPr lang="en-US" sz="2400" b="1" u="none" dirty="0">
                        <a:solidFill>
                          <a:schemeClr val="tx1"/>
                        </a:solidFill>
                      </a:endParaRPr>
                    </a:p>
                  </a:txBody>
                  <a:tcPr marL="0" marR="0" marT="0" marB="0"/>
                </a:tc>
              </a:tr>
              <a:tr h="309708">
                <a:tc>
                  <a:txBody>
                    <a:bodyPr/>
                    <a:lstStyle/>
                    <a:p>
                      <a:pPr algn="ctr"/>
                      <a:r>
                        <a:rPr lang="da-DK" sz="2400" b="1" u="none" dirty="0" smtClean="0">
                          <a:solidFill>
                            <a:schemeClr val="tx1"/>
                          </a:solidFill>
                        </a:rPr>
                        <a:t>0</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0000</a:t>
                      </a:r>
                      <a:endParaRPr lang="en-US" sz="2400" b="1" u="none" dirty="0">
                        <a:solidFill>
                          <a:schemeClr val="tx1"/>
                        </a:solidFill>
                      </a:endParaRPr>
                    </a:p>
                  </a:txBody>
                  <a:tcPr marL="0" marR="0" marT="0" marB="0"/>
                </a:tc>
              </a:tr>
            </a:tbl>
          </a:graphicData>
        </a:graphic>
      </p:graphicFrame>
      <p:graphicFrame>
        <p:nvGraphicFramePr>
          <p:cNvPr id="100" name="Table 99"/>
          <p:cNvGraphicFramePr>
            <a:graphicFrameLocks noGrp="1"/>
          </p:cNvGraphicFramePr>
          <p:nvPr/>
        </p:nvGraphicFramePr>
        <p:xfrm>
          <a:off x="107504" y="188640"/>
          <a:ext cx="2232248" cy="6583680"/>
        </p:xfrm>
        <a:graphic>
          <a:graphicData uri="http://schemas.openxmlformats.org/drawingml/2006/table">
            <a:tbl>
              <a:tblPr firstRow="1" bandRow="1">
                <a:tableStyleId>{2D5ABB26-0587-4C30-8999-92F81FD0307C}</a:tableStyleId>
              </a:tblPr>
              <a:tblGrid>
                <a:gridCol w="1218036"/>
                <a:gridCol w="1014212"/>
              </a:tblGrid>
              <a:tr h="309708">
                <a:tc>
                  <a:txBody>
                    <a:bodyPr/>
                    <a:lstStyle/>
                    <a:p>
                      <a:pPr algn="ctr"/>
                      <a:r>
                        <a:rPr lang="da-DK" sz="2400" b="1" u="none" dirty="0" smtClean="0">
                          <a:solidFill>
                            <a:schemeClr val="tx1"/>
                          </a:solidFill>
                        </a:rPr>
                        <a:t>Decimal</a:t>
                      </a:r>
                      <a:endParaRPr lang="en-US" sz="2400" b="1" u="none" dirty="0">
                        <a:solidFill>
                          <a:schemeClr val="tx1"/>
                        </a:solidFill>
                      </a:endParaRPr>
                    </a:p>
                  </a:txBody>
                  <a:tcPr marL="0" marR="0" marT="0" marB="0" anchor="ctr"/>
                </a:tc>
                <a:tc>
                  <a:txBody>
                    <a:bodyPr/>
                    <a:lstStyle/>
                    <a:p>
                      <a:pPr algn="ctr"/>
                      <a:endParaRPr lang="en-US" sz="2400" b="1" i="1" u="none" dirty="0">
                        <a:solidFill>
                          <a:schemeClr val="tx1"/>
                        </a:solidFill>
                      </a:endParaRPr>
                    </a:p>
                  </a:txBody>
                  <a:tcPr marL="0" marR="0" marT="0" marB="0" anchor="ctr"/>
                </a:tc>
              </a:tr>
              <a:tr h="309708">
                <a:tc>
                  <a:txBody>
                    <a:bodyPr/>
                    <a:lstStyle/>
                    <a:p>
                      <a:pPr algn="ctr"/>
                      <a:r>
                        <a:rPr lang="da-DK" sz="2400" b="1" u="none" dirty="0" smtClean="0">
                          <a:solidFill>
                            <a:schemeClr val="tx1"/>
                          </a:solidFill>
                        </a:rPr>
                        <a:t>0</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0000</a:t>
                      </a:r>
                      <a:endParaRPr lang="en-US" sz="2400" b="1" u="none" dirty="0">
                        <a:solidFill>
                          <a:schemeClr val="tx1"/>
                        </a:solidFill>
                      </a:endParaRPr>
                    </a:p>
                  </a:txBody>
                  <a:tcPr marL="0" marR="0" marT="0" marB="0"/>
                </a:tc>
              </a:tr>
              <a:tr h="309708">
                <a:tc>
                  <a:txBody>
                    <a:bodyPr/>
                    <a:lstStyle/>
                    <a:p>
                      <a:pPr algn="ctr"/>
                      <a:r>
                        <a:rPr lang="da-DK" sz="2400" b="1" u="none" dirty="0" smtClean="0">
                          <a:solidFill>
                            <a:schemeClr val="tx1"/>
                          </a:solidFill>
                        </a:rPr>
                        <a:t>1</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000</a:t>
                      </a:r>
                      <a:r>
                        <a:rPr lang="da-DK" sz="2400" b="1" u="none" dirty="0" smtClean="0">
                          <a:solidFill>
                            <a:srgbClr val="C00000"/>
                          </a:solidFill>
                        </a:rPr>
                        <a:t>1</a:t>
                      </a:r>
                      <a:endParaRPr lang="en-US" sz="2400" b="1" u="none" dirty="0">
                        <a:solidFill>
                          <a:srgbClr val="C00000"/>
                        </a:solidFill>
                      </a:endParaRPr>
                    </a:p>
                  </a:txBody>
                  <a:tcPr marL="0" marR="0" marT="0" marB="0"/>
                </a:tc>
              </a:tr>
              <a:tr h="309708">
                <a:tc>
                  <a:txBody>
                    <a:bodyPr/>
                    <a:lstStyle/>
                    <a:p>
                      <a:pPr algn="ctr"/>
                      <a:r>
                        <a:rPr lang="da-DK" sz="2400" b="1" u="none" dirty="0" smtClean="0">
                          <a:solidFill>
                            <a:schemeClr val="tx1"/>
                          </a:solidFill>
                        </a:rPr>
                        <a:t>2</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0</a:t>
                      </a:r>
                      <a:r>
                        <a:rPr lang="da-DK" sz="2400" b="1" u="none" dirty="0" smtClean="0">
                          <a:solidFill>
                            <a:srgbClr val="C00000"/>
                          </a:solidFill>
                        </a:rPr>
                        <a:t>1</a:t>
                      </a:r>
                      <a:r>
                        <a:rPr lang="da-DK" sz="2400" b="1" u="none" dirty="0" smtClean="0">
                          <a:solidFill>
                            <a:schemeClr val="tx1"/>
                          </a:solidFill>
                        </a:rPr>
                        <a:t>0</a:t>
                      </a:r>
                      <a:r>
                        <a:rPr lang="da-DK" sz="2400" b="1" u="none" dirty="0" smtClean="0">
                          <a:solidFill>
                            <a:srgbClr val="C00000"/>
                          </a:solidFill>
                        </a:rPr>
                        <a:t>0</a:t>
                      </a:r>
                      <a:endParaRPr lang="en-US" sz="2400" b="1" u="none" dirty="0">
                        <a:solidFill>
                          <a:srgbClr val="C00000"/>
                        </a:solidFill>
                      </a:endParaRPr>
                    </a:p>
                  </a:txBody>
                  <a:tcPr marL="0" marR="0" marT="0" marB="0"/>
                </a:tc>
              </a:tr>
              <a:tr h="309708">
                <a:tc>
                  <a:txBody>
                    <a:bodyPr/>
                    <a:lstStyle/>
                    <a:p>
                      <a:pPr algn="ctr"/>
                      <a:r>
                        <a:rPr lang="da-DK" sz="2400" b="1" u="none" dirty="0" smtClean="0">
                          <a:solidFill>
                            <a:schemeClr val="tx1"/>
                          </a:solidFill>
                        </a:rPr>
                        <a:t>3</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010</a:t>
                      </a:r>
                      <a:r>
                        <a:rPr lang="da-DK" sz="2400" b="1" u="none" dirty="0" smtClean="0">
                          <a:solidFill>
                            <a:srgbClr val="C00000"/>
                          </a:solidFill>
                        </a:rPr>
                        <a:t>1</a:t>
                      </a:r>
                      <a:endParaRPr lang="en-US" sz="2400" b="1" u="none" dirty="0">
                        <a:solidFill>
                          <a:srgbClr val="C00000"/>
                        </a:solidFill>
                      </a:endParaRPr>
                    </a:p>
                  </a:txBody>
                  <a:tcPr marL="0" marR="0" marT="0" marB="0"/>
                </a:tc>
              </a:tr>
              <a:tr h="309708">
                <a:tc>
                  <a:txBody>
                    <a:bodyPr/>
                    <a:lstStyle/>
                    <a:p>
                      <a:pPr algn="ctr"/>
                      <a:r>
                        <a:rPr lang="da-DK" sz="2400" b="1" u="none" dirty="0" smtClean="0">
                          <a:solidFill>
                            <a:schemeClr val="tx1"/>
                          </a:solidFill>
                        </a:rPr>
                        <a:t>4</a:t>
                      </a:r>
                      <a:endParaRPr lang="en-US" sz="2400" b="1" u="none" dirty="0">
                        <a:solidFill>
                          <a:schemeClr val="tx1"/>
                        </a:solidFill>
                      </a:endParaRPr>
                    </a:p>
                  </a:txBody>
                  <a:tcPr marL="0" marR="0" marT="0" marB="0"/>
                </a:tc>
                <a:tc>
                  <a:txBody>
                    <a:bodyPr/>
                    <a:lstStyle/>
                    <a:p>
                      <a:pPr algn="ctr"/>
                      <a:r>
                        <a:rPr lang="da-DK" sz="2400" b="1" u="none" dirty="0" smtClean="0">
                          <a:solidFill>
                            <a:srgbClr val="C00000"/>
                          </a:solidFill>
                        </a:rPr>
                        <a:t>1</a:t>
                      </a:r>
                      <a:r>
                        <a:rPr lang="da-DK" sz="2400" b="1" u="none" dirty="0" smtClean="0">
                          <a:solidFill>
                            <a:schemeClr val="tx1"/>
                          </a:solidFill>
                        </a:rPr>
                        <a:t>101</a:t>
                      </a:r>
                      <a:endParaRPr lang="en-US" sz="2400" b="1" u="none" dirty="0">
                        <a:solidFill>
                          <a:schemeClr val="tx1"/>
                        </a:solidFill>
                      </a:endParaRPr>
                    </a:p>
                  </a:txBody>
                  <a:tcPr marL="0" marR="0" marT="0" marB="0"/>
                </a:tc>
              </a:tr>
              <a:tr h="309708">
                <a:tc>
                  <a:txBody>
                    <a:bodyPr/>
                    <a:lstStyle/>
                    <a:p>
                      <a:pPr algn="ctr"/>
                      <a:r>
                        <a:rPr lang="da-DK" sz="2400" b="1" u="none" dirty="0" smtClean="0">
                          <a:solidFill>
                            <a:schemeClr val="tx1"/>
                          </a:solidFill>
                        </a:rPr>
                        <a:t>5</a:t>
                      </a:r>
                      <a:endParaRPr lang="en-US" sz="2400" b="1" u="none" dirty="0">
                        <a:solidFill>
                          <a:schemeClr val="tx1"/>
                        </a:solidFill>
                      </a:endParaRPr>
                    </a:p>
                  </a:txBody>
                  <a:tcPr marL="0" marR="0" marT="0" marB="0"/>
                </a:tc>
                <a:tc>
                  <a:txBody>
                    <a:bodyPr/>
                    <a:lstStyle/>
                    <a:p>
                      <a:pPr algn="ctr"/>
                      <a:r>
                        <a:rPr lang="da-DK" sz="2400" b="1" i="0" u="none" dirty="0" smtClean="0">
                          <a:solidFill>
                            <a:schemeClr val="tx1"/>
                          </a:solidFill>
                        </a:rPr>
                        <a:t>1</a:t>
                      </a:r>
                      <a:r>
                        <a:rPr lang="da-DK" sz="2400" b="1" i="0" u="none" dirty="0" smtClean="0">
                          <a:solidFill>
                            <a:srgbClr val="C00000"/>
                          </a:solidFill>
                        </a:rPr>
                        <a:t>0</a:t>
                      </a:r>
                      <a:r>
                        <a:rPr lang="da-DK" sz="2400" b="1" i="0" u="none" dirty="0" smtClean="0">
                          <a:solidFill>
                            <a:schemeClr val="tx1"/>
                          </a:solidFill>
                        </a:rPr>
                        <a:t>01</a:t>
                      </a:r>
                      <a:endParaRPr lang="en-US" sz="2400" b="1" i="0" u="none" dirty="0">
                        <a:solidFill>
                          <a:schemeClr val="tx1"/>
                        </a:solidFill>
                      </a:endParaRPr>
                    </a:p>
                  </a:txBody>
                  <a:tcPr marL="0" marR="0" marT="0" marB="0"/>
                </a:tc>
              </a:tr>
              <a:tr h="309708">
                <a:tc>
                  <a:txBody>
                    <a:bodyPr/>
                    <a:lstStyle/>
                    <a:p>
                      <a:pPr algn="ctr"/>
                      <a:r>
                        <a:rPr lang="da-DK" sz="2400" b="1" u="none" dirty="0" smtClean="0">
                          <a:solidFill>
                            <a:schemeClr val="tx1"/>
                          </a:solidFill>
                        </a:rPr>
                        <a:t>6</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1</a:t>
                      </a:r>
                      <a:r>
                        <a:rPr lang="da-DK" sz="2400" b="1" u="none" dirty="0" smtClean="0">
                          <a:solidFill>
                            <a:srgbClr val="C00000"/>
                          </a:solidFill>
                        </a:rPr>
                        <a:t>1</a:t>
                      </a:r>
                      <a:r>
                        <a:rPr lang="da-DK" sz="2400" b="1" u="none" dirty="0" smtClean="0">
                          <a:solidFill>
                            <a:schemeClr val="tx1"/>
                          </a:solidFill>
                        </a:rPr>
                        <a:t>0</a:t>
                      </a:r>
                      <a:r>
                        <a:rPr lang="da-DK" sz="2400" b="1" u="none" dirty="0" smtClean="0">
                          <a:solidFill>
                            <a:srgbClr val="C00000"/>
                          </a:solidFill>
                        </a:rPr>
                        <a:t>0</a:t>
                      </a:r>
                      <a:endParaRPr lang="en-US" sz="2400" b="1" u="none" dirty="0">
                        <a:solidFill>
                          <a:srgbClr val="C00000"/>
                        </a:solidFill>
                      </a:endParaRPr>
                    </a:p>
                  </a:txBody>
                  <a:tcPr marL="0" marR="0" marT="0" marB="0"/>
                </a:tc>
              </a:tr>
              <a:tr h="309708">
                <a:tc>
                  <a:txBody>
                    <a:bodyPr/>
                    <a:lstStyle/>
                    <a:p>
                      <a:pPr algn="ctr"/>
                      <a:r>
                        <a:rPr lang="da-DK" sz="2400" b="1" u="none" dirty="0" smtClean="0">
                          <a:solidFill>
                            <a:schemeClr val="tx1"/>
                          </a:solidFill>
                        </a:rPr>
                        <a:t>7</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11</a:t>
                      </a:r>
                      <a:r>
                        <a:rPr lang="da-DK" sz="2400" b="1" u="none" dirty="0" smtClean="0">
                          <a:solidFill>
                            <a:srgbClr val="C00000"/>
                          </a:solidFill>
                        </a:rPr>
                        <a:t>1</a:t>
                      </a:r>
                      <a:r>
                        <a:rPr lang="da-DK" sz="2400" b="1" u="none" dirty="0" smtClean="0">
                          <a:solidFill>
                            <a:schemeClr val="tx1"/>
                          </a:solidFill>
                        </a:rPr>
                        <a:t>0</a:t>
                      </a:r>
                      <a:endParaRPr lang="en-US" sz="2400" b="1" u="none" dirty="0">
                        <a:solidFill>
                          <a:schemeClr val="tx1"/>
                        </a:solidFill>
                      </a:endParaRPr>
                    </a:p>
                  </a:txBody>
                  <a:tcPr marL="0" marR="0" marT="0" marB="0"/>
                </a:tc>
              </a:tr>
              <a:tr h="309708">
                <a:tc>
                  <a:txBody>
                    <a:bodyPr/>
                    <a:lstStyle/>
                    <a:p>
                      <a:pPr algn="ctr"/>
                      <a:r>
                        <a:rPr lang="da-DK" sz="2400" b="1" u="none" dirty="0" smtClean="0">
                          <a:solidFill>
                            <a:schemeClr val="tx1"/>
                          </a:solidFill>
                        </a:rPr>
                        <a:t>8</a:t>
                      </a:r>
                      <a:endParaRPr lang="en-US" sz="2400" b="1" u="none" dirty="0">
                        <a:solidFill>
                          <a:schemeClr val="tx1"/>
                        </a:solidFill>
                      </a:endParaRPr>
                    </a:p>
                  </a:txBody>
                  <a:tcPr marL="0" marR="0" marT="0" marB="0"/>
                </a:tc>
                <a:tc>
                  <a:txBody>
                    <a:bodyPr/>
                    <a:lstStyle/>
                    <a:p>
                      <a:pPr algn="ctr"/>
                      <a:r>
                        <a:rPr lang="da-DK" sz="2400" b="1" u="none" dirty="0" smtClean="0">
                          <a:solidFill>
                            <a:srgbClr val="C00000"/>
                          </a:solidFill>
                        </a:rPr>
                        <a:t>0</a:t>
                      </a:r>
                      <a:r>
                        <a:rPr lang="da-DK" sz="2400" b="1" u="none" dirty="0" smtClean="0">
                          <a:solidFill>
                            <a:schemeClr val="tx1"/>
                          </a:solidFill>
                        </a:rPr>
                        <a:t>110</a:t>
                      </a:r>
                      <a:endParaRPr lang="en-US" sz="2400" b="1" u="none" dirty="0">
                        <a:solidFill>
                          <a:schemeClr val="tx1"/>
                        </a:solidFill>
                      </a:endParaRPr>
                    </a:p>
                  </a:txBody>
                  <a:tcPr marL="0" marR="0" marT="0" marB="0"/>
                </a:tc>
              </a:tr>
              <a:tr h="309708">
                <a:tc>
                  <a:txBody>
                    <a:bodyPr/>
                    <a:lstStyle/>
                    <a:p>
                      <a:pPr algn="ctr"/>
                      <a:r>
                        <a:rPr lang="da-DK" sz="2400" b="1" u="none" dirty="0" smtClean="0">
                          <a:solidFill>
                            <a:schemeClr val="tx1"/>
                          </a:solidFill>
                        </a:rPr>
                        <a:t>9</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011</a:t>
                      </a:r>
                      <a:r>
                        <a:rPr lang="da-DK" sz="2400" b="1" u="none" dirty="0" smtClean="0">
                          <a:solidFill>
                            <a:srgbClr val="C00000"/>
                          </a:solidFill>
                        </a:rPr>
                        <a:t>1</a:t>
                      </a:r>
                      <a:endParaRPr lang="en-US" sz="2400" b="1" u="none" dirty="0">
                        <a:solidFill>
                          <a:srgbClr val="C00000"/>
                        </a:solidFill>
                      </a:endParaRPr>
                    </a:p>
                  </a:txBody>
                  <a:tcPr marL="0" marR="0" marT="0" marB="0"/>
                </a:tc>
              </a:tr>
              <a:tr h="309708">
                <a:tc>
                  <a:txBody>
                    <a:bodyPr/>
                    <a:lstStyle/>
                    <a:p>
                      <a:pPr algn="ctr"/>
                      <a:r>
                        <a:rPr lang="da-DK" sz="2400" b="1" u="none" dirty="0" smtClean="0">
                          <a:solidFill>
                            <a:schemeClr val="tx1"/>
                          </a:solidFill>
                        </a:rPr>
                        <a:t>10</a:t>
                      </a:r>
                      <a:endParaRPr lang="en-US" sz="2400" b="1" u="none" dirty="0">
                        <a:solidFill>
                          <a:schemeClr val="tx1"/>
                        </a:solidFill>
                      </a:endParaRPr>
                    </a:p>
                  </a:txBody>
                  <a:tcPr marL="0" marR="0" marT="0" marB="0"/>
                </a:tc>
                <a:tc>
                  <a:txBody>
                    <a:bodyPr/>
                    <a:lstStyle/>
                    <a:p>
                      <a:pPr algn="ctr"/>
                      <a:r>
                        <a:rPr lang="da-DK" sz="2400" b="1" u="none" dirty="0" smtClean="0">
                          <a:solidFill>
                            <a:srgbClr val="C00000"/>
                          </a:solidFill>
                        </a:rPr>
                        <a:t>1</a:t>
                      </a:r>
                      <a:r>
                        <a:rPr lang="da-DK" sz="2400" b="1" u="none" dirty="0" smtClean="0">
                          <a:solidFill>
                            <a:schemeClr val="tx1"/>
                          </a:solidFill>
                        </a:rPr>
                        <a:t>111</a:t>
                      </a:r>
                      <a:endParaRPr lang="en-US" sz="2400" b="1" u="none" dirty="0">
                        <a:solidFill>
                          <a:schemeClr val="tx1"/>
                        </a:solidFill>
                      </a:endParaRPr>
                    </a:p>
                  </a:txBody>
                  <a:tcPr marL="0" marR="0" marT="0" marB="0"/>
                </a:tc>
              </a:tr>
              <a:tr h="309708">
                <a:tc>
                  <a:txBody>
                    <a:bodyPr/>
                    <a:lstStyle/>
                    <a:p>
                      <a:pPr algn="ctr"/>
                      <a:r>
                        <a:rPr lang="da-DK" sz="2400" b="1" u="none" dirty="0" smtClean="0">
                          <a:solidFill>
                            <a:schemeClr val="tx1"/>
                          </a:solidFill>
                        </a:rPr>
                        <a:t>11</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1</a:t>
                      </a:r>
                      <a:r>
                        <a:rPr lang="da-DK" sz="2400" b="1" u="none" dirty="0" smtClean="0">
                          <a:solidFill>
                            <a:srgbClr val="C00000"/>
                          </a:solidFill>
                        </a:rPr>
                        <a:t>0</a:t>
                      </a:r>
                      <a:r>
                        <a:rPr lang="da-DK" sz="2400" b="1" u="none" dirty="0" smtClean="0">
                          <a:solidFill>
                            <a:schemeClr val="tx1"/>
                          </a:solidFill>
                        </a:rPr>
                        <a:t>11</a:t>
                      </a:r>
                      <a:endParaRPr lang="en-US" sz="2400" b="1" u="none" dirty="0">
                        <a:solidFill>
                          <a:schemeClr val="tx1"/>
                        </a:solidFill>
                      </a:endParaRPr>
                    </a:p>
                  </a:txBody>
                  <a:tcPr marL="0" marR="0" marT="0" marB="0"/>
                </a:tc>
              </a:tr>
              <a:tr h="309708">
                <a:tc>
                  <a:txBody>
                    <a:bodyPr/>
                    <a:lstStyle/>
                    <a:p>
                      <a:pPr algn="ctr"/>
                      <a:r>
                        <a:rPr lang="da-DK" sz="2400" b="1" u="none" dirty="0" smtClean="0">
                          <a:solidFill>
                            <a:schemeClr val="tx1"/>
                          </a:solidFill>
                        </a:rPr>
                        <a:t>12</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10</a:t>
                      </a:r>
                      <a:r>
                        <a:rPr lang="da-DK" sz="2400" b="1" u="none" dirty="0" smtClean="0">
                          <a:solidFill>
                            <a:srgbClr val="C00000"/>
                          </a:solidFill>
                        </a:rPr>
                        <a:t>00</a:t>
                      </a:r>
                      <a:endParaRPr lang="en-US" sz="2400" b="1" u="none" dirty="0">
                        <a:solidFill>
                          <a:srgbClr val="C00000"/>
                        </a:solidFill>
                      </a:endParaRPr>
                    </a:p>
                  </a:txBody>
                  <a:tcPr marL="0" marR="0" marT="0" marB="0"/>
                </a:tc>
              </a:tr>
              <a:tr h="309708">
                <a:tc>
                  <a:txBody>
                    <a:bodyPr/>
                    <a:lstStyle/>
                    <a:p>
                      <a:pPr algn="ctr"/>
                      <a:r>
                        <a:rPr lang="da-DK" sz="2400" b="1" u="none" dirty="0" smtClean="0">
                          <a:solidFill>
                            <a:schemeClr val="tx1"/>
                          </a:solidFill>
                        </a:rPr>
                        <a:t>13</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10</a:t>
                      </a:r>
                      <a:r>
                        <a:rPr lang="da-DK" sz="2400" b="1" u="none" dirty="0" smtClean="0">
                          <a:solidFill>
                            <a:srgbClr val="C00000"/>
                          </a:solidFill>
                        </a:rPr>
                        <a:t>1</a:t>
                      </a:r>
                      <a:r>
                        <a:rPr lang="da-DK" sz="2400" b="1" u="none" dirty="0" smtClean="0">
                          <a:solidFill>
                            <a:schemeClr val="tx1"/>
                          </a:solidFill>
                        </a:rPr>
                        <a:t>0</a:t>
                      </a:r>
                      <a:endParaRPr lang="en-US" sz="2400" b="1" u="none" dirty="0">
                        <a:solidFill>
                          <a:schemeClr val="tx1"/>
                        </a:solidFill>
                      </a:endParaRPr>
                    </a:p>
                  </a:txBody>
                  <a:tcPr marL="0" marR="0" marT="0" marB="0"/>
                </a:tc>
              </a:tr>
              <a:tr h="309708">
                <a:tc>
                  <a:txBody>
                    <a:bodyPr/>
                    <a:lstStyle/>
                    <a:p>
                      <a:pPr algn="ctr"/>
                      <a:r>
                        <a:rPr lang="da-DK" sz="2400" b="1" u="none" dirty="0" smtClean="0">
                          <a:solidFill>
                            <a:schemeClr val="tx1"/>
                          </a:solidFill>
                        </a:rPr>
                        <a:t>14</a:t>
                      </a:r>
                      <a:endParaRPr lang="en-US" sz="2400" b="1" u="none" dirty="0">
                        <a:solidFill>
                          <a:schemeClr val="tx1"/>
                        </a:solidFill>
                      </a:endParaRPr>
                    </a:p>
                  </a:txBody>
                  <a:tcPr marL="0" marR="0" marT="0" marB="0"/>
                </a:tc>
                <a:tc>
                  <a:txBody>
                    <a:bodyPr/>
                    <a:lstStyle/>
                    <a:p>
                      <a:pPr algn="ctr"/>
                      <a:r>
                        <a:rPr lang="da-DK" sz="2400" b="1" u="none" dirty="0" smtClean="0">
                          <a:solidFill>
                            <a:srgbClr val="C00000"/>
                          </a:solidFill>
                        </a:rPr>
                        <a:t>0</a:t>
                      </a:r>
                      <a:r>
                        <a:rPr lang="da-DK" sz="2400" b="1" u="none" dirty="0" smtClean="0">
                          <a:solidFill>
                            <a:schemeClr val="tx1"/>
                          </a:solidFill>
                        </a:rPr>
                        <a:t>010</a:t>
                      </a:r>
                      <a:endParaRPr lang="en-US" sz="2400" b="1" u="none" dirty="0">
                        <a:solidFill>
                          <a:schemeClr val="tx1"/>
                        </a:solidFill>
                      </a:endParaRPr>
                    </a:p>
                  </a:txBody>
                  <a:tcPr marL="0" marR="0" marT="0" marB="0"/>
                </a:tc>
              </a:tr>
              <a:tr h="309708">
                <a:tc>
                  <a:txBody>
                    <a:bodyPr/>
                    <a:lstStyle/>
                    <a:p>
                      <a:pPr algn="ctr"/>
                      <a:r>
                        <a:rPr lang="da-DK" sz="2400" b="1" u="none" dirty="0" smtClean="0">
                          <a:solidFill>
                            <a:schemeClr val="tx1"/>
                          </a:solidFill>
                        </a:rPr>
                        <a:t>15</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001</a:t>
                      </a:r>
                      <a:r>
                        <a:rPr lang="da-DK" sz="2400" b="1" u="none" dirty="0" smtClean="0">
                          <a:solidFill>
                            <a:srgbClr val="C00000"/>
                          </a:solidFill>
                        </a:rPr>
                        <a:t>1</a:t>
                      </a:r>
                      <a:endParaRPr lang="en-US" sz="2400" b="1" u="none" dirty="0">
                        <a:solidFill>
                          <a:srgbClr val="C00000"/>
                        </a:solidFill>
                      </a:endParaRPr>
                    </a:p>
                  </a:txBody>
                  <a:tcPr marL="0" marR="0" marT="0" marB="0"/>
                </a:tc>
              </a:tr>
              <a:tr h="309708">
                <a:tc>
                  <a:txBody>
                    <a:bodyPr/>
                    <a:lstStyle/>
                    <a:p>
                      <a:pPr algn="ctr"/>
                      <a:r>
                        <a:rPr lang="da-DK" sz="2400" b="1" u="none" dirty="0" smtClean="0">
                          <a:solidFill>
                            <a:schemeClr val="tx1"/>
                          </a:solidFill>
                        </a:rPr>
                        <a:t>0</a:t>
                      </a:r>
                      <a:endParaRPr lang="en-US" sz="2400" b="1" u="none" dirty="0">
                        <a:solidFill>
                          <a:schemeClr val="tx1"/>
                        </a:solidFill>
                      </a:endParaRPr>
                    </a:p>
                  </a:txBody>
                  <a:tcPr marL="0" marR="0" marT="0" marB="0"/>
                </a:tc>
                <a:tc>
                  <a:txBody>
                    <a:bodyPr/>
                    <a:lstStyle/>
                    <a:p>
                      <a:pPr algn="ctr"/>
                      <a:r>
                        <a:rPr lang="da-DK" sz="2400" b="1" u="none" dirty="0" smtClean="0">
                          <a:solidFill>
                            <a:schemeClr val="tx1"/>
                          </a:solidFill>
                        </a:rPr>
                        <a:t>00</a:t>
                      </a:r>
                      <a:r>
                        <a:rPr lang="da-DK" sz="2400" b="1" u="none" dirty="0" smtClean="0">
                          <a:solidFill>
                            <a:srgbClr val="C00000"/>
                          </a:solidFill>
                        </a:rPr>
                        <a:t>00</a:t>
                      </a:r>
                      <a:endParaRPr lang="en-US" sz="2400" b="1" u="none" dirty="0">
                        <a:solidFill>
                          <a:srgbClr val="C00000"/>
                        </a:solidFill>
                      </a:endParaRPr>
                    </a:p>
                  </a:txBody>
                  <a:tcPr marL="0" marR="0" marT="0" marB="0"/>
                </a:tc>
              </a:tr>
            </a:tbl>
          </a:graphicData>
        </a:graphic>
      </p:graphicFrame>
      <p:graphicFrame>
        <p:nvGraphicFramePr>
          <p:cNvPr id="101" name="Table 100"/>
          <p:cNvGraphicFramePr>
            <a:graphicFrameLocks noGrp="1"/>
          </p:cNvGraphicFramePr>
          <p:nvPr/>
        </p:nvGraphicFramePr>
        <p:xfrm>
          <a:off x="107504" y="188640"/>
          <a:ext cx="2232248" cy="6583680"/>
        </p:xfrm>
        <a:graphic>
          <a:graphicData uri="http://schemas.openxmlformats.org/drawingml/2006/table">
            <a:tbl>
              <a:tblPr firstRow="1" bandRow="1">
                <a:tableStyleId>{2D5ABB26-0587-4C30-8999-92F81FD0307C}</a:tableStyleId>
              </a:tblPr>
              <a:tblGrid>
                <a:gridCol w="1218036"/>
                <a:gridCol w="1014212"/>
              </a:tblGrid>
              <a:tr h="309708">
                <a:tc>
                  <a:txBody>
                    <a:bodyPr/>
                    <a:lstStyle/>
                    <a:p>
                      <a:pPr algn="ctr"/>
                      <a:r>
                        <a:rPr lang="da-DK" sz="2400" b="1" dirty="0" smtClean="0">
                          <a:solidFill>
                            <a:schemeClr val="tx1"/>
                          </a:solidFill>
                        </a:rPr>
                        <a:t>Decimal</a:t>
                      </a:r>
                      <a:endParaRPr lang="en-US" sz="2400" b="1" dirty="0">
                        <a:solidFill>
                          <a:schemeClr val="tx1"/>
                        </a:solidFill>
                      </a:endParaRPr>
                    </a:p>
                  </a:txBody>
                  <a:tcPr marL="0" marR="0" marT="0" marB="0" anchor="ctr"/>
                </a:tc>
                <a:tc>
                  <a:txBody>
                    <a:bodyPr/>
                    <a:lstStyle/>
                    <a:p>
                      <a:pPr algn="ctr"/>
                      <a:endParaRPr lang="en-US" sz="2400" b="1" i="1" dirty="0">
                        <a:solidFill>
                          <a:schemeClr val="tx1"/>
                        </a:solidFill>
                      </a:endParaRPr>
                    </a:p>
                  </a:txBody>
                  <a:tcPr marL="0" marR="0" marT="0" marB="0" anchor="ctr"/>
                </a:tc>
              </a:tr>
              <a:tr h="309708">
                <a:tc>
                  <a:txBody>
                    <a:bodyPr/>
                    <a:lstStyle/>
                    <a:p>
                      <a:pPr algn="ctr"/>
                      <a:r>
                        <a:rPr lang="da-DK" sz="2400" b="1" dirty="0" smtClean="0">
                          <a:solidFill>
                            <a:schemeClr val="tx1"/>
                          </a:solidFill>
                        </a:rPr>
                        <a:t>0</a:t>
                      </a:r>
                      <a:endParaRPr lang="en-US" sz="2400" b="1" dirty="0">
                        <a:solidFill>
                          <a:schemeClr val="tx1"/>
                        </a:solidFill>
                      </a:endParaRPr>
                    </a:p>
                  </a:txBody>
                  <a:tcPr marL="0" marR="0" marT="0" marB="0"/>
                </a:tc>
                <a:tc>
                  <a:txBody>
                    <a:bodyPr/>
                    <a:lstStyle/>
                    <a:p>
                      <a:pPr algn="ctr"/>
                      <a:r>
                        <a:rPr lang="da-DK" sz="2400" b="1" u="sng" dirty="0" smtClean="0">
                          <a:solidFill>
                            <a:schemeClr val="tx1"/>
                          </a:solidFill>
                        </a:rPr>
                        <a:t>0</a:t>
                      </a:r>
                      <a:r>
                        <a:rPr lang="da-DK" sz="2400" b="1" dirty="0" smtClean="0">
                          <a:solidFill>
                            <a:schemeClr val="tx1"/>
                          </a:solidFill>
                        </a:rPr>
                        <a:t>0</a:t>
                      </a:r>
                      <a:r>
                        <a:rPr lang="da-DK" sz="2400" b="1" u="sng" dirty="0" smtClean="0">
                          <a:solidFill>
                            <a:schemeClr val="tx1"/>
                          </a:solidFill>
                        </a:rPr>
                        <a:t>00</a:t>
                      </a:r>
                      <a:endParaRPr lang="en-US" sz="2400" b="1" u="sng" dirty="0">
                        <a:solidFill>
                          <a:schemeClr val="tx1"/>
                        </a:solidFill>
                      </a:endParaRPr>
                    </a:p>
                  </a:txBody>
                  <a:tcPr marL="0" marR="0" marT="0" marB="0"/>
                </a:tc>
              </a:tr>
              <a:tr h="309708">
                <a:tc>
                  <a:txBody>
                    <a:bodyPr/>
                    <a:lstStyle/>
                    <a:p>
                      <a:pPr algn="ctr"/>
                      <a:r>
                        <a:rPr lang="da-DK" sz="2400" b="1" dirty="0" smtClean="0">
                          <a:solidFill>
                            <a:schemeClr val="tx1"/>
                          </a:solidFill>
                        </a:rPr>
                        <a:t>1</a:t>
                      </a:r>
                      <a:endParaRPr lang="en-US" sz="2400" b="1" dirty="0">
                        <a:solidFill>
                          <a:schemeClr val="tx1"/>
                        </a:solidFill>
                      </a:endParaRPr>
                    </a:p>
                  </a:txBody>
                  <a:tcPr marL="0" marR="0" marT="0" marB="0"/>
                </a:tc>
                <a:tc>
                  <a:txBody>
                    <a:bodyPr/>
                    <a:lstStyle/>
                    <a:p>
                      <a:pPr algn="ctr"/>
                      <a:r>
                        <a:rPr lang="da-DK" sz="2400" b="1" u="none" dirty="0" smtClean="0">
                          <a:solidFill>
                            <a:schemeClr val="tx1"/>
                          </a:solidFill>
                        </a:rPr>
                        <a:t>0</a:t>
                      </a:r>
                      <a:r>
                        <a:rPr lang="da-DK" sz="2400" b="1" u="sng" dirty="0" smtClean="0">
                          <a:solidFill>
                            <a:schemeClr val="tx1"/>
                          </a:solidFill>
                        </a:rPr>
                        <a:t>00</a:t>
                      </a:r>
                      <a:r>
                        <a:rPr lang="da-DK" sz="2400" b="1" u="sng" dirty="0" smtClean="0">
                          <a:solidFill>
                            <a:srgbClr val="C00000"/>
                          </a:solidFill>
                        </a:rPr>
                        <a:t>1</a:t>
                      </a:r>
                      <a:endParaRPr lang="en-US" sz="2400" b="1" u="sng" dirty="0">
                        <a:solidFill>
                          <a:srgbClr val="C00000"/>
                        </a:solidFill>
                      </a:endParaRPr>
                    </a:p>
                  </a:txBody>
                  <a:tcPr marL="0" marR="0" marT="0" marB="0"/>
                </a:tc>
              </a:tr>
              <a:tr h="309708">
                <a:tc>
                  <a:txBody>
                    <a:bodyPr/>
                    <a:lstStyle/>
                    <a:p>
                      <a:pPr algn="ctr"/>
                      <a:r>
                        <a:rPr lang="da-DK" sz="2400" b="1" dirty="0" smtClean="0">
                          <a:solidFill>
                            <a:schemeClr val="tx1"/>
                          </a:solidFill>
                        </a:rPr>
                        <a:t>2</a:t>
                      </a:r>
                      <a:endParaRPr lang="en-US" sz="2400" b="1" dirty="0">
                        <a:solidFill>
                          <a:schemeClr val="tx1"/>
                        </a:solidFill>
                      </a:endParaRPr>
                    </a:p>
                  </a:txBody>
                  <a:tcPr marL="0" marR="0" marT="0" marB="0"/>
                </a:tc>
                <a:tc>
                  <a:txBody>
                    <a:bodyPr/>
                    <a:lstStyle/>
                    <a:p>
                      <a:pPr algn="ctr"/>
                      <a:r>
                        <a:rPr lang="da-DK" sz="2400" b="1" u="sng" dirty="0" smtClean="0">
                          <a:solidFill>
                            <a:schemeClr val="tx1"/>
                          </a:solidFill>
                        </a:rPr>
                        <a:t>0</a:t>
                      </a:r>
                      <a:r>
                        <a:rPr lang="da-DK" sz="2400" b="1" u="none" dirty="0" smtClean="0">
                          <a:solidFill>
                            <a:srgbClr val="C00000"/>
                          </a:solidFill>
                        </a:rPr>
                        <a:t>1</a:t>
                      </a:r>
                      <a:r>
                        <a:rPr lang="da-DK" sz="2400" b="1" u="sng" dirty="0" smtClean="0">
                          <a:solidFill>
                            <a:schemeClr val="tx1"/>
                          </a:solidFill>
                        </a:rPr>
                        <a:t>0</a:t>
                      </a:r>
                      <a:r>
                        <a:rPr lang="da-DK" sz="2400" b="1" u="sng" dirty="0" smtClean="0">
                          <a:solidFill>
                            <a:srgbClr val="C00000"/>
                          </a:solidFill>
                        </a:rPr>
                        <a:t>0</a:t>
                      </a:r>
                      <a:endParaRPr lang="en-US" sz="2400" b="1" u="sng" dirty="0">
                        <a:solidFill>
                          <a:srgbClr val="C00000"/>
                        </a:solidFill>
                      </a:endParaRPr>
                    </a:p>
                  </a:txBody>
                  <a:tcPr marL="0" marR="0" marT="0" marB="0"/>
                </a:tc>
              </a:tr>
              <a:tr h="309708">
                <a:tc>
                  <a:txBody>
                    <a:bodyPr/>
                    <a:lstStyle/>
                    <a:p>
                      <a:pPr algn="ctr"/>
                      <a:r>
                        <a:rPr lang="da-DK" sz="2400" b="1" dirty="0" smtClean="0">
                          <a:solidFill>
                            <a:schemeClr val="tx1"/>
                          </a:solidFill>
                        </a:rPr>
                        <a:t>3</a:t>
                      </a:r>
                      <a:endParaRPr lang="en-US" sz="2400" b="1" dirty="0">
                        <a:solidFill>
                          <a:schemeClr val="tx1"/>
                        </a:solidFill>
                      </a:endParaRPr>
                    </a:p>
                  </a:txBody>
                  <a:tcPr marL="0" marR="0" marT="0" marB="0"/>
                </a:tc>
                <a:tc>
                  <a:txBody>
                    <a:bodyPr/>
                    <a:lstStyle/>
                    <a:p>
                      <a:pPr algn="ctr"/>
                      <a:r>
                        <a:rPr lang="da-DK" sz="2400" b="1" u="sng" dirty="0" smtClean="0">
                          <a:solidFill>
                            <a:schemeClr val="tx1"/>
                          </a:solidFill>
                        </a:rPr>
                        <a:t>01</a:t>
                      </a:r>
                      <a:r>
                        <a:rPr lang="da-DK" sz="2400" b="1" u="none" dirty="0" smtClean="0">
                          <a:solidFill>
                            <a:schemeClr val="tx1"/>
                          </a:solidFill>
                        </a:rPr>
                        <a:t>0</a:t>
                      </a:r>
                      <a:r>
                        <a:rPr lang="da-DK" sz="2400" b="1" u="sng" dirty="0" smtClean="0">
                          <a:solidFill>
                            <a:srgbClr val="C00000"/>
                          </a:solidFill>
                        </a:rPr>
                        <a:t>1</a:t>
                      </a:r>
                      <a:endParaRPr lang="en-US" sz="2400" b="1" u="sng" dirty="0">
                        <a:solidFill>
                          <a:srgbClr val="C00000"/>
                        </a:solidFill>
                      </a:endParaRPr>
                    </a:p>
                  </a:txBody>
                  <a:tcPr marL="0" marR="0" marT="0" marB="0"/>
                </a:tc>
              </a:tr>
              <a:tr h="309708">
                <a:tc>
                  <a:txBody>
                    <a:bodyPr/>
                    <a:lstStyle/>
                    <a:p>
                      <a:pPr algn="ctr"/>
                      <a:r>
                        <a:rPr lang="da-DK" sz="2400" b="1" dirty="0" smtClean="0">
                          <a:solidFill>
                            <a:schemeClr val="tx1"/>
                          </a:solidFill>
                        </a:rPr>
                        <a:t>4</a:t>
                      </a:r>
                      <a:endParaRPr lang="en-US" sz="2400" b="1" dirty="0">
                        <a:solidFill>
                          <a:schemeClr val="tx1"/>
                        </a:solidFill>
                      </a:endParaRPr>
                    </a:p>
                  </a:txBody>
                  <a:tcPr marL="0" marR="0" marT="0" marB="0"/>
                </a:tc>
                <a:tc>
                  <a:txBody>
                    <a:bodyPr/>
                    <a:lstStyle/>
                    <a:p>
                      <a:pPr algn="ctr"/>
                      <a:r>
                        <a:rPr lang="da-DK" sz="2400" b="1" u="sng" dirty="0" smtClean="0">
                          <a:solidFill>
                            <a:srgbClr val="C00000"/>
                          </a:solidFill>
                        </a:rPr>
                        <a:t>1</a:t>
                      </a:r>
                      <a:r>
                        <a:rPr lang="da-DK" sz="2400" b="1" u="sng" dirty="0" smtClean="0">
                          <a:solidFill>
                            <a:schemeClr val="tx1"/>
                          </a:solidFill>
                        </a:rPr>
                        <a:t>1</a:t>
                      </a:r>
                      <a:r>
                        <a:rPr lang="da-DK" sz="2400" b="1" u="none" dirty="0" smtClean="0">
                          <a:solidFill>
                            <a:schemeClr val="tx1"/>
                          </a:solidFill>
                        </a:rPr>
                        <a:t>0</a:t>
                      </a:r>
                      <a:r>
                        <a:rPr lang="da-DK" sz="2400" b="1" u="sng" dirty="0" smtClean="0">
                          <a:solidFill>
                            <a:schemeClr val="tx1"/>
                          </a:solidFill>
                        </a:rPr>
                        <a:t>1</a:t>
                      </a:r>
                      <a:endParaRPr lang="en-US" sz="2400" b="1" u="sng" dirty="0">
                        <a:solidFill>
                          <a:schemeClr val="tx1"/>
                        </a:solidFill>
                      </a:endParaRPr>
                    </a:p>
                  </a:txBody>
                  <a:tcPr marL="0" marR="0" marT="0" marB="0"/>
                </a:tc>
              </a:tr>
              <a:tr h="309708">
                <a:tc>
                  <a:txBody>
                    <a:bodyPr/>
                    <a:lstStyle/>
                    <a:p>
                      <a:pPr algn="ctr"/>
                      <a:r>
                        <a:rPr lang="da-DK" sz="2400" b="1" dirty="0" smtClean="0">
                          <a:solidFill>
                            <a:schemeClr val="tx1"/>
                          </a:solidFill>
                        </a:rPr>
                        <a:t>5</a:t>
                      </a:r>
                      <a:endParaRPr lang="en-US" sz="2400" b="1" dirty="0">
                        <a:solidFill>
                          <a:schemeClr val="tx1"/>
                        </a:solidFill>
                      </a:endParaRPr>
                    </a:p>
                  </a:txBody>
                  <a:tcPr marL="0" marR="0" marT="0" marB="0"/>
                </a:tc>
                <a:tc>
                  <a:txBody>
                    <a:bodyPr/>
                    <a:lstStyle/>
                    <a:p>
                      <a:pPr algn="ctr"/>
                      <a:r>
                        <a:rPr lang="da-DK" sz="2400" b="1" i="0" u="none" dirty="0" smtClean="0">
                          <a:solidFill>
                            <a:schemeClr val="tx1"/>
                          </a:solidFill>
                        </a:rPr>
                        <a:t>1</a:t>
                      </a:r>
                      <a:r>
                        <a:rPr lang="da-DK" sz="2400" b="1" i="0" u="sng" dirty="0" smtClean="0">
                          <a:solidFill>
                            <a:srgbClr val="C00000"/>
                          </a:solidFill>
                        </a:rPr>
                        <a:t>0</a:t>
                      </a:r>
                      <a:r>
                        <a:rPr lang="da-DK" sz="2400" b="1" i="0" u="sng" dirty="0" smtClean="0">
                          <a:solidFill>
                            <a:schemeClr val="tx1"/>
                          </a:solidFill>
                        </a:rPr>
                        <a:t>01</a:t>
                      </a:r>
                      <a:endParaRPr lang="en-US" sz="2400" b="1" i="0" u="sng" dirty="0">
                        <a:solidFill>
                          <a:schemeClr val="tx1"/>
                        </a:solidFill>
                      </a:endParaRPr>
                    </a:p>
                  </a:txBody>
                  <a:tcPr marL="0" marR="0" marT="0" marB="0"/>
                </a:tc>
              </a:tr>
              <a:tr h="309708">
                <a:tc>
                  <a:txBody>
                    <a:bodyPr/>
                    <a:lstStyle/>
                    <a:p>
                      <a:pPr algn="ctr"/>
                      <a:r>
                        <a:rPr lang="da-DK" sz="2400" b="1" dirty="0" smtClean="0">
                          <a:solidFill>
                            <a:schemeClr val="tx1"/>
                          </a:solidFill>
                        </a:rPr>
                        <a:t>6</a:t>
                      </a:r>
                      <a:endParaRPr lang="en-US" sz="2400" b="1" dirty="0">
                        <a:solidFill>
                          <a:schemeClr val="tx1"/>
                        </a:solidFill>
                      </a:endParaRPr>
                    </a:p>
                  </a:txBody>
                  <a:tcPr marL="0" marR="0" marT="0" marB="0"/>
                </a:tc>
                <a:tc>
                  <a:txBody>
                    <a:bodyPr/>
                    <a:lstStyle/>
                    <a:p>
                      <a:pPr algn="ctr"/>
                      <a:r>
                        <a:rPr lang="da-DK" sz="2400" b="1" u="sng" dirty="0" smtClean="0">
                          <a:solidFill>
                            <a:schemeClr val="tx1"/>
                          </a:solidFill>
                        </a:rPr>
                        <a:t>1</a:t>
                      </a:r>
                      <a:r>
                        <a:rPr lang="da-DK" sz="2400" b="1" u="none" dirty="0" smtClean="0">
                          <a:solidFill>
                            <a:srgbClr val="C00000"/>
                          </a:solidFill>
                        </a:rPr>
                        <a:t>1</a:t>
                      </a:r>
                      <a:r>
                        <a:rPr lang="da-DK" sz="2400" b="1" u="sng" dirty="0" smtClean="0">
                          <a:solidFill>
                            <a:schemeClr val="tx1"/>
                          </a:solidFill>
                        </a:rPr>
                        <a:t>0</a:t>
                      </a:r>
                      <a:r>
                        <a:rPr lang="da-DK" sz="2400" b="1" u="sng" dirty="0" smtClean="0">
                          <a:solidFill>
                            <a:srgbClr val="C00000"/>
                          </a:solidFill>
                        </a:rPr>
                        <a:t>0</a:t>
                      </a:r>
                      <a:endParaRPr lang="en-US" sz="2400" b="1" u="sng" dirty="0">
                        <a:solidFill>
                          <a:srgbClr val="C00000"/>
                        </a:solidFill>
                      </a:endParaRPr>
                    </a:p>
                  </a:txBody>
                  <a:tcPr marL="0" marR="0" marT="0" marB="0"/>
                </a:tc>
              </a:tr>
              <a:tr h="309708">
                <a:tc>
                  <a:txBody>
                    <a:bodyPr/>
                    <a:lstStyle/>
                    <a:p>
                      <a:pPr algn="ctr"/>
                      <a:r>
                        <a:rPr lang="da-DK" sz="2400" b="1" dirty="0" smtClean="0">
                          <a:solidFill>
                            <a:schemeClr val="tx1"/>
                          </a:solidFill>
                        </a:rPr>
                        <a:t>7</a:t>
                      </a:r>
                      <a:endParaRPr lang="en-US" sz="2400" b="1" dirty="0">
                        <a:solidFill>
                          <a:schemeClr val="tx1"/>
                        </a:solidFill>
                      </a:endParaRPr>
                    </a:p>
                  </a:txBody>
                  <a:tcPr marL="0" marR="0" marT="0" marB="0"/>
                </a:tc>
                <a:tc>
                  <a:txBody>
                    <a:bodyPr/>
                    <a:lstStyle/>
                    <a:p>
                      <a:pPr algn="ctr"/>
                      <a:r>
                        <a:rPr lang="da-DK" sz="2400" b="1" u="sng" dirty="0" smtClean="0">
                          <a:solidFill>
                            <a:schemeClr val="tx1"/>
                          </a:solidFill>
                        </a:rPr>
                        <a:t>1</a:t>
                      </a:r>
                      <a:r>
                        <a:rPr lang="da-DK" sz="2400" b="1" u="none" dirty="0" smtClean="0">
                          <a:solidFill>
                            <a:schemeClr val="tx1"/>
                          </a:solidFill>
                        </a:rPr>
                        <a:t>1</a:t>
                      </a:r>
                      <a:r>
                        <a:rPr lang="da-DK" sz="2400" b="1" u="sng" dirty="0" smtClean="0">
                          <a:solidFill>
                            <a:srgbClr val="C00000"/>
                          </a:solidFill>
                        </a:rPr>
                        <a:t>1</a:t>
                      </a:r>
                      <a:r>
                        <a:rPr lang="da-DK" sz="2400" b="1" u="sng" dirty="0" smtClean="0">
                          <a:solidFill>
                            <a:schemeClr val="tx1"/>
                          </a:solidFill>
                        </a:rPr>
                        <a:t>0</a:t>
                      </a:r>
                      <a:endParaRPr lang="en-US" sz="2400" b="1" u="sng" dirty="0">
                        <a:solidFill>
                          <a:schemeClr val="tx1"/>
                        </a:solidFill>
                      </a:endParaRPr>
                    </a:p>
                  </a:txBody>
                  <a:tcPr marL="0" marR="0" marT="0" marB="0"/>
                </a:tc>
              </a:tr>
              <a:tr h="309708">
                <a:tc>
                  <a:txBody>
                    <a:bodyPr/>
                    <a:lstStyle/>
                    <a:p>
                      <a:pPr algn="ctr"/>
                      <a:r>
                        <a:rPr lang="da-DK" sz="2400" b="1" dirty="0" smtClean="0">
                          <a:solidFill>
                            <a:schemeClr val="tx1"/>
                          </a:solidFill>
                        </a:rPr>
                        <a:t>8</a:t>
                      </a:r>
                      <a:endParaRPr lang="en-US" sz="2400" b="1" dirty="0">
                        <a:solidFill>
                          <a:schemeClr val="tx1"/>
                        </a:solidFill>
                      </a:endParaRPr>
                    </a:p>
                  </a:txBody>
                  <a:tcPr marL="0" marR="0" marT="0" marB="0"/>
                </a:tc>
                <a:tc>
                  <a:txBody>
                    <a:bodyPr/>
                    <a:lstStyle/>
                    <a:p>
                      <a:pPr algn="ctr"/>
                      <a:r>
                        <a:rPr lang="da-DK" sz="2400" b="1" u="sng" dirty="0" smtClean="0">
                          <a:solidFill>
                            <a:srgbClr val="C00000"/>
                          </a:solidFill>
                        </a:rPr>
                        <a:t>0</a:t>
                      </a:r>
                      <a:r>
                        <a:rPr lang="da-DK" sz="2400" b="1" u="none" dirty="0" smtClean="0">
                          <a:solidFill>
                            <a:schemeClr val="tx1"/>
                          </a:solidFill>
                        </a:rPr>
                        <a:t>1</a:t>
                      </a:r>
                      <a:r>
                        <a:rPr lang="da-DK" sz="2400" b="1" u="sng" dirty="0" smtClean="0">
                          <a:solidFill>
                            <a:schemeClr val="tx1"/>
                          </a:solidFill>
                        </a:rPr>
                        <a:t>10</a:t>
                      </a:r>
                      <a:endParaRPr lang="en-US" sz="2400" b="1" u="sng" dirty="0">
                        <a:solidFill>
                          <a:schemeClr val="tx1"/>
                        </a:solidFill>
                      </a:endParaRPr>
                    </a:p>
                  </a:txBody>
                  <a:tcPr marL="0" marR="0" marT="0" marB="0"/>
                </a:tc>
              </a:tr>
              <a:tr h="309708">
                <a:tc>
                  <a:txBody>
                    <a:bodyPr/>
                    <a:lstStyle/>
                    <a:p>
                      <a:pPr algn="ctr"/>
                      <a:r>
                        <a:rPr lang="da-DK" sz="2400" b="1" dirty="0" smtClean="0">
                          <a:solidFill>
                            <a:schemeClr val="tx1"/>
                          </a:solidFill>
                        </a:rPr>
                        <a:t>9</a:t>
                      </a:r>
                      <a:endParaRPr lang="en-US" sz="2400" b="1" dirty="0">
                        <a:solidFill>
                          <a:schemeClr val="tx1"/>
                        </a:solidFill>
                      </a:endParaRPr>
                    </a:p>
                  </a:txBody>
                  <a:tcPr marL="0" marR="0" marT="0" marB="0"/>
                </a:tc>
                <a:tc>
                  <a:txBody>
                    <a:bodyPr/>
                    <a:lstStyle/>
                    <a:p>
                      <a:pPr algn="ctr"/>
                      <a:r>
                        <a:rPr lang="da-DK" sz="2400" b="1" u="sng" dirty="0" smtClean="0">
                          <a:solidFill>
                            <a:schemeClr val="tx1"/>
                          </a:solidFill>
                        </a:rPr>
                        <a:t>01</a:t>
                      </a:r>
                      <a:r>
                        <a:rPr lang="da-DK" sz="2400" b="1" u="none" dirty="0" smtClean="0">
                          <a:solidFill>
                            <a:schemeClr val="tx1"/>
                          </a:solidFill>
                        </a:rPr>
                        <a:t>1</a:t>
                      </a:r>
                      <a:r>
                        <a:rPr lang="da-DK" sz="2400" b="1" u="sng" dirty="0" smtClean="0">
                          <a:solidFill>
                            <a:srgbClr val="C00000"/>
                          </a:solidFill>
                        </a:rPr>
                        <a:t>1</a:t>
                      </a:r>
                      <a:endParaRPr lang="en-US" sz="2400" b="1" u="sng" dirty="0">
                        <a:solidFill>
                          <a:srgbClr val="C00000"/>
                        </a:solidFill>
                      </a:endParaRPr>
                    </a:p>
                  </a:txBody>
                  <a:tcPr marL="0" marR="0" marT="0" marB="0"/>
                </a:tc>
              </a:tr>
              <a:tr h="309708">
                <a:tc>
                  <a:txBody>
                    <a:bodyPr/>
                    <a:lstStyle/>
                    <a:p>
                      <a:pPr algn="ctr"/>
                      <a:r>
                        <a:rPr lang="da-DK" sz="2400" b="1" dirty="0" smtClean="0">
                          <a:solidFill>
                            <a:schemeClr val="tx1"/>
                          </a:solidFill>
                        </a:rPr>
                        <a:t>10</a:t>
                      </a:r>
                      <a:endParaRPr lang="en-US" sz="2400" b="1" dirty="0">
                        <a:solidFill>
                          <a:schemeClr val="tx1"/>
                        </a:solidFill>
                      </a:endParaRPr>
                    </a:p>
                  </a:txBody>
                  <a:tcPr marL="0" marR="0" marT="0" marB="0"/>
                </a:tc>
                <a:tc>
                  <a:txBody>
                    <a:bodyPr/>
                    <a:lstStyle/>
                    <a:p>
                      <a:pPr algn="ctr"/>
                      <a:r>
                        <a:rPr lang="da-DK" sz="2400" b="1" u="sng" dirty="0" smtClean="0">
                          <a:solidFill>
                            <a:srgbClr val="C00000"/>
                          </a:solidFill>
                        </a:rPr>
                        <a:t>1</a:t>
                      </a:r>
                      <a:r>
                        <a:rPr lang="da-DK" sz="2400" b="1" u="sng" dirty="0" smtClean="0">
                          <a:solidFill>
                            <a:schemeClr val="tx1"/>
                          </a:solidFill>
                        </a:rPr>
                        <a:t>1</a:t>
                      </a:r>
                      <a:r>
                        <a:rPr lang="da-DK" sz="2400" b="1" u="none" dirty="0" smtClean="0">
                          <a:solidFill>
                            <a:schemeClr val="tx1"/>
                          </a:solidFill>
                        </a:rPr>
                        <a:t>1</a:t>
                      </a:r>
                      <a:r>
                        <a:rPr lang="da-DK" sz="2400" b="1" u="sng" dirty="0" smtClean="0">
                          <a:solidFill>
                            <a:schemeClr val="tx1"/>
                          </a:solidFill>
                        </a:rPr>
                        <a:t>1</a:t>
                      </a:r>
                      <a:endParaRPr lang="en-US" sz="2400" b="1" u="sng" dirty="0">
                        <a:solidFill>
                          <a:schemeClr val="tx1"/>
                        </a:solidFill>
                      </a:endParaRPr>
                    </a:p>
                  </a:txBody>
                  <a:tcPr marL="0" marR="0" marT="0" marB="0"/>
                </a:tc>
              </a:tr>
              <a:tr h="309708">
                <a:tc>
                  <a:txBody>
                    <a:bodyPr/>
                    <a:lstStyle/>
                    <a:p>
                      <a:pPr algn="ctr"/>
                      <a:r>
                        <a:rPr lang="da-DK" sz="2400" b="1" dirty="0" smtClean="0">
                          <a:solidFill>
                            <a:schemeClr val="tx1"/>
                          </a:solidFill>
                        </a:rPr>
                        <a:t>11</a:t>
                      </a:r>
                      <a:endParaRPr lang="en-US" sz="2400" b="1" dirty="0">
                        <a:solidFill>
                          <a:schemeClr val="tx1"/>
                        </a:solidFill>
                      </a:endParaRPr>
                    </a:p>
                  </a:txBody>
                  <a:tcPr marL="0" marR="0" marT="0" marB="0"/>
                </a:tc>
                <a:tc>
                  <a:txBody>
                    <a:bodyPr/>
                    <a:lstStyle/>
                    <a:p>
                      <a:pPr algn="ctr"/>
                      <a:r>
                        <a:rPr lang="da-DK" sz="2400" b="1" u="none" dirty="0" smtClean="0">
                          <a:solidFill>
                            <a:schemeClr val="tx1"/>
                          </a:solidFill>
                        </a:rPr>
                        <a:t>1</a:t>
                      </a:r>
                      <a:r>
                        <a:rPr lang="da-DK" sz="2400" b="1" u="sng" dirty="0" smtClean="0">
                          <a:solidFill>
                            <a:srgbClr val="C00000"/>
                          </a:solidFill>
                        </a:rPr>
                        <a:t>0</a:t>
                      </a:r>
                      <a:r>
                        <a:rPr lang="da-DK" sz="2400" b="1" u="sng" dirty="0" smtClean="0">
                          <a:solidFill>
                            <a:schemeClr val="tx1"/>
                          </a:solidFill>
                        </a:rPr>
                        <a:t>11</a:t>
                      </a:r>
                      <a:endParaRPr lang="en-US" sz="2400" b="1" u="sng" dirty="0">
                        <a:solidFill>
                          <a:schemeClr val="tx1"/>
                        </a:solidFill>
                      </a:endParaRPr>
                    </a:p>
                  </a:txBody>
                  <a:tcPr marL="0" marR="0" marT="0" marB="0"/>
                </a:tc>
              </a:tr>
              <a:tr h="309708">
                <a:tc>
                  <a:txBody>
                    <a:bodyPr/>
                    <a:lstStyle/>
                    <a:p>
                      <a:pPr algn="ctr"/>
                      <a:r>
                        <a:rPr lang="da-DK" sz="2400" b="1" dirty="0" smtClean="0">
                          <a:solidFill>
                            <a:schemeClr val="tx1"/>
                          </a:solidFill>
                        </a:rPr>
                        <a:t>12</a:t>
                      </a:r>
                      <a:endParaRPr lang="en-US" sz="2400" b="1" dirty="0">
                        <a:solidFill>
                          <a:schemeClr val="tx1"/>
                        </a:solidFill>
                      </a:endParaRPr>
                    </a:p>
                  </a:txBody>
                  <a:tcPr marL="0" marR="0" marT="0" marB="0"/>
                </a:tc>
                <a:tc>
                  <a:txBody>
                    <a:bodyPr/>
                    <a:lstStyle/>
                    <a:p>
                      <a:pPr algn="ctr"/>
                      <a:r>
                        <a:rPr lang="da-DK" sz="2400" b="1" u="sng" dirty="0" smtClean="0">
                          <a:solidFill>
                            <a:schemeClr val="tx1"/>
                          </a:solidFill>
                        </a:rPr>
                        <a:t>1</a:t>
                      </a:r>
                      <a:r>
                        <a:rPr lang="da-DK" sz="2400" b="1" u="none" dirty="0" smtClean="0">
                          <a:solidFill>
                            <a:schemeClr val="tx1"/>
                          </a:solidFill>
                        </a:rPr>
                        <a:t>0</a:t>
                      </a:r>
                      <a:r>
                        <a:rPr lang="da-DK" sz="2400" b="1" u="sng" dirty="0" smtClean="0">
                          <a:solidFill>
                            <a:srgbClr val="C00000"/>
                          </a:solidFill>
                        </a:rPr>
                        <a:t>00</a:t>
                      </a:r>
                      <a:endParaRPr lang="en-US" sz="2400" b="1" u="sng" dirty="0">
                        <a:solidFill>
                          <a:srgbClr val="C00000"/>
                        </a:solidFill>
                      </a:endParaRPr>
                    </a:p>
                  </a:txBody>
                  <a:tcPr marL="0" marR="0" marT="0" marB="0"/>
                </a:tc>
              </a:tr>
              <a:tr h="309708">
                <a:tc>
                  <a:txBody>
                    <a:bodyPr/>
                    <a:lstStyle/>
                    <a:p>
                      <a:pPr algn="ctr"/>
                      <a:r>
                        <a:rPr lang="da-DK" sz="2400" b="1" dirty="0" smtClean="0">
                          <a:solidFill>
                            <a:schemeClr val="tx1"/>
                          </a:solidFill>
                        </a:rPr>
                        <a:t>13</a:t>
                      </a:r>
                      <a:endParaRPr lang="en-US" sz="2400" b="1" dirty="0">
                        <a:solidFill>
                          <a:schemeClr val="tx1"/>
                        </a:solidFill>
                      </a:endParaRPr>
                    </a:p>
                  </a:txBody>
                  <a:tcPr marL="0" marR="0" marT="0" marB="0"/>
                </a:tc>
                <a:tc>
                  <a:txBody>
                    <a:bodyPr/>
                    <a:lstStyle/>
                    <a:p>
                      <a:pPr algn="ctr"/>
                      <a:r>
                        <a:rPr lang="da-DK" sz="2400" b="1" u="sng" dirty="0" smtClean="0">
                          <a:solidFill>
                            <a:schemeClr val="tx1"/>
                          </a:solidFill>
                        </a:rPr>
                        <a:t>1</a:t>
                      </a:r>
                      <a:r>
                        <a:rPr lang="da-DK" sz="2400" b="1" u="none" dirty="0" smtClean="0">
                          <a:solidFill>
                            <a:schemeClr val="tx1"/>
                          </a:solidFill>
                        </a:rPr>
                        <a:t>0</a:t>
                      </a:r>
                      <a:r>
                        <a:rPr lang="da-DK" sz="2400" b="1" u="sng" dirty="0" smtClean="0">
                          <a:solidFill>
                            <a:srgbClr val="C00000"/>
                          </a:solidFill>
                        </a:rPr>
                        <a:t>1</a:t>
                      </a:r>
                      <a:r>
                        <a:rPr lang="da-DK" sz="2400" b="1" u="sng" dirty="0" smtClean="0">
                          <a:solidFill>
                            <a:schemeClr val="tx1"/>
                          </a:solidFill>
                        </a:rPr>
                        <a:t>0</a:t>
                      </a:r>
                      <a:endParaRPr lang="en-US" sz="2400" b="1" u="sng" dirty="0">
                        <a:solidFill>
                          <a:schemeClr val="tx1"/>
                        </a:solidFill>
                      </a:endParaRPr>
                    </a:p>
                  </a:txBody>
                  <a:tcPr marL="0" marR="0" marT="0" marB="0"/>
                </a:tc>
              </a:tr>
              <a:tr h="309708">
                <a:tc>
                  <a:txBody>
                    <a:bodyPr/>
                    <a:lstStyle/>
                    <a:p>
                      <a:pPr algn="ctr"/>
                      <a:r>
                        <a:rPr lang="da-DK" sz="2400" b="1" dirty="0" smtClean="0">
                          <a:solidFill>
                            <a:schemeClr val="tx1"/>
                          </a:solidFill>
                        </a:rPr>
                        <a:t>14</a:t>
                      </a:r>
                      <a:endParaRPr lang="en-US" sz="2400" b="1" dirty="0">
                        <a:solidFill>
                          <a:schemeClr val="tx1"/>
                        </a:solidFill>
                      </a:endParaRPr>
                    </a:p>
                  </a:txBody>
                  <a:tcPr marL="0" marR="0" marT="0" marB="0"/>
                </a:tc>
                <a:tc>
                  <a:txBody>
                    <a:bodyPr/>
                    <a:lstStyle/>
                    <a:p>
                      <a:pPr algn="ctr"/>
                      <a:r>
                        <a:rPr lang="da-DK" sz="2400" b="1" u="sng" dirty="0" smtClean="0">
                          <a:solidFill>
                            <a:srgbClr val="C00000"/>
                          </a:solidFill>
                        </a:rPr>
                        <a:t>0</a:t>
                      </a:r>
                      <a:r>
                        <a:rPr lang="da-DK" sz="2400" b="1" u="none" dirty="0" smtClean="0">
                          <a:solidFill>
                            <a:schemeClr val="tx1"/>
                          </a:solidFill>
                        </a:rPr>
                        <a:t>0</a:t>
                      </a:r>
                      <a:r>
                        <a:rPr lang="da-DK" sz="2400" b="1" u="sng" dirty="0" smtClean="0">
                          <a:solidFill>
                            <a:schemeClr val="tx1"/>
                          </a:solidFill>
                        </a:rPr>
                        <a:t>10</a:t>
                      </a:r>
                      <a:endParaRPr lang="en-US" sz="2400" b="1" u="sng" dirty="0">
                        <a:solidFill>
                          <a:schemeClr val="tx1"/>
                        </a:solidFill>
                      </a:endParaRPr>
                    </a:p>
                  </a:txBody>
                  <a:tcPr marL="0" marR="0" marT="0" marB="0"/>
                </a:tc>
              </a:tr>
              <a:tr h="309708">
                <a:tc>
                  <a:txBody>
                    <a:bodyPr/>
                    <a:lstStyle/>
                    <a:p>
                      <a:pPr algn="ctr"/>
                      <a:r>
                        <a:rPr lang="da-DK" sz="2400" b="1" dirty="0" smtClean="0">
                          <a:solidFill>
                            <a:schemeClr val="tx1"/>
                          </a:solidFill>
                        </a:rPr>
                        <a:t>15</a:t>
                      </a:r>
                      <a:endParaRPr lang="en-US" sz="2400" b="1" dirty="0">
                        <a:solidFill>
                          <a:schemeClr val="tx1"/>
                        </a:solidFill>
                      </a:endParaRPr>
                    </a:p>
                  </a:txBody>
                  <a:tcPr marL="0" marR="0" marT="0" marB="0"/>
                </a:tc>
                <a:tc>
                  <a:txBody>
                    <a:bodyPr/>
                    <a:lstStyle/>
                    <a:p>
                      <a:pPr algn="ctr"/>
                      <a:r>
                        <a:rPr lang="da-DK" sz="2400" b="1" u="none" dirty="0" smtClean="0">
                          <a:solidFill>
                            <a:schemeClr val="tx1"/>
                          </a:solidFill>
                        </a:rPr>
                        <a:t>0</a:t>
                      </a:r>
                      <a:r>
                        <a:rPr lang="da-DK" sz="2400" b="1" u="sng" dirty="0" smtClean="0">
                          <a:solidFill>
                            <a:schemeClr val="tx1"/>
                          </a:solidFill>
                        </a:rPr>
                        <a:t>01</a:t>
                      </a:r>
                      <a:r>
                        <a:rPr lang="da-DK" sz="2400" b="1" u="sng" dirty="0" smtClean="0">
                          <a:solidFill>
                            <a:srgbClr val="C00000"/>
                          </a:solidFill>
                        </a:rPr>
                        <a:t>1</a:t>
                      </a:r>
                      <a:endParaRPr lang="en-US" sz="2400" b="1" u="sng" dirty="0">
                        <a:solidFill>
                          <a:srgbClr val="C00000"/>
                        </a:solidFill>
                      </a:endParaRPr>
                    </a:p>
                  </a:txBody>
                  <a:tcPr marL="0" marR="0" marT="0" marB="0"/>
                </a:tc>
              </a:tr>
              <a:tr h="309708">
                <a:tc>
                  <a:txBody>
                    <a:bodyPr/>
                    <a:lstStyle/>
                    <a:p>
                      <a:pPr algn="ctr"/>
                      <a:r>
                        <a:rPr lang="da-DK" sz="2400" b="1" dirty="0" smtClean="0">
                          <a:solidFill>
                            <a:schemeClr val="tx1"/>
                          </a:solidFill>
                        </a:rPr>
                        <a:t>0</a:t>
                      </a:r>
                      <a:endParaRPr lang="en-US" sz="2400" b="1" dirty="0">
                        <a:solidFill>
                          <a:schemeClr val="tx1"/>
                        </a:solidFill>
                      </a:endParaRPr>
                    </a:p>
                  </a:txBody>
                  <a:tcPr marL="0" marR="0" marT="0" marB="0"/>
                </a:tc>
                <a:tc>
                  <a:txBody>
                    <a:bodyPr/>
                    <a:lstStyle/>
                    <a:p>
                      <a:pPr algn="ctr"/>
                      <a:r>
                        <a:rPr lang="da-DK" sz="2400" b="1" u="sng" dirty="0" smtClean="0">
                          <a:solidFill>
                            <a:schemeClr val="tx1"/>
                          </a:solidFill>
                        </a:rPr>
                        <a:t>0</a:t>
                      </a:r>
                      <a:r>
                        <a:rPr lang="da-DK" sz="2400" b="1" dirty="0" smtClean="0">
                          <a:solidFill>
                            <a:schemeClr val="tx1"/>
                          </a:solidFill>
                        </a:rPr>
                        <a:t>0</a:t>
                      </a:r>
                      <a:r>
                        <a:rPr lang="da-DK" sz="2400" b="1" u="sng" dirty="0" smtClean="0">
                          <a:solidFill>
                            <a:srgbClr val="C00000"/>
                          </a:solidFill>
                        </a:rPr>
                        <a:t>00</a:t>
                      </a:r>
                      <a:endParaRPr lang="en-US" sz="2400" b="1" u="sng" dirty="0">
                        <a:solidFill>
                          <a:srgbClr val="C00000"/>
                        </a:solidFill>
                      </a:endParaRPr>
                    </a:p>
                  </a:txBody>
                  <a:tcPr marL="0" marR="0" marT="0" marB="0"/>
                </a:tc>
              </a:tr>
            </a:tbl>
          </a:graphicData>
        </a:graphic>
      </p:graphicFrame>
      <p:sp>
        <p:nvSpPr>
          <p:cNvPr id="5" name="TextBox 4"/>
          <p:cNvSpPr txBox="1"/>
          <p:nvPr/>
        </p:nvSpPr>
        <p:spPr>
          <a:xfrm>
            <a:off x="5004048" y="980728"/>
            <a:ext cx="1661632" cy="584775"/>
          </a:xfrm>
          <a:prstGeom prst="rect">
            <a:avLst/>
          </a:prstGeom>
          <a:noFill/>
        </p:spPr>
        <p:txBody>
          <a:bodyPr wrap="square" rtlCol="0">
            <a:spAutoFit/>
          </a:bodyPr>
          <a:lstStyle/>
          <a:p>
            <a:pPr algn="ctr"/>
            <a:r>
              <a:rPr lang="da-DK" sz="3200" b="1" i="1" dirty="0" smtClean="0"/>
              <a:t>b</a:t>
            </a:r>
            <a:r>
              <a:rPr lang="da-DK" sz="3200" b="1" baseline="-25000" dirty="0" smtClean="0"/>
              <a:t>3</a:t>
            </a:r>
            <a:r>
              <a:rPr lang="da-DK" sz="3200" b="1" i="1" dirty="0" smtClean="0"/>
              <a:t>b</a:t>
            </a:r>
            <a:r>
              <a:rPr lang="da-DK" sz="3200" b="1" baseline="-25000" dirty="0" smtClean="0"/>
              <a:t>2</a:t>
            </a:r>
            <a:r>
              <a:rPr lang="da-DK" sz="3200" b="1" i="1" dirty="0" smtClean="0"/>
              <a:t>b</a:t>
            </a:r>
            <a:r>
              <a:rPr lang="da-DK" sz="3200" b="1" baseline="-25000" dirty="0" smtClean="0"/>
              <a:t>1</a:t>
            </a:r>
            <a:r>
              <a:rPr lang="da-DK" sz="3200" b="1" i="1" dirty="0" smtClean="0"/>
              <a:t>b</a:t>
            </a:r>
            <a:r>
              <a:rPr lang="da-DK" sz="3200" b="1" baseline="-25000" dirty="0" smtClean="0"/>
              <a:t>0</a:t>
            </a:r>
            <a:endParaRPr lang="en-US" sz="3200" b="1" baseline="-25000" dirty="0"/>
          </a:p>
        </p:txBody>
      </p:sp>
      <p:grpSp>
        <p:nvGrpSpPr>
          <p:cNvPr id="102" name="Group 101"/>
          <p:cNvGrpSpPr/>
          <p:nvPr/>
        </p:nvGrpSpPr>
        <p:grpSpPr>
          <a:xfrm>
            <a:off x="2946880" y="1700808"/>
            <a:ext cx="5828880" cy="3017365"/>
            <a:chOff x="2946880" y="1700808"/>
            <a:chExt cx="5828880" cy="3017365"/>
          </a:xfrm>
        </p:grpSpPr>
        <p:sp>
          <p:nvSpPr>
            <p:cNvPr id="54" name="TextBox 53"/>
            <p:cNvSpPr txBox="1"/>
            <p:nvPr/>
          </p:nvSpPr>
          <p:spPr>
            <a:xfrm>
              <a:off x="5535400" y="4256508"/>
              <a:ext cx="1296144" cy="461665"/>
            </a:xfrm>
            <a:prstGeom prst="rect">
              <a:avLst/>
            </a:prstGeom>
            <a:noFill/>
          </p:spPr>
          <p:txBody>
            <a:bodyPr wrap="square" rtlCol="0">
              <a:spAutoFit/>
            </a:bodyPr>
            <a:lstStyle/>
            <a:p>
              <a:pPr algn="ctr"/>
              <a:r>
                <a:rPr lang="da-DK" sz="2400" b="1" dirty="0" smtClean="0"/>
                <a:t>-</a:t>
              </a:r>
              <a:r>
                <a:rPr lang="da-DK" sz="2400" b="1" dirty="0" smtClean="0">
                  <a:solidFill>
                    <a:srgbClr val="C00000"/>
                  </a:solidFill>
                </a:rPr>
                <a:t>1</a:t>
              </a:r>
              <a:r>
                <a:rPr lang="da-DK" sz="2400" b="1" dirty="0" smtClean="0"/>
                <a:t>-</a:t>
              </a:r>
              <a:r>
                <a:rPr lang="da-DK" sz="2400" b="1" dirty="0" smtClean="0">
                  <a:solidFill>
                    <a:srgbClr val="C00000"/>
                  </a:solidFill>
                </a:rPr>
                <a:t>0</a:t>
              </a:r>
              <a:endParaRPr lang="en-US" sz="2400" b="1" dirty="0" smtClean="0">
                <a:solidFill>
                  <a:srgbClr val="C00000"/>
                </a:solidFill>
              </a:endParaRPr>
            </a:p>
          </p:txBody>
        </p:sp>
        <p:sp>
          <p:nvSpPr>
            <p:cNvPr id="6" name="TextBox 5"/>
            <p:cNvSpPr txBox="1"/>
            <p:nvPr/>
          </p:nvSpPr>
          <p:spPr>
            <a:xfrm>
              <a:off x="5418680" y="1700808"/>
              <a:ext cx="864096" cy="584775"/>
            </a:xfrm>
            <a:prstGeom prst="rect">
              <a:avLst/>
            </a:prstGeom>
            <a:noFill/>
          </p:spPr>
          <p:txBody>
            <a:bodyPr wrap="square" rtlCol="0">
              <a:spAutoFit/>
            </a:bodyPr>
            <a:lstStyle/>
            <a:p>
              <a:pPr algn="ctr"/>
              <a:r>
                <a:rPr lang="da-DK" sz="3200" b="1" i="1" dirty="0" smtClean="0"/>
                <a:t>b</a:t>
              </a:r>
              <a:r>
                <a:rPr lang="da-DK" sz="3200" b="1" baseline="-25000" dirty="0" smtClean="0"/>
                <a:t>0</a:t>
              </a:r>
              <a:endParaRPr lang="en-US" sz="3200" b="1" baseline="-25000" dirty="0"/>
            </a:p>
          </p:txBody>
        </p:sp>
        <p:sp>
          <p:nvSpPr>
            <p:cNvPr id="10" name="TextBox 9"/>
            <p:cNvSpPr txBox="1"/>
            <p:nvPr/>
          </p:nvSpPr>
          <p:spPr>
            <a:xfrm>
              <a:off x="4126304" y="2591613"/>
              <a:ext cx="864096" cy="584775"/>
            </a:xfrm>
            <a:prstGeom prst="rect">
              <a:avLst/>
            </a:prstGeom>
            <a:noFill/>
          </p:spPr>
          <p:txBody>
            <a:bodyPr wrap="square" rtlCol="0">
              <a:spAutoFit/>
            </a:bodyPr>
            <a:lstStyle/>
            <a:p>
              <a:pPr algn="ctr"/>
              <a:r>
                <a:rPr lang="da-DK" sz="3200" b="1" i="1" dirty="0" smtClean="0"/>
                <a:t>b</a:t>
              </a:r>
              <a:r>
                <a:rPr lang="da-DK" sz="3200" b="1" baseline="-25000" dirty="0" smtClean="0"/>
                <a:t>1</a:t>
              </a:r>
              <a:endParaRPr lang="en-US" sz="3200" b="1" baseline="-25000" dirty="0"/>
            </a:p>
          </p:txBody>
        </p:sp>
        <p:sp>
          <p:nvSpPr>
            <p:cNvPr id="11" name="TextBox 10"/>
            <p:cNvSpPr txBox="1"/>
            <p:nvPr/>
          </p:nvSpPr>
          <p:spPr>
            <a:xfrm>
              <a:off x="6111464" y="3392412"/>
              <a:ext cx="864096" cy="584775"/>
            </a:xfrm>
            <a:prstGeom prst="rect">
              <a:avLst/>
            </a:prstGeom>
            <a:noFill/>
          </p:spPr>
          <p:txBody>
            <a:bodyPr wrap="square" rtlCol="0">
              <a:spAutoFit/>
            </a:bodyPr>
            <a:lstStyle/>
            <a:p>
              <a:pPr algn="ctr"/>
              <a:r>
                <a:rPr lang="da-DK" sz="3200" b="1" i="1" dirty="0" smtClean="0"/>
                <a:t>b</a:t>
              </a:r>
              <a:r>
                <a:rPr lang="da-DK" sz="3200" b="1" baseline="-25000" dirty="0" smtClean="0"/>
                <a:t>1</a:t>
              </a:r>
              <a:endParaRPr lang="en-US" sz="3200" b="1" baseline="-25000" dirty="0"/>
            </a:p>
          </p:txBody>
        </p:sp>
        <p:sp>
          <p:nvSpPr>
            <p:cNvPr id="27" name="TextBox 26"/>
            <p:cNvSpPr txBox="1"/>
            <p:nvPr/>
          </p:nvSpPr>
          <p:spPr>
            <a:xfrm>
              <a:off x="2946880" y="4256508"/>
              <a:ext cx="1296144" cy="461665"/>
            </a:xfrm>
            <a:prstGeom prst="rect">
              <a:avLst/>
            </a:prstGeom>
            <a:noFill/>
          </p:spPr>
          <p:txBody>
            <a:bodyPr wrap="square" rtlCol="0">
              <a:spAutoFit/>
            </a:bodyPr>
            <a:lstStyle/>
            <a:p>
              <a:pPr algn="ctr"/>
              <a:r>
                <a:rPr lang="da-DK" sz="2400" b="1" dirty="0" smtClean="0"/>
                <a:t>---</a:t>
              </a:r>
              <a:r>
                <a:rPr lang="da-DK" sz="2400" b="1" dirty="0" smtClean="0">
                  <a:solidFill>
                    <a:srgbClr val="C00000"/>
                  </a:solidFill>
                </a:rPr>
                <a:t>1</a:t>
              </a:r>
              <a:endParaRPr lang="en-US" sz="2400" b="1" dirty="0" smtClean="0">
                <a:solidFill>
                  <a:srgbClr val="C00000"/>
                </a:solidFill>
              </a:endParaRPr>
            </a:p>
          </p:txBody>
        </p:sp>
        <p:sp>
          <p:nvSpPr>
            <p:cNvPr id="28" name="TextBox 27"/>
            <p:cNvSpPr txBox="1"/>
            <p:nvPr/>
          </p:nvSpPr>
          <p:spPr>
            <a:xfrm>
              <a:off x="3591184" y="4256508"/>
              <a:ext cx="1296144" cy="461665"/>
            </a:xfrm>
            <a:prstGeom prst="rect">
              <a:avLst/>
            </a:prstGeom>
            <a:noFill/>
          </p:spPr>
          <p:txBody>
            <a:bodyPr wrap="square" rtlCol="0">
              <a:spAutoFit/>
            </a:bodyPr>
            <a:lstStyle/>
            <a:p>
              <a:pPr algn="ctr"/>
              <a:r>
                <a:rPr lang="da-DK" sz="2400" b="1" dirty="0" smtClean="0"/>
                <a:t>--</a:t>
              </a:r>
              <a:r>
                <a:rPr lang="da-DK" sz="2400" b="1" dirty="0" smtClean="0">
                  <a:solidFill>
                    <a:srgbClr val="C00000"/>
                  </a:solidFill>
                </a:rPr>
                <a:t>1</a:t>
              </a:r>
              <a:r>
                <a:rPr lang="da-DK" sz="2400" b="1" dirty="0" smtClean="0"/>
                <a:t>-</a:t>
              </a:r>
              <a:endParaRPr lang="en-US" sz="2400" b="1" dirty="0" smtClean="0"/>
            </a:p>
          </p:txBody>
        </p:sp>
        <p:sp>
          <p:nvSpPr>
            <p:cNvPr id="29" name="TextBox 28"/>
            <p:cNvSpPr txBox="1"/>
            <p:nvPr/>
          </p:nvSpPr>
          <p:spPr>
            <a:xfrm>
              <a:off x="4239256" y="4256508"/>
              <a:ext cx="1296144" cy="461665"/>
            </a:xfrm>
            <a:prstGeom prst="rect">
              <a:avLst/>
            </a:prstGeom>
            <a:noFill/>
          </p:spPr>
          <p:txBody>
            <a:bodyPr wrap="square" rtlCol="0">
              <a:spAutoFit/>
            </a:bodyPr>
            <a:lstStyle/>
            <a:p>
              <a:pPr algn="ctr"/>
              <a:r>
                <a:rPr lang="da-DK" sz="2400" b="1" dirty="0" smtClean="0"/>
                <a:t>---</a:t>
              </a:r>
              <a:r>
                <a:rPr lang="da-DK" sz="2400" b="1" dirty="0" smtClean="0">
                  <a:solidFill>
                    <a:srgbClr val="C00000"/>
                  </a:solidFill>
                </a:rPr>
                <a:t>1</a:t>
              </a:r>
              <a:endParaRPr lang="en-US" sz="2400" b="1" dirty="0" smtClean="0">
                <a:solidFill>
                  <a:srgbClr val="C00000"/>
                </a:solidFill>
              </a:endParaRPr>
            </a:p>
          </p:txBody>
        </p:sp>
        <p:sp>
          <p:nvSpPr>
            <p:cNvPr id="30" name="TextBox 29"/>
            <p:cNvSpPr txBox="1"/>
            <p:nvPr/>
          </p:nvSpPr>
          <p:spPr>
            <a:xfrm>
              <a:off x="4887328" y="4256508"/>
              <a:ext cx="1296144" cy="461665"/>
            </a:xfrm>
            <a:prstGeom prst="rect">
              <a:avLst/>
            </a:prstGeom>
            <a:noFill/>
          </p:spPr>
          <p:txBody>
            <a:bodyPr wrap="square" rtlCol="0">
              <a:spAutoFit/>
            </a:bodyPr>
            <a:lstStyle/>
            <a:p>
              <a:pPr algn="ctr"/>
              <a:r>
                <a:rPr lang="da-DK" sz="2400" b="1" dirty="0" smtClean="0">
                  <a:solidFill>
                    <a:srgbClr val="C00000"/>
                  </a:solidFill>
                </a:rPr>
                <a:t>0</a:t>
              </a:r>
              <a:r>
                <a:rPr lang="da-DK" sz="2400" b="1" dirty="0" smtClean="0"/>
                <a:t>---</a:t>
              </a:r>
              <a:endParaRPr lang="en-US" sz="2400" b="1" dirty="0" smtClean="0"/>
            </a:p>
          </p:txBody>
        </p:sp>
        <p:sp>
          <p:nvSpPr>
            <p:cNvPr id="53" name="TextBox 52"/>
            <p:cNvSpPr txBox="1"/>
            <p:nvPr/>
          </p:nvSpPr>
          <p:spPr>
            <a:xfrm>
              <a:off x="6183472" y="4256508"/>
              <a:ext cx="1296144" cy="461665"/>
            </a:xfrm>
            <a:prstGeom prst="rect">
              <a:avLst/>
            </a:prstGeom>
            <a:noFill/>
          </p:spPr>
          <p:txBody>
            <a:bodyPr wrap="square" rtlCol="0">
              <a:spAutoFit/>
            </a:bodyPr>
            <a:lstStyle/>
            <a:p>
              <a:pPr algn="ctr"/>
              <a:r>
                <a:rPr lang="da-DK" sz="2400" b="1" dirty="0" smtClean="0"/>
                <a:t>--</a:t>
              </a:r>
              <a:r>
                <a:rPr lang="da-DK" sz="2400" b="1" dirty="0" smtClean="0">
                  <a:solidFill>
                    <a:srgbClr val="C00000"/>
                  </a:solidFill>
                </a:rPr>
                <a:t>00</a:t>
              </a:r>
              <a:endParaRPr lang="en-US" sz="2400" b="1" dirty="0" smtClean="0">
                <a:solidFill>
                  <a:srgbClr val="C00000"/>
                </a:solidFill>
              </a:endParaRPr>
            </a:p>
          </p:txBody>
        </p:sp>
        <p:sp>
          <p:nvSpPr>
            <p:cNvPr id="55" name="TextBox 54"/>
            <p:cNvSpPr txBox="1"/>
            <p:nvPr/>
          </p:nvSpPr>
          <p:spPr>
            <a:xfrm>
              <a:off x="6831544" y="4256508"/>
              <a:ext cx="1296144" cy="461665"/>
            </a:xfrm>
            <a:prstGeom prst="rect">
              <a:avLst/>
            </a:prstGeom>
            <a:noFill/>
          </p:spPr>
          <p:txBody>
            <a:bodyPr wrap="square" rtlCol="0">
              <a:spAutoFit/>
            </a:bodyPr>
            <a:lstStyle/>
            <a:p>
              <a:pPr algn="ctr"/>
              <a:r>
                <a:rPr lang="da-DK" sz="2400" b="1" dirty="0" smtClean="0">
                  <a:solidFill>
                    <a:srgbClr val="C00000"/>
                  </a:solidFill>
                </a:rPr>
                <a:t>1</a:t>
              </a:r>
              <a:r>
                <a:rPr lang="da-DK" sz="2400" b="1" dirty="0" smtClean="0"/>
                <a:t>---</a:t>
              </a:r>
              <a:endParaRPr lang="en-US" sz="2400" b="1" dirty="0" smtClean="0"/>
            </a:p>
          </p:txBody>
        </p:sp>
        <p:sp>
          <p:nvSpPr>
            <p:cNvPr id="56" name="TextBox 55"/>
            <p:cNvSpPr txBox="1"/>
            <p:nvPr/>
          </p:nvSpPr>
          <p:spPr>
            <a:xfrm>
              <a:off x="7479616" y="4256508"/>
              <a:ext cx="1296144" cy="461665"/>
            </a:xfrm>
            <a:prstGeom prst="rect">
              <a:avLst/>
            </a:prstGeom>
            <a:noFill/>
          </p:spPr>
          <p:txBody>
            <a:bodyPr wrap="square" rtlCol="0">
              <a:spAutoFit/>
            </a:bodyPr>
            <a:lstStyle/>
            <a:p>
              <a:pPr algn="ctr"/>
              <a:r>
                <a:rPr lang="da-DK" sz="2400" b="1" dirty="0" smtClean="0"/>
                <a:t>-</a:t>
              </a:r>
              <a:r>
                <a:rPr lang="da-DK" sz="2400" b="1" dirty="0" smtClean="0">
                  <a:solidFill>
                    <a:srgbClr val="C00000"/>
                  </a:solidFill>
                </a:rPr>
                <a:t>0</a:t>
              </a:r>
              <a:r>
                <a:rPr lang="da-DK" sz="2400" b="1" dirty="0" smtClean="0"/>
                <a:t>--</a:t>
              </a:r>
              <a:endParaRPr lang="en-US" sz="2400" b="1" dirty="0" smtClean="0"/>
            </a:p>
          </p:txBody>
        </p:sp>
        <p:sp>
          <p:nvSpPr>
            <p:cNvPr id="57" name="TextBox 56"/>
            <p:cNvSpPr txBox="1"/>
            <p:nvPr/>
          </p:nvSpPr>
          <p:spPr>
            <a:xfrm>
              <a:off x="3519176" y="3392412"/>
              <a:ext cx="864096" cy="584775"/>
            </a:xfrm>
            <a:prstGeom prst="rect">
              <a:avLst/>
            </a:prstGeom>
            <a:noFill/>
          </p:spPr>
          <p:txBody>
            <a:bodyPr wrap="square" rtlCol="0">
              <a:spAutoFit/>
            </a:bodyPr>
            <a:lstStyle/>
            <a:p>
              <a:pPr algn="ctr"/>
              <a:r>
                <a:rPr lang="da-DK" sz="3200" b="1" i="1" dirty="0" smtClean="0"/>
                <a:t>b</a:t>
              </a:r>
              <a:r>
                <a:rPr lang="da-DK" sz="3200" b="1" baseline="-25000" dirty="0" smtClean="0"/>
                <a:t>3</a:t>
              </a:r>
              <a:endParaRPr lang="en-US" sz="3200" b="1" baseline="-25000" dirty="0"/>
            </a:p>
          </p:txBody>
        </p:sp>
        <p:sp>
          <p:nvSpPr>
            <p:cNvPr id="58" name="TextBox 57"/>
            <p:cNvSpPr txBox="1"/>
            <p:nvPr/>
          </p:nvSpPr>
          <p:spPr>
            <a:xfrm>
              <a:off x="4815320" y="3392412"/>
              <a:ext cx="864096" cy="584775"/>
            </a:xfrm>
            <a:prstGeom prst="rect">
              <a:avLst/>
            </a:prstGeom>
            <a:noFill/>
          </p:spPr>
          <p:txBody>
            <a:bodyPr wrap="square" rtlCol="0">
              <a:spAutoFit/>
            </a:bodyPr>
            <a:lstStyle/>
            <a:p>
              <a:pPr algn="ctr"/>
              <a:r>
                <a:rPr lang="da-DK" sz="3200" b="1" i="1" dirty="0" smtClean="0"/>
                <a:t>b</a:t>
              </a:r>
              <a:r>
                <a:rPr lang="da-DK" sz="3200" b="1" baseline="-25000" dirty="0" smtClean="0"/>
                <a:t>3</a:t>
              </a:r>
              <a:endParaRPr lang="en-US" sz="3200" b="1" baseline="-25000" dirty="0"/>
            </a:p>
          </p:txBody>
        </p:sp>
        <p:sp>
          <p:nvSpPr>
            <p:cNvPr id="59" name="TextBox 58"/>
            <p:cNvSpPr txBox="1"/>
            <p:nvPr/>
          </p:nvSpPr>
          <p:spPr>
            <a:xfrm>
              <a:off x="7407608" y="3392412"/>
              <a:ext cx="864096" cy="584775"/>
            </a:xfrm>
            <a:prstGeom prst="rect">
              <a:avLst/>
            </a:prstGeom>
            <a:noFill/>
          </p:spPr>
          <p:txBody>
            <a:bodyPr wrap="square" rtlCol="0">
              <a:spAutoFit/>
            </a:bodyPr>
            <a:lstStyle/>
            <a:p>
              <a:pPr algn="ctr"/>
              <a:r>
                <a:rPr lang="da-DK" sz="3200" b="1" i="1" dirty="0" smtClean="0"/>
                <a:t>b</a:t>
              </a:r>
              <a:r>
                <a:rPr lang="da-DK" sz="3200" b="1" baseline="-25000" dirty="0" smtClean="0"/>
                <a:t>3</a:t>
              </a:r>
              <a:endParaRPr lang="en-US" sz="3200" b="1" baseline="-25000" dirty="0"/>
            </a:p>
          </p:txBody>
        </p:sp>
        <p:sp>
          <p:nvSpPr>
            <p:cNvPr id="60" name="TextBox 59"/>
            <p:cNvSpPr txBox="1"/>
            <p:nvPr/>
          </p:nvSpPr>
          <p:spPr>
            <a:xfrm>
              <a:off x="6677648" y="2591613"/>
              <a:ext cx="864096" cy="584775"/>
            </a:xfrm>
            <a:prstGeom prst="rect">
              <a:avLst/>
            </a:prstGeom>
            <a:noFill/>
          </p:spPr>
          <p:txBody>
            <a:bodyPr wrap="square" rtlCol="0">
              <a:spAutoFit/>
            </a:bodyPr>
            <a:lstStyle/>
            <a:p>
              <a:pPr algn="ctr"/>
              <a:r>
                <a:rPr lang="da-DK" sz="3200" b="1" i="1" dirty="0" smtClean="0"/>
                <a:t>b</a:t>
              </a:r>
              <a:r>
                <a:rPr lang="da-DK" sz="3200" b="1" baseline="-25000" dirty="0" smtClean="0"/>
                <a:t>2</a:t>
              </a:r>
              <a:endParaRPr lang="en-US" sz="3200" b="1" baseline="-25000" dirty="0"/>
            </a:p>
          </p:txBody>
        </p:sp>
        <p:grpSp>
          <p:nvGrpSpPr>
            <p:cNvPr id="65" name="Group 64"/>
            <p:cNvGrpSpPr/>
            <p:nvPr/>
          </p:nvGrpSpPr>
          <p:grpSpPr>
            <a:xfrm>
              <a:off x="3419872" y="3886588"/>
              <a:ext cx="1107416" cy="441928"/>
              <a:chOff x="224224" y="3347112"/>
              <a:chExt cx="1107416" cy="441928"/>
            </a:xfrm>
          </p:grpSpPr>
          <p:cxnSp>
            <p:nvCxnSpPr>
              <p:cNvPr id="17" name="Straight Connector 16"/>
              <p:cNvCxnSpPr/>
              <p:nvPr/>
            </p:nvCxnSpPr>
            <p:spPr>
              <a:xfrm rot="16200000" flipH="1">
                <a:off x="827596" y="3500996"/>
                <a:ext cx="359976" cy="21598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224224" y="3347112"/>
                <a:ext cx="1107416" cy="369332"/>
              </a:xfrm>
              <a:prstGeom prst="rect">
                <a:avLst/>
              </a:prstGeom>
              <a:noFill/>
            </p:spPr>
            <p:txBody>
              <a:bodyPr wrap="square" rtlCol="0">
                <a:spAutoFit/>
              </a:bodyPr>
              <a:lstStyle/>
              <a:p>
                <a:r>
                  <a:rPr lang="da-DK" dirty="0" smtClean="0"/>
                  <a:t>0             1</a:t>
                </a:r>
                <a:endParaRPr lang="en-US" dirty="0"/>
              </a:p>
            </p:txBody>
          </p:sp>
          <p:cxnSp>
            <p:nvCxnSpPr>
              <p:cNvPr id="62" name="Straight Connector 61"/>
              <p:cNvCxnSpPr/>
              <p:nvPr/>
            </p:nvCxnSpPr>
            <p:spPr>
              <a:xfrm rot="5400000">
                <a:off x="323528" y="3501008"/>
                <a:ext cx="360040" cy="21602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6" name="Group 65"/>
            <p:cNvGrpSpPr/>
            <p:nvPr/>
          </p:nvGrpSpPr>
          <p:grpSpPr>
            <a:xfrm>
              <a:off x="4698600" y="3886588"/>
              <a:ext cx="1107416" cy="441928"/>
              <a:chOff x="224224" y="3347112"/>
              <a:chExt cx="1107416" cy="441928"/>
            </a:xfrm>
          </p:grpSpPr>
          <p:cxnSp>
            <p:nvCxnSpPr>
              <p:cNvPr id="67" name="Straight Connector 66"/>
              <p:cNvCxnSpPr/>
              <p:nvPr/>
            </p:nvCxnSpPr>
            <p:spPr>
              <a:xfrm rot="16200000" flipH="1">
                <a:off x="827596" y="3500996"/>
                <a:ext cx="359976" cy="21598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68" name="TextBox 67"/>
              <p:cNvSpPr txBox="1"/>
              <p:nvPr/>
            </p:nvSpPr>
            <p:spPr>
              <a:xfrm>
                <a:off x="224224" y="3347112"/>
                <a:ext cx="1107416" cy="369332"/>
              </a:xfrm>
              <a:prstGeom prst="rect">
                <a:avLst/>
              </a:prstGeom>
              <a:noFill/>
            </p:spPr>
            <p:txBody>
              <a:bodyPr wrap="square" rtlCol="0">
                <a:spAutoFit/>
              </a:bodyPr>
              <a:lstStyle/>
              <a:p>
                <a:r>
                  <a:rPr lang="da-DK" dirty="0" smtClean="0"/>
                  <a:t>0             1</a:t>
                </a:r>
                <a:endParaRPr lang="en-US" dirty="0"/>
              </a:p>
            </p:txBody>
          </p:sp>
          <p:cxnSp>
            <p:nvCxnSpPr>
              <p:cNvPr id="69" name="Straight Connector 68"/>
              <p:cNvCxnSpPr/>
              <p:nvPr/>
            </p:nvCxnSpPr>
            <p:spPr>
              <a:xfrm rot="5400000">
                <a:off x="323528" y="3501008"/>
                <a:ext cx="360040" cy="21602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0" name="Group 69"/>
            <p:cNvGrpSpPr/>
            <p:nvPr/>
          </p:nvGrpSpPr>
          <p:grpSpPr>
            <a:xfrm>
              <a:off x="5994744" y="3896468"/>
              <a:ext cx="1107416" cy="441928"/>
              <a:chOff x="224224" y="3347112"/>
              <a:chExt cx="1107416" cy="441928"/>
            </a:xfrm>
          </p:grpSpPr>
          <p:cxnSp>
            <p:nvCxnSpPr>
              <p:cNvPr id="71" name="Straight Connector 70"/>
              <p:cNvCxnSpPr/>
              <p:nvPr/>
            </p:nvCxnSpPr>
            <p:spPr>
              <a:xfrm rot="16200000" flipH="1">
                <a:off x="827596" y="3500996"/>
                <a:ext cx="359976" cy="21598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72" name="TextBox 71"/>
              <p:cNvSpPr txBox="1"/>
              <p:nvPr/>
            </p:nvSpPr>
            <p:spPr>
              <a:xfrm>
                <a:off x="224224" y="3347112"/>
                <a:ext cx="1107416" cy="369332"/>
              </a:xfrm>
              <a:prstGeom prst="rect">
                <a:avLst/>
              </a:prstGeom>
              <a:noFill/>
            </p:spPr>
            <p:txBody>
              <a:bodyPr wrap="square" rtlCol="0">
                <a:spAutoFit/>
              </a:bodyPr>
              <a:lstStyle/>
              <a:p>
                <a:r>
                  <a:rPr lang="da-DK" dirty="0" smtClean="0"/>
                  <a:t>0             1</a:t>
                </a:r>
                <a:endParaRPr lang="en-US" dirty="0"/>
              </a:p>
            </p:txBody>
          </p:sp>
          <p:cxnSp>
            <p:nvCxnSpPr>
              <p:cNvPr id="73" name="Straight Connector 72"/>
              <p:cNvCxnSpPr/>
              <p:nvPr/>
            </p:nvCxnSpPr>
            <p:spPr>
              <a:xfrm rot="5400000">
                <a:off x="323528" y="3501008"/>
                <a:ext cx="360040" cy="21602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4" name="Group 73"/>
            <p:cNvGrpSpPr/>
            <p:nvPr/>
          </p:nvGrpSpPr>
          <p:grpSpPr>
            <a:xfrm>
              <a:off x="7308304" y="3896468"/>
              <a:ext cx="1107416" cy="441928"/>
              <a:chOff x="224224" y="3347112"/>
              <a:chExt cx="1107416" cy="441928"/>
            </a:xfrm>
          </p:grpSpPr>
          <p:cxnSp>
            <p:nvCxnSpPr>
              <p:cNvPr id="75" name="Straight Connector 74"/>
              <p:cNvCxnSpPr/>
              <p:nvPr/>
            </p:nvCxnSpPr>
            <p:spPr>
              <a:xfrm rot="16200000" flipH="1">
                <a:off x="827596" y="3500996"/>
                <a:ext cx="359976" cy="21598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76" name="TextBox 75"/>
              <p:cNvSpPr txBox="1"/>
              <p:nvPr/>
            </p:nvSpPr>
            <p:spPr>
              <a:xfrm>
                <a:off x="224224" y="3347112"/>
                <a:ext cx="1107416" cy="369332"/>
              </a:xfrm>
              <a:prstGeom prst="rect">
                <a:avLst/>
              </a:prstGeom>
              <a:noFill/>
            </p:spPr>
            <p:txBody>
              <a:bodyPr wrap="square" rtlCol="0">
                <a:spAutoFit/>
              </a:bodyPr>
              <a:lstStyle/>
              <a:p>
                <a:r>
                  <a:rPr lang="da-DK" dirty="0" smtClean="0"/>
                  <a:t>0             1</a:t>
                </a:r>
                <a:endParaRPr lang="en-US" dirty="0"/>
              </a:p>
            </p:txBody>
          </p:sp>
          <p:cxnSp>
            <p:nvCxnSpPr>
              <p:cNvPr id="77" name="Straight Connector 76"/>
              <p:cNvCxnSpPr/>
              <p:nvPr/>
            </p:nvCxnSpPr>
            <p:spPr>
              <a:xfrm rot="5400000">
                <a:off x="323528" y="3501008"/>
                <a:ext cx="360040" cy="21602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8" name="Group 77"/>
            <p:cNvGrpSpPr/>
            <p:nvPr/>
          </p:nvGrpSpPr>
          <p:grpSpPr>
            <a:xfrm>
              <a:off x="3937576" y="3100612"/>
              <a:ext cx="1368152" cy="435816"/>
              <a:chOff x="134800" y="3353224"/>
              <a:chExt cx="1368152" cy="435816"/>
            </a:xfrm>
          </p:grpSpPr>
          <p:cxnSp>
            <p:nvCxnSpPr>
              <p:cNvPr id="79" name="Straight Connector 78"/>
              <p:cNvCxnSpPr/>
              <p:nvPr/>
            </p:nvCxnSpPr>
            <p:spPr>
              <a:xfrm rot="16200000" flipH="1">
                <a:off x="899572" y="3429020"/>
                <a:ext cx="360040" cy="36000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80" name="TextBox 79"/>
              <p:cNvSpPr txBox="1"/>
              <p:nvPr/>
            </p:nvSpPr>
            <p:spPr>
              <a:xfrm>
                <a:off x="134800" y="3353224"/>
                <a:ext cx="1368152" cy="369332"/>
              </a:xfrm>
              <a:prstGeom prst="rect">
                <a:avLst/>
              </a:prstGeom>
              <a:noFill/>
            </p:spPr>
            <p:txBody>
              <a:bodyPr wrap="square" rtlCol="0">
                <a:spAutoFit/>
              </a:bodyPr>
              <a:lstStyle/>
              <a:p>
                <a:r>
                  <a:rPr lang="da-DK" dirty="0" smtClean="0"/>
                  <a:t>0                1</a:t>
                </a:r>
                <a:endParaRPr lang="en-US" dirty="0"/>
              </a:p>
            </p:txBody>
          </p:sp>
          <p:cxnSp>
            <p:nvCxnSpPr>
              <p:cNvPr id="81" name="Straight Connector 80"/>
              <p:cNvCxnSpPr/>
              <p:nvPr/>
            </p:nvCxnSpPr>
            <p:spPr>
              <a:xfrm rot="5400000">
                <a:off x="251520" y="3429000"/>
                <a:ext cx="360040" cy="36004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5" name="Group 84"/>
            <p:cNvGrpSpPr/>
            <p:nvPr/>
          </p:nvGrpSpPr>
          <p:grpSpPr>
            <a:xfrm>
              <a:off x="6498800" y="3104380"/>
              <a:ext cx="1368152" cy="435816"/>
              <a:chOff x="134800" y="3353224"/>
              <a:chExt cx="1368152" cy="435816"/>
            </a:xfrm>
          </p:grpSpPr>
          <p:cxnSp>
            <p:nvCxnSpPr>
              <p:cNvPr id="86" name="Straight Connector 85"/>
              <p:cNvCxnSpPr/>
              <p:nvPr/>
            </p:nvCxnSpPr>
            <p:spPr>
              <a:xfrm rot="16200000" flipH="1">
                <a:off x="899572" y="3429020"/>
                <a:ext cx="360040" cy="36000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87" name="TextBox 86"/>
              <p:cNvSpPr txBox="1"/>
              <p:nvPr/>
            </p:nvSpPr>
            <p:spPr>
              <a:xfrm>
                <a:off x="134800" y="3353224"/>
                <a:ext cx="1368152" cy="369332"/>
              </a:xfrm>
              <a:prstGeom prst="rect">
                <a:avLst/>
              </a:prstGeom>
              <a:noFill/>
            </p:spPr>
            <p:txBody>
              <a:bodyPr wrap="square" rtlCol="0">
                <a:spAutoFit/>
              </a:bodyPr>
              <a:lstStyle/>
              <a:p>
                <a:r>
                  <a:rPr lang="da-DK" dirty="0" smtClean="0"/>
                  <a:t>0                1</a:t>
                </a:r>
                <a:endParaRPr lang="en-US" dirty="0"/>
              </a:p>
            </p:txBody>
          </p:sp>
          <p:cxnSp>
            <p:nvCxnSpPr>
              <p:cNvPr id="88" name="Straight Connector 87"/>
              <p:cNvCxnSpPr/>
              <p:nvPr/>
            </p:nvCxnSpPr>
            <p:spPr>
              <a:xfrm rot="5400000">
                <a:off x="251520" y="3429000"/>
                <a:ext cx="360040" cy="36004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9" name="Group 88"/>
            <p:cNvGrpSpPr/>
            <p:nvPr/>
          </p:nvGrpSpPr>
          <p:grpSpPr>
            <a:xfrm>
              <a:off x="4743312" y="2217344"/>
              <a:ext cx="2160240" cy="671012"/>
              <a:chOff x="-369256" y="3402292"/>
              <a:chExt cx="2160240" cy="671012"/>
            </a:xfrm>
          </p:grpSpPr>
          <p:cxnSp>
            <p:nvCxnSpPr>
              <p:cNvPr id="90" name="Straight Connector 89"/>
              <p:cNvCxnSpPr/>
              <p:nvPr/>
            </p:nvCxnSpPr>
            <p:spPr>
              <a:xfrm>
                <a:off x="899592" y="3429000"/>
                <a:ext cx="891392" cy="572296"/>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91" name="TextBox 90"/>
              <p:cNvSpPr txBox="1"/>
              <p:nvPr/>
            </p:nvSpPr>
            <p:spPr>
              <a:xfrm>
                <a:off x="-108520" y="3402292"/>
                <a:ext cx="1872208" cy="369332"/>
              </a:xfrm>
              <a:prstGeom prst="rect">
                <a:avLst/>
              </a:prstGeom>
              <a:noFill/>
            </p:spPr>
            <p:txBody>
              <a:bodyPr wrap="square" rtlCol="0">
                <a:spAutoFit/>
              </a:bodyPr>
              <a:lstStyle/>
              <a:p>
                <a:r>
                  <a:rPr lang="da-DK" dirty="0" smtClean="0"/>
                  <a:t>0                          1</a:t>
                </a:r>
                <a:endParaRPr lang="en-US" dirty="0"/>
              </a:p>
            </p:txBody>
          </p:sp>
          <p:cxnSp>
            <p:nvCxnSpPr>
              <p:cNvPr id="92" name="Straight Connector 91"/>
              <p:cNvCxnSpPr/>
              <p:nvPr/>
            </p:nvCxnSpPr>
            <p:spPr>
              <a:xfrm rot="10800000" flipV="1">
                <a:off x="-369256" y="3429000"/>
                <a:ext cx="980816" cy="64430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99" name="TextBox 98"/>
          <p:cNvSpPr txBox="1"/>
          <p:nvPr/>
        </p:nvSpPr>
        <p:spPr>
          <a:xfrm>
            <a:off x="5868144" y="5733256"/>
            <a:ext cx="3024336" cy="830997"/>
          </a:xfrm>
          <a:prstGeom prst="rect">
            <a:avLst/>
          </a:prstGeom>
          <a:solidFill>
            <a:srgbClr val="FFFF00"/>
          </a:solidFill>
          <a:ln w="19050">
            <a:solidFill>
              <a:schemeClr val="tx1"/>
            </a:solidFill>
          </a:ln>
        </p:spPr>
        <p:txBody>
          <a:bodyPr wrap="square" rtlCol="0">
            <a:spAutoFit/>
          </a:bodyPr>
          <a:lstStyle/>
          <a:p>
            <a:pPr algn="ctr"/>
            <a:r>
              <a:rPr lang="da-DK" sz="2400" b="1" u="sng" dirty="0" err="1" smtClean="0"/>
              <a:t>Always</a:t>
            </a:r>
            <a:r>
              <a:rPr lang="da-DK" sz="2400" b="1" u="sng" dirty="0" smtClean="0"/>
              <a:t> </a:t>
            </a:r>
            <a:r>
              <a:rPr lang="da-DK" sz="2400" b="1" u="sng" dirty="0" err="1" smtClean="0"/>
              <a:t>reads</a:t>
            </a:r>
            <a:r>
              <a:rPr lang="da-DK" sz="2400" b="1" u="sng" dirty="0" smtClean="0"/>
              <a:t> 3 bits</a:t>
            </a:r>
          </a:p>
          <a:p>
            <a:pPr algn="ctr"/>
            <a:r>
              <a:rPr lang="da-DK" sz="2400" b="1" dirty="0" err="1" smtClean="0">
                <a:solidFill>
                  <a:srgbClr val="C00000"/>
                </a:solidFill>
              </a:rPr>
              <a:t>Always</a:t>
            </a:r>
            <a:r>
              <a:rPr lang="da-DK" sz="2400" b="1" dirty="0" smtClean="0">
                <a:solidFill>
                  <a:srgbClr val="C00000"/>
                </a:solidFill>
              </a:rPr>
              <a:t> </a:t>
            </a:r>
            <a:r>
              <a:rPr lang="da-DK" sz="2400" b="1" dirty="0" err="1" smtClean="0">
                <a:solidFill>
                  <a:srgbClr val="C00000"/>
                </a:solidFill>
              </a:rPr>
              <a:t>writes</a:t>
            </a:r>
            <a:r>
              <a:rPr lang="da-DK" sz="2400" b="1" dirty="0" smtClean="0">
                <a:solidFill>
                  <a:srgbClr val="C00000"/>
                </a:solidFill>
              </a:rPr>
              <a:t> ≤ 2 bits</a:t>
            </a:r>
            <a:endParaRPr lang="en-US" sz="2400" b="1" dirty="0">
              <a:solidFill>
                <a:srgbClr val="C00000"/>
              </a:solidFill>
            </a:endParaRPr>
          </a:p>
        </p:txBody>
      </p:sp>
      <p:sp>
        <p:nvSpPr>
          <p:cNvPr id="51" name="TextBox 50"/>
          <p:cNvSpPr txBox="1"/>
          <p:nvPr/>
        </p:nvSpPr>
        <p:spPr>
          <a:xfrm>
            <a:off x="3203848" y="159023"/>
            <a:ext cx="5832648" cy="461665"/>
          </a:xfrm>
          <a:prstGeom prst="rect">
            <a:avLst/>
          </a:prstGeom>
          <a:noFill/>
        </p:spPr>
        <p:txBody>
          <a:bodyPr wrap="square" rtlCol="0">
            <a:spAutoFit/>
          </a:bodyPr>
          <a:lstStyle/>
          <a:p>
            <a:pPr algn="r"/>
            <a:r>
              <a:rPr lang="en-US" sz="2400" b="1" dirty="0" smtClean="0">
                <a:solidFill>
                  <a:srgbClr val="C00000"/>
                </a:solidFill>
              </a:rPr>
              <a:t>[B., </a:t>
            </a:r>
            <a:r>
              <a:rPr lang="en-US" sz="2400" b="1" dirty="0" err="1" smtClean="0">
                <a:solidFill>
                  <a:srgbClr val="C00000"/>
                </a:solidFill>
              </a:rPr>
              <a:t>Greve</a:t>
            </a:r>
            <a:r>
              <a:rPr lang="en-US" sz="2400" b="1" dirty="0" smtClean="0">
                <a:solidFill>
                  <a:srgbClr val="C00000"/>
                </a:solidFill>
              </a:rPr>
              <a:t> , </a:t>
            </a:r>
            <a:r>
              <a:rPr lang="en-US" sz="2400" b="1" dirty="0" err="1" smtClean="0">
                <a:solidFill>
                  <a:srgbClr val="C00000"/>
                </a:solidFill>
              </a:rPr>
              <a:t>Pandey</a:t>
            </a:r>
            <a:r>
              <a:rPr lang="en-US" sz="2400" b="1" dirty="0" smtClean="0">
                <a:solidFill>
                  <a:srgbClr val="C00000"/>
                </a:solidFill>
              </a:rPr>
              <a:t>, </a:t>
            </a:r>
            <a:r>
              <a:rPr lang="en-US" sz="2400" b="1" dirty="0" err="1" smtClean="0">
                <a:solidFill>
                  <a:srgbClr val="C00000"/>
                </a:solidFill>
              </a:rPr>
              <a:t>Rao</a:t>
            </a:r>
            <a:r>
              <a:rPr lang="en-US" sz="2400" b="1" dirty="0" smtClean="0">
                <a:solidFill>
                  <a:srgbClr val="C00000"/>
                </a:solidFill>
              </a:rPr>
              <a:t> 2011]</a:t>
            </a:r>
            <a:endParaRPr lang="en-US" sz="2400" b="1" dirty="0">
              <a:solidFill>
                <a:srgbClr val="C0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6"/>
                                        </p:tgtEl>
                                        <p:attrNameLst>
                                          <p:attrName>style.visibility</p:attrName>
                                        </p:attrNameLst>
                                      </p:cBhvr>
                                      <p:to>
                                        <p:strVal val="visible"/>
                                      </p:to>
                                    </p:set>
                                    <p:animEffect transition="in" filter="fade">
                                      <p:cBhvr>
                                        <p:cTn id="7" dur="2000"/>
                                        <p:tgtEl>
                                          <p:spTgt spid="9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100"/>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102"/>
                                        </p:tgtEl>
                                        <p:attrNameLst>
                                          <p:attrName>style.visibility</p:attrName>
                                        </p:attrNameLst>
                                      </p:cBhvr>
                                      <p:to>
                                        <p:strVal val="visible"/>
                                      </p:to>
                                    </p:set>
                                    <p:animEffect transition="in" filter="fade">
                                      <p:cBhvr>
                                        <p:cTn id="16" dur="2000"/>
                                        <p:tgtEl>
                                          <p:spTgt spid="102"/>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20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101"/>
                                        </p:tgtEl>
                                        <p:attrNameLst>
                                          <p:attrName>style.visibility</p:attrName>
                                        </p:attrNameLst>
                                      </p:cBhvr>
                                      <p:to>
                                        <p:strVal val="visible"/>
                                      </p:to>
                                    </p:set>
                                    <p:animEffect transition="in" filter="fade">
                                      <p:cBhvr>
                                        <p:cTn id="24" dur="2000"/>
                                        <p:tgtEl>
                                          <p:spTgt spid="101"/>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99"/>
                                        </p:tgtEl>
                                        <p:attrNameLst>
                                          <p:attrName>style.visibility</p:attrName>
                                        </p:attrNameLst>
                                      </p:cBhvr>
                                      <p:to>
                                        <p:strVal val="visible"/>
                                      </p:to>
                                    </p:set>
                                    <p:animEffect transition="in" filter="fade">
                                      <p:cBhvr>
                                        <p:cTn id="29" dur="2000"/>
                                        <p:tgtEl>
                                          <p:spTgt spid="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9"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583473" y="1939134"/>
            <a:ext cx="3681203" cy="57606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5336684" y="1939134"/>
            <a:ext cx="2088232" cy="57606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638964" y="1814844"/>
            <a:ext cx="7704856" cy="707886"/>
          </a:xfrm>
          <a:prstGeom prst="rect">
            <a:avLst/>
          </a:prstGeom>
          <a:noFill/>
        </p:spPr>
        <p:txBody>
          <a:bodyPr wrap="square" rtlCol="0">
            <a:spAutoFit/>
          </a:bodyPr>
          <a:lstStyle/>
          <a:p>
            <a:pPr algn="ctr"/>
            <a:r>
              <a:rPr lang="da-DK" sz="4000" b="1" i="1" dirty="0" smtClean="0"/>
              <a:t>b</a:t>
            </a:r>
            <a:r>
              <a:rPr lang="da-DK" sz="4000" b="1" i="1" baseline="-25000" dirty="0" smtClean="0"/>
              <a:t>n</a:t>
            </a:r>
            <a:r>
              <a:rPr lang="da-DK" sz="4000" b="1" baseline="-25000" dirty="0" smtClean="0"/>
              <a:t>-1 </a:t>
            </a:r>
            <a:r>
              <a:rPr lang="da-DK" sz="4000" b="1" i="1" dirty="0" smtClean="0"/>
              <a:t>b</a:t>
            </a:r>
            <a:r>
              <a:rPr lang="da-DK" sz="4000" b="1" i="1" baseline="-25000" dirty="0" smtClean="0"/>
              <a:t>n</a:t>
            </a:r>
            <a:r>
              <a:rPr lang="da-DK" sz="4000" b="1" baseline="-25000" dirty="0" smtClean="0"/>
              <a:t>-2 </a:t>
            </a:r>
            <a:r>
              <a:rPr lang="da-DK" sz="4000" b="1" dirty="0" smtClean="0"/>
              <a:t>∙∙∙ </a:t>
            </a:r>
            <a:r>
              <a:rPr lang="da-DK" sz="4000" b="1" i="1" dirty="0" smtClean="0"/>
              <a:t>b</a:t>
            </a:r>
            <a:r>
              <a:rPr lang="da-DK" sz="4000" b="1" baseline="-25000" dirty="0" smtClean="0"/>
              <a:t>6 </a:t>
            </a:r>
            <a:r>
              <a:rPr lang="da-DK" sz="4000" b="1" i="1" dirty="0" smtClean="0"/>
              <a:t>b</a:t>
            </a:r>
            <a:r>
              <a:rPr lang="da-DK" sz="4000" b="1" baseline="-25000" dirty="0" smtClean="0"/>
              <a:t>5 </a:t>
            </a:r>
            <a:r>
              <a:rPr lang="da-DK" sz="4000" b="1" i="1" dirty="0" smtClean="0"/>
              <a:t>b</a:t>
            </a:r>
            <a:r>
              <a:rPr lang="da-DK" sz="4000" b="1" baseline="-25000" dirty="0" smtClean="0"/>
              <a:t>4  </a:t>
            </a:r>
            <a:r>
              <a:rPr lang="da-DK" sz="4000" b="1" i="1" dirty="0" smtClean="0"/>
              <a:t>b</a:t>
            </a:r>
            <a:r>
              <a:rPr lang="da-DK" sz="4000" b="1" baseline="-25000" dirty="0" smtClean="0"/>
              <a:t>3 </a:t>
            </a:r>
            <a:r>
              <a:rPr lang="da-DK" sz="4000" b="1" i="1" dirty="0" smtClean="0"/>
              <a:t>b</a:t>
            </a:r>
            <a:r>
              <a:rPr lang="da-DK" sz="4000" b="1" baseline="-25000" dirty="0" smtClean="0"/>
              <a:t>2 </a:t>
            </a:r>
            <a:r>
              <a:rPr lang="da-DK" sz="4000" b="1" i="1" dirty="0" smtClean="0"/>
              <a:t>b</a:t>
            </a:r>
            <a:r>
              <a:rPr lang="da-DK" sz="4000" b="1" baseline="-25000" dirty="0" smtClean="0"/>
              <a:t>1 </a:t>
            </a:r>
            <a:r>
              <a:rPr lang="da-DK" sz="4000" b="1" i="1" dirty="0" smtClean="0"/>
              <a:t>b</a:t>
            </a:r>
            <a:r>
              <a:rPr lang="da-DK" sz="4000" b="1" baseline="-25000" dirty="0" smtClean="0"/>
              <a:t>0</a:t>
            </a:r>
            <a:endParaRPr lang="en-US" sz="4000" b="1" baseline="-25000" dirty="0"/>
          </a:p>
        </p:txBody>
      </p:sp>
      <p:sp>
        <p:nvSpPr>
          <p:cNvPr id="5" name="TextBox 4"/>
          <p:cNvSpPr txBox="1"/>
          <p:nvPr/>
        </p:nvSpPr>
        <p:spPr>
          <a:xfrm>
            <a:off x="179512" y="704890"/>
            <a:ext cx="8280920" cy="707886"/>
          </a:xfrm>
          <a:prstGeom prst="rect">
            <a:avLst/>
          </a:prstGeom>
          <a:noFill/>
        </p:spPr>
        <p:txBody>
          <a:bodyPr wrap="square" rtlCol="0">
            <a:spAutoFit/>
          </a:bodyPr>
          <a:lstStyle/>
          <a:p>
            <a:r>
              <a:rPr lang="da-DK" sz="4000" b="1" dirty="0" err="1" smtClean="0"/>
              <a:t>Generalization</a:t>
            </a:r>
            <a:r>
              <a:rPr lang="da-DK" sz="4000" b="1" dirty="0" smtClean="0"/>
              <a:t> to </a:t>
            </a:r>
            <a:r>
              <a:rPr lang="da-DK" sz="4000" b="1" i="1" dirty="0" smtClean="0">
                <a:solidFill>
                  <a:srgbClr val="C00000"/>
                </a:solidFill>
              </a:rPr>
              <a:t>n</a:t>
            </a:r>
            <a:r>
              <a:rPr lang="da-DK" sz="4000" b="1" dirty="0" smtClean="0"/>
              <a:t> bit </a:t>
            </a:r>
            <a:r>
              <a:rPr lang="da-DK" sz="4000" b="1" dirty="0" err="1" smtClean="0"/>
              <a:t>counters</a:t>
            </a:r>
            <a:endParaRPr lang="en-US" sz="4000" b="1" dirty="0"/>
          </a:p>
        </p:txBody>
      </p:sp>
      <p:sp>
        <p:nvSpPr>
          <p:cNvPr id="8" name="Right Brace 7"/>
          <p:cNvSpPr/>
          <p:nvPr/>
        </p:nvSpPr>
        <p:spPr>
          <a:xfrm rot="5400000">
            <a:off x="6314018" y="1675020"/>
            <a:ext cx="144000" cy="208800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Right Brace 8"/>
          <p:cNvSpPr/>
          <p:nvPr/>
        </p:nvSpPr>
        <p:spPr>
          <a:xfrm rot="5400000">
            <a:off x="3356676" y="883020"/>
            <a:ext cx="144000" cy="367200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5364088" y="2845262"/>
            <a:ext cx="2016224" cy="1375826"/>
          </a:xfrm>
          <a:prstGeom prst="rect">
            <a:avLst/>
          </a:prstGeom>
          <a:noFill/>
        </p:spPr>
        <p:txBody>
          <a:bodyPr wrap="square" rtlCol="0">
            <a:spAutoFit/>
          </a:bodyPr>
          <a:lstStyle/>
          <a:p>
            <a:pPr algn="ctr">
              <a:lnSpc>
                <a:spcPts val="2500"/>
              </a:lnSpc>
            </a:pPr>
            <a:r>
              <a:rPr lang="da-DK" sz="2400" i="1" dirty="0" smtClean="0"/>
              <a:t>Y</a:t>
            </a:r>
          </a:p>
          <a:p>
            <a:pPr algn="ctr">
              <a:lnSpc>
                <a:spcPts val="2500"/>
              </a:lnSpc>
            </a:pPr>
            <a:r>
              <a:rPr lang="da-DK" sz="2400" dirty="0" smtClean="0"/>
              <a:t>4 bits</a:t>
            </a:r>
          </a:p>
          <a:p>
            <a:pPr algn="ctr">
              <a:lnSpc>
                <a:spcPts val="2500"/>
              </a:lnSpc>
            </a:pPr>
            <a:r>
              <a:rPr lang="da-DK" sz="2400" dirty="0" smtClean="0"/>
              <a:t>3 </a:t>
            </a:r>
            <a:r>
              <a:rPr lang="da-DK" sz="2400" dirty="0" err="1" smtClean="0"/>
              <a:t>reads</a:t>
            </a:r>
            <a:endParaRPr lang="da-DK" sz="2400" dirty="0" smtClean="0"/>
          </a:p>
          <a:p>
            <a:pPr algn="ctr">
              <a:lnSpc>
                <a:spcPts val="2500"/>
              </a:lnSpc>
            </a:pPr>
            <a:r>
              <a:rPr lang="da-DK" sz="2400" dirty="0" smtClean="0"/>
              <a:t>2 </a:t>
            </a:r>
            <a:r>
              <a:rPr lang="da-DK" sz="2400" dirty="0" err="1" smtClean="0"/>
              <a:t>writes</a:t>
            </a:r>
            <a:endParaRPr lang="en-US" sz="2400" dirty="0"/>
          </a:p>
        </p:txBody>
      </p:sp>
      <p:sp>
        <p:nvSpPr>
          <p:cNvPr id="11" name="TextBox 10"/>
          <p:cNvSpPr txBox="1"/>
          <p:nvPr/>
        </p:nvSpPr>
        <p:spPr>
          <a:xfrm>
            <a:off x="1575068" y="2845262"/>
            <a:ext cx="3672408" cy="1375826"/>
          </a:xfrm>
          <a:prstGeom prst="rect">
            <a:avLst/>
          </a:prstGeom>
          <a:noFill/>
        </p:spPr>
        <p:txBody>
          <a:bodyPr wrap="square" rtlCol="0">
            <a:spAutoFit/>
          </a:bodyPr>
          <a:lstStyle/>
          <a:p>
            <a:pPr algn="ctr">
              <a:lnSpc>
                <a:spcPts val="2500"/>
              </a:lnSpc>
            </a:pPr>
            <a:r>
              <a:rPr lang="da-DK" sz="2400" i="1" dirty="0" smtClean="0"/>
              <a:t>X</a:t>
            </a:r>
          </a:p>
          <a:p>
            <a:pPr algn="ctr">
              <a:lnSpc>
                <a:spcPts val="2500"/>
              </a:lnSpc>
            </a:pPr>
            <a:r>
              <a:rPr lang="da-DK" sz="2400" i="1" dirty="0" smtClean="0"/>
              <a:t>n</a:t>
            </a:r>
            <a:r>
              <a:rPr lang="da-DK" sz="2400" dirty="0" smtClean="0"/>
              <a:t>-4 bit Gray </a:t>
            </a:r>
            <a:r>
              <a:rPr lang="da-DK" sz="2400" dirty="0" err="1" smtClean="0"/>
              <a:t>code</a:t>
            </a:r>
            <a:endParaRPr lang="da-DK" sz="2400" dirty="0" smtClean="0"/>
          </a:p>
          <a:p>
            <a:pPr algn="ctr">
              <a:lnSpc>
                <a:spcPts val="2500"/>
              </a:lnSpc>
            </a:pPr>
            <a:r>
              <a:rPr lang="da-DK" sz="2400" i="1" dirty="0" smtClean="0"/>
              <a:t>n</a:t>
            </a:r>
            <a:r>
              <a:rPr lang="da-DK" sz="2400" dirty="0" smtClean="0"/>
              <a:t>-4 </a:t>
            </a:r>
            <a:r>
              <a:rPr lang="da-DK" sz="2400" dirty="0" err="1" smtClean="0"/>
              <a:t>reads</a:t>
            </a:r>
            <a:endParaRPr lang="da-DK" sz="2400" dirty="0" smtClean="0"/>
          </a:p>
          <a:p>
            <a:pPr algn="ctr">
              <a:lnSpc>
                <a:spcPts val="2500"/>
              </a:lnSpc>
            </a:pPr>
            <a:r>
              <a:rPr lang="da-DK" sz="2400" dirty="0" smtClean="0"/>
              <a:t>1 </a:t>
            </a:r>
            <a:r>
              <a:rPr lang="da-DK" sz="2400" dirty="0" err="1" smtClean="0"/>
              <a:t>writes</a:t>
            </a:r>
            <a:endParaRPr lang="en-US" sz="2400" dirty="0"/>
          </a:p>
        </p:txBody>
      </p:sp>
      <p:sp>
        <p:nvSpPr>
          <p:cNvPr id="12" name="TextBox 11"/>
          <p:cNvSpPr txBox="1"/>
          <p:nvPr/>
        </p:nvSpPr>
        <p:spPr>
          <a:xfrm>
            <a:off x="2267744" y="4581128"/>
            <a:ext cx="5832648" cy="1754326"/>
          </a:xfrm>
          <a:prstGeom prst="rect">
            <a:avLst/>
          </a:prstGeom>
          <a:noFill/>
        </p:spPr>
        <p:txBody>
          <a:bodyPr wrap="square" rtlCol="0">
            <a:spAutoFit/>
          </a:bodyPr>
          <a:lstStyle/>
          <a:p>
            <a:r>
              <a:rPr lang="da-DK" sz="3600" b="1" dirty="0" smtClean="0"/>
              <a:t>metode</a:t>
            </a:r>
            <a:r>
              <a:rPr lang="da-DK" sz="3600" dirty="0" smtClean="0"/>
              <a:t> </a:t>
            </a:r>
            <a:r>
              <a:rPr lang="da-DK" sz="3600" dirty="0" err="1" smtClean="0"/>
              <a:t>Increment</a:t>
            </a:r>
            <a:r>
              <a:rPr lang="da-DK" sz="3600" dirty="0" smtClean="0"/>
              <a:t>(</a:t>
            </a:r>
            <a:r>
              <a:rPr lang="da-DK" sz="3600" i="1" dirty="0" smtClean="0"/>
              <a:t>XY</a:t>
            </a:r>
            <a:r>
              <a:rPr lang="da-DK" sz="3600" dirty="0" smtClean="0"/>
              <a:t>)</a:t>
            </a:r>
          </a:p>
          <a:p>
            <a:r>
              <a:rPr lang="da-DK" sz="3600" dirty="0" smtClean="0"/>
              <a:t>    </a:t>
            </a:r>
            <a:r>
              <a:rPr lang="da-DK" sz="3600" dirty="0" err="1" smtClean="0"/>
              <a:t>inc</a:t>
            </a:r>
            <a:r>
              <a:rPr lang="da-DK" sz="3600" dirty="0" smtClean="0"/>
              <a:t>(</a:t>
            </a:r>
            <a:r>
              <a:rPr lang="da-DK" sz="3600" i="1" dirty="0" smtClean="0"/>
              <a:t>X</a:t>
            </a:r>
            <a:r>
              <a:rPr lang="da-DK" sz="3600" dirty="0" smtClean="0"/>
              <a:t>)</a:t>
            </a:r>
          </a:p>
          <a:p>
            <a:r>
              <a:rPr lang="da-DK" sz="3600" dirty="0" smtClean="0"/>
              <a:t>    </a:t>
            </a:r>
            <a:r>
              <a:rPr lang="da-DK" sz="3600" dirty="0" err="1" smtClean="0"/>
              <a:t>if</a:t>
            </a:r>
            <a:r>
              <a:rPr lang="da-DK" sz="3600" dirty="0" smtClean="0"/>
              <a:t> (</a:t>
            </a:r>
            <a:r>
              <a:rPr lang="da-DK" sz="3600" i="1" dirty="0" smtClean="0"/>
              <a:t>X</a:t>
            </a:r>
            <a:r>
              <a:rPr lang="da-DK" sz="3600" dirty="0" smtClean="0"/>
              <a:t> == 0) </a:t>
            </a:r>
            <a:r>
              <a:rPr lang="da-DK" sz="3600" dirty="0" err="1" smtClean="0"/>
              <a:t>inc</a:t>
            </a:r>
            <a:r>
              <a:rPr lang="da-DK" sz="3600" dirty="0" smtClean="0"/>
              <a:t>(</a:t>
            </a:r>
            <a:r>
              <a:rPr lang="da-DK" sz="3600" i="1" dirty="0" smtClean="0"/>
              <a:t>Y</a:t>
            </a:r>
            <a:r>
              <a:rPr lang="da-DK" sz="3600" dirty="0" smtClean="0"/>
              <a:t>)</a:t>
            </a:r>
          </a:p>
        </p:txBody>
      </p:sp>
      <p:sp>
        <p:nvSpPr>
          <p:cNvPr id="13" name="TextBox 12"/>
          <p:cNvSpPr txBox="1"/>
          <p:nvPr/>
        </p:nvSpPr>
        <p:spPr>
          <a:xfrm>
            <a:off x="5940152" y="5733256"/>
            <a:ext cx="2952328" cy="830997"/>
          </a:xfrm>
          <a:prstGeom prst="rect">
            <a:avLst/>
          </a:prstGeom>
          <a:solidFill>
            <a:srgbClr val="FFFF00"/>
          </a:solidFill>
          <a:ln w="19050">
            <a:solidFill>
              <a:schemeClr val="tx1"/>
            </a:solidFill>
          </a:ln>
        </p:spPr>
        <p:txBody>
          <a:bodyPr wrap="square" rtlCol="0">
            <a:spAutoFit/>
          </a:bodyPr>
          <a:lstStyle/>
          <a:p>
            <a:pPr algn="ctr"/>
            <a:r>
              <a:rPr lang="da-DK" sz="2400" b="1" u="sng" dirty="0" err="1" smtClean="0"/>
              <a:t>Always</a:t>
            </a:r>
            <a:r>
              <a:rPr lang="da-DK" sz="2400" b="1" u="sng" dirty="0" smtClean="0"/>
              <a:t> </a:t>
            </a:r>
            <a:r>
              <a:rPr lang="da-DK" sz="2400" b="1" u="sng" dirty="0" err="1" smtClean="0"/>
              <a:t>reads</a:t>
            </a:r>
            <a:r>
              <a:rPr lang="da-DK" sz="2400" b="1" u="sng" dirty="0" smtClean="0"/>
              <a:t> </a:t>
            </a:r>
            <a:r>
              <a:rPr lang="da-DK" sz="2400" b="1" i="1" u="sng" dirty="0" smtClean="0"/>
              <a:t>n</a:t>
            </a:r>
            <a:r>
              <a:rPr lang="da-DK" sz="2400" b="1" u="sng" dirty="0" smtClean="0"/>
              <a:t>-1 bits</a:t>
            </a:r>
          </a:p>
          <a:p>
            <a:pPr algn="ctr"/>
            <a:r>
              <a:rPr lang="da-DK" sz="2400" b="1" dirty="0" err="1" smtClean="0">
                <a:solidFill>
                  <a:srgbClr val="C00000"/>
                </a:solidFill>
              </a:rPr>
              <a:t>Always</a:t>
            </a:r>
            <a:r>
              <a:rPr lang="da-DK" sz="2400" b="1" dirty="0" smtClean="0">
                <a:solidFill>
                  <a:srgbClr val="C00000"/>
                </a:solidFill>
              </a:rPr>
              <a:t> </a:t>
            </a:r>
            <a:r>
              <a:rPr lang="da-DK" sz="2400" b="1" dirty="0" err="1" smtClean="0">
                <a:solidFill>
                  <a:srgbClr val="C00000"/>
                </a:solidFill>
              </a:rPr>
              <a:t>writes</a:t>
            </a:r>
            <a:r>
              <a:rPr lang="da-DK" sz="2400" b="1" dirty="0" smtClean="0">
                <a:solidFill>
                  <a:srgbClr val="C00000"/>
                </a:solidFill>
              </a:rPr>
              <a:t> ≤ 3 bits</a:t>
            </a:r>
            <a:endParaRPr lang="en-US" sz="2400" b="1" dirty="0">
              <a:solidFill>
                <a:srgbClr val="C00000"/>
              </a:solidFill>
            </a:endParaRPr>
          </a:p>
        </p:txBody>
      </p:sp>
      <p:sp>
        <p:nvSpPr>
          <p:cNvPr id="14" name="TextBox 13"/>
          <p:cNvSpPr txBox="1"/>
          <p:nvPr/>
        </p:nvSpPr>
        <p:spPr>
          <a:xfrm>
            <a:off x="3203848" y="159023"/>
            <a:ext cx="5832648" cy="461665"/>
          </a:xfrm>
          <a:prstGeom prst="rect">
            <a:avLst/>
          </a:prstGeom>
          <a:noFill/>
        </p:spPr>
        <p:txBody>
          <a:bodyPr wrap="square" rtlCol="0">
            <a:spAutoFit/>
          </a:bodyPr>
          <a:lstStyle/>
          <a:p>
            <a:pPr algn="r"/>
            <a:r>
              <a:rPr lang="en-US" sz="2400" b="1" dirty="0" smtClean="0">
                <a:solidFill>
                  <a:srgbClr val="C00000"/>
                </a:solidFill>
              </a:rPr>
              <a:t>[B., </a:t>
            </a:r>
            <a:r>
              <a:rPr lang="en-US" sz="2400" b="1" dirty="0" err="1" smtClean="0">
                <a:solidFill>
                  <a:srgbClr val="C00000"/>
                </a:solidFill>
              </a:rPr>
              <a:t>Greve</a:t>
            </a:r>
            <a:r>
              <a:rPr lang="en-US" sz="2400" b="1" dirty="0" smtClean="0">
                <a:solidFill>
                  <a:srgbClr val="C00000"/>
                </a:solidFill>
              </a:rPr>
              <a:t> , </a:t>
            </a:r>
            <a:r>
              <a:rPr lang="en-US" sz="2400" b="1" dirty="0" err="1" smtClean="0">
                <a:solidFill>
                  <a:srgbClr val="C00000"/>
                </a:solidFill>
              </a:rPr>
              <a:t>Pandey</a:t>
            </a:r>
            <a:r>
              <a:rPr lang="en-US" sz="2400" b="1" dirty="0" smtClean="0">
                <a:solidFill>
                  <a:srgbClr val="C00000"/>
                </a:solidFill>
              </a:rPr>
              <a:t>, </a:t>
            </a:r>
            <a:r>
              <a:rPr lang="en-US" sz="2400" b="1" dirty="0" err="1" smtClean="0">
                <a:solidFill>
                  <a:srgbClr val="C00000"/>
                </a:solidFill>
              </a:rPr>
              <a:t>Rao</a:t>
            </a:r>
            <a:r>
              <a:rPr lang="en-US" sz="2400" b="1" dirty="0" smtClean="0">
                <a:solidFill>
                  <a:srgbClr val="C00000"/>
                </a:solidFill>
              </a:rPr>
              <a:t> 2011]</a:t>
            </a:r>
            <a:endParaRPr lang="en-US" sz="2400" b="1" dirty="0">
              <a:solidFill>
                <a:srgbClr val="C0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20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l="70176" t="27567" r="12888" b="46495"/>
          <a:stretch>
            <a:fillRect/>
          </a:stretch>
        </p:blipFill>
        <p:spPr bwMode="auto">
          <a:xfrm>
            <a:off x="6804248" y="4509120"/>
            <a:ext cx="2267744" cy="2170658"/>
          </a:xfrm>
          <a:prstGeom prst="rect">
            <a:avLst/>
          </a:prstGeom>
          <a:noFill/>
          <a:ln w="9525">
            <a:noFill/>
            <a:miter lim="800000"/>
            <a:headEnd/>
            <a:tailEnd/>
          </a:ln>
        </p:spPr>
      </p:pic>
      <p:sp>
        <p:nvSpPr>
          <p:cNvPr id="3" name="Content Placeholder 2"/>
          <p:cNvSpPr>
            <a:spLocks noGrp="1"/>
          </p:cNvSpPr>
          <p:nvPr>
            <p:ph idx="1"/>
          </p:nvPr>
        </p:nvSpPr>
        <p:spPr>
          <a:xfrm>
            <a:off x="467544" y="260648"/>
            <a:ext cx="8928992" cy="4525963"/>
          </a:xfrm>
        </p:spPr>
        <p:txBody>
          <a:bodyPr/>
          <a:lstStyle/>
          <a:p>
            <a:pPr>
              <a:spcBef>
                <a:spcPts val="600"/>
              </a:spcBef>
              <a:buNone/>
            </a:pPr>
            <a:r>
              <a:rPr lang="da-DK" b="1" dirty="0" err="1" smtClean="0">
                <a:solidFill>
                  <a:srgbClr val="C00000"/>
                </a:solidFill>
              </a:rPr>
              <a:t>Theorem</a:t>
            </a:r>
            <a:endParaRPr lang="da-DK" b="1" dirty="0" smtClean="0">
              <a:solidFill>
                <a:srgbClr val="C00000"/>
              </a:solidFill>
            </a:endParaRPr>
          </a:p>
          <a:p>
            <a:pPr>
              <a:spcBef>
                <a:spcPts val="600"/>
              </a:spcBef>
              <a:buNone/>
            </a:pPr>
            <a:r>
              <a:rPr lang="da-DK" dirty="0" smtClean="0"/>
              <a:t>    4-bit </a:t>
            </a:r>
            <a:r>
              <a:rPr lang="da-DK" dirty="0" err="1" smtClean="0"/>
              <a:t>counter</a:t>
            </a:r>
            <a:r>
              <a:rPr lang="da-DK" dirty="0" smtClean="0"/>
              <a:t> 3 </a:t>
            </a:r>
            <a:r>
              <a:rPr lang="da-DK" dirty="0" err="1" smtClean="0"/>
              <a:t>reads</a:t>
            </a:r>
            <a:r>
              <a:rPr lang="da-DK" dirty="0" smtClean="0"/>
              <a:t> and 2 </a:t>
            </a:r>
            <a:r>
              <a:rPr lang="da-DK" dirty="0" err="1" smtClean="0"/>
              <a:t>writes</a:t>
            </a:r>
            <a:r>
              <a:rPr lang="da-DK" dirty="0" smtClean="0"/>
              <a:t/>
            </a:r>
            <a:br>
              <a:rPr lang="da-DK" dirty="0" smtClean="0"/>
            </a:br>
            <a:r>
              <a:rPr lang="da-DK" i="1" dirty="0" err="1" smtClean="0"/>
              <a:t>n</a:t>
            </a:r>
            <a:r>
              <a:rPr lang="da-DK" dirty="0" err="1" smtClean="0"/>
              <a:t>-bit</a:t>
            </a:r>
            <a:r>
              <a:rPr lang="da-DK" dirty="0" smtClean="0"/>
              <a:t> </a:t>
            </a:r>
            <a:r>
              <a:rPr lang="da-DK" dirty="0" err="1" smtClean="0"/>
              <a:t>counter</a:t>
            </a:r>
            <a:r>
              <a:rPr lang="da-DK" dirty="0" smtClean="0"/>
              <a:t> </a:t>
            </a:r>
            <a:r>
              <a:rPr lang="da-DK" i="1" dirty="0" smtClean="0"/>
              <a:t>n</a:t>
            </a:r>
            <a:r>
              <a:rPr lang="da-DK" dirty="0" smtClean="0"/>
              <a:t>-1 </a:t>
            </a:r>
            <a:r>
              <a:rPr lang="da-DK" dirty="0" err="1" smtClean="0"/>
              <a:t>reads</a:t>
            </a:r>
            <a:r>
              <a:rPr lang="da-DK" dirty="0" smtClean="0"/>
              <a:t> and 3 </a:t>
            </a:r>
            <a:r>
              <a:rPr lang="da-DK" dirty="0" err="1" smtClean="0"/>
              <a:t>writes</a:t>
            </a:r>
            <a:endParaRPr lang="da-DK" dirty="0" smtClean="0"/>
          </a:p>
          <a:p>
            <a:pPr>
              <a:spcBef>
                <a:spcPts val="600"/>
              </a:spcBef>
              <a:buNone/>
            </a:pPr>
            <a:r>
              <a:rPr lang="da-DK" b="1" dirty="0" err="1" smtClean="0">
                <a:solidFill>
                  <a:srgbClr val="C00000"/>
                </a:solidFill>
              </a:rPr>
              <a:t>Open</a:t>
            </a:r>
            <a:r>
              <a:rPr lang="da-DK" b="1" dirty="0" smtClean="0">
                <a:solidFill>
                  <a:srgbClr val="C00000"/>
                </a:solidFill>
              </a:rPr>
              <a:t> problems</a:t>
            </a:r>
          </a:p>
          <a:p>
            <a:pPr>
              <a:spcBef>
                <a:spcPts val="600"/>
              </a:spcBef>
              <a:buNone/>
            </a:pPr>
            <a:r>
              <a:rPr lang="da-DK" dirty="0" smtClean="0"/>
              <a:t>    </a:t>
            </a:r>
            <a:r>
              <a:rPr lang="da-DK" i="1" dirty="0" smtClean="0"/>
              <a:t>n</a:t>
            </a:r>
            <a:r>
              <a:rPr lang="da-DK" dirty="0" smtClean="0"/>
              <a:t>-1 </a:t>
            </a:r>
            <a:r>
              <a:rPr lang="da-DK" dirty="0" err="1" smtClean="0"/>
              <a:t>reads</a:t>
            </a:r>
            <a:r>
              <a:rPr lang="da-DK" dirty="0" smtClean="0"/>
              <a:t> and </a:t>
            </a:r>
            <a:r>
              <a:rPr lang="da-DK" smtClean="0"/>
              <a:t>2 </a:t>
            </a:r>
            <a:r>
              <a:rPr lang="da-DK" smtClean="0"/>
              <a:t>writes</a:t>
            </a:r>
            <a:r>
              <a:rPr lang="da-DK" dirty="0" smtClean="0"/>
              <a:t> </a:t>
            </a:r>
            <a:r>
              <a:rPr lang="da-DK" dirty="0" smtClean="0"/>
              <a:t>?</a:t>
            </a:r>
          </a:p>
          <a:p>
            <a:pPr>
              <a:spcBef>
                <a:spcPts val="600"/>
              </a:spcBef>
              <a:buNone/>
            </a:pPr>
            <a:r>
              <a:rPr lang="da-DK" dirty="0" smtClean="0"/>
              <a:t>    « </a:t>
            </a:r>
            <a:r>
              <a:rPr lang="da-DK" i="1" dirty="0" smtClean="0"/>
              <a:t>n</a:t>
            </a:r>
            <a:r>
              <a:rPr lang="da-DK" dirty="0" smtClean="0"/>
              <a:t> </a:t>
            </a:r>
            <a:r>
              <a:rPr lang="da-DK" dirty="0" err="1" smtClean="0"/>
              <a:t>reads</a:t>
            </a:r>
            <a:r>
              <a:rPr lang="da-DK" dirty="0" smtClean="0"/>
              <a:t> and </a:t>
            </a:r>
            <a:r>
              <a:rPr lang="da-DK" dirty="0" err="1" smtClean="0"/>
              <a:t>writes</a:t>
            </a:r>
            <a:r>
              <a:rPr lang="da-DK" dirty="0" smtClean="0"/>
              <a:t> ? </a:t>
            </a:r>
            <a:r>
              <a:rPr lang="da-DK" sz="2400" dirty="0" smtClean="0"/>
              <a:t>[</a:t>
            </a:r>
            <a:r>
              <a:rPr lang="da-DK" sz="2400" dirty="0" err="1" smtClean="0"/>
              <a:t>number</a:t>
            </a:r>
            <a:r>
              <a:rPr lang="da-DK" sz="2400" dirty="0" smtClean="0"/>
              <a:t> of </a:t>
            </a:r>
            <a:r>
              <a:rPr lang="da-DK" sz="2400" dirty="0" err="1" smtClean="0"/>
              <a:t>reads</a:t>
            </a:r>
            <a:r>
              <a:rPr lang="da-DK" sz="2400" dirty="0" smtClean="0"/>
              <a:t> at </a:t>
            </a:r>
            <a:r>
              <a:rPr lang="da-DK" sz="2400" dirty="0" err="1" smtClean="0"/>
              <a:t>least</a:t>
            </a:r>
            <a:r>
              <a:rPr lang="da-DK" sz="2400" dirty="0" smtClean="0"/>
              <a:t> log</a:t>
            </a:r>
            <a:r>
              <a:rPr lang="da-DK" sz="2400" baseline="-25000" dirty="0" smtClean="0"/>
              <a:t>2</a:t>
            </a:r>
            <a:r>
              <a:rPr lang="da-DK" sz="2400" dirty="0" smtClean="0"/>
              <a:t> </a:t>
            </a:r>
            <a:r>
              <a:rPr lang="da-DK" sz="2400" i="1" dirty="0" smtClean="0"/>
              <a:t>n</a:t>
            </a:r>
            <a:r>
              <a:rPr lang="da-DK" sz="2400" dirty="0" smtClean="0"/>
              <a:t>]</a:t>
            </a:r>
            <a:endParaRPr lang="en-US" sz="2400" dirty="0"/>
          </a:p>
        </p:txBody>
      </p:sp>
      <p:grpSp>
        <p:nvGrpSpPr>
          <p:cNvPr id="5" name="Group 4"/>
          <p:cNvGrpSpPr/>
          <p:nvPr/>
        </p:nvGrpSpPr>
        <p:grpSpPr>
          <a:xfrm>
            <a:off x="-180528" y="3789040"/>
            <a:ext cx="5828880" cy="3017365"/>
            <a:chOff x="2946880" y="1700808"/>
            <a:chExt cx="5828880" cy="3017365"/>
          </a:xfrm>
        </p:grpSpPr>
        <p:sp>
          <p:nvSpPr>
            <p:cNvPr id="6" name="TextBox 5"/>
            <p:cNvSpPr txBox="1"/>
            <p:nvPr/>
          </p:nvSpPr>
          <p:spPr>
            <a:xfrm>
              <a:off x="5535400" y="4256508"/>
              <a:ext cx="1296144" cy="461665"/>
            </a:xfrm>
            <a:prstGeom prst="rect">
              <a:avLst/>
            </a:prstGeom>
            <a:noFill/>
          </p:spPr>
          <p:txBody>
            <a:bodyPr wrap="square" rtlCol="0">
              <a:spAutoFit/>
            </a:bodyPr>
            <a:lstStyle/>
            <a:p>
              <a:pPr algn="ctr"/>
              <a:r>
                <a:rPr lang="da-DK" sz="2400" b="1" dirty="0" smtClean="0"/>
                <a:t>-</a:t>
              </a:r>
              <a:r>
                <a:rPr lang="da-DK" sz="2400" b="1" dirty="0" smtClean="0">
                  <a:solidFill>
                    <a:srgbClr val="C00000"/>
                  </a:solidFill>
                </a:rPr>
                <a:t>1</a:t>
              </a:r>
              <a:r>
                <a:rPr lang="da-DK" sz="2400" b="1" dirty="0" smtClean="0"/>
                <a:t>-</a:t>
              </a:r>
              <a:r>
                <a:rPr lang="da-DK" sz="2400" b="1" dirty="0" smtClean="0">
                  <a:solidFill>
                    <a:srgbClr val="C00000"/>
                  </a:solidFill>
                </a:rPr>
                <a:t>0</a:t>
              </a:r>
              <a:endParaRPr lang="en-US" sz="2400" b="1" dirty="0" smtClean="0">
                <a:solidFill>
                  <a:srgbClr val="C00000"/>
                </a:solidFill>
              </a:endParaRPr>
            </a:p>
          </p:txBody>
        </p:sp>
        <p:sp>
          <p:nvSpPr>
            <p:cNvPr id="7" name="TextBox 6"/>
            <p:cNvSpPr txBox="1"/>
            <p:nvPr/>
          </p:nvSpPr>
          <p:spPr>
            <a:xfrm>
              <a:off x="5418680" y="1700808"/>
              <a:ext cx="864096" cy="584775"/>
            </a:xfrm>
            <a:prstGeom prst="rect">
              <a:avLst/>
            </a:prstGeom>
            <a:noFill/>
          </p:spPr>
          <p:txBody>
            <a:bodyPr wrap="square" rtlCol="0">
              <a:spAutoFit/>
            </a:bodyPr>
            <a:lstStyle/>
            <a:p>
              <a:pPr algn="ctr"/>
              <a:r>
                <a:rPr lang="da-DK" sz="3200" b="1" i="1" dirty="0" smtClean="0"/>
                <a:t>b</a:t>
              </a:r>
              <a:r>
                <a:rPr lang="da-DK" sz="3200" b="1" baseline="-25000" dirty="0" smtClean="0"/>
                <a:t>0</a:t>
              </a:r>
              <a:endParaRPr lang="en-US" sz="3200" b="1" baseline="-25000" dirty="0"/>
            </a:p>
          </p:txBody>
        </p:sp>
        <p:sp>
          <p:nvSpPr>
            <p:cNvPr id="8" name="TextBox 7"/>
            <p:cNvSpPr txBox="1"/>
            <p:nvPr/>
          </p:nvSpPr>
          <p:spPr>
            <a:xfrm>
              <a:off x="4126304" y="2591613"/>
              <a:ext cx="864096" cy="584775"/>
            </a:xfrm>
            <a:prstGeom prst="rect">
              <a:avLst/>
            </a:prstGeom>
            <a:noFill/>
          </p:spPr>
          <p:txBody>
            <a:bodyPr wrap="square" rtlCol="0">
              <a:spAutoFit/>
            </a:bodyPr>
            <a:lstStyle/>
            <a:p>
              <a:pPr algn="ctr"/>
              <a:r>
                <a:rPr lang="da-DK" sz="3200" b="1" i="1" dirty="0" smtClean="0"/>
                <a:t>b</a:t>
              </a:r>
              <a:r>
                <a:rPr lang="da-DK" sz="3200" b="1" baseline="-25000" dirty="0" smtClean="0"/>
                <a:t>1</a:t>
              </a:r>
              <a:endParaRPr lang="en-US" sz="3200" b="1" baseline="-25000" dirty="0"/>
            </a:p>
          </p:txBody>
        </p:sp>
        <p:sp>
          <p:nvSpPr>
            <p:cNvPr id="9" name="TextBox 8"/>
            <p:cNvSpPr txBox="1"/>
            <p:nvPr/>
          </p:nvSpPr>
          <p:spPr>
            <a:xfrm>
              <a:off x="6111464" y="3392412"/>
              <a:ext cx="864096" cy="584775"/>
            </a:xfrm>
            <a:prstGeom prst="rect">
              <a:avLst/>
            </a:prstGeom>
            <a:noFill/>
          </p:spPr>
          <p:txBody>
            <a:bodyPr wrap="square" rtlCol="0">
              <a:spAutoFit/>
            </a:bodyPr>
            <a:lstStyle/>
            <a:p>
              <a:pPr algn="ctr"/>
              <a:r>
                <a:rPr lang="da-DK" sz="3200" b="1" i="1" dirty="0" smtClean="0"/>
                <a:t>b</a:t>
              </a:r>
              <a:r>
                <a:rPr lang="da-DK" sz="3200" b="1" baseline="-25000" dirty="0" smtClean="0"/>
                <a:t>1</a:t>
              </a:r>
              <a:endParaRPr lang="en-US" sz="3200" b="1" baseline="-25000" dirty="0"/>
            </a:p>
          </p:txBody>
        </p:sp>
        <p:sp>
          <p:nvSpPr>
            <p:cNvPr id="10" name="TextBox 9"/>
            <p:cNvSpPr txBox="1"/>
            <p:nvPr/>
          </p:nvSpPr>
          <p:spPr>
            <a:xfrm>
              <a:off x="2946880" y="4256508"/>
              <a:ext cx="1296144" cy="461665"/>
            </a:xfrm>
            <a:prstGeom prst="rect">
              <a:avLst/>
            </a:prstGeom>
            <a:noFill/>
          </p:spPr>
          <p:txBody>
            <a:bodyPr wrap="square" rtlCol="0">
              <a:spAutoFit/>
            </a:bodyPr>
            <a:lstStyle/>
            <a:p>
              <a:pPr algn="ctr"/>
              <a:r>
                <a:rPr lang="da-DK" sz="2400" b="1" dirty="0" smtClean="0"/>
                <a:t>---</a:t>
              </a:r>
              <a:r>
                <a:rPr lang="da-DK" sz="2400" b="1" dirty="0" smtClean="0">
                  <a:solidFill>
                    <a:srgbClr val="C00000"/>
                  </a:solidFill>
                </a:rPr>
                <a:t>1</a:t>
              </a:r>
              <a:endParaRPr lang="en-US" sz="2400" b="1" dirty="0" smtClean="0">
                <a:solidFill>
                  <a:srgbClr val="C00000"/>
                </a:solidFill>
              </a:endParaRPr>
            </a:p>
          </p:txBody>
        </p:sp>
        <p:sp>
          <p:nvSpPr>
            <p:cNvPr id="11" name="TextBox 10"/>
            <p:cNvSpPr txBox="1"/>
            <p:nvPr/>
          </p:nvSpPr>
          <p:spPr>
            <a:xfrm>
              <a:off x="3591184" y="4256508"/>
              <a:ext cx="1296144" cy="461665"/>
            </a:xfrm>
            <a:prstGeom prst="rect">
              <a:avLst/>
            </a:prstGeom>
            <a:noFill/>
          </p:spPr>
          <p:txBody>
            <a:bodyPr wrap="square" rtlCol="0">
              <a:spAutoFit/>
            </a:bodyPr>
            <a:lstStyle/>
            <a:p>
              <a:pPr algn="ctr"/>
              <a:r>
                <a:rPr lang="da-DK" sz="2400" b="1" dirty="0" smtClean="0"/>
                <a:t>--</a:t>
              </a:r>
              <a:r>
                <a:rPr lang="da-DK" sz="2400" b="1" dirty="0" smtClean="0">
                  <a:solidFill>
                    <a:srgbClr val="C00000"/>
                  </a:solidFill>
                </a:rPr>
                <a:t>1</a:t>
              </a:r>
              <a:r>
                <a:rPr lang="da-DK" sz="2400" b="1" dirty="0" smtClean="0"/>
                <a:t>-</a:t>
              </a:r>
              <a:endParaRPr lang="en-US" sz="2400" b="1" dirty="0" smtClean="0"/>
            </a:p>
          </p:txBody>
        </p:sp>
        <p:sp>
          <p:nvSpPr>
            <p:cNvPr id="12" name="TextBox 11"/>
            <p:cNvSpPr txBox="1"/>
            <p:nvPr/>
          </p:nvSpPr>
          <p:spPr>
            <a:xfrm>
              <a:off x="4239256" y="4256508"/>
              <a:ext cx="1296144" cy="461665"/>
            </a:xfrm>
            <a:prstGeom prst="rect">
              <a:avLst/>
            </a:prstGeom>
            <a:noFill/>
          </p:spPr>
          <p:txBody>
            <a:bodyPr wrap="square" rtlCol="0">
              <a:spAutoFit/>
            </a:bodyPr>
            <a:lstStyle/>
            <a:p>
              <a:pPr algn="ctr"/>
              <a:r>
                <a:rPr lang="da-DK" sz="2400" b="1" dirty="0" smtClean="0"/>
                <a:t>---</a:t>
              </a:r>
              <a:r>
                <a:rPr lang="da-DK" sz="2400" b="1" dirty="0" smtClean="0">
                  <a:solidFill>
                    <a:srgbClr val="C00000"/>
                  </a:solidFill>
                </a:rPr>
                <a:t>1</a:t>
              </a:r>
              <a:endParaRPr lang="en-US" sz="2400" b="1" dirty="0" smtClean="0">
                <a:solidFill>
                  <a:srgbClr val="C00000"/>
                </a:solidFill>
              </a:endParaRPr>
            </a:p>
          </p:txBody>
        </p:sp>
        <p:sp>
          <p:nvSpPr>
            <p:cNvPr id="13" name="TextBox 12"/>
            <p:cNvSpPr txBox="1"/>
            <p:nvPr/>
          </p:nvSpPr>
          <p:spPr>
            <a:xfrm>
              <a:off x="4887328" y="4256508"/>
              <a:ext cx="1296144" cy="461665"/>
            </a:xfrm>
            <a:prstGeom prst="rect">
              <a:avLst/>
            </a:prstGeom>
            <a:noFill/>
          </p:spPr>
          <p:txBody>
            <a:bodyPr wrap="square" rtlCol="0">
              <a:spAutoFit/>
            </a:bodyPr>
            <a:lstStyle/>
            <a:p>
              <a:pPr algn="ctr"/>
              <a:r>
                <a:rPr lang="da-DK" sz="2400" b="1" dirty="0" smtClean="0">
                  <a:solidFill>
                    <a:srgbClr val="C00000"/>
                  </a:solidFill>
                </a:rPr>
                <a:t>0</a:t>
              </a:r>
              <a:r>
                <a:rPr lang="da-DK" sz="2400" b="1" dirty="0" smtClean="0"/>
                <a:t>---</a:t>
              </a:r>
              <a:endParaRPr lang="en-US" sz="2400" b="1" dirty="0" smtClean="0"/>
            </a:p>
          </p:txBody>
        </p:sp>
        <p:sp>
          <p:nvSpPr>
            <p:cNvPr id="14" name="TextBox 13"/>
            <p:cNvSpPr txBox="1"/>
            <p:nvPr/>
          </p:nvSpPr>
          <p:spPr>
            <a:xfrm>
              <a:off x="6183472" y="4256508"/>
              <a:ext cx="1296144" cy="461665"/>
            </a:xfrm>
            <a:prstGeom prst="rect">
              <a:avLst/>
            </a:prstGeom>
            <a:noFill/>
          </p:spPr>
          <p:txBody>
            <a:bodyPr wrap="square" rtlCol="0">
              <a:spAutoFit/>
            </a:bodyPr>
            <a:lstStyle/>
            <a:p>
              <a:pPr algn="ctr"/>
              <a:r>
                <a:rPr lang="da-DK" sz="2400" b="1" dirty="0" smtClean="0"/>
                <a:t>--</a:t>
              </a:r>
              <a:r>
                <a:rPr lang="da-DK" sz="2400" b="1" dirty="0" smtClean="0">
                  <a:solidFill>
                    <a:srgbClr val="C00000"/>
                  </a:solidFill>
                </a:rPr>
                <a:t>00</a:t>
              </a:r>
              <a:endParaRPr lang="en-US" sz="2400" b="1" dirty="0" smtClean="0">
                <a:solidFill>
                  <a:srgbClr val="C00000"/>
                </a:solidFill>
              </a:endParaRPr>
            </a:p>
          </p:txBody>
        </p:sp>
        <p:sp>
          <p:nvSpPr>
            <p:cNvPr id="15" name="TextBox 14"/>
            <p:cNvSpPr txBox="1"/>
            <p:nvPr/>
          </p:nvSpPr>
          <p:spPr>
            <a:xfrm>
              <a:off x="6831544" y="4256508"/>
              <a:ext cx="1296144" cy="461665"/>
            </a:xfrm>
            <a:prstGeom prst="rect">
              <a:avLst/>
            </a:prstGeom>
            <a:noFill/>
          </p:spPr>
          <p:txBody>
            <a:bodyPr wrap="square" rtlCol="0">
              <a:spAutoFit/>
            </a:bodyPr>
            <a:lstStyle/>
            <a:p>
              <a:pPr algn="ctr"/>
              <a:r>
                <a:rPr lang="da-DK" sz="2400" b="1" dirty="0" smtClean="0">
                  <a:solidFill>
                    <a:srgbClr val="C00000"/>
                  </a:solidFill>
                </a:rPr>
                <a:t>1</a:t>
              </a:r>
              <a:r>
                <a:rPr lang="da-DK" sz="2400" b="1" dirty="0" smtClean="0"/>
                <a:t>---</a:t>
              </a:r>
              <a:endParaRPr lang="en-US" sz="2400" b="1" dirty="0" smtClean="0"/>
            </a:p>
          </p:txBody>
        </p:sp>
        <p:sp>
          <p:nvSpPr>
            <p:cNvPr id="16" name="TextBox 15"/>
            <p:cNvSpPr txBox="1"/>
            <p:nvPr/>
          </p:nvSpPr>
          <p:spPr>
            <a:xfrm>
              <a:off x="7479616" y="4256508"/>
              <a:ext cx="1296144" cy="461665"/>
            </a:xfrm>
            <a:prstGeom prst="rect">
              <a:avLst/>
            </a:prstGeom>
            <a:noFill/>
          </p:spPr>
          <p:txBody>
            <a:bodyPr wrap="square" rtlCol="0">
              <a:spAutoFit/>
            </a:bodyPr>
            <a:lstStyle/>
            <a:p>
              <a:pPr algn="ctr"/>
              <a:r>
                <a:rPr lang="da-DK" sz="2400" b="1" dirty="0" smtClean="0"/>
                <a:t>-</a:t>
              </a:r>
              <a:r>
                <a:rPr lang="da-DK" sz="2400" b="1" dirty="0" smtClean="0">
                  <a:solidFill>
                    <a:srgbClr val="C00000"/>
                  </a:solidFill>
                </a:rPr>
                <a:t>0</a:t>
              </a:r>
              <a:r>
                <a:rPr lang="da-DK" sz="2400" b="1" dirty="0" smtClean="0"/>
                <a:t>--</a:t>
              </a:r>
              <a:endParaRPr lang="en-US" sz="2400" b="1" dirty="0" smtClean="0"/>
            </a:p>
          </p:txBody>
        </p:sp>
        <p:sp>
          <p:nvSpPr>
            <p:cNvPr id="17" name="TextBox 16"/>
            <p:cNvSpPr txBox="1"/>
            <p:nvPr/>
          </p:nvSpPr>
          <p:spPr>
            <a:xfrm>
              <a:off x="3519176" y="3392412"/>
              <a:ext cx="864096" cy="584775"/>
            </a:xfrm>
            <a:prstGeom prst="rect">
              <a:avLst/>
            </a:prstGeom>
            <a:noFill/>
          </p:spPr>
          <p:txBody>
            <a:bodyPr wrap="square" rtlCol="0">
              <a:spAutoFit/>
            </a:bodyPr>
            <a:lstStyle/>
            <a:p>
              <a:pPr algn="ctr"/>
              <a:r>
                <a:rPr lang="da-DK" sz="3200" b="1" i="1" dirty="0" smtClean="0"/>
                <a:t>b</a:t>
              </a:r>
              <a:r>
                <a:rPr lang="da-DK" sz="3200" b="1" baseline="-25000" dirty="0" smtClean="0"/>
                <a:t>3</a:t>
              </a:r>
              <a:endParaRPr lang="en-US" sz="3200" b="1" baseline="-25000" dirty="0"/>
            </a:p>
          </p:txBody>
        </p:sp>
        <p:sp>
          <p:nvSpPr>
            <p:cNvPr id="18" name="TextBox 17"/>
            <p:cNvSpPr txBox="1"/>
            <p:nvPr/>
          </p:nvSpPr>
          <p:spPr>
            <a:xfrm>
              <a:off x="4815320" y="3392412"/>
              <a:ext cx="864096" cy="584775"/>
            </a:xfrm>
            <a:prstGeom prst="rect">
              <a:avLst/>
            </a:prstGeom>
            <a:noFill/>
          </p:spPr>
          <p:txBody>
            <a:bodyPr wrap="square" rtlCol="0">
              <a:spAutoFit/>
            </a:bodyPr>
            <a:lstStyle/>
            <a:p>
              <a:pPr algn="ctr"/>
              <a:r>
                <a:rPr lang="da-DK" sz="3200" b="1" i="1" dirty="0" smtClean="0"/>
                <a:t>b</a:t>
              </a:r>
              <a:r>
                <a:rPr lang="da-DK" sz="3200" b="1" baseline="-25000" dirty="0" smtClean="0"/>
                <a:t>3</a:t>
              </a:r>
              <a:endParaRPr lang="en-US" sz="3200" b="1" baseline="-25000" dirty="0"/>
            </a:p>
          </p:txBody>
        </p:sp>
        <p:sp>
          <p:nvSpPr>
            <p:cNvPr id="19" name="TextBox 18"/>
            <p:cNvSpPr txBox="1"/>
            <p:nvPr/>
          </p:nvSpPr>
          <p:spPr>
            <a:xfrm>
              <a:off x="7407608" y="3392412"/>
              <a:ext cx="864096" cy="584775"/>
            </a:xfrm>
            <a:prstGeom prst="rect">
              <a:avLst/>
            </a:prstGeom>
            <a:noFill/>
          </p:spPr>
          <p:txBody>
            <a:bodyPr wrap="square" rtlCol="0">
              <a:spAutoFit/>
            </a:bodyPr>
            <a:lstStyle/>
            <a:p>
              <a:pPr algn="ctr"/>
              <a:r>
                <a:rPr lang="da-DK" sz="3200" b="1" i="1" dirty="0" smtClean="0"/>
                <a:t>b</a:t>
              </a:r>
              <a:r>
                <a:rPr lang="da-DK" sz="3200" b="1" baseline="-25000" dirty="0" smtClean="0"/>
                <a:t>3</a:t>
              </a:r>
              <a:endParaRPr lang="en-US" sz="3200" b="1" baseline="-25000" dirty="0"/>
            </a:p>
          </p:txBody>
        </p:sp>
        <p:sp>
          <p:nvSpPr>
            <p:cNvPr id="20" name="TextBox 19"/>
            <p:cNvSpPr txBox="1"/>
            <p:nvPr/>
          </p:nvSpPr>
          <p:spPr>
            <a:xfrm>
              <a:off x="6677648" y="2591613"/>
              <a:ext cx="864096" cy="584775"/>
            </a:xfrm>
            <a:prstGeom prst="rect">
              <a:avLst/>
            </a:prstGeom>
            <a:noFill/>
          </p:spPr>
          <p:txBody>
            <a:bodyPr wrap="square" rtlCol="0">
              <a:spAutoFit/>
            </a:bodyPr>
            <a:lstStyle/>
            <a:p>
              <a:pPr algn="ctr"/>
              <a:r>
                <a:rPr lang="da-DK" sz="3200" b="1" i="1" dirty="0" smtClean="0"/>
                <a:t>b</a:t>
              </a:r>
              <a:r>
                <a:rPr lang="da-DK" sz="3200" b="1" baseline="-25000" dirty="0" smtClean="0"/>
                <a:t>2</a:t>
              </a:r>
              <a:endParaRPr lang="en-US" sz="3200" b="1" baseline="-25000" dirty="0"/>
            </a:p>
          </p:txBody>
        </p:sp>
        <p:grpSp>
          <p:nvGrpSpPr>
            <p:cNvPr id="21" name="Group 64"/>
            <p:cNvGrpSpPr/>
            <p:nvPr/>
          </p:nvGrpSpPr>
          <p:grpSpPr>
            <a:xfrm>
              <a:off x="3419872" y="3886588"/>
              <a:ext cx="1107416" cy="441928"/>
              <a:chOff x="224224" y="3347112"/>
              <a:chExt cx="1107416" cy="441928"/>
            </a:xfrm>
          </p:grpSpPr>
          <p:cxnSp>
            <p:nvCxnSpPr>
              <p:cNvPr id="46" name="Straight Connector 45"/>
              <p:cNvCxnSpPr/>
              <p:nvPr/>
            </p:nvCxnSpPr>
            <p:spPr>
              <a:xfrm rot="16200000" flipH="1">
                <a:off x="827596" y="3500996"/>
                <a:ext cx="359976" cy="21598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TextBox 17"/>
              <p:cNvSpPr txBox="1"/>
              <p:nvPr/>
            </p:nvSpPr>
            <p:spPr>
              <a:xfrm>
                <a:off x="224224" y="3347112"/>
                <a:ext cx="1107416" cy="369332"/>
              </a:xfrm>
              <a:prstGeom prst="rect">
                <a:avLst/>
              </a:prstGeom>
              <a:noFill/>
            </p:spPr>
            <p:txBody>
              <a:bodyPr wrap="square" rtlCol="0">
                <a:spAutoFit/>
              </a:bodyPr>
              <a:lstStyle/>
              <a:p>
                <a:r>
                  <a:rPr lang="da-DK" dirty="0" smtClean="0"/>
                  <a:t>0             1</a:t>
                </a:r>
                <a:endParaRPr lang="en-US" dirty="0"/>
              </a:p>
            </p:txBody>
          </p:sp>
          <p:cxnSp>
            <p:nvCxnSpPr>
              <p:cNvPr id="48" name="Straight Connector 47"/>
              <p:cNvCxnSpPr/>
              <p:nvPr/>
            </p:nvCxnSpPr>
            <p:spPr>
              <a:xfrm rot="5400000">
                <a:off x="323528" y="3501008"/>
                <a:ext cx="360040" cy="21602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2" name="Group 65"/>
            <p:cNvGrpSpPr/>
            <p:nvPr/>
          </p:nvGrpSpPr>
          <p:grpSpPr>
            <a:xfrm>
              <a:off x="4698600" y="3886588"/>
              <a:ext cx="1107416" cy="441928"/>
              <a:chOff x="224224" y="3347112"/>
              <a:chExt cx="1107416" cy="441928"/>
            </a:xfrm>
          </p:grpSpPr>
          <p:cxnSp>
            <p:nvCxnSpPr>
              <p:cNvPr id="43" name="Straight Connector 42"/>
              <p:cNvCxnSpPr/>
              <p:nvPr/>
            </p:nvCxnSpPr>
            <p:spPr>
              <a:xfrm rot="16200000" flipH="1">
                <a:off x="827596" y="3500996"/>
                <a:ext cx="359976" cy="21598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224224" y="3347112"/>
                <a:ext cx="1107416" cy="369332"/>
              </a:xfrm>
              <a:prstGeom prst="rect">
                <a:avLst/>
              </a:prstGeom>
              <a:noFill/>
            </p:spPr>
            <p:txBody>
              <a:bodyPr wrap="square" rtlCol="0">
                <a:spAutoFit/>
              </a:bodyPr>
              <a:lstStyle/>
              <a:p>
                <a:r>
                  <a:rPr lang="da-DK" dirty="0" smtClean="0"/>
                  <a:t>0             1</a:t>
                </a:r>
                <a:endParaRPr lang="en-US" dirty="0"/>
              </a:p>
            </p:txBody>
          </p:sp>
          <p:cxnSp>
            <p:nvCxnSpPr>
              <p:cNvPr id="45" name="Straight Connector 44"/>
              <p:cNvCxnSpPr/>
              <p:nvPr/>
            </p:nvCxnSpPr>
            <p:spPr>
              <a:xfrm rot="5400000">
                <a:off x="323528" y="3501008"/>
                <a:ext cx="360040" cy="21602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3" name="Group 69"/>
            <p:cNvGrpSpPr/>
            <p:nvPr/>
          </p:nvGrpSpPr>
          <p:grpSpPr>
            <a:xfrm>
              <a:off x="5994744" y="3896468"/>
              <a:ext cx="1107416" cy="441928"/>
              <a:chOff x="224224" y="3347112"/>
              <a:chExt cx="1107416" cy="441928"/>
            </a:xfrm>
          </p:grpSpPr>
          <p:cxnSp>
            <p:nvCxnSpPr>
              <p:cNvPr id="40" name="Straight Connector 39"/>
              <p:cNvCxnSpPr/>
              <p:nvPr/>
            </p:nvCxnSpPr>
            <p:spPr>
              <a:xfrm rot="16200000" flipH="1">
                <a:off x="827596" y="3500996"/>
                <a:ext cx="359976" cy="21598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224224" y="3347112"/>
                <a:ext cx="1107416" cy="369332"/>
              </a:xfrm>
              <a:prstGeom prst="rect">
                <a:avLst/>
              </a:prstGeom>
              <a:noFill/>
            </p:spPr>
            <p:txBody>
              <a:bodyPr wrap="square" rtlCol="0">
                <a:spAutoFit/>
              </a:bodyPr>
              <a:lstStyle/>
              <a:p>
                <a:r>
                  <a:rPr lang="da-DK" dirty="0" smtClean="0"/>
                  <a:t>0             1</a:t>
                </a:r>
                <a:endParaRPr lang="en-US" dirty="0"/>
              </a:p>
            </p:txBody>
          </p:sp>
          <p:cxnSp>
            <p:nvCxnSpPr>
              <p:cNvPr id="42" name="Straight Connector 41"/>
              <p:cNvCxnSpPr/>
              <p:nvPr/>
            </p:nvCxnSpPr>
            <p:spPr>
              <a:xfrm rot="5400000">
                <a:off x="323528" y="3501008"/>
                <a:ext cx="360040" cy="21602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4" name="Group 73"/>
            <p:cNvGrpSpPr/>
            <p:nvPr/>
          </p:nvGrpSpPr>
          <p:grpSpPr>
            <a:xfrm>
              <a:off x="7308304" y="3896468"/>
              <a:ext cx="1107416" cy="441928"/>
              <a:chOff x="224224" y="3347112"/>
              <a:chExt cx="1107416" cy="441928"/>
            </a:xfrm>
          </p:grpSpPr>
          <p:cxnSp>
            <p:nvCxnSpPr>
              <p:cNvPr id="37" name="Straight Connector 36"/>
              <p:cNvCxnSpPr/>
              <p:nvPr/>
            </p:nvCxnSpPr>
            <p:spPr>
              <a:xfrm rot="16200000" flipH="1">
                <a:off x="827596" y="3500996"/>
                <a:ext cx="359976" cy="21598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224224" y="3347112"/>
                <a:ext cx="1107416" cy="369332"/>
              </a:xfrm>
              <a:prstGeom prst="rect">
                <a:avLst/>
              </a:prstGeom>
              <a:noFill/>
            </p:spPr>
            <p:txBody>
              <a:bodyPr wrap="square" rtlCol="0">
                <a:spAutoFit/>
              </a:bodyPr>
              <a:lstStyle/>
              <a:p>
                <a:r>
                  <a:rPr lang="da-DK" dirty="0" smtClean="0"/>
                  <a:t>0             1</a:t>
                </a:r>
                <a:endParaRPr lang="en-US" dirty="0"/>
              </a:p>
            </p:txBody>
          </p:sp>
          <p:cxnSp>
            <p:nvCxnSpPr>
              <p:cNvPr id="39" name="Straight Connector 38"/>
              <p:cNvCxnSpPr/>
              <p:nvPr/>
            </p:nvCxnSpPr>
            <p:spPr>
              <a:xfrm rot="5400000">
                <a:off x="323528" y="3501008"/>
                <a:ext cx="360040" cy="21602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5" name="Group 77"/>
            <p:cNvGrpSpPr/>
            <p:nvPr/>
          </p:nvGrpSpPr>
          <p:grpSpPr>
            <a:xfrm>
              <a:off x="3937576" y="3100612"/>
              <a:ext cx="1368152" cy="435816"/>
              <a:chOff x="134800" y="3353224"/>
              <a:chExt cx="1368152" cy="435816"/>
            </a:xfrm>
          </p:grpSpPr>
          <p:cxnSp>
            <p:nvCxnSpPr>
              <p:cNvPr id="34" name="Straight Connector 33"/>
              <p:cNvCxnSpPr/>
              <p:nvPr/>
            </p:nvCxnSpPr>
            <p:spPr>
              <a:xfrm rot="16200000" flipH="1">
                <a:off x="899572" y="3429020"/>
                <a:ext cx="360040" cy="36000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134800" y="3353224"/>
                <a:ext cx="1368152" cy="369332"/>
              </a:xfrm>
              <a:prstGeom prst="rect">
                <a:avLst/>
              </a:prstGeom>
              <a:noFill/>
            </p:spPr>
            <p:txBody>
              <a:bodyPr wrap="square" rtlCol="0">
                <a:spAutoFit/>
              </a:bodyPr>
              <a:lstStyle/>
              <a:p>
                <a:r>
                  <a:rPr lang="da-DK" dirty="0" smtClean="0"/>
                  <a:t>0                1</a:t>
                </a:r>
                <a:endParaRPr lang="en-US" dirty="0"/>
              </a:p>
            </p:txBody>
          </p:sp>
          <p:cxnSp>
            <p:nvCxnSpPr>
              <p:cNvPr id="36" name="Straight Connector 35"/>
              <p:cNvCxnSpPr/>
              <p:nvPr/>
            </p:nvCxnSpPr>
            <p:spPr>
              <a:xfrm rot="5400000">
                <a:off x="251520" y="3429000"/>
                <a:ext cx="360040" cy="36004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6" name="Group 84"/>
            <p:cNvGrpSpPr/>
            <p:nvPr/>
          </p:nvGrpSpPr>
          <p:grpSpPr>
            <a:xfrm>
              <a:off x="6498800" y="3104380"/>
              <a:ext cx="1368152" cy="435816"/>
              <a:chOff x="134800" y="3353224"/>
              <a:chExt cx="1368152" cy="435816"/>
            </a:xfrm>
          </p:grpSpPr>
          <p:cxnSp>
            <p:nvCxnSpPr>
              <p:cNvPr id="31" name="Straight Connector 30"/>
              <p:cNvCxnSpPr/>
              <p:nvPr/>
            </p:nvCxnSpPr>
            <p:spPr>
              <a:xfrm rot="16200000" flipH="1">
                <a:off x="899572" y="3429020"/>
                <a:ext cx="360040" cy="36000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134800" y="3353224"/>
                <a:ext cx="1368152" cy="369332"/>
              </a:xfrm>
              <a:prstGeom prst="rect">
                <a:avLst/>
              </a:prstGeom>
              <a:noFill/>
            </p:spPr>
            <p:txBody>
              <a:bodyPr wrap="square" rtlCol="0">
                <a:spAutoFit/>
              </a:bodyPr>
              <a:lstStyle/>
              <a:p>
                <a:r>
                  <a:rPr lang="da-DK" dirty="0" smtClean="0"/>
                  <a:t>0                1</a:t>
                </a:r>
                <a:endParaRPr lang="en-US" dirty="0"/>
              </a:p>
            </p:txBody>
          </p:sp>
          <p:cxnSp>
            <p:nvCxnSpPr>
              <p:cNvPr id="33" name="Straight Connector 32"/>
              <p:cNvCxnSpPr/>
              <p:nvPr/>
            </p:nvCxnSpPr>
            <p:spPr>
              <a:xfrm rot="5400000">
                <a:off x="251520" y="3429000"/>
                <a:ext cx="360040" cy="36004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7" name="Group 88"/>
            <p:cNvGrpSpPr/>
            <p:nvPr/>
          </p:nvGrpSpPr>
          <p:grpSpPr>
            <a:xfrm>
              <a:off x="4743312" y="2217344"/>
              <a:ext cx="2160240" cy="671012"/>
              <a:chOff x="-369256" y="3402292"/>
              <a:chExt cx="2160240" cy="671012"/>
            </a:xfrm>
          </p:grpSpPr>
          <p:cxnSp>
            <p:nvCxnSpPr>
              <p:cNvPr id="28" name="Straight Connector 27"/>
              <p:cNvCxnSpPr/>
              <p:nvPr/>
            </p:nvCxnSpPr>
            <p:spPr>
              <a:xfrm>
                <a:off x="899592" y="3429000"/>
                <a:ext cx="891392" cy="572296"/>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108520" y="3402292"/>
                <a:ext cx="1872208" cy="369332"/>
              </a:xfrm>
              <a:prstGeom prst="rect">
                <a:avLst/>
              </a:prstGeom>
              <a:noFill/>
            </p:spPr>
            <p:txBody>
              <a:bodyPr wrap="square" rtlCol="0">
                <a:spAutoFit/>
              </a:bodyPr>
              <a:lstStyle/>
              <a:p>
                <a:r>
                  <a:rPr lang="da-DK" dirty="0" smtClean="0"/>
                  <a:t>0                          1</a:t>
                </a:r>
                <a:endParaRPr lang="en-US" dirty="0"/>
              </a:p>
            </p:txBody>
          </p:sp>
          <p:cxnSp>
            <p:nvCxnSpPr>
              <p:cNvPr id="30" name="Straight Connector 29"/>
              <p:cNvCxnSpPr/>
              <p:nvPr/>
            </p:nvCxnSpPr>
            <p:spPr>
              <a:xfrm rot="10800000" flipV="1">
                <a:off x="-369256" y="3429000"/>
                <a:ext cx="980816" cy="64430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49" name="TextBox 48"/>
          <p:cNvSpPr txBox="1"/>
          <p:nvPr/>
        </p:nvSpPr>
        <p:spPr>
          <a:xfrm>
            <a:off x="6012160" y="4140369"/>
            <a:ext cx="1008112" cy="584775"/>
          </a:xfrm>
          <a:prstGeom prst="rect">
            <a:avLst/>
          </a:prstGeom>
          <a:noFill/>
        </p:spPr>
        <p:txBody>
          <a:bodyPr wrap="square" rtlCol="0">
            <a:spAutoFit/>
          </a:bodyPr>
          <a:lstStyle/>
          <a:p>
            <a:r>
              <a:rPr lang="da-DK" sz="3200" i="1" dirty="0" smtClean="0"/>
              <a:t>n</a:t>
            </a:r>
            <a:r>
              <a:rPr lang="da-DK" sz="3200" dirty="0" smtClean="0"/>
              <a:t>=5</a:t>
            </a:r>
            <a:endParaRPr lang="en-US" sz="3200" dirty="0"/>
          </a:p>
        </p:txBody>
      </p:sp>
      <p:sp>
        <p:nvSpPr>
          <p:cNvPr id="51" name="TextBox 50"/>
          <p:cNvSpPr txBox="1"/>
          <p:nvPr/>
        </p:nvSpPr>
        <p:spPr>
          <a:xfrm>
            <a:off x="8084063" y="4885489"/>
            <a:ext cx="248682" cy="646331"/>
          </a:xfrm>
          <a:prstGeom prst="rect">
            <a:avLst/>
          </a:prstGeom>
          <a:solidFill>
            <a:srgbClr val="FFFF00"/>
          </a:solidFill>
        </p:spPr>
        <p:txBody>
          <a:bodyPr wrap="square" rtlCol="0">
            <a:spAutoFit/>
          </a:bodyPr>
          <a:lstStyle/>
          <a:p>
            <a:r>
              <a:rPr lang="da-DK" b="1" dirty="0" smtClean="0">
                <a:solidFill>
                  <a:srgbClr val="C00000"/>
                </a:solidFill>
              </a:rPr>
              <a:t>?</a:t>
            </a:r>
          </a:p>
          <a:p>
            <a:r>
              <a:rPr lang="da-DK" b="1" dirty="0" smtClean="0">
                <a:solidFill>
                  <a:srgbClr val="C00000"/>
                </a:solidFill>
              </a:rPr>
              <a:t>?</a:t>
            </a:r>
            <a:endParaRPr lang="en-US" b="1" dirty="0">
              <a:solidFill>
                <a:srgbClr val="C00000"/>
              </a:solidFill>
            </a:endParaRPr>
          </a:p>
        </p:txBody>
      </p:sp>
      <p:sp>
        <p:nvSpPr>
          <p:cNvPr id="52" name="TextBox 51"/>
          <p:cNvSpPr txBox="1"/>
          <p:nvPr/>
        </p:nvSpPr>
        <p:spPr>
          <a:xfrm>
            <a:off x="7164288" y="4149080"/>
            <a:ext cx="1584176" cy="369332"/>
          </a:xfrm>
          <a:prstGeom prst="rect">
            <a:avLst/>
          </a:prstGeom>
          <a:noFill/>
        </p:spPr>
        <p:txBody>
          <a:bodyPr wrap="square" rtlCol="0">
            <a:spAutoFit/>
          </a:bodyPr>
          <a:lstStyle/>
          <a:p>
            <a:pPr algn="ctr"/>
            <a:r>
              <a:rPr lang="da-DK" dirty="0" smtClean="0"/>
              <a:t>bits </a:t>
            </a:r>
            <a:r>
              <a:rPr lang="da-DK" dirty="0" err="1" smtClean="0"/>
              <a:t>read</a:t>
            </a:r>
            <a:endParaRPr lang="en-US" dirty="0"/>
          </a:p>
        </p:txBody>
      </p:sp>
      <p:sp>
        <p:nvSpPr>
          <p:cNvPr id="53" name="TextBox 52"/>
          <p:cNvSpPr txBox="1"/>
          <p:nvPr/>
        </p:nvSpPr>
        <p:spPr>
          <a:xfrm rot="16200000">
            <a:off x="5836786" y="5548591"/>
            <a:ext cx="1584176" cy="369332"/>
          </a:xfrm>
          <a:prstGeom prst="rect">
            <a:avLst/>
          </a:prstGeom>
          <a:noFill/>
        </p:spPr>
        <p:txBody>
          <a:bodyPr wrap="square" rtlCol="0">
            <a:spAutoFit/>
          </a:bodyPr>
          <a:lstStyle/>
          <a:p>
            <a:pPr algn="ctr"/>
            <a:r>
              <a:rPr lang="da-DK" dirty="0" smtClean="0"/>
              <a:t>bits  </a:t>
            </a:r>
            <a:r>
              <a:rPr lang="da-DK" dirty="0" err="1" smtClean="0"/>
              <a:t>written</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20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20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20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26"/>
                                        </p:tgtEl>
                                        <p:attrNameLst>
                                          <p:attrName>style.visibility</p:attrName>
                                        </p:attrNameLst>
                                      </p:cBhvr>
                                      <p:to>
                                        <p:strVal val="visible"/>
                                      </p:to>
                                    </p:set>
                                  </p:childTnLst>
                                </p:cTn>
                              </p:par>
                              <p:par>
                                <p:cTn id="31" presetID="10" presetClass="entr" presetSubtype="0" fill="hold" grpId="0" nodeType="withEffect">
                                  <p:stCondLst>
                                    <p:cond delay="0"/>
                                  </p:stCondLst>
                                  <p:childTnLst>
                                    <p:set>
                                      <p:cBhvr>
                                        <p:cTn id="32" dur="1" fill="hold">
                                          <p:stCondLst>
                                            <p:cond delay="0"/>
                                          </p:stCondLst>
                                        </p:cTn>
                                        <p:tgtEl>
                                          <p:spTgt spid="49"/>
                                        </p:tgtEl>
                                        <p:attrNameLst>
                                          <p:attrName>style.visibility</p:attrName>
                                        </p:attrNameLst>
                                      </p:cBhvr>
                                      <p:to>
                                        <p:strVal val="visible"/>
                                      </p:to>
                                    </p:set>
                                    <p:animEffect transition="in" filter="fade">
                                      <p:cBhvr>
                                        <p:cTn id="33" dur="2000"/>
                                        <p:tgtEl>
                                          <p:spTgt spid="49"/>
                                        </p:tgtEl>
                                      </p:cBhvr>
                                    </p:animEffect>
                                  </p:childTnLst>
                                </p:cTn>
                              </p:par>
                              <p:par>
                                <p:cTn id="34" presetID="1" presetClass="entr" presetSubtype="0" fill="hold" grpId="0" nodeType="withEffect">
                                  <p:stCondLst>
                                    <p:cond delay="0"/>
                                  </p:stCondLst>
                                  <p:childTnLst>
                                    <p:set>
                                      <p:cBhvr>
                                        <p:cTn id="35" dur="1" fill="hold">
                                          <p:stCondLst>
                                            <p:cond delay="0"/>
                                          </p:stCondLst>
                                        </p:cTn>
                                        <p:tgtEl>
                                          <p:spTgt spid="51">
                                            <p:bg/>
                                          </p:spTgt>
                                        </p:tgtEl>
                                        <p:attrNameLst>
                                          <p:attrName>style.visibility</p:attrName>
                                        </p:attrNameLst>
                                      </p:cBhvr>
                                      <p:to>
                                        <p:strVal val="visible"/>
                                      </p:to>
                                    </p:set>
                                  </p:childTnLst>
                                </p:cTn>
                              </p:par>
                              <p:par>
                                <p:cTn id="36" presetID="1" presetClass="entr" presetSubtype="0" fill="hold" grpId="0" nodeType="withEffect">
                                  <p:stCondLst>
                                    <p:cond delay="0"/>
                                  </p:stCondLst>
                                  <p:childTnLst>
                                    <p:set>
                                      <p:cBhvr>
                                        <p:cTn id="37" dur="1" fill="hold">
                                          <p:stCondLst>
                                            <p:cond delay="0"/>
                                          </p:stCondLst>
                                        </p:cTn>
                                        <p:tgtEl>
                                          <p:spTgt spid="51">
                                            <p:txEl>
                                              <p:pRg st="0" end="0"/>
                                            </p:txEl>
                                          </p:spTgt>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51">
                                            <p:txEl>
                                              <p:pRg st="1" end="1"/>
                                            </p:txEl>
                                          </p:spTgt>
                                        </p:tgtEl>
                                        <p:attrNameLst>
                                          <p:attrName>style.visibility</p:attrName>
                                        </p:attrNameLst>
                                      </p:cBhvr>
                                      <p:to>
                                        <p:strVal val="visible"/>
                                      </p:to>
                                    </p:set>
                                  </p:childTnLst>
                                </p:cTn>
                              </p:par>
                              <p:par>
                                <p:cTn id="40" presetID="10" presetClass="entr" presetSubtype="0" fill="hold" grpId="1" nodeType="withEffect">
                                  <p:stCondLst>
                                    <p:cond delay="0"/>
                                  </p:stCondLst>
                                  <p:childTnLst>
                                    <p:set>
                                      <p:cBhvr>
                                        <p:cTn id="41" dur="1" fill="hold">
                                          <p:stCondLst>
                                            <p:cond delay="0"/>
                                          </p:stCondLst>
                                        </p:cTn>
                                        <p:tgtEl>
                                          <p:spTgt spid="53"/>
                                        </p:tgtEl>
                                        <p:attrNameLst>
                                          <p:attrName>style.visibility</p:attrName>
                                        </p:attrNameLst>
                                      </p:cBhvr>
                                      <p:to>
                                        <p:strVal val="visible"/>
                                      </p:to>
                                    </p:set>
                                    <p:animEffect transition="in" filter="fade">
                                      <p:cBhvr>
                                        <p:cTn id="42" dur="2000"/>
                                        <p:tgtEl>
                                          <p:spTgt spid="53"/>
                                        </p:tgtEl>
                                      </p:cBhvr>
                                    </p:animEffect>
                                  </p:childTnLst>
                                </p:cTn>
                              </p:par>
                              <p:par>
                                <p:cTn id="43" presetID="10" presetClass="entr" presetSubtype="0" fill="hold" grpId="1" nodeType="withEffect">
                                  <p:stCondLst>
                                    <p:cond delay="0"/>
                                  </p:stCondLst>
                                  <p:childTnLst>
                                    <p:set>
                                      <p:cBhvr>
                                        <p:cTn id="44" dur="1" fill="hold">
                                          <p:stCondLst>
                                            <p:cond delay="0"/>
                                          </p:stCondLst>
                                        </p:cTn>
                                        <p:tgtEl>
                                          <p:spTgt spid="52"/>
                                        </p:tgtEl>
                                        <p:attrNameLst>
                                          <p:attrName>style.visibility</p:attrName>
                                        </p:attrNameLst>
                                      </p:cBhvr>
                                      <p:to>
                                        <p:strVal val="visible"/>
                                      </p:to>
                                    </p:set>
                                    <p:animEffect transition="in" filter="fade">
                                      <p:cBhvr>
                                        <p:cTn id="45" dur="20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p:bldP spid="51" grpId="0" uiExpand="1" build="allAtOnce" animBg="1"/>
      <p:bldP spid="52" grpId="1"/>
      <p:bldP spid="53" grpId="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6856" y="2141984"/>
            <a:ext cx="8229600" cy="1143000"/>
          </a:xfrm>
        </p:spPr>
        <p:txBody>
          <a:bodyPr>
            <a:noAutofit/>
          </a:bodyPr>
          <a:lstStyle/>
          <a:p>
            <a:r>
              <a:rPr lang="da-DK" sz="7200" b="1" dirty="0" smtClean="0"/>
              <a:t>Redundant </a:t>
            </a:r>
            <a:r>
              <a:rPr lang="da-DK" sz="7200" b="1" dirty="0" err="1" smtClean="0"/>
              <a:t>Counters</a:t>
            </a:r>
            <a:endParaRPr lang="da-DK" sz="7200" b="1" dirty="0"/>
          </a:p>
        </p:txBody>
      </p:sp>
      <p:sp>
        <p:nvSpPr>
          <p:cNvPr id="4" name="TextBox 3"/>
          <p:cNvSpPr txBox="1"/>
          <p:nvPr/>
        </p:nvSpPr>
        <p:spPr>
          <a:xfrm>
            <a:off x="0" y="4005064"/>
            <a:ext cx="9144000" cy="2554545"/>
          </a:xfrm>
          <a:prstGeom prst="rect">
            <a:avLst/>
          </a:prstGeom>
          <a:noFill/>
        </p:spPr>
        <p:txBody>
          <a:bodyPr wrap="square" rtlCol="0">
            <a:spAutoFit/>
          </a:bodyPr>
          <a:lstStyle/>
          <a:p>
            <a:pPr algn="ctr"/>
            <a:r>
              <a:rPr lang="da-DK" sz="4000" dirty="0" err="1" smtClean="0"/>
              <a:t>Represent</a:t>
            </a:r>
            <a:r>
              <a:rPr lang="da-DK" sz="4000" dirty="0" smtClean="0"/>
              <a:t> </a:t>
            </a:r>
            <a:r>
              <a:rPr lang="da-DK" sz="4000" b="1" i="1" dirty="0" smtClean="0">
                <a:solidFill>
                  <a:srgbClr val="C00000"/>
                </a:solidFill>
              </a:rPr>
              <a:t>L</a:t>
            </a:r>
            <a:r>
              <a:rPr lang="da-DK" sz="4000" dirty="0" smtClean="0"/>
              <a:t> </a:t>
            </a:r>
            <a:r>
              <a:rPr lang="da-DK" sz="4000" dirty="0" err="1" smtClean="0"/>
              <a:t>different</a:t>
            </a:r>
            <a:r>
              <a:rPr lang="da-DK" sz="4000" dirty="0" smtClean="0"/>
              <a:t> </a:t>
            </a:r>
            <a:r>
              <a:rPr lang="da-DK" sz="4000" dirty="0" err="1" smtClean="0"/>
              <a:t>values</a:t>
            </a:r>
            <a:endParaRPr lang="da-DK" sz="4000" dirty="0" smtClean="0"/>
          </a:p>
          <a:p>
            <a:pPr algn="ctr"/>
            <a:r>
              <a:rPr lang="da-DK" sz="4000" dirty="0" err="1" smtClean="0"/>
              <a:t>using</a:t>
            </a:r>
            <a:r>
              <a:rPr lang="da-DK" sz="4000" dirty="0" smtClean="0"/>
              <a:t> </a:t>
            </a:r>
            <a:r>
              <a:rPr lang="da-DK" sz="4000" b="1" i="1" dirty="0" err="1" smtClean="0">
                <a:solidFill>
                  <a:srgbClr val="C00000"/>
                </a:solidFill>
              </a:rPr>
              <a:t>d</a:t>
            </a:r>
            <a:r>
              <a:rPr lang="da-DK" sz="4000" dirty="0" err="1" smtClean="0"/>
              <a:t>&gt;log</a:t>
            </a:r>
            <a:r>
              <a:rPr lang="da-DK" sz="4000" dirty="0" smtClean="0"/>
              <a:t> </a:t>
            </a:r>
            <a:r>
              <a:rPr lang="da-DK" sz="4000" i="1" dirty="0" smtClean="0"/>
              <a:t>L</a:t>
            </a:r>
            <a:r>
              <a:rPr lang="da-DK" sz="4000" dirty="0" smtClean="0"/>
              <a:t> bits</a:t>
            </a:r>
          </a:p>
          <a:p>
            <a:pPr algn="ctr"/>
            <a:endParaRPr lang="da-DK" sz="4000" dirty="0" smtClean="0"/>
          </a:p>
          <a:p>
            <a:pPr algn="ctr"/>
            <a:r>
              <a:rPr lang="da-DK" sz="4000" dirty="0" err="1" smtClean="0"/>
              <a:t>Efficiency</a:t>
            </a:r>
            <a:r>
              <a:rPr lang="da-DK" sz="4000" dirty="0" smtClean="0"/>
              <a:t> </a:t>
            </a:r>
            <a:r>
              <a:rPr lang="da-DK" sz="4000" b="1" i="1" dirty="0" smtClean="0">
                <a:solidFill>
                  <a:srgbClr val="C00000"/>
                </a:solidFill>
              </a:rPr>
              <a:t>E</a:t>
            </a:r>
            <a:r>
              <a:rPr lang="da-DK" sz="4000" dirty="0" smtClean="0"/>
              <a:t> = </a:t>
            </a:r>
            <a:r>
              <a:rPr lang="da-DK" sz="4000" i="1" dirty="0" smtClean="0"/>
              <a:t>L</a:t>
            </a:r>
            <a:r>
              <a:rPr lang="da-DK" sz="4000" dirty="0" smtClean="0"/>
              <a:t> / 2</a:t>
            </a:r>
            <a:r>
              <a:rPr lang="da-DK" sz="4000" i="1" baseline="30000" dirty="0" smtClean="0"/>
              <a:t>d</a:t>
            </a:r>
            <a:endParaRPr lang="da-DK" sz="4000" i="1" baseline="300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1219156" y="2198096"/>
            <a:ext cx="504056" cy="57606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831029" y="2195688"/>
            <a:ext cx="3681203" cy="57606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5584240" y="2195688"/>
            <a:ext cx="2088232" cy="57606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1187624" y="2082040"/>
            <a:ext cx="7704856" cy="707886"/>
          </a:xfrm>
          <a:prstGeom prst="rect">
            <a:avLst/>
          </a:prstGeom>
          <a:noFill/>
        </p:spPr>
        <p:txBody>
          <a:bodyPr wrap="square" rtlCol="0">
            <a:spAutoFit/>
          </a:bodyPr>
          <a:lstStyle/>
          <a:p>
            <a:r>
              <a:rPr lang="da-DK" sz="4000" b="1" i="1" dirty="0" err="1" smtClean="0"/>
              <a:t>b</a:t>
            </a:r>
            <a:r>
              <a:rPr lang="da-DK" sz="4000" b="1" i="1" baseline="-25000" dirty="0" err="1" smtClean="0"/>
              <a:t>n</a:t>
            </a:r>
            <a:r>
              <a:rPr lang="da-DK" sz="4000" b="1" baseline="-25000" dirty="0" smtClean="0"/>
              <a:t>       </a:t>
            </a:r>
            <a:r>
              <a:rPr lang="da-DK" sz="4000" b="1" i="1" dirty="0" smtClean="0"/>
              <a:t>b</a:t>
            </a:r>
            <a:r>
              <a:rPr lang="da-DK" sz="4000" b="1" i="1" baseline="-25000" dirty="0" smtClean="0"/>
              <a:t>n</a:t>
            </a:r>
            <a:r>
              <a:rPr lang="da-DK" sz="4000" b="1" baseline="-25000" dirty="0" smtClean="0"/>
              <a:t>-1     </a:t>
            </a:r>
            <a:r>
              <a:rPr lang="da-DK" sz="4000" b="1" dirty="0" smtClean="0"/>
              <a:t>∙∙∙    </a:t>
            </a:r>
            <a:r>
              <a:rPr lang="da-DK" sz="4000" b="1" i="1" dirty="0" smtClean="0"/>
              <a:t>b</a:t>
            </a:r>
            <a:r>
              <a:rPr lang="da-DK" sz="4000" b="1" baseline="-25000" dirty="0" smtClean="0"/>
              <a:t>log </a:t>
            </a:r>
            <a:r>
              <a:rPr lang="da-DK" sz="4000" b="1" i="1" baseline="-25000" dirty="0" smtClean="0"/>
              <a:t>n</a:t>
            </a:r>
            <a:r>
              <a:rPr lang="da-DK" sz="4000" b="1" baseline="-25000" dirty="0" smtClean="0"/>
              <a:t>       </a:t>
            </a:r>
            <a:r>
              <a:rPr lang="da-DK" sz="4000" b="1" i="1" dirty="0" smtClean="0"/>
              <a:t>b</a:t>
            </a:r>
            <a:r>
              <a:rPr lang="da-DK" sz="4000" b="1" baseline="-25000" dirty="0" smtClean="0"/>
              <a:t>log </a:t>
            </a:r>
            <a:r>
              <a:rPr lang="da-DK" sz="4000" b="1" i="1" baseline="-25000" dirty="0" smtClean="0"/>
              <a:t>n</a:t>
            </a:r>
            <a:r>
              <a:rPr lang="da-DK" sz="4000" b="1" baseline="-25000" dirty="0" smtClean="0"/>
              <a:t> </a:t>
            </a:r>
            <a:r>
              <a:rPr lang="da-DK" sz="4000" b="1" dirty="0" smtClean="0"/>
              <a:t>∙∙∙</a:t>
            </a:r>
            <a:r>
              <a:rPr lang="da-DK" sz="4000" b="1" baseline="-25000" dirty="0" smtClean="0"/>
              <a:t> </a:t>
            </a:r>
            <a:r>
              <a:rPr lang="da-DK" sz="4000" b="1" i="1" dirty="0" smtClean="0"/>
              <a:t>b</a:t>
            </a:r>
            <a:r>
              <a:rPr lang="da-DK" sz="4000" b="1" baseline="-25000" dirty="0" smtClean="0"/>
              <a:t>0</a:t>
            </a:r>
            <a:endParaRPr lang="en-US" sz="4000" b="1" baseline="-25000" dirty="0"/>
          </a:p>
        </p:txBody>
      </p:sp>
      <p:sp>
        <p:nvSpPr>
          <p:cNvPr id="5" name="TextBox 4"/>
          <p:cNvSpPr txBox="1"/>
          <p:nvPr/>
        </p:nvSpPr>
        <p:spPr>
          <a:xfrm>
            <a:off x="179512" y="704890"/>
            <a:ext cx="8280920" cy="707886"/>
          </a:xfrm>
          <a:prstGeom prst="rect">
            <a:avLst/>
          </a:prstGeom>
          <a:noFill/>
        </p:spPr>
        <p:txBody>
          <a:bodyPr wrap="square" rtlCol="0">
            <a:spAutoFit/>
          </a:bodyPr>
          <a:lstStyle/>
          <a:p>
            <a:pPr algn="ctr"/>
            <a:r>
              <a:rPr lang="da-DK" sz="4000" b="1" dirty="0" smtClean="0"/>
              <a:t>Redundant </a:t>
            </a:r>
            <a:r>
              <a:rPr lang="da-DK" sz="4000" b="1" dirty="0" err="1" smtClean="0"/>
              <a:t>counter</a:t>
            </a:r>
            <a:r>
              <a:rPr lang="da-DK" sz="4000" b="1" dirty="0" smtClean="0"/>
              <a:t> </a:t>
            </a:r>
            <a:r>
              <a:rPr lang="da-DK" sz="4000" b="1" dirty="0" err="1" smtClean="0"/>
              <a:t>with</a:t>
            </a:r>
            <a:r>
              <a:rPr lang="da-DK" sz="4000" b="1" dirty="0" smtClean="0"/>
              <a:t> </a:t>
            </a:r>
            <a:r>
              <a:rPr lang="da-DK" sz="4000" b="1" i="1" dirty="0" smtClean="0"/>
              <a:t>E</a:t>
            </a:r>
            <a:r>
              <a:rPr lang="da-DK" sz="4000" b="1" dirty="0" smtClean="0"/>
              <a:t> = 1/2</a:t>
            </a:r>
            <a:endParaRPr lang="en-US" sz="4000" b="1" dirty="0"/>
          </a:p>
        </p:txBody>
      </p:sp>
      <p:sp>
        <p:nvSpPr>
          <p:cNvPr id="8" name="Right Brace 7"/>
          <p:cNvSpPr/>
          <p:nvPr/>
        </p:nvSpPr>
        <p:spPr>
          <a:xfrm rot="5400000">
            <a:off x="6561574" y="1931574"/>
            <a:ext cx="144000" cy="208800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Right Brace 8"/>
          <p:cNvSpPr/>
          <p:nvPr/>
        </p:nvSpPr>
        <p:spPr>
          <a:xfrm rot="5400000">
            <a:off x="3604232" y="1139574"/>
            <a:ext cx="144000" cy="367200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5323612" y="3101816"/>
            <a:ext cx="2736304" cy="1374735"/>
          </a:xfrm>
          <a:prstGeom prst="rect">
            <a:avLst/>
          </a:prstGeom>
          <a:noFill/>
        </p:spPr>
        <p:txBody>
          <a:bodyPr wrap="square" rtlCol="0">
            <a:spAutoFit/>
          </a:bodyPr>
          <a:lstStyle/>
          <a:p>
            <a:pPr algn="ctr">
              <a:lnSpc>
                <a:spcPts val="2500"/>
              </a:lnSpc>
            </a:pPr>
            <a:r>
              <a:rPr lang="da-DK" sz="2400" i="1" dirty="0" smtClean="0"/>
              <a:t>X</a:t>
            </a:r>
            <a:r>
              <a:rPr lang="da-DK" sz="2400" i="1" baseline="-25000" dirty="0" smtClean="0"/>
              <a:t>L</a:t>
            </a:r>
            <a:endParaRPr lang="da-DK" sz="2400" i="1" dirty="0" smtClean="0"/>
          </a:p>
          <a:p>
            <a:pPr algn="ctr">
              <a:lnSpc>
                <a:spcPts val="2500"/>
              </a:lnSpc>
            </a:pPr>
            <a:r>
              <a:rPr lang="da-DK" sz="2400" dirty="0" smtClean="0"/>
              <a:t>log </a:t>
            </a:r>
            <a:r>
              <a:rPr lang="da-DK" sz="2400" i="1" dirty="0" smtClean="0"/>
              <a:t>n</a:t>
            </a:r>
            <a:r>
              <a:rPr lang="da-DK" sz="2400" dirty="0" smtClean="0"/>
              <a:t> bit Gray </a:t>
            </a:r>
            <a:r>
              <a:rPr lang="da-DK" sz="2400" dirty="0" err="1" smtClean="0"/>
              <a:t>code</a:t>
            </a:r>
            <a:endParaRPr lang="da-DK" sz="2400" dirty="0" smtClean="0"/>
          </a:p>
          <a:p>
            <a:pPr algn="ctr">
              <a:lnSpc>
                <a:spcPts val="2500"/>
              </a:lnSpc>
            </a:pPr>
            <a:r>
              <a:rPr lang="da-DK" sz="2400" dirty="0" smtClean="0"/>
              <a:t>log </a:t>
            </a:r>
            <a:r>
              <a:rPr lang="da-DK" sz="2400" i="1" dirty="0" smtClean="0"/>
              <a:t>n</a:t>
            </a:r>
            <a:r>
              <a:rPr lang="da-DK" sz="2400" dirty="0" smtClean="0"/>
              <a:t> </a:t>
            </a:r>
            <a:r>
              <a:rPr lang="da-DK" sz="2400" dirty="0" err="1" smtClean="0"/>
              <a:t>reads</a:t>
            </a:r>
            <a:endParaRPr lang="da-DK" sz="2400" dirty="0" smtClean="0"/>
          </a:p>
          <a:p>
            <a:pPr algn="ctr">
              <a:lnSpc>
                <a:spcPts val="2500"/>
              </a:lnSpc>
            </a:pPr>
            <a:r>
              <a:rPr lang="da-DK" sz="2400" dirty="0" smtClean="0"/>
              <a:t>1 </a:t>
            </a:r>
            <a:r>
              <a:rPr lang="da-DK" sz="2400" dirty="0" err="1" smtClean="0"/>
              <a:t>write</a:t>
            </a:r>
            <a:endParaRPr lang="en-US" sz="2400" dirty="0"/>
          </a:p>
        </p:txBody>
      </p:sp>
      <p:sp>
        <p:nvSpPr>
          <p:cNvPr id="11" name="TextBox 10"/>
          <p:cNvSpPr txBox="1"/>
          <p:nvPr/>
        </p:nvSpPr>
        <p:spPr>
          <a:xfrm>
            <a:off x="1390576" y="3101816"/>
            <a:ext cx="4693592" cy="2336537"/>
          </a:xfrm>
          <a:prstGeom prst="rect">
            <a:avLst/>
          </a:prstGeom>
          <a:noFill/>
        </p:spPr>
        <p:txBody>
          <a:bodyPr wrap="square" rtlCol="0">
            <a:spAutoFit/>
          </a:bodyPr>
          <a:lstStyle/>
          <a:p>
            <a:pPr algn="ctr">
              <a:lnSpc>
                <a:spcPts val="2500"/>
              </a:lnSpc>
            </a:pPr>
            <a:r>
              <a:rPr lang="da-DK" sz="2400" i="1" dirty="0" smtClean="0"/>
              <a:t>X</a:t>
            </a:r>
            <a:r>
              <a:rPr lang="da-DK" sz="2400" i="1" baseline="-25000" dirty="0" smtClean="0"/>
              <a:t>H</a:t>
            </a:r>
          </a:p>
          <a:p>
            <a:pPr algn="ctr">
              <a:lnSpc>
                <a:spcPts val="2500"/>
              </a:lnSpc>
            </a:pPr>
            <a:r>
              <a:rPr lang="da-DK" sz="2400" i="1" dirty="0" err="1" smtClean="0"/>
              <a:t>n</a:t>
            </a:r>
            <a:r>
              <a:rPr lang="da-DK" sz="2400" dirty="0" err="1" smtClean="0"/>
              <a:t>-log</a:t>
            </a:r>
            <a:r>
              <a:rPr lang="da-DK" sz="2400" dirty="0" smtClean="0"/>
              <a:t> n bits </a:t>
            </a:r>
            <a:br>
              <a:rPr lang="da-DK" sz="2400" dirty="0" smtClean="0"/>
            </a:br>
            <a:r>
              <a:rPr lang="da-DK" sz="2400" dirty="0" smtClean="0"/>
              <a:t> 1 </a:t>
            </a:r>
            <a:r>
              <a:rPr lang="da-DK" sz="2400" dirty="0" err="1" smtClean="0"/>
              <a:t>read</a:t>
            </a:r>
            <a:endParaRPr lang="da-DK" sz="2400" dirty="0" smtClean="0"/>
          </a:p>
          <a:p>
            <a:pPr algn="ctr">
              <a:lnSpc>
                <a:spcPts val="2500"/>
              </a:lnSpc>
            </a:pPr>
            <a:r>
              <a:rPr lang="da-DK" sz="2400" dirty="0" smtClean="0"/>
              <a:t>1 </a:t>
            </a:r>
            <a:r>
              <a:rPr lang="da-DK" sz="2400" dirty="0" err="1" smtClean="0"/>
              <a:t>write</a:t>
            </a:r>
            <a:endParaRPr lang="da-DK" sz="2400" dirty="0" smtClean="0"/>
          </a:p>
          <a:p>
            <a:pPr algn="ctr">
              <a:lnSpc>
                <a:spcPts val="2500"/>
              </a:lnSpc>
            </a:pPr>
            <a:r>
              <a:rPr lang="da-DK" sz="2400" b="1" dirty="0" smtClean="0">
                <a:solidFill>
                  <a:srgbClr val="C00000"/>
                </a:solidFill>
              </a:rPr>
              <a:t>standard </a:t>
            </a:r>
            <a:r>
              <a:rPr lang="da-DK" sz="2400" b="1" dirty="0" err="1" smtClean="0">
                <a:solidFill>
                  <a:srgbClr val="C00000"/>
                </a:solidFill>
              </a:rPr>
              <a:t>binary</a:t>
            </a:r>
            <a:r>
              <a:rPr lang="da-DK" sz="2400" b="1" dirty="0" smtClean="0">
                <a:solidFill>
                  <a:srgbClr val="C00000"/>
                </a:solidFill>
              </a:rPr>
              <a:t> </a:t>
            </a:r>
            <a:r>
              <a:rPr lang="da-DK" sz="2400" b="1" dirty="0" err="1" smtClean="0">
                <a:solidFill>
                  <a:srgbClr val="C00000"/>
                </a:solidFill>
              </a:rPr>
              <a:t>counter</a:t>
            </a:r>
            <a:r>
              <a:rPr lang="da-DK" sz="2400" b="1" dirty="0" smtClean="0">
                <a:solidFill>
                  <a:srgbClr val="C00000"/>
                </a:solidFill>
              </a:rPr>
              <a:t/>
            </a:r>
            <a:br>
              <a:rPr lang="da-DK" sz="2400" b="1" dirty="0" smtClean="0">
                <a:solidFill>
                  <a:srgbClr val="C00000"/>
                </a:solidFill>
              </a:rPr>
            </a:br>
            <a:r>
              <a:rPr lang="da-DK" sz="2400" b="1" dirty="0" err="1" smtClean="0">
                <a:solidFill>
                  <a:srgbClr val="C00000"/>
                </a:solidFill>
              </a:rPr>
              <a:t>with</a:t>
            </a:r>
            <a:r>
              <a:rPr lang="da-DK" sz="2400" b="1" dirty="0" smtClean="0">
                <a:solidFill>
                  <a:srgbClr val="C00000"/>
                </a:solidFill>
              </a:rPr>
              <a:t> </a:t>
            </a:r>
            <a:r>
              <a:rPr lang="da-DK" sz="2400" b="1" dirty="0" err="1" smtClean="0">
                <a:solidFill>
                  <a:srgbClr val="C00000"/>
                </a:solidFill>
              </a:rPr>
              <a:t>delayed</a:t>
            </a:r>
            <a:r>
              <a:rPr lang="da-DK" sz="2400" b="1" dirty="0" smtClean="0">
                <a:solidFill>
                  <a:srgbClr val="C00000"/>
                </a:solidFill>
              </a:rPr>
              <a:t> </a:t>
            </a:r>
            <a:r>
              <a:rPr lang="da-DK" sz="2400" b="1" dirty="0" err="1" smtClean="0">
                <a:solidFill>
                  <a:srgbClr val="C00000"/>
                </a:solidFill>
              </a:rPr>
              <a:t>increment</a:t>
            </a:r>
            <a:endParaRPr lang="da-DK" sz="2400" b="1" dirty="0" smtClean="0">
              <a:solidFill>
                <a:srgbClr val="C00000"/>
              </a:solidFill>
            </a:endParaRPr>
          </a:p>
          <a:p>
            <a:pPr algn="ctr">
              <a:lnSpc>
                <a:spcPts val="2500"/>
              </a:lnSpc>
            </a:pPr>
            <a:endParaRPr lang="en-US" sz="2400" dirty="0"/>
          </a:p>
        </p:txBody>
      </p:sp>
      <p:sp>
        <p:nvSpPr>
          <p:cNvPr id="12" name="TextBox 11"/>
          <p:cNvSpPr txBox="1"/>
          <p:nvPr/>
        </p:nvSpPr>
        <p:spPr>
          <a:xfrm>
            <a:off x="792088" y="5067181"/>
            <a:ext cx="7524328" cy="954107"/>
          </a:xfrm>
          <a:prstGeom prst="rect">
            <a:avLst/>
          </a:prstGeom>
          <a:noFill/>
        </p:spPr>
        <p:txBody>
          <a:bodyPr wrap="square" rtlCol="0">
            <a:spAutoFit/>
          </a:bodyPr>
          <a:lstStyle/>
          <a:p>
            <a:pPr algn="ctr"/>
            <a:r>
              <a:rPr lang="da-DK" sz="2800" b="1" dirty="0" err="1" smtClean="0"/>
              <a:t>Idea</a:t>
            </a:r>
            <a:r>
              <a:rPr lang="da-DK" sz="2800" b="1" dirty="0" smtClean="0"/>
              <a:t>: </a:t>
            </a:r>
            <a:r>
              <a:rPr lang="da-DK" sz="2800" b="1" dirty="0" err="1" smtClean="0"/>
              <a:t>Each</a:t>
            </a:r>
            <a:r>
              <a:rPr lang="da-DK" sz="2800" b="1" dirty="0" smtClean="0"/>
              <a:t> </a:t>
            </a:r>
            <a:r>
              <a:rPr lang="da-DK" sz="2800" b="1" dirty="0" err="1" smtClean="0"/>
              <a:t>increment</a:t>
            </a:r>
            <a:r>
              <a:rPr lang="da-DK" sz="2800" b="1" dirty="0" smtClean="0"/>
              <a:t> of </a:t>
            </a:r>
            <a:r>
              <a:rPr lang="da-DK" sz="2800" b="1" i="1" dirty="0" smtClean="0"/>
              <a:t>X</a:t>
            </a:r>
            <a:r>
              <a:rPr lang="da-DK" sz="2800" b="1" i="1" baseline="-25000" dirty="0" smtClean="0"/>
              <a:t>L</a:t>
            </a:r>
            <a:r>
              <a:rPr lang="da-DK" sz="2800" b="1" dirty="0" smtClean="0"/>
              <a:t> </a:t>
            </a:r>
            <a:r>
              <a:rPr lang="da-DK" sz="2800" b="1" dirty="0" err="1" smtClean="0"/>
              <a:t>performs</a:t>
            </a:r>
            <a:r>
              <a:rPr lang="da-DK" sz="2800" b="1" dirty="0" smtClean="0"/>
              <a:t> </a:t>
            </a:r>
            <a:r>
              <a:rPr lang="da-DK" sz="2800" b="1" dirty="0" err="1" smtClean="0"/>
              <a:t>one</a:t>
            </a:r>
            <a:r>
              <a:rPr lang="da-DK" sz="2800" b="1" dirty="0" smtClean="0"/>
              <a:t> step of the </a:t>
            </a:r>
            <a:r>
              <a:rPr lang="da-DK" sz="2800" b="1" dirty="0" err="1" smtClean="0"/>
              <a:t>delayed</a:t>
            </a:r>
            <a:r>
              <a:rPr lang="da-DK" sz="2800" b="1" dirty="0" smtClean="0"/>
              <a:t> </a:t>
            </a:r>
            <a:r>
              <a:rPr lang="da-DK" sz="2800" b="1" dirty="0" err="1" smtClean="0"/>
              <a:t>increment</a:t>
            </a:r>
            <a:r>
              <a:rPr lang="da-DK" sz="2800" b="1" dirty="0" smtClean="0"/>
              <a:t> of </a:t>
            </a:r>
            <a:r>
              <a:rPr lang="da-DK" sz="2800" b="1" i="1" dirty="0" smtClean="0"/>
              <a:t>X</a:t>
            </a:r>
            <a:r>
              <a:rPr lang="da-DK" sz="2800" b="1" i="1" baseline="-25000" dirty="0" smtClean="0"/>
              <a:t>H</a:t>
            </a:r>
            <a:endParaRPr lang="da-DK" sz="2800" i="1" baseline="-25000" dirty="0" smtClean="0"/>
          </a:p>
        </p:txBody>
      </p:sp>
      <p:sp>
        <p:nvSpPr>
          <p:cNvPr id="13" name="TextBox 12"/>
          <p:cNvSpPr txBox="1"/>
          <p:nvPr/>
        </p:nvSpPr>
        <p:spPr>
          <a:xfrm>
            <a:off x="611560" y="6021288"/>
            <a:ext cx="8064896" cy="461665"/>
          </a:xfrm>
          <a:prstGeom prst="rect">
            <a:avLst/>
          </a:prstGeom>
          <a:solidFill>
            <a:srgbClr val="FFFF00"/>
          </a:solidFill>
          <a:ln w="19050">
            <a:solidFill>
              <a:schemeClr val="tx1"/>
            </a:solidFill>
          </a:ln>
        </p:spPr>
        <p:txBody>
          <a:bodyPr wrap="square" rtlCol="0">
            <a:spAutoFit/>
          </a:bodyPr>
          <a:lstStyle/>
          <a:p>
            <a:pPr algn="ctr"/>
            <a:r>
              <a:rPr lang="da-DK" sz="2400" b="1" i="1" dirty="0" smtClean="0"/>
              <a:t>n</a:t>
            </a:r>
            <a:r>
              <a:rPr lang="da-DK" sz="2400" b="1" dirty="0" smtClean="0"/>
              <a:t>+1 bits	2</a:t>
            </a:r>
            <a:r>
              <a:rPr lang="da-DK" sz="2400" b="1" i="1" baseline="30000" dirty="0" smtClean="0"/>
              <a:t>n</a:t>
            </a:r>
            <a:r>
              <a:rPr lang="da-DK" sz="2400" b="1" dirty="0" smtClean="0"/>
              <a:t> </a:t>
            </a:r>
            <a:r>
              <a:rPr lang="da-DK" sz="2400" b="1" dirty="0" err="1" smtClean="0"/>
              <a:t>values</a:t>
            </a:r>
            <a:r>
              <a:rPr lang="da-DK" sz="2400" b="1" dirty="0" smtClean="0"/>
              <a:t>	log </a:t>
            </a:r>
            <a:r>
              <a:rPr lang="da-DK" sz="2400" b="1" i="1" dirty="0" smtClean="0"/>
              <a:t>n</a:t>
            </a:r>
            <a:r>
              <a:rPr lang="da-DK" sz="2400" b="1" dirty="0" smtClean="0"/>
              <a:t> + 2 </a:t>
            </a:r>
            <a:r>
              <a:rPr lang="da-DK" sz="2400" b="1" dirty="0" err="1" smtClean="0"/>
              <a:t>reads</a:t>
            </a:r>
            <a:r>
              <a:rPr lang="da-DK" sz="2400" b="1" dirty="0" smtClean="0"/>
              <a:t>		3 </a:t>
            </a:r>
            <a:r>
              <a:rPr lang="da-DK" sz="2400" b="1" dirty="0" err="1" smtClean="0"/>
              <a:t>writes</a:t>
            </a:r>
            <a:endParaRPr lang="da-DK" sz="2400" b="1" dirty="0" smtClean="0"/>
          </a:p>
        </p:txBody>
      </p:sp>
      <p:sp>
        <p:nvSpPr>
          <p:cNvPr id="14" name="TextBox 13"/>
          <p:cNvSpPr txBox="1"/>
          <p:nvPr/>
        </p:nvSpPr>
        <p:spPr>
          <a:xfrm>
            <a:off x="3203848" y="159023"/>
            <a:ext cx="5832648" cy="461665"/>
          </a:xfrm>
          <a:prstGeom prst="rect">
            <a:avLst/>
          </a:prstGeom>
          <a:noFill/>
        </p:spPr>
        <p:txBody>
          <a:bodyPr wrap="square" rtlCol="0">
            <a:spAutoFit/>
          </a:bodyPr>
          <a:lstStyle/>
          <a:p>
            <a:pPr algn="r"/>
            <a:r>
              <a:rPr lang="en-US" sz="2400" b="1" dirty="0" smtClean="0">
                <a:solidFill>
                  <a:srgbClr val="C00000"/>
                </a:solidFill>
              </a:rPr>
              <a:t>[B., </a:t>
            </a:r>
            <a:r>
              <a:rPr lang="en-US" sz="2400" b="1" dirty="0" err="1" smtClean="0">
                <a:solidFill>
                  <a:srgbClr val="C00000"/>
                </a:solidFill>
              </a:rPr>
              <a:t>Greve</a:t>
            </a:r>
            <a:r>
              <a:rPr lang="en-US" sz="2400" b="1" dirty="0" smtClean="0">
                <a:solidFill>
                  <a:srgbClr val="C00000"/>
                </a:solidFill>
              </a:rPr>
              <a:t> , </a:t>
            </a:r>
            <a:r>
              <a:rPr lang="en-US" sz="2400" b="1" dirty="0" err="1" smtClean="0">
                <a:solidFill>
                  <a:srgbClr val="C00000"/>
                </a:solidFill>
              </a:rPr>
              <a:t>Pandey</a:t>
            </a:r>
            <a:r>
              <a:rPr lang="en-US" sz="2400" b="1" dirty="0" smtClean="0">
                <a:solidFill>
                  <a:srgbClr val="C00000"/>
                </a:solidFill>
              </a:rPr>
              <a:t>, </a:t>
            </a:r>
            <a:r>
              <a:rPr lang="en-US" sz="2400" b="1" dirty="0" err="1" smtClean="0">
                <a:solidFill>
                  <a:srgbClr val="C00000"/>
                </a:solidFill>
              </a:rPr>
              <a:t>Rao</a:t>
            </a:r>
            <a:r>
              <a:rPr lang="en-US" sz="2400" b="1" dirty="0" smtClean="0">
                <a:solidFill>
                  <a:srgbClr val="C00000"/>
                </a:solidFill>
              </a:rPr>
              <a:t> 2011]</a:t>
            </a:r>
            <a:endParaRPr lang="en-US" sz="2400" b="1" dirty="0">
              <a:solidFill>
                <a:srgbClr val="C00000"/>
              </a:solidFill>
            </a:endParaRPr>
          </a:p>
        </p:txBody>
      </p:sp>
      <p:sp>
        <p:nvSpPr>
          <p:cNvPr id="16" name="Right Brace 15"/>
          <p:cNvSpPr/>
          <p:nvPr/>
        </p:nvSpPr>
        <p:spPr>
          <a:xfrm rot="5400000">
            <a:off x="1399212" y="2713466"/>
            <a:ext cx="144000" cy="50400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TextBox 16"/>
          <p:cNvSpPr txBox="1"/>
          <p:nvPr/>
        </p:nvSpPr>
        <p:spPr>
          <a:xfrm>
            <a:off x="-417018" y="3037482"/>
            <a:ext cx="3672408" cy="1374735"/>
          </a:xfrm>
          <a:prstGeom prst="rect">
            <a:avLst/>
          </a:prstGeom>
          <a:noFill/>
        </p:spPr>
        <p:txBody>
          <a:bodyPr wrap="square" rtlCol="0">
            <a:spAutoFit/>
          </a:bodyPr>
          <a:lstStyle/>
          <a:p>
            <a:pPr algn="ctr">
              <a:lnSpc>
                <a:spcPts val="2500"/>
              </a:lnSpc>
            </a:pPr>
            <a:r>
              <a:rPr lang="da-DK" sz="2400" dirty="0" smtClean="0"/>
              <a:t> </a:t>
            </a:r>
            <a:r>
              <a:rPr lang="da-DK" sz="2400" dirty="0" err="1" smtClean="0"/>
              <a:t>carry</a:t>
            </a:r>
            <a:endParaRPr lang="da-DK" sz="2400" i="1" baseline="-25000" dirty="0" smtClean="0"/>
          </a:p>
          <a:p>
            <a:pPr algn="ctr">
              <a:lnSpc>
                <a:spcPts val="2500"/>
              </a:lnSpc>
            </a:pPr>
            <a:r>
              <a:rPr lang="da-DK" sz="2400" dirty="0" smtClean="0"/>
              <a:t>1 bit</a:t>
            </a:r>
            <a:br>
              <a:rPr lang="da-DK" sz="2400" dirty="0" smtClean="0"/>
            </a:br>
            <a:r>
              <a:rPr lang="da-DK" sz="2400" dirty="0" smtClean="0"/>
              <a:t> 1 </a:t>
            </a:r>
            <a:r>
              <a:rPr lang="da-DK" sz="2400" dirty="0" err="1" smtClean="0"/>
              <a:t>read</a:t>
            </a:r>
            <a:endParaRPr lang="da-DK" sz="2400" dirty="0" smtClean="0"/>
          </a:p>
          <a:p>
            <a:pPr algn="ctr">
              <a:lnSpc>
                <a:spcPts val="2500"/>
              </a:lnSpc>
            </a:pPr>
            <a:r>
              <a:rPr lang="da-DK" sz="2400" dirty="0" smtClean="0"/>
              <a:t>1 </a:t>
            </a:r>
            <a:r>
              <a:rPr lang="da-DK" sz="2400" dirty="0" err="1" smtClean="0"/>
              <a:t>write</a:t>
            </a:r>
            <a:endParaRPr lang="en-US" sz="2400" dirty="0"/>
          </a:p>
        </p:txBody>
      </p:sp>
      <p:sp>
        <p:nvSpPr>
          <p:cNvPr id="23" name="Freeform 22"/>
          <p:cNvSpPr/>
          <p:nvPr/>
        </p:nvSpPr>
        <p:spPr>
          <a:xfrm>
            <a:off x="3442592" y="1669330"/>
            <a:ext cx="3182285" cy="494851"/>
          </a:xfrm>
          <a:custGeom>
            <a:avLst/>
            <a:gdLst>
              <a:gd name="connsiteX0" fmla="*/ 3032234 w 3032234"/>
              <a:gd name="connsiteY0" fmla="*/ 549165 h 564931"/>
              <a:gd name="connsiteX1" fmla="*/ 1802524 w 3032234"/>
              <a:gd name="connsiteY1" fmla="*/ 44669 h 564931"/>
              <a:gd name="connsiteX2" fmla="*/ 289034 w 3032234"/>
              <a:gd name="connsiteY2" fmla="*/ 281151 h 564931"/>
              <a:gd name="connsiteX3" fmla="*/ 68317 w 3032234"/>
              <a:gd name="connsiteY3" fmla="*/ 564931 h 564931"/>
              <a:gd name="connsiteX0" fmla="*/ 2998076 w 2998076"/>
              <a:gd name="connsiteY0" fmla="*/ 584344 h 600110"/>
              <a:gd name="connsiteX1" fmla="*/ 1768366 w 2998076"/>
              <a:gd name="connsiteY1" fmla="*/ 79848 h 600110"/>
              <a:gd name="connsiteX2" fmla="*/ 375062 w 2998076"/>
              <a:gd name="connsiteY2" fmla="*/ 105258 h 600110"/>
              <a:gd name="connsiteX3" fmla="*/ 34159 w 2998076"/>
              <a:gd name="connsiteY3" fmla="*/ 600110 h 600110"/>
              <a:gd name="connsiteX0" fmla="*/ 2998076 w 2998076"/>
              <a:gd name="connsiteY0" fmla="*/ 549560 h 565326"/>
              <a:gd name="connsiteX1" fmla="*/ 1887230 w 2998076"/>
              <a:gd name="connsiteY1" fmla="*/ 142482 h 565326"/>
              <a:gd name="connsiteX2" fmla="*/ 375062 w 2998076"/>
              <a:gd name="connsiteY2" fmla="*/ 70474 h 565326"/>
              <a:gd name="connsiteX3" fmla="*/ 34159 w 2998076"/>
              <a:gd name="connsiteY3" fmla="*/ 565326 h 565326"/>
              <a:gd name="connsiteX0" fmla="*/ 2998076 w 2998076"/>
              <a:gd name="connsiteY0" fmla="*/ 549560 h 565326"/>
              <a:gd name="connsiteX1" fmla="*/ 2103254 w 2998076"/>
              <a:gd name="connsiteY1" fmla="*/ 142482 h 565326"/>
              <a:gd name="connsiteX2" fmla="*/ 375062 w 2998076"/>
              <a:gd name="connsiteY2" fmla="*/ 70474 h 565326"/>
              <a:gd name="connsiteX3" fmla="*/ 34159 w 2998076"/>
              <a:gd name="connsiteY3" fmla="*/ 565326 h 565326"/>
              <a:gd name="connsiteX0" fmla="*/ 3063874 w 3182285"/>
              <a:gd name="connsiteY0" fmla="*/ 549560 h 565326"/>
              <a:gd name="connsiteX1" fmla="*/ 2745116 w 3182285"/>
              <a:gd name="connsiteY1" fmla="*/ 142482 h 565326"/>
              <a:gd name="connsiteX2" fmla="*/ 440860 w 3182285"/>
              <a:gd name="connsiteY2" fmla="*/ 70474 h 565326"/>
              <a:gd name="connsiteX3" fmla="*/ 99957 w 3182285"/>
              <a:gd name="connsiteY3" fmla="*/ 565326 h 565326"/>
              <a:gd name="connsiteX0" fmla="*/ 3063874 w 3117157"/>
              <a:gd name="connsiteY0" fmla="*/ 549560 h 642376"/>
              <a:gd name="connsiteX1" fmla="*/ 2673108 w 3117157"/>
              <a:gd name="connsiteY1" fmla="*/ 574530 h 642376"/>
              <a:gd name="connsiteX2" fmla="*/ 2745116 w 3117157"/>
              <a:gd name="connsiteY2" fmla="*/ 142482 h 642376"/>
              <a:gd name="connsiteX3" fmla="*/ 440860 w 3117157"/>
              <a:gd name="connsiteY3" fmla="*/ 70474 h 642376"/>
              <a:gd name="connsiteX4" fmla="*/ 99957 w 3117157"/>
              <a:gd name="connsiteY4" fmla="*/ 565326 h 642376"/>
              <a:gd name="connsiteX0" fmla="*/ 3063874 w 3182285"/>
              <a:gd name="connsiteY0" fmla="*/ 549560 h 565326"/>
              <a:gd name="connsiteX1" fmla="*/ 2745116 w 3182285"/>
              <a:gd name="connsiteY1" fmla="*/ 142482 h 565326"/>
              <a:gd name="connsiteX2" fmla="*/ 440860 w 3182285"/>
              <a:gd name="connsiteY2" fmla="*/ 70474 h 565326"/>
              <a:gd name="connsiteX3" fmla="*/ 99957 w 3182285"/>
              <a:gd name="connsiteY3" fmla="*/ 565326 h 565326"/>
              <a:gd name="connsiteX0" fmla="*/ 3063874 w 3182285"/>
              <a:gd name="connsiteY0" fmla="*/ 561561 h 577327"/>
              <a:gd name="connsiteX1" fmla="*/ 2745116 w 3182285"/>
              <a:gd name="connsiteY1" fmla="*/ 82475 h 577327"/>
              <a:gd name="connsiteX2" fmla="*/ 440860 w 3182285"/>
              <a:gd name="connsiteY2" fmla="*/ 82475 h 577327"/>
              <a:gd name="connsiteX3" fmla="*/ 99957 w 3182285"/>
              <a:gd name="connsiteY3" fmla="*/ 577327 h 577327"/>
            </a:gdLst>
            <a:ahLst/>
            <a:cxnLst>
              <a:cxn ang="0">
                <a:pos x="connsiteX0" y="connsiteY0"/>
              </a:cxn>
              <a:cxn ang="0">
                <a:pos x="connsiteX1" y="connsiteY1"/>
              </a:cxn>
              <a:cxn ang="0">
                <a:pos x="connsiteX2" y="connsiteY2"/>
              </a:cxn>
              <a:cxn ang="0">
                <a:pos x="connsiteX3" y="connsiteY3"/>
              </a:cxn>
            </a:cxnLst>
            <a:rect l="l" t="t" r="r" b="b"/>
            <a:pathLst>
              <a:path w="3182285" h="577327">
                <a:moveTo>
                  <a:pt x="3063874" y="561561"/>
                </a:moveTo>
                <a:cubicBezTo>
                  <a:pt x="2997466" y="476753"/>
                  <a:pt x="3182285" y="162323"/>
                  <a:pt x="2745116" y="82475"/>
                </a:cubicBezTo>
                <a:cubicBezTo>
                  <a:pt x="2307947" y="2627"/>
                  <a:pt x="881720" y="0"/>
                  <a:pt x="440860" y="82475"/>
                </a:cubicBezTo>
                <a:cubicBezTo>
                  <a:pt x="0" y="164950"/>
                  <a:pt x="65798" y="478792"/>
                  <a:pt x="99957" y="577327"/>
                </a:cubicBezTo>
              </a:path>
            </a:pathLst>
          </a:custGeom>
          <a:ln w="41275">
            <a:solidFill>
              <a:srgbClr val="C00000"/>
            </a:solidFill>
            <a:tail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a-DK"/>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769900" y="1328574"/>
          <a:ext cx="3602300" cy="4079240"/>
        </p:xfrm>
        <a:graphic>
          <a:graphicData uri="http://schemas.openxmlformats.org/drawingml/2006/table">
            <a:tbl>
              <a:tblPr firstRow="1" bandRow="1">
                <a:tableStyleId>{5C22544A-7EE6-4342-B048-85BDC9FD1C3A}</a:tableStyleId>
              </a:tblPr>
              <a:tblGrid>
                <a:gridCol w="712788"/>
                <a:gridCol w="361189"/>
                <a:gridCol w="361189"/>
                <a:gridCol w="361189"/>
                <a:gridCol w="361189"/>
                <a:gridCol w="361189"/>
                <a:gridCol w="361189"/>
                <a:gridCol w="361189"/>
                <a:gridCol w="361189"/>
              </a:tblGrid>
              <a:tr h="370840">
                <a:tc>
                  <a:txBody>
                    <a:bodyPr/>
                    <a:lstStyle/>
                    <a:p>
                      <a:pPr algn="ctr"/>
                      <a:r>
                        <a:rPr lang="da-DK" b="1" dirty="0" err="1" smtClean="0">
                          <a:solidFill>
                            <a:schemeClr val="tx1"/>
                          </a:solidFill>
                        </a:rPr>
                        <a:t>carry</a:t>
                      </a:r>
                      <a:endParaRPr lang="da-DK" b="1" dirty="0">
                        <a:solidFill>
                          <a:schemeClr val="tx1"/>
                        </a:solidFill>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gridSpan="5">
                  <a:txBody>
                    <a:bodyPr/>
                    <a:lstStyle/>
                    <a:p>
                      <a:pPr algn="ctr"/>
                      <a:r>
                        <a:rPr lang="da-DK" b="1" i="1" dirty="0" smtClean="0">
                          <a:solidFill>
                            <a:schemeClr val="tx1"/>
                          </a:solidFill>
                        </a:rPr>
                        <a:t>X</a:t>
                      </a:r>
                      <a:r>
                        <a:rPr lang="da-DK" b="1" i="1" baseline="-25000" dirty="0" smtClean="0">
                          <a:solidFill>
                            <a:schemeClr val="tx1"/>
                          </a:solidFill>
                        </a:rPr>
                        <a:t>H</a:t>
                      </a:r>
                      <a:endParaRPr lang="da-DK" b="1" i="1" baseline="-25000" dirty="0">
                        <a:solidFill>
                          <a:schemeClr val="tx1"/>
                        </a:solidFill>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hMerge="1">
                  <a:txBody>
                    <a:bodyPr/>
                    <a:lstStyle/>
                    <a:p>
                      <a:pPr algn="ctr"/>
                      <a:endParaRPr lang="da-DK"/>
                    </a:p>
                  </a:txBody>
                  <a:tcPr>
                    <a:solidFill>
                      <a:schemeClr val="bg2"/>
                    </a:solidFill>
                  </a:tcPr>
                </a:tc>
                <a:tc hMerge="1">
                  <a:txBody>
                    <a:bodyPr/>
                    <a:lstStyle/>
                    <a:p>
                      <a:pPr algn="ctr"/>
                      <a:endParaRPr lang="da-DK" dirty="0"/>
                    </a:p>
                  </a:txBody>
                  <a:tcPr>
                    <a:solidFill>
                      <a:schemeClr val="bg2"/>
                    </a:solidFill>
                  </a:tcPr>
                </a:tc>
                <a:tc hMerge="1">
                  <a:txBody>
                    <a:bodyPr/>
                    <a:lstStyle/>
                    <a:p>
                      <a:pPr algn="ctr"/>
                      <a:endParaRPr lang="da-DK"/>
                    </a:p>
                  </a:txBody>
                  <a:tcPr>
                    <a:solidFill>
                      <a:schemeClr val="bg2"/>
                    </a:solidFill>
                  </a:tcPr>
                </a:tc>
                <a:tc hMerge="1">
                  <a:txBody>
                    <a:bodyPr/>
                    <a:lstStyle/>
                    <a:p>
                      <a:pPr algn="ctr"/>
                      <a:endParaRPr lang="da-DK" dirty="0"/>
                    </a:p>
                  </a:txBody>
                  <a:tcPr>
                    <a:solidFill>
                      <a:schemeClr val="bg2"/>
                    </a:solidFill>
                  </a:tcPr>
                </a:tc>
                <a:tc gridSpan="3">
                  <a:txBody>
                    <a:bodyPr/>
                    <a:lstStyle/>
                    <a:p>
                      <a:pPr algn="ctr"/>
                      <a:r>
                        <a:rPr lang="da-DK" b="1" i="1" dirty="0" smtClean="0">
                          <a:solidFill>
                            <a:schemeClr val="tx1"/>
                          </a:solidFill>
                        </a:rPr>
                        <a:t>X</a:t>
                      </a:r>
                      <a:r>
                        <a:rPr lang="da-DK" b="1" i="1" baseline="-25000" dirty="0" smtClean="0">
                          <a:solidFill>
                            <a:schemeClr val="tx1"/>
                          </a:solidFill>
                        </a:rPr>
                        <a:t>L</a:t>
                      </a:r>
                      <a:endParaRPr lang="da-DK" b="1"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hMerge="1">
                  <a:txBody>
                    <a:bodyPr/>
                    <a:lstStyle/>
                    <a:p>
                      <a:pPr algn="ctr"/>
                      <a:endParaRPr lang="da-DK"/>
                    </a:p>
                  </a:txBody>
                  <a:tcPr>
                    <a:solidFill>
                      <a:srgbClr val="FFFF00"/>
                    </a:solidFill>
                  </a:tcPr>
                </a:tc>
                <a:tc hMerge="1">
                  <a:txBody>
                    <a:bodyPr/>
                    <a:lstStyle/>
                    <a:p>
                      <a:pPr algn="ctr"/>
                      <a:endParaRPr lang="da-DK" dirty="0"/>
                    </a:p>
                  </a:txBody>
                  <a:tcPr>
                    <a:solidFill>
                      <a:srgbClr val="FFFF00"/>
                    </a:solidFill>
                  </a:tcPr>
                </a:tc>
              </a:tr>
              <a:tr h="370840">
                <a:tc>
                  <a:txBody>
                    <a:bodyPr/>
                    <a:lstStyle/>
                    <a:p>
                      <a:pPr algn="ctr"/>
                      <a:r>
                        <a:rPr lang="da-DK" b="1" u="sng" dirty="0" smtClean="0"/>
                        <a:t>1</a:t>
                      </a:r>
                      <a:endParaRPr lang="da-DK" b="1" u="sng" dirty="0"/>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da-DK" b="1" dirty="0" smtClean="0">
                          <a:solidFill>
                            <a:schemeClr val="tx1"/>
                          </a:solidFill>
                        </a:rPr>
                        <a:t>0</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dirty="0" smtClean="0">
                          <a:solidFill>
                            <a:schemeClr val="tx1"/>
                          </a:solidFill>
                        </a:rPr>
                        <a:t>1</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dirty="0" smtClean="0">
                          <a:solidFill>
                            <a:schemeClr val="tx1"/>
                          </a:solidFill>
                        </a:rPr>
                        <a:t>0</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dirty="0" smtClean="0">
                          <a:solidFill>
                            <a:schemeClr val="tx1"/>
                          </a:solidFill>
                        </a:rPr>
                        <a:t>1</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u="sng" dirty="0" smtClean="0">
                          <a:solidFill>
                            <a:srgbClr val="00B050"/>
                          </a:solidFill>
                        </a:rPr>
                        <a:t>1</a:t>
                      </a:r>
                      <a:endParaRPr lang="da-DK" b="1" u="sng" dirty="0">
                        <a:solidFill>
                          <a:srgbClr val="00B05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u="sng" dirty="0" smtClean="0"/>
                        <a:t>0</a:t>
                      </a:r>
                      <a:endParaRPr lang="da-DK" b="1" u="sng"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da-DK" b="1" u="sng" dirty="0" smtClean="0"/>
                        <a:t>0</a:t>
                      </a:r>
                      <a:endParaRPr lang="da-DK" b="1" u="sng"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da-DK" b="1" u="sng" dirty="0" smtClean="0"/>
                        <a:t>0</a:t>
                      </a:r>
                      <a:endParaRPr lang="da-DK" b="1" u="sng" dirty="0"/>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r>
              <a:tr h="370840">
                <a:tc>
                  <a:txBody>
                    <a:bodyPr/>
                    <a:lstStyle/>
                    <a:p>
                      <a:pPr algn="ctr"/>
                      <a:r>
                        <a:rPr lang="da-DK" b="1" u="sng" dirty="0" smtClean="0"/>
                        <a:t>1</a:t>
                      </a:r>
                      <a:endParaRPr lang="da-DK" b="1" u="sng" dirty="0"/>
                    </a:p>
                  </a:txBody>
                  <a:tcPr>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da-DK" b="1" dirty="0" smtClean="0">
                          <a:solidFill>
                            <a:schemeClr val="tx1"/>
                          </a:solidFill>
                        </a:rPr>
                        <a:t>0</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dirty="0" smtClean="0">
                          <a:solidFill>
                            <a:schemeClr val="tx1"/>
                          </a:solidFill>
                        </a:rPr>
                        <a:t>1</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dirty="0" smtClean="0">
                          <a:solidFill>
                            <a:schemeClr val="tx1"/>
                          </a:solidFill>
                        </a:rPr>
                        <a:t>0</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u="sng" dirty="0" smtClean="0">
                          <a:solidFill>
                            <a:srgbClr val="00B050"/>
                          </a:solidFill>
                        </a:rPr>
                        <a:t>1</a:t>
                      </a:r>
                      <a:endParaRPr lang="da-DK" b="1" u="sng" dirty="0">
                        <a:solidFill>
                          <a:srgbClr val="00B05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dirty="0" smtClean="0">
                          <a:solidFill>
                            <a:srgbClr val="C00000"/>
                          </a:solidFill>
                        </a:rPr>
                        <a:t>0</a:t>
                      </a:r>
                      <a:endParaRPr lang="da-DK" b="1" dirty="0">
                        <a:solidFill>
                          <a:srgbClr val="C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u="sng" dirty="0" smtClean="0"/>
                        <a:t>0</a:t>
                      </a:r>
                      <a:endParaRPr lang="da-DK" b="1" u="sng"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da-DK" b="1" u="sng" dirty="0" smtClean="0"/>
                        <a:t>0</a:t>
                      </a:r>
                      <a:endParaRPr lang="da-DK" b="1" u="sng"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da-DK" b="1" u="sng" dirty="0" smtClean="0">
                          <a:solidFill>
                            <a:srgbClr val="C00000"/>
                          </a:solidFill>
                        </a:rPr>
                        <a:t>1</a:t>
                      </a:r>
                      <a:endParaRPr lang="da-DK" b="1" u="sng" dirty="0">
                        <a:solidFill>
                          <a:srgbClr val="C00000"/>
                        </a:solidFill>
                      </a:endParaRPr>
                    </a:p>
                  </a:txBody>
                  <a:tcPr>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r>
              <a:tr h="370840">
                <a:tc>
                  <a:txBody>
                    <a:bodyPr/>
                    <a:lstStyle/>
                    <a:p>
                      <a:pPr algn="ctr"/>
                      <a:r>
                        <a:rPr lang="da-DK" b="1" u="sng" dirty="0" smtClean="0"/>
                        <a:t>1</a:t>
                      </a:r>
                      <a:endParaRPr lang="da-DK" b="1" u="sng" dirty="0"/>
                    </a:p>
                  </a:txBody>
                  <a:tcPr>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da-DK" b="1" dirty="0" smtClean="0">
                          <a:solidFill>
                            <a:schemeClr val="tx1"/>
                          </a:solidFill>
                        </a:rPr>
                        <a:t>0</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dirty="0" smtClean="0">
                          <a:solidFill>
                            <a:schemeClr val="tx1"/>
                          </a:solidFill>
                        </a:rPr>
                        <a:t>1</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u="sng" dirty="0" smtClean="0">
                          <a:solidFill>
                            <a:srgbClr val="00B050"/>
                          </a:solidFill>
                        </a:rPr>
                        <a:t>0</a:t>
                      </a:r>
                      <a:endParaRPr lang="da-DK" b="1" u="sng" dirty="0">
                        <a:solidFill>
                          <a:srgbClr val="00B05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dirty="0" smtClean="0">
                          <a:solidFill>
                            <a:srgbClr val="C00000"/>
                          </a:solidFill>
                        </a:rPr>
                        <a:t>0</a:t>
                      </a:r>
                      <a:endParaRPr lang="da-DK" b="1" dirty="0">
                        <a:solidFill>
                          <a:srgbClr val="C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dirty="0" smtClean="0">
                          <a:solidFill>
                            <a:schemeClr val="tx1"/>
                          </a:solidFill>
                        </a:rPr>
                        <a:t>0</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u="sng" dirty="0" smtClean="0"/>
                        <a:t>0</a:t>
                      </a:r>
                      <a:endParaRPr lang="da-DK" b="1" u="sng"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da-DK" b="1" u="sng" dirty="0" smtClean="0">
                          <a:solidFill>
                            <a:srgbClr val="C00000"/>
                          </a:solidFill>
                        </a:rPr>
                        <a:t>1</a:t>
                      </a:r>
                      <a:endParaRPr lang="da-DK" b="1" u="sng" dirty="0">
                        <a:solidFill>
                          <a:srgbClr val="C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da-DK" b="1" u="sng" dirty="0" smtClean="0"/>
                        <a:t>1</a:t>
                      </a:r>
                      <a:endParaRPr lang="da-DK" b="1" u="sng" dirty="0"/>
                    </a:p>
                  </a:txBody>
                  <a:tcPr>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r>
              <a:tr h="370840">
                <a:tc>
                  <a:txBody>
                    <a:bodyPr/>
                    <a:lstStyle/>
                    <a:p>
                      <a:pPr algn="ctr"/>
                      <a:r>
                        <a:rPr lang="da-DK" b="1" u="sng" dirty="0" smtClean="0">
                          <a:solidFill>
                            <a:srgbClr val="C00000"/>
                          </a:solidFill>
                        </a:rPr>
                        <a:t>0</a:t>
                      </a:r>
                      <a:endParaRPr lang="da-DK" b="1" u="sng" dirty="0">
                        <a:solidFill>
                          <a:srgbClr val="C00000"/>
                        </a:solidFill>
                      </a:endParaRPr>
                    </a:p>
                  </a:txBody>
                  <a:tcPr>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da-DK" b="1" dirty="0" smtClean="0">
                          <a:solidFill>
                            <a:schemeClr val="tx1"/>
                          </a:solidFill>
                        </a:rPr>
                        <a:t>0</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dirty="0" smtClean="0">
                          <a:solidFill>
                            <a:srgbClr val="00B050"/>
                          </a:solidFill>
                        </a:rPr>
                        <a:t>1</a:t>
                      </a:r>
                      <a:endParaRPr lang="da-DK" b="1" dirty="0">
                        <a:solidFill>
                          <a:srgbClr val="00B05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dirty="0" smtClean="0">
                          <a:solidFill>
                            <a:srgbClr val="C00000"/>
                          </a:solidFill>
                        </a:rPr>
                        <a:t>1</a:t>
                      </a:r>
                      <a:endParaRPr lang="da-DK" b="1" dirty="0">
                        <a:solidFill>
                          <a:srgbClr val="C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dirty="0" smtClean="0">
                          <a:solidFill>
                            <a:schemeClr val="tx1"/>
                          </a:solidFill>
                        </a:rPr>
                        <a:t>0</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dirty="0" smtClean="0">
                          <a:solidFill>
                            <a:schemeClr val="tx1"/>
                          </a:solidFill>
                        </a:rPr>
                        <a:t>0</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u="sng" dirty="0" smtClean="0"/>
                        <a:t>0</a:t>
                      </a:r>
                      <a:endParaRPr lang="da-DK" b="1" u="sng"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da-DK" b="1" u="sng" dirty="0" smtClean="0"/>
                        <a:t>1</a:t>
                      </a:r>
                      <a:endParaRPr lang="da-DK" b="1" u="sng"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da-DK" b="1" u="sng" dirty="0" smtClean="0">
                          <a:solidFill>
                            <a:srgbClr val="C00000"/>
                          </a:solidFill>
                        </a:rPr>
                        <a:t>0</a:t>
                      </a:r>
                      <a:endParaRPr lang="da-DK" b="1" u="sng" dirty="0">
                        <a:solidFill>
                          <a:srgbClr val="C00000"/>
                        </a:solidFill>
                      </a:endParaRPr>
                    </a:p>
                  </a:txBody>
                  <a:tcPr>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r>
              <a:tr h="370840">
                <a:tc>
                  <a:txBody>
                    <a:bodyPr/>
                    <a:lstStyle/>
                    <a:p>
                      <a:pPr algn="ctr"/>
                      <a:r>
                        <a:rPr lang="da-DK" b="1" u="sng" dirty="0" smtClean="0"/>
                        <a:t>0</a:t>
                      </a:r>
                      <a:endParaRPr lang="da-DK" b="1" u="sng" dirty="0"/>
                    </a:p>
                  </a:txBody>
                  <a:tcPr>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da-DK" b="1" dirty="0" smtClean="0">
                          <a:solidFill>
                            <a:srgbClr val="00B050"/>
                          </a:solidFill>
                        </a:rPr>
                        <a:t>0</a:t>
                      </a:r>
                      <a:endParaRPr lang="da-DK" b="1" dirty="0">
                        <a:solidFill>
                          <a:srgbClr val="00B05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dirty="0" smtClean="0">
                          <a:solidFill>
                            <a:schemeClr val="tx1"/>
                          </a:solidFill>
                        </a:rPr>
                        <a:t>1</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dirty="0" smtClean="0">
                          <a:solidFill>
                            <a:schemeClr val="tx1"/>
                          </a:solidFill>
                        </a:rPr>
                        <a:t>1</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dirty="0" smtClean="0">
                          <a:solidFill>
                            <a:schemeClr val="tx1"/>
                          </a:solidFill>
                        </a:rPr>
                        <a:t>0</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dirty="0" smtClean="0">
                          <a:solidFill>
                            <a:schemeClr val="tx1"/>
                          </a:solidFill>
                        </a:rPr>
                        <a:t>0</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u="sng" dirty="0" smtClean="0">
                          <a:solidFill>
                            <a:srgbClr val="C00000"/>
                          </a:solidFill>
                        </a:rPr>
                        <a:t>1</a:t>
                      </a:r>
                      <a:endParaRPr lang="da-DK" b="1" u="sng" dirty="0">
                        <a:solidFill>
                          <a:srgbClr val="C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da-DK" b="1" u="sng" dirty="0" smtClean="0"/>
                        <a:t>1</a:t>
                      </a:r>
                      <a:endParaRPr lang="da-DK" b="1" u="sng"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da-DK" b="1" u="sng" dirty="0" smtClean="0"/>
                        <a:t>0</a:t>
                      </a:r>
                      <a:endParaRPr lang="da-DK" b="1" u="sng" dirty="0"/>
                    </a:p>
                  </a:txBody>
                  <a:tcPr>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r>
              <a:tr h="370840">
                <a:tc>
                  <a:txBody>
                    <a:bodyPr/>
                    <a:lstStyle/>
                    <a:p>
                      <a:pPr algn="ctr"/>
                      <a:r>
                        <a:rPr lang="da-DK" b="1" dirty="0" smtClean="0"/>
                        <a:t>0</a:t>
                      </a:r>
                      <a:endParaRPr lang="da-DK" b="1" dirty="0"/>
                    </a:p>
                  </a:txBody>
                  <a:tcPr>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da-DK" b="1" dirty="0" smtClean="0">
                          <a:solidFill>
                            <a:schemeClr val="tx1"/>
                          </a:solidFill>
                        </a:rPr>
                        <a:t>0</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dirty="0" smtClean="0">
                          <a:solidFill>
                            <a:schemeClr val="tx1"/>
                          </a:solidFill>
                        </a:rPr>
                        <a:t>1</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dirty="0" smtClean="0">
                          <a:solidFill>
                            <a:schemeClr val="tx1"/>
                          </a:solidFill>
                        </a:rPr>
                        <a:t>1</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dirty="0" smtClean="0">
                          <a:solidFill>
                            <a:schemeClr val="tx1"/>
                          </a:solidFill>
                        </a:rPr>
                        <a:t>0</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dirty="0" smtClean="0">
                          <a:solidFill>
                            <a:schemeClr val="tx1"/>
                          </a:solidFill>
                        </a:rPr>
                        <a:t>0</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u="sng" dirty="0" smtClean="0"/>
                        <a:t>1</a:t>
                      </a:r>
                      <a:endParaRPr lang="da-DK" b="1" u="sng"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da-DK" b="1" u="sng" dirty="0" smtClean="0"/>
                        <a:t>1</a:t>
                      </a:r>
                      <a:endParaRPr lang="da-DK" b="1" u="sng"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da-DK" b="1" u="sng" dirty="0" smtClean="0">
                          <a:solidFill>
                            <a:srgbClr val="C00000"/>
                          </a:solidFill>
                        </a:rPr>
                        <a:t>1</a:t>
                      </a:r>
                      <a:endParaRPr lang="da-DK" b="1" u="sng" dirty="0">
                        <a:solidFill>
                          <a:srgbClr val="C00000"/>
                        </a:solidFill>
                      </a:endParaRPr>
                    </a:p>
                  </a:txBody>
                  <a:tcPr>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r>
              <a:tr h="370840">
                <a:tc>
                  <a:txBody>
                    <a:bodyPr/>
                    <a:lstStyle/>
                    <a:p>
                      <a:pPr algn="ctr"/>
                      <a:r>
                        <a:rPr lang="da-DK" b="1" dirty="0" smtClean="0"/>
                        <a:t>0</a:t>
                      </a:r>
                      <a:endParaRPr lang="da-DK" b="1" dirty="0"/>
                    </a:p>
                  </a:txBody>
                  <a:tcPr>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da-DK" b="1" dirty="0" smtClean="0">
                          <a:solidFill>
                            <a:schemeClr val="tx1"/>
                          </a:solidFill>
                        </a:rPr>
                        <a:t>0</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dirty="0" smtClean="0">
                          <a:solidFill>
                            <a:schemeClr val="tx1"/>
                          </a:solidFill>
                        </a:rPr>
                        <a:t>1</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dirty="0" smtClean="0">
                          <a:solidFill>
                            <a:schemeClr val="tx1"/>
                          </a:solidFill>
                        </a:rPr>
                        <a:t>1</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dirty="0" smtClean="0">
                          <a:solidFill>
                            <a:schemeClr val="tx1"/>
                          </a:solidFill>
                        </a:rPr>
                        <a:t>0</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dirty="0" smtClean="0">
                          <a:solidFill>
                            <a:schemeClr val="tx1"/>
                          </a:solidFill>
                        </a:rPr>
                        <a:t>0</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u="sng" dirty="0" smtClean="0"/>
                        <a:t>1</a:t>
                      </a:r>
                      <a:endParaRPr lang="da-DK" b="1" u="sng"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da-DK" b="1" u="sng" dirty="0" smtClean="0">
                          <a:solidFill>
                            <a:srgbClr val="C00000"/>
                          </a:solidFill>
                        </a:rPr>
                        <a:t>0</a:t>
                      </a:r>
                      <a:endParaRPr lang="da-DK" b="1" u="sng" dirty="0">
                        <a:solidFill>
                          <a:srgbClr val="C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da-DK" b="1" u="sng" dirty="0" smtClean="0"/>
                        <a:t>1</a:t>
                      </a:r>
                      <a:endParaRPr lang="da-DK" b="1" u="sng" dirty="0"/>
                    </a:p>
                  </a:txBody>
                  <a:tcPr>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r>
              <a:tr h="370840">
                <a:tc>
                  <a:txBody>
                    <a:bodyPr/>
                    <a:lstStyle/>
                    <a:p>
                      <a:pPr algn="ctr"/>
                      <a:r>
                        <a:rPr lang="da-DK" b="1" dirty="0" smtClean="0"/>
                        <a:t>0</a:t>
                      </a:r>
                      <a:endParaRPr lang="da-DK" b="1" dirty="0"/>
                    </a:p>
                  </a:txBody>
                  <a:tcPr>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da-DK" b="1" dirty="0" smtClean="0">
                          <a:solidFill>
                            <a:schemeClr val="tx1"/>
                          </a:solidFill>
                        </a:rPr>
                        <a:t>0</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dirty="0" smtClean="0">
                          <a:solidFill>
                            <a:schemeClr val="tx1"/>
                          </a:solidFill>
                        </a:rPr>
                        <a:t>1</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dirty="0" smtClean="0">
                          <a:solidFill>
                            <a:schemeClr val="tx1"/>
                          </a:solidFill>
                        </a:rPr>
                        <a:t>1</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dirty="0" smtClean="0">
                          <a:solidFill>
                            <a:schemeClr val="tx1"/>
                          </a:solidFill>
                        </a:rPr>
                        <a:t>0</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dirty="0" smtClean="0">
                          <a:solidFill>
                            <a:schemeClr val="tx1"/>
                          </a:solidFill>
                        </a:rPr>
                        <a:t>0</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u="sng" dirty="0" smtClean="0"/>
                        <a:t>1</a:t>
                      </a:r>
                      <a:endParaRPr lang="da-DK" b="1" u="sng"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da-DK" b="1" u="sng" dirty="0" smtClean="0"/>
                        <a:t>0</a:t>
                      </a:r>
                      <a:endParaRPr lang="da-DK" b="1" u="sng"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da-DK" b="1" u="sng" dirty="0" smtClean="0">
                          <a:solidFill>
                            <a:srgbClr val="C00000"/>
                          </a:solidFill>
                        </a:rPr>
                        <a:t>0</a:t>
                      </a:r>
                      <a:endParaRPr lang="da-DK" b="1" u="sng" dirty="0">
                        <a:solidFill>
                          <a:srgbClr val="C00000"/>
                        </a:solidFill>
                      </a:endParaRPr>
                    </a:p>
                  </a:txBody>
                  <a:tcPr>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r>
              <a:tr h="370840">
                <a:tc>
                  <a:txBody>
                    <a:bodyPr/>
                    <a:lstStyle/>
                    <a:p>
                      <a:pPr algn="ctr"/>
                      <a:r>
                        <a:rPr lang="da-DK" b="1" u="sng" dirty="0" smtClean="0">
                          <a:solidFill>
                            <a:srgbClr val="C00000"/>
                          </a:solidFill>
                        </a:rPr>
                        <a:t>1</a:t>
                      </a:r>
                      <a:endParaRPr lang="da-DK" b="1" u="sng" dirty="0">
                        <a:solidFill>
                          <a:srgbClr val="C00000"/>
                        </a:solidFill>
                      </a:endParaRPr>
                    </a:p>
                  </a:txBody>
                  <a:tcPr>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da-DK" b="1" dirty="0" smtClean="0">
                          <a:solidFill>
                            <a:schemeClr val="tx1"/>
                          </a:solidFill>
                        </a:rPr>
                        <a:t>0</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dirty="0" smtClean="0">
                          <a:solidFill>
                            <a:schemeClr val="tx1"/>
                          </a:solidFill>
                        </a:rPr>
                        <a:t>1</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dirty="0" smtClean="0">
                          <a:solidFill>
                            <a:schemeClr val="tx1"/>
                          </a:solidFill>
                        </a:rPr>
                        <a:t>1</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dirty="0" smtClean="0">
                          <a:solidFill>
                            <a:schemeClr val="tx1"/>
                          </a:solidFill>
                        </a:rPr>
                        <a:t>0</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u="sng" dirty="0" smtClean="0">
                          <a:solidFill>
                            <a:srgbClr val="00B050"/>
                          </a:solidFill>
                        </a:rPr>
                        <a:t>0</a:t>
                      </a:r>
                      <a:endParaRPr lang="da-DK" b="1" u="sng" dirty="0">
                        <a:solidFill>
                          <a:srgbClr val="00B05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u="sng" dirty="0" smtClean="0">
                          <a:solidFill>
                            <a:srgbClr val="C00000"/>
                          </a:solidFill>
                        </a:rPr>
                        <a:t>0</a:t>
                      </a:r>
                      <a:endParaRPr lang="da-DK" b="1" u="sng" dirty="0">
                        <a:solidFill>
                          <a:srgbClr val="C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da-DK" b="1" u="sng" dirty="0" smtClean="0"/>
                        <a:t>0</a:t>
                      </a:r>
                      <a:endParaRPr lang="da-DK" b="1" u="sng"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da-DK" b="1" u="sng" dirty="0" smtClean="0"/>
                        <a:t>0</a:t>
                      </a:r>
                      <a:endParaRPr lang="da-DK" b="1" u="sng" dirty="0"/>
                    </a:p>
                  </a:txBody>
                  <a:tcPr>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r>
              <a:tr h="370840">
                <a:tc>
                  <a:txBody>
                    <a:bodyPr/>
                    <a:lstStyle/>
                    <a:p>
                      <a:pPr algn="ctr"/>
                      <a:r>
                        <a:rPr lang="da-DK" b="1" u="sng" dirty="0" smtClean="0">
                          <a:solidFill>
                            <a:srgbClr val="C00000"/>
                          </a:solidFill>
                        </a:rPr>
                        <a:t>0</a:t>
                      </a:r>
                      <a:endParaRPr lang="da-DK" b="1" u="sng" dirty="0">
                        <a:solidFill>
                          <a:srgbClr val="C00000"/>
                        </a:solidFill>
                      </a:endParaRPr>
                    </a:p>
                  </a:txBody>
                  <a:tcPr>
                    <a:lnR w="12700" cap="flat" cmpd="sng" algn="ctr">
                      <a:noFill/>
                      <a:prstDash val="solid"/>
                      <a:round/>
                      <a:headEnd type="none" w="med" len="med"/>
                      <a:tailEnd type="none" w="med" len="med"/>
                    </a:lnR>
                    <a:lnT w="12700" cap="flat" cmpd="sng" algn="ctr">
                      <a:noFill/>
                      <a:prstDash val="solid"/>
                      <a:round/>
                      <a:headEnd type="none" w="med" len="med"/>
                      <a:tailEnd type="none" w="med" len="med"/>
                    </a:lnT>
                    <a:solidFill>
                      <a:srgbClr val="FFFF00"/>
                    </a:solidFill>
                  </a:tcPr>
                </a:tc>
                <a:tc>
                  <a:txBody>
                    <a:bodyPr/>
                    <a:lstStyle/>
                    <a:p>
                      <a:pPr algn="ctr"/>
                      <a:r>
                        <a:rPr lang="da-DK" b="1" dirty="0" smtClean="0">
                          <a:solidFill>
                            <a:schemeClr val="tx1"/>
                          </a:solidFill>
                        </a:rPr>
                        <a:t>0</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solidFill>
                      <a:schemeClr val="bg2"/>
                    </a:solidFill>
                  </a:tcPr>
                </a:tc>
                <a:tc>
                  <a:txBody>
                    <a:bodyPr/>
                    <a:lstStyle/>
                    <a:p>
                      <a:pPr algn="ctr"/>
                      <a:r>
                        <a:rPr lang="da-DK" b="1" dirty="0" smtClean="0">
                          <a:solidFill>
                            <a:schemeClr val="tx1"/>
                          </a:solidFill>
                        </a:rPr>
                        <a:t>1</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solidFill>
                      <a:schemeClr val="bg2"/>
                    </a:solidFill>
                  </a:tcPr>
                </a:tc>
                <a:tc>
                  <a:txBody>
                    <a:bodyPr/>
                    <a:lstStyle/>
                    <a:p>
                      <a:pPr algn="ctr"/>
                      <a:r>
                        <a:rPr lang="da-DK" b="1" dirty="0" smtClean="0">
                          <a:solidFill>
                            <a:schemeClr val="tx1"/>
                          </a:solidFill>
                        </a:rPr>
                        <a:t>1</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solidFill>
                      <a:schemeClr val="bg2"/>
                    </a:solidFill>
                  </a:tcPr>
                </a:tc>
                <a:tc>
                  <a:txBody>
                    <a:bodyPr/>
                    <a:lstStyle/>
                    <a:p>
                      <a:pPr algn="ctr"/>
                      <a:r>
                        <a:rPr lang="da-DK" b="1" dirty="0" smtClean="0">
                          <a:solidFill>
                            <a:srgbClr val="00B050"/>
                          </a:solidFill>
                        </a:rPr>
                        <a:t>0</a:t>
                      </a:r>
                      <a:endParaRPr lang="da-DK" b="1" dirty="0">
                        <a:solidFill>
                          <a:srgbClr val="00B05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solidFill>
                      <a:schemeClr val="bg2"/>
                    </a:solidFill>
                  </a:tcPr>
                </a:tc>
                <a:tc>
                  <a:txBody>
                    <a:bodyPr/>
                    <a:lstStyle/>
                    <a:p>
                      <a:pPr algn="ctr"/>
                      <a:r>
                        <a:rPr lang="da-DK" b="1" dirty="0" smtClean="0">
                          <a:solidFill>
                            <a:srgbClr val="C00000"/>
                          </a:solidFill>
                        </a:rPr>
                        <a:t>1</a:t>
                      </a:r>
                      <a:endParaRPr lang="da-DK" b="1" dirty="0">
                        <a:solidFill>
                          <a:srgbClr val="C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solidFill>
                      <a:schemeClr val="bg2"/>
                    </a:solidFill>
                  </a:tcPr>
                </a:tc>
                <a:tc>
                  <a:txBody>
                    <a:bodyPr/>
                    <a:lstStyle/>
                    <a:p>
                      <a:pPr algn="ctr"/>
                      <a:r>
                        <a:rPr lang="da-DK" b="1" u="sng" dirty="0" smtClean="0"/>
                        <a:t>0</a:t>
                      </a:r>
                      <a:endParaRPr lang="da-DK" b="1" u="sng"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solidFill>
                      <a:srgbClr val="FFFF00"/>
                    </a:solidFill>
                  </a:tcPr>
                </a:tc>
                <a:tc>
                  <a:txBody>
                    <a:bodyPr/>
                    <a:lstStyle/>
                    <a:p>
                      <a:pPr algn="ctr"/>
                      <a:r>
                        <a:rPr lang="da-DK" b="1" u="sng" dirty="0" smtClean="0"/>
                        <a:t>0</a:t>
                      </a:r>
                      <a:endParaRPr lang="da-DK" b="1" u="sng"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solidFill>
                      <a:srgbClr val="FFFF00"/>
                    </a:solidFill>
                  </a:tcPr>
                </a:tc>
                <a:tc>
                  <a:txBody>
                    <a:bodyPr/>
                    <a:lstStyle/>
                    <a:p>
                      <a:pPr algn="ctr"/>
                      <a:r>
                        <a:rPr lang="da-DK" b="1" u="sng" dirty="0" smtClean="0">
                          <a:solidFill>
                            <a:srgbClr val="C00000"/>
                          </a:solidFill>
                        </a:rPr>
                        <a:t>1</a:t>
                      </a:r>
                      <a:endParaRPr lang="da-DK" b="1" u="sng" dirty="0">
                        <a:solidFill>
                          <a:srgbClr val="C00000"/>
                        </a:solidFill>
                      </a:endParaRPr>
                    </a:p>
                  </a:txBody>
                  <a:tcPr>
                    <a:lnL w="12700" cap="flat" cmpd="sng" algn="ctr">
                      <a:noFill/>
                      <a:prstDash val="solid"/>
                      <a:round/>
                      <a:headEnd type="none" w="med" len="med"/>
                      <a:tailEnd type="none" w="med" len="med"/>
                    </a:lnL>
                    <a:lnT w="12700" cap="flat" cmpd="sng" algn="ctr">
                      <a:noFill/>
                      <a:prstDash val="solid"/>
                      <a:round/>
                      <a:headEnd type="none" w="med" len="med"/>
                      <a:tailEnd type="none" w="med" len="med"/>
                    </a:lnT>
                    <a:solidFill>
                      <a:srgbClr val="FFFF00"/>
                    </a:solidFill>
                  </a:tcPr>
                </a:tc>
              </a:tr>
            </a:tbl>
          </a:graphicData>
        </a:graphic>
      </p:graphicFrame>
      <p:sp>
        <p:nvSpPr>
          <p:cNvPr id="5" name="TextBox 4"/>
          <p:cNvSpPr txBox="1"/>
          <p:nvPr/>
        </p:nvSpPr>
        <p:spPr>
          <a:xfrm>
            <a:off x="179512" y="188640"/>
            <a:ext cx="8280920" cy="707886"/>
          </a:xfrm>
          <a:prstGeom prst="rect">
            <a:avLst/>
          </a:prstGeom>
          <a:noFill/>
        </p:spPr>
        <p:txBody>
          <a:bodyPr wrap="square" rtlCol="0">
            <a:spAutoFit/>
          </a:bodyPr>
          <a:lstStyle/>
          <a:p>
            <a:pPr algn="ctr"/>
            <a:r>
              <a:rPr lang="da-DK" sz="4000" b="1" dirty="0" smtClean="0"/>
              <a:t>Redundant </a:t>
            </a:r>
            <a:r>
              <a:rPr lang="da-DK" sz="4000" b="1" dirty="0" err="1" smtClean="0"/>
              <a:t>counter</a:t>
            </a:r>
            <a:r>
              <a:rPr lang="da-DK" sz="4000" b="1" dirty="0" smtClean="0"/>
              <a:t> </a:t>
            </a:r>
            <a:r>
              <a:rPr lang="da-DK" sz="4000" b="1" dirty="0" err="1" smtClean="0"/>
              <a:t>with</a:t>
            </a:r>
            <a:r>
              <a:rPr lang="da-DK" sz="4000" b="1" dirty="0" smtClean="0"/>
              <a:t> </a:t>
            </a:r>
            <a:r>
              <a:rPr lang="da-DK" sz="4000" b="1" i="1" dirty="0" smtClean="0"/>
              <a:t>E</a:t>
            </a:r>
            <a:r>
              <a:rPr lang="da-DK" sz="4000" b="1" dirty="0" smtClean="0"/>
              <a:t> = 1/2</a:t>
            </a:r>
            <a:endParaRPr lang="en-US" sz="4000" b="1" dirty="0"/>
          </a:p>
        </p:txBody>
      </p:sp>
      <p:sp>
        <p:nvSpPr>
          <p:cNvPr id="6" name="Arc 5"/>
          <p:cNvSpPr/>
          <p:nvPr/>
        </p:nvSpPr>
        <p:spPr>
          <a:xfrm flipH="1">
            <a:off x="2555776" y="1915462"/>
            <a:ext cx="288032" cy="324000"/>
          </a:xfrm>
          <a:prstGeom prst="arc">
            <a:avLst>
              <a:gd name="adj1" fmla="val 16200000"/>
              <a:gd name="adj2" fmla="val 6230066"/>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Arc 7"/>
          <p:cNvSpPr/>
          <p:nvPr/>
        </p:nvSpPr>
        <p:spPr>
          <a:xfrm flipH="1">
            <a:off x="2555776" y="2311470"/>
            <a:ext cx="288032" cy="324000"/>
          </a:xfrm>
          <a:prstGeom prst="arc">
            <a:avLst>
              <a:gd name="adj1" fmla="val 16200000"/>
              <a:gd name="adj2" fmla="val 6230066"/>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TextBox 8"/>
          <p:cNvSpPr txBox="1"/>
          <p:nvPr/>
        </p:nvSpPr>
        <p:spPr>
          <a:xfrm>
            <a:off x="827584" y="1854712"/>
            <a:ext cx="1728192" cy="369332"/>
          </a:xfrm>
          <a:prstGeom prst="rect">
            <a:avLst/>
          </a:prstGeom>
          <a:noFill/>
        </p:spPr>
        <p:txBody>
          <a:bodyPr wrap="square" rtlCol="0">
            <a:spAutoFit/>
          </a:bodyPr>
          <a:lstStyle/>
          <a:p>
            <a:pPr algn="r"/>
            <a:r>
              <a:rPr lang="da-DK" dirty="0" err="1" smtClean="0"/>
              <a:t>increment</a:t>
            </a:r>
            <a:endParaRPr lang="da-DK" dirty="0"/>
          </a:p>
        </p:txBody>
      </p:sp>
      <p:sp>
        <p:nvSpPr>
          <p:cNvPr id="10" name="TextBox 9"/>
          <p:cNvSpPr txBox="1"/>
          <p:nvPr/>
        </p:nvSpPr>
        <p:spPr>
          <a:xfrm rot="5400000">
            <a:off x="2515126" y="2702867"/>
            <a:ext cx="432048" cy="369332"/>
          </a:xfrm>
          <a:prstGeom prst="rect">
            <a:avLst/>
          </a:prstGeom>
          <a:noFill/>
        </p:spPr>
        <p:txBody>
          <a:bodyPr wrap="square" rtlCol="0">
            <a:spAutoFit/>
          </a:bodyPr>
          <a:lstStyle/>
          <a:p>
            <a:r>
              <a:rPr lang="da-DK" dirty="0" smtClean="0"/>
              <a:t>…</a:t>
            </a:r>
            <a:endParaRPr lang="da-DK" dirty="0"/>
          </a:p>
        </p:txBody>
      </p:sp>
      <p:sp>
        <p:nvSpPr>
          <p:cNvPr id="12" name="TextBox 11"/>
          <p:cNvSpPr txBox="1"/>
          <p:nvPr/>
        </p:nvSpPr>
        <p:spPr>
          <a:xfrm>
            <a:off x="0" y="5589240"/>
            <a:ext cx="9144000" cy="523220"/>
          </a:xfrm>
          <a:prstGeom prst="rect">
            <a:avLst/>
          </a:prstGeom>
          <a:noFill/>
        </p:spPr>
        <p:txBody>
          <a:bodyPr wrap="square" rtlCol="0">
            <a:spAutoFit/>
          </a:bodyPr>
          <a:lstStyle/>
          <a:p>
            <a:pPr algn="ctr"/>
            <a:r>
              <a:rPr lang="da-DK" sz="2800" b="1" dirty="0" err="1" smtClean="0">
                <a:solidFill>
                  <a:srgbClr val="C00000"/>
                </a:solidFill>
              </a:rPr>
              <a:t>Value</a:t>
            </a:r>
            <a:r>
              <a:rPr lang="da-DK" sz="2800" b="1" dirty="0" smtClean="0"/>
              <a:t> = Val(</a:t>
            </a:r>
            <a:r>
              <a:rPr lang="da-DK" sz="2800" b="1" i="1" dirty="0" smtClean="0"/>
              <a:t>X</a:t>
            </a:r>
            <a:r>
              <a:rPr lang="da-DK" sz="2800" b="1" i="1" baseline="-25000" dirty="0" smtClean="0"/>
              <a:t>L</a:t>
            </a:r>
            <a:r>
              <a:rPr lang="da-DK" sz="2800" b="1" dirty="0" smtClean="0"/>
              <a:t>) + 2</a:t>
            </a:r>
            <a:r>
              <a:rPr lang="da-DK" sz="2800" b="1" baseline="30000" dirty="0" smtClean="0"/>
              <a:t>|</a:t>
            </a:r>
            <a:r>
              <a:rPr lang="da-DK" sz="2800" b="1" i="1" baseline="30000" dirty="0" smtClean="0"/>
              <a:t>X</a:t>
            </a:r>
            <a:r>
              <a:rPr lang="da-DK" sz="2500" b="1" i="1" baseline="20000" dirty="0" smtClean="0"/>
              <a:t>L</a:t>
            </a:r>
            <a:r>
              <a:rPr lang="da-DK" sz="2800" b="1" baseline="30000" dirty="0" smtClean="0"/>
              <a:t>|</a:t>
            </a:r>
            <a:r>
              <a:rPr lang="da-DK" sz="2800" b="1" dirty="0" smtClean="0"/>
              <a:t>·(Val(</a:t>
            </a:r>
            <a:r>
              <a:rPr lang="da-DK" sz="2800" b="1" i="1" dirty="0" smtClean="0"/>
              <a:t>X</a:t>
            </a:r>
            <a:r>
              <a:rPr lang="da-DK" sz="2800" b="1" i="1" baseline="-25000" dirty="0" smtClean="0"/>
              <a:t>H</a:t>
            </a:r>
            <a:r>
              <a:rPr lang="da-DK" sz="2800" b="1" dirty="0" smtClean="0"/>
              <a:t>)+ carry·2</a:t>
            </a:r>
            <a:r>
              <a:rPr lang="da-DK" sz="2800" b="1" baseline="30000" dirty="0" smtClean="0"/>
              <a:t>Val(</a:t>
            </a:r>
            <a:r>
              <a:rPr lang="da-DK" sz="2800" b="1" i="1" baseline="30000" dirty="0" smtClean="0"/>
              <a:t>X</a:t>
            </a:r>
            <a:r>
              <a:rPr lang="da-DK" sz="2500" b="1" i="1" baseline="20000" dirty="0" smtClean="0"/>
              <a:t>L</a:t>
            </a:r>
            <a:r>
              <a:rPr lang="da-DK" sz="2800" b="1" baseline="30000" dirty="0" smtClean="0"/>
              <a:t>)</a:t>
            </a:r>
            <a:r>
              <a:rPr lang="da-DK" sz="2800" b="1" dirty="0" smtClean="0"/>
              <a:t> )</a:t>
            </a:r>
          </a:p>
        </p:txBody>
      </p:sp>
      <p:sp>
        <p:nvSpPr>
          <p:cNvPr id="13" name="TextBox 12"/>
          <p:cNvSpPr txBox="1"/>
          <p:nvPr/>
        </p:nvSpPr>
        <p:spPr>
          <a:xfrm>
            <a:off x="611560" y="6279703"/>
            <a:ext cx="8064896" cy="461665"/>
          </a:xfrm>
          <a:prstGeom prst="rect">
            <a:avLst/>
          </a:prstGeom>
          <a:solidFill>
            <a:srgbClr val="FFFF00"/>
          </a:solidFill>
          <a:ln w="19050">
            <a:solidFill>
              <a:schemeClr val="tx1"/>
            </a:solidFill>
          </a:ln>
        </p:spPr>
        <p:txBody>
          <a:bodyPr wrap="square" rtlCol="0">
            <a:spAutoFit/>
          </a:bodyPr>
          <a:lstStyle/>
          <a:p>
            <a:pPr algn="ctr"/>
            <a:r>
              <a:rPr lang="da-DK" sz="2400" b="1" i="1" dirty="0" smtClean="0"/>
              <a:t>n</a:t>
            </a:r>
            <a:r>
              <a:rPr lang="da-DK" sz="2400" b="1" dirty="0" smtClean="0"/>
              <a:t>+1 bits	2</a:t>
            </a:r>
            <a:r>
              <a:rPr lang="da-DK" sz="2400" b="1" i="1" baseline="30000" dirty="0" smtClean="0"/>
              <a:t>n</a:t>
            </a:r>
            <a:r>
              <a:rPr lang="da-DK" sz="2400" b="1" dirty="0" smtClean="0"/>
              <a:t> </a:t>
            </a:r>
            <a:r>
              <a:rPr lang="da-DK" sz="2400" b="1" dirty="0" err="1" smtClean="0"/>
              <a:t>values</a:t>
            </a:r>
            <a:r>
              <a:rPr lang="da-DK" sz="2400" b="1" dirty="0" smtClean="0"/>
              <a:t>	log </a:t>
            </a:r>
            <a:r>
              <a:rPr lang="da-DK" sz="2400" b="1" i="1" dirty="0" smtClean="0"/>
              <a:t>n</a:t>
            </a:r>
            <a:r>
              <a:rPr lang="da-DK" sz="2400" b="1" dirty="0" smtClean="0"/>
              <a:t> + 2 </a:t>
            </a:r>
            <a:r>
              <a:rPr lang="da-DK" sz="2400" b="1" dirty="0" err="1" smtClean="0"/>
              <a:t>reads</a:t>
            </a:r>
            <a:r>
              <a:rPr lang="da-DK" sz="2400" b="1" dirty="0" smtClean="0"/>
              <a:t>		3 </a:t>
            </a:r>
            <a:r>
              <a:rPr lang="da-DK" sz="2400" b="1" dirty="0" err="1" smtClean="0"/>
              <a:t>writes</a:t>
            </a:r>
            <a:endParaRPr lang="da-DK" sz="2400" b="1"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568" y="99392"/>
            <a:ext cx="10225136" cy="6858000"/>
          </a:xfrm>
        </p:spPr>
        <p:txBody>
          <a:bodyPr>
            <a:noAutofit/>
          </a:bodyPr>
          <a:lstStyle/>
          <a:p>
            <a:r>
              <a:rPr lang="da-DK" sz="48000" b="1" dirty="0" smtClean="0"/>
              <a:t>1</a:t>
            </a:r>
            <a:endParaRPr lang="en-US" sz="48000" b="1" dirty="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769900" y="1328574"/>
          <a:ext cx="3602300" cy="4079240"/>
        </p:xfrm>
        <a:graphic>
          <a:graphicData uri="http://schemas.openxmlformats.org/drawingml/2006/table">
            <a:tbl>
              <a:tblPr firstRow="1" bandRow="1">
                <a:tableStyleId>{5C22544A-7EE6-4342-B048-85BDC9FD1C3A}</a:tableStyleId>
              </a:tblPr>
              <a:tblGrid>
                <a:gridCol w="712788"/>
                <a:gridCol w="361189"/>
                <a:gridCol w="361189"/>
                <a:gridCol w="361189"/>
                <a:gridCol w="361189"/>
                <a:gridCol w="361189"/>
                <a:gridCol w="361189"/>
                <a:gridCol w="361189"/>
                <a:gridCol w="361189"/>
              </a:tblGrid>
              <a:tr h="370840">
                <a:tc>
                  <a:txBody>
                    <a:bodyPr/>
                    <a:lstStyle/>
                    <a:p>
                      <a:pPr algn="ctr"/>
                      <a:r>
                        <a:rPr lang="da-DK" b="1" dirty="0" err="1" smtClean="0">
                          <a:solidFill>
                            <a:schemeClr val="tx1"/>
                          </a:solidFill>
                        </a:rPr>
                        <a:t>carry</a:t>
                      </a:r>
                      <a:endParaRPr lang="da-DK" b="1" dirty="0">
                        <a:solidFill>
                          <a:schemeClr val="tx1"/>
                        </a:solidFill>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gridSpan="5">
                  <a:txBody>
                    <a:bodyPr/>
                    <a:lstStyle/>
                    <a:p>
                      <a:pPr algn="ctr"/>
                      <a:r>
                        <a:rPr lang="da-DK" b="1" i="1" dirty="0" smtClean="0">
                          <a:solidFill>
                            <a:schemeClr val="tx1"/>
                          </a:solidFill>
                        </a:rPr>
                        <a:t>X</a:t>
                      </a:r>
                      <a:r>
                        <a:rPr lang="da-DK" b="1" i="1" baseline="-25000" dirty="0" smtClean="0">
                          <a:solidFill>
                            <a:schemeClr val="tx1"/>
                          </a:solidFill>
                        </a:rPr>
                        <a:t>H</a:t>
                      </a:r>
                      <a:endParaRPr lang="da-DK" b="1" i="1" baseline="-25000" dirty="0">
                        <a:solidFill>
                          <a:schemeClr val="tx1"/>
                        </a:solidFill>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hMerge="1">
                  <a:txBody>
                    <a:bodyPr/>
                    <a:lstStyle/>
                    <a:p>
                      <a:pPr algn="ctr"/>
                      <a:endParaRPr lang="da-DK"/>
                    </a:p>
                  </a:txBody>
                  <a:tcPr>
                    <a:solidFill>
                      <a:schemeClr val="bg2"/>
                    </a:solidFill>
                  </a:tcPr>
                </a:tc>
                <a:tc hMerge="1">
                  <a:txBody>
                    <a:bodyPr/>
                    <a:lstStyle/>
                    <a:p>
                      <a:pPr algn="ctr"/>
                      <a:endParaRPr lang="da-DK" dirty="0"/>
                    </a:p>
                  </a:txBody>
                  <a:tcPr>
                    <a:solidFill>
                      <a:schemeClr val="bg2"/>
                    </a:solidFill>
                  </a:tcPr>
                </a:tc>
                <a:tc hMerge="1">
                  <a:txBody>
                    <a:bodyPr/>
                    <a:lstStyle/>
                    <a:p>
                      <a:pPr algn="ctr"/>
                      <a:endParaRPr lang="da-DK"/>
                    </a:p>
                  </a:txBody>
                  <a:tcPr>
                    <a:solidFill>
                      <a:schemeClr val="bg2"/>
                    </a:solidFill>
                  </a:tcPr>
                </a:tc>
                <a:tc hMerge="1">
                  <a:txBody>
                    <a:bodyPr/>
                    <a:lstStyle/>
                    <a:p>
                      <a:pPr algn="ctr"/>
                      <a:endParaRPr lang="da-DK" dirty="0"/>
                    </a:p>
                  </a:txBody>
                  <a:tcPr>
                    <a:solidFill>
                      <a:schemeClr val="bg2"/>
                    </a:solidFill>
                  </a:tcPr>
                </a:tc>
                <a:tc gridSpan="3">
                  <a:txBody>
                    <a:bodyPr/>
                    <a:lstStyle/>
                    <a:p>
                      <a:pPr algn="ctr"/>
                      <a:r>
                        <a:rPr lang="da-DK" b="1" i="1" dirty="0" smtClean="0">
                          <a:solidFill>
                            <a:schemeClr val="tx1"/>
                          </a:solidFill>
                        </a:rPr>
                        <a:t>X</a:t>
                      </a:r>
                      <a:r>
                        <a:rPr lang="da-DK" b="1" i="1" baseline="-25000" dirty="0" smtClean="0">
                          <a:solidFill>
                            <a:schemeClr val="tx1"/>
                          </a:solidFill>
                        </a:rPr>
                        <a:t>L</a:t>
                      </a:r>
                      <a:endParaRPr lang="da-DK" b="1"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hMerge="1">
                  <a:txBody>
                    <a:bodyPr/>
                    <a:lstStyle/>
                    <a:p>
                      <a:pPr algn="ctr"/>
                      <a:endParaRPr lang="da-DK"/>
                    </a:p>
                  </a:txBody>
                  <a:tcPr>
                    <a:solidFill>
                      <a:srgbClr val="FFFF00"/>
                    </a:solidFill>
                  </a:tcPr>
                </a:tc>
                <a:tc hMerge="1">
                  <a:txBody>
                    <a:bodyPr/>
                    <a:lstStyle/>
                    <a:p>
                      <a:pPr algn="ctr"/>
                      <a:endParaRPr lang="da-DK" dirty="0"/>
                    </a:p>
                  </a:txBody>
                  <a:tcPr>
                    <a:solidFill>
                      <a:srgbClr val="FFFF00"/>
                    </a:solidFill>
                  </a:tcPr>
                </a:tc>
              </a:tr>
              <a:tr h="370840">
                <a:tc>
                  <a:txBody>
                    <a:bodyPr/>
                    <a:lstStyle/>
                    <a:p>
                      <a:pPr algn="ctr"/>
                      <a:r>
                        <a:rPr lang="da-DK" b="1" u="sng" dirty="0" smtClean="0"/>
                        <a:t>1</a:t>
                      </a:r>
                      <a:endParaRPr lang="da-DK" b="1" u="sng" dirty="0"/>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da-DK" b="1" dirty="0" smtClean="0">
                          <a:solidFill>
                            <a:schemeClr val="tx1"/>
                          </a:solidFill>
                        </a:rPr>
                        <a:t>0</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dirty="0" smtClean="0">
                          <a:solidFill>
                            <a:schemeClr val="tx1"/>
                          </a:solidFill>
                        </a:rPr>
                        <a:t>1</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dirty="0" smtClean="0">
                          <a:solidFill>
                            <a:schemeClr val="tx1"/>
                          </a:solidFill>
                        </a:rPr>
                        <a:t>0</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dirty="0" smtClean="0">
                          <a:solidFill>
                            <a:schemeClr val="tx1"/>
                          </a:solidFill>
                        </a:rPr>
                        <a:t>1</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u="sng" dirty="0" smtClean="0">
                          <a:solidFill>
                            <a:srgbClr val="00B050"/>
                          </a:solidFill>
                        </a:rPr>
                        <a:t>1</a:t>
                      </a:r>
                      <a:endParaRPr lang="da-DK" b="1" u="sng" dirty="0">
                        <a:solidFill>
                          <a:srgbClr val="00B05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u="sng" dirty="0" smtClean="0"/>
                        <a:t>0</a:t>
                      </a:r>
                      <a:endParaRPr lang="da-DK" b="1" u="sng"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da-DK" b="1" u="sng" dirty="0" smtClean="0"/>
                        <a:t>0</a:t>
                      </a:r>
                      <a:endParaRPr lang="da-DK" b="1" u="sng"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da-DK" b="1" u="sng" dirty="0" smtClean="0"/>
                        <a:t>0</a:t>
                      </a:r>
                      <a:endParaRPr lang="da-DK" b="1" u="sng" dirty="0"/>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r>
              <a:tr h="370840">
                <a:tc>
                  <a:txBody>
                    <a:bodyPr/>
                    <a:lstStyle/>
                    <a:p>
                      <a:pPr algn="ctr"/>
                      <a:r>
                        <a:rPr lang="da-DK" b="1" u="sng" dirty="0" smtClean="0"/>
                        <a:t>1</a:t>
                      </a:r>
                      <a:endParaRPr lang="da-DK" b="1" u="sng" dirty="0"/>
                    </a:p>
                  </a:txBody>
                  <a:tcPr>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da-DK" b="1" dirty="0" smtClean="0">
                          <a:solidFill>
                            <a:schemeClr val="tx1"/>
                          </a:solidFill>
                        </a:rPr>
                        <a:t>0</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dirty="0" smtClean="0">
                          <a:solidFill>
                            <a:schemeClr val="tx1"/>
                          </a:solidFill>
                        </a:rPr>
                        <a:t>1</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dirty="0" smtClean="0">
                          <a:solidFill>
                            <a:schemeClr val="tx1"/>
                          </a:solidFill>
                        </a:rPr>
                        <a:t>0</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u="sng" dirty="0" smtClean="0">
                          <a:solidFill>
                            <a:srgbClr val="00B050"/>
                          </a:solidFill>
                        </a:rPr>
                        <a:t>1</a:t>
                      </a:r>
                      <a:endParaRPr lang="da-DK" b="1" u="sng" dirty="0">
                        <a:solidFill>
                          <a:srgbClr val="00B05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u="sng" dirty="0" smtClean="0">
                          <a:solidFill>
                            <a:srgbClr val="C00000"/>
                          </a:solidFill>
                        </a:rPr>
                        <a:t>0</a:t>
                      </a:r>
                      <a:endParaRPr lang="da-DK" b="1" u="sng" dirty="0">
                        <a:solidFill>
                          <a:srgbClr val="C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u="sng" dirty="0" smtClean="0"/>
                        <a:t>0</a:t>
                      </a:r>
                      <a:endParaRPr lang="da-DK" b="1" u="sng"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da-DK" b="1" u="sng" dirty="0" smtClean="0"/>
                        <a:t>0</a:t>
                      </a:r>
                      <a:endParaRPr lang="da-DK" b="1" u="sng"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da-DK" b="1" u="sng" dirty="0" smtClean="0">
                          <a:solidFill>
                            <a:srgbClr val="C00000"/>
                          </a:solidFill>
                        </a:rPr>
                        <a:t>1</a:t>
                      </a:r>
                      <a:endParaRPr lang="da-DK" b="1" u="sng" dirty="0">
                        <a:solidFill>
                          <a:srgbClr val="C00000"/>
                        </a:solidFill>
                      </a:endParaRPr>
                    </a:p>
                  </a:txBody>
                  <a:tcPr>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r>
              <a:tr h="370840">
                <a:tc>
                  <a:txBody>
                    <a:bodyPr/>
                    <a:lstStyle/>
                    <a:p>
                      <a:pPr algn="ctr"/>
                      <a:r>
                        <a:rPr lang="da-DK" b="1" u="sng" dirty="0" smtClean="0"/>
                        <a:t>1</a:t>
                      </a:r>
                      <a:endParaRPr lang="da-DK" b="1" u="sng" dirty="0"/>
                    </a:p>
                  </a:txBody>
                  <a:tcPr>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da-DK" b="1" dirty="0" smtClean="0">
                          <a:solidFill>
                            <a:schemeClr val="tx1"/>
                          </a:solidFill>
                        </a:rPr>
                        <a:t>0</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dirty="0" smtClean="0">
                          <a:solidFill>
                            <a:schemeClr val="tx1"/>
                          </a:solidFill>
                        </a:rPr>
                        <a:t>1</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u="sng" dirty="0" smtClean="0">
                          <a:solidFill>
                            <a:srgbClr val="00B050"/>
                          </a:solidFill>
                        </a:rPr>
                        <a:t>0</a:t>
                      </a:r>
                      <a:endParaRPr lang="da-DK" b="1" u="sng" dirty="0">
                        <a:solidFill>
                          <a:srgbClr val="00B05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u="sng" dirty="0" smtClean="0">
                          <a:solidFill>
                            <a:srgbClr val="C00000"/>
                          </a:solidFill>
                        </a:rPr>
                        <a:t>0</a:t>
                      </a:r>
                      <a:endParaRPr lang="da-DK" b="1" u="sng" dirty="0">
                        <a:solidFill>
                          <a:srgbClr val="C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dirty="0" smtClean="0">
                          <a:solidFill>
                            <a:schemeClr val="tx1"/>
                          </a:solidFill>
                        </a:rPr>
                        <a:t>0</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u="sng" dirty="0" smtClean="0"/>
                        <a:t>0</a:t>
                      </a:r>
                      <a:endParaRPr lang="da-DK" b="1" u="sng"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da-DK" b="1" u="sng" dirty="0" smtClean="0">
                          <a:solidFill>
                            <a:srgbClr val="C00000"/>
                          </a:solidFill>
                        </a:rPr>
                        <a:t>1</a:t>
                      </a:r>
                      <a:endParaRPr lang="da-DK" b="1" u="sng" dirty="0">
                        <a:solidFill>
                          <a:srgbClr val="C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da-DK" b="1" u="sng" dirty="0" smtClean="0"/>
                        <a:t>1</a:t>
                      </a:r>
                      <a:endParaRPr lang="da-DK" b="1" u="sng" dirty="0"/>
                    </a:p>
                  </a:txBody>
                  <a:tcPr>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r>
              <a:tr h="370840">
                <a:tc>
                  <a:txBody>
                    <a:bodyPr/>
                    <a:lstStyle/>
                    <a:p>
                      <a:pPr algn="ctr"/>
                      <a:r>
                        <a:rPr lang="da-DK" b="1" u="sng" dirty="0" smtClean="0">
                          <a:solidFill>
                            <a:schemeClr val="tx1"/>
                          </a:solidFill>
                        </a:rPr>
                        <a:t>1</a:t>
                      </a:r>
                      <a:endParaRPr lang="da-DK" b="1" u="sng" dirty="0">
                        <a:solidFill>
                          <a:schemeClr val="tx1"/>
                        </a:solidFill>
                      </a:endParaRPr>
                    </a:p>
                  </a:txBody>
                  <a:tcPr>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da-DK" b="1" dirty="0" smtClean="0">
                          <a:solidFill>
                            <a:schemeClr val="tx1"/>
                          </a:solidFill>
                        </a:rPr>
                        <a:t>0</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u="sng" dirty="0" smtClean="0">
                          <a:solidFill>
                            <a:srgbClr val="00B050"/>
                          </a:solidFill>
                        </a:rPr>
                        <a:t>1</a:t>
                      </a:r>
                      <a:endParaRPr lang="da-DK" b="1" u="sng" dirty="0">
                        <a:solidFill>
                          <a:srgbClr val="00B05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u="sng" dirty="0" smtClean="0">
                          <a:solidFill>
                            <a:srgbClr val="C00000"/>
                          </a:solidFill>
                        </a:rPr>
                        <a:t>1</a:t>
                      </a:r>
                      <a:endParaRPr lang="da-DK" b="1" u="sng" dirty="0">
                        <a:solidFill>
                          <a:srgbClr val="C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dirty="0" smtClean="0">
                          <a:solidFill>
                            <a:schemeClr val="tx1"/>
                          </a:solidFill>
                        </a:rPr>
                        <a:t>0</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dirty="0" smtClean="0">
                          <a:solidFill>
                            <a:schemeClr val="tx1"/>
                          </a:solidFill>
                        </a:rPr>
                        <a:t>0</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u="sng" dirty="0" smtClean="0"/>
                        <a:t>0</a:t>
                      </a:r>
                      <a:endParaRPr lang="da-DK" b="1" u="sng"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da-DK" b="1" u="sng" dirty="0" smtClean="0"/>
                        <a:t>1</a:t>
                      </a:r>
                      <a:endParaRPr lang="da-DK" b="1" u="sng"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da-DK" b="1" u="sng" dirty="0" smtClean="0">
                          <a:solidFill>
                            <a:srgbClr val="C00000"/>
                          </a:solidFill>
                        </a:rPr>
                        <a:t>0</a:t>
                      </a:r>
                      <a:endParaRPr lang="da-DK" b="1" u="sng" dirty="0">
                        <a:solidFill>
                          <a:srgbClr val="C00000"/>
                        </a:solidFill>
                      </a:endParaRPr>
                    </a:p>
                  </a:txBody>
                  <a:tcPr>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r>
              <a:tr h="370840">
                <a:tc>
                  <a:txBody>
                    <a:bodyPr/>
                    <a:lstStyle/>
                    <a:p>
                      <a:pPr algn="ctr"/>
                      <a:r>
                        <a:rPr lang="da-DK" b="1" u="sng" dirty="0" smtClean="0">
                          <a:solidFill>
                            <a:srgbClr val="C00000"/>
                          </a:solidFill>
                        </a:rPr>
                        <a:t>0</a:t>
                      </a:r>
                      <a:endParaRPr lang="da-DK" b="1" u="sng" dirty="0">
                        <a:solidFill>
                          <a:srgbClr val="C00000"/>
                        </a:solidFill>
                      </a:endParaRPr>
                    </a:p>
                  </a:txBody>
                  <a:tcPr>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da-DK" b="1" dirty="0" smtClean="0">
                          <a:solidFill>
                            <a:srgbClr val="00B050"/>
                          </a:solidFill>
                        </a:rPr>
                        <a:t>0</a:t>
                      </a:r>
                      <a:endParaRPr lang="da-DK" b="1" dirty="0">
                        <a:solidFill>
                          <a:srgbClr val="00B05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dirty="0" smtClean="0">
                          <a:solidFill>
                            <a:schemeClr val="tx1"/>
                          </a:solidFill>
                        </a:rPr>
                        <a:t>1</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dirty="0" smtClean="0">
                          <a:solidFill>
                            <a:schemeClr val="tx1"/>
                          </a:solidFill>
                        </a:rPr>
                        <a:t>1</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dirty="0" smtClean="0">
                          <a:solidFill>
                            <a:schemeClr val="tx1"/>
                          </a:solidFill>
                        </a:rPr>
                        <a:t>0</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dirty="0" smtClean="0">
                          <a:solidFill>
                            <a:schemeClr val="tx1"/>
                          </a:solidFill>
                        </a:rPr>
                        <a:t>0</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u="sng" dirty="0" smtClean="0">
                          <a:solidFill>
                            <a:srgbClr val="C00000"/>
                          </a:solidFill>
                        </a:rPr>
                        <a:t>1</a:t>
                      </a:r>
                      <a:endParaRPr lang="da-DK" b="1" u="sng" dirty="0">
                        <a:solidFill>
                          <a:srgbClr val="C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da-DK" b="1" u="sng" dirty="0" smtClean="0"/>
                        <a:t>1</a:t>
                      </a:r>
                      <a:endParaRPr lang="da-DK" b="1" u="sng"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da-DK" b="1" u="sng" dirty="0" smtClean="0"/>
                        <a:t>0</a:t>
                      </a:r>
                      <a:endParaRPr lang="da-DK" b="1" u="sng" dirty="0"/>
                    </a:p>
                  </a:txBody>
                  <a:tcPr>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r>
              <a:tr h="370840">
                <a:tc>
                  <a:txBody>
                    <a:bodyPr/>
                    <a:lstStyle/>
                    <a:p>
                      <a:pPr algn="ctr"/>
                      <a:r>
                        <a:rPr lang="da-DK" b="1" dirty="0" smtClean="0"/>
                        <a:t>0</a:t>
                      </a:r>
                      <a:endParaRPr lang="da-DK" b="1" dirty="0"/>
                    </a:p>
                  </a:txBody>
                  <a:tcPr>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da-DK" b="1" dirty="0" smtClean="0">
                          <a:solidFill>
                            <a:schemeClr val="tx1"/>
                          </a:solidFill>
                        </a:rPr>
                        <a:t>0</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dirty="0" smtClean="0">
                          <a:solidFill>
                            <a:schemeClr val="tx1"/>
                          </a:solidFill>
                        </a:rPr>
                        <a:t>1</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dirty="0" smtClean="0">
                          <a:solidFill>
                            <a:schemeClr val="tx1"/>
                          </a:solidFill>
                        </a:rPr>
                        <a:t>1</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dirty="0" smtClean="0">
                          <a:solidFill>
                            <a:schemeClr val="tx1"/>
                          </a:solidFill>
                        </a:rPr>
                        <a:t>0</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dirty="0" smtClean="0">
                          <a:solidFill>
                            <a:schemeClr val="tx1"/>
                          </a:solidFill>
                        </a:rPr>
                        <a:t>0</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u="sng" dirty="0" smtClean="0"/>
                        <a:t>1</a:t>
                      </a:r>
                      <a:endParaRPr lang="da-DK" b="1" u="sng"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da-DK" b="1" u="sng" dirty="0" smtClean="0"/>
                        <a:t>1</a:t>
                      </a:r>
                      <a:endParaRPr lang="da-DK" b="1" u="sng"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da-DK" b="1" u="sng" dirty="0" smtClean="0">
                          <a:solidFill>
                            <a:srgbClr val="C00000"/>
                          </a:solidFill>
                        </a:rPr>
                        <a:t>1</a:t>
                      </a:r>
                      <a:endParaRPr lang="da-DK" b="1" u="sng" dirty="0">
                        <a:solidFill>
                          <a:srgbClr val="C00000"/>
                        </a:solidFill>
                      </a:endParaRPr>
                    </a:p>
                  </a:txBody>
                  <a:tcPr>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r>
              <a:tr h="370840">
                <a:tc>
                  <a:txBody>
                    <a:bodyPr/>
                    <a:lstStyle/>
                    <a:p>
                      <a:pPr algn="ctr"/>
                      <a:r>
                        <a:rPr lang="da-DK" b="1" dirty="0" smtClean="0"/>
                        <a:t>0</a:t>
                      </a:r>
                      <a:endParaRPr lang="da-DK" b="1" dirty="0"/>
                    </a:p>
                  </a:txBody>
                  <a:tcPr>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da-DK" b="1" dirty="0" smtClean="0">
                          <a:solidFill>
                            <a:schemeClr val="tx1"/>
                          </a:solidFill>
                        </a:rPr>
                        <a:t>0</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dirty="0" smtClean="0">
                          <a:solidFill>
                            <a:schemeClr val="tx1"/>
                          </a:solidFill>
                        </a:rPr>
                        <a:t>1</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dirty="0" smtClean="0">
                          <a:solidFill>
                            <a:schemeClr val="tx1"/>
                          </a:solidFill>
                        </a:rPr>
                        <a:t>1</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dirty="0" smtClean="0">
                          <a:solidFill>
                            <a:schemeClr val="tx1"/>
                          </a:solidFill>
                        </a:rPr>
                        <a:t>0</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dirty="0" smtClean="0">
                          <a:solidFill>
                            <a:schemeClr val="tx1"/>
                          </a:solidFill>
                        </a:rPr>
                        <a:t>0</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u="sng" dirty="0" smtClean="0"/>
                        <a:t>1</a:t>
                      </a:r>
                      <a:endParaRPr lang="da-DK" b="1" u="sng"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da-DK" b="1" u="sng" dirty="0" smtClean="0">
                          <a:solidFill>
                            <a:srgbClr val="C00000"/>
                          </a:solidFill>
                        </a:rPr>
                        <a:t>0</a:t>
                      </a:r>
                      <a:endParaRPr lang="da-DK" b="1" u="sng" dirty="0">
                        <a:solidFill>
                          <a:srgbClr val="C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da-DK" b="1" u="sng" dirty="0" smtClean="0"/>
                        <a:t>1</a:t>
                      </a:r>
                      <a:endParaRPr lang="da-DK" b="1" u="sng" dirty="0"/>
                    </a:p>
                  </a:txBody>
                  <a:tcPr>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r>
              <a:tr h="370840">
                <a:tc>
                  <a:txBody>
                    <a:bodyPr/>
                    <a:lstStyle/>
                    <a:p>
                      <a:pPr algn="ctr"/>
                      <a:r>
                        <a:rPr lang="da-DK" b="1" dirty="0" smtClean="0"/>
                        <a:t>0</a:t>
                      </a:r>
                      <a:endParaRPr lang="da-DK" b="1" dirty="0"/>
                    </a:p>
                  </a:txBody>
                  <a:tcPr>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da-DK" b="1" dirty="0" smtClean="0">
                          <a:solidFill>
                            <a:schemeClr val="tx1"/>
                          </a:solidFill>
                        </a:rPr>
                        <a:t>0</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dirty="0" smtClean="0">
                          <a:solidFill>
                            <a:schemeClr val="tx1"/>
                          </a:solidFill>
                        </a:rPr>
                        <a:t>1</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dirty="0" smtClean="0">
                          <a:solidFill>
                            <a:schemeClr val="tx1"/>
                          </a:solidFill>
                        </a:rPr>
                        <a:t>1</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dirty="0" smtClean="0">
                          <a:solidFill>
                            <a:schemeClr val="tx1"/>
                          </a:solidFill>
                        </a:rPr>
                        <a:t>0</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dirty="0" smtClean="0">
                          <a:solidFill>
                            <a:schemeClr val="tx1"/>
                          </a:solidFill>
                        </a:rPr>
                        <a:t>0</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u="sng" dirty="0" smtClean="0"/>
                        <a:t>1</a:t>
                      </a:r>
                      <a:endParaRPr lang="da-DK" b="1" u="sng"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da-DK" b="1" u="sng" dirty="0" smtClean="0"/>
                        <a:t>0</a:t>
                      </a:r>
                      <a:endParaRPr lang="da-DK" b="1" u="sng"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da-DK" b="1" u="sng" dirty="0" smtClean="0">
                          <a:solidFill>
                            <a:srgbClr val="C00000"/>
                          </a:solidFill>
                        </a:rPr>
                        <a:t>0</a:t>
                      </a:r>
                      <a:endParaRPr lang="da-DK" b="1" u="sng" dirty="0">
                        <a:solidFill>
                          <a:srgbClr val="C00000"/>
                        </a:solidFill>
                      </a:endParaRPr>
                    </a:p>
                  </a:txBody>
                  <a:tcPr>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r>
              <a:tr h="370840">
                <a:tc>
                  <a:txBody>
                    <a:bodyPr/>
                    <a:lstStyle/>
                    <a:p>
                      <a:pPr algn="ctr"/>
                      <a:r>
                        <a:rPr lang="da-DK" b="1" u="sng" dirty="0" smtClean="0">
                          <a:solidFill>
                            <a:srgbClr val="C00000"/>
                          </a:solidFill>
                        </a:rPr>
                        <a:t>1</a:t>
                      </a:r>
                      <a:endParaRPr lang="da-DK" b="1" u="sng" dirty="0">
                        <a:solidFill>
                          <a:srgbClr val="C00000"/>
                        </a:solidFill>
                      </a:endParaRPr>
                    </a:p>
                  </a:txBody>
                  <a:tcPr>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da-DK" b="1" dirty="0" smtClean="0">
                          <a:solidFill>
                            <a:schemeClr val="tx1"/>
                          </a:solidFill>
                        </a:rPr>
                        <a:t>0</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dirty="0" smtClean="0">
                          <a:solidFill>
                            <a:schemeClr val="tx1"/>
                          </a:solidFill>
                        </a:rPr>
                        <a:t>1</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dirty="0" smtClean="0">
                          <a:solidFill>
                            <a:schemeClr val="tx1"/>
                          </a:solidFill>
                        </a:rPr>
                        <a:t>1</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dirty="0" smtClean="0">
                          <a:solidFill>
                            <a:schemeClr val="tx1"/>
                          </a:solidFill>
                        </a:rPr>
                        <a:t>0</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u="sng" dirty="0" smtClean="0">
                          <a:solidFill>
                            <a:srgbClr val="00B050"/>
                          </a:solidFill>
                        </a:rPr>
                        <a:t>0</a:t>
                      </a:r>
                      <a:endParaRPr lang="da-DK" b="1" u="sng" dirty="0">
                        <a:solidFill>
                          <a:srgbClr val="00B05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algn="ctr"/>
                      <a:r>
                        <a:rPr lang="da-DK" b="1" u="sng" dirty="0" smtClean="0">
                          <a:solidFill>
                            <a:srgbClr val="C00000"/>
                          </a:solidFill>
                        </a:rPr>
                        <a:t>0</a:t>
                      </a:r>
                      <a:endParaRPr lang="da-DK" b="1" u="sng" dirty="0">
                        <a:solidFill>
                          <a:srgbClr val="C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da-DK" b="1" u="sng" dirty="0" smtClean="0"/>
                        <a:t>0</a:t>
                      </a:r>
                      <a:endParaRPr lang="da-DK" b="1" u="sng"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c>
                  <a:txBody>
                    <a:bodyPr/>
                    <a:lstStyle/>
                    <a:p>
                      <a:pPr algn="ctr"/>
                      <a:r>
                        <a:rPr lang="da-DK" b="1" u="sng" dirty="0" smtClean="0"/>
                        <a:t>0</a:t>
                      </a:r>
                      <a:endParaRPr lang="da-DK" b="1" u="sng" dirty="0"/>
                    </a:p>
                  </a:txBody>
                  <a:tcPr>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tr>
              <a:tr h="370840">
                <a:tc>
                  <a:txBody>
                    <a:bodyPr/>
                    <a:lstStyle/>
                    <a:p>
                      <a:pPr algn="ctr"/>
                      <a:r>
                        <a:rPr lang="da-DK" b="1" u="sng" dirty="0" smtClean="0">
                          <a:solidFill>
                            <a:schemeClr val="tx1"/>
                          </a:solidFill>
                        </a:rPr>
                        <a:t>1</a:t>
                      </a:r>
                      <a:endParaRPr lang="da-DK" b="1" u="sng" dirty="0">
                        <a:solidFill>
                          <a:schemeClr val="tx1"/>
                        </a:solidFill>
                      </a:endParaRPr>
                    </a:p>
                  </a:txBody>
                  <a:tcPr>
                    <a:lnR w="12700" cap="flat" cmpd="sng" algn="ctr">
                      <a:noFill/>
                      <a:prstDash val="solid"/>
                      <a:round/>
                      <a:headEnd type="none" w="med" len="med"/>
                      <a:tailEnd type="none" w="med" len="med"/>
                    </a:lnR>
                    <a:lnT w="12700" cap="flat" cmpd="sng" algn="ctr">
                      <a:noFill/>
                      <a:prstDash val="solid"/>
                      <a:round/>
                      <a:headEnd type="none" w="med" len="med"/>
                      <a:tailEnd type="none" w="med" len="med"/>
                    </a:lnT>
                    <a:solidFill>
                      <a:srgbClr val="FFFF00"/>
                    </a:solidFill>
                  </a:tcPr>
                </a:tc>
                <a:tc>
                  <a:txBody>
                    <a:bodyPr/>
                    <a:lstStyle/>
                    <a:p>
                      <a:pPr algn="ctr"/>
                      <a:r>
                        <a:rPr lang="da-DK" b="1" dirty="0" smtClean="0">
                          <a:solidFill>
                            <a:schemeClr val="tx1"/>
                          </a:solidFill>
                        </a:rPr>
                        <a:t>0</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solidFill>
                      <a:schemeClr val="bg2"/>
                    </a:solidFill>
                  </a:tcPr>
                </a:tc>
                <a:tc>
                  <a:txBody>
                    <a:bodyPr/>
                    <a:lstStyle/>
                    <a:p>
                      <a:pPr algn="ctr"/>
                      <a:r>
                        <a:rPr lang="da-DK" b="1" dirty="0" smtClean="0">
                          <a:solidFill>
                            <a:schemeClr val="tx1"/>
                          </a:solidFill>
                        </a:rPr>
                        <a:t>1</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solidFill>
                      <a:schemeClr val="bg2"/>
                    </a:solidFill>
                  </a:tcPr>
                </a:tc>
                <a:tc>
                  <a:txBody>
                    <a:bodyPr/>
                    <a:lstStyle/>
                    <a:p>
                      <a:pPr algn="ctr"/>
                      <a:r>
                        <a:rPr lang="da-DK" b="1" dirty="0" smtClean="0">
                          <a:solidFill>
                            <a:schemeClr val="tx1"/>
                          </a:solidFill>
                        </a:rPr>
                        <a:t>1</a:t>
                      </a:r>
                      <a:endParaRPr lang="da-DK"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solidFill>
                      <a:schemeClr val="bg2"/>
                    </a:solidFill>
                  </a:tcPr>
                </a:tc>
                <a:tc>
                  <a:txBody>
                    <a:bodyPr/>
                    <a:lstStyle/>
                    <a:p>
                      <a:pPr algn="ctr"/>
                      <a:r>
                        <a:rPr lang="da-DK" b="1" dirty="0" smtClean="0">
                          <a:solidFill>
                            <a:srgbClr val="00B050"/>
                          </a:solidFill>
                        </a:rPr>
                        <a:t>0</a:t>
                      </a:r>
                      <a:endParaRPr lang="da-DK" b="1" dirty="0">
                        <a:solidFill>
                          <a:srgbClr val="00B05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solidFill>
                      <a:schemeClr val="bg2"/>
                    </a:solidFill>
                  </a:tcPr>
                </a:tc>
                <a:tc>
                  <a:txBody>
                    <a:bodyPr/>
                    <a:lstStyle/>
                    <a:p>
                      <a:pPr algn="ctr"/>
                      <a:r>
                        <a:rPr lang="da-DK" b="1" dirty="0" smtClean="0">
                          <a:solidFill>
                            <a:srgbClr val="C00000"/>
                          </a:solidFill>
                        </a:rPr>
                        <a:t>1</a:t>
                      </a:r>
                      <a:endParaRPr lang="da-DK" b="1" dirty="0">
                        <a:solidFill>
                          <a:srgbClr val="C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solidFill>
                      <a:schemeClr val="bg2"/>
                    </a:solidFill>
                  </a:tcPr>
                </a:tc>
                <a:tc>
                  <a:txBody>
                    <a:bodyPr/>
                    <a:lstStyle/>
                    <a:p>
                      <a:pPr algn="ctr"/>
                      <a:r>
                        <a:rPr lang="da-DK" b="1" u="sng" dirty="0" smtClean="0"/>
                        <a:t>0</a:t>
                      </a:r>
                      <a:endParaRPr lang="da-DK" b="1" u="sng"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solidFill>
                      <a:srgbClr val="FFFF00"/>
                    </a:solidFill>
                  </a:tcPr>
                </a:tc>
                <a:tc>
                  <a:txBody>
                    <a:bodyPr/>
                    <a:lstStyle/>
                    <a:p>
                      <a:pPr algn="ctr"/>
                      <a:r>
                        <a:rPr lang="da-DK" b="1" u="sng" dirty="0" smtClean="0"/>
                        <a:t>0</a:t>
                      </a:r>
                      <a:endParaRPr lang="da-DK" b="1" u="sng"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solidFill>
                      <a:srgbClr val="FFFF00"/>
                    </a:solidFill>
                  </a:tcPr>
                </a:tc>
                <a:tc>
                  <a:txBody>
                    <a:bodyPr/>
                    <a:lstStyle/>
                    <a:p>
                      <a:pPr algn="ctr"/>
                      <a:r>
                        <a:rPr lang="da-DK" b="1" u="sng" dirty="0" smtClean="0">
                          <a:solidFill>
                            <a:srgbClr val="C00000"/>
                          </a:solidFill>
                        </a:rPr>
                        <a:t>1</a:t>
                      </a:r>
                      <a:endParaRPr lang="da-DK" b="1" u="sng" dirty="0">
                        <a:solidFill>
                          <a:srgbClr val="C00000"/>
                        </a:solidFill>
                      </a:endParaRPr>
                    </a:p>
                  </a:txBody>
                  <a:tcPr>
                    <a:lnL w="12700" cap="flat" cmpd="sng" algn="ctr">
                      <a:noFill/>
                      <a:prstDash val="solid"/>
                      <a:round/>
                      <a:headEnd type="none" w="med" len="med"/>
                      <a:tailEnd type="none" w="med" len="med"/>
                    </a:lnL>
                    <a:lnT w="12700" cap="flat" cmpd="sng" algn="ctr">
                      <a:noFill/>
                      <a:prstDash val="solid"/>
                      <a:round/>
                      <a:headEnd type="none" w="med" len="med"/>
                      <a:tailEnd type="none" w="med" len="med"/>
                    </a:lnT>
                    <a:solidFill>
                      <a:srgbClr val="FFFF00"/>
                    </a:solidFill>
                  </a:tcPr>
                </a:tc>
              </a:tr>
            </a:tbl>
          </a:graphicData>
        </a:graphic>
      </p:graphicFrame>
      <p:sp>
        <p:nvSpPr>
          <p:cNvPr id="5" name="TextBox 4"/>
          <p:cNvSpPr txBox="1"/>
          <p:nvPr/>
        </p:nvSpPr>
        <p:spPr>
          <a:xfrm>
            <a:off x="179512" y="188640"/>
            <a:ext cx="8280920" cy="707886"/>
          </a:xfrm>
          <a:prstGeom prst="rect">
            <a:avLst/>
          </a:prstGeom>
          <a:noFill/>
        </p:spPr>
        <p:txBody>
          <a:bodyPr wrap="square" rtlCol="0">
            <a:spAutoFit/>
          </a:bodyPr>
          <a:lstStyle/>
          <a:p>
            <a:pPr algn="ctr"/>
            <a:r>
              <a:rPr lang="da-DK" sz="4000" b="1" dirty="0" smtClean="0"/>
              <a:t>Redundant </a:t>
            </a:r>
            <a:r>
              <a:rPr lang="da-DK" sz="4000" b="1" dirty="0" err="1" smtClean="0"/>
              <a:t>counter</a:t>
            </a:r>
            <a:r>
              <a:rPr lang="da-DK" sz="4000" b="1" dirty="0" smtClean="0"/>
              <a:t> </a:t>
            </a:r>
            <a:r>
              <a:rPr lang="da-DK" sz="4000" b="1" dirty="0" err="1" smtClean="0"/>
              <a:t>with</a:t>
            </a:r>
            <a:r>
              <a:rPr lang="da-DK" sz="4000" b="1" dirty="0" smtClean="0"/>
              <a:t> </a:t>
            </a:r>
            <a:r>
              <a:rPr lang="da-DK" sz="4000" b="1" i="1" dirty="0" smtClean="0"/>
              <a:t>E</a:t>
            </a:r>
            <a:r>
              <a:rPr lang="da-DK" sz="4000" b="1" dirty="0" smtClean="0"/>
              <a:t> = 1/2</a:t>
            </a:r>
            <a:endParaRPr lang="en-US" sz="4000" b="1" dirty="0"/>
          </a:p>
        </p:txBody>
      </p:sp>
      <p:sp>
        <p:nvSpPr>
          <p:cNvPr id="6" name="Arc 5"/>
          <p:cNvSpPr/>
          <p:nvPr/>
        </p:nvSpPr>
        <p:spPr>
          <a:xfrm flipH="1">
            <a:off x="2555776" y="1915462"/>
            <a:ext cx="288032" cy="324000"/>
          </a:xfrm>
          <a:prstGeom prst="arc">
            <a:avLst>
              <a:gd name="adj1" fmla="val 16200000"/>
              <a:gd name="adj2" fmla="val 6230066"/>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Arc 7"/>
          <p:cNvSpPr/>
          <p:nvPr/>
        </p:nvSpPr>
        <p:spPr>
          <a:xfrm flipH="1">
            <a:off x="2555776" y="2311470"/>
            <a:ext cx="288032" cy="324000"/>
          </a:xfrm>
          <a:prstGeom prst="arc">
            <a:avLst>
              <a:gd name="adj1" fmla="val 16200000"/>
              <a:gd name="adj2" fmla="val 6230066"/>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TextBox 8"/>
          <p:cNvSpPr txBox="1"/>
          <p:nvPr/>
        </p:nvSpPr>
        <p:spPr>
          <a:xfrm>
            <a:off x="827584" y="1854712"/>
            <a:ext cx="1728192" cy="369332"/>
          </a:xfrm>
          <a:prstGeom prst="rect">
            <a:avLst/>
          </a:prstGeom>
          <a:noFill/>
        </p:spPr>
        <p:txBody>
          <a:bodyPr wrap="square" rtlCol="0">
            <a:spAutoFit/>
          </a:bodyPr>
          <a:lstStyle/>
          <a:p>
            <a:pPr algn="r"/>
            <a:r>
              <a:rPr lang="da-DK" dirty="0" err="1" smtClean="0"/>
              <a:t>increment</a:t>
            </a:r>
            <a:endParaRPr lang="da-DK" dirty="0"/>
          </a:p>
        </p:txBody>
      </p:sp>
      <p:sp>
        <p:nvSpPr>
          <p:cNvPr id="10" name="TextBox 9"/>
          <p:cNvSpPr txBox="1"/>
          <p:nvPr/>
        </p:nvSpPr>
        <p:spPr>
          <a:xfrm rot="5400000">
            <a:off x="2515126" y="2702867"/>
            <a:ext cx="432048" cy="369332"/>
          </a:xfrm>
          <a:prstGeom prst="rect">
            <a:avLst/>
          </a:prstGeom>
          <a:noFill/>
        </p:spPr>
        <p:txBody>
          <a:bodyPr wrap="square" rtlCol="0">
            <a:spAutoFit/>
          </a:bodyPr>
          <a:lstStyle/>
          <a:p>
            <a:r>
              <a:rPr lang="da-DK" dirty="0" smtClean="0"/>
              <a:t>…</a:t>
            </a:r>
            <a:endParaRPr lang="da-DK" dirty="0"/>
          </a:p>
        </p:txBody>
      </p:sp>
      <p:sp>
        <p:nvSpPr>
          <p:cNvPr id="13" name="TextBox 12"/>
          <p:cNvSpPr txBox="1"/>
          <p:nvPr/>
        </p:nvSpPr>
        <p:spPr>
          <a:xfrm>
            <a:off x="611560" y="6279703"/>
            <a:ext cx="8064896" cy="461665"/>
          </a:xfrm>
          <a:prstGeom prst="rect">
            <a:avLst/>
          </a:prstGeom>
          <a:solidFill>
            <a:srgbClr val="FFFF00"/>
          </a:solidFill>
          <a:ln w="19050">
            <a:solidFill>
              <a:schemeClr val="tx1"/>
            </a:solidFill>
          </a:ln>
        </p:spPr>
        <p:txBody>
          <a:bodyPr wrap="square" rtlCol="0">
            <a:spAutoFit/>
          </a:bodyPr>
          <a:lstStyle/>
          <a:p>
            <a:pPr algn="ctr"/>
            <a:r>
              <a:rPr lang="da-DK" sz="2400" b="1" i="1" dirty="0" smtClean="0"/>
              <a:t>n</a:t>
            </a:r>
            <a:r>
              <a:rPr lang="da-DK" sz="2400" b="1" dirty="0" smtClean="0"/>
              <a:t>+1 bits	2</a:t>
            </a:r>
            <a:r>
              <a:rPr lang="da-DK" sz="2400" b="1" i="1" baseline="30000" dirty="0" smtClean="0"/>
              <a:t>n</a:t>
            </a:r>
            <a:r>
              <a:rPr lang="da-DK" sz="2400" b="1" dirty="0" smtClean="0"/>
              <a:t> </a:t>
            </a:r>
            <a:r>
              <a:rPr lang="da-DK" sz="2400" b="1" dirty="0" err="1" smtClean="0"/>
              <a:t>values</a:t>
            </a:r>
            <a:r>
              <a:rPr lang="da-DK" sz="2400" b="1" dirty="0" smtClean="0"/>
              <a:t>	log </a:t>
            </a:r>
            <a:r>
              <a:rPr lang="da-DK" sz="2400" b="1" i="1" dirty="0" smtClean="0"/>
              <a:t>n</a:t>
            </a:r>
            <a:r>
              <a:rPr lang="da-DK" sz="2400" b="1" dirty="0" smtClean="0"/>
              <a:t> + </a:t>
            </a:r>
            <a:r>
              <a:rPr lang="da-DK" sz="2400" b="1" dirty="0" smtClean="0">
                <a:solidFill>
                  <a:srgbClr val="C00000"/>
                </a:solidFill>
              </a:rPr>
              <a:t>3</a:t>
            </a:r>
            <a:r>
              <a:rPr lang="da-DK" sz="2400" b="1" dirty="0" smtClean="0"/>
              <a:t> </a:t>
            </a:r>
            <a:r>
              <a:rPr lang="da-DK" sz="2400" b="1" dirty="0" err="1" smtClean="0"/>
              <a:t>reads</a:t>
            </a:r>
            <a:r>
              <a:rPr lang="da-DK" sz="2400" b="1" dirty="0" smtClean="0"/>
              <a:t>		</a:t>
            </a:r>
            <a:r>
              <a:rPr lang="da-DK" sz="2400" b="1" dirty="0" smtClean="0">
                <a:solidFill>
                  <a:srgbClr val="C00000"/>
                </a:solidFill>
              </a:rPr>
              <a:t>2</a:t>
            </a:r>
            <a:r>
              <a:rPr lang="da-DK" sz="2400" b="1" dirty="0" smtClean="0"/>
              <a:t> </a:t>
            </a:r>
            <a:r>
              <a:rPr lang="da-DK" sz="2400" b="1" dirty="0" err="1" smtClean="0"/>
              <a:t>writes</a:t>
            </a:r>
            <a:endParaRPr lang="da-DK" sz="2400" b="1" dirty="0" smtClean="0"/>
          </a:p>
        </p:txBody>
      </p:sp>
      <p:cxnSp>
        <p:nvCxnSpPr>
          <p:cNvPr id="14" name="Straight Arrow Connector 13"/>
          <p:cNvCxnSpPr/>
          <p:nvPr/>
        </p:nvCxnSpPr>
        <p:spPr>
          <a:xfrm>
            <a:off x="2267744" y="2995364"/>
            <a:ext cx="648072" cy="1588"/>
          </a:xfrm>
          <a:prstGeom prst="straightConnector1">
            <a:avLst/>
          </a:prstGeom>
          <a:ln w="28575">
            <a:solidFill>
              <a:srgbClr val="C0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755576" y="2771636"/>
            <a:ext cx="1512168" cy="369332"/>
          </a:xfrm>
          <a:prstGeom prst="rect">
            <a:avLst/>
          </a:prstGeom>
          <a:noFill/>
        </p:spPr>
        <p:txBody>
          <a:bodyPr wrap="square" rtlCol="0">
            <a:spAutoFit/>
          </a:bodyPr>
          <a:lstStyle/>
          <a:p>
            <a:pPr algn="r"/>
            <a:r>
              <a:rPr lang="da-DK" b="1" dirty="0" err="1" smtClean="0">
                <a:solidFill>
                  <a:srgbClr val="C00000"/>
                </a:solidFill>
              </a:rPr>
              <a:t>delayed</a:t>
            </a:r>
            <a:r>
              <a:rPr lang="da-DK" b="1" dirty="0" smtClean="0">
                <a:solidFill>
                  <a:srgbClr val="C00000"/>
                </a:solidFill>
              </a:rPr>
              <a:t> </a:t>
            </a:r>
            <a:r>
              <a:rPr lang="da-DK" b="1" dirty="0" err="1" smtClean="0">
                <a:solidFill>
                  <a:srgbClr val="C00000"/>
                </a:solidFill>
              </a:rPr>
              <a:t>reset</a:t>
            </a:r>
            <a:endParaRPr lang="da-DK" b="1" dirty="0">
              <a:solidFill>
                <a:srgbClr val="C00000"/>
              </a:solidFill>
            </a:endParaRPr>
          </a:p>
        </p:txBody>
      </p:sp>
      <p:cxnSp>
        <p:nvCxnSpPr>
          <p:cNvPr id="16" name="Straight Arrow Connector 15"/>
          <p:cNvCxnSpPr/>
          <p:nvPr/>
        </p:nvCxnSpPr>
        <p:spPr>
          <a:xfrm>
            <a:off x="2267744" y="5236904"/>
            <a:ext cx="648072" cy="1588"/>
          </a:xfrm>
          <a:prstGeom prst="straightConnector1">
            <a:avLst/>
          </a:prstGeom>
          <a:ln w="28575">
            <a:solidFill>
              <a:srgbClr val="C0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755576" y="5013176"/>
            <a:ext cx="1512168" cy="369332"/>
          </a:xfrm>
          <a:prstGeom prst="rect">
            <a:avLst/>
          </a:prstGeom>
          <a:noFill/>
        </p:spPr>
        <p:txBody>
          <a:bodyPr wrap="square" rtlCol="0">
            <a:spAutoFit/>
          </a:bodyPr>
          <a:lstStyle/>
          <a:p>
            <a:pPr algn="r"/>
            <a:r>
              <a:rPr lang="da-DK" b="1" dirty="0" err="1" smtClean="0">
                <a:solidFill>
                  <a:srgbClr val="C00000"/>
                </a:solidFill>
              </a:rPr>
              <a:t>delayed</a:t>
            </a:r>
            <a:r>
              <a:rPr lang="da-DK" b="1" dirty="0" smtClean="0">
                <a:solidFill>
                  <a:srgbClr val="C00000"/>
                </a:solidFill>
              </a:rPr>
              <a:t> </a:t>
            </a:r>
            <a:r>
              <a:rPr lang="da-DK" b="1" dirty="0" err="1" smtClean="0">
                <a:solidFill>
                  <a:srgbClr val="C00000"/>
                </a:solidFill>
              </a:rPr>
              <a:t>reset</a:t>
            </a:r>
            <a:endParaRPr lang="da-DK" b="1" dirty="0">
              <a:solidFill>
                <a:srgbClr val="C00000"/>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395536" y="2261596"/>
            <a:ext cx="2152930" cy="57606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656283" y="2259188"/>
            <a:ext cx="3681203" cy="57606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6409494" y="2259188"/>
            <a:ext cx="2088232" cy="57606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406648" y="2145050"/>
            <a:ext cx="8820472" cy="707886"/>
          </a:xfrm>
          <a:prstGeom prst="rect">
            <a:avLst/>
          </a:prstGeom>
          <a:noFill/>
        </p:spPr>
        <p:txBody>
          <a:bodyPr wrap="square" rtlCol="0">
            <a:spAutoFit/>
          </a:bodyPr>
          <a:lstStyle/>
          <a:p>
            <a:r>
              <a:rPr lang="da-DK" sz="4000" b="1" i="1" dirty="0" smtClean="0"/>
              <a:t>b</a:t>
            </a:r>
            <a:r>
              <a:rPr lang="da-DK" sz="4000" b="1" i="1" baseline="-25000" dirty="0" smtClean="0"/>
              <a:t>n</a:t>
            </a:r>
            <a:r>
              <a:rPr lang="da-DK" sz="4000" b="1" baseline="-25000" dirty="0" smtClean="0"/>
              <a:t>+</a:t>
            </a:r>
            <a:r>
              <a:rPr lang="da-DK" sz="4000" b="1" i="1" baseline="-25000" dirty="0" smtClean="0"/>
              <a:t>t</a:t>
            </a:r>
            <a:r>
              <a:rPr lang="da-DK" sz="4000" b="1" baseline="-25000" dirty="0" smtClean="0"/>
              <a:t>-1</a:t>
            </a:r>
            <a:r>
              <a:rPr lang="da-DK" sz="4000" b="1" dirty="0" smtClean="0"/>
              <a:t>∙∙∙</a:t>
            </a:r>
            <a:r>
              <a:rPr lang="da-DK" sz="4000" b="1" i="1" dirty="0" smtClean="0"/>
              <a:t> </a:t>
            </a:r>
            <a:r>
              <a:rPr lang="da-DK" sz="4000" b="1" i="1" dirty="0" err="1" smtClean="0"/>
              <a:t>b</a:t>
            </a:r>
            <a:r>
              <a:rPr lang="da-DK" sz="4000" b="1" i="1" baseline="-25000" dirty="0" err="1" smtClean="0"/>
              <a:t>n</a:t>
            </a:r>
            <a:r>
              <a:rPr lang="da-DK" sz="4000" b="1" baseline="-25000" dirty="0" smtClean="0"/>
              <a:t>       </a:t>
            </a:r>
            <a:r>
              <a:rPr lang="da-DK" sz="4000" b="1" i="1" dirty="0" smtClean="0"/>
              <a:t>b</a:t>
            </a:r>
            <a:r>
              <a:rPr lang="da-DK" sz="4000" b="1" i="1" baseline="-25000" dirty="0" smtClean="0"/>
              <a:t>n</a:t>
            </a:r>
            <a:r>
              <a:rPr lang="da-DK" sz="4000" b="1" baseline="-25000" dirty="0" smtClean="0"/>
              <a:t>-1     </a:t>
            </a:r>
            <a:r>
              <a:rPr lang="da-DK" sz="4000" b="1" dirty="0" smtClean="0"/>
              <a:t>∙∙∙    </a:t>
            </a:r>
            <a:r>
              <a:rPr lang="da-DK" sz="4000" b="1" i="1" dirty="0" smtClean="0"/>
              <a:t>b</a:t>
            </a:r>
            <a:r>
              <a:rPr lang="da-DK" sz="4000" b="1" baseline="-25000" dirty="0" smtClean="0"/>
              <a:t>log </a:t>
            </a:r>
            <a:r>
              <a:rPr lang="da-DK" sz="4000" b="1" i="1" baseline="-25000" dirty="0" smtClean="0"/>
              <a:t>n</a:t>
            </a:r>
            <a:r>
              <a:rPr lang="da-DK" sz="4000" b="1" baseline="-25000" dirty="0" smtClean="0"/>
              <a:t>       </a:t>
            </a:r>
            <a:r>
              <a:rPr lang="da-DK" sz="4000" b="1" i="1" dirty="0" smtClean="0"/>
              <a:t>b</a:t>
            </a:r>
            <a:r>
              <a:rPr lang="da-DK" sz="4000" b="1" baseline="-25000" dirty="0" smtClean="0"/>
              <a:t>log </a:t>
            </a:r>
            <a:r>
              <a:rPr lang="da-DK" sz="4000" b="1" i="1" baseline="-25000" dirty="0" smtClean="0"/>
              <a:t>n</a:t>
            </a:r>
            <a:r>
              <a:rPr lang="da-DK" sz="4000" b="1" baseline="-25000" dirty="0" smtClean="0"/>
              <a:t> </a:t>
            </a:r>
            <a:r>
              <a:rPr lang="da-DK" sz="4000" b="1" dirty="0" smtClean="0"/>
              <a:t>∙∙∙</a:t>
            </a:r>
            <a:r>
              <a:rPr lang="da-DK" sz="4000" b="1" baseline="-25000" dirty="0" smtClean="0"/>
              <a:t> </a:t>
            </a:r>
            <a:r>
              <a:rPr lang="da-DK" sz="4000" b="1" i="1" dirty="0" smtClean="0"/>
              <a:t>b</a:t>
            </a:r>
            <a:r>
              <a:rPr lang="da-DK" sz="4000" b="1" baseline="-25000" dirty="0" smtClean="0"/>
              <a:t>0</a:t>
            </a:r>
            <a:endParaRPr lang="en-US" sz="4000" b="1" baseline="-25000" dirty="0"/>
          </a:p>
        </p:txBody>
      </p:sp>
      <p:sp>
        <p:nvSpPr>
          <p:cNvPr id="5" name="TextBox 4"/>
          <p:cNvSpPr txBox="1"/>
          <p:nvPr/>
        </p:nvSpPr>
        <p:spPr>
          <a:xfrm>
            <a:off x="179512" y="704890"/>
            <a:ext cx="8280920" cy="707886"/>
          </a:xfrm>
          <a:prstGeom prst="rect">
            <a:avLst/>
          </a:prstGeom>
          <a:noFill/>
        </p:spPr>
        <p:txBody>
          <a:bodyPr wrap="square" rtlCol="0">
            <a:spAutoFit/>
          </a:bodyPr>
          <a:lstStyle/>
          <a:p>
            <a:pPr algn="ctr"/>
            <a:r>
              <a:rPr lang="da-DK" sz="4000" b="1" dirty="0" smtClean="0"/>
              <a:t>Redundant </a:t>
            </a:r>
            <a:r>
              <a:rPr lang="da-DK" sz="4000" b="1" dirty="0" err="1" smtClean="0"/>
              <a:t>counter</a:t>
            </a:r>
            <a:r>
              <a:rPr lang="da-DK" sz="4000" b="1" dirty="0" smtClean="0"/>
              <a:t> </a:t>
            </a:r>
            <a:r>
              <a:rPr lang="da-DK" sz="4000" b="1" dirty="0" err="1" smtClean="0"/>
              <a:t>with</a:t>
            </a:r>
            <a:r>
              <a:rPr lang="da-DK" sz="4000" b="1" dirty="0" smtClean="0"/>
              <a:t> </a:t>
            </a:r>
            <a:r>
              <a:rPr lang="da-DK" sz="4000" b="1" i="1" dirty="0" smtClean="0"/>
              <a:t>E</a:t>
            </a:r>
            <a:r>
              <a:rPr lang="da-DK" sz="4000" b="1" dirty="0" smtClean="0"/>
              <a:t> = 1-O(1/2</a:t>
            </a:r>
            <a:r>
              <a:rPr lang="da-DK" sz="4000" b="1" i="1" baseline="30000" dirty="0" smtClean="0"/>
              <a:t>t</a:t>
            </a:r>
            <a:r>
              <a:rPr lang="da-DK" sz="4000" b="1" dirty="0" smtClean="0"/>
              <a:t>)</a:t>
            </a:r>
            <a:endParaRPr lang="en-US" sz="4000" b="1" dirty="0"/>
          </a:p>
        </p:txBody>
      </p:sp>
      <p:sp>
        <p:nvSpPr>
          <p:cNvPr id="8" name="Right Brace 7"/>
          <p:cNvSpPr/>
          <p:nvPr/>
        </p:nvSpPr>
        <p:spPr>
          <a:xfrm rot="5400000">
            <a:off x="7386828" y="1995074"/>
            <a:ext cx="144000" cy="208800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Right Brace 8"/>
          <p:cNvSpPr/>
          <p:nvPr/>
        </p:nvSpPr>
        <p:spPr>
          <a:xfrm rot="5400000">
            <a:off x="4429486" y="1203074"/>
            <a:ext cx="144000" cy="367200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6148866" y="3165316"/>
            <a:ext cx="2736304" cy="1374735"/>
          </a:xfrm>
          <a:prstGeom prst="rect">
            <a:avLst/>
          </a:prstGeom>
          <a:noFill/>
        </p:spPr>
        <p:txBody>
          <a:bodyPr wrap="square" rtlCol="0">
            <a:spAutoFit/>
          </a:bodyPr>
          <a:lstStyle/>
          <a:p>
            <a:pPr algn="ctr">
              <a:lnSpc>
                <a:spcPts val="2500"/>
              </a:lnSpc>
            </a:pPr>
            <a:r>
              <a:rPr lang="da-DK" sz="2400" i="1" dirty="0" smtClean="0"/>
              <a:t>X</a:t>
            </a:r>
            <a:r>
              <a:rPr lang="da-DK" sz="2400" i="1" baseline="-25000" dirty="0" smtClean="0"/>
              <a:t>L</a:t>
            </a:r>
            <a:endParaRPr lang="da-DK" sz="2400" i="1" dirty="0" smtClean="0"/>
          </a:p>
          <a:p>
            <a:pPr algn="ctr">
              <a:lnSpc>
                <a:spcPts val="2500"/>
              </a:lnSpc>
            </a:pPr>
            <a:r>
              <a:rPr lang="da-DK" sz="2400" dirty="0" smtClean="0"/>
              <a:t>log </a:t>
            </a:r>
            <a:r>
              <a:rPr lang="da-DK" sz="2400" i="1" dirty="0" smtClean="0"/>
              <a:t>n</a:t>
            </a:r>
            <a:r>
              <a:rPr lang="da-DK" sz="2400" dirty="0" smtClean="0"/>
              <a:t> bit Gray </a:t>
            </a:r>
            <a:r>
              <a:rPr lang="da-DK" sz="2400" dirty="0" err="1" smtClean="0"/>
              <a:t>code</a:t>
            </a:r>
            <a:endParaRPr lang="da-DK" sz="2400" dirty="0" smtClean="0"/>
          </a:p>
          <a:p>
            <a:pPr algn="ctr">
              <a:lnSpc>
                <a:spcPts val="2500"/>
              </a:lnSpc>
            </a:pPr>
            <a:r>
              <a:rPr lang="da-DK" sz="2400" dirty="0" smtClean="0"/>
              <a:t>log </a:t>
            </a:r>
            <a:r>
              <a:rPr lang="da-DK" sz="2400" i="1" dirty="0" smtClean="0"/>
              <a:t>n</a:t>
            </a:r>
            <a:r>
              <a:rPr lang="da-DK" sz="2400" dirty="0" smtClean="0"/>
              <a:t> </a:t>
            </a:r>
            <a:r>
              <a:rPr lang="da-DK" sz="2400" dirty="0" err="1" smtClean="0"/>
              <a:t>reads</a:t>
            </a:r>
            <a:endParaRPr lang="da-DK" sz="2400" dirty="0" smtClean="0"/>
          </a:p>
          <a:p>
            <a:pPr algn="ctr">
              <a:lnSpc>
                <a:spcPts val="2500"/>
              </a:lnSpc>
            </a:pPr>
            <a:r>
              <a:rPr lang="da-DK" sz="2400" dirty="0" smtClean="0"/>
              <a:t>1 </a:t>
            </a:r>
            <a:r>
              <a:rPr lang="da-DK" sz="2400" dirty="0" err="1" smtClean="0"/>
              <a:t>write</a:t>
            </a:r>
            <a:endParaRPr lang="en-US" sz="2400" dirty="0"/>
          </a:p>
        </p:txBody>
      </p:sp>
      <p:sp>
        <p:nvSpPr>
          <p:cNvPr id="11" name="TextBox 10"/>
          <p:cNvSpPr txBox="1"/>
          <p:nvPr/>
        </p:nvSpPr>
        <p:spPr>
          <a:xfrm>
            <a:off x="2215830" y="3165316"/>
            <a:ext cx="4693592" cy="2015936"/>
          </a:xfrm>
          <a:prstGeom prst="rect">
            <a:avLst/>
          </a:prstGeom>
          <a:noFill/>
        </p:spPr>
        <p:txBody>
          <a:bodyPr wrap="square" rtlCol="0">
            <a:spAutoFit/>
          </a:bodyPr>
          <a:lstStyle/>
          <a:p>
            <a:pPr algn="ctr">
              <a:lnSpc>
                <a:spcPts val="2500"/>
              </a:lnSpc>
            </a:pPr>
            <a:r>
              <a:rPr lang="da-DK" sz="2400" i="1" dirty="0" smtClean="0"/>
              <a:t>X</a:t>
            </a:r>
            <a:r>
              <a:rPr lang="da-DK" sz="2400" i="1" baseline="-25000" dirty="0" smtClean="0"/>
              <a:t>H</a:t>
            </a:r>
          </a:p>
          <a:p>
            <a:pPr algn="ctr">
              <a:lnSpc>
                <a:spcPts val="2500"/>
              </a:lnSpc>
            </a:pPr>
            <a:r>
              <a:rPr lang="da-DK" sz="2400" i="1" dirty="0" err="1" smtClean="0"/>
              <a:t>n</a:t>
            </a:r>
            <a:r>
              <a:rPr lang="da-DK" sz="2400" dirty="0" err="1" smtClean="0"/>
              <a:t>-log</a:t>
            </a:r>
            <a:r>
              <a:rPr lang="da-DK" sz="2400" dirty="0" smtClean="0"/>
              <a:t> n bits </a:t>
            </a:r>
            <a:br>
              <a:rPr lang="da-DK" sz="2400" dirty="0" smtClean="0"/>
            </a:br>
            <a:r>
              <a:rPr lang="da-DK" sz="2400" dirty="0" smtClean="0"/>
              <a:t> 1 </a:t>
            </a:r>
            <a:r>
              <a:rPr lang="da-DK" sz="2400" dirty="0" err="1" smtClean="0"/>
              <a:t>read</a:t>
            </a:r>
            <a:endParaRPr lang="da-DK" sz="2400" dirty="0" smtClean="0"/>
          </a:p>
          <a:p>
            <a:pPr algn="ctr">
              <a:lnSpc>
                <a:spcPts val="2500"/>
              </a:lnSpc>
            </a:pPr>
            <a:r>
              <a:rPr lang="da-DK" sz="2400" dirty="0" smtClean="0"/>
              <a:t>1 </a:t>
            </a:r>
            <a:r>
              <a:rPr lang="da-DK" sz="2400" dirty="0" err="1" smtClean="0"/>
              <a:t>write</a:t>
            </a:r>
            <a:endParaRPr lang="da-DK" sz="2400" dirty="0" smtClean="0"/>
          </a:p>
          <a:p>
            <a:pPr algn="ctr">
              <a:lnSpc>
                <a:spcPts val="2500"/>
              </a:lnSpc>
            </a:pPr>
            <a:r>
              <a:rPr lang="da-DK" sz="2400" b="1" dirty="0" err="1" smtClean="0">
                <a:solidFill>
                  <a:srgbClr val="C00000"/>
                </a:solidFill>
              </a:rPr>
              <a:t>delayed</a:t>
            </a:r>
            <a:r>
              <a:rPr lang="da-DK" sz="2400" b="1" dirty="0" smtClean="0">
                <a:solidFill>
                  <a:srgbClr val="C00000"/>
                </a:solidFill>
              </a:rPr>
              <a:t> standard </a:t>
            </a:r>
            <a:r>
              <a:rPr lang="da-DK" sz="2400" b="1" dirty="0" err="1" smtClean="0">
                <a:solidFill>
                  <a:srgbClr val="C00000"/>
                </a:solidFill>
              </a:rPr>
              <a:t>binary</a:t>
            </a:r>
            <a:r>
              <a:rPr lang="da-DK" sz="2400" b="1" dirty="0" smtClean="0">
                <a:solidFill>
                  <a:srgbClr val="C00000"/>
                </a:solidFill>
              </a:rPr>
              <a:t> </a:t>
            </a:r>
            <a:r>
              <a:rPr lang="da-DK" sz="2400" b="1" dirty="0" err="1" smtClean="0">
                <a:solidFill>
                  <a:srgbClr val="C00000"/>
                </a:solidFill>
              </a:rPr>
              <a:t>counter</a:t>
            </a:r>
            <a:endParaRPr lang="da-DK" sz="2400" b="1" dirty="0" smtClean="0">
              <a:solidFill>
                <a:srgbClr val="C00000"/>
              </a:solidFill>
            </a:endParaRPr>
          </a:p>
          <a:p>
            <a:pPr algn="ctr">
              <a:lnSpc>
                <a:spcPts val="2500"/>
              </a:lnSpc>
            </a:pPr>
            <a:endParaRPr lang="en-US" sz="2400" dirty="0"/>
          </a:p>
        </p:txBody>
      </p:sp>
      <p:sp>
        <p:nvSpPr>
          <p:cNvPr id="12" name="TextBox 11"/>
          <p:cNvSpPr txBox="1"/>
          <p:nvPr/>
        </p:nvSpPr>
        <p:spPr>
          <a:xfrm>
            <a:off x="432048" y="5210036"/>
            <a:ext cx="8172400" cy="523220"/>
          </a:xfrm>
          <a:prstGeom prst="rect">
            <a:avLst/>
          </a:prstGeom>
          <a:noFill/>
        </p:spPr>
        <p:txBody>
          <a:bodyPr wrap="square" rtlCol="0">
            <a:spAutoFit/>
          </a:bodyPr>
          <a:lstStyle/>
          <a:p>
            <a:pPr algn="ctr"/>
            <a:r>
              <a:rPr lang="da-DK" sz="2800" b="1" dirty="0" smtClean="0"/>
              <a:t>”</a:t>
            </a:r>
            <a:r>
              <a:rPr lang="da-DK" sz="2800" b="1" dirty="0" err="1" smtClean="0"/>
              <a:t>Carry</a:t>
            </a:r>
            <a:r>
              <a:rPr lang="da-DK" sz="2800" b="1" dirty="0" smtClean="0"/>
              <a:t>” : part of </a:t>
            </a:r>
            <a:r>
              <a:rPr lang="da-DK" sz="2800" b="1" dirty="0" err="1" smtClean="0"/>
              <a:t>counter</a:t>
            </a:r>
            <a:r>
              <a:rPr lang="da-DK" sz="2800" b="1" dirty="0" smtClean="0"/>
              <a:t> = 0.. 2</a:t>
            </a:r>
            <a:r>
              <a:rPr lang="da-DK" sz="2800" b="1" i="1" baseline="30000" dirty="0" smtClean="0"/>
              <a:t>t</a:t>
            </a:r>
            <a:r>
              <a:rPr lang="da-DK" sz="2800" b="1" dirty="0" smtClean="0"/>
              <a:t>-3, set = 2</a:t>
            </a:r>
            <a:r>
              <a:rPr lang="da-DK" sz="2800" b="1" i="1" baseline="30000" dirty="0" smtClean="0"/>
              <a:t>t</a:t>
            </a:r>
            <a:r>
              <a:rPr lang="da-DK" sz="2800" b="1" dirty="0" smtClean="0"/>
              <a:t>-2, clear 2</a:t>
            </a:r>
            <a:r>
              <a:rPr lang="da-DK" sz="2800" b="1" i="1" baseline="30000" dirty="0" smtClean="0"/>
              <a:t>t</a:t>
            </a:r>
            <a:r>
              <a:rPr lang="da-DK" sz="2800" b="1" dirty="0" smtClean="0"/>
              <a:t>-1</a:t>
            </a:r>
            <a:endParaRPr lang="da-DK" sz="2800" i="1" baseline="-25000" dirty="0" smtClean="0"/>
          </a:p>
        </p:txBody>
      </p:sp>
      <p:sp>
        <p:nvSpPr>
          <p:cNvPr id="13" name="TextBox 12"/>
          <p:cNvSpPr txBox="1"/>
          <p:nvPr/>
        </p:nvSpPr>
        <p:spPr>
          <a:xfrm>
            <a:off x="513425" y="6093296"/>
            <a:ext cx="8064896" cy="461665"/>
          </a:xfrm>
          <a:prstGeom prst="rect">
            <a:avLst/>
          </a:prstGeom>
          <a:solidFill>
            <a:srgbClr val="FFFF00"/>
          </a:solidFill>
          <a:ln w="19050">
            <a:solidFill>
              <a:schemeClr val="tx1"/>
            </a:solidFill>
          </a:ln>
        </p:spPr>
        <p:txBody>
          <a:bodyPr wrap="square" rtlCol="0">
            <a:spAutoFit/>
          </a:bodyPr>
          <a:lstStyle/>
          <a:p>
            <a:pPr algn="ctr"/>
            <a:r>
              <a:rPr lang="da-DK" sz="2400" b="1" i="1" dirty="0" err="1" smtClean="0"/>
              <a:t>n</a:t>
            </a:r>
            <a:r>
              <a:rPr lang="da-DK" sz="2400" b="1" dirty="0" err="1" smtClean="0"/>
              <a:t>+</a:t>
            </a:r>
            <a:r>
              <a:rPr lang="da-DK" sz="2400" b="1" i="1" dirty="0" err="1" smtClean="0"/>
              <a:t>t</a:t>
            </a:r>
            <a:r>
              <a:rPr lang="da-DK" sz="2400" b="1" dirty="0" smtClean="0"/>
              <a:t> bits	(2</a:t>
            </a:r>
            <a:r>
              <a:rPr lang="da-DK" sz="2400" b="1" i="1" baseline="30000" dirty="0" smtClean="0"/>
              <a:t>t</a:t>
            </a:r>
            <a:r>
              <a:rPr lang="da-DK" sz="2400" b="1" dirty="0" smtClean="0"/>
              <a:t>-2)·2</a:t>
            </a:r>
            <a:r>
              <a:rPr lang="da-DK" sz="2400" b="1" i="1" baseline="30000" dirty="0" smtClean="0"/>
              <a:t>n</a:t>
            </a:r>
            <a:r>
              <a:rPr lang="da-DK" sz="2400" b="1" dirty="0" smtClean="0"/>
              <a:t>  </a:t>
            </a:r>
            <a:r>
              <a:rPr lang="da-DK" sz="2400" b="1" dirty="0" err="1" smtClean="0"/>
              <a:t>values</a:t>
            </a:r>
            <a:r>
              <a:rPr lang="da-DK" sz="2400" b="1" dirty="0" smtClean="0"/>
              <a:t>      log </a:t>
            </a:r>
            <a:r>
              <a:rPr lang="da-DK" sz="2400" b="1" i="1" dirty="0" smtClean="0"/>
              <a:t>n</a:t>
            </a:r>
            <a:r>
              <a:rPr lang="da-DK" sz="2400" b="1" dirty="0" smtClean="0"/>
              <a:t>+</a:t>
            </a:r>
            <a:r>
              <a:rPr lang="da-DK" sz="2400" b="1" i="1" dirty="0" smtClean="0"/>
              <a:t>t</a:t>
            </a:r>
            <a:r>
              <a:rPr lang="da-DK" sz="2400" b="1" dirty="0" smtClean="0"/>
              <a:t>+2 </a:t>
            </a:r>
            <a:r>
              <a:rPr lang="da-DK" sz="2400" b="1" dirty="0" err="1" smtClean="0"/>
              <a:t>reads</a:t>
            </a:r>
            <a:r>
              <a:rPr lang="da-DK" sz="2400" b="1" dirty="0" smtClean="0"/>
              <a:t>	4 </a:t>
            </a:r>
            <a:r>
              <a:rPr lang="da-DK" sz="2400" b="1" dirty="0" err="1" smtClean="0"/>
              <a:t>writes</a:t>
            </a:r>
            <a:endParaRPr lang="da-DK" sz="2400" b="1" dirty="0" smtClean="0"/>
          </a:p>
        </p:txBody>
      </p:sp>
      <p:sp>
        <p:nvSpPr>
          <p:cNvPr id="14" name="TextBox 13"/>
          <p:cNvSpPr txBox="1"/>
          <p:nvPr/>
        </p:nvSpPr>
        <p:spPr>
          <a:xfrm>
            <a:off x="3203848" y="159023"/>
            <a:ext cx="5832648" cy="461665"/>
          </a:xfrm>
          <a:prstGeom prst="rect">
            <a:avLst/>
          </a:prstGeom>
          <a:noFill/>
        </p:spPr>
        <p:txBody>
          <a:bodyPr wrap="square" rtlCol="0">
            <a:spAutoFit/>
          </a:bodyPr>
          <a:lstStyle/>
          <a:p>
            <a:pPr algn="r"/>
            <a:r>
              <a:rPr lang="en-US" sz="2400" b="1" dirty="0" smtClean="0">
                <a:solidFill>
                  <a:srgbClr val="C00000"/>
                </a:solidFill>
              </a:rPr>
              <a:t>[B., </a:t>
            </a:r>
            <a:r>
              <a:rPr lang="en-US" sz="2400" b="1" dirty="0" err="1" smtClean="0">
                <a:solidFill>
                  <a:srgbClr val="C00000"/>
                </a:solidFill>
              </a:rPr>
              <a:t>Greve</a:t>
            </a:r>
            <a:r>
              <a:rPr lang="en-US" sz="2400" b="1" dirty="0" smtClean="0">
                <a:solidFill>
                  <a:srgbClr val="C00000"/>
                </a:solidFill>
              </a:rPr>
              <a:t> , </a:t>
            </a:r>
            <a:r>
              <a:rPr lang="en-US" sz="2400" b="1" dirty="0" err="1" smtClean="0">
                <a:solidFill>
                  <a:srgbClr val="C00000"/>
                </a:solidFill>
              </a:rPr>
              <a:t>Pandey</a:t>
            </a:r>
            <a:r>
              <a:rPr lang="en-US" sz="2400" b="1" dirty="0" smtClean="0">
                <a:solidFill>
                  <a:srgbClr val="C00000"/>
                </a:solidFill>
              </a:rPr>
              <a:t>, </a:t>
            </a:r>
            <a:r>
              <a:rPr lang="en-US" sz="2400" b="1" dirty="0" err="1" smtClean="0">
                <a:solidFill>
                  <a:srgbClr val="C00000"/>
                </a:solidFill>
              </a:rPr>
              <a:t>Rao</a:t>
            </a:r>
            <a:r>
              <a:rPr lang="en-US" sz="2400" b="1" dirty="0" smtClean="0">
                <a:solidFill>
                  <a:srgbClr val="C00000"/>
                </a:solidFill>
              </a:rPr>
              <a:t> 2011]</a:t>
            </a:r>
            <a:endParaRPr lang="en-US" sz="2400" b="1" dirty="0">
              <a:solidFill>
                <a:srgbClr val="C00000"/>
              </a:solidFill>
            </a:endParaRPr>
          </a:p>
        </p:txBody>
      </p:sp>
      <p:sp>
        <p:nvSpPr>
          <p:cNvPr id="16" name="Right Brace 15"/>
          <p:cNvSpPr/>
          <p:nvPr/>
        </p:nvSpPr>
        <p:spPr>
          <a:xfrm rot="5400000">
            <a:off x="1396466" y="1948966"/>
            <a:ext cx="144000" cy="216000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TextBox 16"/>
          <p:cNvSpPr txBox="1"/>
          <p:nvPr/>
        </p:nvSpPr>
        <p:spPr>
          <a:xfrm>
            <a:off x="408236" y="3100982"/>
            <a:ext cx="2147540" cy="1374735"/>
          </a:xfrm>
          <a:prstGeom prst="rect">
            <a:avLst/>
          </a:prstGeom>
          <a:noFill/>
        </p:spPr>
        <p:txBody>
          <a:bodyPr wrap="square" rtlCol="0">
            <a:spAutoFit/>
          </a:bodyPr>
          <a:lstStyle/>
          <a:p>
            <a:pPr algn="ctr">
              <a:lnSpc>
                <a:spcPts val="2500"/>
              </a:lnSpc>
            </a:pPr>
            <a:r>
              <a:rPr lang="da-DK" sz="2400" dirty="0" smtClean="0"/>
              <a:t> ”</a:t>
            </a:r>
            <a:r>
              <a:rPr lang="da-DK" sz="2400" dirty="0" err="1" smtClean="0"/>
              <a:t>carry</a:t>
            </a:r>
            <a:r>
              <a:rPr lang="da-DK" sz="2400" dirty="0" smtClean="0"/>
              <a:t>”</a:t>
            </a:r>
            <a:endParaRPr lang="da-DK" sz="2400" i="1" baseline="-25000" dirty="0" smtClean="0"/>
          </a:p>
          <a:p>
            <a:pPr algn="ctr">
              <a:lnSpc>
                <a:spcPts val="2500"/>
              </a:lnSpc>
            </a:pPr>
            <a:r>
              <a:rPr lang="da-DK" sz="2400" i="1" dirty="0" smtClean="0"/>
              <a:t>t</a:t>
            </a:r>
            <a:r>
              <a:rPr lang="da-DK" sz="2400" dirty="0" smtClean="0"/>
              <a:t> bits</a:t>
            </a:r>
            <a:br>
              <a:rPr lang="da-DK" sz="2400" dirty="0" smtClean="0"/>
            </a:br>
            <a:r>
              <a:rPr lang="da-DK" sz="2400" dirty="0" smtClean="0"/>
              <a:t> </a:t>
            </a:r>
            <a:r>
              <a:rPr lang="da-DK" sz="2400" i="1" dirty="0" smtClean="0"/>
              <a:t>t</a:t>
            </a:r>
            <a:r>
              <a:rPr lang="da-DK" sz="2400" dirty="0" smtClean="0"/>
              <a:t> </a:t>
            </a:r>
            <a:r>
              <a:rPr lang="da-DK" sz="2400" dirty="0" err="1" smtClean="0"/>
              <a:t>read</a:t>
            </a:r>
            <a:endParaRPr lang="da-DK" sz="2400" dirty="0" smtClean="0"/>
          </a:p>
          <a:p>
            <a:pPr algn="ctr">
              <a:lnSpc>
                <a:spcPts val="2500"/>
              </a:lnSpc>
            </a:pPr>
            <a:r>
              <a:rPr lang="da-DK" sz="2400" dirty="0" smtClean="0"/>
              <a:t>1 </a:t>
            </a:r>
            <a:r>
              <a:rPr lang="da-DK" sz="2400" dirty="0" err="1" smtClean="0"/>
              <a:t>write</a:t>
            </a:r>
            <a:endParaRPr lang="en-US" sz="2400" dirty="0"/>
          </a:p>
        </p:txBody>
      </p:sp>
      <p:sp>
        <p:nvSpPr>
          <p:cNvPr id="23" name="Freeform 22"/>
          <p:cNvSpPr/>
          <p:nvPr/>
        </p:nvSpPr>
        <p:spPr>
          <a:xfrm>
            <a:off x="3442592" y="1669330"/>
            <a:ext cx="3182285" cy="494851"/>
          </a:xfrm>
          <a:custGeom>
            <a:avLst/>
            <a:gdLst>
              <a:gd name="connsiteX0" fmla="*/ 3032234 w 3032234"/>
              <a:gd name="connsiteY0" fmla="*/ 549165 h 564931"/>
              <a:gd name="connsiteX1" fmla="*/ 1802524 w 3032234"/>
              <a:gd name="connsiteY1" fmla="*/ 44669 h 564931"/>
              <a:gd name="connsiteX2" fmla="*/ 289034 w 3032234"/>
              <a:gd name="connsiteY2" fmla="*/ 281151 h 564931"/>
              <a:gd name="connsiteX3" fmla="*/ 68317 w 3032234"/>
              <a:gd name="connsiteY3" fmla="*/ 564931 h 564931"/>
              <a:gd name="connsiteX0" fmla="*/ 2998076 w 2998076"/>
              <a:gd name="connsiteY0" fmla="*/ 584344 h 600110"/>
              <a:gd name="connsiteX1" fmla="*/ 1768366 w 2998076"/>
              <a:gd name="connsiteY1" fmla="*/ 79848 h 600110"/>
              <a:gd name="connsiteX2" fmla="*/ 375062 w 2998076"/>
              <a:gd name="connsiteY2" fmla="*/ 105258 h 600110"/>
              <a:gd name="connsiteX3" fmla="*/ 34159 w 2998076"/>
              <a:gd name="connsiteY3" fmla="*/ 600110 h 600110"/>
              <a:gd name="connsiteX0" fmla="*/ 2998076 w 2998076"/>
              <a:gd name="connsiteY0" fmla="*/ 549560 h 565326"/>
              <a:gd name="connsiteX1" fmla="*/ 1887230 w 2998076"/>
              <a:gd name="connsiteY1" fmla="*/ 142482 h 565326"/>
              <a:gd name="connsiteX2" fmla="*/ 375062 w 2998076"/>
              <a:gd name="connsiteY2" fmla="*/ 70474 h 565326"/>
              <a:gd name="connsiteX3" fmla="*/ 34159 w 2998076"/>
              <a:gd name="connsiteY3" fmla="*/ 565326 h 565326"/>
              <a:gd name="connsiteX0" fmla="*/ 2998076 w 2998076"/>
              <a:gd name="connsiteY0" fmla="*/ 549560 h 565326"/>
              <a:gd name="connsiteX1" fmla="*/ 2103254 w 2998076"/>
              <a:gd name="connsiteY1" fmla="*/ 142482 h 565326"/>
              <a:gd name="connsiteX2" fmla="*/ 375062 w 2998076"/>
              <a:gd name="connsiteY2" fmla="*/ 70474 h 565326"/>
              <a:gd name="connsiteX3" fmla="*/ 34159 w 2998076"/>
              <a:gd name="connsiteY3" fmla="*/ 565326 h 565326"/>
              <a:gd name="connsiteX0" fmla="*/ 3063874 w 3182285"/>
              <a:gd name="connsiteY0" fmla="*/ 549560 h 565326"/>
              <a:gd name="connsiteX1" fmla="*/ 2745116 w 3182285"/>
              <a:gd name="connsiteY1" fmla="*/ 142482 h 565326"/>
              <a:gd name="connsiteX2" fmla="*/ 440860 w 3182285"/>
              <a:gd name="connsiteY2" fmla="*/ 70474 h 565326"/>
              <a:gd name="connsiteX3" fmla="*/ 99957 w 3182285"/>
              <a:gd name="connsiteY3" fmla="*/ 565326 h 565326"/>
              <a:gd name="connsiteX0" fmla="*/ 3063874 w 3117157"/>
              <a:gd name="connsiteY0" fmla="*/ 549560 h 642376"/>
              <a:gd name="connsiteX1" fmla="*/ 2673108 w 3117157"/>
              <a:gd name="connsiteY1" fmla="*/ 574530 h 642376"/>
              <a:gd name="connsiteX2" fmla="*/ 2745116 w 3117157"/>
              <a:gd name="connsiteY2" fmla="*/ 142482 h 642376"/>
              <a:gd name="connsiteX3" fmla="*/ 440860 w 3117157"/>
              <a:gd name="connsiteY3" fmla="*/ 70474 h 642376"/>
              <a:gd name="connsiteX4" fmla="*/ 99957 w 3117157"/>
              <a:gd name="connsiteY4" fmla="*/ 565326 h 642376"/>
              <a:gd name="connsiteX0" fmla="*/ 3063874 w 3182285"/>
              <a:gd name="connsiteY0" fmla="*/ 549560 h 565326"/>
              <a:gd name="connsiteX1" fmla="*/ 2745116 w 3182285"/>
              <a:gd name="connsiteY1" fmla="*/ 142482 h 565326"/>
              <a:gd name="connsiteX2" fmla="*/ 440860 w 3182285"/>
              <a:gd name="connsiteY2" fmla="*/ 70474 h 565326"/>
              <a:gd name="connsiteX3" fmla="*/ 99957 w 3182285"/>
              <a:gd name="connsiteY3" fmla="*/ 565326 h 565326"/>
              <a:gd name="connsiteX0" fmla="*/ 3063874 w 3182285"/>
              <a:gd name="connsiteY0" fmla="*/ 561561 h 577327"/>
              <a:gd name="connsiteX1" fmla="*/ 2745116 w 3182285"/>
              <a:gd name="connsiteY1" fmla="*/ 82475 h 577327"/>
              <a:gd name="connsiteX2" fmla="*/ 440860 w 3182285"/>
              <a:gd name="connsiteY2" fmla="*/ 82475 h 577327"/>
              <a:gd name="connsiteX3" fmla="*/ 99957 w 3182285"/>
              <a:gd name="connsiteY3" fmla="*/ 577327 h 577327"/>
            </a:gdLst>
            <a:ahLst/>
            <a:cxnLst>
              <a:cxn ang="0">
                <a:pos x="connsiteX0" y="connsiteY0"/>
              </a:cxn>
              <a:cxn ang="0">
                <a:pos x="connsiteX1" y="connsiteY1"/>
              </a:cxn>
              <a:cxn ang="0">
                <a:pos x="connsiteX2" y="connsiteY2"/>
              </a:cxn>
              <a:cxn ang="0">
                <a:pos x="connsiteX3" y="connsiteY3"/>
              </a:cxn>
            </a:cxnLst>
            <a:rect l="l" t="t" r="r" b="b"/>
            <a:pathLst>
              <a:path w="3182285" h="577327">
                <a:moveTo>
                  <a:pt x="3063874" y="561561"/>
                </a:moveTo>
                <a:cubicBezTo>
                  <a:pt x="2997466" y="476753"/>
                  <a:pt x="3182285" y="162323"/>
                  <a:pt x="2745116" y="82475"/>
                </a:cubicBezTo>
                <a:cubicBezTo>
                  <a:pt x="2307947" y="2627"/>
                  <a:pt x="881720" y="0"/>
                  <a:pt x="440860" y="82475"/>
                </a:cubicBezTo>
                <a:cubicBezTo>
                  <a:pt x="0" y="164950"/>
                  <a:pt x="65798" y="478792"/>
                  <a:pt x="99957" y="577327"/>
                </a:cubicBezTo>
              </a:path>
            </a:pathLst>
          </a:custGeom>
          <a:ln w="41275">
            <a:solidFill>
              <a:srgbClr val="C00000"/>
            </a:solidFill>
            <a:tail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a-DK"/>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b="1" dirty="0" smtClean="0"/>
              <a:t>Redundant </a:t>
            </a:r>
            <a:r>
              <a:rPr lang="da-DK" b="1" dirty="0" err="1" smtClean="0"/>
              <a:t>Counters</a:t>
            </a:r>
            <a:endParaRPr lang="da-DK" b="1" dirty="0"/>
          </a:p>
        </p:txBody>
      </p:sp>
      <p:graphicFrame>
        <p:nvGraphicFramePr>
          <p:cNvPr id="4" name="Content Placeholder 3"/>
          <p:cNvGraphicFramePr>
            <a:graphicFrameLocks noGrp="1"/>
          </p:cNvGraphicFramePr>
          <p:nvPr>
            <p:ph idx="1"/>
          </p:nvPr>
        </p:nvGraphicFramePr>
        <p:xfrm>
          <a:off x="755576" y="2006849"/>
          <a:ext cx="7632848" cy="2590800"/>
        </p:xfrm>
        <a:graphic>
          <a:graphicData uri="http://schemas.openxmlformats.org/drawingml/2006/table">
            <a:tbl>
              <a:tblPr firstRow="1" bandRow="1">
                <a:tableStyleId>{5C22544A-7EE6-4342-B048-85BDC9FD1C3A}</a:tableStyleId>
              </a:tblPr>
              <a:tblGrid>
                <a:gridCol w="1908212"/>
                <a:gridCol w="1908212"/>
                <a:gridCol w="1908212"/>
                <a:gridCol w="1908212"/>
              </a:tblGrid>
              <a:tr h="471651">
                <a:tc>
                  <a:txBody>
                    <a:bodyPr/>
                    <a:lstStyle/>
                    <a:p>
                      <a:pPr algn="ctr"/>
                      <a:r>
                        <a:rPr lang="da-DK" sz="2800" dirty="0" err="1" smtClean="0">
                          <a:solidFill>
                            <a:schemeClr val="tx1"/>
                          </a:solidFill>
                        </a:rPr>
                        <a:t>Efficiency</a:t>
                      </a:r>
                      <a:endParaRPr lang="da-DK" sz="2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da-DK" sz="2800" dirty="0" smtClean="0">
                          <a:solidFill>
                            <a:schemeClr val="tx1"/>
                          </a:solidFill>
                        </a:rPr>
                        <a:t>Space</a:t>
                      </a:r>
                      <a:endParaRPr lang="da-DK" sz="28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da-DK" sz="2800" dirty="0" err="1" smtClean="0">
                          <a:solidFill>
                            <a:schemeClr val="tx1"/>
                          </a:solidFill>
                        </a:rPr>
                        <a:t>Reads</a:t>
                      </a:r>
                      <a:endParaRPr lang="da-DK" sz="28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da-DK" sz="2800" dirty="0" err="1" smtClean="0">
                          <a:solidFill>
                            <a:schemeClr val="tx1"/>
                          </a:solidFill>
                        </a:rPr>
                        <a:t>Writes</a:t>
                      </a:r>
                      <a:endParaRPr lang="da-DK" sz="2800" dirty="0">
                        <a:solidFill>
                          <a:schemeClr val="tx1"/>
                        </a:solidFill>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471651">
                <a:tc rowSpan="2">
                  <a:txBody>
                    <a:bodyPr/>
                    <a:lstStyle/>
                    <a:p>
                      <a:pPr algn="ctr"/>
                      <a:r>
                        <a:rPr lang="da-DK" sz="2800" dirty="0" smtClean="0"/>
                        <a:t>1/2</a:t>
                      </a:r>
                      <a:endParaRPr lang="da-DK" sz="2800" dirty="0"/>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rowSpan="2">
                  <a:txBody>
                    <a:bodyPr/>
                    <a:lstStyle/>
                    <a:p>
                      <a:pPr algn="ctr"/>
                      <a:r>
                        <a:rPr lang="da-DK" sz="2800" i="1" dirty="0" smtClean="0"/>
                        <a:t>n </a:t>
                      </a:r>
                      <a:r>
                        <a:rPr lang="da-DK" sz="2800" dirty="0" smtClean="0"/>
                        <a:t>+ 1</a:t>
                      </a:r>
                      <a:endParaRPr lang="da-DK" sz="28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da-DK" sz="2800" dirty="0" smtClean="0"/>
                        <a:t>log </a:t>
                      </a:r>
                      <a:r>
                        <a:rPr lang="da-DK" sz="2800" i="1" dirty="0" smtClean="0"/>
                        <a:t>n</a:t>
                      </a:r>
                      <a:r>
                        <a:rPr lang="da-DK" sz="2800" dirty="0" smtClean="0"/>
                        <a:t> + 2</a:t>
                      </a:r>
                      <a:endParaRPr lang="da-DK" sz="28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da-DK" sz="2800" dirty="0" smtClean="0"/>
                        <a:t>3</a:t>
                      </a:r>
                      <a:endParaRPr lang="da-DK" sz="28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471651">
                <a:tc vMerge="1">
                  <a:txBody>
                    <a:bodyPr/>
                    <a:lstStyle/>
                    <a:p>
                      <a:endParaRPr lang="da-DK" dirty="0"/>
                    </a:p>
                  </a:txBody>
                  <a:tcPr/>
                </a:tc>
                <a:tc vMerge="1">
                  <a:txBody>
                    <a:bodyPr/>
                    <a:lstStyle/>
                    <a:p>
                      <a:endParaRPr lang="da-DK"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a-DK" sz="2800" dirty="0" smtClean="0"/>
                        <a:t>log </a:t>
                      </a:r>
                      <a:r>
                        <a:rPr lang="da-DK" sz="2800" i="1" dirty="0" smtClean="0"/>
                        <a:t>n</a:t>
                      </a:r>
                      <a:r>
                        <a:rPr lang="da-DK" sz="2800" dirty="0" smtClean="0"/>
                        <a:t> + 3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da-DK" sz="2800" dirty="0" smtClean="0"/>
                        <a:t>2</a:t>
                      </a:r>
                      <a:endParaRPr lang="da-DK" sz="28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471651">
                <a:tc rowSpan="2">
                  <a:txBody>
                    <a:bodyPr/>
                    <a:lstStyle/>
                    <a:p>
                      <a:pPr algn="ctr"/>
                      <a:r>
                        <a:rPr lang="da-DK" sz="2800" b="0" dirty="0" smtClean="0"/>
                        <a:t>1-O(1/2</a:t>
                      </a:r>
                      <a:r>
                        <a:rPr lang="da-DK" sz="2800" b="0" i="1" baseline="30000" dirty="0" smtClean="0"/>
                        <a:t>t</a:t>
                      </a:r>
                      <a:r>
                        <a:rPr lang="da-DK" sz="2800" b="0" dirty="0" smtClean="0"/>
                        <a:t>)</a:t>
                      </a:r>
                      <a:endParaRPr lang="da-DK" sz="2800" b="0" dirty="0"/>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rowSpan="2">
                  <a:txBody>
                    <a:bodyPr/>
                    <a:lstStyle/>
                    <a:p>
                      <a:pPr algn="ctr"/>
                      <a:r>
                        <a:rPr lang="da-DK" sz="2800" i="1" dirty="0" smtClean="0"/>
                        <a:t>n </a:t>
                      </a:r>
                      <a:r>
                        <a:rPr lang="da-DK" sz="2800" dirty="0" smtClean="0"/>
                        <a:t>+ </a:t>
                      </a:r>
                      <a:r>
                        <a:rPr lang="da-DK" sz="2800" i="1" dirty="0" smtClean="0"/>
                        <a:t>t</a:t>
                      </a:r>
                      <a:endParaRPr lang="da-DK" sz="28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a-DK" sz="2800" dirty="0" smtClean="0"/>
                        <a:t>log </a:t>
                      </a:r>
                      <a:r>
                        <a:rPr lang="da-DK" sz="2800" i="1" dirty="0" smtClean="0"/>
                        <a:t>n</a:t>
                      </a:r>
                      <a:r>
                        <a:rPr lang="da-DK" sz="2800" dirty="0" smtClean="0"/>
                        <a:t> + </a:t>
                      </a:r>
                      <a:r>
                        <a:rPr lang="da-DK" sz="2800" i="1" dirty="0" smtClean="0"/>
                        <a:t>t</a:t>
                      </a:r>
                      <a:r>
                        <a:rPr lang="da-DK" sz="2800" dirty="0" smtClean="0"/>
                        <a:t> + 3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da-DK" sz="2800" i="0" dirty="0" smtClean="0"/>
                        <a:t>4</a:t>
                      </a:r>
                      <a:endParaRPr lang="da-DK" sz="2800" i="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471651">
                <a:tc vMerge="1">
                  <a:txBody>
                    <a:bodyPr/>
                    <a:lstStyle/>
                    <a:p>
                      <a:endParaRPr lang="da-DK" dirty="0"/>
                    </a:p>
                  </a:txBody>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da-DK" dirty="0" smtClean="0"/>
                    </a:p>
                  </a:txBody>
                  <a:tcP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a-DK" sz="2800" dirty="0" smtClean="0"/>
                        <a:t>log </a:t>
                      </a:r>
                      <a:r>
                        <a:rPr lang="da-DK" sz="2800" i="1" dirty="0" smtClean="0"/>
                        <a:t>n</a:t>
                      </a:r>
                      <a:r>
                        <a:rPr lang="da-DK" sz="2800" dirty="0" smtClean="0"/>
                        <a:t> + </a:t>
                      </a:r>
                      <a:r>
                        <a:rPr lang="da-DK" sz="2800" i="1" dirty="0" smtClean="0"/>
                        <a:t>t</a:t>
                      </a:r>
                      <a:r>
                        <a:rPr lang="da-DK" sz="2800" dirty="0" smtClean="0"/>
                        <a:t> + 4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da-DK" sz="2800" i="0" dirty="0" smtClean="0"/>
                        <a:t>3</a:t>
                      </a:r>
                      <a:endParaRPr lang="da-DK" sz="2800" i="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bl>
          </a:graphicData>
        </a:graphic>
      </p:graphicFrame>
      <p:sp>
        <p:nvSpPr>
          <p:cNvPr id="5" name="Content Placeholder 2"/>
          <p:cNvSpPr txBox="1">
            <a:spLocks/>
          </p:cNvSpPr>
          <p:nvPr/>
        </p:nvSpPr>
        <p:spPr>
          <a:xfrm>
            <a:off x="827584" y="5229200"/>
            <a:ext cx="7632848" cy="648072"/>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ts val="600"/>
              </a:spcBef>
              <a:spcAft>
                <a:spcPts val="0"/>
              </a:spcAft>
              <a:buClrTx/>
              <a:buSzTx/>
              <a:buFont typeface="Arial" pitchFamily="34" charset="0"/>
              <a:buNone/>
              <a:tabLst/>
              <a:defRPr/>
            </a:pPr>
            <a:r>
              <a:rPr kumimoji="0" lang="da-DK" sz="3200" b="1" i="0" u="none" strike="noStrike" kern="1200" cap="none" spc="0" normalizeH="0" baseline="0" noProof="0" dirty="0" err="1" smtClean="0">
                <a:ln>
                  <a:noFill/>
                </a:ln>
                <a:solidFill>
                  <a:srgbClr val="C00000"/>
                </a:solidFill>
                <a:effectLst/>
                <a:uLnTx/>
                <a:uFillTx/>
                <a:latin typeface="+mn-lt"/>
                <a:ea typeface="+mn-ea"/>
                <a:cs typeface="+mn-cs"/>
              </a:rPr>
              <a:t>Open</a:t>
            </a:r>
            <a:r>
              <a:rPr kumimoji="0" lang="da-DK" sz="3200" b="1" i="0" u="none" strike="noStrike" kern="1200" cap="none" spc="0" normalizeH="0" baseline="0" noProof="0" dirty="0" smtClean="0">
                <a:ln>
                  <a:noFill/>
                </a:ln>
                <a:solidFill>
                  <a:srgbClr val="C00000"/>
                </a:solidFill>
                <a:effectLst/>
                <a:uLnTx/>
                <a:uFillTx/>
                <a:latin typeface="+mn-lt"/>
                <a:ea typeface="+mn-ea"/>
                <a:cs typeface="+mn-cs"/>
              </a:rPr>
              <a:t> problem</a:t>
            </a:r>
            <a:r>
              <a:rPr kumimoji="0" lang="da-DK" sz="3200" b="0" i="0" u="none" strike="noStrike" kern="1200" cap="none" spc="0" normalizeH="0" baseline="0" noProof="0" dirty="0" smtClean="0">
                <a:ln>
                  <a:noFill/>
                </a:ln>
                <a:solidFill>
                  <a:schemeClr val="tx1"/>
                </a:solidFill>
                <a:effectLst/>
                <a:uLnTx/>
                <a:uFillTx/>
                <a:latin typeface="+mn-lt"/>
                <a:ea typeface="+mn-ea"/>
                <a:cs typeface="+mn-cs"/>
              </a:rPr>
              <a:t>    1 </a:t>
            </a:r>
            <a:r>
              <a:rPr kumimoji="0" lang="da-DK" sz="3200" b="0" i="0" u="none" strike="noStrike" kern="1200" cap="none" spc="0" normalizeH="0" baseline="0" noProof="0" dirty="0" err="1" smtClean="0">
                <a:ln>
                  <a:noFill/>
                </a:ln>
                <a:solidFill>
                  <a:schemeClr val="tx1"/>
                </a:solidFill>
                <a:effectLst/>
                <a:uLnTx/>
                <a:uFillTx/>
                <a:latin typeface="+mn-lt"/>
                <a:ea typeface="+mn-ea"/>
                <a:cs typeface="+mn-cs"/>
              </a:rPr>
              <a:t>write</a:t>
            </a:r>
            <a:r>
              <a:rPr kumimoji="0" lang="da-DK" sz="3200" b="0" i="0" u="none" strike="noStrike" kern="1200" cap="none" spc="0" normalizeH="0" baseline="0" noProof="0" dirty="0" smtClean="0">
                <a:ln>
                  <a:noFill/>
                </a:ln>
                <a:solidFill>
                  <a:schemeClr val="tx1"/>
                </a:solidFill>
                <a:effectLst/>
                <a:uLnTx/>
                <a:uFillTx/>
                <a:latin typeface="+mn-lt"/>
                <a:ea typeface="+mn-ea"/>
                <a:cs typeface="+mn-cs"/>
              </a:rPr>
              <a:t> </a:t>
            </a:r>
            <a:r>
              <a:rPr lang="da-DK" sz="3200" dirty="0" smtClean="0"/>
              <a:t>and « </a:t>
            </a:r>
            <a:r>
              <a:rPr lang="da-DK" sz="3200" i="1" dirty="0" smtClean="0"/>
              <a:t>n</a:t>
            </a:r>
            <a:r>
              <a:rPr lang="da-DK" sz="3200" dirty="0" smtClean="0"/>
              <a:t> </a:t>
            </a:r>
            <a:r>
              <a:rPr lang="da-DK" sz="3200" dirty="0" err="1" smtClean="0"/>
              <a:t>reads</a:t>
            </a:r>
            <a:r>
              <a:rPr lang="da-DK" sz="3200" dirty="0" smtClean="0"/>
              <a:t> </a:t>
            </a:r>
            <a:r>
              <a:rPr kumimoji="0" lang="da-DK" sz="3200" b="0" i="0" u="none" strike="noStrike" kern="1200" cap="none" spc="0" normalizeH="0" baseline="0" noProof="0" dirty="0" smtClean="0">
                <a:ln>
                  <a:noFill/>
                </a:ln>
                <a:solidFill>
                  <a:schemeClr val="tx1"/>
                </a:solidFill>
                <a:effectLst/>
                <a:uLnTx/>
                <a:uFillTx/>
                <a:latin typeface="+mn-lt"/>
                <a:ea typeface="+mn-ea"/>
                <a:cs typeface="+mn-cs"/>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b="1" dirty="0" smtClean="0"/>
              <a:t>Addition of </a:t>
            </a:r>
            <a:r>
              <a:rPr lang="da-DK" b="1" dirty="0" err="1" smtClean="0"/>
              <a:t>Counters</a:t>
            </a:r>
            <a:endParaRPr lang="da-DK" b="1" dirty="0"/>
          </a:p>
        </p:txBody>
      </p:sp>
      <p:sp>
        <p:nvSpPr>
          <p:cNvPr id="3" name="Content Placeholder 2"/>
          <p:cNvSpPr>
            <a:spLocks noGrp="1"/>
          </p:cNvSpPr>
          <p:nvPr>
            <p:ph idx="1"/>
          </p:nvPr>
        </p:nvSpPr>
        <p:spPr>
          <a:xfrm>
            <a:off x="457200" y="1600201"/>
            <a:ext cx="8229600" cy="748680"/>
          </a:xfrm>
        </p:spPr>
        <p:txBody>
          <a:bodyPr/>
          <a:lstStyle/>
          <a:p>
            <a:pPr algn="ctr">
              <a:buNone/>
            </a:pPr>
            <a:r>
              <a:rPr lang="da-DK" dirty="0" err="1" smtClean="0"/>
              <a:t>Numbers</a:t>
            </a:r>
            <a:r>
              <a:rPr lang="da-DK" dirty="0" smtClean="0"/>
              <a:t> in the range 0..2</a:t>
            </a:r>
            <a:r>
              <a:rPr lang="da-DK" i="1" baseline="30000" dirty="0" smtClean="0"/>
              <a:t>n</a:t>
            </a:r>
            <a:r>
              <a:rPr lang="da-DK" dirty="0" smtClean="0"/>
              <a:t>-1 and 0..2</a:t>
            </a:r>
            <a:r>
              <a:rPr lang="da-DK" i="1" baseline="30000" dirty="0" smtClean="0"/>
              <a:t>m</a:t>
            </a:r>
            <a:r>
              <a:rPr lang="da-DK" dirty="0" smtClean="0"/>
              <a:t>-1 (</a:t>
            </a:r>
            <a:r>
              <a:rPr lang="da-DK" i="1" dirty="0" smtClean="0"/>
              <a:t>m </a:t>
            </a:r>
            <a:r>
              <a:rPr lang="da-DK" dirty="0" smtClean="0"/>
              <a:t>≤ </a:t>
            </a:r>
            <a:r>
              <a:rPr lang="da-DK" i="1" dirty="0" smtClean="0"/>
              <a:t>n</a:t>
            </a:r>
            <a:r>
              <a:rPr lang="da-DK" dirty="0" smtClean="0"/>
              <a:t>)</a:t>
            </a:r>
            <a:endParaRPr lang="da-DK" i="1" baseline="30000" dirty="0" smtClean="0"/>
          </a:p>
          <a:p>
            <a:endParaRPr lang="da-DK" i="1" baseline="30000" dirty="0"/>
          </a:p>
        </p:txBody>
      </p:sp>
      <p:graphicFrame>
        <p:nvGraphicFramePr>
          <p:cNvPr id="4" name="Content Placeholder 3"/>
          <p:cNvGraphicFramePr>
            <a:graphicFrameLocks/>
          </p:cNvGraphicFramePr>
          <p:nvPr/>
        </p:nvGraphicFramePr>
        <p:xfrm>
          <a:off x="755576" y="2924944"/>
          <a:ext cx="7704856" cy="2072640"/>
        </p:xfrm>
        <a:graphic>
          <a:graphicData uri="http://schemas.openxmlformats.org/drawingml/2006/table">
            <a:tbl>
              <a:tblPr firstRow="1" bandRow="1">
                <a:tableStyleId>{5C22544A-7EE6-4342-B048-85BDC9FD1C3A}</a:tableStyleId>
              </a:tblPr>
              <a:tblGrid>
                <a:gridCol w="2664296"/>
                <a:gridCol w="3312368"/>
                <a:gridCol w="1728192"/>
              </a:tblGrid>
              <a:tr h="471651">
                <a:tc>
                  <a:txBody>
                    <a:bodyPr/>
                    <a:lstStyle/>
                    <a:p>
                      <a:pPr algn="ctr"/>
                      <a:r>
                        <a:rPr lang="da-DK" sz="2800" dirty="0" smtClean="0">
                          <a:solidFill>
                            <a:schemeClr val="tx1"/>
                          </a:solidFill>
                        </a:rPr>
                        <a:t>Space</a:t>
                      </a:r>
                      <a:endParaRPr lang="da-DK" sz="2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da-DK" sz="2800" dirty="0" err="1" smtClean="0">
                          <a:solidFill>
                            <a:schemeClr val="tx1"/>
                          </a:solidFill>
                        </a:rPr>
                        <a:t>Reads</a:t>
                      </a:r>
                      <a:endParaRPr lang="da-DK" sz="28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da-DK" sz="2800" dirty="0" err="1" smtClean="0">
                          <a:solidFill>
                            <a:schemeClr val="tx1"/>
                          </a:solidFill>
                        </a:rPr>
                        <a:t>Writes</a:t>
                      </a:r>
                      <a:endParaRPr lang="da-DK" sz="2800" dirty="0">
                        <a:solidFill>
                          <a:schemeClr val="tx1"/>
                        </a:solidFill>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471651">
                <a:tc>
                  <a:txBody>
                    <a:bodyPr/>
                    <a:lstStyle/>
                    <a:p>
                      <a:pPr algn="ctr"/>
                      <a:r>
                        <a:rPr lang="da-DK" sz="2800" i="1" dirty="0" smtClean="0"/>
                        <a:t>n </a:t>
                      </a:r>
                      <a:r>
                        <a:rPr lang="da-DK" sz="2800" dirty="0" smtClean="0"/>
                        <a:t>+ O(log </a:t>
                      </a:r>
                      <a:r>
                        <a:rPr lang="da-DK" sz="2800" i="1" dirty="0" smtClean="0"/>
                        <a:t>n</a:t>
                      </a:r>
                      <a:r>
                        <a:rPr lang="da-DK" sz="2800" i="0" dirty="0" smtClean="0"/>
                        <a:t>)</a:t>
                      </a:r>
                      <a:endParaRPr lang="da-DK" sz="2800" dirty="0"/>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l-GR" sz="2800" dirty="0" smtClean="0"/>
                        <a:t>Θ</a:t>
                      </a:r>
                      <a:r>
                        <a:rPr lang="da-DK" sz="2800" dirty="0" smtClean="0"/>
                        <a:t>(</a:t>
                      </a:r>
                      <a:r>
                        <a:rPr lang="da-DK" sz="2800" i="1" dirty="0" smtClean="0"/>
                        <a:t>m </a:t>
                      </a:r>
                      <a:r>
                        <a:rPr lang="da-DK" sz="2800" dirty="0" smtClean="0"/>
                        <a:t>+ log </a:t>
                      </a:r>
                      <a:r>
                        <a:rPr lang="da-DK" sz="2800" i="1" dirty="0" smtClean="0"/>
                        <a:t>n</a:t>
                      </a:r>
                      <a:r>
                        <a:rPr lang="da-DK" sz="2800" i="0" dirty="0" smtClean="0"/>
                        <a:t>)</a:t>
                      </a:r>
                      <a:endParaRPr lang="da-DK" sz="2800" i="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rowSpan="3">
                  <a:txBody>
                    <a:bodyPr/>
                    <a:lstStyle/>
                    <a:p>
                      <a:pPr algn="ctr"/>
                      <a:r>
                        <a:rPr lang="el-GR" sz="2800" dirty="0" smtClean="0"/>
                        <a:t>Θ</a:t>
                      </a:r>
                      <a:r>
                        <a:rPr lang="da-DK" sz="2800" dirty="0" smtClean="0"/>
                        <a:t>(</a:t>
                      </a:r>
                      <a:r>
                        <a:rPr lang="da-DK" sz="2800" i="1" dirty="0" smtClean="0"/>
                        <a:t>m</a:t>
                      </a:r>
                      <a:r>
                        <a:rPr lang="da-DK" sz="2800" i="0" dirty="0" smtClean="0"/>
                        <a:t>)</a:t>
                      </a:r>
                      <a:endParaRPr lang="da-DK" sz="2800" dirty="0"/>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471651">
                <a:tc>
                  <a:txBody>
                    <a:bodyPr/>
                    <a:lstStyle/>
                    <a:p>
                      <a:pPr algn="ctr"/>
                      <a:r>
                        <a:rPr lang="da-DK" sz="2800" i="1" dirty="0" smtClean="0"/>
                        <a:t>n </a:t>
                      </a:r>
                      <a:r>
                        <a:rPr lang="da-DK" sz="2800" dirty="0" smtClean="0"/>
                        <a:t>+ O(</a:t>
                      </a:r>
                      <a:r>
                        <a:rPr lang="da-DK" sz="2800" dirty="0" err="1" smtClean="0"/>
                        <a:t>loglog</a:t>
                      </a:r>
                      <a:r>
                        <a:rPr lang="da-DK" sz="2800" dirty="0" smtClean="0"/>
                        <a:t> </a:t>
                      </a:r>
                      <a:r>
                        <a:rPr lang="da-DK" sz="2800" i="1" dirty="0" smtClean="0"/>
                        <a:t>n</a:t>
                      </a:r>
                      <a:r>
                        <a:rPr lang="da-DK" sz="2800" i="0" dirty="0" smtClean="0"/>
                        <a:t>)</a:t>
                      </a:r>
                      <a:endParaRPr lang="da-DK" sz="2800" dirty="0"/>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l-GR" sz="2800" dirty="0" smtClean="0"/>
                        <a:t>Θ</a:t>
                      </a:r>
                      <a:r>
                        <a:rPr lang="da-DK" sz="2800" dirty="0" smtClean="0"/>
                        <a:t>(</a:t>
                      </a:r>
                      <a:r>
                        <a:rPr lang="da-DK" sz="2800" i="1" dirty="0" smtClean="0"/>
                        <a:t>m </a:t>
                      </a:r>
                      <a:r>
                        <a:rPr lang="da-DK" sz="2800" dirty="0" smtClean="0"/>
                        <a:t>+ log </a:t>
                      </a:r>
                      <a:r>
                        <a:rPr lang="da-DK" sz="2800" i="1" dirty="0" err="1" smtClean="0"/>
                        <a:t>n·</a:t>
                      </a:r>
                      <a:r>
                        <a:rPr lang="da-DK" sz="2800" dirty="0" err="1" smtClean="0"/>
                        <a:t>loglog</a:t>
                      </a:r>
                      <a:r>
                        <a:rPr lang="da-DK" sz="2800" dirty="0" smtClean="0"/>
                        <a:t> </a:t>
                      </a:r>
                      <a:r>
                        <a:rPr lang="da-DK" sz="2800" i="1" dirty="0" smtClean="0"/>
                        <a:t>n</a:t>
                      </a:r>
                      <a:r>
                        <a:rPr lang="da-DK" sz="2800" i="0" dirty="0" smtClean="0"/>
                        <a:t>)</a:t>
                      </a:r>
                      <a:endParaRPr lang="da-DK" sz="2800" i="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vMerge="1">
                  <a:txBody>
                    <a:bodyPr/>
                    <a:lstStyle/>
                    <a:p>
                      <a:pPr algn="ctr"/>
                      <a:endParaRPr lang="da-DK" sz="28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471651">
                <a:tc>
                  <a:txBody>
                    <a:bodyPr/>
                    <a:lstStyle/>
                    <a:p>
                      <a:pPr algn="ctr"/>
                      <a:r>
                        <a:rPr lang="da-DK" sz="2800" i="1" dirty="0" smtClean="0"/>
                        <a:t>n </a:t>
                      </a:r>
                      <a:r>
                        <a:rPr lang="da-DK" sz="2800" dirty="0" smtClean="0"/>
                        <a:t>+ O(1</a:t>
                      </a:r>
                      <a:r>
                        <a:rPr lang="da-DK" sz="2800" i="0" dirty="0" smtClean="0"/>
                        <a:t>)</a:t>
                      </a:r>
                      <a:endParaRPr lang="da-DK" sz="2800" dirty="0"/>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l-GR" sz="2800" dirty="0" smtClean="0"/>
                        <a:t>Θ</a:t>
                      </a:r>
                      <a:r>
                        <a:rPr lang="da-DK" sz="2800" dirty="0" smtClean="0"/>
                        <a:t>(</a:t>
                      </a:r>
                      <a:r>
                        <a:rPr lang="da-DK" sz="2800" i="1" dirty="0" smtClean="0"/>
                        <a:t>m </a:t>
                      </a:r>
                      <a:r>
                        <a:rPr lang="da-DK" sz="2800" dirty="0" smtClean="0"/>
                        <a:t>+ log</a:t>
                      </a:r>
                      <a:r>
                        <a:rPr lang="da-DK" sz="2800" baseline="30000" dirty="0" smtClean="0"/>
                        <a:t>2</a:t>
                      </a:r>
                      <a:r>
                        <a:rPr lang="da-DK" sz="2800" dirty="0" smtClean="0"/>
                        <a:t> </a:t>
                      </a:r>
                      <a:r>
                        <a:rPr lang="da-DK" sz="2800" i="1" dirty="0" smtClean="0"/>
                        <a:t>n</a:t>
                      </a:r>
                      <a:r>
                        <a:rPr lang="da-DK" sz="2800" i="0" dirty="0" smtClean="0"/>
                        <a:t>)</a:t>
                      </a:r>
                      <a:endParaRPr lang="da-DK" sz="2800" i="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vMerge="1">
                  <a:txBody>
                    <a:bodyPr/>
                    <a:lstStyle/>
                    <a:p>
                      <a:pPr algn="ctr"/>
                      <a:endParaRPr lang="da-DK" sz="28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bl>
          </a:graphicData>
        </a:graphic>
      </p:graphicFrame>
      <p:sp>
        <p:nvSpPr>
          <p:cNvPr id="5" name="TextBox 4"/>
          <p:cNvSpPr txBox="1"/>
          <p:nvPr/>
        </p:nvSpPr>
        <p:spPr>
          <a:xfrm>
            <a:off x="1691680" y="5301208"/>
            <a:ext cx="7020272" cy="1446550"/>
          </a:xfrm>
          <a:prstGeom prst="rect">
            <a:avLst/>
          </a:prstGeom>
          <a:noFill/>
        </p:spPr>
        <p:txBody>
          <a:bodyPr wrap="square" rtlCol="0">
            <a:spAutoFit/>
          </a:bodyPr>
          <a:lstStyle/>
          <a:p>
            <a:endParaRPr lang="da-DK" sz="2400" b="1" dirty="0" smtClean="0"/>
          </a:p>
          <a:p>
            <a:r>
              <a:rPr lang="da-DK" sz="2400" b="1" dirty="0" err="1" smtClean="0"/>
              <a:t>Ideas</a:t>
            </a:r>
            <a:r>
              <a:rPr lang="da-DK" sz="2400" b="1" dirty="0" smtClean="0"/>
              <a:t>: 	log </a:t>
            </a:r>
            <a:r>
              <a:rPr lang="da-DK" sz="2400" b="1" i="1" dirty="0" smtClean="0"/>
              <a:t>n</a:t>
            </a:r>
            <a:r>
              <a:rPr lang="da-DK" sz="2400" b="1" dirty="0" smtClean="0"/>
              <a:t> </a:t>
            </a:r>
            <a:r>
              <a:rPr lang="da-DK" sz="2400" b="1" dirty="0" err="1" smtClean="0"/>
              <a:t>blocks</a:t>
            </a:r>
            <a:r>
              <a:rPr lang="da-DK" sz="2400" b="1" dirty="0" smtClean="0"/>
              <a:t> of 2</a:t>
            </a:r>
            <a:r>
              <a:rPr lang="da-DK" sz="2400" b="1" baseline="30000" dirty="0" smtClean="0"/>
              <a:t>0</a:t>
            </a:r>
            <a:r>
              <a:rPr lang="da-DK" sz="2400" b="1" dirty="0" smtClean="0"/>
              <a:t>,2</a:t>
            </a:r>
            <a:r>
              <a:rPr lang="da-DK" sz="2400" b="1" baseline="30000" dirty="0" smtClean="0"/>
              <a:t>0</a:t>
            </a:r>
            <a:r>
              <a:rPr lang="da-DK" sz="2400" b="1" dirty="0" smtClean="0"/>
              <a:t>,2</a:t>
            </a:r>
            <a:r>
              <a:rPr lang="da-DK" sz="2400" b="1" baseline="30000" dirty="0" smtClean="0"/>
              <a:t>1</a:t>
            </a:r>
            <a:r>
              <a:rPr lang="da-DK" sz="2400" b="1" dirty="0" smtClean="0"/>
              <a:t>,2</a:t>
            </a:r>
            <a:r>
              <a:rPr lang="da-DK" sz="2400" b="1" baseline="30000" dirty="0" smtClean="0"/>
              <a:t>2</a:t>
            </a:r>
            <a:r>
              <a:rPr lang="da-DK" sz="2400" b="1" dirty="0" smtClean="0"/>
              <a:t>,…,2</a:t>
            </a:r>
            <a:r>
              <a:rPr lang="da-DK" sz="2400" b="1" i="1" baseline="30000" dirty="0" smtClean="0"/>
              <a:t>i</a:t>
            </a:r>
            <a:r>
              <a:rPr lang="da-DK" sz="2400" b="1" dirty="0" smtClean="0"/>
              <a:t>,2</a:t>
            </a:r>
            <a:r>
              <a:rPr lang="da-DK" sz="2400" b="1" i="1" baseline="30000" dirty="0" smtClean="0"/>
              <a:t>i</a:t>
            </a:r>
            <a:r>
              <a:rPr lang="da-DK" sz="2400" b="1" baseline="30000" dirty="0" smtClean="0"/>
              <a:t>+1</a:t>
            </a:r>
            <a:r>
              <a:rPr lang="da-DK" sz="2400" b="1" dirty="0" smtClean="0"/>
              <a:t>,… bits</a:t>
            </a:r>
          </a:p>
          <a:p>
            <a:r>
              <a:rPr lang="da-DK" sz="2400" b="1" dirty="0" smtClean="0"/>
              <a:t>	</a:t>
            </a:r>
            <a:r>
              <a:rPr lang="da-DK" sz="2400" b="1" dirty="0" err="1" smtClean="0"/>
              <a:t>Incremental</a:t>
            </a:r>
            <a:r>
              <a:rPr lang="da-DK" sz="2400" b="1" dirty="0" smtClean="0"/>
              <a:t> </a:t>
            </a:r>
            <a:r>
              <a:rPr lang="da-DK" sz="2400" b="1" dirty="0" err="1" smtClean="0"/>
              <a:t>carry</a:t>
            </a:r>
            <a:r>
              <a:rPr lang="da-DK" sz="2400" b="1" dirty="0" smtClean="0"/>
              <a:t> </a:t>
            </a:r>
            <a:r>
              <a:rPr lang="da-DK" sz="2400" b="1" dirty="0" err="1" smtClean="0"/>
              <a:t>propagation</a:t>
            </a:r>
            <a:r>
              <a:rPr lang="da-DK" sz="2400" b="1" dirty="0" smtClean="0"/>
              <a:t> </a:t>
            </a:r>
            <a:br>
              <a:rPr lang="da-DK" sz="2400" b="1" dirty="0" smtClean="0"/>
            </a:br>
            <a:endParaRPr lang="da-DK" sz="2400" i="1" baseline="-25000"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rot="10800000">
            <a:off x="467544" y="1628800"/>
            <a:ext cx="8064896" cy="3096344"/>
          </a:xfrm>
        </p:spPr>
        <p:txBody>
          <a:bodyPr anchor="ctr">
            <a:normAutofit/>
          </a:bodyPr>
          <a:lstStyle/>
          <a:p>
            <a:pPr algn="ctr">
              <a:buNone/>
            </a:pPr>
            <a:r>
              <a:rPr lang="da-DK" sz="9600" b="1" dirty="0" smtClean="0"/>
              <a:t>THANK YOU</a:t>
            </a:r>
            <a:endParaRPr lang="en-US" sz="9600" b="1" i="1" dirty="0"/>
          </a:p>
        </p:txBody>
      </p:sp>
      <p:sp>
        <p:nvSpPr>
          <p:cNvPr id="6" name="Rounded Rectangle 5"/>
          <p:cNvSpPr/>
          <p:nvPr/>
        </p:nvSpPr>
        <p:spPr>
          <a:xfrm rot="20996082">
            <a:off x="1960209" y="3139338"/>
            <a:ext cx="5058447" cy="685467"/>
          </a:xfrm>
          <a:prstGeom prst="roundRect">
            <a:avLst/>
          </a:prstGeom>
          <a:no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smtClean="0"/>
              <a:t>   </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grpId="1"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3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8" dur="3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par>
                          <p:cTn id="9" fill="hold">
                            <p:stCondLst>
                              <p:cond delay="3000"/>
                            </p:stCondLst>
                            <p:childTnLst>
                              <p:par>
                                <p:cTn id="10" presetID="8" presetClass="emph" presetSubtype="0" fill="hold" grpId="0" nodeType="afterEffect">
                                  <p:stCondLst>
                                    <p:cond delay="0"/>
                                  </p:stCondLst>
                                  <p:childTnLst>
                                    <p:animRot by="21600000">
                                      <p:cBhvr>
                                        <p:cTn id="11" dur="1000" fill="hold"/>
                                        <p:tgtEl>
                                          <p:spTgt spid="3">
                                            <p:txEl>
                                              <p:pRg st="0" end="0"/>
                                            </p:txEl>
                                          </p:spTgt>
                                        </p:tgtEl>
                                        <p:attrNameLst>
                                          <p:attrName>r</p:attrName>
                                        </p:attrNameLst>
                                      </p:cBhvr>
                                    </p:animRot>
                                  </p:childTnLst>
                                </p:cTn>
                              </p:par>
                            </p:childTnLst>
                          </p:cTn>
                        </p:par>
                        <p:par>
                          <p:cTn id="12" fill="hold">
                            <p:stCondLst>
                              <p:cond delay="4000"/>
                            </p:stCondLst>
                            <p:childTnLst>
                              <p:par>
                                <p:cTn id="13" presetID="6" presetClass="emph" presetSubtype="0" fill="hold" grpId="2" nodeType="afterEffect">
                                  <p:stCondLst>
                                    <p:cond delay="0"/>
                                  </p:stCondLst>
                                  <p:childTnLst>
                                    <p:animScale>
                                      <p:cBhvr>
                                        <p:cTn id="14" dur="1000" fill="hold"/>
                                        <p:tgtEl>
                                          <p:spTgt spid="3">
                                            <p:txEl>
                                              <p:pRg st="0" end="0"/>
                                            </p:txEl>
                                          </p:spTgt>
                                        </p:tgtEl>
                                      </p:cBhvr>
                                      <p:by x="150000" y="100000"/>
                                    </p:animScale>
                                  </p:childTnLst>
                                </p:cTn>
                              </p:par>
                            </p:childTnLst>
                          </p:cTn>
                        </p:par>
                        <p:par>
                          <p:cTn id="15" fill="hold">
                            <p:stCondLst>
                              <p:cond delay="5000"/>
                            </p:stCondLst>
                            <p:childTnLst>
                              <p:par>
                                <p:cTn id="16" presetID="32" presetClass="emph" presetSubtype="0" fill="hold" grpId="4" nodeType="afterEffect">
                                  <p:stCondLst>
                                    <p:cond delay="0"/>
                                  </p:stCondLst>
                                  <p:childTnLst>
                                    <p:animClr clrSpc="rgb">
                                      <p:cBhvr override="childStyle">
                                        <p:cTn id="17" dur="200" fill="hold"/>
                                        <p:tgtEl>
                                          <p:spTgt spid="3">
                                            <p:txEl>
                                              <p:pRg st="0" end="0"/>
                                            </p:txEl>
                                          </p:spTgt>
                                        </p:tgtEl>
                                        <p:attrNameLst>
                                          <p:attrName>style.color</p:attrName>
                                        </p:attrNameLst>
                                      </p:cBhvr>
                                      <p:to>
                                        <a:schemeClr val="tx1"/>
                                      </p:to>
                                    </p:animClr>
                                    <p:animClr clrSpc="rgb">
                                      <p:cBhvr>
                                        <p:cTn id="18" dur="200" fill="hold"/>
                                        <p:tgtEl>
                                          <p:spTgt spid="3">
                                            <p:txEl>
                                              <p:pRg st="0" end="0"/>
                                            </p:txEl>
                                          </p:spTgt>
                                        </p:tgtEl>
                                        <p:attrNameLst>
                                          <p:attrName>fillcolor</p:attrName>
                                        </p:attrNameLst>
                                      </p:cBhvr>
                                      <p:to>
                                        <a:schemeClr val="tx1"/>
                                      </p:to>
                                    </p:animClr>
                                    <p:set>
                                      <p:cBhvr>
                                        <p:cTn id="19" dur="200" fill="hold"/>
                                        <p:tgtEl>
                                          <p:spTgt spid="3">
                                            <p:txEl>
                                              <p:pRg st="0" end="0"/>
                                            </p:txEl>
                                          </p:spTgt>
                                        </p:tgtEl>
                                        <p:attrNameLst>
                                          <p:attrName>fill.type</p:attrName>
                                        </p:attrNameLst>
                                      </p:cBhvr>
                                      <p:to>
                                        <p:strVal val="solid"/>
                                      </p:to>
                                    </p:set>
                                    <p:set>
                                      <p:cBhvr>
                                        <p:cTn id="20" dur="200" fill="hold"/>
                                        <p:tgtEl>
                                          <p:spTgt spid="3">
                                            <p:txEl>
                                              <p:pRg st="0" end="0"/>
                                            </p:txEl>
                                          </p:spTgt>
                                        </p:tgtEl>
                                        <p:attrNameLst>
                                          <p:attrName>fill.on</p:attrName>
                                        </p:attrNameLst>
                                      </p:cBhvr>
                                      <p:to>
                                        <p:strVal val="true"/>
                                      </p:to>
                                    </p:set>
                                    <p:animRot by="120000">
                                      <p:cBhvr>
                                        <p:cTn id="21" dur="200" fill="hold">
                                          <p:stCondLst>
                                            <p:cond delay="0"/>
                                          </p:stCondLst>
                                        </p:cTn>
                                        <p:tgtEl>
                                          <p:spTgt spid="3">
                                            <p:txEl>
                                              <p:pRg st="0" end="0"/>
                                            </p:txEl>
                                          </p:spTgt>
                                        </p:tgtEl>
                                        <p:attrNameLst>
                                          <p:attrName>r</p:attrName>
                                        </p:attrNameLst>
                                      </p:cBhvr>
                                    </p:animRot>
                                    <p:animRot by="-240000">
                                      <p:cBhvr>
                                        <p:cTn id="22" dur="400" fill="hold">
                                          <p:stCondLst>
                                            <p:cond delay="400"/>
                                          </p:stCondLst>
                                        </p:cTn>
                                        <p:tgtEl>
                                          <p:spTgt spid="3">
                                            <p:txEl>
                                              <p:pRg st="0" end="0"/>
                                            </p:txEl>
                                          </p:spTgt>
                                        </p:tgtEl>
                                        <p:attrNameLst>
                                          <p:attrName>r</p:attrName>
                                        </p:attrNameLst>
                                      </p:cBhvr>
                                    </p:animRot>
                                    <p:animRot by="240000">
                                      <p:cBhvr>
                                        <p:cTn id="23" dur="400" fill="hold">
                                          <p:stCondLst>
                                            <p:cond delay="800"/>
                                          </p:stCondLst>
                                        </p:cTn>
                                        <p:tgtEl>
                                          <p:spTgt spid="3">
                                            <p:txEl>
                                              <p:pRg st="0" end="0"/>
                                            </p:txEl>
                                          </p:spTgt>
                                        </p:tgtEl>
                                        <p:attrNameLst>
                                          <p:attrName>r</p:attrName>
                                        </p:attrNameLst>
                                      </p:cBhvr>
                                    </p:animRot>
                                    <p:animRot by="-240000">
                                      <p:cBhvr>
                                        <p:cTn id="24" dur="400" fill="hold">
                                          <p:stCondLst>
                                            <p:cond delay="1200"/>
                                          </p:stCondLst>
                                        </p:cTn>
                                        <p:tgtEl>
                                          <p:spTgt spid="3">
                                            <p:txEl>
                                              <p:pRg st="0" end="0"/>
                                            </p:txEl>
                                          </p:spTgt>
                                        </p:tgtEl>
                                        <p:attrNameLst>
                                          <p:attrName>r</p:attrName>
                                        </p:attrNameLst>
                                      </p:cBhvr>
                                    </p:animRot>
                                    <p:animRot by="120000">
                                      <p:cBhvr>
                                        <p:cTn id="25" dur="400" fill="hold">
                                          <p:stCondLst>
                                            <p:cond delay="1600"/>
                                          </p:stCondLst>
                                        </p:cTn>
                                        <p:tgtEl>
                                          <p:spTgt spid="3">
                                            <p:txEl>
                                              <p:pRg st="0" end="0"/>
                                            </p:txEl>
                                          </p:spTgt>
                                        </p:tgtEl>
                                        <p:attrNameLst>
                                          <p:attrName>r</p:attrName>
                                        </p:attrNameLst>
                                      </p:cBhvr>
                                    </p:animRot>
                                  </p:childTnLst>
                                </p:cTn>
                              </p:par>
                            </p:childTnLst>
                          </p:cTn>
                        </p:par>
                        <p:par>
                          <p:cTn id="26" fill="hold">
                            <p:stCondLst>
                              <p:cond delay="7000"/>
                            </p:stCondLst>
                            <p:childTnLst>
                              <p:par>
                                <p:cTn id="27" presetID="8" presetClass="emph" presetSubtype="0" fill="hold" grpId="5" nodeType="afterEffect">
                                  <p:stCondLst>
                                    <p:cond delay="0"/>
                                  </p:stCondLst>
                                  <p:childTnLst>
                                    <p:animRot by="75000000">
                                      <p:cBhvr>
                                        <p:cTn id="28" dur="2000" fill="hold"/>
                                        <p:tgtEl>
                                          <p:spTgt spid="3">
                                            <p:txEl>
                                              <p:pRg st="0" end="0"/>
                                            </p:txEl>
                                          </p:spTgt>
                                        </p:tgtEl>
                                        <p:attrNameLst>
                                          <p:attrName>r</p:attrName>
                                        </p:attrNameLst>
                                      </p:cBhvr>
                                    </p:animRot>
                                  </p:childTnLst>
                                </p:cTn>
                              </p:par>
                            </p:childTnLst>
                          </p:cTn>
                        </p:par>
                        <p:par>
                          <p:cTn id="29" fill="hold">
                            <p:stCondLst>
                              <p:cond delay="9000"/>
                            </p:stCondLst>
                            <p:childTnLst>
                              <p:par>
                                <p:cTn id="30" presetID="6" presetClass="emph" presetSubtype="0" fill="hold" grpId="3" nodeType="afterEffect">
                                  <p:stCondLst>
                                    <p:cond delay="0"/>
                                  </p:stCondLst>
                                  <p:childTnLst>
                                    <p:animScale>
                                      <p:cBhvr>
                                        <p:cTn id="31" dur="1000" fill="hold"/>
                                        <p:tgtEl>
                                          <p:spTgt spid="3">
                                            <p:txEl>
                                              <p:pRg st="0" end="0"/>
                                            </p:txEl>
                                          </p:spTgt>
                                        </p:tgtEl>
                                      </p:cBhvr>
                                      <p:by x="50000" y="50000"/>
                                    </p:animScale>
                                  </p:childTnLst>
                                </p:cTn>
                              </p:par>
                            </p:childTnLst>
                          </p:cTn>
                        </p:par>
                        <p:par>
                          <p:cTn id="32" fill="hold">
                            <p:stCondLst>
                              <p:cond delay="10000"/>
                            </p:stCondLst>
                            <p:childTnLst>
                              <p:par>
                                <p:cTn id="33" presetID="23" presetClass="entr" presetSubtype="36" fill="hold" grpId="0" nodeType="afterEffect">
                                  <p:stCondLst>
                                    <p:cond delay="0"/>
                                  </p:stCondLst>
                                  <p:childTnLst>
                                    <p:set>
                                      <p:cBhvr>
                                        <p:cTn id="34" dur="1" fill="hold">
                                          <p:stCondLst>
                                            <p:cond delay="0"/>
                                          </p:stCondLst>
                                        </p:cTn>
                                        <p:tgtEl>
                                          <p:spTgt spid="6"/>
                                        </p:tgtEl>
                                        <p:attrNameLst>
                                          <p:attrName>style.visibility</p:attrName>
                                        </p:attrNameLst>
                                      </p:cBhvr>
                                      <p:to>
                                        <p:strVal val="visible"/>
                                      </p:to>
                                    </p:set>
                                    <p:anim calcmode="lin" valueType="num">
                                      <p:cBhvr>
                                        <p:cTn id="35" dur="500" fill="hold"/>
                                        <p:tgtEl>
                                          <p:spTgt spid="6"/>
                                        </p:tgtEl>
                                        <p:attrNameLst>
                                          <p:attrName>ppt_w</p:attrName>
                                        </p:attrNameLst>
                                      </p:cBhvr>
                                      <p:tavLst>
                                        <p:tav tm="0">
                                          <p:val>
                                            <p:strVal val="(6*min(max(#ppt_w*#ppt_h,.3),1)-7.4)/-.7*#ppt_w"/>
                                          </p:val>
                                        </p:tav>
                                        <p:tav tm="100000">
                                          <p:val>
                                            <p:strVal val="#ppt_w"/>
                                          </p:val>
                                        </p:tav>
                                      </p:tavLst>
                                    </p:anim>
                                    <p:anim calcmode="lin" valueType="num">
                                      <p:cBhvr>
                                        <p:cTn id="36" dur="500" fill="hold"/>
                                        <p:tgtEl>
                                          <p:spTgt spid="6"/>
                                        </p:tgtEl>
                                        <p:attrNameLst>
                                          <p:attrName>ppt_h</p:attrName>
                                        </p:attrNameLst>
                                      </p:cBhvr>
                                      <p:tavLst>
                                        <p:tav tm="0">
                                          <p:val>
                                            <p:strVal val="(6*min(max(#ppt_w*#ppt_h,.3),1)-7.4)/-.7*#ppt_h"/>
                                          </p:val>
                                        </p:tav>
                                        <p:tav tm="100000">
                                          <p:val>
                                            <p:strVal val="#ppt_h"/>
                                          </p:val>
                                        </p:tav>
                                      </p:tavLst>
                                    </p:anim>
                                    <p:anim calcmode="lin" valueType="num">
                                      <p:cBhvr>
                                        <p:cTn id="37" dur="500" fill="hold"/>
                                        <p:tgtEl>
                                          <p:spTgt spid="6"/>
                                        </p:tgtEl>
                                        <p:attrNameLst>
                                          <p:attrName>ppt_x</p:attrName>
                                        </p:attrNameLst>
                                      </p:cBhvr>
                                      <p:tavLst>
                                        <p:tav tm="0">
                                          <p:val>
                                            <p:fltVal val="0.5"/>
                                          </p:val>
                                        </p:tav>
                                        <p:tav tm="100000">
                                          <p:val>
                                            <p:strVal val="#ppt_x"/>
                                          </p:val>
                                        </p:tav>
                                      </p:tavLst>
                                    </p:anim>
                                    <p:anim calcmode="lin" valueType="num">
                                      <p:cBhvr>
                                        <p:cTn id="38" dur="500" fill="hold"/>
                                        <p:tgtEl>
                                          <p:spTgt spid="6"/>
                                        </p:tgtEl>
                                        <p:attrNameLst>
                                          <p:attrName>ppt_y</p:attrName>
                                        </p:attrNameLst>
                                      </p:cBhvr>
                                      <p:tavLst>
                                        <p:tav tm="0">
                                          <p:val>
                                            <p:strVal val="1+(6*min(max(#ppt_w*#ppt_h,.3),1)-7.4)/-.7*#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P spid="3" grpId="4" build="p"/>
      <p:bldP spid="3" grpId="5" build="p"/>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568" y="99392"/>
            <a:ext cx="10225136" cy="6858000"/>
          </a:xfrm>
        </p:spPr>
        <p:txBody>
          <a:bodyPr>
            <a:noAutofit/>
          </a:bodyPr>
          <a:lstStyle/>
          <a:p>
            <a:r>
              <a:rPr lang="da-DK" sz="48000" b="1" dirty="0" smtClean="0"/>
              <a:t>10</a:t>
            </a:r>
            <a:endParaRPr lang="en-US" sz="48000" b="1"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568" y="99392"/>
            <a:ext cx="10225136" cy="6858000"/>
          </a:xfrm>
        </p:spPr>
        <p:txBody>
          <a:bodyPr>
            <a:noAutofit/>
          </a:bodyPr>
          <a:lstStyle/>
          <a:p>
            <a:r>
              <a:rPr lang="da-DK" sz="48000" b="1" dirty="0" smtClean="0"/>
              <a:t>11</a:t>
            </a:r>
            <a:endParaRPr lang="en-US" sz="48000" b="1" dirty="0"/>
          </a:p>
        </p:txBody>
      </p:sp>
    </p:spTree>
  </p:cSld>
  <p:clrMapOvr>
    <a:masterClrMapping/>
  </p:clrMapOvr>
  <p:transition advTm="100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568" y="99392"/>
            <a:ext cx="10225136" cy="6858000"/>
          </a:xfrm>
        </p:spPr>
        <p:txBody>
          <a:bodyPr>
            <a:noAutofit/>
          </a:bodyPr>
          <a:lstStyle/>
          <a:p>
            <a:r>
              <a:rPr lang="da-DK" sz="48000" b="1" dirty="0" smtClean="0"/>
              <a:t>100</a:t>
            </a:r>
            <a:endParaRPr lang="en-US" sz="48000" b="1" dirty="0"/>
          </a:p>
        </p:txBody>
      </p:sp>
    </p:spTree>
  </p:cSld>
  <p:clrMapOvr>
    <a:masterClrMapping/>
  </p:clrMapOvr>
  <p:transition advTm="100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568" y="99392"/>
            <a:ext cx="10225136" cy="6858000"/>
          </a:xfrm>
        </p:spPr>
        <p:txBody>
          <a:bodyPr>
            <a:noAutofit/>
          </a:bodyPr>
          <a:lstStyle/>
          <a:p>
            <a:r>
              <a:rPr lang="da-DK" sz="48000" b="1" dirty="0" smtClean="0"/>
              <a:t>101</a:t>
            </a:r>
            <a:endParaRPr lang="en-US" sz="48000" b="1" dirty="0"/>
          </a:p>
        </p:txBody>
      </p:sp>
    </p:spTree>
  </p:cSld>
  <p:clrMapOvr>
    <a:masterClrMapping/>
  </p:clrMapOvr>
  <p:transition advTm="100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568" y="99392"/>
            <a:ext cx="10225136" cy="6858000"/>
          </a:xfrm>
        </p:spPr>
        <p:txBody>
          <a:bodyPr>
            <a:noAutofit/>
          </a:bodyPr>
          <a:lstStyle/>
          <a:p>
            <a:r>
              <a:rPr lang="da-DK" sz="48000" b="1" dirty="0" smtClean="0"/>
              <a:t>110</a:t>
            </a:r>
            <a:endParaRPr lang="en-US" sz="48000" b="1" dirty="0"/>
          </a:p>
        </p:txBody>
      </p:sp>
    </p:spTree>
  </p:cSld>
  <p:clrMapOvr>
    <a:masterClrMapping/>
  </p:clrMapOvr>
  <p:transition advTm="100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568" y="99392"/>
            <a:ext cx="10225136" cy="6858000"/>
          </a:xfrm>
        </p:spPr>
        <p:txBody>
          <a:bodyPr>
            <a:noAutofit/>
          </a:bodyPr>
          <a:lstStyle/>
          <a:p>
            <a:r>
              <a:rPr lang="da-DK" sz="48000" b="1" dirty="0" smtClean="0"/>
              <a:t>111</a:t>
            </a:r>
            <a:endParaRPr lang="en-US" sz="48000" b="1" dirty="0"/>
          </a:p>
        </p:txBody>
      </p:sp>
    </p:spTree>
  </p:cSld>
  <p:clrMapOvr>
    <a:masterClrMapping/>
  </p:clrMapOvr>
  <p:transition advTm="1000"/>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4291</TotalTime>
  <Words>1542</Words>
  <Application>Microsoft Office PowerPoint</Application>
  <PresentationFormat>On-screen Show (4:3)</PresentationFormat>
  <Paragraphs>776</Paragraphs>
  <Slides>34</Slides>
  <Notes>3</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Binary Counters Integer Representations towards  Efficient Counting in the Bit Probe Model (paper presented at TAMC 2011)</vt:lpstr>
      <vt:lpstr>0</vt:lpstr>
      <vt:lpstr>1</vt:lpstr>
      <vt:lpstr>10</vt:lpstr>
      <vt:lpstr>11</vt:lpstr>
      <vt:lpstr>100</vt:lpstr>
      <vt:lpstr>101</vt:lpstr>
      <vt:lpstr>110</vt:lpstr>
      <vt:lpstr>111</vt:lpstr>
      <vt:lpstr>1000</vt:lpstr>
      <vt:lpstr>1001</vt:lpstr>
      <vt:lpstr>1010</vt:lpstr>
      <vt:lpstr>1011</vt:lpstr>
      <vt:lpstr>1100</vt:lpstr>
      <vt:lpstr>1101</vt:lpstr>
      <vt:lpstr>1110</vt:lpstr>
      <vt:lpstr>1111</vt:lpstr>
      <vt:lpstr>0000</vt:lpstr>
      <vt:lpstr>1011</vt:lpstr>
      <vt:lpstr>Slide 20</vt:lpstr>
      <vt:lpstr>Slide 21</vt:lpstr>
      <vt:lpstr>Slide 22</vt:lpstr>
      <vt:lpstr>Slide 23</vt:lpstr>
      <vt:lpstr>Slide 24</vt:lpstr>
      <vt:lpstr>Slide 25</vt:lpstr>
      <vt:lpstr>Slide 26</vt:lpstr>
      <vt:lpstr>Redundant Counters</vt:lpstr>
      <vt:lpstr>Slide 28</vt:lpstr>
      <vt:lpstr>Slide 29</vt:lpstr>
      <vt:lpstr>Slide 30</vt:lpstr>
      <vt:lpstr>Slide 31</vt:lpstr>
      <vt:lpstr>Redundant Counters</vt:lpstr>
      <vt:lpstr>Addition of Counters</vt:lpstr>
      <vt:lpstr>Slide 34</vt:lpstr>
    </vt:vector>
  </TitlesOfParts>
  <Company>CS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Binære Tællere</dc:title>
  <dc:creator>Gerth Stølting Brodal</dc:creator>
  <cp:lastModifiedBy>Gerth Stølting Brodal</cp:lastModifiedBy>
  <cp:revision>179</cp:revision>
  <dcterms:created xsi:type="dcterms:W3CDTF">2011-02-20T20:39:48Z</dcterms:created>
  <dcterms:modified xsi:type="dcterms:W3CDTF">2011-06-01T13:30:35Z</dcterms:modified>
</cp:coreProperties>
</file>