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63" r:id="rId6"/>
    <p:sldId id="258" r:id="rId7"/>
    <p:sldId id="260" r:id="rId8"/>
    <p:sldId id="259" r:id="rId9"/>
    <p:sldId id="264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5623" autoAdjust="0"/>
  </p:normalViewPr>
  <p:slideViewPr>
    <p:cSldViewPr showGuides="1">
      <p:cViewPr varScale="1">
        <p:scale>
          <a:sx n="58" d="100"/>
          <a:sy n="58" d="100"/>
        </p:scale>
        <p:origin x="-1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1C738-A44B-4175-8353-8D66733BD52D}" type="datetimeFigureOut">
              <a:rPr lang="da-DK" smtClean="0"/>
              <a:t>05-09-2014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46D73-4EEF-4EED-99B0-B7473DD0374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9182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15:05-15:30</a:t>
            </a: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46D73-4EEF-4EED-99B0-B7473DD0374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833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Publiceret i Information</a:t>
            </a:r>
            <a:r>
              <a:rPr lang="da-DK" baseline="0" dirty="0" smtClean="0"/>
              <a:t> Processing Letters 18 Februar 1991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46D73-4EEF-4EED-99B0-B7473DD0374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1436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Motivation:</a:t>
            </a:r>
            <a:r>
              <a:rPr lang="da-DK" baseline="0" smtClean="0"/>
              <a:t> Super market placement, firedepartment placement</a:t>
            </a: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46D73-4EEF-4EED-99B0-B7473DD0374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6936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Megiddo</a:t>
            </a:r>
            <a:r>
              <a:rPr lang="da-DK" baseline="0" smtClean="0"/>
              <a:t> – recursive &amp; complex</a:t>
            </a:r>
          </a:p>
          <a:p>
            <a:r>
              <a:rPr lang="da-DK" baseline="0" smtClean="0"/>
              <a:t>Lawson &amp; </a:t>
            </a:r>
            <a:r>
              <a:rPr lang="da-DK" smtClean="0"/>
              <a:t>Zhukhovitsky, Avdeyeva – linear</a:t>
            </a:r>
            <a:r>
              <a:rPr lang="da-DK" baseline="0" smtClean="0"/>
              <a:t> &amp; convext optimization</a:t>
            </a:r>
          </a:p>
          <a:p>
            <a:r>
              <a:rPr lang="da-DK" baseline="0" smtClean="0"/>
              <a:t>”The bovious” accroding to Preparata &amp; Shamos 1985</a:t>
            </a:r>
            <a:endParaRPr lang="da-DK" smtClean="0"/>
          </a:p>
          <a:p>
            <a:r>
              <a:rPr lang="da-DK" smtClean="0"/>
              <a:t>Skyum</a:t>
            </a:r>
            <a:r>
              <a:rPr lang="da-DK" baseline="0" smtClean="0"/>
              <a:t> = decremental</a:t>
            </a:r>
          </a:p>
          <a:p>
            <a:r>
              <a:rPr lang="da-DK" baseline="0" smtClean="0"/>
              <a:t>Welzl = randomized</a:t>
            </a:r>
          </a:p>
          <a:p>
            <a:r>
              <a:rPr lang="da-DK" baseline="0" smtClean="0"/>
              <a:t>H = size of convex hull</a:t>
            </a:r>
          </a:p>
          <a:p>
            <a:endParaRPr lang="da-DK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46D73-4EEF-4EED-99B0-B7473DD03748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1029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Properties:</a:t>
            </a:r>
          </a:p>
          <a:p>
            <a:pPr marL="0" indent="0">
              <a:buFont typeface="Arial" charset="0"/>
              <a:buNone/>
            </a:pPr>
            <a:r>
              <a:rPr lang="da-DK" baseline="0" dirty="0" smtClean="0"/>
              <a:t>* </a:t>
            </a:r>
            <a:r>
              <a:rPr lang="da-DK" baseline="0" dirty="0" err="1" smtClean="0"/>
              <a:t>Circles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defined</a:t>
            </a:r>
            <a:r>
              <a:rPr lang="da-DK" baseline="0" dirty="0" smtClean="0"/>
              <a:t> by points on the SEC, </a:t>
            </a:r>
            <a:r>
              <a:rPr lang="da-DK" baseline="0" dirty="0" err="1" smtClean="0"/>
              <a:t>are</a:t>
            </a:r>
            <a:r>
              <a:rPr lang="da-DK" baseline="0" dirty="0" smtClean="0"/>
              <a:t> all </a:t>
            </a:r>
            <a:r>
              <a:rPr lang="da-DK" baseline="0" dirty="0" err="1" smtClean="0"/>
              <a:t>contained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within</a:t>
            </a:r>
            <a:r>
              <a:rPr lang="da-DK" baseline="0" dirty="0" smtClean="0"/>
              <a:t> the SEC, </a:t>
            </a:r>
            <a:r>
              <a:rPr lang="da-DK" baseline="0" dirty="0" err="1" smtClean="0"/>
              <a:t>ie</a:t>
            </a:r>
            <a:r>
              <a:rPr lang="da-DK" baseline="0" dirty="0" smtClean="0"/>
              <a:t> smaller </a:t>
            </a:r>
            <a:r>
              <a:rPr lang="da-DK" baseline="0" dirty="0" err="1" smtClean="0"/>
              <a:t>than</a:t>
            </a:r>
            <a:r>
              <a:rPr lang="da-DK" baseline="0" dirty="0" smtClean="0"/>
              <a:t> or </a:t>
            </a:r>
            <a:r>
              <a:rPr lang="da-DK" baseline="0" dirty="0" err="1" smtClean="0"/>
              <a:t>equal</a:t>
            </a:r>
            <a:r>
              <a:rPr lang="da-DK" baseline="0" dirty="0" smtClean="0"/>
              <a:t> to the SEC</a:t>
            </a:r>
          </a:p>
          <a:p>
            <a:r>
              <a:rPr lang="da-DK" dirty="0" smtClean="0"/>
              <a:t>* If </a:t>
            </a:r>
            <a:r>
              <a:rPr lang="da-DK" dirty="0" err="1" smtClean="0"/>
              <a:t>there</a:t>
            </a:r>
            <a:r>
              <a:rPr lang="da-DK" baseline="0" dirty="0" smtClean="0"/>
              <a:t> is a point </a:t>
            </a:r>
            <a:r>
              <a:rPr lang="da-DK" baseline="0" dirty="0" err="1" smtClean="0"/>
              <a:t>strictly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inside</a:t>
            </a:r>
            <a:r>
              <a:rPr lang="da-DK" baseline="0" dirty="0" smtClean="0"/>
              <a:t> the SEC, </a:t>
            </a:r>
            <a:r>
              <a:rPr lang="da-DK" baseline="0" dirty="0" err="1" smtClean="0"/>
              <a:t>then</a:t>
            </a:r>
            <a:r>
              <a:rPr lang="da-DK" baseline="0" dirty="0" smtClean="0"/>
              <a:t> the </a:t>
            </a:r>
            <a:r>
              <a:rPr lang="da-DK" baseline="0" dirty="0" err="1" smtClean="0"/>
              <a:t>largest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circle</a:t>
            </a:r>
            <a:r>
              <a:rPr lang="da-DK" baseline="0" dirty="0" smtClean="0"/>
              <a:t> is </a:t>
            </a:r>
            <a:r>
              <a:rPr lang="da-DK" baseline="0" dirty="0" err="1" smtClean="0"/>
              <a:t>strictly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larger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than</a:t>
            </a:r>
            <a:r>
              <a:rPr lang="da-DK" baseline="0" dirty="0" smtClean="0"/>
              <a:t> SEC =&gt; SAFE TO REMOVE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46D73-4EEF-4EED-99B0-B7473DD03748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0956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Missing ”)” omitted on purpose – since omitted in paper </a:t>
            </a:r>
            <a:r>
              <a:rPr lang="da-DK" smtClean="0">
                <a:sym typeface="Wingdings" panose="05000000000000000000" pitchFamily="2" charset="2"/>
              </a:rPr>
              <a:t></a:t>
            </a: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46D73-4EEF-4EED-99B0-B7473DD03748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263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20 most </a:t>
            </a:r>
            <a:r>
              <a:rPr lang="da-DK" dirty="0" err="1" smtClean="0"/>
              <a:t>popular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papers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citing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Skyum’s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paper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according</a:t>
            </a:r>
            <a:r>
              <a:rPr lang="da-DK" baseline="0" dirty="0" smtClean="0"/>
              <a:t> </a:t>
            </a:r>
            <a:r>
              <a:rPr lang="da-DK" baseline="0" smtClean="0"/>
              <a:t>to Google (out of 84 citations)</a:t>
            </a:r>
          </a:p>
          <a:p>
            <a:endParaRPr lang="da-DK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46D73-4EEF-4EED-99B0-B7473DD03748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3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6FFC-12D3-4937-8BEC-F260F5429E22}" type="datetimeFigureOut">
              <a:rPr lang="da-DK" smtClean="0"/>
              <a:t>05-09-2014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87E9-70BA-4B31-94EC-7666137FDFE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152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6FFC-12D3-4937-8BEC-F260F5429E22}" type="datetimeFigureOut">
              <a:rPr lang="da-DK" smtClean="0"/>
              <a:t>05-09-2014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87E9-70BA-4B31-94EC-7666137FDFE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088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6FFC-12D3-4937-8BEC-F260F5429E22}" type="datetimeFigureOut">
              <a:rPr lang="da-DK" smtClean="0"/>
              <a:t>05-09-2014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87E9-70BA-4B31-94EC-7666137FDFE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70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6FFC-12D3-4937-8BEC-F260F5429E22}" type="datetimeFigureOut">
              <a:rPr lang="da-DK" smtClean="0"/>
              <a:t>05-09-2014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87E9-70BA-4B31-94EC-7666137FDFE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665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6FFC-12D3-4937-8BEC-F260F5429E22}" type="datetimeFigureOut">
              <a:rPr lang="da-DK" smtClean="0"/>
              <a:t>05-09-2014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87E9-70BA-4B31-94EC-7666137FDFE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660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6FFC-12D3-4937-8BEC-F260F5429E22}" type="datetimeFigureOut">
              <a:rPr lang="da-DK" smtClean="0"/>
              <a:t>05-09-2014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87E9-70BA-4B31-94EC-7666137FDFE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361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6FFC-12D3-4937-8BEC-F260F5429E22}" type="datetimeFigureOut">
              <a:rPr lang="da-DK" smtClean="0"/>
              <a:t>05-09-2014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87E9-70BA-4B31-94EC-7666137FDFE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5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6FFC-12D3-4937-8BEC-F260F5429E22}" type="datetimeFigureOut">
              <a:rPr lang="da-DK" smtClean="0"/>
              <a:t>05-09-2014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87E9-70BA-4B31-94EC-7666137FDFE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061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6FFC-12D3-4937-8BEC-F260F5429E22}" type="datetimeFigureOut">
              <a:rPr lang="da-DK" smtClean="0"/>
              <a:t>05-09-2014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87E9-70BA-4B31-94EC-7666137FDFE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495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6FFC-12D3-4937-8BEC-F260F5429E22}" type="datetimeFigureOut">
              <a:rPr lang="da-DK" smtClean="0"/>
              <a:t>05-09-2014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87E9-70BA-4B31-94EC-7666137FDFE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0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6FFC-12D3-4937-8BEC-F260F5429E22}" type="datetimeFigureOut">
              <a:rPr lang="da-DK" smtClean="0"/>
              <a:t>05-09-2014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87E9-70BA-4B31-94EC-7666137FDFE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609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F6FFC-12D3-4937-8BEC-F260F5429E22}" type="datetimeFigureOut">
              <a:rPr lang="da-DK" smtClean="0"/>
              <a:t>05-09-2014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087E9-70BA-4B31-94EC-7666137FDFE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15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da-DK" b="1" dirty="0" err="1" smtClean="0">
                <a:solidFill>
                  <a:srgbClr val="C00000"/>
                </a:solidFill>
              </a:rPr>
              <a:t>Simplicity</a:t>
            </a:r>
            <a:r>
              <a:rPr lang="da-DK" b="1" dirty="0" smtClean="0">
                <a:solidFill>
                  <a:srgbClr val="C00000"/>
                </a:solidFill>
              </a:rPr>
              <a:t> in </a:t>
            </a:r>
            <a:r>
              <a:rPr lang="da-DK" b="1" dirty="0" err="1" smtClean="0">
                <a:solidFill>
                  <a:srgbClr val="C00000"/>
                </a:solidFill>
              </a:rPr>
              <a:t>Computational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Geometry</a:t>
            </a:r>
            <a:r>
              <a:rPr lang="da-DK" b="1" dirty="0" smtClean="0">
                <a:solidFill>
                  <a:srgbClr val="C00000"/>
                </a:solidFill>
              </a:rPr>
              <a:t/>
            </a:r>
            <a:br>
              <a:rPr lang="da-DK" b="1" dirty="0" smtClean="0">
                <a:solidFill>
                  <a:srgbClr val="C00000"/>
                </a:solidFill>
              </a:rPr>
            </a:br>
            <a:r>
              <a:rPr lang="da-DK" sz="1100" dirty="0" smtClean="0">
                <a:solidFill>
                  <a:srgbClr val="C00000"/>
                </a:solidFill>
              </a:rPr>
              <a:t/>
            </a:r>
            <a:br>
              <a:rPr lang="da-DK" sz="1100" dirty="0" smtClean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Sven </a:t>
            </a:r>
            <a:r>
              <a:rPr lang="da-DK" dirty="0" err="1" smtClean="0">
                <a:solidFill>
                  <a:srgbClr val="C00000"/>
                </a:solidFill>
              </a:rPr>
              <a:t>Skyum’s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Algorithm</a:t>
            </a:r>
            <a:r>
              <a:rPr lang="da-DK" dirty="0" smtClean="0">
                <a:solidFill>
                  <a:srgbClr val="C00000"/>
                </a:solidFill>
              </a:rPr>
              <a:t> for </a:t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Computing the Smallest </a:t>
            </a:r>
            <a:r>
              <a:rPr lang="da-DK" dirty="0" err="1" smtClean="0">
                <a:solidFill>
                  <a:srgbClr val="C00000"/>
                </a:solidFill>
              </a:rPr>
              <a:t>Enclosing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Circle</a:t>
            </a:r>
            <a:endParaRPr lang="da-DK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00472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Gerth </a:t>
            </a:r>
            <a:r>
              <a:rPr lang="da-DK" dirty="0" err="1" smtClean="0">
                <a:solidFill>
                  <a:schemeClr val="tx1"/>
                </a:solidFill>
              </a:rPr>
              <a:t>Stølting</a:t>
            </a:r>
            <a:r>
              <a:rPr lang="da-DK" dirty="0" smtClean="0">
                <a:solidFill>
                  <a:schemeClr val="tx1"/>
                </a:solidFill>
              </a:rPr>
              <a:t> Brodal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88668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</a:rPr>
              <a:t>Sven Skyum - </a:t>
            </a:r>
            <a:r>
              <a:rPr lang="da-DK" sz="1400" dirty="0" err="1" smtClean="0">
                <a:solidFill>
                  <a:schemeClr val="bg1">
                    <a:lumMod val="50000"/>
                  </a:schemeClr>
                </a:solidFill>
              </a:rPr>
              <a:t>farewell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1400" dirty="0" err="1" smtClean="0">
                <a:solidFill>
                  <a:schemeClr val="bg1">
                    <a:lumMod val="50000"/>
                  </a:schemeClr>
                </a:solidFill>
              </a:rPr>
              <a:t>celebration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</a:rPr>
              <a:t>, Department of Computer Science, Aarhus </a:t>
            </a:r>
            <a:r>
              <a:rPr lang="da-DK" sz="1400" dirty="0" err="1" smtClean="0">
                <a:solidFill>
                  <a:schemeClr val="bg1">
                    <a:lumMod val="50000"/>
                  </a:schemeClr>
                </a:solidFill>
              </a:rPr>
              <a:t>University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</a:rPr>
              <a:t>, September 5, 2014</a:t>
            </a:r>
            <a:endParaRPr lang="da-DK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0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77" t="1129" r="28268" b="1129"/>
          <a:stretch/>
        </p:blipFill>
        <p:spPr bwMode="auto">
          <a:xfrm>
            <a:off x="2299276" y="133717"/>
            <a:ext cx="4608512" cy="64636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23292" y="6597352"/>
            <a:ext cx="91672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solidFill>
                  <a:schemeClr val="bg1">
                    <a:lumMod val="50000"/>
                  </a:schemeClr>
                </a:solidFill>
              </a:rPr>
              <a:t>Sven </a:t>
            </a:r>
            <a:r>
              <a:rPr lang="en-US" sz="1050" smtClean="0">
                <a:solidFill>
                  <a:schemeClr val="bg1">
                    <a:lumMod val="50000"/>
                  </a:schemeClr>
                </a:solidFill>
              </a:rPr>
              <a:t>Skyum, </a:t>
            </a:r>
            <a:r>
              <a:rPr lang="en-US" sz="1050" i="1">
                <a:solidFill>
                  <a:schemeClr val="bg1">
                    <a:lumMod val="50000"/>
                  </a:schemeClr>
                </a:solidFill>
              </a:rPr>
              <a:t>A Simple Algorithm for Computing the Smallest Enclosing Circle</a:t>
            </a:r>
            <a:r>
              <a:rPr lang="en-US" sz="105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050" smtClean="0">
                <a:solidFill>
                  <a:schemeClr val="bg1">
                    <a:lumMod val="50000"/>
                  </a:schemeClr>
                </a:solidFill>
              </a:rPr>
              <a:t>Information Processing Letters, </a:t>
            </a:r>
            <a:r>
              <a:rPr lang="en-US" sz="1050">
                <a:solidFill>
                  <a:schemeClr val="bg1">
                    <a:lumMod val="50000"/>
                  </a:schemeClr>
                </a:solidFill>
              </a:rPr>
              <a:t>Volume 37, Issue 3, 18 February 1991, Pages </a:t>
            </a:r>
            <a:r>
              <a:rPr lang="en-US" sz="1050" smtClean="0">
                <a:solidFill>
                  <a:schemeClr val="bg1">
                    <a:lumMod val="50000"/>
                  </a:schemeClr>
                </a:solidFill>
              </a:rPr>
              <a:t>121–125</a:t>
            </a:r>
            <a:endParaRPr lang="da-DK" sz="105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1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331640" y="1502976"/>
            <a:ext cx="4500000" cy="450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25" name="Group 24"/>
          <p:cNvGrpSpPr/>
          <p:nvPr/>
        </p:nvGrpSpPr>
        <p:grpSpPr>
          <a:xfrm>
            <a:off x="2051720" y="2348880"/>
            <a:ext cx="2988320" cy="2624252"/>
            <a:chOff x="2051720" y="2348880"/>
            <a:chExt cx="2988320" cy="2624252"/>
          </a:xfrm>
        </p:grpSpPr>
        <p:sp>
          <p:nvSpPr>
            <p:cNvPr id="5" name="Oval 4"/>
            <p:cNvSpPr/>
            <p:nvPr/>
          </p:nvSpPr>
          <p:spPr>
            <a:xfrm>
              <a:off x="4932040" y="299695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" name="Oval 7"/>
            <p:cNvSpPr/>
            <p:nvPr/>
          </p:nvSpPr>
          <p:spPr>
            <a:xfrm>
              <a:off x="2051720" y="429309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" name="Oval 8"/>
            <p:cNvSpPr/>
            <p:nvPr/>
          </p:nvSpPr>
          <p:spPr>
            <a:xfrm>
              <a:off x="3023840" y="321297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Oval 11"/>
            <p:cNvSpPr/>
            <p:nvPr/>
          </p:nvSpPr>
          <p:spPr>
            <a:xfrm>
              <a:off x="3995936" y="234888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Oval 12"/>
            <p:cNvSpPr/>
            <p:nvPr/>
          </p:nvSpPr>
          <p:spPr>
            <a:xfrm>
              <a:off x="4128476" y="465313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Oval 13"/>
            <p:cNvSpPr/>
            <p:nvPr/>
          </p:nvSpPr>
          <p:spPr>
            <a:xfrm>
              <a:off x="2969840" y="486513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" name="Oval 14"/>
            <p:cNvSpPr/>
            <p:nvPr/>
          </p:nvSpPr>
          <p:spPr>
            <a:xfrm>
              <a:off x="2285752" y="342900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" name="Oval 15"/>
            <p:cNvSpPr/>
            <p:nvPr/>
          </p:nvSpPr>
          <p:spPr>
            <a:xfrm>
              <a:off x="3078252" y="245688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Oval 16"/>
            <p:cNvSpPr/>
            <p:nvPr/>
          </p:nvSpPr>
          <p:spPr>
            <a:xfrm>
              <a:off x="3894652" y="369897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Oval 17"/>
            <p:cNvSpPr/>
            <p:nvPr/>
          </p:nvSpPr>
          <p:spPr>
            <a:xfrm>
              <a:off x="4932040" y="423909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475656" y="1908324"/>
            <a:ext cx="4355984" cy="4094652"/>
            <a:chOff x="1475656" y="1908324"/>
            <a:chExt cx="4355984" cy="4094652"/>
          </a:xfrm>
        </p:grpSpPr>
        <p:sp>
          <p:nvSpPr>
            <p:cNvPr id="7" name="Oval 6"/>
            <p:cNvSpPr/>
            <p:nvPr/>
          </p:nvSpPr>
          <p:spPr>
            <a:xfrm>
              <a:off x="3077840" y="589497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Oval 9"/>
            <p:cNvSpPr/>
            <p:nvPr/>
          </p:nvSpPr>
          <p:spPr>
            <a:xfrm>
              <a:off x="1475656" y="2780928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Oval 10"/>
            <p:cNvSpPr/>
            <p:nvPr/>
          </p:nvSpPr>
          <p:spPr>
            <a:xfrm>
              <a:off x="5723640" y="326700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" name="Oval 18"/>
            <p:cNvSpPr/>
            <p:nvPr/>
          </p:nvSpPr>
          <p:spPr>
            <a:xfrm>
              <a:off x="2016840" y="515719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Oval 19"/>
            <p:cNvSpPr/>
            <p:nvPr/>
          </p:nvSpPr>
          <p:spPr>
            <a:xfrm>
              <a:off x="4041536" y="190832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" name="Oval 20"/>
            <p:cNvSpPr/>
            <p:nvPr/>
          </p:nvSpPr>
          <p:spPr>
            <a:xfrm>
              <a:off x="4644008" y="544522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Oval 21"/>
            <p:cNvSpPr/>
            <p:nvPr/>
          </p:nvSpPr>
          <p:spPr>
            <a:xfrm>
              <a:off x="1475656" y="418509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Oval 3"/>
            <p:cNvSpPr/>
            <p:nvPr/>
          </p:nvSpPr>
          <p:spPr>
            <a:xfrm>
              <a:off x="2339752" y="191683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5148064" y="1700808"/>
            <a:ext cx="3725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800" i="1" dirty="0" smtClean="0">
                <a:solidFill>
                  <a:srgbClr val="C00000"/>
                </a:solidFill>
              </a:rPr>
              <a:t>Smallest </a:t>
            </a:r>
            <a:r>
              <a:rPr lang="da-DK" sz="2800" i="1" dirty="0" err="1" smtClean="0">
                <a:solidFill>
                  <a:srgbClr val="C00000"/>
                </a:solidFill>
              </a:rPr>
              <a:t>Enclosing</a:t>
            </a:r>
            <a:r>
              <a:rPr lang="da-DK" sz="2800" i="1" dirty="0" smtClean="0">
                <a:solidFill>
                  <a:srgbClr val="C00000"/>
                </a:solidFill>
              </a:rPr>
              <a:t> </a:t>
            </a:r>
            <a:r>
              <a:rPr lang="da-DK" sz="2800" i="1" dirty="0" err="1" smtClean="0">
                <a:solidFill>
                  <a:srgbClr val="C00000"/>
                </a:solidFill>
              </a:rPr>
              <a:t>Circle</a:t>
            </a:r>
            <a:endParaRPr lang="da-DK" sz="2800" dirty="0"/>
          </a:p>
        </p:txBody>
      </p:sp>
      <p:pic>
        <p:nvPicPr>
          <p:cNvPr id="1026" name="Picture 2" descr="http://www.clker.com/cliparts/0/6/0/a/11949837711534131083firestation_mimooh_01.svg.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708" y="3356992"/>
            <a:ext cx="982236" cy="831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6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864096"/>
          </a:xfrm>
        </p:spPr>
        <p:txBody>
          <a:bodyPr/>
          <a:lstStyle/>
          <a:p>
            <a:r>
              <a:rPr lang="da-DK" b="1" smtClean="0"/>
              <a:t>History</a:t>
            </a:r>
            <a:endParaRPr lang="da-DK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31462"/>
              </p:ext>
            </p:extLst>
          </p:nvPr>
        </p:nvGraphicFramePr>
        <p:xfrm>
          <a:off x="1043608" y="712568"/>
          <a:ext cx="6865260" cy="595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818"/>
                <a:gridCol w="3070098"/>
                <a:gridCol w="3096344"/>
              </a:tblGrid>
              <a:tr h="412176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Year</a:t>
                      </a:r>
                      <a:endParaRPr lang="da-DK" dirty="0"/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mtClean="0"/>
                        <a:t>Result</a:t>
                      </a:r>
                      <a:endParaRPr lang="da-DK"/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mtClean="0"/>
                        <a:t>Authors</a:t>
                      </a:r>
                      <a:endParaRPr lang="da-DK"/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</a:tr>
              <a:tr h="412176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1857</a:t>
                      </a:r>
                      <a:endParaRPr lang="da-D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mtClean="0"/>
                        <a:t>problem</a:t>
                      </a:r>
                      <a:r>
                        <a:rPr lang="da-DK" baseline="0" smtClean="0"/>
                        <a:t> posed</a:t>
                      </a:r>
                      <a:endParaRPr lang="da-D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mtClean="0"/>
                        <a:t>Sylvester</a:t>
                      </a:r>
                      <a:endParaRPr lang="da-DK"/>
                    </a:p>
                  </a:txBody>
                  <a:tcPr anchor="ctr"/>
                </a:tc>
              </a:tr>
              <a:tr h="412176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1860</a:t>
                      </a:r>
                      <a:endParaRPr lang="da-D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mtClean="0"/>
                        <a:t>”graphical</a:t>
                      </a:r>
                      <a:r>
                        <a:rPr lang="da-DK" baseline="0" smtClean="0"/>
                        <a:t> solution procedure”</a:t>
                      </a:r>
                      <a:endParaRPr lang="da-DK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mtClean="0"/>
                        <a:t>Pierce</a:t>
                      </a:r>
                      <a:endParaRPr lang="da-DK"/>
                    </a:p>
                  </a:txBody>
                  <a:tcPr anchor="ctr"/>
                </a:tc>
              </a:tr>
              <a:tr h="412176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1965</a:t>
                      </a:r>
                      <a:endParaRPr lang="da-D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mtClean="0"/>
                        <a:t>Lawson</a:t>
                      </a:r>
                      <a:endParaRPr lang="da-DK"/>
                    </a:p>
                  </a:txBody>
                  <a:tcPr anchor="ctr"/>
                </a:tc>
              </a:tr>
              <a:tr h="711428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1966</a:t>
                      </a:r>
                      <a:endParaRPr lang="da-D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mtClean="0"/>
                        <a:t>Zhukhovitsky, </a:t>
                      </a:r>
                    </a:p>
                    <a:p>
                      <a:r>
                        <a:rPr lang="da-DK" smtClean="0"/>
                        <a:t>Avdeyeva</a:t>
                      </a:r>
                      <a:endParaRPr lang="da-DK"/>
                    </a:p>
                  </a:txBody>
                  <a:tcPr anchor="ctr"/>
                </a:tc>
              </a:tr>
              <a:tr h="412176">
                <a:tc>
                  <a:txBody>
                    <a:bodyPr/>
                    <a:lstStyle/>
                    <a:p>
                      <a:pPr algn="ctr"/>
                      <a:endParaRPr lang="da-D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mtClean="0"/>
                        <a:t>O(</a:t>
                      </a:r>
                      <a:r>
                        <a:rPr lang="da-DK" i="1" smtClean="0"/>
                        <a:t>n</a:t>
                      </a:r>
                      <a:r>
                        <a:rPr lang="da-DK" i="0" baseline="30000" smtClean="0"/>
                        <a:t>4</a:t>
                      </a:r>
                      <a:r>
                        <a:rPr lang="da-DK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mtClean="0"/>
                        <a:t>”The obvious”</a:t>
                      </a:r>
                      <a:endParaRPr lang="da-DK"/>
                    </a:p>
                  </a:txBody>
                  <a:tcPr anchor="ctr"/>
                </a:tc>
              </a:tr>
              <a:tr h="412176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1972</a:t>
                      </a:r>
                      <a:endParaRPr lang="da-D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O(</a:t>
                      </a:r>
                      <a:r>
                        <a:rPr lang="da-DK" i="1" dirty="0" smtClean="0"/>
                        <a:t>n</a:t>
                      </a:r>
                      <a:r>
                        <a:rPr lang="da-DK" i="0" baseline="30000" dirty="0" smtClean="0"/>
                        <a:t>3</a:t>
                      </a:r>
                      <a:r>
                        <a:rPr lang="da-DK" dirty="0" smtClean="0"/>
                        <a:t>), O(</a:t>
                      </a:r>
                      <a:r>
                        <a:rPr lang="da-DK" i="1" dirty="0" smtClean="0"/>
                        <a:t>h</a:t>
                      </a:r>
                      <a:r>
                        <a:rPr lang="da-DK" i="0" baseline="30000" dirty="0" smtClean="0"/>
                        <a:t>3</a:t>
                      </a:r>
                      <a:r>
                        <a:rPr lang="da-DK" i="0" dirty="0" smtClean="0"/>
                        <a:t>∙</a:t>
                      </a:r>
                      <a:r>
                        <a:rPr lang="da-DK" i="1" dirty="0" smtClean="0"/>
                        <a:t>n</a:t>
                      </a:r>
                      <a:r>
                        <a:rPr lang="da-DK" dirty="0" smtClean="0"/>
                        <a:t>), O(</a:t>
                      </a:r>
                      <a:r>
                        <a:rPr lang="da-DK" i="1" dirty="0" smtClean="0"/>
                        <a:t>n</a:t>
                      </a:r>
                      <a:r>
                        <a:rPr lang="da-DK" i="0" baseline="30000" dirty="0" smtClean="0"/>
                        <a:t>2</a:t>
                      </a:r>
                      <a:r>
                        <a:rPr lang="da-DK" dirty="0" smtClean="0"/>
                        <a:t>)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mtClean="0"/>
                        <a:t>Elzinga, Hearn</a:t>
                      </a:r>
                      <a:endParaRPr lang="da-DK"/>
                    </a:p>
                  </a:txBody>
                  <a:tcPr anchor="ctr"/>
                </a:tc>
              </a:tr>
              <a:tr h="412176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1975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O(</a:t>
                      </a:r>
                      <a:r>
                        <a:rPr lang="da-DK" i="1" dirty="0" err="1" smtClean="0"/>
                        <a:t>n</a:t>
                      </a:r>
                      <a:r>
                        <a:rPr lang="da-DK" i="0" dirty="0" err="1" smtClean="0"/>
                        <a:t>∙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dirty="0" smtClean="0"/>
                        <a:t> </a:t>
                      </a:r>
                      <a:r>
                        <a:rPr lang="da-DK" i="1" dirty="0" smtClean="0"/>
                        <a:t>n</a:t>
                      </a:r>
                      <a:r>
                        <a:rPr lang="da-DK" dirty="0" smtClean="0"/>
                        <a:t>)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Shamos</a:t>
                      </a:r>
                      <a:r>
                        <a:rPr lang="da-DK" dirty="0" smtClean="0"/>
                        <a:t>,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Hoey</a:t>
                      </a:r>
                      <a:endParaRPr lang="da-DK" dirty="0"/>
                    </a:p>
                  </a:txBody>
                  <a:tcPr anchor="ctr"/>
                </a:tc>
              </a:tr>
              <a:tr h="412176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1977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O(</a:t>
                      </a:r>
                      <a:r>
                        <a:rPr lang="da-DK" i="1" dirty="0" err="1" smtClean="0"/>
                        <a:t>n</a:t>
                      </a:r>
                      <a:r>
                        <a:rPr lang="da-DK" i="0" dirty="0" err="1" smtClean="0"/>
                        <a:t>∙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dirty="0" smtClean="0"/>
                        <a:t> </a:t>
                      </a:r>
                      <a:r>
                        <a:rPr lang="da-DK" i="1" dirty="0" smtClean="0"/>
                        <a:t>n</a:t>
                      </a:r>
                      <a:r>
                        <a:rPr lang="da-DK" dirty="0" smtClean="0"/>
                        <a:t>)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Preparata</a:t>
                      </a:r>
                      <a:endParaRPr lang="da-DK" dirty="0"/>
                    </a:p>
                  </a:txBody>
                  <a:tcPr anchor="ctr"/>
                </a:tc>
              </a:tr>
              <a:tr h="711428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1981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i="1" dirty="0" err="1" smtClean="0"/>
                        <a:t>n</a:t>
                      </a:r>
                      <a:r>
                        <a:rPr lang="da-DK" i="0" dirty="0" err="1" smtClean="0"/>
                        <a:t>∙</a:t>
                      </a:r>
                      <a:r>
                        <a:rPr lang="da-DK" i="1" dirty="0" err="1" smtClean="0"/>
                        <a:t>h</a:t>
                      </a:r>
                      <a:r>
                        <a:rPr lang="da-DK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Chakraborty</a:t>
                      </a:r>
                      <a:r>
                        <a:rPr lang="da-DK" dirty="0" smtClean="0"/>
                        <a:t>, </a:t>
                      </a:r>
                      <a:r>
                        <a:rPr lang="da-DK" dirty="0" err="1" smtClean="0"/>
                        <a:t>Chaudhuri</a:t>
                      </a:r>
                      <a:endParaRPr lang="da-DK" dirty="0"/>
                    </a:p>
                  </a:txBody>
                  <a:tcPr anchor="ctr"/>
                </a:tc>
              </a:tr>
              <a:tr h="412176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1983</a:t>
                      </a:r>
                      <a:endParaRPr lang="da-D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mtClean="0"/>
                        <a:t>O(</a:t>
                      </a:r>
                      <a:r>
                        <a:rPr lang="da-DK" i="1" smtClean="0"/>
                        <a:t>n</a:t>
                      </a:r>
                      <a:r>
                        <a:rPr lang="da-DK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mtClean="0"/>
                        <a:t>Megiddo</a:t>
                      </a:r>
                      <a:endParaRPr lang="da-DK"/>
                    </a:p>
                  </a:txBody>
                  <a:tcPr anchor="ctr"/>
                </a:tc>
              </a:tr>
              <a:tr h="412176">
                <a:tc>
                  <a:txBody>
                    <a:bodyPr/>
                    <a:lstStyle/>
                    <a:p>
                      <a:pPr algn="ctr"/>
                      <a:r>
                        <a:rPr lang="da-DK" smtClean="0">
                          <a:solidFill>
                            <a:srgbClr val="C00000"/>
                          </a:solidFill>
                        </a:rPr>
                        <a:t>1991</a:t>
                      </a:r>
                      <a:endParaRPr lang="da-DK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i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i="0" smtClean="0">
                          <a:solidFill>
                            <a:srgbClr val="C00000"/>
                          </a:solidFill>
                        </a:rPr>
                        <a:t>∙</a:t>
                      </a:r>
                      <a:r>
                        <a:rPr lang="da-DK" smtClean="0">
                          <a:solidFill>
                            <a:srgbClr val="C00000"/>
                          </a:solidFill>
                        </a:rPr>
                        <a:t>log </a:t>
                      </a:r>
                      <a:r>
                        <a:rPr lang="da-DK" i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mtClean="0">
                          <a:solidFill>
                            <a:srgbClr val="C00000"/>
                          </a:solidFill>
                        </a:rPr>
                        <a:t>Skyum</a:t>
                      </a:r>
                      <a:endParaRPr lang="da-DK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12176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1991</a:t>
                      </a:r>
                      <a:endParaRPr lang="da-D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mtClean="0"/>
                        <a:t>O(</a:t>
                      </a:r>
                      <a:r>
                        <a:rPr lang="da-DK" i="1" smtClean="0"/>
                        <a:t>n</a:t>
                      </a:r>
                      <a:r>
                        <a:rPr lang="da-DK" smtClean="0"/>
                        <a:t>),</a:t>
                      </a:r>
                      <a:r>
                        <a:rPr lang="da-DK" baseline="0" smtClean="0"/>
                        <a:t> expected</a:t>
                      </a:r>
                      <a:endParaRPr lang="da-DK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Welzl</a:t>
                      </a:r>
                      <a:endParaRPr lang="da-DK" dirty="0"/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01968" y="2634499"/>
                <a:ext cx="2315377" cy="365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a-DK" sz="12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a-DK" sz="12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a-DK" sz="1200"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da-DK" sz="1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a-DK" sz="12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da-DK" sz="12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da-DK" sz="1200" i="1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sSup>
                                <m:sSupPr>
                                  <m:ctrlPr>
                                    <a:rPr lang="da-DK" sz="12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da-DK" sz="1200" i="1">
                                      <a:latin typeface="Cambria Math"/>
                                      <a:ea typeface="Cambria Math"/>
                                    </a:rPr>
                                    <m:t>ℝ</m:t>
                                  </m:r>
                                </m:e>
                                <m:sup>
                                  <m:r>
                                    <a:rPr lang="da-DK" sz="12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da-DK" sz="1200" i="1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da-DK" sz="1200" i="1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da-DK" sz="1200">
                                      <a:latin typeface="Cambria Math"/>
                                    </a:rPr>
                                    <m:t>max</m:t>
                                  </m:r>
                                </m:e>
                                <m:lim>
                                  <m:r>
                                    <a:rPr lang="da-DK" sz="1200" i="1">
                                      <a:latin typeface="Cambria Math"/>
                                    </a:rPr>
                                    <m:t>𝑖</m:t>
                                  </m:r>
                                </m:lim>
                              </m:limLow>
                            </m:fName>
                            <m:e>
                              <m:sSup>
                                <m:sSupPr>
                                  <m:ctrlPr>
                                    <a:rPr lang="da-DK" sz="1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da-DK" sz="1200" b="0" i="1" smtClean="0">
                                      <a:latin typeface="Cambria Math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da-DK" sz="1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a-DK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a-DK" sz="12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da-DK" sz="1200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da-DK" sz="1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a-DK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a-DK" sz="1200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da-DK" sz="12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a-DK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a-DK" sz="12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da-DK" sz="1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da-DK" sz="1200" b="0" i="1" smtClean="0">
                                      <a:latin typeface="Cambria Math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da-DK" sz="1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a-DK" sz="1200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da-DK" sz="12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da-DK" sz="1200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da-DK" sz="1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a-DK" sz="1200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da-DK" sz="1200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da-DK" sz="12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a-DK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func>
                        </m:e>
                      </m:func>
                    </m:oMath>
                  </m:oMathPara>
                </a14:m>
                <a:endParaRPr lang="da-DK" sz="120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968" y="2634499"/>
                <a:ext cx="2315377" cy="3658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/>
          <p:cNvSpPr/>
          <p:nvPr/>
        </p:nvSpPr>
        <p:spPr>
          <a:xfrm>
            <a:off x="1957952" y="2007890"/>
            <a:ext cx="72008" cy="93610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xtBox 6"/>
          <p:cNvSpPr txBox="1"/>
          <p:nvPr/>
        </p:nvSpPr>
        <p:spPr>
          <a:xfrm>
            <a:off x="2390000" y="202153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mtClean="0"/>
              <a:t>quadratic programming</a:t>
            </a:r>
            <a:endParaRPr lang="da-DK"/>
          </a:p>
        </p:txBody>
      </p:sp>
      <p:sp>
        <p:nvSpPr>
          <p:cNvPr id="8" name="Rounded Rectangle 7"/>
          <p:cNvSpPr/>
          <p:nvPr/>
        </p:nvSpPr>
        <p:spPr>
          <a:xfrm>
            <a:off x="6516216" y="1854932"/>
            <a:ext cx="2448272" cy="1286036"/>
          </a:xfrm>
          <a:prstGeom prst="roundRect">
            <a:avLst>
              <a:gd name="adj" fmla="val 702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200" i="1">
                <a:solidFill>
                  <a:schemeClr val="tx1">
                    <a:lumMod val="95000"/>
                    <a:lumOff val="5000"/>
                  </a:schemeClr>
                </a:solidFill>
              </a:rPr>
              <a:t>Just because a problem </a:t>
            </a:r>
            <a:r>
              <a:rPr lang="da-DK" sz="1200" i="1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anose="03010101010101010101" pitchFamily="66" charset="0"/>
              </a:rPr>
              <a:t>A</a:t>
            </a:r>
            <a:r>
              <a:rPr lang="da-DK" sz="1200" i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a-DK" sz="1200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 </a:t>
            </a:r>
            <a:r>
              <a:rPr lang="da-DK" sz="1200" i="1">
                <a:solidFill>
                  <a:schemeClr val="tx1">
                    <a:lumMod val="95000"/>
                    <a:lumOff val="5000"/>
                  </a:schemeClr>
                </a:solidFill>
              </a:rPr>
              <a:t>be formulated as a special case of </a:t>
            </a:r>
            <a:r>
              <a:rPr lang="da-DK" sz="1200" i="1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anose="03010101010101010101" pitchFamily="66" charset="0"/>
              </a:rPr>
              <a:t>B</a:t>
            </a:r>
            <a:r>
              <a:rPr lang="da-DK" sz="1200" i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a-DK" sz="1200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da-DK" sz="1200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da-DK" sz="1200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</a:t>
            </a:r>
            <a:r>
              <a:rPr lang="da-DK" sz="1200" i="1">
                <a:solidFill>
                  <a:schemeClr val="tx1">
                    <a:lumMod val="95000"/>
                    <a:lumOff val="5000"/>
                  </a:schemeClr>
                </a:solidFill>
              </a:rPr>
              <a:t>no reason for believing that a general </a:t>
            </a:r>
            <a:r>
              <a:rPr lang="da-DK" sz="1200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method </a:t>
            </a:r>
            <a:r>
              <a:rPr lang="da-DK" sz="1200" i="1">
                <a:solidFill>
                  <a:schemeClr val="tx1">
                    <a:lumMod val="95000"/>
                    <a:lumOff val="5000"/>
                  </a:schemeClr>
                </a:solidFill>
              </a:rPr>
              <a:t>for solving </a:t>
            </a:r>
            <a:r>
              <a:rPr lang="da-DK" sz="1200" i="1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anose="03010101010101010101" pitchFamily="66" charset="0"/>
              </a:rPr>
              <a:t>B</a:t>
            </a:r>
            <a:r>
              <a:rPr lang="da-DK" sz="1200" i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a-DK" sz="1200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da-DK" sz="1200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da-DK" sz="1200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</a:t>
            </a:r>
            <a:r>
              <a:rPr lang="da-DK" sz="1200" i="1">
                <a:solidFill>
                  <a:schemeClr val="tx1">
                    <a:lumMod val="95000"/>
                    <a:lumOff val="5000"/>
                  </a:schemeClr>
                </a:solidFill>
              </a:rPr>
              <a:t>an efficient way of solving </a:t>
            </a:r>
            <a:r>
              <a:rPr lang="da-DK" sz="12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Calligraphy" panose="03010101010101010101" pitchFamily="66" charset="0"/>
              </a:rPr>
              <a:t>A</a:t>
            </a:r>
          </a:p>
          <a:p>
            <a:pPr algn="r"/>
            <a:r>
              <a:rPr lang="da-DK" sz="12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da-DK" sz="12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Preparata &amp; Shamos, 1985</a:t>
            </a:r>
            <a:endParaRPr lang="da-DK" sz="120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37664" y="5373216"/>
            <a:ext cx="3270840" cy="1383392"/>
          </a:xfrm>
          <a:prstGeom prst="roundRect">
            <a:avLst>
              <a:gd name="adj" fmla="val 702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200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…the involved constants hidden in O(n) are large.</a:t>
            </a:r>
            <a:endParaRPr lang="da-DK" sz="1200" i="1" smtClean="0">
              <a:solidFill>
                <a:schemeClr val="tx1">
                  <a:lumMod val="95000"/>
                  <a:lumOff val="5000"/>
                </a:schemeClr>
              </a:solidFill>
              <a:latin typeface="Lucida Calligraphy" panose="03010101010101010101" pitchFamily="66" charset="0"/>
            </a:endParaRPr>
          </a:p>
          <a:p>
            <a:pPr algn="r"/>
            <a:r>
              <a:rPr lang="da-DK" sz="12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- Skyum, 1991</a:t>
            </a:r>
            <a:endParaRPr lang="da-DK" sz="120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r>
              <a:rPr lang="da-DK" sz="12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However his method is not nearly as easy to describe and to implement, and the dependence of the constant in d falls far behind the one achieved by our method.</a:t>
            </a:r>
          </a:p>
          <a:p>
            <a:pPr algn="r"/>
            <a:r>
              <a:rPr lang="da-DK" sz="12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- Welzl, 1991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765656" y="5661248"/>
            <a:ext cx="72008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50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331640" y="1502976"/>
            <a:ext cx="4500000" cy="450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25" name="Group 24"/>
          <p:cNvGrpSpPr/>
          <p:nvPr/>
        </p:nvGrpSpPr>
        <p:grpSpPr>
          <a:xfrm>
            <a:off x="2051720" y="2348880"/>
            <a:ext cx="2988320" cy="2624252"/>
            <a:chOff x="2051720" y="2348880"/>
            <a:chExt cx="2988320" cy="2624252"/>
          </a:xfrm>
        </p:grpSpPr>
        <p:sp>
          <p:nvSpPr>
            <p:cNvPr id="5" name="Oval 4"/>
            <p:cNvSpPr/>
            <p:nvPr/>
          </p:nvSpPr>
          <p:spPr>
            <a:xfrm>
              <a:off x="4932040" y="299695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" name="Oval 7"/>
            <p:cNvSpPr/>
            <p:nvPr/>
          </p:nvSpPr>
          <p:spPr>
            <a:xfrm>
              <a:off x="2051720" y="429309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" name="Oval 8"/>
            <p:cNvSpPr/>
            <p:nvPr/>
          </p:nvSpPr>
          <p:spPr>
            <a:xfrm>
              <a:off x="3023840" y="321297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Oval 11"/>
            <p:cNvSpPr/>
            <p:nvPr/>
          </p:nvSpPr>
          <p:spPr>
            <a:xfrm>
              <a:off x="3995936" y="234888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Oval 12"/>
            <p:cNvSpPr/>
            <p:nvPr/>
          </p:nvSpPr>
          <p:spPr>
            <a:xfrm>
              <a:off x="4128476" y="465313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Oval 13"/>
            <p:cNvSpPr/>
            <p:nvPr/>
          </p:nvSpPr>
          <p:spPr>
            <a:xfrm>
              <a:off x="2969840" y="486513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" name="Oval 14"/>
            <p:cNvSpPr/>
            <p:nvPr/>
          </p:nvSpPr>
          <p:spPr>
            <a:xfrm>
              <a:off x="2285752" y="342900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" name="Oval 15"/>
            <p:cNvSpPr/>
            <p:nvPr/>
          </p:nvSpPr>
          <p:spPr>
            <a:xfrm>
              <a:off x="3078252" y="245688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Oval 16"/>
            <p:cNvSpPr/>
            <p:nvPr/>
          </p:nvSpPr>
          <p:spPr>
            <a:xfrm>
              <a:off x="3894652" y="369897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Oval 17"/>
            <p:cNvSpPr/>
            <p:nvPr/>
          </p:nvSpPr>
          <p:spPr>
            <a:xfrm>
              <a:off x="4932040" y="423909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23" name="Freeform 22"/>
          <p:cNvSpPr/>
          <p:nvPr/>
        </p:nvSpPr>
        <p:spPr>
          <a:xfrm>
            <a:off x="1531620" y="1965960"/>
            <a:ext cx="4244340" cy="3977640"/>
          </a:xfrm>
          <a:custGeom>
            <a:avLst/>
            <a:gdLst>
              <a:gd name="connsiteX0" fmla="*/ 0 w 4244340"/>
              <a:gd name="connsiteY0" fmla="*/ 868680 h 3977640"/>
              <a:gd name="connsiteX1" fmla="*/ 861060 w 4244340"/>
              <a:gd name="connsiteY1" fmla="*/ 7620 h 3977640"/>
              <a:gd name="connsiteX2" fmla="*/ 2567940 w 4244340"/>
              <a:gd name="connsiteY2" fmla="*/ 0 h 3977640"/>
              <a:gd name="connsiteX3" fmla="*/ 4244340 w 4244340"/>
              <a:gd name="connsiteY3" fmla="*/ 1356360 h 3977640"/>
              <a:gd name="connsiteX4" fmla="*/ 3162300 w 4244340"/>
              <a:gd name="connsiteY4" fmla="*/ 3535680 h 3977640"/>
              <a:gd name="connsiteX5" fmla="*/ 1600200 w 4244340"/>
              <a:gd name="connsiteY5" fmla="*/ 3977640 h 3977640"/>
              <a:gd name="connsiteX6" fmla="*/ 541020 w 4244340"/>
              <a:gd name="connsiteY6" fmla="*/ 3246120 h 3977640"/>
              <a:gd name="connsiteX7" fmla="*/ 0 w 4244340"/>
              <a:gd name="connsiteY7" fmla="*/ 2270760 h 3977640"/>
              <a:gd name="connsiteX8" fmla="*/ 0 w 4244340"/>
              <a:gd name="connsiteY8" fmla="*/ 868680 h 397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44340" h="3977640">
                <a:moveTo>
                  <a:pt x="0" y="868680"/>
                </a:moveTo>
                <a:lnTo>
                  <a:pt x="861060" y="7620"/>
                </a:lnTo>
                <a:lnTo>
                  <a:pt x="2567940" y="0"/>
                </a:lnTo>
                <a:lnTo>
                  <a:pt x="4244340" y="1356360"/>
                </a:lnTo>
                <a:lnTo>
                  <a:pt x="3162300" y="3535680"/>
                </a:lnTo>
                <a:lnTo>
                  <a:pt x="1600200" y="3977640"/>
                </a:lnTo>
                <a:lnTo>
                  <a:pt x="541020" y="3246120"/>
                </a:lnTo>
                <a:lnTo>
                  <a:pt x="0" y="2270760"/>
                </a:lnTo>
                <a:lnTo>
                  <a:pt x="0" y="86868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grpSp>
        <p:nvGrpSpPr>
          <p:cNvPr id="26" name="Group 25"/>
          <p:cNvGrpSpPr/>
          <p:nvPr/>
        </p:nvGrpSpPr>
        <p:grpSpPr>
          <a:xfrm>
            <a:off x="1475656" y="1908324"/>
            <a:ext cx="4355984" cy="4094652"/>
            <a:chOff x="1475656" y="1908324"/>
            <a:chExt cx="4355984" cy="4094652"/>
          </a:xfrm>
        </p:grpSpPr>
        <p:sp>
          <p:nvSpPr>
            <p:cNvPr id="7" name="Oval 6"/>
            <p:cNvSpPr/>
            <p:nvPr/>
          </p:nvSpPr>
          <p:spPr>
            <a:xfrm>
              <a:off x="3077840" y="589497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Oval 9"/>
            <p:cNvSpPr/>
            <p:nvPr/>
          </p:nvSpPr>
          <p:spPr>
            <a:xfrm>
              <a:off x="1475656" y="2780928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Oval 10"/>
            <p:cNvSpPr/>
            <p:nvPr/>
          </p:nvSpPr>
          <p:spPr>
            <a:xfrm>
              <a:off x="5723640" y="326700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" name="Oval 18"/>
            <p:cNvSpPr/>
            <p:nvPr/>
          </p:nvSpPr>
          <p:spPr>
            <a:xfrm>
              <a:off x="2016840" y="515719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Oval 19"/>
            <p:cNvSpPr/>
            <p:nvPr/>
          </p:nvSpPr>
          <p:spPr>
            <a:xfrm>
              <a:off x="4041536" y="190832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" name="Oval 20"/>
            <p:cNvSpPr/>
            <p:nvPr/>
          </p:nvSpPr>
          <p:spPr>
            <a:xfrm>
              <a:off x="4644008" y="544522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Oval 21"/>
            <p:cNvSpPr/>
            <p:nvPr/>
          </p:nvSpPr>
          <p:spPr>
            <a:xfrm>
              <a:off x="1475656" y="418509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Oval 3"/>
            <p:cNvSpPr/>
            <p:nvPr/>
          </p:nvSpPr>
          <p:spPr>
            <a:xfrm>
              <a:off x="2339752" y="191683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5148064" y="1700808"/>
            <a:ext cx="3725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800" i="1" dirty="0" smtClean="0">
                <a:solidFill>
                  <a:srgbClr val="C00000"/>
                </a:solidFill>
              </a:rPr>
              <a:t>Smallest </a:t>
            </a:r>
            <a:r>
              <a:rPr lang="da-DK" sz="2800" i="1" dirty="0" err="1" smtClean="0">
                <a:solidFill>
                  <a:srgbClr val="C00000"/>
                </a:solidFill>
              </a:rPr>
              <a:t>Enclosing</a:t>
            </a:r>
            <a:r>
              <a:rPr lang="da-DK" sz="2800" i="1" dirty="0" smtClean="0">
                <a:solidFill>
                  <a:srgbClr val="C00000"/>
                </a:solidFill>
              </a:rPr>
              <a:t> </a:t>
            </a:r>
            <a:r>
              <a:rPr lang="da-DK" sz="2800" i="1" dirty="0" err="1" smtClean="0">
                <a:solidFill>
                  <a:srgbClr val="C00000"/>
                </a:solidFill>
              </a:rPr>
              <a:t>Circle</a:t>
            </a:r>
            <a:endParaRPr lang="da-DK" sz="2800" dirty="0"/>
          </a:p>
        </p:txBody>
      </p:sp>
      <p:sp>
        <p:nvSpPr>
          <p:cNvPr id="28" name="Rectangle 27"/>
          <p:cNvSpPr/>
          <p:nvPr/>
        </p:nvSpPr>
        <p:spPr>
          <a:xfrm>
            <a:off x="5004048" y="4685074"/>
            <a:ext cx="31566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000" err="1" smtClean="0"/>
              <a:t>convex</a:t>
            </a:r>
            <a:r>
              <a:rPr lang="da-DK" sz="2000" smtClean="0"/>
              <a:t> hull – O(</a:t>
            </a:r>
            <a:r>
              <a:rPr lang="da-DK" sz="2000" i="1" smtClean="0"/>
              <a:t>n</a:t>
            </a:r>
            <a:r>
              <a:rPr lang="da-DK" sz="2000" smtClean="0"/>
              <a:t>∙log </a:t>
            </a:r>
            <a:r>
              <a:rPr lang="da-DK" sz="2000" i="1" smtClean="0"/>
              <a:t>n</a:t>
            </a:r>
            <a:r>
              <a:rPr lang="da-DK" sz="2000" smtClean="0"/>
              <a:t>) time</a:t>
            </a:r>
            <a:endParaRPr lang="da-DK" sz="20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1146096" y="1556792"/>
            <a:ext cx="5082088" cy="4706808"/>
            <a:chOff x="1146096" y="1556792"/>
            <a:chExt cx="5082088" cy="4706808"/>
          </a:xfrm>
        </p:grpSpPr>
        <p:sp>
          <p:nvSpPr>
            <p:cNvPr id="29" name="TextBox 28"/>
            <p:cNvSpPr txBox="1"/>
            <p:nvPr/>
          </p:nvSpPr>
          <p:spPr>
            <a:xfrm>
              <a:off x="5796136" y="306896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p</a:t>
              </a:r>
              <a:r>
                <a:rPr lang="da-DK" baseline="-25000" dirty="0" smtClean="0"/>
                <a:t>1</a:t>
              </a:r>
              <a:endParaRPr lang="da-DK" baseline="-25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55056" y="541893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p</a:t>
              </a:r>
              <a:r>
                <a:rPr lang="da-DK" baseline="-25000" dirty="0" smtClean="0"/>
                <a:t>2</a:t>
              </a:r>
              <a:endParaRPr lang="da-DK" baseline="-25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08196" y="58942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p</a:t>
              </a:r>
              <a:r>
                <a:rPr lang="da-DK" baseline="-25000" dirty="0" smtClean="0"/>
                <a:t>3</a:t>
              </a:r>
              <a:endParaRPr lang="da-DK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63688" y="510385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p</a:t>
              </a:r>
              <a:r>
                <a:rPr lang="da-DK" baseline="-25000" dirty="0" smtClean="0"/>
                <a:t>4</a:t>
              </a:r>
              <a:endParaRPr lang="da-DK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99436" y="409993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p</a:t>
              </a:r>
              <a:r>
                <a:rPr lang="da-DK" baseline="-25000" dirty="0" smtClean="0"/>
                <a:t>5</a:t>
              </a:r>
              <a:endParaRPr lang="da-DK" baseline="-25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46096" y="257085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p</a:t>
              </a:r>
              <a:r>
                <a:rPr lang="da-DK" baseline="-25000" dirty="0"/>
                <a:t>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067944" y="155679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p</a:t>
              </a:r>
              <a:r>
                <a:rPr lang="da-DK" i="1" baseline="-25000" dirty="0"/>
                <a:t>8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23728" y="155679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p</a:t>
              </a:r>
              <a:r>
                <a:rPr lang="da-DK" baseline="-25000" dirty="0"/>
                <a:t>7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236476" y="6381328"/>
            <a:ext cx="4793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dirty="0" err="1" smtClean="0"/>
              <a:t>Convex</a:t>
            </a:r>
            <a:r>
              <a:rPr lang="da-DK" sz="2000" dirty="0" smtClean="0"/>
              <a:t> polygon</a:t>
            </a:r>
            <a:r>
              <a:rPr lang="da-DK" sz="2000" i="1" dirty="0" smtClean="0"/>
              <a:t> S </a:t>
            </a:r>
            <a:r>
              <a:rPr lang="da-DK" sz="2000" dirty="0" smtClean="0"/>
              <a:t>= </a:t>
            </a:r>
            <a:r>
              <a:rPr lang="da-DK" sz="2000" dirty="0" smtClean="0"/>
              <a:t>( </a:t>
            </a:r>
            <a:r>
              <a:rPr lang="da-DK" sz="2000" i="1" dirty="0" smtClean="0"/>
              <a:t>p</a:t>
            </a:r>
            <a:r>
              <a:rPr lang="da-DK" sz="2000" baseline="-25000" dirty="0" smtClean="0"/>
              <a:t>1</a:t>
            </a:r>
            <a:r>
              <a:rPr lang="da-DK" sz="2000" dirty="0" smtClean="0"/>
              <a:t>, </a:t>
            </a:r>
            <a:r>
              <a:rPr lang="da-DK" sz="2000" i="1" dirty="0" smtClean="0"/>
              <a:t>p</a:t>
            </a:r>
            <a:r>
              <a:rPr lang="da-DK" sz="2000" baseline="-25000" dirty="0" smtClean="0"/>
              <a:t>2</a:t>
            </a:r>
            <a:r>
              <a:rPr lang="da-DK" sz="2000" dirty="0" smtClean="0"/>
              <a:t>, </a:t>
            </a:r>
            <a:r>
              <a:rPr lang="da-DK" sz="2000" i="1" dirty="0" smtClean="0"/>
              <a:t>p</a:t>
            </a:r>
            <a:r>
              <a:rPr lang="da-DK" sz="2000" baseline="-25000" dirty="0" smtClean="0"/>
              <a:t>3</a:t>
            </a:r>
            <a:r>
              <a:rPr lang="da-DK" sz="2000" dirty="0" smtClean="0"/>
              <a:t>, </a:t>
            </a:r>
            <a:r>
              <a:rPr lang="da-DK" sz="2000" i="1" dirty="0" smtClean="0"/>
              <a:t>… , </a:t>
            </a:r>
            <a:r>
              <a:rPr lang="da-DK" sz="2000" i="1" dirty="0" smtClean="0"/>
              <a:t>p</a:t>
            </a:r>
            <a:r>
              <a:rPr lang="da-DK" sz="2000" i="1" baseline="-25000" dirty="0" smtClean="0"/>
              <a:t>n</a:t>
            </a:r>
            <a:r>
              <a:rPr lang="da-DK" sz="2000" dirty="0" smtClean="0"/>
              <a:t> )</a:t>
            </a:r>
            <a:endParaRPr lang="da-DK" sz="20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86440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val 63"/>
          <p:cNvSpPr/>
          <p:nvPr/>
        </p:nvSpPr>
        <p:spPr>
          <a:xfrm>
            <a:off x="4470808" y="2247688"/>
            <a:ext cx="2340000" cy="234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3" name="Oval 62"/>
          <p:cNvSpPr/>
          <p:nvPr/>
        </p:nvSpPr>
        <p:spPr>
          <a:xfrm>
            <a:off x="4631308" y="2266213"/>
            <a:ext cx="3744000" cy="374400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5" name="Oval 54"/>
          <p:cNvSpPr/>
          <p:nvPr/>
        </p:nvSpPr>
        <p:spPr>
          <a:xfrm>
            <a:off x="4631308" y="2266213"/>
            <a:ext cx="3744000" cy="37440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Oval 17"/>
          <p:cNvSpPr/>
          <p:nvPr/>
        </p:nvSpPr>
        <p:spPr>
          <a:xfrm>
            <a:off x="963499" y="3934839"/>
            <a:ext cx="2160240" cy="213524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da-DK" b="1" dirty="0" smtClean="0"/>
              <a:t>Observations</a:t>
            </a:r>
            <a:endParaRPr lang="da-DK" b="1" dirty="0"/>
          </a:p>
        </p:txBody>
      </p:sp>
      <p:sp>
        <p:nvSpPr>
          <p:cNvPr id="4" name="Oval 3"/>
          <p:cNvSpPr/>
          <p:nvPr/>
        </p:nvSpPr>
        <p:spPr>
          <a:xfrm>
            <a:off x="983258" y="1376784"/>
            <a:ext cx="2160240" cy="216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7" name="Straight Connector 16"/>
          <p:cNvCxnSpPr>
            <a:stCxn id="7" idx="4"/>
            <a:endCxn id="12" idx="0"/>
          </p:cNvCxnSpPr>
          <p:nvPr/>
        </p:nvCxnSpPr>
        <p:spPr>
          <a:xfrm>
            <a:off x="2063378" y="1412776"/>
            <a:ext cx="0" cy="20522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2059538" y="1361524"/>
            <a:ext cx="759912" cy="2164080"/>
            <a:chOff x="2407920" y="1973580"/>
            <a:chExt cx="759912" cy="2164080"/>
          </a:xfrm>
        </p:grpSpPr>
        <p:sp>
          <p:nvSpPr>
            <p:cNvPr id="26" name="Freeform 25"/>
            <p:cNvSpPr/>
            <p:nvPr/>
          </p:nvSpPr>
          <p:spPr>
            <a:xfrm>
              <a:off x="2407920" y="1973580"/>
              <a:ext cx="708660" cy="2164080"/>
            </a:xfrm>
            <a:custGeom>
              <a:avLst/>
              <a:gdLst>
                <a:gd name="connsiteX0" fmla="*/ 0 w 708660"/>
                <a:gd name="connsiteY0" fmla="*/ 0 h 2164080"/>
                <a:gd name="connsiteX1" fmla="*/ 708660 w 708660"/>
                <a:gd name="connsiteY1" fmla="*/ 281940 h 2164080"/>
                <a:gd name="connsiteX2" fmla="*/ 15240 w 708660"/>
                <a:gd name="connsiteY2" fmla="*/ 2164080 h 216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8660" h="2164080">
                  <a:moveTo>
                    <a:pt x="0" y="0"/>
                  </a:moveTo>
                  <a:lnTo>
                    <a:pt x="708660" y="281940"/>
                  </a:lnTo>
                  <a:lnTo>
                    <a:pt x="15240" y="2164080"/>
                  </a:lnTo>
                </a:path>
              </a:pathLst>
            </a:cu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" name="Oval 20"/>
            <p:cNvSpPr/>
            <p:nvPr/>
          </p:nvSpPr>
          <p:spPr>
            <a:xfrm>
              <a:off x="3059832" y="2205492"/>
              <a:ext cx="108000" cy="10800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986088" y="2221706"/>
              <a:ext cx="95250" cy="135732"/>
            </a:xfrm>
            <a:custGeom>
              <a:avLst/>
              <a:gdLst>
                <a:gd name="connsiteX0" fmla="*/ 35718 w 95250"/>
                <a:gd name="connsiteY0" fmla="*/ 0 h 135732"/>
                <a:gd name="connsiteX1" fmla="*/ 0 w 95250"/>
                <a:gd name="connsiteY1" fmla="*/ 97632 h 135732"/>
                <a:gd name="connsiteX2" fmla="*/ 95250 w 95250"/>
                <a:gd name="connsiteY2" fmla="*/ 135732 h 135732"/>
                <a:gd name="connsiteX3" fmla="*/ 95250 w 95250"/>
                <a:gd name="connsiteY3" fmla="*/ 135732 h 13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35732">
                  <a:moveTo>
                    <a:pt x="35718" y="0"/>
                  </a:moveTo>
                  <a:lnTo>
                    <a:pt x="0" y="97632"/>
                  </a:lnTo>
                  <a:lnTo>
                    <a:pt x="95250" y="135732"/>
                  </a:lnTo>
                  <a:lnTo>
                    <a:pt x="95250" y="135732"/>
                  </a:lnTo>
                </a:path>
              </a:pathLst>
            </a:cu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59538" y="1361524"/>
            <a:ext cx="1137960" cy="2164080"/>
            <a:chOff x="2407920" y="1973580"/>
            <a:chExt cx="1137960" cy="2164080"/>
          </a:xfrm>
        </p:grpSpPr>
        <p:sp>
          <p:nvSpPr>
            <p:cNvPr id="28" name="Freeform 27"/>
            <p:cNvSpPr/>
            <p:nvPr/>
          </p:nvSpPr>
          <p:spPr>
            <a:xfrm>
              <a:off x="2407920" y="1973580"/>
              <a:ext cx="1082040" cy="2164080"/>
            </a:xfrm>
            <a:custGeom>
              <a:avLst/>
              <a:gdLst>
                <a:gd name="connsiteX0" fmla="*/ 0 w 1082040"/>
                <a:gd name="connsiteY0" fmla="*/ 0 h 2164080"/>
                <a:gd name="connsiteX1" fmla="*/ 1082040 w 1082040"/>
                <a:gd name="connsiteY1" fmla="*/ 1097280 h 2164080"/>
                <a:gd name="connsiteX2" fmla="*/ 7620 w 1082040"/>
                <a:gd name="connsiteY2" fmla="*/ 2164080 h 216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2040" h="2164080">
                  <a:moveTo>
                    <a:pt x="0" y="0"/>
                  </a:moveTo>
                  <a:lnTo>
                    <a:pt x="1082040" y="1097280"/>
                  </a:lnTo>
                  <a:lnTo>
                    <a:pt x="7620" y="2164080"/>
                  </a:lnTo>
                </a:path>
              </a:pathLst>
            </a:cu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Oval 21"/>
            <p:cNvSpPr/>
            <p:nvPr/>
          </p:nvSpPr>
          <p:spPr>
            <a:xfrm>
              <a:off x="3437880" y="3014840"/>
              <a:ext cx="108000" cy="10800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Freeform 30"/>
            <p:cNvSpPr/>
            <p:nvPr/>
          </p:nvSpPr>
          <p:spPr>
            <a:xfrm rot="1381873">
              <a:off x="3354115" y="2991524"/>
              <a:ext cx="95250" cy="135732"/>
            </a:xfrm>
            <a:custGeom>
              <a:avLst/>
              <a:gdLst>
                <a:gd name="connsiteX0" fmla="*/ 35718 w 95250"/>
                <a:gd name="connsiteY0" fmla="*/ 0 h 135732"/>
                <a:gd name="connsiteX1" fmla="*/ 0 w 95250"/>
                <a:gd name="connsiteY1" fmla="*/ 97632 h 135732"/>
                <a:gd name="connsiteX2" fmla="*/ 95250 w 95250"/>
                <a:gd name="connsiteY2" fmla="*/ 135732 h 135732"/>
                <a:gd name="connsiteX3" fmla="*/ 95250 w 95250"/>
                <a:gd name="connsiteY3" fmla="*/ 135732 h 13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35732">
                  <a:moveTo>
                    <a:pt x="35718" y="0"/>
                  </a:moveTo>
                  <a:lnTo>
                    <a:pt x="0" y="97632"/>
                  </a:lnTo>
                  <a:lnTo>
                    <a:pt x="95250" y="135732"/>
                  </a:lnTo>
                  <a:lnTo>
                    <a:pt x="95250" y="135732"/>
                  </a:lnTo>
                </a:path>
              </a:pathLst>
            </a:cu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059538" y="1353904"/>
            <a:ext cx="375489" cy="2182454"/>
            <a:chOff x="2407920" y="1965960"/>
            <a:chExt cx="375489" cy="2182454"/>
          </a:xfrm>
        </p:grpSpPr>
        <p:sp>
          <p:nvSpPr>
            <p:cNvPr id="25" name="Freeform 24"/>
            <p:cNvSpPr/>
            <p:nvPr/>
          </p:nvSpPr>
          <p:spPr>
            <a:xfrm>
              <a:off x="2407920" y="1965960"/>
              <a:ext cx="314801" cy="2171700"/>
            </a:xfrm>
            <a:custGeom>
              <a:avLst/>
              <a:gdLst>
                <a:gd name="connsiteX0" fmla="*/ 0 w 198120"/>
                <a:gd name="connsiteY0" fmla="*/ 0 h 2171700"/>
                <a:gd name="connsiteX1" fmla="*/ 198120 w 198120"/>
                <a:gd name="connsiteY1" fmla="*/ 2148840 h 2171700"/>
                <a:gd name="connsiteX2" fmla="*/ 7620 w 198120"/>
                <a:gd name="connsiteY2" fmla="*/ 2171700 h 2171700"/>
                <a:gd name="connsiteX0" fmla="*/ 0 w 314801"/>
                <a:gd name="connsiteY0" fmla="*/ 0 h 2171700"/>
                <a:gd name="connsiteX1" fmla="*/ 314801 w 314801"/>
                <a:gd name="connsiteY1" fmla="*/ 2129790 h 2171700"/>
                <a:gd name="connsiteX2" fmla="*/ 7620 w 314801"/>
                <a:gd name="connsiteY2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801" h="2171700">
                  <a:moveTo>
                    <a:pt x="0" y="0"/>
                  </a:moveTo>
                  <a:lnTo>
                    <a:pt x="314801" y="2129790"/>
                  </a:lnTo>
                  <a:lnTo>
                    <a:pt x="7620" y="2171700"/>
                  </a:lnTo>
                </a:path>
              </a:pathLst>
            </a:cu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Oval 22"/>
            <p:cNvSpPr/>
            <p:nvPr/>
          </p:nvSpPr>
          <p:spPr>
            <a:xfrm>
              <a:off x="2675409" y="4040414"/>
              <a:ext cx="108000" cy="10800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Freeform 31"/>
            <p:cNvSpPr/>
            <p:nvPr/>
          </p:nvSpPr>
          <p:spPr>
            <a:xfrm rot="3601816">
              <a:off x="2607112" y="3979379"/>
              <a:ext cx="95250" cy="135732"/>
            </a:xfrm>
            <a:custGeom>
              <a:avLst/>
              <a:gdLst>
                <a:gd name="connsiteX0" fmla="*/ 35718 w 95250"/>
                <a:gd name="connsiteY0" fmla="*/ 0 h 135732"/>
                <a:gd name="connsiteX1" fmla="*/ 0 w 95250"/>
                <a:gd name="connsiteY1" fmla="*/ 97632 h 135732"/>
                <a:gd name="connsiteX2" fmla="*/ 95250 w 95250"/>
                <a:gd name="connsiteY2" fmla="*/ 135732 h 135732"/>
                <a:gd name="connsiteX3" fmla="*/ 95250 w 95250"/>
                <a:gd name="connsiteY3" fmla="*/ 135732 h 13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35732">
                  <a:moveTo>
                    <a:pt x="35718" y="0"/>
                  </a:moveTo>
                  <a:lnTo>
                    <a:pt x="0" y="97632"/>
                  </a:lnTo>
                  <a:lnTo>
                    <a:pt x="95250" y="135732"/>
                  </a:lnTo>
                  <a:lnTo>
                    <a:pt x="95250" y="135732"/>
                  </a:lnTo>
                </a:path>
              </a:pathLst>
            </a:cu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282265" y="1359619"/>
            <a:ext cx="887531" cy="2164556"/>
            <a:chOff x="1630647" y="1971675"/>
            <a:chExt cx="887531" cy="2164556"/>
          </a:xfrm>
        </p:grpSpPr>
        <p:sp>
          <p:nvSpPr>
            <p:cNvPr id="9" name="Oval 8"/>
            <p:cNvSpPr/>
            <p:nvPr/>
          </p:nvSpPr>
          <p:spPr>
            <a:xfrm>
              <a:off x="1691680" y="2780928"/>
              <a:ext cx="108000" cy="10800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745456" y="1971675"/>
              <a:ext cx="661988" cy="2164556"/>
            </a:xfrm>
            <a:custGeom>
              <a:avLst/>
              <a:gdLst>
                <a:gd name="connsiteX0" fmla="*/ 661988 w 661988"/>
                <a:gd name="connsiteY0" fmla="*/ 0 h 2164556"/>
                <a:gd name="connsiteX1" fmla="*/ 0 w 661988"/>
                <a:gd name="connsiteY1" fmla="*/ 869156 h 2164556"/>
                <a:gd name="connsiteX2" fmla="*/ 657225 w 661988"/>
                <a:gd name="connsiteY2" fmla="*/ 2164556 h 2164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1988" h="2164556">
                  <a:moveTo>
                    <a:pt x="661988" y="0"/>
                  </a:moveTo>
                  <a:lnTo>
                    <a:pt x="0" y="869156"/>
                  </a:lnTo>
                  <a:lnTo>
                    <a:pt x="657225" y="2164556"/>
                  </a:lnTo>
                </a:path>
              </a:pathLst>
            </a:cu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4" name="Arc 33"/>
            <p:cNvSpPr/>
            <p:nvPr/>
          </p:nvSpPr>
          <p:spPr>
            <a:xfrm>
              <a:off x="1630647" y="2690068"/>
              <a:ext cx="229618" cy="261687"/>
            </a:xfrm>
            <a:prstGeom prst="arc">
              <a:avLst>
                <a:gd name="adj1" fmla="val 18893620"/>
                <a:gd name="adj2" fmla="val 4080094"/>
              </a:avLst>
            </a:prstGeom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53728" y="2689175"/>
              <a:ext cx="6644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>
                  <a:solidFill>
                    <a:schemeClr val="accent5">
                      <a:lumMod val="50000"/>
                    </a:schemeClr>
                  </a:solidFill>
                </a:rPr>
                <a:t>&gt; 90</a:t>
              </a:r>
              <a:r>
                <a:rPr lang="da-DK" sz="1400" dirty="0" smtClean="0">
                  <a:solidFill>
                    <a:schemeClr val="accent5">
                      <a:lumMod val="50000"/>
                    </a:schemeClr>
                  </a:solidFill>
                </a:rPr>
                <a:t>⁰</a:t>
              </a:r>
              <a:endParaRPr lang="da-DK" sz="14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511883" y="1304776"/>
            <a:ext cx="1281448" cy="2268240"/>
            <a:chOff x="1860265" y="2384896"/>
            <a:chExt cx="1281448" cy="2268240"/>
          </a:xfrm>
        </p:grpSpPr>
        <p:sp>
          <p:nvSpPr>
            <p:cNvPr id="19" name="Oval 18"/>
            <p:cNvSpPr/>
            <p:nvPr/>
          </p:nvSpPr>
          <p:spPr>
            <a:xfrm>
              <a:off x="1860265" y="401673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Oval 19"/>
            <p:cNvSpPr/>
            <p:nvPr/>
          </p:nvSpPr>
          <p:spPr>
            <a:xfrm>
              <a:off x="3033713" y="407424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" name="Oval 6"/>
            <p:cNvSpPr/>
            <p:nvPr/>
          </p:nvSpPr>
          <p:spPr>
            <a:xfrm>
              <a:off x="2357760" y="238489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Oval 11"/>
            <p:cNvSpPr/>
            <p:nvPr/>
          </p:nvSpPr>
          <p:spPr>
            <a:xfrm>
              <a:off x="2357760" y="454513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12752" y="3940490"/>
            <a:ext cx="2004391" cy="1890003"/>
            <a:chOff x="5701373" y="2452845"/>
            <a:chExt cx="2004391" cy="1890003"/>
          </a:xfrm>
        </p:grpSpPr>
        <p:sp>
          <p:nvSpPr>
            <p:cNvPr id="40" name="Freeform 39"/>
            <p:cNvSpPr/>
            <p:nvPr/>
          </p:nvSpPr>
          <p:spPr>
            <a:xfrm>
              <a:off x="5845969" y="2599283"/>
              <a:ext cx="1716881" cy="1600200"/>
            </a:xfrm>
            <a:custGeom>
              <a:avLst/>
              <a:gdLst>
                <a:gd name="connsiteX0" fmla="*/ 0 w 1716881"/>
                <a:gd name="connsiteY0" fmla="*/ 1519237 h 1600200"/>
                <a:gd name="connsiteX1" fmla="*/ 361950 w 1716881"/>
                <a:gd name="connsiteY1" fmla="*/ 0 h 1600200"/>
                <a:gd name="connsiteX2" fmla="*/ 1716881 w 1716881"/>
                <a:gd name="connsiteY2" fmla="*/ 1600200 h 1600200"/>
                <a:gd name="connsiteX3" fmla="*/ 0 w 1716881"/>
                <a:gd name="connsiteY3" fmla="*/ 1519237 h 16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6881" h="1600200">
                  <a:moveTo>
                    <a:pt x="0" y="1519237"/>
                  </a:moveTo>
                  <a:lnTo>
                    <a:pt x="361950" y="0"/>
                  </a:lnTo>
                  <a:lnTo>
                    <a:pt x="1716881" y="1600200"/>
                  </a:lnTo>
                  <a:lnTo>
                    <a:pt x="0" y="1519237"/>
                  </a:lnTo>
                  <a:close/>
                </a:path>
              </a:pathLst>
            </a:cu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" name="Arc 40"/>
            <p:cNvSpPr/>
            <p:nvPr/>
          </p:nvSpPr>
          <p:spPr>
            <a:xfrm>
              <a:off x="6060353" y="2452845"/>
              <a:ext cx="288000" cy="288000"/>
            </a:xfrm>
            <a:prstGeom prst="arc">
              <a:avLst>
                <a:gd name="adj1" fmla="val 3146917"/>
                <a:gd name="adj2" fmla="val 6312305"/>
              </a:avLst>
            </a:prstGeom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2" name="Arc 41"/>
            <p:cNvSpPr/>
            <p:nvPr/>
          </p:nvSpPr>
          <p:spPr>
            <a:xfrm>
              <a:off x="5701373" y="3964846"/>
              <a:ext cx="288000" cy="288000"/>
            </a:xfrm>
            <a:prstGeom prst="arc">
              <a:avLst>
                <a:gd name="adj1" fmla="val 17312223"/>
                <a:gd name="adj2" fmla="val 474574"/>
              </a:avLst>
            </a:prstGeom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3" name="Arc 42"/>
            <p:cNvSpPr/>
            <p:nvPr/>
          </p:nvSpPr>
          <p:spPr>
            <a:xfrm>
              <a:off x="7417764" y="4054848"/>
              <a:ext cx="288000" cy="288000"/>
            </a:xfrm>
            <a:prstGeom prst="arc">
              <a:avLst>
                <a:gd name="adj1" fmla="val 10938441"/>
                <a:gd name="adj2" fmla="val 13931291"/>
              </a:avLst>
            </a:prstGeom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092269" y="3445271"/>
              <a:ext cx="6644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>
                  <a:solidFill>
                    <a:schemeClr val="accent5">
                      <a:lumMod val="50000"/>
                    </a:schemeClr>
                  </a:solidFill>
                </a:rPr>
                <a:t>&lt; 90⁰</a:t>
              </a:r>
              <a:endParaRPr lang="da-DK" sz="14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107515" y="4031373"/>
            <a:ext cx="1819628" cy="1817120"/>
            <a:chOff x="5796136" y="2543728"/>
            <a:chExt cx="1819628" cy="1817120"/>
          </a:xfrm>
        </p:grpSpPr>
        <p:sp>
          <p:nvSpPr>
            <p:cNvPr id="6" name="Oval 5"/>
            <p:cNvSpPr/>
            <p:nvPr/>
          </p:nvSpPr>
          <p:spPr>
            <a:xfrm>
              <a:off x="6984256" y="281694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Oval 12"/>
            <p:cNvSpPr/>
            <p:nvPr/>
          </p:nvSpPr>
          <p:spPr>
            <a:xfrm>
              <a:off x="6624240" y="4252848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" name="Oval 14"/>
            <p:cNvSpPr/>
            <p:nvPr/>
          </p:nvSpPr>
          <p:spPr>
            <a:xfrm>
              <a:off x="7380312" y="353690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" name="Oval 7"/>
            <p:cNvSpPr/>
            <p:nvPr/>
          </p:nvSpPr>
          <p:spPr>
            <a:xfrm>
              <a:off x="5796136" y="406121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Oval 10"/>
            <p:cNvSpPr/>
            <p:nvPr/>
          </p:nvSpPr>
          <p:spPr>
            <a:xfrm>
              <a:off x="7507764" y="4144848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Oval 13"/>
            <p:cNvSpPr/>
            <p:nvPr/>
          </p:nvSpPr>
          <p:spPr>
            <a:xfrm>
              <a:off x="6156176" y="2543728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56" name="Oval 55"/>
          <p:cNvSpPr/>
          <p:nvPr/>
        </p:nvSpPr>
        <p:spPr>
          <a:xfrm>
            <a:off x="4572000" y="3212976"/>
            <a:ext cx="1080000" cy="10800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Oval 56"/>
          <p:cNvSpPr/>
          <p:nvPr/>
        </p:nvSpPr>
        <p:spPr>
          <a:xfrm>
            <a:off x="4302224" y="1659247"/>
            <a:ext cx="2880000" cy="28800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Oval 57"/>
          <p:cNvSpPr/>
          <p:nvPr/>
        </p:nvSpPr>
        <p:spPr>
          <a:xfrm>
            <a:off x="4561458" y="2401838"/>
            <a:ext cx="2160000" cy="21600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60" name="Oval 59"/>
          <p:cNvSpPr/>
          <p:nvPr/>
        </p:nvSpPr>
        <p:spPr>
          <a:xfrm>
            <a:off x="4851432" y="2317346"/>
            <a:ext cx="1908000" cy="19080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615601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Rademacher, </a:t>
            </a:r>
            <a:r>
              <a:rPr lang="da-DK" dirty="0" err="1" smtClean="0"/>
              <a:t>Toeplitz</a:t>
            </a:r>
            <a:r>
              <a:rPr lang="da-DK" dirty="0" smtClean="0"/>
              <a:t> </a:t>
            </a:r>
            <a:r>
              <a:rPr lang="da-DK" dirty="0" smtClean="0"/>
              <a:t>1957</a:t>
            </a:r>
            <a:endParaRPr lang="da-DK" dirty="0"/>
          </a:p>
        </p:txBody>
      </p:sp>
      <p:grpSp>
        <p:nvGrpSpPr>
          <p:cNvPr id="24" name="Group 23"/>
          <p:cNvGrpSpPr/>
          <p:nvPr/>
        </p:nvGrpSpPr>
        <p:grpSpPr>
          <a:xfrm>
            <a:off x="2015788" y="5013625"/>
            <a:ext cx="72000" cy="73342"/>
            <a:chOff x="1655748" y="4941168"/>
            <a:chExt cx="72000" cy="73342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655748" y="4941168"/>
              <a:ext cx="72000" cy="7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1655748" y="4941168"/>
              <a:ext cx="72000" cy="733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283968" y="1890954"/>
            <a:ext cx="2855942" cy="2995224"/>
            <a:chOff x="2586256" y="1833197"/>
            <a:chExt cx="2855942" cy="2995224"/>
          </a:xfrm>
        </p:grpSpPr>
        <p:sp>
          <p:nvSpPr>
            <p:cNvPr id="67" name="TextBox 66"/>
            <p:cNvSpPr txBox="1"/>
            <p:nvPr/>
          </p:nvSpPr>
          <p:spPr>
            <a:xfrm>
              <a:off x="4042768" y="4459089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p</a:t>
              </a:r>
              <a:r>
                <a:rPr lang="da-DK" baseline="-25000" dirty="0" smtClean="0"/>
                <a:t>1</a:t>
              </a:r>
              <a:endParaRPr lang="da-DK" baseline="-25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928288" y="4082031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p</a:t>
              </a:r>
              <a:r>
                <a:rPr lang="da-DK" baseline="-25000" dirty="0" smtClean="0"/>
                <a:t>2</a:t>
              </a:r>
              <a:endParaRPr lang="da-DK" baseline="-25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586256" y="3846421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p</a:t>
              </a:r>
              <a:r>
                <a:rPr lang="da-DK" baseline="-25000" dirty="0" smtClean="0"/>
                <a:t>3</a:t>
              </a:r>
              <a:endParaRPr lang="da-DK" baseline="-25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850473" y="2857661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p</a:t>
              </a:r>
              <a:r>
                <a:rPr lang="da-DK" baseline="-25000" dirty="0" smtClean="0"/>
                <a:t>4</a:t>
              </a:r>
              <a:endParaRPr lang="da-DK" baseline="-25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183928" y="1833197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p</a:t>
              </a:r>
              <a:r>
                <a:rPr lang="da-DK" baseline="-25000" dirty="0" smtClean="0"/>
                <a:t>5</a:t>
              </a:r>
              <a:endParaRPr lang="da-DK" baseline="-25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010150" y="3299235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p</a:t>
              </a:r>
              <a:r>
                <a:rPr lang="da-DK" baseline="-25000" dirty="0"/>
                <a:t>6</a:t>
              </a:r>
            </a:p>
          </p:txBody>
        </p:sp>
      </p:grpSp>
      <p:sp>
        <p:nvSpPr>
          <p:cNvPr id="5" name="Oval 4"/>
          <p:cNvSpPr/>
          <p:nvPr/>
        </p:nvSpPr>
        <p:spPr>
          <a:xfrm>
            <a:off x="1974704" y="1268760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3" name="Oval 72"/>
          <p:cNvSpPr/>
          <p:nvPr/>
        </p:nvSpPr>
        <p:spPr>
          <a:xfrm>
            <a:off x="1969926" y="3423976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4" name="Oval 73"/>
          <p:cNvSpPr/>
          <p:nvPr/>
        </p:nvSpPr>
        <p:spPr>
          <a:xfrm>
            <a:off x="1428768" y="3997655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5" name="Oval 74"/>
          <p:cNvSpPr/>
          <p:nvPr/>
        </p:nvSpPr>
        <p:spPr>
          <a:xfrm>
            <a:off x="1070400" y="5513991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6" name="Oval 75"/>
          <p:cNvSpPr/>
          <p:nvPr/>
        </p:nvSpPr>
        <p:spPr>
          <a:xfrm>
            <a:off x="2781848" y="5596047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7" name="TextBox 76"/>
          <p:cNvSpPr txBox="1"/>
          <p:nvPr/>
        </p:nvSpPr>
        <p:spPr>
          <a:xfrm>
            <a:off x="5508104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C</a:t>
            </a:r>
            <a:r>
              <a:rPr lang="da-DK" baseline="-25000" dirty="0" smtClean="0"/>
              <a:t>3</a:t>
            </a:r>
            <a:endParaRPr lang="da-DK" baseline="-25000" dirty="0"/>
          </a:p>
        </p:txBody>
      </p:sp>
      <p:sp>
        <p:nvSpPr>
          <p:cNvPr id="78" name="TextBox 77"/>
          <p:cNvSpPr txBox="1"/>
          <p:nvPr/>
        </p:nvSpPr>
        <p:spPr>
          <a:xfrm>
            <a:off x="7668344" y="55079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C</a:t>
            </a:r>
            <a:r>
              <a:rPr lang="da-DK" baseline="-25000" dirty="0" smtClean="0"/>
              <a:t>4</a:t>
            </a:r>
            <a:endParaRPr lang="da-DK" baseline="-25000" dirty="0"/>
          </a:p>
        </p:txBody>
      </p:sp>
      <p:sp>
        <p:nvSpPr>
          <p:cNvPr id="79" name="TextBox 78"/>
          <p:cNvSpPr txBox="1"/>
          <p:nvPr/>
        </p:nvSpPr>
        <p:spPr>
          <a:xfrm>
            <a:off x="5364088" y="12687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C</a:t>
            </a:r>
            <a:r>
              <a:rPr lang="da-DK" baseline="-25000" dirty="0" smtClean="0"/>
              <a:t>2</a:t>
            </a:r>
            <a:endParaRPr lang="da-DK" baseline="-25000" dirty="0"/>
          </a:p>
        </p:txBody>
      </p:sp>
      <p:sp>
        <p:nvSpPr>
          <p:cNvPr id="80" name="TextBox 79"/>
          <p:cNvSpPr txBox="1"/>
          <p:nvPr/>
        </p:nvSpPr>
        <p:spPr>
          <a:xfrm>
            <a:off x="6588224" y="253302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C</a:t>
            </a:r>
            <a:r>
              <a:rPr lang="da-DK" baseline="-25000" dirty="0"/>
              <a:t>1</a:t>
            </a:r>
            <a:endParaRPr lang="da-DK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5508104" y="4130315"/>
            <a:ext cx="432048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C</a:t>
            </a:r>
            <a:r>
              <a:rPr lang="da-DK" baseline="-25000" dirty="0"/>
              <a:t>5</a:t>
            </a:r>
            <a:endParaRPr lang="da-DK" baseline="-25000" dirty="0"/>
          </a:p>
        </p:txBody>
      </p:sp>
      <p:sp>
        <p:nvSpPr>
          <p:cNvPr id="82" name="TextBox 81"/>
          <p:cNvSpPr txBox="1"/>
          <p:nvPr/>
        </p:nvSpPr>
        <p:spPr>
          <a:xfrm>
            <a:off x="4644008" y="2051556"/>
            <a:ext cx="47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C</a:t>
            </a:r>
            <a:r>
              <a:rPr lang="da-DK" baseline="-25000" dirty="0"/>
              <a:t>6</a:t>
            </a:r>
            <a:endParaRPr lang="da-DK" baseline="-25000" dirty="0"/>
          </a:p>
        </p:txBody>
      </p:sp>
      <p:sp>
        <p:nvSpPr>
          <p:cNvPr id="83" name="Oval 82"/>
          <p:cNvSpPr/>
          <p:nvPr/>
        </p:nvSpPr>
        <p:spPr>
          <a:xfrm>
            <a:off x="4384948" y="2227304"/>
            <a:ext cx="2340000" cy="23400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grpSp>
        <p:nvGrpSpPr>
          <p:cNvPr id="62" name="Group 61"/>
          <p:cNvGrpSpPr/>
          <p:nvPr/>
        </p:nvGrpSpPr>
        <p:grpSpPr>
          <a:xfrm>
            <a:off x="4590008" y="2278913"/>
            <a:ext cx="2185450" cy="2314822"/>
            <a:chOff x="4878040" y="2422929"/>
            <a:chExt cx="2185450" cy="2314822"/>
          </a:xfrm>
        </p:grpSpPr>
        <p:sp>
          <p:nvSpPr>
            <p:cNvPr id="50" name="Oval 49"/>
            <p:cNvSpPr/>
            <p:nvPr/>
          </p:nvSpPr>
          <p:spPr>
            <a:xfrm>
              <a:off x="5130056" y="4341751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2" name="Oval 51"/>
            <p:cNvSpPr/>
            <p:nvPr/>
          </p:nvSpPr>
          <p:spPr>
            <a:xfrm>
              <a:off x="4878040" y="411196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9" name="Oval 48"/>
            <p:cNvSpPr/>
            <p:nvPr/>
          </p:nvSpPr>
          <p:spPr>
            <a:xfrm>
              <a:off x="6228184" y="242292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1" name="Oval 50"/>
            <p:cNvSpPr/>
            <p:nvPr/>
          </p:nvSpPr>
          <p:spPr>
            <a:xfrm>
              <a:off x="6955490" y="3629373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3" name="Oval 52"/>
            <p:cNvSpPr/>
            <p:nvPr/>
          </p:nvSpPr>
          <p:spPr>
            <a:xfrm>
              <a:off x="6098764" y="4629751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4" name="Oval 53"/>
            <p:cNvSpPr/>
            <p:nvPr/>
          </p:nvSpPr>
          <p:spPr>
            <a:xfrm>
              <a:off x="5076056" y="337409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933950" y="2476500"/>
              <a:ext cx="2076450" cy="2209800"/>
            </a:xfrm>
            <a:custGeom>
              <a:avLst/>
              <a:gdLst>
                <a:gd name="connsiteX0" fmla="*/ 190500 w 2076450"/>
                <a:gd name="connsiteY0" fmla="*/ 946150 h 2209800"/>
                <a:gd name="connsiteX1" fmla="*/ 1352550 w 2076450"/>
                <a:gd name="connsiteY1" fmla="*/ 0 h 2209800"/>
                <a:gd name="connsiteX2" fmla="*/ 2076450 w 2076450"/>
                <a:gd name="connsiteY2" fmla="*/ 1206500 h 2209800"/>
                <a:gd name="connsiteX3" fmla="*/ 1219200 w 2076450"/>
                <a:gd name="connsiteY3" fmla="*/ 2209800 h 2209800"/>
                <a:gd name="connsiteX4" fmla="*/ 247650 w 2076450"/>
                <a:gd name="connsiteY4" fmla="*/ 1917700 h 2209800"/>
                <a:gd name="connsiteX5" fmla="*/ 0 w 2076450"/>
                <a:gd name="connsiteY5" fmla="*/ 1689100 h 2209800"/>
                <a:gd name="connsiteX6" fmla="*/ 190500 w 2076450"/>
                <a:gd name="connsiteY6" fmla="*/ 94615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6450" h="2209800">
                  <a:moveTo>
                    <a:pt x="190500" y="946150"/>
                  </a:moveTo>
                  <a:lnTo>
                    <a:pt x="1352550" y="0"/>
                  </a:lnTo>
                  <a:lnTo>
                    <a:pt x="2076450" y="1206500"/>
                  </a:lnTo>
                  <a:lnTo>
                    <a:pt x="1219200" y="2209800"/>
                  </a:lnTo>
                  <a:lnTo>
                    <a:pt x="247650" y="1917700"/>
                  </a:lnTo>
                  <a:lnTo>
                    <a:pt x="0" y="1689100"/>
                  </a:lnTo>
                  <a:lnTo>
                    <a:pt x="190500" y="94615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84" name="Oval 83"/>
          <p:cNvSpPr/>
          <p:nvPr/>
        </p:nvSpPr>
        <p:spPr>
          <a:xfrm>
            <a:off x="4553268" y="3925331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5" name="Oval 84"/>
          <p:cNvSpPr/>
          <p:nvPr/>
        </p:nvSpPr>
        <p:spPr>
          <a:xfrm>
            <a:off x="5768778" y="4445738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6" name="Oval 85"/>
          <p:cNvSpPr/>
          <p:nvPr/>
        </p:nvSpPr>
        <p:spPr>
          <a:xfrm>
            <a:off x="5903926" y="2232262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7" name="Arc 86"/>
          <p:cNvSpPr/>
          <p:nvPr/>
        </p:nvSpPr>
        <p:spPr>
          <a:xfrm>
            <a:off x="4617865" y="3064198"/>
            <a:ext cx="432000" cy="432000"/>
          </a:xfrm>
          <a:prstGeom prst="arc">
            <a:avLst>
              <a:gd name="adj1" fmla="val 19392644"/>
              <a:gd name="adj2" fmla="val 6052963"/>
            </a:avLst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8" name="TextBox 87"/>
          <p:cNvSpPr txBox="1"/>
          <p:nvPr/>
        </p:nvSpPr>
        <p:spPr>
          <a:xfrm>
            <a:off x="4932040" y="3362930"/>
            <a:ext cx="664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5">
                    <a:lumMod val="50000"/>
                  </a:schemeClr>
                </a:solidFill>
              </a:rPr>
              <a:t>&gt; 90</a:t>
            </a:r>
            <a:r>
              <a:rPr lang="da-DK" sz="1400" dirty="0" smtClean="0">
                <a:solidFill>
                  <a:schemeClr val="accent5">
                    <a:lumMod val="50000"/>
                  </a:schemeClr>
                </a:solidFill>
              </a:rPr>
              <a:t>⁰</a:t>
            </a:r>
            <a:endParaRPr lang="da-DK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48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3" grpId="0" animBg="1"/>
      <p:bldP spid="55" grpId="0" animBg="1"/>
      <p:bldP spid="18" grpId="0" animBg="1"/>
      <p:bldP spid="4" grpId="0" animBg="1"/>
      <p:bldP spid="56" grpId="0" animBg="1"/>
      <p:bldP spid="57" grpId="0" animBg="1"/>
      <p:bldP spid="58" grpId="0" animBg="1"/>
      <p:bldP spid="60" grpId="0" animBg="1"/>
      <p:bldP spid="3" grpId="0"/>
      <p:bldP spid="5" grpId="0" animBg="1"/>
      <p:bldP spid="73" grpId="0" animBg="1"/>
      <p:bldP spid="74" grpId="0" animBg="1"/>
      <p:bldP spid="75" grpId="0" animBg="1"/>
      <p:bldP spid="76" grpId="0" animBg="1"/>
      <p:bldP spid="77" grpId="0"/>
      <p:bldP spid="78" grpId="0"/>
      <p:bldP spid="79" grpId="0"/>
      <p:bldP spid="80" grpId="0"/>
      <p:bldP spid="81" grpId="0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761452"/>
            <a:ext cx="9001000" cy="5400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r>
              <a:rPr lang="da-DK" sz="2400" b="1" dirty="0" err="1" smtClean="0"/>
              <a:t>Algorithm</a:t>
            </a:r>
            <a:r>
              <a:rPr lang="da-DK" sz="2400" b="1" dirty="0" smtClean="0"/>
              <a:t> 1.</a:t>
            </a:r>
          </a:p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r>
              <a:rPr lang="da-DK" sz="2400" b="1" dirty="0" smtClean="0"/>
              <a:t>if</a:t>
            </a:r>
            <a:r>
              <a:rPr lang="da-DK" sz="2400" dirty="0" smtClean="0"/>
              <a:t> |</a:t>
            </a:r>
            <a:r>
              <a:rPr lang="da-DK" sz="2400" i="1" dirty="0" smtClean="0"/>
              <a:t>S</a:t>
            </a:r>
            <a:r>
              <a:rPr lang="da-DK" sz="2400" dirty="0" smtClean="0"/>
              <a:t>|≠1 </a:t>
            </a:r>
            <a:r>
              <a:rPr lang="da-DK" sz="2400" b="1" dirty="0" err="1" smtClean="0"/>
              <a:t>then</a:t>
            </a:r>
            <a:endParaRPr lang="da-DK" sz="2400" b="1" dirty="0" smtClean="0"/>
          </a:p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r>
              <a:rPr lang="da-DK" sz="2400" dirty="0"/>
              <a:t>	</a:t>
            </a:r>
            <a:r>
              <a:rPr lang="da-DK" sz="2400" dirty="0" smtClean="0"/>
              <a:t>finish := false;</a:t>
            </a:r>
          </a:p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r>
              <a:rPr lang="da-DK" sz="2400" b="1" dirty="0"/>
              <a:t>	</a:t>
            </a:r>
            <a:r>
              <a:rPr lang="da-DK" sz="2400" b="1" dirty="0" err="1" smtClean="0"/>
              <a:t>repeat</a:t>
            </a:r>
            <a:endParaRPr lang="da-DK" sz="2400" b="1" dirty="0" smtClean="0"/>
          </a:p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r>
              <a:rPr lang="da-DK" sz="2400" dirty="0"/>
              <a:t>	</a:t>
            </a:r>
            <a:r>
              <a:rPr lang="da-DK" sz="2400" dirty="0" smtClean="0"/>
              <a:t>(1) 	find </a:t>
            </a:r>
            <a:r>
              <a:rPr lang="da-DK" sz="2400" i="1" dirty="0" smtClean="0">
                <a:solidFill>
                  <a:srgbClr val="C00000"/>
                </a:solidFill>
              </a:rPr>
              <a:t>p</a:t>
            </a:r>
            <a:r>
              <a:rPr lang="da-DK" sz="2400" dirty="0" smtClean="0"/>
              <a:t> in </a:t>
            </a:r>
            <a:r>
              <a:rPr lang="da-DK" sz="2400" i="1" dirty="0" smtClean="0"/>
              <a:t>S</a:t>
            </a:r>
            <a:r>
              <a:rPr lang="da-DK" sz="2400" dirty="0" smtClean="0"/>
              <a:t> </a:t>
            </a:r>
            <a:r>
              <a:rPr lang="da-DK" sz="2400" dirty="0" err="1" smtClean="0"/>
              <a:t>maximizing</a:t>
            </a:r>
            <a:endParaRPr lang="da-DK" sz="2400" dirty="0" smtClean="0"/>
          </a:p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r>
              <a:rPr lang="da-DK" sz="2400" dirty="0" smtClean="0"/>
              <a:t>			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(radius(</a:t>
            </a:r>
            <a:r>
              <a:rPr lang="da-DK" sz="2400" dirty="0" err="1" smtClean="0">
                <a:solidFill>
                  <a:schemeClr val="accent1">
                    <a:lumMod val="75000"/>
                  </a:schemeClr>
                </a:solidFill>
              </a:rPr>
              <a:t>before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da-DK" sz="2400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), </a:t>
            </a:r>
            <a:r>
              <a:rPr lang="da-DK" sz="2400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a-DK" sz="2400" dirty="0" err="1" smtClean="0">
                <a:solidFill>
                  <a:schemeClr val="accent1">
                    <a:lumMod val="75000"/>
                  </a:schemeClr>
                </a:solidFill>
              </a:rPr>
              <a:t>next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da-DK" sz="2400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)), angle(</a:t>
            </a:r>
            <a:r>
              <a:rPr lang="da-DK" sz="2400" dirty="0" err="1" smtClean="0">
                <a:solidFill>
                  <a:schemeClr val="accent1">
                    <a:lumMod val="75000"/>
                  </a:schemeClr>
                </a:solidFill>
              </a:rPr>
              <a:t>before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da-DK" sz="2400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), </a:t>
            </a:r>
            <a:r>
              <a:rPr lang="da-DK" sz="2400" i="1" dirty="0" err="1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da-DK" sz="2400" dirty="0" err="1" smtClean="0">
                <a:solidFill>
                  <a:schemeClr val="accent1">
                    <a:lumMod val="75000"/>
                  </a:schemeClr>
                </a:solidFill>
              </a:rPr>
              <a:t>,next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da-DK" sz="2400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))</a:t>
            </a:r>
          </a:p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r>
              <a:rPr lang="da-DK" sz="24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da-DK" sz="24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in the </a:t>
            </a:r>
            <a:r>
              <a:rPr lang="da-DK" sz="2400" dirty="0" err="1" smtClean="0">
                <a:solidFill>
                  <a:schemeClr val="accent1">
                    <a:lumMod val="75000"/>
                  </a:schemeClr>
                </a:solidFill>
              </a:rPr>
              <a:t>lexicographic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a-DK" sz="2400" dirty="0" err="1" smtClean="0">
                <a:solidFill>
                  <a:schemeClr val="accent1">
                    <a:lumMod val="75000"/>
                  </a:schemeClr>
                </a:solidFill>
              </a:rPr>
              <a:t>order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r>
              <a:rPr lang="da-DK" sz="2400" dirty="0"/>
              <a:t>	</a:t>
            </a:r>
            <a:r>
              <a:rPr lang="da-DK" sz="2400" dirty="0" smtClean="0"/>
              <a:t>(2) </a:t>
            </a:r>
            <a:r>
              <a:rPr lang="da-DK" sz="2400" smtClean="0"/>
              <a:t>	</a:t>
            </a:r>
            <a:r>
              <a:rPr lang="da-DK" sz="2400" b="1" smtClean="0"/>
              <a:t>if </a:t>
            </a:r>
            <a:r>
              <a:rPr lang="da-DK" sz="24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angle(</a:t>
            </a:r>
            <a:r>
              <a:rPr lang="da-DK" sz="2400" dirty="0" err="1" smtClean="0">
                <a:solidFill>
                  <a:schemeClr val="accent1">
                    <a:lumMod val="75000"/>
                  </a:schemeClr>
                </a:solidFill>
              </a:rPr>
              <a:t>before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da-DK" sz="2400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), </a:t>
            </a:r>
            <a:r>
              <a:rPr lang="da-DK" sz="2400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a-DK" sz="2400" dirty="0" err="1" smtClean="0">
                <a:solidFill>
                  <a:schemeClr val="accent1">
                    <a:lumMod val="75000"/>
                  </a:schemeClr>
                </a:solidFill>
              </a:rPr>
              <a:t>next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da-DK" sz="2400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da-DK" sz="2400" dirty="0" smtClean="0">
                <a:solidFill>
                  <a:schemeClr val="accent1">
                    <a:lumMod val="75000"/>
                  </a:schemeClr>
                </a:solidFill>
              </a:rPr>
              <a:t>)) ≤ </a:t>
            </a:r>
            <a:r>
              <a:rPr lang="el-GR" sz="2400" smtClean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lang="da-DK" sz="2400" smtClean="0">
                <a:solidFill>
                  <a:schemeClr val="accent1">
                    <a:lumMod val="75000"/>
                  </a:schemeClr>
                </a:solidFill>
              </a:rPr>
              <a:t>/2  </a:t>
            </a:r>
            <a:r>
              <a:rPr lang="da-DK" sz="2400" b="1" dirty="0" err="1" smtClean="0"/>
              <a:t>then</a:t>
            </a:r>
            <a:endParaRPr lang="da-DK" sz="2400" b="1" dirty="0" smtClean="0"/>
          </a:p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r>
              <a:rPr lang="da-DK" sz="2400" dirty="0" smtClean="0"/>
              <a:t>			finish := true</a:t>
            </a:r>
          </a:p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r>
              <a:rPr lang="da-DK" sz="2400" b="1" dirty="0" smtClean="0"/>
              <a:t>		</a:t>
            </a:r>
            <a:r>
              <a:rPr lang="da-DK" sz="2400" b="1" dirty="0" err="1" smtClean="0"/>
              <a:t>else</a:t>
            </a:r>
            <a:endParaRPr lang="da-DK" sz="2400" b="1" dirty="0" smtClean="0"/>
          </a:p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r>
              <a:rPr lang="da-DK" sz="2400" dirty="0" smtClean="0"/>
              <a:t>	</a:t>
            </a:r>
            <a:r>
              <a:rPr lang="da-DK" sz="2400" dirty="0"/>
              <a:t>	</a:t>
            </a:r>
            <a:r>
              <a:rPr lang="da-DK" sz="2400" dirty="0" smtClean="0"/>
              <a:t>	</a:t>
            </a:r>
            <a:r>
              <a:rPr lang="da-DK" sz="2400" dirty="0" err="1" smtClean="0"/>
              <a:t>remove</a:t>
            </a:r>
            <a:r>
              <a:rPr lang="da-DK" sz="2400" dirty="0" smtClean="0"/>
              <a:t> </a:t>
            </a:r>
            <a:r>
              <a:rPr lang="da-DK" sz="2400" i="1" dirty="0" smtClean="0">
                <a:solidFill>
                  <a:srgbClr val="C00000"/>
                </a:solidFill>
              </a:rPr>
              <a:t>p</a:t>
            </a:r>
            <a:r>
              <a:rPr lang="da-DK" sz="2400" dirty="0" smtClean="0"/>
              <a:t> from </a:t>
            </a:r>
            <a:r>
              <a:rPr lang="da-DK" sz="2400" i="1" dirty="0" smtClean="0"/>
              <a:t>S</a:t>
            </a:r>
          </a:p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r>
              <a:rPr lang="da-DK" sz="2400" b="1" dirty="0" smtClean="0"/>
              <a:t>		</a:t>
            </a:r>
            <a:r>
              <a:rPr lang="da-DK" sz="2400" b="1" dirty="0" err="1" smtClean="0"/>
              <a:t>fi</a:t>
            </a:r>
            <a:endParaRPr lang="da-DK" sz="2400" b="1" dirty="0" smtClean="0"/>
          </a:p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r>
              <a:rPr lang="da-DK" sz="2400" b="1" dirty="0" smtClean="0"/>
              <a:t>	</a:t>
            </a:r>
            <a:r>
              <a:rPr lang="da-DK" sz="2400" b="1" err="1" smtClean="0"/>
              <a:t>until</a:t>
            </a:r>
            <a:r>
              <a:rPr lang="da-DK" sz="2400" b="1" smtClean="0"/>
              <a:t> </a:t>
            </a:r>
            <a:r>
              <a:rPr lang="da-DK" sz="2400" smtClean="0"/>
              <a:t>finish</a:t>
            </a:r>
          </a:p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r>
              <a:rPr lang="da-DK" sz="2400" b="1" smtClean="0"/>
              <a:t>fi;</a:t>
            </a:r>
          </a:p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r>
              <a:rPr lang="da-DK" sz="2400" smtClean="0"/>
              <a:t>{ answer is </a:t>
            </a:r>
            <a:r>
              <a:rPr lang="da-DK" sz="2400"/>
              <a:t>SEC(before(</a:t>
            </a:r>
            <a:r>
              <a:rPr lang="da-DK" sz="2400" i="1"/>
              <a:t>p</a:t>
            </a:r>
            <a:r>
              <a:rPr lang="da-DK" sz="2400"/>
              <a:t>), </a:t>
            </a:r>
            <a:r>
              <a:rPr lang="da-DK" sz="2400" i="1"/>
              <a:t>p</a:t>
            </a:r>
            <a:r>
              <a:rPr lang="da-DK" sz="2400"/>
              <a:t>, next(</a:t>
            </a:r>
            <a:r>
              <a:rPr lang="da-DK" sz="2400" i="1"/>
              <a:t>p</a:t>
            </a:r>
            <a:r>
              <a:rPr lang="da-DK" sz="2400" smtClean="0"/>
              <a:t>)) }</a:t>
            </a:r>
            <a:endParaRPr lang="da-DK" sz="2400"/>
          </a:p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endParaRPr lang="da-DK" sz="2400" b="1" smtClean="0"/>
          </a:p>
          <a:p>
            <a:pPr marL="0" indent="0">
              <a:spcBef>
                <a:spcPts val="0"/>
              </a:spcBef>
              <a:buNone/>
              <a:tabLst>
                <a:tab pos="266700" algn="l"/>
                <a:tab pos="720725" algn="l"/>
                <a:tab pos="989013" algn="l"/>
              </a:tabLst>
            </a:pPr>
            <a:endParaRPr lang="da-DK" sz="2400" b="1" smtClean="0"/>
          </a:p>
        </p:txBody>
      </p:sp>
      <p:sp>
        <p:nvSpPr>
          <p:cNvPr id="4" name="Rectangle 3"/>
          <p:cNvSpPr/>
          <p:nvPr/>
        </p:nvSpPr>
        <p:spPr>
          <a:xfrm>
            <a:off x="2699792" y="2325063"/>
            <a:ext cx="158417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ctangle 4"/>
          <p:cNvSpPr/>
          <p:nvPr/>
        </p:nvSpPr>
        <p:spPr>
          <a:xfrm>
            <a:off x="1647380" y="3388804"/>
            <a:ext cx="4237718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0" name="Straight Connector 19"/>
          <p:cNvCxnSpPr/>
          <p:nvPr/>
        </p:nvCxnSpPr>
        <p:spPr>
          <a:xfrm>
            <a:off x="1647380" y="3713780"/>
            <a:ext cx="423771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5495404" y="3861048"/>
            <a:ext cx="3469084" cy="2848724"/>
            <a:chOff x="5495404" y="3861048"/>
            <a:chExt cx="3469084" cy="2848724"/>
          </a:xfrm>
        </p:grpSpPr>
        <p:grpSp>
          <p:nvGrpSpPr>
            <p:cNvPr id="22" name="Group 21"/>
            <p:cNvGrpSpPr/>
            <p:nvPr/>
          </p:nvGrpSpPr>
          <p:grpSpPr>
            <a:xfrm>
              <a:off x="6271008" y="4114232"/>
              <a:ext cx="2693480" cy="2595540"/>
              <a:chOff x="6216298" y="4149080"/>
              <a:chExt cx="2693480" cy="2595540"/>
            </a:xfrm>
          </p:grpSpPr>
          <p:grpSp>
            <p:nvGrpSpPr>
              <p:cNvPr id="6" name="Group 5"/>
              <p:cNvGrpSpPr>
                <a:grpSpLocks noChangeAspect="1"/>
              </p:cNvGrpSpPr>
              <p:nvPr/>
            </p:nvGrpSpPr>
            <p:grpSpPr>
              <a:xfrm>
                <a:off x="6216298" y="4149080"/>
                <a:ext cx="2693480" cy="2595540"/>
                <a:chOff x="4758840" y="2391704"/>
                <a:chExt cx="3904500" cy="3762525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4758840" y="2391704"/>
                  <a:ext cx="2340000" cy="23400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/>
                </a:p>
              </p:txBody>
            </p:sp>
            <p:sp>
              <p:nvSpPr>
                <p:cNvPr id="8" name="Oval 7"/>
                <p:cNvSpPr>
                  <a:spLocks noChangeAspect="1"/>
                </p:cNvSpPr>
                <p:nvPr/>
              </p:nvSpPr>
              <p:spPr>
                <a:xfrm>
                  <a:off x="4919340" y="2410229"/>
                  <a:ext cx="3744000" cy="3744000"/>
                </a:xfrm>
                <a:prstGeom prst="ellipse">
                  <a:avLst/>
                </a:prstGeom>
                <a:noFill/>
                <a:ln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4919340" y="2410229"/>
                  <a:ext cx="3744000" cy="37440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/>
                </a:p>
              </p:txBody>
            </p:sp>
            <p:grpSp>
              <p:nvGrpSpPr>
                <p:cNvPr id="10" name="Group 9"/>
                <p:cNvGrpSpPr/>
                <p:nvPr/>
              </p:nvGrpSpPr>
              <p:grpSpPr>
                <a:xfrm>
                  <a:off x="4878040" y="2422929"/>
                  <a:ext cx="2185450" cy="2314822"/>
                  <a:chOff x="4878040" y="2422929"/>
                  <a:chExt cx="2185450" cy="2314822"/>
                </a:xfrm>
              </p:grpSpPr>
              <p:sp>
                <p:nvSpPr>
                  <p:cNvPr id="12" name="Oval 11"/>
                  <p:cNvSpPr/>
                  <p:nvPr/>
                </p:nvSpPr>
                <p:spPr>
                  <a:xfrm>
                    <a:off x="5130056" y="4341751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/>
                  </a:p>
                </p:txBody>
              </p:sp>
              <p:sp>
                <p:nvSpPr>
                  <p:cNvPr id="13" name="Oval 12"/>
                  <p:cNvSpPr/>
                  <p:nvPr/>
                </p:nvSpPr>
                <p:spPr>
                  <a:xfrm>
                    <a:off x="4878040" y="4111969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>
                  <a:xfrm>
                    <a:off x="6228184" y="2422929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/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6955490" y="3629373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>
                  <a:xfrm>
                    <a:off x="6098764" y="4629751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/>
                  </a:p>
                </p:txBody>
              </p:sp>
              <p:sp>
                <p:nvSpPr>
                  <p:cNvPr id="17" name="Oval 16"/>
                  <p:cNvSpPr/>
                  <p:nvPr/>
                </p:nvSpPr>
                <p:spPr>
                  <a:xfrm>
                    <a:off x="5076056" y="3374099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/>
                  </a:p>
                </p:txBody>
              </p:sp>
              <p:sp>
                <p:nvSpPr>
                  <p:cNvPr id="18" name="Freeform 17"/>
                  <p:cNvSpPr/>
                  <p:nvPr/>
                </p:nvSpPr>
                <p:spPr>
                  <a:xfrm>
                    <a:off x="4933950" y="2476500"/>
                    <a:ext cx="2076450" cy="2209800"/>
                  </a:xfrm>
                  <a:custGeom>
                    <a:avLst/>
                    <a:gdLst>
                      <a:gd name="connsiteX0" fmla="*/ 190500 w 2076450"/>
                      <a:gd name="connsiteY0" fmla="*/ 946150 h 2209800"/>
                      <a:gd name="connsiteX1" fmla="*/ 1352550 w 2076450"/>
                      <a:gd name="connsiteY1" fmla="*/ 0 h 2209800"/>
                      <a:gd name="connsiteX2" fmla="*/ 2076450 w 2076450"/>
                      <a:gd name="connsiteY2" fmla="*/ 1206500 h 2209800"/>
                      <a:gd name="connsiteX3" fmla="*/ 1219200 w 2076450"/>
                      <a:gd name="connsiteY3" fmla="*/ 2209800 h 2209800"/>
                      <a:gd name="connsiteX4" fmla="*/ 247650 w 2076450"/>
                      <a:gd name="connsiteY4" fmla="*/ 1917700 h 2209800"/>
                      <a:gd name="connsiteX5" fmla="*/ 0 w 2076450"/>
                      <a:gd name="connsiteY5" fmla="*/ 1689100 h 2209800"/>
                      <a:gd name="connsiteX6" fmla="*/ 190500 w 2076450"/>
                      <a:gd name="connsiteY6" fmla="*/ 946150 h 2209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076450" h="2209800">
                        <a:moveTo>
                          <a:pt x="190500" y="946150"/>
                        </a:moveTo>
                        <a:lnTo>
                          <a:pt x="1352550" y="0"/>
                        </a:lnTo>
                        <a:lnTo>
                          <a:pt x="2076450" y="1206500"/>
                        </a:lnTo>
                        <a:lnTo>
                          <a:pt x="1219200" y="2209800"/>
                        </a:lnTo>
                        <a:lnTo>
                          <a:pt x="247650" y="1917700"/>
                        </a:lnTo>
                        <a:lnTo>
                          <a:pt x="0" y="1689100"/>
                        </a:lnTo>
                        <a:lnTo>
                          <a:pt x="190500" y="94615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/>
                  </a:p>
                </p:txBody>
              </p: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4764428" y="2960722"/>
                  <a:ext cx="509425" cy="535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i="1" smtClean="0">
                      <a:solidFill>
                        <a:srgbClr val="C00000"/>
                      </a:solidFill>
                    </a:rPr>
                    <a:t>p</a:t>
                  </a:r>
                  <a:endParaRPr lang="da-DK" baseline="-250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19" name="Arc 18"/>
              <p:cNvSpPr/>
              <p:nvPr/>
            </p:nvSpPr>
            <p:spPr>
              <a:xfrm>
                <a:off x="6324612" y="4722016"/>
                <a:ext cx="288000" cy="288000"/>
              </a:xfrm>
              <a:prstGeom prst="arc">
                <a:avLst>
                  <a:gd name="adj1" fmla="val 19088855"/>
                  <a:gd name="adj2" fmla="val 6353003"/>
                </a:avLst>
              </a:prstGeom>
              <a:ln w="127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5495404" y="5153000"/>
              <a:ext cx="9234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400" smtClean="0">
                  <a:solidFill>
                    <a:srgbClr val="C00000"/>
                  </a:solidFill>
                </a:rPr>
                <a:t>before(</a:t>
              </a:r>
              <a:r>
                <a:rPr lang="da-DK" sz="1400" i="1" smtClean="0">
                  <a:solidFill>
                    <a:srgbClr val="C00000"/>
                  </a:solidFill>
                </a:rPr>
                <a:t>p</a:t>
              </a:r>
              <a:r>
                <a:rPr lang="da-DK" sz="1400" smtClean="0">
                  <a:solidFill>
                    <a:srgbClr val="C00000"/>
                  </a:solidFill>
                </a:rPr>
                <a:t>)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02324" y="3861048"/>
              <a:ext cx="7114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400" smtClean="0">
                  <a:solidFill>
                    <a:srgbClr val="C00000"/>
                  </a:solidFill>
                </a:rPr>
                <a:t>next(</a:t>
              </a:r>
              <a:r>
                <a:rPr lang="da-DK" sz="1400" i="1" smtClean="0">
                  <a:solidFill>
                    <a:srgbClr val="C00000"/>
                  </a:solidFill>
                </a:rPr>
                <a:t>p</a:t>
              </a:r>
              <a:r>
                <a:rPr lang="da-DK" sz="1400" smtClean="0">
                  <a:solidFill>
                    <a:srgbClr val="C00000"/>
                  </a:solidFill>
                </a:rPr>
                <a:t>)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86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2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8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752"/>
            <a:ext cx="9144000" cy="1143000"/>
          </a:xfrm>
        </p:spPr>
        <p:txBody>
          <a:bodyPr>
            <a:normAutofit/>
          </a:bodyPr>
          <a:lstStyle/>
          <a:p>
            <a:r>
              <a:rPr lang="da-DK" b="1" dirty="0" smtClean="0"/>
              <a:t>Top 20 </a:t>
            </a:r>
            <a:r>
              <a:rPr lang="da-DK" b="1" dirty="0" err="1" smtClean="0"/>
              <a:t>citing</a:t>
            </a:r>
            <a:r>
              <a:rPr lang="da-DK" b="1" dirty="0" smtClean="0"/>
              <a:t> </a:t>
            </a:r>
            <a:r>
              <a:rPr lang="da-DK" b="1" dirty="0" err="1" smtClean="0"/>
              <a:t>Skyum’s</a:t>
            </a:r>
            <a:r>
              <a:rPr lang="da-DK" b="1" dirty="0" smtClean="0"/>
              <a:t> </a:t>
            </a:r>
            <a:r>
              <a:rPr lang="da-DK" b="1" dirty="0" err="1" smtClean="0"/>
              <a:t>algorithm</a:t>
            </a:r>
            <a:endParaRPr lang="da-D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4" y="1196752"/>
            <a:ext cx="8748464" cy="5544616"/>
          </a:xfrm>
        </p:spPr>
        <p:txBody>
          <a:bodyPr>
            <a:normAutofit fontScale="92500"/>
          </a:bodyPr>
          <a:lstStyle/>
          <a:p>
            <a:pPr>
              <a:buFont typeface="+mj-lt"/>
              <a:buAutoNum type="arabicPeriod"/>
            </a:pPr>
            <a:r>
              <a:rPr lang="da-DK" sz="1600" smtClean="0"/>
              <a:t> Movement-assisted </a:t>
            </a:r>
            <a:r>
              <a:rPr lang="da-DK" sz="1600" smtClean="0">
                <a:solidFill>
                  <a:srgbClr val="C00000"/>
                </a:solidFill>
              </a:rPr>
              <a:t>sensor deployment </a:t>
            </a:r>
          </a:p>
          <a:p>
            <a:pPr>
              <a:buFont typeface="+mj-lt"/>
              <a:buAutoNum type="arabicPeriod"/>
            </a:pPr>
            <a:r>
              <a:rPr lang="da-DK" sz="1600"/>
              <a:t> </a:t>
            </a:r>
            <a:r>
              <a:rPr lang="en-US" sz="1600" smtClean="0">
                <a:solidFill>
                  <a:srgbClr val="C00000"/>
                </a:solidFill>
              </a:rPr>
              <a:t>Distributed</a:t>
            </a:r>
            <a:r>
              <a:rPr lang="en-US" sz="1600" smtClean="0"/>
              <a:t> control of </a:t>
            </a:r>
            <a:r>
              <a:rPr lang="en-US" sz="1600" smtClean="0">
                <a:solidFill>
                  <a:srgbClr val="C00000"/>
                </a:solidFill>
              </a:rPr>
              <a:t>robotic networks</a:t>
            </a:r>
            <a:r>
              <a:rPr lang="en-US" sz="1600" smtClean="0"/>
              <a:t>: a mathematical approach to motion coordination algorithms</a:t>
            </a:r>
          </a:p>
          <a:p>
            <a:pPr>
              <a:buFont typeface="+mj-lt"/>
              <a:buAutoNum type="arabicPeriod"/>
            </a:pPr>
            <a:r>
              <a:rPr lang="en-US" sz="1600" smtClean="0"/>
              <a:t> Smallest </a:t>
            </a:r>
            <a:r>
              <a:rPr lang="en-US" sz="1600" dirty="0" smtClean="0"/>
              <a:t>enclosing disks (balls and </a:t>
            </a:r>
            <a:r>
              <a:rPr lang="en-US" sz="1600" smtClean="0"/>
              <a:t>ellipsoids)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smtClean="0"/>
              <a:t> Coordination </a:t>
            </a:r>
            <a:r>
              <a:rPr lang="en-US" sz="1600" dirty="0" smtClean="0"/>
              <a:t>and </a:t>
            </a:r>
            <a:r>
              <a:rPr lang="en-US" sz="1600" dirty="0" smtClean="0">
                <a:solidFill>
                  <a:srgbClr val="C00000"/>
                </a:solidFill>
              </a:rPr>
              <a:t>geometric optimization </a:t>
            </a:r>
            <a:r>
              <a:rPr lang="en-US" sz="1600" dirty="0" smtClean="0"/>
              <a:t>via distributed dynamical systems</a:t>
            </a:r>
          </a:p>
          <a:p>
            <a:pPr>
              <a:buFont typeface="+mj-lt"/>
              <a:buAutoNum type="arabicPeriod"/>
            </a:pPr>
            <a:r>
              <a:rPr lang="en-US" sz="1600"/>
              <a:t> Design </a:t>
            </a:r>
            <a:r>
              <a:rPr lang="en-US" sz="1600" dirty="0" smtClean="0"/>
              <a:t>Techniques and Analysis</a:t>
            </a:r>
          </a:p>
          <a:p>
            <a:pPr>
              <a:buFont typeface="+mj-lt"/>
              <a:buAutoNum type="arabicPeriod"/>
            </a:pPr>
            <a:r>
              <a:rPr lang="en-US" sz="1600"/>
              <a:t> Circle </a:t>
            </a:r>
            <a:r>
              <a:rPr lang="en-US" sz="1600" dirty="0" smtClean="0"/>
              <a:t>formation for oblivious </a:t>
            </a:r>
            <a:r>
              <a:rPr lang="en-US" sz="1600" dirty="0" smtClean="0">
                <a:solidFill>
                  <a:srgbClr val="C00000"/>
                </a:solidFill>
              </a:rPr>
              <a:t>anonymous mobile robots </a:t>
            </a:r>
            <a:r>
              <a:rPr lang="en-US" sz="1600" dirty="0" smtClean="0"/>
              <a:t>with no common sense of orientation</a:t>
            </a:r>
          </a:p>
          <a:p>
            <a:pPr>
              <a:buFont typeface="+mj-lt"/>
              <a:buAutoNum type="arabicPeriod"/>
            </a:pPr>
            <a:r>
              <a:rPr lang="en-US" sz="1600"/>
              <a:t> Reactive </a:t>
            </a:r>
            <a:r>
              <a:rPr lang="en-US" sz="1600" dirty="0" smtClean="0"/>
              <a:t>data structures for </a:t>
            </a:r>
            <a:r>
              <a:rPr lang="en-US" sz="1600" dirty="0" smtClean="0">
                <a:solidFill>
                  <a:srgbClr val="C00000"/>
                </a:solidFill>
              </a:rPr>
              <a:t>geographic information systems</a:t>
            </a:r>
          </a:p>
          <a:p>
            <a:pPr>
              <a:buFont typeface="+mj-lt"/>
              <a:buAutoNum type="arabicPeriod"/>
            </a:pPr>
            <a:r>
              <a:rPr lang="en-US" sz="1600"/>
              <a:t> Distributed </a:t>
            </a:r>
            <a:r>
              <a:rPr lang="en-US" sz="1600" dirty="0" smtClean="0"/>
              <a:t>circle formation for anonymous oblivious robots</a:t>
            </a:r>
          </a:p>
          <a:p>
            <a:pPr>
              <a:buFont typeface="+mj-lt"/>
              <a:buAutoNum type="arabicPeriod"/>
            </a:pPr>
            <a:r>
              <a:rPr lang="en-US" sz="1600"/>
              <a:t> Imaging </a:t>
            </a:r>
            <a:r>
              <a:rPr lang="en-US" sz="1600" dirty="0" smtClean="0"/>
              <a:t>knee position using </a:t>
            </a:r>
            <a:r>
              <a:rPr lang="en-US" sz="1600" dirty="0" smtClean="0">
                <a:solidFill>
                  <a:srgbClr val="C00000"/>
                </a:solidFill>
              </a:rPr>
              <a:t>MRI, RSA/CT and 3D </a:t>
            </a:r>
            <a:r>
              <a:rPr lang="en-US" sz="1600" dirty="0" err="1" smtClean="0">
                <a:solidFill>
                  <a:srgbClr val="C00000"/>
                </a:solidFill>
              </a:rPr>
              <a:t>digitisation</a:t>
            </a:r>
            <a:endParaRPr lang="en-US" sz="1600" dirty="0" smtClean="0">
              <a:solidFill>
                <a:srgbClr val="C0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/>
              <a:t> The </a:t>
            </a:r>
            <a:r>
              <a:rPr lang="en-US" sz="1600" dirty="0" smtClean="0"/>
              <a:t>organization of mature Rous sarcoma virus as studied by </a:t>
            </a:r>
            <a:r>
              <a:rPr lang="en-US" sz="1600" dirty="0" err="1" smtClean="0">
                <a:solidFill>
                  <a:srgbClr val="C00000"/>
                </a:solidFill>
              </a:rPr>
              <a:t>cryoelectron</a:t>
            </a:r>
            <a:r>
              <a:rPr lang="en-US" sz="1600" dirty="0" smtClean="0">
                <a:solidFill>
                  <a:srgbClr val="C00000"/>
                </a:solidFill>
              </a:rPr>
              <a:t> microscopy</a:t>
            </a:r>
          </a:p>
          <a:p>
            <a:pPr>
              <a:buFont typeface="+mj-lt"/>
              <a:buAutoNum type="arabicPeriod"/>
            </a:pPr>
            <a:r>
              <a:rPr lang="en-US" sz="1600"/>
              <a:t> </a:t>
            </a:r>
            <a:r>
              <a:rPr lang="en-US" sz="1600" smtClean="0">
                <a:solidFill>
                  <a:srgbClr val="C00000"/>
                </a:solidFill>
              </a:rPr>
              <a:t>Hyperbolic </a:t>
            </a:r>
            <a:r>
              <a:rPr lang="en-US" sz="1600" dirty="0" err="1" smtClean="0">
                <a:solidFill>
                  <a:srgbClr val="C00000"/>
                </a:solidFill>
              </a:rPr>
              <a:t>Voronoi</a:t>
            </a:r>
            <a:r>
              <a:rPr lang="en-US" sz="1600" dirty="0" smtClean="0">
                <a:solidFill>
                  <a:srgbClr val="C00000"/>
                </a:solidFill>
              </a:rPr>
              <a:t> diagrams made easy</a:t>
            </a:r>
          </a:p>
          <a:p>
            <a:pPr>
              <a:buFont typeface="+mj-lt"/>
              <a:buAutoNum type="arabicPeriod"/>
            </a:pPr>
            <a:r>
              <a:rPr lang="en-US" sz="1600"/>
              <a:t> Collaborative </a:t>
            </a:r>
            <a:r>
              <a:rPr lang="en-US" sz="1600" dirty="0" smtClean="0"/>
              <a:t>area monitoring using </a:t>
            </a:r>
            <a:r>
              <a:rPr lang="en-US" sz="1600" dirty="0" smtClean="0">
                <a:solidFill>
                  <a:srgbClr val="C00000"/>
                </a:solidFill>
              </a:rPr>
              <a:t>wireless sensor networks </a:t>
            </a:r>
            <a:r>
              <a:rPr lang="en-US" sz="1600" dirty="0" smtClean="0"/>
              <a:t>with stationary and mobile nodes</a:t>
            </a:r>
          </a:p>
          <a:p>
            <a:pPr>
              <a:buFont typeface="+mj-lt"/>
              <a:buAutoNum type="arabicPeriod"/>
            </a:pPr>
            <a:r>
              <a:rPr lang="en-US" sz="1600"/>
              <a:t> Approximating </a:t>
            </a:r>
            <a:r>
              <a:rPr lang="en-US" sz="1600" dirty="0" smtClean="0"/>
              <a:t>smallest enclosing balls with applications to </a:t>
            </a:r>
            <a:r>
              <a:rPr lang="en-US" sz="1600" dirty="0" smtClean="0">
                <a:solidFill>
                  <a:srgbClr val="C00000"/>
                </a:solidFill>
              </a:rPr>
              <a:t>machine learning</a:t>
            </a:r>
          </a:p>
          <a:p>
            <a:pPr>
              <a:buFont typeface="+mj-lt"/>
              <a:buAutoNum type="arabicPeriod"/>
            </a:pPr>
            <a:r>
              <a:rPr lang="en-US" sz="1600"/>
              <a:t> The </a:t>
            </a:r>
            <a:r>
              <a:rPr lang="en-US" sz="1600" dirty="0" smtClean="0"/>
              <a:t>deployment algorithms in wireless sensor net works: A survey</a:t>
            </a:r>
          </a:p>
          <a:p>
            <a:pPr>
              <a:buFont typeface="+mj-lt"/>
              <a:buAutoNum type="arabicPeriod"/>
            </a:pPr>
            <a:r>
              <a:rPr lang="en-US" sz="1600"/>
              <a:t> Adaptive </a:t>
            </a:r>
            <a:r>
              <a:rPr lang="en-US" sz="1600" dirty="0" smtClean="0"/>
              <a:t>and distributed coordination algorithms for mobile sensing networks</a:t>
            </a:r>
          </a:p>
          <a:p>
            <a:pPr>
              <a:buFont typeface="+mj-lt"/>
              <a:buAutoNum type="arabicPeriod"/>
            </a:pPr>
            <a:r>
              <a:rPr lang="en-US" sz="1600"/>
              <a:t> ISOGRID</a:t>
            </a:r>
            <a:r>
              <a:rPr lang="en-US" sz="1600" dirty="0" smtClean="0"/>
              <a:t>: An efficient algorithm for coverage enhancement in mobile sensor networks</a:t>
            </a:r>
          </a:p>
          <a:p>
            <a:pPr>
              <a:buFont typeface="+mj-lt"/>
              <a:buAutoNum type="arabicPeriod"/>
            </a:pPr>
            <a:r>
              <a:rPr lang="en-US" sz="1600"/>
              <a:t> A </a:t>
            </a:r>
            <a:r>
              <a:rPr lang="en-US" sz="1600" dirty="0" smtClean="0"/>
              <a:t>novel hybrid approach to </a:t>
            </a:r>
            <a:r>
              <a:rPr lang="en-US" sz="1600" dirty="0" smtClean="0">
                <a:solidFill>
                  <a:srgbClr val="C00000"/>
                </a:solidFill>
              </a:rPr>
              <a:t>ray tracing </a:t>
            </a:r>
            <a:r>
              <a:rPr lang="en-US" sz="1600" dirty="0" smtClean="0"/>
              <a:t>acceleration based on pre-processing &amp; bounding volumes</a:t>
            </a:r>
          </a:p>
          <a:p>
            <a:pPr>
              <a:buFont typeface="+mj-lt"/>
              <a:buAutoNum type="arabicPeriod"/>
            </a:pPr>
            <a:r>
              <a:rPr lang="en-US" sz="1600"/>
              <a:t> </a:t>
            </a:r>
            <a:r>
              <a:rPr lang="en-US" sz="1600" smtClean="0">
                <a:solidFill>
                  <a:srgbClr val="C00000"/>
                </a:solidFill>
              </a:rPr>
              <a:t>Fast </a:t>
            </a:r>
            <a:r>
              <a:rPr lang="en-US" sz="1600" dirty="0" smtClean="0">
                <a:solidFill>
                  <a:srgbClr val="C00000"/>
                </a:solidFill>
              </a:rPr>
              <a:t>neighborhood search </a:t>
            </a:r>
            <a:r>
              <a:rPr lang="en-US" sz="1600" dirty="0" smtClean="0"/>
              <a:t>for the nesting problem</a:t>
            </a:r>
          </a:p>
          <a:p>
            <a:pPr>
              <a:buFont typeface="+mj-lt"/>
              <a:buAutoNum type="arabicPeriod"/>
            </a:pPr>
            <a:r>
              <a:rPr lang="en-US" sz="1600"/>
              <a:t> Local </a:t>
            </a:r>
            <a:r>
              <a:rPr lang="en-US" sz="1600" dirty="0" smtClean="0"/>
              <a:t>strategies for connecting stations by small robotic networks</a:t>
            </a:r>
          </a:p>
          <a:p>
            <a:pPr>
              <a:buFont typeface="+mj-lt"/>
              <a:buAutoNum type="arabicPeriod"/>
            </a:pPr>
            <a:r>
              <a:rPr lang="en-US" sz="1600"/>
              <a:t> Algorithmic </a:t>
            </a:r>
            <a:r>
              <a:rPr lang="en-US" sz="1600" dirty="0" smtClean="0"/>
              <a:t>problems on proximity and location under metric constraints</a:t>
            </a:r>
          </a:p>
          <a:p>
            <a:pPr>
              <a:buFont typeface="+mj-lt"/>
              <a:buAutoNum type="arabicPeriod"/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8386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1331640" y="1502976"/>
            <a:ext cx="4500000" cy="450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7" name="Group 16"/>
          <p:cNvGrpSpPr/>
          <p:nvPr/>
        </p:nvGrpSpPr>
        <p:grpSpPr>
          <a:xfrm>
            <a:off x="2051720" y="2348880"/>
            <a:ext cx="2988320" cy="2624252"/>
            <a:chOff x="2051720" y="2348880"/>
            <a:chExt cx="2988320" cy="2624252"/>
          </a:xfrm>
        </p:grpSpPr>
        <p:sp>
          <p:nvSpPr>
            <p:cNvPr id="18" name="Oval 17"/>
            <p:cNvSpPr/>
            <p:nvPr/>
          </p:nvSpPr>
          <p:spPr>
            <a:xfrm>
              <a:off x="4932040" y="299695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" name="Oval 18"/>
            <p:cNvSpPr/>
            <p:nvPr/>
          </p:nvSpPr>
          <p:spPr>
            <a:xfrm>
              <a:off x="2051720" y="429309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Oval 19"/>
            <p:cNvSpPr/>
            <p:nvPr/>
          </p:nvSpPr>
          <p:spPr>
            <a:xfrm>
              <a:off x="3023840" y="321297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" name="Oval 20"/>
            <p:cNvSpPr/>
            <p:nvPr/>
          </p:nvSpPr>
          <p:spPr>
            <a:xfrm>
              <a:off x="3995936" y="234888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Oval 21"/>
            <p:cNvSpPr/>
            <p:nvPr/>
          </p:nvSpPr>
          <p:spPr>
            <a:xfrm>
              <a:off x="4128476" y="465313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Oval 22"/>
            <p:cNvSpPr/>
            <p:nvPr/>
          </p:nvSpPr>
          <p:spPr>
            <a:xfrm>
              <a:off x="2969840" y="486513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Oval 23"/>
            <p:cNvSpPr/>
            <p:nvPr/>
          </p:nvSpPr>
          <p:spPr>
            <a:xfrm>
              <a:off x="2285752" y="342900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Oval 24"/>
            <p:cNvSpPr/>
            <p:nvPr/>
          </p:nvSpPr>
          <p:spPr>
            <a:xfrm>
              <a:off x="3078252" y="245688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Oval 25"/>
            <p:cNvSpPr/>
            <p:nvPr/>
          </p:nvSpPr>
          <p:spPr>
            <a:xfrm>
              <a:off x="3894652" y="369897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Oval 26"/>
            <p:cNvSpPr/>
            <p:nvPr/>
          </p:nvSpPr>
          <p:spPr>
            <a:xfrm>
              <a:off x="4932040" y="423909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475656" y="1908324"/>
            <a:ext cx="4355984" cy="4094652"/>
            <a:chOff x="1475656" y="1908324"/>
            <a:chExt cx="4355984" cy="4094652"/>
          </a:xfrm>
        </p:grpSpPr>
        <p:sp>
          <p:nvSpPr>
            <p:cNvPr id="29" name="Oval 28"/>
            <p:cNvSpPr/>
            <p:nvPr/>
          </p:nvSpPr>
          <p:spPr>
            <a:xfrm>
              <a:off x="3077840" y="589497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Oval 29"/>
            <p:cNvSpPr/>
            <p:nvPr/>
          </p:nvSpPr>
          <p:spPr>
            <a:xfrm>
              <a:off x="1475656" y="2780928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Oval 30"/>
            <p:cNvSpPr/>
            <p:nvPr/>
          </p:nvSpPr>
          <p:spPr>
            <a:xfrm>
              <a:off x="5723640" y="326700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Oval 31"/>
            <p:cNvSpPr/>
            <p:nvPr/>
          </p:nvSpPr>
          <p:spPr>
            <a:xfrm>
              <a:off x="2016840" y="515719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Oval 32"/>
            <p:cNvSpPr/>
            <p:nvPr/>
          </p:nvSpPr>
          <p:spPr>
            <a:xfrm>
              <a:off x="4041536" y="190832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4" name="Oval 33"/>
            <p:cNvSpPr/>
            <p:nvPr/>
          </p:nvSpPr>
          <p:spPr>
            <a:xfrm>
              <a:off x="4644008" y="544522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Oval 34"/>
            <p:cNvSpPr/>
            <p:nvPr/>
          </p:nvSpPr>
          <p:spPr>
            <a:xfrm>
              <a:off x="1475656" y="418509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Oval 35"/>
            <p:cNvSpPr/>
            <p:nvPr/>
          </p:nvSpPr>
          <p:spPr>
            <a:xfrm>
              <a:off x="2339752" y="191683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6096" y="5445224"/>
            <a:ext cx="3424204" cy="1440160"/>
          </a:xfrm>
        </p:spPr>
        <p:txBody>
          <a:bodyPr/>
          <a:lstStyle/>
          <a:p>
            <a:pPr marL="0" indent="0" algn="ctr">
              <a:buNone/>
            </a:pPr>
            <a:r>
              <a:rPr lang="da-DK" smtClean="0">
                <a:solidFill>
                  <a:srgbClr val="C00000"/>
                </a:solidFill>
              </a:rPr>
              <a:t>Thank You</a:t>
            </a:r>
          </a:p>
          <a:p>
            <a:pPr marL="0" indent="0" algn="ctr">
              <a:buNone/>
            </a:pPr>
            <a:r>
              <a:rPr lang="da-DK" smtClean="0">
                <a:solidFill>
                  <a:srgbClr val="C00000"/>
                </a:solidFill>
              </a:rPr>
              <a:t> Sven</a:t>
            </a:r>
            <a:endParaRPr lang="da-DK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669</Words>
  <Application>Microsoft Office PowerPoint</Application>
  <PresentationFormat>On-screen Show (4:3)</PresentationFormat>
  <Paragraphs>141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Simplicity in Computational Geometry  Sven Skyum’s Algorithm for  Computing the Smallest Enclosing Circle</vt:lpstr>
      <vt:lpstr>PowerPoint Presentation</vt:lpstr>
      <vt:lpstr>PowerPoint Presentation</vt:lpstr>
      <vt:lpstr>History</vt:lpstr>
      <vt:lpstr>PowerPoint Presentation</vt:lpstr>
      <vt:lpstr>Observations</vt:lpstr>
      <vt:lpstr>PowerPoint Presentation</vt:lpstr>
      <vt:lpstr>Top 20 citing Skyum’s algorithm</vt:lpstr>
      <vt:lpstr>PowerPoint Presentation</vt:lpstr>
    </vt:vector>
  </TitlesOfParts>
  <Company>NFIT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Simplicity in Computational Geometry  Skyum’s Algorithm for  Computing the Smallest Enclosing Circle</dc:title>
  <dc:creator>Gerth Stølting Brodal</dc:creator>
  <cp:lastModifiedBy>Gerth Stølting Brodal</cp:lastModifiedBy>
  <cp:revision>53</cp:revision>
  <dcterms:created xsi:type="dcterms:W3CDTF">2014-09-03T21:22:40Z</dcterms:created>
  <dcterms:modified xsi:type="dcterms:W3CDTF">2014-09-05T19:57:29Z</dcterms:modified>
</cp:coreProperties>
</file>