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57" r:id="rId3"/>
    <p:sldId id="285" r:id="rId4"/>
    <p:sldId id="261" r:id="rId5"/>
    <p:sldId id="259" r:id="rId6"/>
    <p:sldId id="271" r:id="rId7"/>
    <p:sldId id="272" r:id="rId8"/>
    <p:sldId id="262" r:id="rId9"/>
    <p:sldId id="275" r:id="rId10"/>
    <p:sldId id="276" r:id="rId11"/>
    <p:sldId id="277" r:id="rId12"/>
    <p:sldId id="278" r:id="rId13"/>
    <p:sldId id="281" r:id="rId14"/>
    <p:sldId id="282" r:id="rId15"/>
    <p:sldId id="286" r:id="rId16"/>
    <p:sldId id="279" r:id="rId17"/>
    <p:sldId id="283" r:id="rId18"/>
    <p:sldId id="263" r:id="rId19"/>
    <p:sldId id="269" r:id="rId20"/>
    <p:sldId id="270" r:id="rId21"/>
    <p:sldId id="284" r:id="rId22"/>
  </p:sldIdLst>
  <p:sldSz cx="12192000" cy="6858000"/>
  <p:notesSz cx="7053263" cy="9309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A89DFC-50E6-4D4A-9EC3-875363C377E6}" v="55" dt="2026-08-12T22:31:30.469"/>
    <p1510:client id="{7EF8F36B-35CE-4AE2-BEA8-CB869F846C96}" v="16" dt="2026-08-12T07:01:48.5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66524" autoAdjust="0"/>
  </p:normalViewPr>
  <p:slideViewPr>
    <p:cSldViewPr snapToGrid="0">
      <p:cViewPr varScale="1">
        <p:scale>
          <a:sx n="39" d="100"/>
          <a:sy n="39" d="100"/>
        </p:scale>
        <p:origin x="888" y="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th Stølting Brodal" userId="04ef4784-6591-4f86-a140-f5c3b108582a" providerId="ADAL" clId="{73BAC7D6-516A-44B5-B4B0-C7B08CA8B392}"/>
    <pc:docChg chg="undo redo custSel modSld">
      <pc:chgData name="Gerth Stølting Brodal" userId="04ef4784-6591-4f86-a140-f5c3b108582a" providerId="ADAL" clId="{73BAC7D6-516A-44B5-B4B0-C7B08CA8B392}" dt="2026-08-12T22:31:30.469" v="135" actId="6549"/>
      <pc:docMkLst>
        <pc:docMk/>
      </pc:docMkLst>
      <pc:sldChg chg="modSp mod modNotesTx">
        <pc:chgData name="Gerth Stølting Brodal" userId="04ef4784-6591-4f86-a140-f5c3b108582a" providerId="ADAL" clId="{73BAC7D6-516A-44B5-B4B0-C7B08CA8B392}" dt="2026-08-12T21:57:07.053" v="83" actId="20577"/>
        <pc:sldMkLst>
          <pc:docMk/>
          <pc:sldMk cId="259762458" sldId="258"/>
        </pc:sldMkLst>
        <pc:spChg chg="mod">
          <ac:chgData name="Gerth Stølting Brodal" userId="04ef4784-6591-4f86-a140-f5c3b108582a" providerId="ADAL" clId="{73BAC7D6-516A-44B5-B4B0-C7B08CA8B392}" dt="2026-08-12T07:07:06.045" v="52" actId="20577"/>
          <ac:spMkLst>
            <pc:docMk/>
            <pc:sldMk cId="259762458" sldId="258"/>
            <ac:spMk id="4" creationId="{8C9CCE71-F58A-4525-8F4A-20BC77B56C23}"/>
          </ac:spMkLst>
        </pc:spChg>
      </pc:sldChg>
      <pc:sldChg chg="modSp">
        <pc:chgData name="Gerth Stølting Brodal" userId="04ef4784-6591-4f86-a140-f5c3b108582a" providerId="ADAL" clId="{73BAC7D6-516A-44B5-B4B0-C7B08CA8B392}" dt="2026-08-12T22:23:25.519" v="99"/>
        <pc:sldMkLst>
          <pc:docMk/>
          <pc:sldMk cId="3586725708" sldId="262"/>
        </pc:sldMkLst>
        <pc:spChg chg="mod">
          <ac:chgData name="Gerth Stølting Brodal" userId="04ef4784-6591-4f86-a140-f5c3b108582a" providerId="ADAL" clId="{73BAC7D6-516A-44B5-B4B0-C7B08CA8B392}" dt="2026-08-12T22:23:25.519" v="99"/>
          <ac:spMkLst>
            <pc:docMk/>
            <pc:sldMk cId="3586725708" sldId="262"/>
            <ac:spMk id="2" creationId="{26CDA98D-AC9E-449E-82CC-99DBD78EF2A2}"/>
          </ac:spMkLst>
        </pc:spChg>
      </pc:sldChg>
      <pc:sldChg chg="modSp mod">
        <pc:chgData name="Gerth Stølting Brodal" userId="04ef4784-6591-4f86-a140-f5c3b108582a" providerId="ADAL" clId="{73BAC7D6-516A-44B5-B4B0-C7B08CA8B392}" dt="2026-08-12T22:24:42.325" v="100" actId="20577"/>
        <pc:sldMkLst>
          <pc:docMk/>
          <pc:sldMk cId="2980036763" sldId="263"/>
        </pc:sldMkLst>
        <pc:spChg chg="mod">
          <ac:chgData name="Gerth Stølting Brodal" userId="04ef4784-6591-4f86-a140-f5c3b108582a" providerId="ADAL" clId="{73BAC7D6-516A-44B5-B4B0-C7B08CA8B392}" dt="2026-08-12T22:24:42.325" v="100" actId="20577"/>
          <ac:spMkLst>
            <pc:docMk/>
            <pc:sldMk cId="2980036763" sldId="263"/>
            <ac:spMk id="21" creationId="{642F0AFE-4278-4AE5-A8AC-3BE3F172BF95}"/>
          </ac:spMkLst>
        </pc:spChg>
      </pc:sldChg>
      <pc:sldChg chg="modSp mod modNotesTx">
        <pc:chgData name="Gerth Stølting Brodal" userId="04ef4784-6591-4f86-a140-f5c3b108582a" providerId="ADAL" clId="{73BAC7D6-516A-44B5-B4B0-C7B08CA8B392}" dt="2026-08-12T22:27:03.398" v="110" actId="20577"/>
        <pc:sldMkLst>
          <pc:docMk/>
          <pc:sldMk cId="186113482" sldId="269"/>
        </pc:sldMkLst>
        <pc:spChg chg="mod">
          <ac:chgData name="Gerth Stølting Brodal" userId="04ef4784-6591-4f86-a140-f5c3b108582a" providerId="ADAL" clId="{73BAC7D6-516A-44B5-B4B0-C7B08CA8B392}" dt="2026-08-12T22:26:08.373" v="101" actId="20577"/>
          <ac:spMkLst>
            <pc:docMk/>
            <pc:sldMk cId="186113482" sldId="269"/>
            <ac:spMk id="2" creationId="{0DD2249F-6C2C-487D-A720-1101E087449A}"/>
          </ac:spMkLst>
        </pc:spChg>
        <pc:spChg chg="mod">
          <ac:chgData name="Gerth Stølting Brodal" userId="04ef4784-6591-4f86-a140-f5c3b108582a" providerId="ADAL" clId="{73BAC7D6-516A-44B5-B4B0-C7B08CA8B392}" dt="2026-08-12T22:27:03.398" v="110" actId="20577"/>
          <ac:spMkLst>
            <pc:docMk/>
            <pc:sldMk cId="186113482" sldId="269"/>
            <ac:spMk id="3" creationId="{E217B855-4DA6-43E9-9AA1-0F50CC11EA6B}"/>
          </ac:spMkLst>
        </pc:spChg>
        <pc:spChg chg="mod">
          <ac:chgData name="Gerth Stølting Brodal" userId="04ef4784-6591-4f86-a140-f5c3b108582a" providerId="ADAL" clId="{73BAC7D6-516A-44B5-B4B0-C7B08CA8B392}" dt="2026-08-12T07:02:30.557" v="36" actId="1036"/>
          <ac:spMkLst>
            <pc:docMk/>
            <pc:sldMk cId="186113482" sldId="269"/>
            <ac:spMk id="6" creationId="{B1482D10-E234-4090-9523-94A2D0C230FC}"/>
          </ac:spMkLst>
        </pc:spChg>
        <pc:spChg chg="mod">
          <ac:chgData name="Gerth Stølting Brodal" userId="04ef4784-6591-4f86-a140-f5c3b108582a" providerId="ADAL" clId="{73BAC7D6-516A-44B5-B4B0-C7B08CA8B392}" dt="2026-08-12T07:02:30.557" v="36" actId="1036"/>
          <ac:spMkLst>
            <pc:docMk/>
            <pc:sldMk cId="186113482" sldId="269"/>
            <ac:spMk id="7" creationId="{6E4F0D5A-8AFC-44F8-B7E4-B82148D9564C}"/>
          </ac:spMkLst>
        </pc:spChg>
        <pc:spChg chg="mod">
          <ac:chgData name="Gerth Stølting Brodal" userId="04ef4784-6591-4f86-a140-f5c3b108582a" providerId="ADAL" clId="{73BAC7D6-516A-44B5-B4B0-C7B08CA8B392}" dt="2026-08-12T07:02:30.557" v="36" actId="1036"/>
          <ac:spMkLst>
            <pc:docMk/>
            <pc:sldMk cId="186113482" sldId="269"/>
            <ac:spMk id="8" creationId="{9C607CB5-547C-4FD5-BB48-F473FE893D78}"/>
          </ac:spMkLst>
        </pc:spChg>
      </pc:sldChg>
      <pc:sldChg chg="modSp">
        <pc:chgData name="Gerth Stølting Brodal" userId="04ef4784-6591-4f86-a140-f5c3b108582a" providerId="ADAL" clId="{73BAC7D6-516A-44B5-B4B0-C7B08CA8B392}" dt="2026-08-12T22:23:25.519" v="99"/>
        <pc:sldMkLst>
          <pc:docMk/>
          <pc:sldMk cId="4257614743" sldId="270"/>
        </pc:sldMkLst>
        <pc:spChg chg="mod">
          <ac:chgData name="Gerth Stølting Brodal" userId="04ef4784-6591-4f86-a140-f5c3b108582a" providerId="ADAL" clId="{73BAC7D6-516A-44B5-B4B0-C7B08CA8B392}" dt="2026-08-12T22:23:25.519" v="99"/>
          <ac:spMkLst>
            <pc:docMk/>
            <pc:sldMk cId="4257614743" sldId="270"/>
            <ac:spMk id="2" creationId="{293E83E3-D81A-4CEA-96BF-593417CE753A}"/>
          </ac:spMkLst>
        </pc:spChg>
      </pc:sldChg>
      <pc:sldChg chg="modSp">
        <pc:chgData name="Gerth Stølting Brodal" userId="04ef4784-6591-4f86-a140-f5c3b108582a" providerId="ADAL" clId="{73BAC7D6-516A-44B5-B4B0-C7B08CA8B392}" dt="2026-08-12T22:31:30.469" v="135" actId="6549"/>
        <pc:sldMkLst>
          <pc:docMk/>
          <pc:sldMk cId="854188670" sldId="271"/>
        </pc:sldMkLst>
        <pc:spChg chg="mod">
          <ac:chgData name="Gerth Stølting Brodal" userId="04ef4784-6591-4f86-a140-f5c3b108582a" providerId="ADAL" clId="{73BAC7D6-516A-44B5-B4B0-C7B08CA8B392}" dt="2026-08-12T22:31:30.469" v="135" actId="6549"/>
          <ac:spMkLst>
            <pc:docMk/>
            <pc:sldMk cId="854188670" sldId="271"/>
            <ac:spMk id="14" creationId="{CEA36541-DBEA-44B5-B0CA-311249A85F58}"/>
          </ac:spMkLst>
        </pc:spChg>
      </pc:sldChg>
      <pc:sldChg chg="modSp">
        <pc:chgData name="Gerth Stølting Brodal" userId="04ef4784-6591-4f86-a140-f5c3b108582a" providerId="ADAL" clId="{73BAC7D6-516A-44B5-B4B0-C7B08CA8B392}" dt="2026-08-12T22:23:25.519" v="99"/>
        <pc:sldMkLst>
          <pc:docMk/>
          <pc:sldMk cId="316756066" sldId="272"/>
        </pc:sldMkLst>
        <pc:spChg chg="mod">
          <ac:chgData name="Gerth Stølting Brodal" userId="04ef4784-6591-4f86-a140-f5c3b108582a" providerId="ADAL" clId="{73BAC7D6-516A-44B5-B4B0-C7B08CA8B392}" dt="2026-08-12T22:23:25.519" v="99"/>
          <ac:spMkLst>
            <pc:docMk/>
            <pc:sldMk cId="316756066" sldId="272"/>
            <ac:spMk id="2" creationId="{AA1E44C8-453D-44C7-BBDB-E33FDBE7507B}"/>
          </ac:spMkLst>
        </pc:spChg>
        <pc:spChg chg="mod">
          <ac:chgData name="Gerth Stølting Brodal" userId="04ef4784-6591-4f86-a140-f5c3b108582a" providerId="ADAL" clId="{73BAC7D6-516A-44B5-B4B0-C7B08CA8B392}" dt="2026-08-12T06:59:13.438" v="20" actId="113"/>
          <ac:spMkLst>
            <pc:docMk/>
            <pc:sldMk cId="316756066" sldId="272"/>
            <ac:spMk id="3" creationId="{2D61A814-30A1-4FDB-8186-8E038A0ECAB2}"/>
          </ac:spMkLst>
        </pc:spChg>
      </pc:sldChg>
      <pc:sldChg chg="modSp">
        <pc:chgData name="Gerth Stølting Brodal" userId="04ef4784-6591-4f86-a140-f5c3b108582a" providerId="ADAL" clId="{73BAC7D6-516A-44B5-B4B0-C7B08CA8B392}" dt="2026-08-12T22:23:25.519" v="99"/>
        <pc:sldMkLst>
          <pc:docMk/>
          <pc:sldMk cId="3662101569" sldId="275"/>
        </pc:sldMkLst>
        <pc:spChg chg="mod">
          <ac:chgData name="Gerth Stølting Brodal" userId="04ef4784-6591-4f86-a140-f5c3b108582a" providerId="ADAL" clId="{73BAC7D6-516A-44B5-B4B0-C7B08CA8B392}" dt="2026-08-12T22:23:25.519" v="99"/>
          <ac:spMkLst>
            <pc:docMk/>
            <pc:sldMk cId="3662101569" sldId="275"/>
            <ac:spMk id="2" creationId="{26CDA98D-AC9E-449E-82CC-99DBD78EF2A2}"/>
          </ac:spMkLst>
        </pc:spChg>
      </pc:sldChg>
      <pc:sldChg chg="modSp">
        <pc:chgData name="Gerth Stølting Brodal" userId="04ef4784-6591-4f86-a140-f5c3b108582a" providerId="ADAL" clId="{73BAC7D6-516A-44B5-B4B0-C7B08CA8B392}" dt="2026-08-12T22:23:25.519" v="99"/>
        <pc:sldMkLst>
          <pc:docMk/>
          <pc:sldMk cId="560073926" sldId="276"/>
        </pc:sldMkLst>
        <pc:spChg chg="mod">
          <ac:chgData name="Gerth Stølting Brodal" userId="04ef4784-6591-4f86-a140-f5c3b108582a" providerId="ADAL" clId="{73BAC7D6-516A-44B5-B4B0-C7B08CA8B392}" dt="2026-08-12T22:23:25.519" v="99"/>
          <ac:spMkLst>
            <pc:docMk/>
            <pc:sldMk cId="560073926" sldId="276"/>
            <ac:spMk id="2" creationId="{26CDA98D-AC9E-449E-82CC-99DBD78EF2A2}"/>
          </ac:spMkLst>
        </pc:spChg>
      </pc:sldChg>
      <pc:sldChg chg="modSp">
        <pc:chgData name="Gerth Stølting Brodal" userId="04ef4784-6591-4f86-a140-f5c3b108582a" providerId="ADAL" clId="{73BAC7D6-516A-44B5-B4B0-C7B08CA8B392}" dt="2026-08-12T22:23:25.519" v="99"/>
        <pc:sldMkLst>
          <pc:docMk/>
          <pc:sldMk cId="818309272" sldId="277"/>
        </pc:sldMkLst>
        <pc:spChg chg="mod">
          <ac:chgData name="Gerth Stølting Brodal" userId="04ef4784-6591-4f86-a140-f5c3b108582a" providerId="ADAL" clId="{73BAC7D6-516A-44B5-B4B0-C7B08CA8B392}" dt="2026-08-12T22:23:25.519" v="99"/>
          <ac:spMkLst>
            <pc:docMk/>
            <pc:sldMk cId="818309272" sldId="277"/>
            <ac:spMk id="2" creationId="{26CDA98D-AC9E-449E-82CC-99DBD78EF2A2}"/>
          </ac:spMkLst>
        </pc:spChg>
      </pc:sldChg>
      <pc:sldChg chg="modSp">
        <pc:chgData name="Gerth Stølting Brodal" userId="04ef4784-6591-4f86-a140-f5c3b108582a" providerId="ADAL" clId="{73BAC7D6-516A-44B5-B4B0-C7B08CA8B392}" dt="2026-08-12T22:23:25.519" v="99"/>
        <pc:sldMkLst>
          <pc:docMk/>
          <pc:sldMk cId="560027869" sldId="278"/>
        </pc:sldMkLst>
        <pc:spChg chg="mod">
          <ac:chgData name="Gerth Stølting Brodal" userId="04ef4784-6591-4f86-a140-f5c3b108582a" providerId="ADAL" clId="{73BAC7D6-516A-44B5-B4B0-C7B08CA8B392}" dt="2026-08-12T22:23:25.519" v="99"/>
          <ac:spMkLst>
            <pc:docMk/>
            <pc:sldMk cId="560027869" sldId="278"/>
            <ac:spMk id="2" creationId="{26CDA98D-AC9E-449E-82CC-99DBD78EF2A2}"/>
          </ac:spMkLst>
        </pc:spChg>
      </pc:sldChg>
      <pc:sldChg chg="modSp">
        <pc:chgData name="Gerth Stølting Brodal" userId="04ef4784-6591-4f86-a140-f5c3b108582a" providerId="ADAL" clId="{73BAC7D6-516A-44B5-B4B0-C7B08CA8B392}" dt="2026-08-12T22:23:25.519" v="99"/>
        <pc:sldMkLst>
          <pc:docMk/>
          <pc:sldMk cId="243810799" sldId="281"/>
        </pc:sldMkLst>
        <pc:spChg chg="mod">
          <ac:chgData name="Gerth Stølting Brodal" userId="04ef4784-6591-4f86-a140-f5c3b108582a" providerId="ADAL" clId="{73BAC7D6-516A-44B5-B4B0-C7B08CA8B392}" dt="2026-08-12T22:23:25.519" v="99"/>
          <ac:spMkLst>
            <pc:docMk/>
            <pc:sldMk cId="243810799" sldId="281"/>
            <ac:spMk id="2" creationId="{24BF67EB-92D9-4F5F-A888-E2B114AA8E21}"/>
          </ac:spMkLst>
        </pc:spChg>
      </pc:sldChg>
      <pc:sldChg chg="addSp delSp modSp mod addAnim delAnim modAnim">
        <pc:chgData name="Gerth Stølting Brodal" userId="04ef4784-6591-4f86-a140-f5c3b108582a" providerId="ADAL" clId="{73BAC7D6-516A-44B5-B4B0-C7B08CA8B392}" dt="2026-08-12T22:28:49.508" v="123"/>
        <pc:sldMkLst>
          <pc:docMk/>
          <pc:sldMk cId="3966720327" sldId="284"/>
        </pc:sldMkLst>
        <pc:spChg chg="mod">
          <ac:chgData name="Gerth Stølting Brodal" userId="04ef4784-6591-4f86-a140-f5c3b108582a" providerId="ADAL" clId="{73BAC7D6-516A-44B5-B4B0-C7B08CA8B392}" dt="2026-08-12T22:28:16.033" v="111" actId="164"/>
          <ac:spMkLst>
            <pc:docMk/>
            <pc:sldMk cId="3966720327" sldId="284"/>
            <ac:spMk id="4" creationId="{0CA2DD3E-EB6D-E20D-FE73-F3A7C00B1625}"/>
          </ac:spMkLst>
        </pc:spChg>
        <pc:grpChg chg="add mod">
          <ac:chgData name="Gerth Stølting Brodal" userId="04ef4784-6591-4f86-a140-f5c3b108582a" providerId="ADAL" clId="{73BAC7D6-516A-44B5-B4B0-C7B08CA8B392}" dt="2026-08-12T22:28:16.033" v="111" actId="164"/>
          <ac:grpSpMkLst>
            <pc:docMk/>
            <pc:sldMk cId="3966720327" sldId="284"/>
            <ac:grpSpMk id="2" creationId="{47841257-85EA-38F4-DE3D-0D013DC57531}"/>
          </ac:grpSpMkLst>
        </pc:grpChg>
        <pc:picChg chg="del">
          <ac:chgData name="Gerth Stølting Brodal" userId="04ef4784-6591-4f86-a140-f5c3b108582a" providerId="ADAL" clId="{73BAC7D6-516A-44B5-B4B0-C7B08CA8B392}" dt="2026-08-12T07:05:31.192" v="44" actId="478"/>
          <ac:picMkLst>
            <pc:docMk/>
            <pc:sldMk cId="3966720327" sldId="284"/>
            <ac:picMk id="2" creationId="{7E94C6F9-33A3-F6BB-F206-7C06D2BF6867}"/>
          </ac:picMkLst>
        </pc:picChg>
        <pc:picChg chg="add mod ord">
          <ac:chgData name="Gerth Stølting Brodal" userId="04ef4784-6591-4f86-a140-f5c3b108582a" providerId="ADAL" clId="{73BAC7D6-516A-44B5-B4B0-C7B08CA8B392}" dt="2026-08-12T22:28:16.033" v="111" actId="164"/>
          <ac:picMkLst>
            <pc:docMk/>
            <pc:sldMk cId="3966720327" sldId="284"/>
            <ac:picMk id="5" creationId="{FC6A4E99-7049-6719-24AB-0144D51B0244}"/>
          </ac:picMkLst>
        </pc:picChg>
        <pc:picChg chg="add del mod">
          <ac:chgData name="Gerth Stølting Brodal" userId="04ef4784-6591-4f86-a140-f5c3b108582a" providerId="ADAL" clId="{73BAC7D6-516A-44B5-B4B0-C7B08CA8B392}" dt="2026-08-12T07:08:33.030" v="57" actId="478"/>
          <ac:picMkLst>
            <pc:docMk/>
            <pc:sldMk cId="3966720327" sldId="284"/>
            <ac:picMk id="6" creationId="{DFBD3365-93C8-2FEF-EDA8-C597590DC77F}"/>
          </ac:picMkLst>
        </pc:picChg>
      </pc:sldChg>
      <pc:sldChg chg="modNotesTx">
        <pc:chgData name="Gerth Stølting Brodal" userId="04ef4784-6591-4f86-a140-f5c3b108582a" providerId="ADAL" clId="{73BAC7D6-516A-44B5-B4B0-C7B08CA8B392}" dt="2026-08-12T22:00:51.648" v="84" actId="20577"/>
        <pc:sldMkLst>
          <pc:docMk/>
          <pc:sldMk cId="3521777303" sldId="28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C11FEE42-62C9-4D15-8FD4-C7BEFB587C00}" type="datetimeFigureOut">
              <a:rPr lang="da-DK" smtClean="0"/>
              <a:t>12-08-2026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63638"/>
            <a:ext cx="5586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80004"/>
            <a:ext cx="5642610" cy="3665458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BD6C8224-682C-4C59-B6E2-D0B767A0CBF4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52970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journal/theoretical-computer-science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doi.org/10.1016/j.tcs.2007.07.011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Velkommen. </a:t>
            </a:r>
          </a:p>
          <a:p>
            <a:r>
              <a:rPr lang="da-DK" dirty="0"/>
              <a:t>Mit navn er Gerth. Jeg er underviser på kurset Algoritmer og Datastrukturer, som de fleste af jer skal have fra næste uge.</a:t>
            </a:r>
          </a:p>
          <a:p>
            <a:r>
              <a:rPr lang="da-DK" dirty="0"/>
              <a:t>Tutorerne har spurgt om jeg vil et holde fagligt oplæg her i RUS ugen – det må dog ikke være pensum.</a:t>
            </a:r>
          </a:p>
          <a:p>
            <a:r>
              <a:rPr lang="da-DK" dirty="0"/>
              <a:t>Jeg har valgt at snakke om noget, som ikke indgår i nogle af kurserne på institut for datalogi.</a:t>
            </a:r>
          </a:p>
          <a:p>
            <a:endParaRPr lang="da-DK" dirty="0"/>
          </a:p>
          <a:p>
            <a:r>
              <a:rPr lang="da-DK" dirty="0"/>
              <a:t>RUS program :  </a:t>
            </a:r>
          </a:p>
          <a:p>
            <a:r>
              <a:rPr lang="da-DK" dirty="0"/>
              <a:t>https://matfystutor.dk/upload/docs/2026/udgivelser/datalogi.pdf</a:t>
            </a: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331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03112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02546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02763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Denne løsning bygger strengen bagfra…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84256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Kunne også have konstrueret strengen forfra ved at kigge på pilene i den modsatte retning og starte med 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48552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Det første afsnit af Den Grimme Ælling = 891 tegn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9788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Grimme ælling 875 -&gt; 610 blokke af konsekutive ens bogstaver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8988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Paolo Ferragina and Giovanni Manzini, FOCS 2000</a:t>
            </a:r>
          </a:p>
          <a:p>
            <a:endParaRPr lang="it-IT" dirty="0"/>
          </a:p>
          <a:p>
            <a:r>
              <a:rPr lang="da-DK" dirty="0"/>
              <a:t>Basalt set samme algoritme som den hurtige inverse BWT, hvor man søger efter øvre og nedre grænse</a:t>
            </a:r>
          </a:p>
          <a:p>
            <a:endParaRPr lang="da-DK" dirty="0"/>
          </a:p>
          <a:p>
            <a:r>
              <a:rPr lang="da-DK" dirty="0"/>
              <a:t>Bemærk at BWT kan konstrueres ud fra </a:t>
            </a:r>
            <a:r>
              <a:rPr lang="da-DK" dirty="0" err="1"/>
              <a:t>SuffixArray</a:t>
            </a:r>
            <a:r>
              <a:rPr lang="da-DK" dirty="0"/>
              <a:t>: BWT[i] = </a:t>
            </a:r>
            <a:r>
              <a:rPr lang="da-DK" dirty="0" err="1"/>
              <a:t>string</a:t>
            </a:r>
            <a:r>
              <a:rPr lang="da-DK" dirty="0"/>
              <a:t>[</a:t>
            </a:r>
            <a:r>
              <a:rPr lang="da-DK" dirty="0" err="1"/>
              <a:t>SuffixArray</a:t>
            </a:r>
            <a:r>
              <a:rPr lang="da-DK" dirty="0"/>
              <a:t>[i] – 1 MOD |</a:t>
            </a:r>
            <a:r>
              <a:rPr lang="da-DK" dirty="0" err="1"/>
              <a:t>string</a:t>
            </a:r>
            <a:r>
              <a:rPr lang="da-DK" dirty="0"/>
              <a:t>|]</a:t>
            </a:r>
          </a:p>
          <a:p>
            <a:endParaRPr lang="da-DK" dirty="0"/>
          </a:p>
          <a:p>
            <a:r>
              <a:rPr lang="da-DK" dirty="0" err="1"/>
              <a:t>SuffixArray</a:t>
            </a:r>
            <a:r>
              <a:rPr lang="da-DK" dirty="0"/>
              <a:t> kan konstrueres effektivt, fx </a:t>
            </a:r>
            <a:r>
              <a:rPr lang="da-DK" dirty="0" err="1"/>
              <a:t>vha</a:t>
            </a:r>
            <a:r>
              <a:rPr lang="da-DK" dirty="0"/>
              <a:t> </a:t>
            </a:r>
            <a:r>
              <a:rPr lang="da-DK" dirty="0" err="1"/>
              <a:t>SuffixTræer</a:t>
            </a:r>
            <a:r>
              <a:rPr lang="da-DK" dirty="0"/>
              <a:t> (siden Weiner i 1973) eller direkte =&gt; effektiv BWT konstruktion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13345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Det var et eksempel på en datalogisk forelæsning…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9969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u="none" dirty="0"/>
              <a:t>Teknisk rapport fra 1994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4824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u="none" dirty="0"/>
              <a:t>Michael </a:t>
            </a:r>
            <a:r>
              <a:rPr lang="da-DK" u="none" dirty="0" err="1"/>
              <a:t>Burrows</a:t>
            </a:r>
            <a:r>
              <a:rPr lang="da-DK" u="none" dirty="0"/>
              <a:t> (1963-, </a:t>
            </a:r>
            <a:r>
              <a:rPr lang="da-DK" u="none" dirty="0" err="1"/>
              <a:t>currently</a:t>
            </a:r>
            <a:r>
              <a:rPr lang="da-DK" u="none" dirty="0"/>
              <a:t> Google) and David J. Wheeler (1927-2004, University of Cambridge)</a:t>
            </a:r>
          </a:p>
          <a:p>
            <a:r>
              <a:rPr lang="da-DK" u="none" dirty="0"/>
              <a:t>https://youtu.be/4WRANhDiSHM?t=543</a:t>
            </a:r>
          </a:p>
          <a:p>
            <a:r>
              <a:rPr lang="da-DK" u="none" dirty="0"/>
              <a:t>1983 arbejdede Wheeler with AT&amp;T Bell Laboratories (på </a:t>
            </a:r>
            <a:r>
              <a:rPr lang="da-DK" u="none" dirty="0" err="1"/>
              <a:t>orlog</a:t>
            </a:r>
            <a:r>
              <a:rPr lang="da-DK" u="none" dirty="0"/>
              <a:t> fra University of Cambridge)</a:t>
            </a:r>
          </a:p>
          <a:p>
            <a:endParaRPr lang="da-DK" u="none" dirty="0"/>
          </a:p>
          <a:p>
            <a:r>
              <a:rPr lang="da-DK" u="none" dirty="0"/>
              <a:t>Wheeler publicerede aldrig resultatet</a:t>
            </a:r>
          </a:p>
          <a:p>
            <a:r>
              <a:rPr lang="da-DK" u="none" dirty="0" err="1"/>
              <a:t>Burrows</a:t>
            </a:r>
            <a:r>
              <a:rPr lang="da-DK" u="none" dirty="0"/>
              <a:t> sammen med Wheeler beskrev hvordan man beregne transformationen effektivt</a:t>
            </a:r>
          </a:p>
          <a:p>
            <a:r>
              <a:rPr lang="da-DK" u="none" dirty="0"/>
              <a:t>DCC gav af princip ingen begrundelse hvorfor artiklen ikke blev optaget</a:t>
            </a:r>
          </a:p>
          <a:p>
            <a:r>
              <a:rPr lang="da-DK" u="none" dirty="0"/>
              <a:t>DCC opdagede at de havde lavet en fejl, og inviterede forfatterne til at sende artiklen ind året efter – det afviste de dog – og af ”princip uden begrundelse”</a:t>
            </a:r>
          </a:p>
          <a:p>
            <a:r>
              <a:rPr lang="da-DK" u="none" dirty="0" err="1"/>
              <a:t>Wheeler’s</a:t>
            </a:r>
            <a:r>
              <a:rPr lang="da-DK" u="none" dirty="0"/>
              <a:t> kone mener resultatet stammer tilbage fra 1978.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hlinkClick r:id="rId3" tooltip="Go to Theoretical Computer Science on ScienceDirect"/>
              </a:rPr>
              <a:t>Theoretical Computer Science</a:t>
            </a:r>
            <a:r>
              <a:rPr lang="en-US" dirty="0"/>
              <a:t>: Special issue on BWT</a:t>
            </a:r>
          </a:p>
          <a:p>
            <a:r>
              <a:rPr lang="en-US" dirty="0">
                <a:hlinkClick r:id="rId4" tooltip="Persistent link using digital object identifier"/>
              </a:rPr>
              <a:t>https://doi.org/10.1016/j.tcs.2007.07.011</a:t>
            </a:r>
            <a:endParaRPr lang="en-US" dirty="0"/>
          </a:p>
          <a:p>
            <a:r>
              <a:rPr lang="en-US" dirty="0"/>
              <a:t>2022 award </a:t>
            </a:r>
            <a:r>
              <a:rPr lang="en-US" dirty="0" err="1"/>
              <a:t>sammen</a:t>
            </a:r>
            <a:r>
              <a:rPr lang="en-US" dirty="0"/>
              <a:t> med </a:t>
            </a:r>
            <a:r>
              <a:rPr lang="en-US" dirty="0" err="1"/>
              <a:t>Ferragina</a:t>
            </a:r>
            <a:r>
              <a:rPr lang="en-US" dirty="0"/>
              <a:t> &amp; Manzini for BWT og FM-index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52108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33821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…og nu det tekniske</a:t>
            </a:r>
          </a:p>
          <a:p>
            <a:r>
              <a:rPr lang="da-DK" dirty="0"/>
              <a:t>4 = position af $, så er faktisk redundant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16033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3204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Effektivt = undgå at beregne alle rotationer eksplicit, har man i litteraturen adskillige effektive algoritmer</a:t>
            </a:r>
          </a:p>
          <a:p>
            <a:r>
              <a:rPr lang="da-DK" dirty="0"/>
              <a:t>Mange anvendelser inden for bioinformatik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0626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I litteraturen møder man både $ og indeks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67285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6C8224-682C-4C59-B6E2-D0B767A0CBF4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1696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E0BE7-BC0D-4064-AEB4-44F6A4C9DB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E383F4-9EEA-4ED7-99C7-5CE28C77C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956AC-26A6-45C4-85AB-62A8F3896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8C98-9921-4D45-8948-B5A8C8EEC683}" type="datetimeFigureOut">
              <a:rPr lang="da-DK" smtClean="0"/>
              <a:t>12-08-2026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91B80-D249-42B6-89D0-29FAE3D7D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00CF0-5F3E-46E5-B39C-1E27609A6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1C9E-33A4-4142-AC77-D1435A7E70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827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84EA6-86BF-49A6-8718-FB7FE86C8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3C6B5C-4548-42C6-9BD4-DCE760BDA8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7406F0-1208-44FE-A530-A6CA31986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8C98-9921-4D45-8948-B5A8C8EEC683}" type="datetimeFigureOut">
              <a:rPr lang="da-DK" smtClean="0"/>
              <a:t>12-08-2026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557EA-B98C-4512-951A-B32D908AE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B26E0-E1E0-413E-9C44-B846E70B9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1C9E-33A4-4142-AC77-D1435A7E70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585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6CE897-5B5E-4EC2-B2A4-CE547FDE22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F8F0F7-ECE3-4B3D-95EB-D63204261B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80922-0508-44AB-B991-33F85251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8C98-9921-4D45-8948-B5A8C8EEC683}" type="datetimeFigureOut">
              <a:rPr lang="da-DK" smtClean="0"/>
              <a:t>12-08-2026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24754-FCAF-4DC0-871E-98B282A0B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57FE5-4FDB-4787-8E08-DBC040DFD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1C9E-33A4-4142-AC77-D1435A7E70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426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3A09C-0B58-45DD-BF90-E5EFD9DA7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673C3-2E7E-4AE9-A769-A4E5B1F9C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buClr>
                <a:srgbClr val="C00000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rgbClr val="C00000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a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4C2B8-D876-47FE-B923-67F2C4A99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8C98-9921-4D45-8948-B5A8C8EEC683}" type="datetimeFigureOut">
              <a:rPr lang="da-DK" smtClean="0"/>
              <a:t>12-08-2026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F8F5A-FEF6-45AA-BA2F-3485F0C6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CA269-7E2D-40F3-AAA5-6D6E7ECD2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1C9E-33A4-4142-AC77-D1435A7E70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302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44DE8-7E96-42C5-BD82-9ED945376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58D1A-58E9-4B22-86C1-B155C5D24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4B7D66-0BCA-4E82-A281-1D75DED51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8C98-9921-4D45-8948-B5A8C8EEC683}" type="datetimeFigureOut">
              <a:rPr lang="da-DK" smtClean="0"/>
              <a:t>12-08-2026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6068E7-982E-4947-A72E-D2CC1320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5FF80-F66F-4DFF-B72F-2E9DA98CD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1C9E-33A4-4142-AC77-D1435A7E70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9789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5225F-5E00-42E8-8834-E2309739C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5EA0F-CEB6-434B-9EA9-E16CEEA1C2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F7C2AC-C0C2-4802-A4AC-73692F61CB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63D042-2F21-4389-BA07-2B9824B72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8C98-9921-4D45-8948-B5A8C8EEC683}" type="datetimeFigureOut">
              <a:rPr lang="da-DK" smtClean="0"/>
              <a:t>12-08-2026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33E215-0198-41FB-AE0D-7DF085CBF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B2046-8921-4DC1-9E7D-0BC7BC51B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1C9E-33A4-4142-AC77-D1435A7E70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6725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2282B-CB30-4FA2-95B7-D6C05F01D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F44D7-F0E8-4925-AAD0-76A8572AB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875C56-DE8C-40A8-9FD6-79DE23B70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6F9A74-5083-4C49-A291-5DC71AFA58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B881DA-A244-4BF4-9E35-80F23D9D37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FFB858-650B-4DE6-A525-EE6BE0377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8C98-9921-4D45-8948-B5A8C8EEC683}" type="datetimeFigureOut">
              <a:rPr lang="da-DK" smtClean="0"/>
              <a:t>12-08-2026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C72F70-B526-4436-99B0-D2EC73DCD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22076A-4177-45BC-B43E-2CCD73EB1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1C9E-33A4-4142-AC77-D1435A7E70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224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A9F7A-ABD7-4582-8CA7-86CF94E52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AF1ACA-04BD-451D-99C9-251FF2C93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8C98-9921-4D45-8948-B5A8C8EEC683}" type="datetimeFigureOut">
              <a:rPr lang="da-DK" smtClean="0"/>
              <a:t>12-08-2026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A89BDC-BB15-4B61-B67B-B2FD6C0B3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F3D49E-B4D2-40E7-A224-F5B35B57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1C9E-33A4-4142-AC77-D1435A7E70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399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A2F27A-7C72-41B5-A98E-40D8ABFA1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8C98-9921-4D45-8948-B5A8C8EEC683}" type="datetimeFigureOut">
              <a:rPr lang="da-DK" smtClean="0"/>
              <a:t>12-08-2026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9B74F6-92FB-4187-9F97-82F789FCA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9C2DF1-C9EA-4FD0-8B9E-EA2D3555E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1C9E-33A4-4142-AC77-D1435A7E70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456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85CE8-A129-45B9-B5C0-842A35CD1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170A4-EA12-42E5-ABB1-DDD42C42E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C81A2A-10E8-4264-9423-40C67B0E0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CB5B04-A778-4634-94FC-CD00003B7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8C98-9921-4D45-8948-B5A8C8EEC683}" type="datetimeFigureOut">
              <a:rPr lang="da-DK" smtClean="0"/>
              <a:t>12-08-2026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2398BB-24CE-480A-9B3D-E6621A0CE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0538A2-212D-4D8E-A878-6CA94FD5A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1C9E-33A4-4142-AC77-D1435A7E70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5086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98AE9-6BBC-4F56-8DB0-84ED0E1A0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513D3F-F2D3-4361-9135-D7A7458DE6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3210BA-ADEE-4217-A374-E341F0850E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9996FD-F9F2-47D3-B54E-A805E7F60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8C98-9921-4D45-8948-B5A8C8EEC683}" type="datetimeFigureOut">
              <a:rPr lang="da-DK" smtClean="0"/>
              <a:t>12-08-2026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D6585F-4693-4AF6-B5EF-6367EF9A8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42C4F9-0FDA-4590-BD1F-229A2A0EA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1C9E-33A4-4142-AC77-D1435A7E70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5294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70026F-E20E-4850-A60F-0040E474B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EE3EB-9837-41A3-B346-4CAE51FFF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2E880-ED64-44F4-9934-24740F73B3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C8C98-9921-4D45-8948-B5A8C8EEC683}" type="datetimeFigureOut">
              <a:rPr lang="da-DK" smtClean="0"/>
              <a:t>12-08-2026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3C1BB7-9AF4-454B-BCC0-E553ADD13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84872-5271-4E2C-A318-25D9162095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C1C9E-33A4-4142-AC77-D1435A7E70E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6565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/en.wikipedia.org/wiki/Bzip2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urrows&#8211;Wheeler_transfor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16/j.tcs.2007.07.011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.google.com/scholar?q=%22A+Block-sorting+Lossless+Data+Compression+Algorithm%2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492D3-134E-4082-9DB5-DB6B473E8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37665"/>
            <a:ext cx="9144000" cy="2387600"/>
          </a:xfrm>
        </p:spPr>
        <p:txBody>
          <a:bodyPr>
            <a:normAutofit/>
          </a:bodyPr>
          <a:lstStyle/>
          <a:p>
            <a:r>
              <a:rPr lang="da-DK" sz="8800" b="1" dirty="0"/>
              <a:t>Datalogiforelæsning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8D3297-FE82-4940-888C-86C1CDC99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70401"/>
            <a:ext cx="9144000" cy="1204415"/>
          </a:xfrm>
        </p:spPr>
        <p:txBody>
          <a:bodyPr>
            <a:normAutofit/>
          </a:bodyPr>
          <a:lstStyle/>
          <a:p>
            <a:r>
              <a:rPr lang="da-DK" sz="4400" dirty="0"/>
              <a:t>Gerth Stølting Brodal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9CCE71-F58A-4525-8F4A-20BC77B56C23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Datalogi Introdage, Institut for Datalogi, Aarhus Universitet, 19. august 2026</a:t>
            </a:r>
          </a:p>
        </p:txBody>
      </p:sp>
    </p:spTree>
    <p:extLst>
      <p:ext uri="{BB962C8B-B14F-4D97-AF65-F5344CB8AC3E}">
        <p14:creationId xmlns:p14="http://schemas.microsoft.com/office/powerpoint/2010/main" val="25976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72B375D-2446-494F-A5FE-88D17CA0762A}"/>
              </a:ext>
            </a:extLst>
          </p:cNvPr>
          <p:cNvGraphicFramePr>
            <a:graphicFrameLocks noGrp="1"/>
          </p:cNvGraphicFramePr>
          <p:nvPr/>
        </p:nvGraphicFramePr>
        <p:xfrm>
          <a:off x="5634891" y="2148840"/>
          <a:ext cx="2172821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301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953886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857993025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F6DCA7B-A171-474A-96EE-5097C6F4AD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001112"/>
              </p:ext>
            </p:extLst>
          </p:nvPr>
        </p:nvGraphicFramePr>
        <p:xfrm>
          <a:off x="5634891" y="2148840"/>
          <a:ext cx="2172821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301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953886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857993025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24851085-971B-4782-BB98-9535A2C086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248979"/>
              </p:ext>
            </p:extLst>
          </p:nvPr>
        </p:nvGraphicFramePr>
        <p:xfrm>
          <a:off x="5634891" y="2148840"/>
          <a:ext cx="2172821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301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953886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857993025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AB6B21C-C0BC-409B-B7F9-5BD8EEB0D644}"/>
              </a:ext>
            </a:extLst>
          </p:cNvPr>
          <p:cNvSpPr txBox="1"/>
          <p:nvPr/>
        </p:nvSpPr>
        <p:spPr>
          <a:xfrm>
            <a:off x="922994" y="3244334"/>
            <a:ext cx="2590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(              </a:t>
            </a:r>
            <a:r>
              <a:rPr lang="da-DK" dirty="0">
                <a:solidFill>
                  <a:srgbClr val="C00000"/>
                </a:solidFill>
              </a:rPr>
              <a:t> </a:t>
            </a:r>
            <a:r>
              <a:rPr lang="da-DK" dirty="0"/>
              <a:t>                      , 3 )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CDA98D-AC9E-449E-82CC-99DBD78EF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Inverse </a:t>
            </a:r>
            <a:r>
              <a:rPr lang="da-DK" dirty="0" err="1"/>
              <a:t>Burrows</a:t>
            </a:r>
            <a:r>
              <a:rPr lang="da-DK" dirty="0"/>
              <a:t>-Wheeler transformation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5EEA58-D0EE-4A55-8807-6836261A6437}"/>
              </a:ext>
            </a:extLst>
          </p:cNvPr>
          <p:cNvGraphicFramePr>
            <a:graphicFrameLocks noGrp="1"/>
          </p:cNvGraphicFramePr>
          <p:nvPr/>
        </p:nvGraphicFramePr>
        <p:xfrm>
          <a:off x="1113207" y="3247906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A6227E4-4471-4402-A992-BAF82841CFB7}"/>
              </a:ext>
            </a:extLst>
          </p:cNvPr>
          <p:cNvCxnSpPr/>
          <p:nvPr/>
        </p:nvCxnSpPr>
        <p:spPr>
          <a:xfrm>
            <a:off x="4065172" y="3429000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430FD0F-94ED-4AF5-9B62-B87F0F643FC7}"/>
              </a:ext>
            </a:extLst>
          </p:cNvPr>
          <p:cNvSpPr txBox="1">
            <a:spLocks/>
          </p:cNvSpPr>
          <p:nvPr/>
        </p:nvSpPr>
        <p:spPr>
          <a:xfrm>
            <a:off x="5634891" y="5440680"/>
            <a:ext cx="2425645" cy="3544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58775" indent="-358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da-DK" sz="2000" dirty="0"/>
              <a:t>sorterede rotationer</a:t>
            </a:r>
            <a:endParaRPr lang="da-DK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9A147F-25A8-433A-8664-B1A4FF735502}"/>
              </a:ext>
            </a:extLst>
          </p:cNvPr>
          <p:cNvSpPr/>
          <p:nvPr/>
        </p:nvSpPr>
        <p:spPr>
          <a:xfrm>
            <a:off x="5940162" y="3244334"/>
            <a:ext cx="1867550" cy="36933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7BA45BF-7DE1-42C3-A474-69B06253A015}"/>
              </a:ext>
            </a:extLst>
          </p:cNvPr>
          <p:cNvSpPr/>
          <p:nvPr/>
        </p:nvSpPr>
        <p:spPr>
          <a:xfrm>
            <a:off x="5677134" y="3310734"/>
            <a:ext cx="216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7C774B6E-C999-4B59-B848-D3C1FE336A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771966"/>
              </p:ext>
            </p:extLst>
          </p:nvPr>
        </p:nvGraphicFramePr>
        <p:xfrm>
          <a:off x="8799126" y="2148840"/>
          <a:ext cx="20828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857993025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87B8406-CAE5-4643-9CD1-DC458F9C0072}"/>
              </a:ext>
            </a:extLst>
          </p:cNvPr>
          <p:cNvCxnSpPr/>
          <p:nvPr/>
        </p:nvCxnSpPr>
        <p:spPr>
          <a:xfrm>
            <a:off x="7998924" y="3418734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3AF46AC3-E2E3-4FF0-B8B8-3BB4F1CF58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07206"/>
              </p:ext>
            </p:extLst>
          </p:nvPr>
        </p:nvGraphicFramePr>
        <p:xfrm>
          <a:off x="9014087" y="2148840"/>
          <a:ext cx="20828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A3CB8A25-1ACC-4354-BDA2-DCE97B2AE1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149644"/>
              </p:ext>
            </p:extLst>
          </p:nvPr>
        </p:nvGraphicFramePr>
        <p:xfrm>
          <a:off x="10306335" y="2148840"/>
          <a:ext cx="41656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E4ED163-23DD-4438-8E7D-761C972480E2}"/>
              </a:ext>
            </a:extLst>
          </p:cNvPr>
          <p:cNvCxnSpPr/>
          <p:nvPr/>
        </p:nvCxnSpPr>
        <p:spPr>
          <a:xfrm>
            <a:off x="9491985" y="3429000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3E77C78-B3AB-4C8E-99CA-7989817A8270}"/>
              </a:ext>
            </a:extLst>
          </p:cNvPr>
          <p:cNvSpPr txBox="1"/>
          <p:nvPr/>
        </p:nvSpPr>
        <p:spPr>
          <a:xfrm>
            <a:off x="9391507" y="3492599"/>
            <a:ext cx="818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sorter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2C5F374B-B685-4941-B977-EB1A2B3C8E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184864"/>
              </p:ext>
            </p:extLst>
          </p:nvPr>
        </p:nvGraphicFramePr>
        <p:xfrm>
          <a:off x="5933481" y="2148841"/>
          <a:ext cx="41656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CF05D7E1-745A-4891-8F28-DC8E3FFC9496}"/>
              </a:ext>
            </a:extLst>
          </p:cNvPr>
          <p:cNvSpPr txBox="1"/>
          <p:nvPr/>
        </p:nvSpPr>
        <p:spPr>
          <a:xfrm>
            <a:off x="9929383" y="5416006"/>
            <a:ext cx="1200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to første kolonner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5FA33CFA-DAAF-4EF2-A0CE-6FEAB15779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543214"/>
              </p:ext>
            </p:extLst>
          </p:nvPr>
        </p:nvGraphicFramePr>
        <p:xfrm>
          <a:off x="10304388" y="2146716"/>
          <a:ext cx="41656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419942A7-151F-49FF-8DA8-01F1697AF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652944"/>
              </p:ext>
            </p:extLst>
          </p:nvPr>
        </p:nvGraphicFramePr>
        <p:xfrm>
          <a:off x="10309731" y="2514653"/>
          <a:ext cx="41656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2BACF2FA-E6EE-4FED-9880-A275988048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815987"/>
              </p:ext>
            </p:extLst>
          </p:nvPr>
        </p:nvGraphicFramePr>
        <p:xfrm>
          <a:off x="10309731" y="2884767"/>
          <a:ext cx="41656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71F5C049-30B2-4974-B01A-571AEB1AD0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098293"/>
              </p:ext>
            </p:extLst>
          </p:nvPr>
        </p:nvGraphicFramePr>
        <p:xfrm>
          <a:off x="10304651" y="3246173"/>
          <a:ext cx="41656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73148121-5EDC-417C-B812-71E2331DD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540300"/>
              </p:ext>
            </p:extLst>
          </p:nvPr>
        </p:nvGraphicFramePr>
        <p:xfrm>
          <a:off x="10309731" y="3612100"/>
          <a:ext cx="41656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2A4C94E1-0D50-468B-919F-939084D0F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94847"/>
              </p:ext>
            </p:extLst>
          </p:nvPr>
        </p:nvGraphicFramePr>
        <p:xfrm>
          <a:off x="10309731" y="3975962"/>
          <a:ext cx="41656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</a:tbl>
          </a:graphicData>
        </a:graphic>
      </p:graphicFrame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2CF742C6-AF0C-474A-80B3-3CCBCCC67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046817"/>
              </p:ext>
            </p:extLst>
          </p:nvPr>
        </p:nvGraphicFramePr>
        <p:xfrm>
          <a:off x="10304651" y="4341722"/>
          <a:ext cx="41656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22054BCC-85C0-40CA-A395-130B7FD72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48557"/>
              </p:ext>
            </p:extLst>
          </p:nvPr>
        </p:nvGraphicFramePr>
        <p:xfrm>
          <a:off x="10304651" y="4711530"/>
          <a:ext cx="41656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</a:tbl>
          </a:graphicData>
        </a:graphic>
      </p:graphicFrame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1A5F779E-5BDA-4710-900B-4B6027314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514563"/>
              </p:ext>
            </p:extLst>
          </p:nvPr>
        </p:nvGraphicFramePr>
        <p:xfrm>
          <a:off x="10309731" y="5074920"/>
          <a:ext cx="41656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07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57 0.00023 L 0.00065 0.0002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1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274 0.00023 L -0.00065 0.0002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27 -0.16019 L -6.25E-7 -2.22222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7801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44 0.16042 L 4.16667E-7 -3.33333E-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72" y="-8032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83 0.26666 L -2.08333E-7 2.96296E-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5" y="-1333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83 0.31945 L -2.08333E-7 -2.22222E-6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5" y="-15972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44 -0.05394 L 4.16667E-7 0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72" y="2685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83 0.05324 L -2.08333E-7 -7.40741E-7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5" y="-2662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83 -0.26713 L 6.25E-7 2.59259E-6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59" y="13403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44 0.05324 L 4.16667E-7 -2.22222E-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72" y="-2662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83 -0.37408 L -2.08333E-7 3.33333E-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5" y="1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33 -7.40741E-7 L 3.95833E-6 -7.40741E-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72B375D-2446-494F-A5FE-88D17CA0762A}"/>
              </a:ext>
            </a:extLst>
          </p:cNvPr>
          <p:cNvGraphicFramePr>
            <a:graphicFrameLocks noGrp="1"/>
          </p:cNvGraphicFramePr>
          <p:nvPr/>
        </p:nvGraphicFramePr>
        <p:xfrm>
          <a:off x="5634891" y="2148840"/>
          <a:ext cx="2172821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301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953886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857993025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F6DCA7B-A171-474A-96EE-5097C6F4ADF3}"/>
              </a:ext>
            </a:extLst>
          </p:cNvPr>
          <p:cNvGraphicFramePr>
            <a:graphicFrameLocks noGrp="1"/>
          </p:cNvGraphicFramePr>
          <p:nvPr/>
        </p:nvGraphicFramePr>
        <p:xfrm>
          <a:off x="5634891" y="2148840"/>
          <a:ext cx="2172821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301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953886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857993025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AB6B21C-C0BC-409B-B7F9-5BD8EEB0D644}"/>
              </a:ext>
            </a:extLst>
          </p:cNvPr>
          <p:cNvSpPr txBox="1"/>
          <p:nvPr/>
        </p:nvSpPr>
        <p:spPr>
          <a:xfrm>
            <a:off x="922994" y="3244334"/>
            <a:ext cx="2590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(              </a:t>
            </a:r>
            <a:r>
              <a:rPr lang="da-DK" dirty="0">
                <a:solidFill>
                  <a:srgbClr val="C00000"/>
                </a:solidFill>
              </a:rPr>
              <a:t> </a:t>
            </a:r>
            <a:r>
              <a:rPr lang="da-DK" dirty="0"/>
              <a:t>                      , 3 )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CDA98D-AC9E-449E-82CC-99DBD78EF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Inverse </a:t>
            </a:r>
            <a:r>
              <a:rPr lang="da-DK" dirty="0" err="1"/>
              <a:t>Burrows</a:t>
            </a:r>
            <a:r>
              <a:rPr lang="da-DK" dirty="0"/>
              <a:t>-Wheeler transformation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5EEA58-D0EE-4A55-8807-6836261A6437}"/>
              </a:ext>
            </a:extLst>
          </p:cNvPr>
          <p:cNvGraphicFramePr>
            <a:graphicFrameLocks noGrp="1"/>
          </p:cNvGraphicFramePr>
          <p:nvPr/>
        </p:nvGraphicFramePr>
        <p:xfrm>
          <a:off x="1113207" y="3247906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A6227E4-4471-4402-A992-BAF82841CFB7}"/>
              </a:ext>
            </a:extLst>
          </p:cNvPr>
          <p:cNvCxnSpPr/>
          <p:nvPr/>
        </p:nvCxnSpPr>
        <p:spPr>
          <a:xfrm>
            <a:off x="4065172" y="3429000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430FD0F-94ED-4AF5-9B62-B87F0F643FC7}"/>
              </a:ext>
            </a:extLst>
          </p:cNvPr>
          <p:cNvSpPr txBox="1">
            <a:spLocks/>
          </p:cNvSpPr>
          <p:nvPr/>
        </p:nvSpPr>
        <p:spPr>
          <a:xfrm>
            <a:off x="5634891" y="5440680"/>
            <a:ext cx="2425645" cy="3544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58775" indent="-358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da-DK" sz="2000" dirty="0"/>
              <a:t>sorterede rotationer</a:t>
            </a:r>
            <a:endParaRPr lang="da-DK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9A147F-25A8-433A-8664-B1A4FF735502}"/>
              </a:ext>
            </a:extLst>
          </p:cNvPr>
          <p:cNvSpPr/>
          <p:nvPr/>
        </p:nvSpPr>
        <p:spPr>
          <a:xfrm>
            <a:off x="5940162" y="3244334"/>
            <a:ext cx="1867550" cy="36933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7BA45BF-7DE1-42C3-A474-69B06253A015}"/>
              </a:ext>
            </a:extLst>
          </p:cNvPr>
          <p:cNvSpPr/>
          <p:nvPr/>
        </p:nvSpPr>
        <p:spPr>
          <a:xfrm>
            <a:off x="5677134" y="3310734"/>
            <a:ext cx="216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7C774B6E-C999-4B59-B848-D3C1FE336A2D}"/>
              </a:ext>
            </a:extLst>
          </p:cNvPr>
          <p:cNvGraphicFramePr>
            <a:graphicFrameLocks noGrp="1"/>
          </p:cNvGraphicFramePr>
          <p:nvPr/>
        </p:nvGraphicFramePr>
        <p:xfrm>
          <a:off x="8799126" y="2148840"/>
          <a:ext cx="20828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857993025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87B8406-CAE5-4643-9CD1-DC458F9C0072}"/>
              </a:ext>
            </a:extLst>
          </p:cNvPr>
          <p:cNvCxnSpPr/>
          <p:nvPr/>
        </p:nvCxnSpPr>
        <p:spPr>
          <a:xfrm>
            <a:off x="7998924" y="3418734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E4ED163-23DD-4438-8E7D-761C972480E2}"/>
              </a:ext>
            </a:extLst>
          </p:cNvPr>
          <p:cNvCxnSpPr/>
          <p:nvPr/>
        </p:nvCxnSpPr>
        <p:spPr>
          <a:xfrm>
            <a:off x="9553897" y="3429000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3E77C78-B3AB-4C8E-99CA-7989817A8270}"/>
              </a:ext>
            </a:extLst>
          </p:cNvPr>
          <p:cNvSpPr txBox="1"/>
          <p:nvPr/>
        </p:nvSpPr>
        <p:spPr>
          <a:xfrm>
            <a:off x="9453419" y="3492599"/>
            <a:ext cx="818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sorter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A5AB6E7C-D413-48A7-BC4E-A866AD2F59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821488"/>
              </p:ext>
            </p:extLst>
          </p:nvPr>
        </p:nvGraphicFramePr>
        <p:xfrm>
          <a:off x="5940162" y="2148840"/>
          <a:ext cx="41656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7701B255-F8CE-43C0-BF98-B62B469BC4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989571"/>
              </p:ext>
            </p:extLst>
          </p:nvPr>
        </p:nvGraphicFramePr>
        <p:xfrm>
          <a:off x="9003796" y="2148840"/>
          <a:ext cx="41656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63FD289B-2A12-407A-9764-7603AEABA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690315"/>
              </p:ext>
            </p:extLst>
          </p:nvPr>
        </p:nvGraphicFramePr>
        <p:xfrm>
          <a:off x="10312027" y="2148840"/>
          <a:ext cx="62484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E16CF381-5B1A-46D7-9465-BDC1DB5CB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764811"/>
              </p:ext>
            </p:extLst>
          </p:nvPr>
        </p:nvGraphicFramePr>
        <p:xfrm>
          <a:off x="5934893" y="2148840"/>
          <a:ext cx="62484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830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57 0.00023 L 0.00065 0.0002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1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13 -0.00046 L 6.25E-7 2.22222E-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7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911 -0.00046 L 6.25E-7 2.22222E-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72B375D-2446-494F-A5FE-88D17CA076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26319"/>
              </p:ext>
            </p:extLst>
          </p:nvPr>
        </p:nvGraphicFramePr>
        <p:xfrm>
          <a:off x="5634891" y="2148840"/>
          <a:ext cx="2172821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301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953886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857993025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AB6B21C-C0BC-409B-B7F9-5BD8EEB0D644}"/>
              </a:ext>
            </a:extLst>
          </p:cNvPr>
          <p:cNvSpPr txBox="1"/>
          <p:nvPr/>
        </p:nvSpPr>
        <p:spPr>
          <a:xfrm>
            <a:off x="922994" y="3244334"/>
            <a:ext cx="2590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(              </a:t>
            </a:r>
            <a:r>
              <a:rPr lang="da-DK" dirty="0">
                <a:solidFill>
                  <a:srgbClr val="C00000"/>
                </a:solidFill>
              </a:rPr>
              <a:t> </a:t>
            </a:r>
            <a:r>
              <a:rPr lang="da-DK" dirty="0"/>
              <a:t>                      , 3 )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CDA98D-AC9E-449E-82CC-99DBD78EF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Inverse </a:t>
            </a:r>
            <a:r>
              <a:rPr lang="da-DK" dirty="0" err="1"/>
              <a:t>Burrows</a:t>
            </a:r>
            <a:r>
              <a:rPr lang="da-DK" dirty="0"/>
              <a:t>-Wheeler transformation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5EEA58-D0EE-4A55-8807-6836261A6437}"/>
              </a:ext>
            </a:extLst>
          </p:cNvPr>
          <p:cNvGraphicFramePr>
            <a:graphicFrameLocks noGrp="1"/>
          </p:cNvGraphicFramePr>
          <p:nvPr/>
        </p:nvGraphicFramePr>
        <p:xfrm>
          <a:off x="1113207" y="3247906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A6227E4-4471-4402-A992-BAF82841CFB7}"/>
              </a:ext>
            </a:extLst>
          </p:cNvPr>
          <p:cNvCxnSpPr/>
          <p:nvPr/>
        </p:nvCxnSpPr>
        <p:spPr>
          <a:xfrm>
            <a:off x="4065172" y="3429000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430FD0F-94ED-4AF5-9B62-B87F0F643FC7}"/>
              </a:ext>
            </a:extLst>
          </p:cNvPr>
          <p:cNvSpPr txBox="1">
            <a:spLocks/>
          </p:cNvSpPr>
          <p:nvPr/>
        </p:nvSpPr>
        <p:spPr>
          <a:xfrm>
            <a:off x="5634891" y="5440680"/>
            <a:ext cx="2425645" cy="3544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58775" indent="-358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da-DK" sz="2000" dirty="0"/>
              <a:t>sorterede rotationer</a:t>
            </a:r>
            <a:endParaRPr lang="da-DK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9A147F-25A8-433A-8664-B1A4FF735502}"/>
              </a:ext>
            </a:extLst>
          </p:cNvPr>
          <p:cNvSpPr/>
          <p:nvPr/>
        </p:nvSpPr>
        <p:spPr>
          <a:xfrm>
            <a:off x="5940162" y="3244334"/>
            <a:ext cx="1867550" cy="36933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7BA45BF-7DE1-42C3-A474-69B06253A015}"/>
              </a:ext>
            </a:extLst>
          </p:cNvPr>
          <p:cNvSpPr/>
          <p:nvPr/>
        </p:nvSpPr>
        <p:spPr>
          <a:xfrm>
            <a:off x="5677134" y="3310734"/>
            <a:ext cx="216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A5AB6E7C-D413-48A7-BC4E-A866AD2F5904}"/>
              </a:ext>
            </a:extLst>
          </p:cNvPr>
          <p:cNvGraphicFramePr>
            <a:graphicFrameLocks noGrp="1"/>
          </p:cNvGraphicFramePr>
          <p:nvPr/>
        </p:nvGraphicFramePr>
        <p:xfrm>
          <a:off x="5940162" y="2148840"/>
          <a:ext cx="41656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4A3ACC13-59C6-447A-BBEF-AB542B012A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657564"/>
              </p:ext>
            </p:extLst>
          </p:nvPr>
        </p:nvGraphicFramePr>
        <p:xfrm>
          <a:off x="6563469" y="2148840"/>
          <a:ext cx="20828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62120ED8-C1C1-4EF7-8822-7237690468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140883"/>
              </p:ext>
            </p:extLst>
          </p:nvPr>
        </p:nvGraphicFramePr>
        <p:xfrm>
          <a:off x="6769797" y="2148840"/>
          <a:ext cx="20828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5CE32460-048C-45BA-987D-8AF7C8D7A7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090114"/>
              </p:ext>
            </p:extLst>
          </p:nvPr>
        </p:nvGraphicFramePr>
        <p:xfrm>
          <a:off x="6978496" y="2148840"/>
          <a:ext cx="20828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144ED2B1-6A64-40B4-B341-86CCDC196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59382"/>
              </p:ext>
            </p:extLst>
          </p:nvPr>
        </p:nvGraphicFramePr>
        <p:xfrm>
          <a:off x="7186776" y="2148840"/>
          <a:ext cx="20828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A2B0D2E6-A49F-4B62-A492-202E55978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267967"/>
              </p:ext>
            </p:extLst>
          </p:nvPr>
        </p:nvGraphicFramePr>
        <p:xfrm>
          <a:off x="7395056" y="2148840"/>
          <a:ext cx="208280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95388634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D7D8642-F4EC-4127-87FB-8F47A6E229A5}"/>
              </a:ext>
            </a:extLst>
          </p:cNvPr>
          <p:cNvCxnSpPr/>
          <p:nvPr/>
        </p:nvCxnSpPr>
        <p:spPr>
          <a:xfrm>
            <a:off x="8151397" y="3418734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12CDCADD-9166-4014-9782-D4447A7B2F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834376"/>
              </p:ext>
            </p:extLst>
          </p:nvPr>
        </p:nvGraphicFramePr>
        <p:xfrm>
          <a:off x="9145322" y="3247906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02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F67EB-92D9-4F5F-A888-E2B114AA8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Invers </a:t>
            </a:r>
            <a:r>
              <a:rPr lang="da-DK" dirty="0" err="1"/>
              <a:t>Burrows</a:t>
            </a:r>
            <a:r>
              <a:rPr lang="da-DK" dirty="0"/>
              <a:t>-Wheeler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B2524-DBB7-462F-8CB4-4B1525138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56495" cy="1550082"/>
          </a:xfrm>
        </p:spPr>
        <p:txBody>
          <a:bodyPr/>
          <a:lstStyle/>
          <a:p>
            <a:pPr marL="0" indent="0">
              <a:buNone/>
            </a:pPr>
            <a:r>
              <a:rPr lang="da-DK" b="1" dirty="0"/>
              <a:t>Sætning</a:t>
            </a:r>
          </a:p>
          <a:p>
            <a:pPr marL="0" indent="0">
              <a:buNone/>
            </a:pPr>
            <a:r>
              <a:rPr lang="da-DK" dirty="0"/>
              <a:t>Man kan fra </a:t>
            </a:r>
            <a:r>
              <a:rPr lang="da-DK" dirty="0" err="1"/>
              <a:t>Burrows</a:t>
            </a:r>
            <a:r>
              <a:rPr lang="da-DK" dirty="0"/>
              <a:t>-Wheeler transformationen af en streng rekonstruere den oprindelige streng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3A9B3ED-43EB-49C3-B7C0-00FBF9D599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569969"/>
              </p:ext>
            </p:extLst>
          </p:nvPr>
        </p:nvGraphicFramePr>
        <p:xfrm>
          <a:off x="2894544" y="3485866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00C78ED-70AA-417E-9D83-B6BCAC762A49}"/>
              </a:ext>
            </a:extLst>
          </p:cNvPr>
          <p:cNvCxnSpPr/>
          <p:nvPr/>
        </p:nvCxnSpPr>
        <p:spPr>
          <a:xfrm>
            <a:off x="5770880" y="3668746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A4A53A3-EDB2-4C19-8403-C5CA7BAE17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330632"/>
              </p:ext>
            </p:extLst>
          </p:nvPr>
        </p:nvGraphicFramePr>
        <p:xfrm>
          <a:off x="6962300" y="3485866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FA041B5-34E7-4C04-9D2F-3B2C55919617}"/>
              </a:ext>
            </a:extLst>
          </p:cNvPr>
          <p:cNvSpPr txBox="1"/>
          <p:nvPr/>
        </p:nvSpPr>
        <p:spPr>
          <a:xfrm>
            <a:off x="2720018" y="3482294"/>
            <a:ext cx="2590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(              </a:t>
            </a:r>
            <a:r>
              <a:rPr lang="da-DK" dirty="0">
                <a:solidFill>
                  <a:srgbClr val="C00000"/>
                </a:solidFill>
              </a:rPr>
              <a:t> </a:t>
            </a:r>
            <a:r>
              <a:rPr lang="da-DK" dirty="0"/>
              <a:t>                      , 3 )</a:t>
            </a:r>
          </a:p>
        </p:txBody>
      </p:sp>
    </p:spTree>
    <p:extLst>
      <p:ext uri="{BB962C8B-B14F-4D97-AF65-F5344CB8AC3E}">
        <p14:creationId xmlns:p14="http://schemas.microsoft.com/office/powerpoint/2010/main" val="24381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C8A3FF4-0E6E-4943-B52A-16EEC2FABAF4}"/>
              </a:ext>
            </a:extLst>
          </p:cNvPr>
          <p:cNvSpPr/>
          <p:nvPr/>
        </p:nvSpPr>
        <p:spPr>
          <a:xfrm>
            <a:off x="5773884" y="2832946"/>
            <a:ext cx="1460035" cy="3291840"/>
          </a:xfrm>
          <a:prstGeom prst="rect">
            <a:avLst/>
          </a:prstGeom>
          <a:pattFill prst="wdUpDiag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9AEECD5C-9E57-4A91-90B1-C8326D85E6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454148"/>
              </p:ext>
            </p:extLst>
          </p:nvPr>
        </p:nvGraphicFramePr>
        <p:xfrm>
          <a:off x="5262357" y="2832946"/>
          <a:ext cx="2172821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301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953886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857993025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67F2863-E790-407C-B0D1-0482E4208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pPr algn="ctr"/>
            <a:r>
              <a:rPr lang="da-DK" dirty="0"/>
              <a:t>Hurtigere inverse </a:t>
            </a:r>
            <a:r>
              <a:rPr lang="da-DK" dirty="0" err="1"/>
              <a:t>Burrows</a:t>
            </a:r>
            <a:r>
              <a:rPr lang="da-DK" dirty="0"/>
              <a:t>-Wheeler transformation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F1B67F6-4242-463B-A08A-F441BEB19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60183"/>
          </a:xfrm>
        </p:spPr>
        <p:txBody>
          <a:bodyPr/>
          <a:lstStyle/>
          <a:p>
            <a:pPr marL="0" indent="0" algn="ctr">
              <a:buNone/>
            </a:pPr>
            <a:r>
              <a:rPr lang="da-DK" b="1" dirty="0"/>
              <a:t>Idé</a:t>
            </a:r>
            <a:r>
              <a:rPr lang="da-DK" dirty="0"/>
              <a:t> – konstruer kun første og sidste kolonne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23561E-599B-4BF3-A8C2-3138296F9A5A}"/>
              </a:ext>
            </a:extLst>
          </p:cNvPr>
          <p:cNvSpPr txBox="1"/>
          <p:nvPr/>
        </p:nvSpPr>
        <p:spPr>
          <a:xfrm>
            <a:off x="916221" y="3928440"/>
            <a:ext cx="2590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(              </a:t>
            </a:r>
            <a:r>
              <a:rPr lang="da-DK" dirty="0">
                <a:solidFill>
                  <a:srgbClr val="C00000"/>
                </a:solidFill>
              </a:rPr>
              <a:t> </a:t>
            </a:r>
            <a:r>
              <a:rPr lang="da-DK" dirty="0"/>
              <a:t>                      , 3 )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654D20D-C679-4EE4-B693-6456EAB0D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375601"/>
              </p:ext>
            </p:extLst>
          </p:nvPr>
        </p:nvGraphicFramePr>
        <p:xfrm>
          <a:off x="1106434" y="3932012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2369884-E9BB-423B-A0CF-4077868BD57E}"/>
              </a:ext>
            </a:extLst>
          </p:cNvPr>
          <p:cNvCxnSpPr/>
          <p:nvPr/>
        </p:nvCxnSpPr>
        <p:spPr>
          <a:xfrm>
            <a:off x="4058399" y="4113106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EDB8BF1-E1CD-4AB5-B276-85178D2B6842}"/>
              </a:ext>
            </a:extLst>
          </p:cNvPr>
          <p:cNvCxnSpPr/>
          <p:nvPr/>
        </p:nvCxnSpPr>
        <p:spPr>
          <a:xfrm>
            <a:off x="7975291" y="4113106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73C29A65-CF55-4AB3-AC0F-67FBE2A231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95514"/>
              </p:ext>
            </p:extLst>
          </p:nvPr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sp>
        <p:nvSpPr>
          <p:cNvPr id="20" name="Oval 19">
            <a:extLst>
              <a:ext uri="{FF2B5EF4-FFF2-40B4-BE49-F238E27FC236}">
                <a16:creationId xmlns:a16="http://schemas.microsoft.com/office/drawing/2014/main" id="{0EC86907-48C0-47F8-9808-DD2E904A5547}"/>
              </a:ext>
            </a:extLst>
          </p:cNvPr>
          <p:cNvSpPr/>
          <p:nvPr/>
        </p:nvSpPr>
        <p:spPr>
          <a:xfrm>
            <a:off x="7221453" y="4001614"/>
            <a:ext cx="216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2E7BF134-0384-45BC-A6DF-E97AF45F6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790394"/>
              </p:ext>
            </p:extLst>
          </p:nvPr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59" name="Table 58">
            <a:extLst>
              <a:ext uri="{FF2B5EF4-FFF2-40B4-BE49-F238E27FC236}">
                <a16:creationId xmlns:a16="http://schemas.microsoft.com/office/drawing/2014/main" id="{7804661B-7F4B-42A5-B250-68C82A6E7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441061"/>
              </p:ext>
            </p:extLst>
          </p:nvPr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60" name="Table 59">
            <a:extLst>
              <a:ext uri="{FF2B5EF4-FFF2-40B4-BE49-F238E27FC236}">
                <a16:creationId xmlns:a16="http://schemas.microsoft.com/office/drawing/2014/main" id="{444D3BA8-CDA5-4796-9E09-5ABF24E05C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624273"/>
              </p:ext>
            </p:extLst>
          </p:nvPr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61" name="Table 60">
            <a:extLst>
              <a:ext uri="{FF2B5EF4-FFF2-40B4-BE49-F238E27FC236}">
                <a16:creationId xmlns:a16="http://schemas.microsoft.com/office/drawing/2014/main" id="{819132FC-AEF3-4096-9298-D252CE4C2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001873"/>
              </p:ext>
            </p:extLst>
          </p:nvPr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62" name="Table 61">
            <a:extLst>
              <a:ext uri="{FF2B5EF4-FFF2-40B4-BE49-F238E27FC236}">
                <a16:creationId xmlns:a16="http://schemas.microsoft.com/office/drawing/2014/main" id="{17BE1F22-9C91-4C36-8EE4-2800C83279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758518"/>
              </p:ext>
            </p:extLst>
          </p:nvPr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63" name="Table 62">
            <a:extLst>
              <a:ext uri="{FF2B5EF4-FFF2-40B4-BE49-F238E27FC236}">
                <a16:creationId xmlns:a16="http://schemas.microsoft.com/office/drawing/2014/main" id="{2EF20C02-7B1E-479D-A5D7-D194FAD177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10700"/>
              </p:ext>
            </p:extLst>
          </p:nvPr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64" name="Table 63">
            <a:extLst>
              <a:ext uri="{FF2B5EF4-FFF2-40B4-BE49-F238E27FC236}">
                <a16:creationId xmlns:a16="http://schemas.microsoft.com/office/drawing/2014/main" id="{4A88D483-BA84-40CB-BE2F-676DCDFBBC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639003"/>
              </p:ext>
            </p:extLst>
          </p:nvPr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65" name="Table 64">
            <a:extLst>
              <a:ext uri="{FF2B5EF4-FFF2-40B4-BE49-F238E27FC236}">
                <a16:creationId xmlns:a16="http://schemas.microsoft.com/office/drawing/2014/main" id="{814C8398-27A3-4E53-91E2-AF5DD146B0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279674"/>
              </p:ext>
            </p:extLst>
          </p:nvPr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66" name="Table 65">
            <a:extLst>
              <a:ext uri="{FF2B5EF4-FFF2-40B4-BE49-F238E27FC236}">
                <a16:creationId xmlns:a16="http://schemas.microsoft.com/office/drawing/2014/main" id="{E761157D-947B-40BF-8710-A421A300DC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111724"/>
              </p:ext>
            </p:extLst>
          </p:nvPr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sp>
        <p:nvSpPr>
          <p:cNvPr id="67" name="TextBox 66">
            <a:extLst>
              <a:ext uri="{FF2B5EF4-FFF2-40B4-BE49-F238E27FC236}">
                <a16:creationId xmlns:a16="http://schemas.microsoft.com/office/drawing/2014/main" id="{4CB0266F-4045-4231-ABD0-DDC4BFA6B12A}"/>
              </a:ext>
            </a:extLst>
          </p:cNvPr>
          <p:cNvSpPr txBox="1"/>
          <p:nvPr/>
        </p:nvSpPr>
        <p:spPr>
          <a:xfrm>
            <a:off x="7273389" y="5015749"/>
            <a:ext cx="2543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2BC5134-9687-4C1B-AC68-B535CFA11C6F}"/>
              </a:ext>
            </a:extLst>
          </p:cNvPr>
          <p:cNvSpPr txBox="1"/>
          <p:nvPr/>
        </p:nvSpPr>
        <p:spPr>
          <a:xfrm>
            <a:off x="7266922" y="5753559"/>
            <a:ext cx="2543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F70ECB6-CBB1-485C-81B8-8FC4C3E18CAE}"/>
              </a:ext>
            </a:extLst>
          </p:cNvPr>
          <p:cNvSpPr txBox="1"/>
          <p:nvPr/>
        </p:nvSpPr>
        <p:spPr>
          <a:xfrm>
            <a:off x="5596133" y="3196201"/>
            <a:ext cx="2543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DFDDA72-690B-4528-8D83-6966E6BEEDBB}"/>
              </a:ext>
            </a:extLst>
          </p:cNvPr>
          <p:cNvSpPr txBox="1"/>
          <p:nvPr/>
        </p:nvSpPr>
        <p:spPr>
          <a:xfrm>
            <a:off x="5589800" y="3555455"/>
            <a:ext cx="2543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50B36EB7-630E-4B3B-9072-DF7EB54968C4}"/>
              </a:ext>
            </a:extLst>
          </p:cNvPr>
          <p:cNvCxnSpPr>
            <a:cxnSpLocks/>
          </p:cNvCxnSpPr>
          <p:nvPr/>
        </p:nvCxnSpPr>
        <p:spPr>
          <a:xfrm>
            <a:off x="5735901" y="3022603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58CEC42A-E277-4283-B542-7A241F14A10E}"/>
              </a:ext>
            </a:extLst>
          </p:cNvPr>
          <p:cNvCxnSpPr>
            <a:cxnSpLocks/>
          </p:cNvCxnSpPr>
          <p:nvPr/>
        </p:nvCxnSpPr>
        <p:spPr>
          <a:xfrm>
            <a:off x="5735901" y="3388125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49AF2F33-D551-4312-9E8C-E30ECB914625}"/>
              </a:ext>
            </a:extLst>
          </p:cNvPr>
          <p:cNvCxnSpPr>
            <a:cxnSpLocks/>
          </p:cNvCxnSpPr>
          <p:nvPr/>
        </p:nvCxnSpPr>
        <p:spPr>
          <a:xfrm>
            <a:off x="5735901" y="3753647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2E97C5D2-D37F-4D4B-AEE8-DB85029E8637}"/>
              </a:ext>
            </a:extLst>
          </p:cNvPr>
          <p:cNvCxnSpPr>
            <a:cxnSpLocks/>
          </p:cNvCxnSpPr>
          <p:nvPr/>
        </p:nvCxnSpPr>
        <p:spPr>
          <a:xfrm flipH="1">
            <a:off x="5735901" y="3109519"/>
            <a:ext cx="1531021" cy="166250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D0F17757-6BE6-472E-B708-4F6F6D28FDA4}"/>
              </a:ext>
            </a:extLst>
          </p:cNvPr>
          <p:cNvCxnSpPr>
            <a:cxnSpLocks/>
          </p:cNvCxnSpPr>
          <p:nvPr/>
        </p:nvCxnSpPr>
        <p:spPr>
          <a:xfrm>
            <a:off x="5735901" y="4484691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78B48BFD-A38C-4DAA-A499-247D32E90370}"/>
              </a:ext>
            </a:extLst>
          </p:cNvPr>
          <p:cNvCxnSpPr>
            <a:cxnSpLocks/>
          </p:cNvCxnSpPr>
          <p:nvPr/>
        </p:nvCxnSpPr>
        <p:spPr>
          <a:xfrm>
            <a:off x="5735901" y="4850213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B1CD687F-0BF3-4F52-B098-03D17B67834C}"/>
              </a:ext>
            </a:extLst>
          </p:cNvPr>
          <p:cNvCxnSpPr>
            <a:cxnSpLocks/>
          </p:cNvCxnSpPr>
          <p:nvPr/>
        </p:nvCxnSpPr>
        <p:spPr>
          <a:xfrm>
            <a:off x="5735901" y="5215735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EDC23D7F-5C58-4C7C-9B06-4C2333366433}"/>
              </a:ext>
            </a:extLst>
          </p:cNvPr>
          <p:cNvCxnSpPr>
            <a:cxnSpLocks/>
          </p:cNvCxnSpPr>
          <p:nvPr/>
        </p:nvCxnSpPr>
        <p:spPr>
          <a:xfrm>
            <a:off x="5735901" y="5581257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CD032174-FD36-4ED6-87DE-1E5D4ABEE210}"/>
              </a:ext>
            </a:extLst>
          </p:cNvPr>
          <p:cNvCxnSpPr>
            <a:cxnSpLocks/>
          </p:cNvCxnSpPr>
          <p:nvPr/>
        </p:nvCxnSpPr>
        <p:spPr>
          <a:xfrm>
            <a:off x="5735901" y="5946778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C577AAE9-B441-4148-8706-4F8B51285F22}"/>
              </a:ext>
            </a:extLst>
          </p:cNvPr>
          <p:cNvCxnSpPr>
            <a:cxnSpLocks/>
          </p:cNvCxnSpPr>
          <p:nvPr/>
        </p:nvCxnSpPr>
        <p:spPr>
          <a:xfrm flipH="1">
            <a:off x="5735901" y="3479800"/>
            <a:ext cx="1531021" cy="237807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9CCCE759-29E6-46B3-A347-3C1C653162D3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5729435" y="3083078"/>
            <a:ext cx="1523650" cy="95016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2F93C470-593C-478C-B365-D1EBAE5D730D}"/>
              </a:ext>
            </a:extLst>
          </p:cNvPr>
          <p:cNvCxnSpPr>
            <a:cxnSpLocks/>
          </p:cNvCxnSpPr>
          <p:nvPr/>
        </p:nvCxnSpPr>
        <p:spPr>
          <a:xfrm flipH="1">
            <a:off x="5733626" y="4577446"/>
            <a:ext cx="1539763" cy="94194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086B4F42-EB91-4FD0-AEEE-126F751C1EDE}"/>
              </a:ext>
            </a:extLst>
          </p:cNvPr>
          <p:cNvCxnSpPr>
            <a:cxnSpLocks/>
          </p:cNvCxnSpPr>
          <p:nvPr/>
        </p:nvCxnSpPr>
        <p:spPr>
          <a:xfrm flipH="1" flipV="1">
            <a:off x="5725242" y="5271677"/>
            <a:ext cx="1535393" cy="23727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06F5CD8C-2F08-4D60-833D-8C6C29CF77B0}"/>
              </a:ext>
            </a:extLst>
          </p:cNvPr>
          <p:cNvCxnSpPr>
            <a:cxnSpLocks/>
          </p:cNvCxnSpPr>
          <p:nvPr/>
        </p:nvCxnSpPr>
        <p:spPr>
          <a:xfrm flipH="1" flipV="1">
            <a:off x="5725242" y="4528248"/>
            <a:ext cx="1535393" cy="23727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2ADC5601-25A9-4F3C-B124-16E8C844CF40}"/>
              </a:ext>
            </a:extLst>
          </p:cNvPr>
          <p:cNvCxnSpPr>
            <a:cxnSpLocks/>
          </p:cNvCxnSpPr>
          <p:nvPr/>
        </p:nvCxnSpPr>
        <p:spPr>
          <a:xfrm flipH="1" flipV="1">
            <a:off x="5733626" y="3431318"/>
            <a:ext cx="1533297" cy="171486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E30A7484-4271-479E-844B-E34E8F18DDB6}"/>
              </a:ext>
            </a:extLst>
          </p:cNvPr>
          <p:cNvCxnSpPr>
            <a:cxnSpLocks/>
          </p:cNvCxnSpPr>
          <p:nvPr/>
        </p:nvCxnSpPr>
        <p:spPr>
          <a:xfrm flipH="1" flipV="1">
            <a:off x="5733510" y="3800476"/>
            <a:ext cx="1524913" cy="208091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32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build="p"/>
      <p:bldP spid="5" grpId="0"/>
      <p:bldP spid="20" grpId="0" animBg="1"/>
      <p:bldP spid="67" grpId="0"/>
      <p:bldP spid="68" grpId="0"/>
      <p:bldP spid="69" grpId="0"/>
      <p:bldP spid="7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C8A3FF4-0E6E-4943-B52A-16EEC2FABAF4}"/>
              </a:ext>
            </a:extLst>
          </p:cNvPr>
          <p:cNvSpPr/>
          <p:nvPr/>
        </p:nvSpPr>
        <p:spPr>
          <a:xfrm>
            <a:off x="5773884" y="2832946"/>
            <a:ext cx="1460035" cy="3291840"/>
          </a:xfrm>
          <a:prstGeom prst="rect">
            <a:avLst/>
          </a:prstGeom>
          <a:pattFill prst="wdUpDiag">
            <a:fgClr>
              <a:schemeClr val="bg1">
                <a:lumMod val="5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9AEECD5C-9E57-4A91-90B1-C8326D85E6A8}"/>
              </a:ext>
            </a:extLst>
          </p:cNvPr>
          <p:cNvGraphicFramePr>
            <a:graphicFrameLocks noGrp="1"/>
          </p:cNvGraphicFramePr>
          <p:nvPr/>
        </p:nvGraphicFramePr>
        <p:xfrm>
          <a:off x="5262357" y="2832946"/>
          <a:ext cx="2172821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301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953886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857993025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67F2863-E790-407C-B0D1-0482E4208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pPr algn="ctr"/>
            <a:r>
              <a:rPr lang="da-DK" dirty="0"/>
              <a:t>Hurtigere inverse </a:t>
            </a:r>
            <a:r>
              <a:rPr lang="da-DK" dirty="0" err="1"/>
              <a:t>Burrows</a:t>
            </a:r>
            <a:r>
              <a:rPr lang="da-DK" dirty="0"/>
              <a:t>-Wheeler transformation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F1B67F6-4242-463B-A08A-F441BEB19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60183"/>
          </a:xfrm>
        </p:spPr>
        <p:txBody>
          <a:bodyPr/>
          <a:lstStyle/>
          <a:p>
            <a:pPr marL="0" indent="0" algn="ctr">
              <a:buNone/>
            </a:pPr>
            <a:r>
              <a:rPr lang="da-DK" b="1" dirty="0"/>
              <a:t>Idé</a:t>
            </a:r>
            <a:r>
              <a:rPr lang="da-DK" dirty="0"/>
              <a:t> – konstruer kun første og sidste kolonne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23561E-599B-4BF3-A8C2-3138296F9A5A}"/>
              </a:ext>
            </a:extLst>
          </p:cNvPr>
          <p:cNvSpPr txBox="1"/>
          <p:nvPr/>
        </p:nvSpPr>
        <p:spPr>
          <a:xfrm>
            <a:off x="916221" y="3928440"/>
            <a:ext cx="2590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(              </a:t>
            </a:r>
            <a:r>
              <a:rPr lang="da-DK" dirty="0">
                <a:solidFill>
                  <a:srgbClr val="C00000"/>
                </a:solidFill>
              </a:rPr>
              <a:t> </a:t>
            </a:r>
            <a:r>
              <a:rPr lang="da-DK" dirty="0"/>
              <a:t>                      , 3 )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654D20D-C679-4EE4-B693-6456EAB0DF45}"/>
              </a:ext>
            </a:extLst>
          </p:cNvPr>
          <p:cNvGraphicFramePr>
            <a:graphicFrameLocks noGrp="1"/>
          </p:cNvGraphicFramePr>
          <p:nvPr/>
        </p:nvGraphicFramePr>
        <p:xfrm>
          <a:off x="1106434" y="3932012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2369884-E9BB-423B-A0CF-4077868BD57E}"/>
              </a:ext>
            </a:extLst>
          </p:cNvPr>
          <p:cNvCxnSpPr/>
          <p:nvPr/>
        </p:nvCxnSpPr>
        <p:spPr>
          <a:xfrm>
            <a:off x="4058399" y="4113106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EDB8BF1-E1CD-4AB5-B276-85178D2B6842}"/>
              </a:ext>
            </a:extLst>
          </p:cNvPr>
          <p:cNvCxnSpPr/>
          <p:nvPr/>
        </p:nvCxnSpPr>
        <p:spPr>
          <a:xfrm>
            <a:off x="7975291" y="4113106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73C29A65-CF55-4AB3-AC0F-67FBE2A23114}"/>
              </a:ext>
            </a:extLst>
          </p:cNvPr>
          <p:cNvGraphicFramePr>
            <a:graphicFrameLocks noGrp="1"/>
          </p:cNvGraphicFramePr>
          <p:nvPr/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sp>
        <p:nvSpPr>
          <p:cNvPr id="20" name="Oval 19">
            <a:extLst>
              <a:ext uri="{FF2B5EF4-FFF2-40B4-BE49-F238E27FC236}">
                <a16:creationId xmlns:a16="http://schemas.microsoft.com/office/drawing/2014/main" id="{0EC86907-48C0-47F8-9808-DD2E904A5547}"/>
              </a:ext>
            </a:extLst>
          </p:cNvPr>
          <p:cNvSpPr/>
          <p:nvPr/>
        </p:nvSpPr>
        <p:spPr>
          <a:xfrm>
            <a:off x="5557752" y="4005847"/>
            <a:ext cx="216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2E7BF134-0384-45BC-A6DF-E97AF45F6F09}"/>
              </a:ext>
            </a:extLst>
          </p:cNvPr>
          <p:cNvGraphicFramePr>
            <a:graphicFrameLocks noGrp="1"/>
          </p:cNvGraphicFramePr>
          <p:nvPr/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_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59" name="Table 58">
            <a:extLst>
              <a:ext uri="{FF2B5EF4-FFF2-40B4-BE49-F238E27FC236}">
                <a16:creationId xmlns:a16="http://schemas.microsoft.com/office/drawing/2014/main" id="{7804661B-7F4B-42A5-B250-68C82A6E727B}"/>
              </a:ext>
            </a:extLst>
          </p:cNvPr>
          <p:cNvGraphicFramePr>
            <a:graphicFrameLocks noGrp="1"/>
          </p:cNvGraphicFramePr>
          <p:nvPr/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60" name="Table 59">
            <a:extLst>
              <a:ext uri="{FF2B5EF4-FFF2-40B4-BE49-F238E27FC236}">
                <a16:creationId xmlns:a16="http://schemas.microsoft.com/office/drawing/2014/main" id="{444D3BA8-CDA5-4796-9E09-5ABF24E05CD0}"/>
              </a:ext>
            </a:extLst>
          </p:cNvPr>
          <p:cNvGraphicFramePr>
            <a:graphicFrameLocks noGrp="1"/>
          </p:cNvGraphicFramePr>
          <p:nvPr/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61" name="Table 60">
            <a:extLst>
              <a:ext uri="{FF2B5EF4-FFF2-40B4-BE49-F238E27FC236}">
                <a16:creationId xmlns:a16="http://schemas.microsoft.com/office/drawing/2014/main" id="{819132FC-AEF3-4096-9298-D252CE4C2DD4}"/>
              </a:ext>
            </a:extLst>
          </p:cNvPr>
          <p:cNvGraphicFramePr>
            <a:graphicFrameLocks noGrp="1"/>
          </p:cNvGraphicFramePr>
          <p:nvPr/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62" name="Table 61">
            <a:extLst>
              <a:ext uri="{FF2B5EF4-FFF2-40B4-BE49-F238E27FC236}">
                <a16:creationId xmlns:a16="http://schemas.microsoft.com/office/drawing/2014/main" id="{17BE1F22-9C91-4C36-8EE4-2800C8327965}"/>
              </a:ext>
            </a:extLst>
          </p:cNvPr>
          <p:cNvGraphicFramePr>
            <a:graphicFrameLocks noGrp="1"/>
          </p:cNvGraphicFramePr>
          <p:nvPr/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63" name="Table 62">
            <a:extLst>
              <a:ext uri="{FF2B5EF4-FFF2-40B4-BE49-F238E27FC236}">
                <a16:creationId xmlns:a16="http://schemas.microsoft.com/office/drawing/2014/main" id="{2EF20C02-7B1E-479D-A5D7-D194FAD177D3}"/>
              </a:ext>
            </a:extLst>
          </p:cNvPr>
          <p:cNvGraphicFramePr>
            <a:graphicFrameLocks noGrp="1"/>
          </p:cNvGraphicFramePr>
          <p:nvPr/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64" name="Table 63">
            <a:extLst>
              <a:ext uri="{FF2B5EF4-FFF2-40B4-BE49-F238E27FC236}">
                <a16:creationId xmlns:a16="http://schemas.microsoft.com/office/drawing/2014/main" id="{4A88D483-BA84-40CB-BE2F-676DCDFBBC4C}"/>
              </a:ext>
            </a:extLst>
          </p:cNvPr>
          <p:cNvGraphicFramePr>
            <a:graphicFrameLocks noGrp="1"/>
          </p:cNvGraphicFramePr>
          <p:nvPr/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65" name="Table 64">
            <a:extLst>
              <a:ext uri="{FF2B5EF4-FFF2-40B4-BE49-F238E27FC236}">
                <a16:creationId xmlns:a16="http://schemas.microsoft.com/office/drawing/2014/main" id="{814C8398-27A3-4E53-91E2-AF5DD146B007}"/>
              </a:ext>
            </a:extLst>
          </p:cNvPr>
          <p:cNvGraphicFramePr>
            <a:graphicFrameLocks noGrp="1"/>
          </p:cNvGraphicFramePr>
          <p:nvPr/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66" name="Table 65">
            <a:extLst>
              <a:ext uri="{FF2B5EF4-FFF2-40B4-BE49-F238E27FC236}">
                <a16:creationId xmlns:a16="http://schemas.microsoft.com/office/drawing/2014/main" id="{E761157D-947B-40BF-8710-A421A300DC23}"/>
              </a:ext>
            </a:extLst>
          </p:cNvPr>
          <p:cNvGraphicFramePr>
            <a:graphicFrameLocks noGrp="1"/>
          </p:cNvGraphicFramePr>
          <p:nvPr/>
        </p:nvGraphicFramePr>
        <p:xfrm>
          <a:off x="9079293" y="3928440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sp>
        <p:nvSpPr>
          <p:cNvPr id="67" name="TextBox 66">
            <a:extLst>
              <a:ext uri="{FF2B5EF4-FFF2-40B4-BE49-F238E27FC236}">
                <a16:creationId xmlns:a16="http://schemas.microsoft.com/office/drawing/2014/main" id="{4CB0266F-4045-4231-ABD0-DDC4BFA6B12A}"/>
              </a:ext>
            </a:extLst>
          </p:cNvPr>
          <p:cNvSpPr txBox="1"/>
          <p:nvPr/>
        </p:nvSpPr>
        <p:spPr>
          <a:xfrm>
            <a:off x="7273389" y="5015749"/>
            <a:ext cx="2543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2BC5134-9687-4C1B-AC68-B535CFA11C6F}"/>
              </a:ext>
            </a:extLst>
          </p:cNvPr>
          <p:cNvSpPr txBox="1"/>
          <p:nvPr/>
        </p:nvSpPr>
        <p:spPr>
          <a:xfrm>
            <a:off x="7266922" y="5753559"/>
            <a:ext cx="2543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F70ECB6-CBB1-485C-81B8-8FC4C3E18CAE}"/>
              </a:ext>
            </a:extLst>
          </p:cNvPr>
          <p:cNvSpPr txBox="1"/>
          <p:nvPr/>
        </p:nvSpPr>
        <p:spPr>
          <a:xfrm>
            <a:off x="5596133" y="3196201"/>
            <a:ext cx="2543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DFDDA72-690B-4528-8D83-6966E6BEEDBB}"/>
              </a:ext>
            </a:extLst>
          </p:cNvPr>
          <p:cNvSpPr txBox="1"/>
          <p:nvPr/>
        </p:nvSpPr>
        <p:spPr>
          <a:xfrm>
            <a:off x="5589800" y="3555455"/>
            <a:ext cx="2543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50B36EB7-630E-4B3B-9072-DF7EB54968C4}"/>
              </a:ext>
            </a:extLst>
          </p:cNvPr>
          <p:cNvCxnSpPr>
            <a:cxnSpLocks/>
          </p:cNvCxnSpPr>
          <p:nvPr/>
        </p:nvCxnSpPr>
        <p:spPr>
          <a:xfrm>
            <a:off x="5735901" y="3022603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58CEC42A-E277-4283-B542-7A241F14A10E}"/>
              </a:ext>
            </a:extLst>
          </p:cNvPr>
          <p:cNvCxnSpPr>
            <a:cxnSpLocks/>
          </p:cNvCxnSpPr>
          <p:nvPr/>
        </p:nvCxnSpPr>
        <p:spPr>
          <a:xfrm>
            <a:off x="5735901" y="3388125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49AF2F33-D551-4312-9E8C-E30ECB914625}"/>
              </a:ext>
            </a:extLst>
          </p:cNvPr>
          <p:cNvCxnSpPr>
            <a:cxnSpLocks/>
          </p:cNvCxnSpPr>
          <p:nvPr/>
        </p:nvCxnSpPr>
        <p:spPr>
          <a:xfrm>
            <a:off x="5735901" y="3753647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2E97C5D2-D37F-4D4B-AEE8-DB85029E8637}"/>
              </a:ext>
            </a:extLst>
          </p:cNvPr>
          <p:cNvCxnSpPr>
            <a:cxnSpLocks/>
          </p:cNvCxnSpPr>
          <p:nvPr/>
        </p:nvCxnSpPr>
        <p:spPr>
          <a:xfrm flipH="1">
            <a:off x="5735901" y="3109519"/>
            <a:ext cx="1531021" cy="1662506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D0F17757-6BE6-472E-B708-4F6F6D28FDA4}"/>
              </a:ext>
            </a:extLst>
          </p:cNvPr>
          <p:cNvCxnSpPr>
            <a:cxnSpLocks/>
          </p:cNvCxnSpPr>
          <p:nvPr/>
        </p:nvCxnSpPr>
        <p:spPr>
          <a:xfrm>
            <a:off x="5735901" y="4484691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78B48BFD-A38C-4DAA-A499-247D32E90370}"/>
              </a:ext>
            </a:extLst>
          </p:cNvPr>
          <p:cNvCxnSpPr>
            <a:cxnSpLocks/>
          </p:cNvCxnSpPr>
          <p:nvPr/>
        </p:nvCxnSpPr>
        <p:spPr>
          <a:xfrm>
            <a:off x="5735901" y="4850213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B1CD687F-0BF3-4F52-B098-03D17B67834C}"/>
              </a:ext>
            </a:extLst>
          </p:cNvPr>
          <p:cNvCxnSpPr>
            <a:cxnSpLocks/>
          </p:cNvCxnSpPr>
          <p:nvPr/>
        </p:nvCxnSpPr>
        <p:spPr>
          <a:xfrm>
            <a:off x="5735901" y="5215735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EDC23D7F-5C58-4C7C-9B06-4C2333366433}"/>
              </a:ext>
            </a:extLst>
          </p:cNvPr>
          <p:cNvCxnSpPr>
            <a:cxnSpLocks/>
          </p:cNvCxnSpPr>
          <p:nvPr/>
        </p:nvCxnSpPr>
        <p:spPr>
          <a:xfrm>
            <a:off x="5735901" y="5581257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CD032174-FD36-4ED6-87DE-1E5D4ABEE210}"/>
              </a:ext>
            </a:extLst>
          </p:cNvPr>
          <p:cNvCxnSpPr>
            <a:cxnSpLocks/>
          </p:cNvCxnSpPr>
          <p:nvPr/>
        </p:nvCxnSpPr>
        <p:spPr>
          <a:xfrm>
            <a:off x="5735901" y="5946778"/>
            <a:ext cx="1531138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C577AAE9-B441-4148-8706-4F8B51285F22}"/>
              </a:ext>
            </a:extLst>
          </p:cNvPr>
          <p:cNvCxnSpPr>
            <a:cxnSpLocks/>
          </p:cNvCxnSpPr>
          <p:nvPr/>
        </p:nvCxnSpPr>
        <p:spPr>
          <a:xfrm flipH="1">
            <a:off x="5735901" y="3479800"/>
            <a:ext cx="1531021" cy="2378075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9CCCE759-29E6-46B3-A347-3C1C653162D3}"/>
              </a:ext>
            </a:extLst>
          </p:cNvPr>
          <p:cNvCxnSpPr>
            <a:cxnSpLocks/>
          </p:cNvCxnSpPr>
          <p:nvPr/>
        </p:nvCxnSpPr>
        <p:spPr>
          <a:xfrm flipH="1">
            <a:off x="5773885" y="3838342"/>
            <a:ext cx="1499504" cy="233999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2F93C470-593C-478C-B365-D1EBAE5D730D}"/>
              </a:ext>
            </a:extLst>
          </p:cNvPr>
          <p:cNvCxnSpPr>
            <a:cxnSpLocks/>
          </p:cNvCxnSpPr>
          <p:nvPr/>
        </p:nvCxnSpPr>
        <p:spPr>
          <a:xfrm flipH="1">
            <a:off x="5733626" y="4577446"/>
            <a:ext cx="1539763" cy="941948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086B4F42-EB91-4FD0-AEEE-126F751C1EDE}"/>
              </a:ext>
            </a:extLst>
          </p:cNvPr>
          <p:cNvCxnSpPr>
            <a:cxnSpLocks/>
          </p:cNvCxnSpPr>
          <p:nvPr/>
        </p:nvCxnSpPr>
        <p:spPr>
          <a:xfrm flipH="1" flipV="1">
            <a:off x="5725242" y="5271677"/>
            <a:ext cx="1535393" cy="237271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06F5CD8C-2F08-4D60-833D-8C6C29CF77B0}"/>
              </a:ext>
            </a:extLst>
          </p:cNvPr>
          <p:cNvCxnSpPr>
            <a:cxnSpLocks/>
          </p:cNvCxnSpPr>
          <p:nvPr/>
        </p:nvCxnSpPr>
        <p:spPr>
          <a:xfrm flipH="1" flipV="1">
            <a:off x="5725242" y="4528248"/>
            <a:ext cx="1535393" cy="237271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2ADC5601-25A9-4F3C-B124-16E8C844CF40}"/>
              </a:ext>
            </a:extLst>
          </p:cNvPr>
          <p:cNvCxnSpPr>
            <a:cxnSpLocks/>
          </p:cNvCxnSpPr>
          <p:nvPr/>
        </p:nvCxnSpPr>
        <p:spPr>
          <a:xfrm flipH="1" flipV="1">
            <a:off x="5733626" y="3431318"/>
            <a:ext cx="1533297" cy="1714862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E30A7484-4271-479E-844B-E34E8F18DDB6}"/>
              </a:ext>
            </a:extLst>
          </p:cNvPr>
          <p:cNvCxnSpPr>
            <a:cxnSpLocks/>
          </p:cNvCxnSpPr>
          <p:nvPr/>
        </p:nvCxnSpPr>
        <p:spPr>
          <a:xfrm flipH="1" flipV="1">
            <a:off x="5733510" y="3800476"/>
            <a:ext cx="1524913" cy="2080915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01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8C05F-AB0E-496B-A0D9-6250DC9A2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/>
          <a:lstStyle/>
          <a:p>
            <a:r>
              <a:rPr lang="da-DK" dirty="0"/>
              <a:t>Python </a:t>
            </a:r>
            <a:r>
              <a:rPr lang="da-DK" dirty="0" err="1"/>
              <a:t>implementation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5EF9B-3712-4B96-8D67-FF5EB7247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880"/>
            <a:ext cx="9639300" cy="5532120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800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BurrowsWheeler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S =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sorted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[i:] +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[:i]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range(len(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)))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S.index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bwt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''.join(x[-1]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S)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bwt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endParaRPr lang="da-DK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800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InverseBurrowsWheeler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bwt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S = [''] * len(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bwt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_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range(len(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bwt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S =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sorted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(c + s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s, c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zip(S,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bwt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S[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endParaRPr lang="da-DK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800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EfficientInverseBurrowsWheeler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bwt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r = []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cnt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{}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bwt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r.append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cnt.get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, 0))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cnt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cnt.get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, 0) + 1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s = 0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sorted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cnt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s,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cnt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] = s +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cnt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], s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S = []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_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range(len(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bwt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S.append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bwt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cnt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bwt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]] + r[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a-DK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''.join(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reversed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(S))</a:t>
            </a:r>
          </a:p>
        </p:txBody>
      </p:sp>
    </p:spTree>
    <p:extLst>
      <p:ext uri="{BB962C8B-B14F-4D97-AF65-F5344CB8AC3E}">
        <p14:creationId xmlns:p14="http://schemas.microsoft.com/office/powerpoint/2010/main" val="233239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150EB-8470-4A05-AECB-D1499EDD1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563" y="365125"/>
            <a:ext cx="11750033" cy="994993"/>
          </a:xfrm>
        </p:spPr>
        <p:txBody>
          <a:bodyPr>
            <a:normAutofit/>
          </a:bodyPr>
          <a:lstStyle/>
          <a:p>
            <a:r>
              <a:rPr lang="da-DK" sz="4000" dirty="0"/>
              <a:t>Den Grimme Ælling (Hans Christian Andersen, 1843)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90234-1357-4E96-A06C-D23B558F1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564" y="4466487"/>
            <a:ext cx="11622405" cy="1971675"/>
          </a:xfrm>
        </p:spPr>
        <p:txBody>
          <a:bodyPr wrap="square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!.edtmned,rfeå;irkåiågr;,,ttr;ifdeår,gernd,,gnrnedeg,dglrrg;,åemmttt;ein,nååertråntde,tgnagenn,r,,,,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npnteteåeednnrrer,gfååeneeitentetgi,rtitrekeetrreeednrteelgurtrtrrtåkteået.eoeekttnrdemveeeereteter</a:t>
            </a:r>
            <a:r>
              <a:rPr lang="da-DK" sz="15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rlln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tnnnghkk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vll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lvvvvvvvvv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hhyøy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ee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eneaoerneui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ø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veuue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edeanne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l n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  o   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nn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nranl</a:t>
            </a:r>
            <a:endParaRPr lang="da-DK" sz="1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iilnn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rddnndddbnrkmbddlgtrrndnddgbtddrjdnggvgddtdppkmmnnsrkrrddrrm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d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rtmrbkd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hv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dddddhgldgddDdmdøm</a:t>
            </a:r>
            <a:endParaRPr lang="da-DK" sz="1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dlhdkn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dnøddddddaaa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oooooooooon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uinnnan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i  iii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æe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d  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smMltllrgftvssrsslkvtsøee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ee</a:t>
            </a:r>
            <a:endParaRPr lang="da-DK" sz="1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soiis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k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krksaay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sssssos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eibb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æiolaa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jjluæou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oooom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m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øao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o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sseeeeeraieueeeiuueøssaaeaieuuæ</a:t>
            </a:r>
            <a:endParaRPr lang="da-DK" sz="1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aaaauueniinr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nreeæaiøuig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jtm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 r    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nvhs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s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ffftttkkkkoppææosy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oeaoeeeeaaeeaaeaeaaeeeeeee</a:t>
            </a:r>
            <a:endParaRPr lang="da-DK" sz="1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efåoedooda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r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pvu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eoøeopeøæe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kk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ggk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   i il             d j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ejræ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rmgddseadddeaaeeageeeee</a:t>
            </a:r>
            <a:endParaRPr lang="da-DK" sz="1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eliesssssg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pssss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ssn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r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rkghhh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Rrkmo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aoo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asddtgmsllsppstppsmg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j 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lrrlnlrshhvrrbt</a:t>
            </a:r>
            <a:endParaRPr lang="da-DK" sz="1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C33D94A-5C7C-4292-BFCB-F630A6ABE584}"/>
              </a:ext>
            </a:extLst>
          </p:cNvPr>
          <p:cNvCxnSpPr>
            <a:cxnSpLocks/>
          </p:cNvCxnSpPr>
          <p:nvPr/>
        </p:nvCxnSpPr>
        <p:spPr>
          <a:xfrm>
            <a:off x="1076325" y="3743119"/>
            <a:ext cx="0" cy="58171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72EC55-748C-47AA-B130-2416188368CB}"/>
              </a:ext>
            </a:extLst>
          </p:cNvPr>
          <p:cNvSpPr txBox="1">
            <a:spLocks/>
          </p:cNvSpPr>
          <p:nvPr/>
        </p:nvSpPr>
        <p:spPr>
          <a:xfrm>
            <a:off x="329564" y="1690688"/>
            <a:ext cx="11750040" cy="2303573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358775" indent="-358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Der var så dejligt ude på landet; det var sommer, kornet stod gult, havren grøn, høet var rejst i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endParaRPr lang="da-DK" sz="1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akke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nede i de grønne enge, og der gik storken på sine lange, røde ben og snakkede ægyptisk, for det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sprog havde han lært af sin moder. Rundt om ager og eng var der store skove, og midt i skovene dybe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søer; jo, der var rigtignok dejligt derude på landet! Midt i solskinnet lå der en gammel herregård 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med dybe kanaler rundt om, og fra muren og ned til vandet voksede store skræppeblade, der var så høj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e, at små børn kunne stå oprejste under de største; der var lige så vildsomt derinde, som i den </a:t>
            </a: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tykk</a:t>
            </a:r>
            <a:endParaRPr lang="da-DK" sz="1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da-DK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este</a:t>
            </a: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skov, og her lå en and på sin rede; hun skulle ruge sine små ællinger ud, men nu var hun næsten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ked af det, fordi det varede så længe, og hun sjælden fik visit; de andre ænder holdt mere af at sv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ømme om i kanalerne, end at løbe op og sidde under et skræppeblad for at snadre med hende.</a:t>
            </a:r>
            <a:r>
              <a:rPr lang="da-DK" sz="15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da-DK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0D65F1-CB4B-4093-BBD7-9F151AA41719}"/>
              </a:ext>
            </a:extLst>
          </p:cNvPr>
          <p:cNvSpPr txBox="1"/>
          <p:nvPr/>
        </p:nvSpPr>
        <p:spPr>
          <a:xfrm>
            <a:off x="1333500" y="3794206"/>
            <a:ext cx="5353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 err="1">
                <a:solidFill>
                  <a:srgbClr val="C00000"/>
                </a:solidFill>
              </a:rPr>
              <a:t>Burrows</a:t>
            </a:r>
            <a:r>
              <a:rPr lang="da-DK" sz="2000" dirty="0">
                <a:solidFill>
                  <a:srgbClr val="C00000"/>
                </a:solidFill>
              </a:rPr>
              <a:t>-Wheeler transformation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6B7E28-70AC-4CC9-BE4D-2AC34B560CEB}"/>
              </a:ext>
            </a:extLst>
          </p:cNvPr>
          <p:cNvSpPr txBox="1"/>
          <p:nvPr/>
        </p:nvSpPr>
        <p:spPr>
          <a:xfrm>
            <a:off x="8261983" y="1970340"/>
            <a:ext cx="3600449" cy="47089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416 f at svømme om i kan...</a:t>
            </a:r>
            <a:r>
              <a:rPr lang="da-DK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ldt</a:t>
            </a:r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mere a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417 f det, fordi det var...sten ked a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418 f sin moder. Rundt o...han lært a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419 fik visit; de andre ...n sjælden 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420 for at snadre med he...</a:t>
            </a:r>
            <a:r>
              <a:rPr lang="da-DK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ræppeblad</a:t>
            </a:r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421 for det sprog havde ...ægyptisk, 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422 fordi det varede så ...d af det, 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423 fra muren og ned til...</a:t>
            </a:r>
            <a:r>
              <a:rPr lang="da-DK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dt</a:t>
            </a:r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om, og 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424 g der gik storken på...</a:t>
            </a:r>
            <a:r>
              <a:rPr lang="da-DK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</a:t>
            </a:r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enge, o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425 g eng var der store ... om ager o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426 g fra muren og ned t...undt om, o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427 g havde han lært af ...r det </a:t>
            </a:r>
            <a:r>
              <a:rPr lang="da-DK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spro</a:t>
            </a:r>
            <a:endParaRPr lang="da-DK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428 g her lå en and på s...te skov, o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429 g hun sjælden fik vi...å længe, o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430 g midt i skovene dyb...e skove, o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431 g ned til vandet </a:t>
            </a:r>
            <a:r>
              <a:rPr lang="da-DK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vok</a:t>
            </a:r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da-DK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</a:t>
            </a:r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muren o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432 g sidde under et skr... løbe op o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433 g snakkede ægyptisk,...røde ben o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434 g var der store skov...ager og en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435 gammel herregård med...lå der en 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436 ge sine små ællinger... skulle ru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437 ge så vildsomt </a:t>
            </a:r>
            <a:r>
              <a:rPr lang="da-DK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derin</a:t>
            </a:r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...der var li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438 ge, og der gik stork... grønne en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439 ge, og hun sjælden f...</a:t>
            </a:r>
            <a:r>
              <a:rPr lang="da-DK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ede</a:t>
            </a:r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så læn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440 ge, røde ben og snak...å sine lan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F10B55-85E2-473B-901E-612193B69AB9}"/>
              </a:ext>
            </a:extLst>
          </p:cNvPr>
          <p:cNvSpPr/>
          <p:nvPr/>
        </p:nvSpPr>
        <p:spPr>
          <a:xfrm>
            <a:off x="2228850" y="5343525"/>
            <a:ext cx="2886075" cy="1809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A2F324-8C92-4CB4-89C1-79720EC7F9B9}"/>
              </a:ext>
            </a:extLst>
          </p:cNvPr>
          <p:cNvSpPr/>
          <p:nvPr/>
        </p:nvSpPr>
        <p:spPr>
          <a:xfrm>
            <a:off x="11655734" y="2008440"/>
            <a:ext cx="120969" cy="461143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2506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2DD50-92B6-4E75-A11D-853BF46DE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9450"/>
            <a:ext cx="10515600" cy="1325563"/>
          </a:xfrm>
        </p:spPr>
        <p:txBody>
          <a:bodyPr/>
          <a:lstStyle/>
          <a:p>
            <a:r>
              <a:rPr lang="da-DK" dirty="0"/>
              <a:t>BWT kan forbedre eksisterende tabsfri komprimerings metoder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560171A-46BA-449C-895B-8D0B8DE21955}"/>
              </a:ext>
            </a:extLst>
          </p:cNvPr>
          <p:cNvGrpSpPr/>
          <p:nvPr/>
        </p:nvGrpSpPr>
        <p:grpSpPr>
          <a:xfrm>
            <a:off x="1257302" y="2590800"/>
            <a:ext cx="2038349" cy="2807732"/>
            <a:chOff x="1257302" y="2590800"/>
            <a:chExt cx="2038349" cy="28077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5A4A77C-7DB2-4E84-8D92-8390ECF132EF}"/>
                </a:ext>
              </a:extLst>
            </p:cNvPr>
            <p:cNvSpPr txBox="1"/>
            <p:nvPr/>
          </p:nvSpPr>
          <p:spPr>
            <a:xfrm>
              <a:off x="1257302" y="2590800"/>
              <a:ext cx="2038349" cy="221599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Der var så dejligt ude på landet; det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va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r sommer, kornet stod gult, havren grøn,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høet var rejst i stakke nede i de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grønn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e enge, og der gik storken på sine lange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, røde ben og snakkede ægyptisk, for det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sprog havde han lært af sin moder. Rund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t om ager og eng var der store skove, og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midt i skovene dybe søer; jo, der var r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igtignok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dejligt derude på landet! Midt 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i solskinnet lå der en gammel herregård 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med dybe kanaler rundt om, og fra muren 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og ned til vandet voksede store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skræppeb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lade, der var så høje, at små børn kunne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stå oprejste under de største; der var 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lige så vildsomt derinde, som i den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tykk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este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skov, og her lå en and på sin rede;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hun skulle ruge sine små ællinger ud, m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en nu var hun næsten ked af det, fordi d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et varede så længe, og hun sjælden fik v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isit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; de andre ænder holdt mere af at sv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ømme om i kanalerne, end at løbe op og s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idde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under et skræppeblad for at snadre 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med hende.$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315E265-D968-4904-B988-0FBFA37A1104}"/>
                </a:ext>
              </a:extLst>
            </p:cNvPr>
            <p:cNvSpPr txBox="1"/>
            <p:nvPr/>
          </p:nvSpPr>
          <p:spPr>
            <a:xfrm>
              <a:off x="1257302" y="5029200"/>
              <a:ext cx="2038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dirty="0"/>
                <a:t>original dokument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9CDE648-FD74-44F3-A36D-2FD6E678E510}"/>
              </a:ext>
            </a:extLst>
          </p:cNvPr>
          <p:cNvGrpSpPr/>
          <p:nvPr/>
        </p:nvGrpSpPr>
        <p:grpSpPr>
          <a:xfrm>
            <a:off x="8896350" y="2800946"/>
            <a:ext cx="2038349" cy="2743377"/>
            <a:chOff x="8896350" y="2800946"/>
            <a:chExt cx="2038349" cy="274337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18090E7-1A37-41C9-AC83-2A62888EB90B}"/>
                </a:ext>
              </a:extLst>
            </p:cNvPr>
            <p:cNvSpPr txBox="1"/>
            <p:nvPr/>
          </p:nvSpPr>
          <p:spPr>
            <a:xfrm>
              <a:off x="8896351" y="2800946"/>
              <a:ext cx="2038347" cy="184665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111000001001111001010111001110111110111011100010000000001000001001110110100011101111111100110110100100010100100010011101110101001111111011010100111001000110111000000001001100100110101011100001111101010010101101110011100000011100110001100010011100100101110010101010111110010101000100111111001110110010100000011111110101100000100000001101001010011001100001111111011100001100111011010000110001011100101111010111111011111000111100010111110101111100011001010110101110110110011100100100101000000110000111110101100100011001000111111110010110010001011100110010001110001111111111001001111100101111011001110100100001010101011010010111011110110011110110011001001001100101000101111001101000111101010100000000110101010110011110100110001111011011001110111100001011110000011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A34FDA-EA5F-4237-87DB-2C80D51053B4}"/>
                </a:ext>
              </a:extLst>
            </p:cNvPr>
            <p:cNvSpPr txBox="1"/>
            <p:nvPr/>
          </p:nvSpPr>
          <p:spPr>
            <a:xfrm>
              <a:off x="8896350" y="4897992"/>
              <a:ext cx="203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dirty="0"/>
                <a:t>komprimeret</a:t>
              </a:r>
            </a:p>
            <a:p>
              <a:pPr algn="ctr"/>
              <a:r>
                <a:rPr lang="da-DK" dirty="0"/>
                <a:t>(mindre)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949B27-9717-4AD0-BE84-3D2CEED3DDCE}"/>
              </a:ext>
            </a:extLst>
          </p:cNvPr>
          <p:cNvGrpSpPr/>
          <p:nvPr/>
        </p:nvGrpSpPr>
        <p:grpSpPr>
          <a:xfrm>
            <a:off x="7115173" y="2901732"/>
            <a:ext cx="1781175" cy="527268"/>
            <a:chOff x="7115173" y="2901732"/>
            <a:chExt cx="1781175" cy="527268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9B5CB83-D4ED-4C14-8A99-91682E36F2EB}"/>
                </a:ext>
              </a:extLst>
            </p:cNvPr>
            <p:cNvCxnSpPr>
              <a:cxnSpLocks/>
            </p:cNvCxnSpPr>
            <p:nvPr/>
          </p:nvCxnSpPr>
          <p:spPr>
            <a:xfrm>
              <a:off x="7553325" y="3429000"/>
              <a:ext cx="962025" cy="0"/>
            </a:xfrm>
            <a:prstGeom prst="straightConnector1">
              <a:avLst/>
            </a:prstGeom>
            <a:ln w="762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338035-9BD4-4B86-AB1E-825682564FC3}"/>
                </a:ext>
              </a:extLst>
            </p:cNvPr>
            <p:cNvSpPr txBox="1"/>
            <p:nvPr/>
          </p:nvSpPr>
          <p:spPr>
            <a:xfrm>
              <a:off x="7115173" y="2901732"/>
              <a:ext cx="17811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dirty="0"/>
                <a:t>komprimere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7A9F2BD-CEF2-4655-81AC-5DDD94D9618A}"/>
              </a:ext>
            </a:extLst>
          </p:cNvPr>
          <p:cNvGrpSpPr/>
          <p:nvPr/>
        </p:nvGrpSpPr>
        <p:grpSpPr>
          <a:xfrm>
            <a:off x="7115173" y="4114800"/>
            <a:ext cx="1781175" cy="532804"/>
            <a:chOff x="7115173" y="4114800"/>
            <a:chExt cx="1781175" cy="532804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4989C35-A4EC-4432-AFB8-65E83B9351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53325" y="4114800"/>
              <a:ext cx="962024" cy="0"/>
            </a:xfrm>
            <a:prstGeom prst="straightConnector1">
              <a:avLst/>
            </a:prstGeom>
            <a:ln w="762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4D5C67-2394-4B36-84EA-79911A35A4BC}"/>
                </a:ext>
              </a:extLst>
            </p:cNvPr>
            <p:cNvSpPr txBox="1"/>
            <p:nvPr/>
          </p:nvSpPr>
          <p:spPr>
            <a:xfrm>
              <a:off x="7115173" y="4278272"/>
              <a:ext cx="17811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dirty="0"/>
                <a:t>dekomprimere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3C3931A-8C3C-471D-8E14-2A1C3AED5AA1}"/>
              </a:ext>
            </a:extLst>
          </p:cNvPr>
          <p:cNvGrpSpPr/>
          <p:nvPr/>
        </p:nvGrpSpPr>
        <p:grpSpPr>
          <a:xfrm>
            <a:off x="3295647" y="2901732"/>
            <a:ext cx="1781175" cy="527268"/>
            <a:chOff x="3295647" y="2901732"/>
            <a:chExt cx="1781175" cy="527268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CEA0067-C8C2-454F-9D6A-ADAC0B95496E}"/>
                </a:ext>
              </a:extLst>
            </p:cNvPr>
            <p:cNvCxnSpPr>
              <a:cxnSpLocks/>
            </p:cNvCxnSpPr>
            <p:nvPr/>
          </p:nvCxnSpPr>
          <p:spPr>
            <a:xfrm>
              <a:off x="3771900" y="3429000"/>
              <a:ext cx="962025" cy="0"/>
            </a:xfrm>
            <a:prstGeom prst="straightConnector1">
              <a:avLst/>
            </a:prstGeom>
            <a:ln w="762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2208DF4-1935-459C-BD62-147EE1A53ACC}"/>
                </a:ext>
              </a:extLst>
            </p:cNvPr>
            <p:cNvSpPr txBox="1"/>
            <p:nvPr/>
          </p:nvSpPr>
          <p:spPr>
            <a:xfrm>
              <a:off x="3295647" y="2901732"/>
              <a:ext cx="17811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dirty="0"/>
                <a:t>BWT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DF6B94-0070-4EC9-B3F0-711601B9A369}"/>
              </a:ext>
            </a:extLst>
          </p:cNvPr>
          <p:cNvGrpSpPr/>
          <p:nvPr/>
        </p:nvGrpSpPr>
        <p:grpSpPr>
          <a:xfrm>
            <a:off x="3295647" y="4114800"/>
            <a:ext cx="1781175" cy="532804"/>
            <a:chOff x="3295647" y="4114800"/>
            <a:chExt cx="1781175" cy="532804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3DD8FC7-5568-4123-82AD-6ED219C801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71900" y="4114800"/>
              <a:ext cx="962024" cy="0"/>
            </a:xfrm>
            <a:prstGeom prst="straightConnector1">
              <a:avLst/>
            </a:prstGeom>
            <a:ln w="762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42678AE-F8A7-41B6-A29F-E12F24CC97E1}"/>
                </a:ext>
              </a:extLst>
            </p:cNvPr>
            <p:cNvSpPr txBox="1"/>
            <p:nvPr/>
          </p:nvSpPr>
          <p:spPr>
            <a:xfrm>
              <a:off x="3295647" y="4278272"/>
              <a:ext cx="17811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dirty="0"/>
                <a:t>inverse BWT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42F0AFE-4278-4AE5-A8AC-3BE3F172BF95}"/>
              </a:ext>
            </a:extLst>
          </p:cNvPr>
          <p:cNvSpPr txBox="1"/>
          <p:nvPr/>
        </p:nvSpPr>
        <p:spPr>
          <a:xfrm>
            <a:off x="0" y="6017536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dirty="0"/>
              <a:t>Eksempel: </a:t>
            </a:r>
            <a:r>
              <a:rPr lang="da-DK" sz="2400" dirty="0">
                <a:solidFill>
                  <a:srgbClr val="C00000"/>
                </a:solidFill>
              </a:rPr>
              <a:t>bzip2</a:t>
            </a:r>
            <a:br>
              <a:rPr lang="da-DK" sz="2400" dirty="0"/>
            </a:br>
            <a:r>
              <a:rPr lang="da-DK" sz="2000" dirty="0"/>
              <a:t>(BWT + run-</a:t>
            </a:r>
            <a:r>
              <a:rPr lang="da-DK" sz="2000" dirty="0" err="1"/>
              <a:t>length</a:t>
            </a:r>
            <a:r>
              <a:rPr lang="da-DK" sz="2000" dirty="0"/>
              <a:t> </a:t>
            </a:r>
            <a:r>
              <a:rPr lang="da-DK" sz="2000" dirty="0" err="1"/>
              <a:t>encoding</a:t>
            </a:r>
            <a:r>
              <a:rPr lang="da-DK" sz="2000" dirty="0"/>
              <a:t> + </a:t>
            </a:r>
            <a:r>
              <a:rPr lang="da-DK" sz="2000" dirty="0" err="1"/>
              <a:t>move</a:t>
            </a:r>
            <a:r>
              <a:rPr lang="da-DK" sz="2000" dirty="0"/>
              <a:t>-to-front + </a:t>
            </a:r>
            <a:r>
              <a:rPr lang="da-DK" sz="2000" dirty="0" err="1"/>
              <a:t>Huffman</a:t>
            </a:r>
            <a:r>
              <a:rPr lang="da-DK" sz="2000" dirty="0"/>
              <a:t> </a:t>
            </a:r>
            <a:r>
              <a:rPr lang="da-DK" sz="2000" dirty="0" err="1"/>
              <a:t>codes</a:t>
            </a:r>
            <a:r>
              <a:rPr lang="da-DK" sz="2000" dirty="0"/>
              <a:t> + delta </a:t>
            </a:r>
            <a:r>
              <a:rPr lang="da-DK" sz="2000" dirty="0" err="1"/>
              <a:t>encoding</a:t>
            </a:r>
            <a:r>
              <a:rPr lang="da-DK" sz="2000" dirty="0"/>
              <a:t> + …  </a:t>
            </a:r>
            <a:r>
              <a:rPr lang="da-DK" sz="2000" dirty="0">
                <a:hlinkClick r:id="rId3"/>
              </a:rPr>
              <a:t>en.wikipedia.org/wiki/Bzip2</a:t>
            </a:r>
            <a:r>
              <a:rPr lang="da-DK" sz="2000" dirty="0"/>
              <a:t>)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412F4C1-9797-4686-A2B7-AC99C5D4EF00}"/>
              </a:ext>
            </a:extLst>
          </p:cNvPr>
          <p:cNvGrpSpPr/>
          <p:nvPr/>
        </p:nvGrpSpPr>
        <p:grpSpPr>
          <a:xfrm>
            <a:off x="5205410" y="2909085"/>
            <a:ext cx="1781175" cy="527268"/>
            <a:chOff x="5205410" y="2909085"/>
            <a:chExt cx="1781175" cy="527268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0B08C5D-C737-4424-9672-B172C536185E}"/>
                </a:ext>
              </a:extLst>
            </p:cNvPr>
            <p:cNvCxnSpPr>
              <a:cxnSpLocks/>
            </p:cNvCxnSpPr>
            <p:nvPr/>
          </p:nvCxnSpPr>
          <p:spPr>
            <a:xfrm>
              <a:off x="5643562" y="3436353"/>
              <a:ext cx="962025" cy="0"/>
            </a:xfrm>
            <a:prstGeom prst="straightConnector1">
              <a:avLst/>
            </a:prstGeom>
            <a:ln w="762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8793442-BE3C-43EC-8951-5E13D3AF4E67}"/>
                </a:ext>
              </a:extLst>
            </p:cNvPr>
            <p:cNvSpPr txBox="1"/>
            <p:nvPr/>
          </p:nvSpPr>
          <p:spPr>
            <a:xfrm>
              <a:off x="5205410" y="2909085"/>
              <a:ext cx="17811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dirty="0"/>
                <a:t>komprimere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19A6C42-408B-408E-B950-4B1618CF4858}"/>
              </a:ext>
            </a:extLst>
          </p:cNvPr>
          <p:cNvGrpSpPr/>
          <p:nvPr/>
        </p:nvGrpSpPr>
        <p:grpSpPr>
          <a:xfrm>
            <a:off x="5205410" y="4122153"/>
            <a:ext cx="1781175" cy="532804"/>
            <a:chOff x="5205410" y="4122153"/>
            <a:chExt cx="1781175" cy="532804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F8FB812-9DF1-4902-B9C9-759953202A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43562" y="4122153"/>
              <a:ext cx="962024" cy="0"/>
            </a:xfrm>
            <a:prstGeom prst="straightConnector1">
              <a:avLst/>
            </a:prstGeom>
            <a:ln w="762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6DA7E83-FCE7-40B7-9775-2C21F96A9738}"/>
                </a:ext>
              </a:extLst>
            </p:cNvPr>
            <p:cNvSpPr txBox="1"/>
            <p:nvPr/>
          </p:nvSpPr>
          <p:spPr>
            <a:xfrm>
              <a:off x="5205410" y="4285625"/>
              <a:ext cx="17811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dirty="0"/>
                <a:t>dekomprimere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085C29B-B41A-43BE-AC76-CADD6A10DC76}"/>
              </a:ext>
            </a:extLst>
          </p:cNvPr>
          <p:cNvGrpSpPr/>
          <p:nvPr/>
        </p:nvGrpSpPr>
        <p:grpSpPr>
          <a:xfrm>
            <a:off x="5076823" y="2590799"/>
            <a:ext cx="2038350" cy="3084732"/>
            <a:chOff x="5076824" y="2590799"/>
            <a:chExt cx="2038350" cy="30847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0A76A25-141C-473D-A33A-53CF9E1538FD}"/>
                </a:ext>
              </a:extLst>
            </p:cNvPr>
            <p:cNvSpPr txBox="1"/>
            <p:nvPr/>
          </p:nvSpPr>
          <p:spPr>
            <a:xfrm>
              <a:off x="5076825" y="2590799"/>
              <a:ext cx="2038349" cy="221599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!.edtmned,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rfeå;irkåiågr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;,,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ttr;ifdeår,ger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nd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,,gnrnedeg,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dglrrg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;,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åemmttt;ein,nååertr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åntde,tgnagenn,r,,,,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npnteteåeednnrrer,gf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ååeneeitentetgi,rtitrekeetrreeednrteelgu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rtrtrrtåkteået.eoeekttnrdemveeeereteter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$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rlln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tnnnghkk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vll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lvvvvvvvvv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hhy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øy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ee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eneaoerneui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ø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veuue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edeanne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l n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n    o   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nn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nranliilnn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rddnndddbnrkm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bddlgtrrndnddgbtddrjdnggvgddtdppkmmnnsrk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rrddrrm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d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rtmrbkd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hv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dddddhgldgddDdmdøm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dlhdkn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dnøddddddaaa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oooooooooon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uinn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nan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i  iii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æe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          d  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smMltllr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gftvssrsslkvtsøee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eesoiis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k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krksaay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sss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ssos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eibb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æiolaa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jjluæou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oooom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m 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m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øao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o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sseeeeeraieueeeiuueøssaaeaieuuæ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aaaauueniinr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nreeæaiøuig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jtm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r      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nvhs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s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ss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ffftttkkkkoppææosy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oeaoee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eeaaeeaaeaeaaeeeeeeeefåoedooda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r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pvu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eoø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eopeøæe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kk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ggk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 i il             d j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ejræ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      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rmgddseadddeaaeeageeeee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eliesssssg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pssss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ssn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r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rkghhh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Rrkmo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</a:t>
              </a: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aoo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asddtgmsllsppstppsmg</a:t>
              </a:r>
              <a:r>
                <a:rPr lang="da-DK" sz="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j  </a:t>
              </a: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lrrl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Font typeface="Wingdings" panose="05000000000000000000" pitchFamily="2" charset="2"/>
                <a:buNone/>
              </a:pPr>
              <a:r>
                <a:rPr lang="da-DK" sz="6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nlrshhvrrbt</a:t>
              </a:r>
              <a:endParaRPr lang="da-DK" sz="6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88B9C0-D93B-4551-9D18-9957624EF5D9}"/>
                </a:ext>
              </a:extLst>
            </p:cNvPr>
            <p:cNvSpPr txBox="1"/>
            <p:nvPr/>
          </p:nvSpPr>
          <p:spPr>
            <a:xfrm>
              <a:off x="5076824" y="5029200"/>
              <a:ext cx="203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dirty="0" err="1"/>
                <a:t>Burrows</a:t>
              </a:r>
              <a:r>
                <a:rPr lang="da-DK" dirty="0"/>
                <a:t>-Wheeler </a:t>
              </a:r>
              <a:r>
                <a:rPr lang="da-DK" dirty="0" err="1"/>
                <a:t>transform</a:t>
              </a:r>
              <a:endParaRPr lang="da-DK" dirty="0"/>
            </a:p>
          </p:txBody>
        </p:sp>
      </p:grpSp>
    </p:spTree>
    <p:extLst>
      <p:ext uri="{BB962C8B-B14F-4D97-AF65-F5344CB8AC3E}">
        <p14:creationId xmlns:p14="http://schemas.microsoft.com/office/powerpoint/2010/main" val="298003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2249F-6C2C-487D-A720-1101E0874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Mønstergenkendelse (FM-</a:t>
            </a:r>
            <a:r>
              <a:rPr lang="da-DK" dirty="0" err="1"/>
              <a:t>index</a:t>
            </a:r>
            <a:r>
              <a:rPr lang="da-DK" dirty="0"/>
              <a:t>)</a:t>
            </a:r>
            <a:br>
              <a:rPr lang="da-DK" dirty="0"/>
            </a:br>
            <a:r>
              <a:rPr lang="da-DK" sz="3200" dirty="0"/>
              <a:t>[</a:t>
            </a:r>
            <a:r>
              <a:rPr lang="da-DK" sz="3200" dirty="0" err="1"/>
              <a:t>Ferragina</a:t>
            </a:r>
            <a:r>
              <a:rPr lang="da-DK" sz="3200" dirty="0"/>
              <a:t>, </a:t>
            </a:r>
            <a:r>
              <a:rPr lang="da-DK" sz="3200" dirty="0" err="1"/>
              <a:t>Manzini</a:t>
            </a:r>
            <a:r>
              <a:rPr lang="da-DK" sz="3200" dirty="0"/>
              <a:t>, FOCS 2000]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7B855-4DA6-43E9-9AA1-0F50CC11E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8700"/>
            <a:ext cx="10515600" cy="8401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dirty="0"/>
              <a:t>Givet en streng, byg en kompakt </a:t>
            </a:r>
            <a:r>
              <a:rPr lang="da-DK" b="1" dirty="0"/>
              <a:t>søgestruktur</a:t>
            </a:r>
            <a:r>
              <a:rPr lang="da-DK" dirty="0"/>
              <a:t> så vi effektivt kan finde alle forekomster af en delstreng (mønster)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482D10-E234-4090-9523-94A2D0C230FC}"/>
              </a:ext>
            </a:extLst>
          </p:cNvPr>
          <p:cNvSpPr txBox="1"/>
          <p:nvPr/>
        </p:nvSpPr>
        <p:spPr>
          <a:xfrm>
            <a:off x="1383984" y="2798525"/>
            <a:ext cx="9424032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Der var så dejligt ude på landet; det var sommer, kornet stod gult, havren grøn, høet var rejst i </a:t>
            </a:r>
            <a:r>
              <a:rPr lang="da-DK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endParaRPr lang="da-DK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akke</a:t>
            </a:r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nede i de grønne enge, og der gik storken på sine lange, røde ben og snakkede ægyptisk, for det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sprog havde han lært af sin moder. Rundt om ager og eng var der store skove, og midt i skovene dybe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søer; jo, der var rigtignok dejligt derude på landet! Midt i solskinnet lå der en gammel herregård 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med dybe kanaler rundt om, og fra muren og ned til vandet voksede store skræppeblade, der var så høj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e, at små børn kunne stå oprejste under de største; der var lige så vildsomt derinde, som i den </a:t>
            </a:r>
            <a:r>
              <a:rPr lang="da-DK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tykk</a:t>
            </a:r>
            <a:endParaRPr lang="da-DK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este</a:t>
            </a:r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skov, og her lå en and på sin rede; hun skulle ruge sine små ællinger ud, men nu var hun næsten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ked af det, fordi det varede så længe, og hun sjælden fik visit; de andre ænder holdt mere af at sv</a:t>
            </a:r>
          </a:p>
          <a:p>
            <a:r>
              <a:rPr lang="da-DK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ømme om i kanalerne, end at løbe op og sidde under et skræppeblad for at snadre med hende.</a:t>
            </a:r>
            <a:r>
              <a:rPr lang="da-DK" sz="12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4F0D5A-8AFC-44F8-B7E4-B82148D9564C}"/>
              </a:ext>
            </a:extLst>
          </p:cNvPr>
          <p:cNvSpPr/>
          <p:nvPr/>
        </p:nvSpPr>
        <p:spPr>
          <a:xfrm>
            <a:off x="8096251" y="3574951"/>
            <a:ext cx="1028700" cy="1905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607CB5-547C-4FD5-BB48-F473FE893D78}"/>
              </a:ext>
            </a:extLst>
          </p:cNvPr>
          <p:cNvSpPr/>
          <p:nvPr/>
        </p:nvSpPr>
        <p:spPr>
          <a:xfrm>
            <a:off x="6438901" y="4298851"/>
            <a:ext cx="1028700" cy="1905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158BEE-993A-4C91-89D4-3F5711A6E7BD}"/>
              </a:ext>
            </a:extLst>
          </p:cNvPr>
          <p:cNvSpPr txBox="1"/>
          <p:nvPr/>
        </p:nvSpPr>
        <p:spPr>
          <a:xfrm>
            <a:off x="838200" y="4725446"/>
            <a:ext cx="502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Kan løses ved at kombinere </a:t>
            </a:r>
            <a:br>
              <a:rPr lang="da-DK" sz="2800" dirty="0"/>
            </a:br>
            <a:r>
              <a:rPr lang="da-DK" sz="2800" dirty="0"/>
              <a:t>BWT med ”</a:t>
            </a:r>
            <a:r>
              <a:rPr lang="da-DK" sz="2800" dirty="0" err="1"/>
              <a:t>Suffix</a:t>
            </a:r>
            <a:r>
              <a:rPr lang="da-DK" sz="2800" dirty="0"/>
              <a:t>-Arrays”</a:t>
            </a:r>
          </a:p>
          <a:p>
            <a:r>
              <a:rPr lang="da-DK" sz="2800" dirty="0"/>
              <a:t>(plus lidt mere)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F89F3CD-ED99-46BA-B860-236D42B6C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646180"/>
              </p:ext>
            </p:extLst>
          </p:nvPr>
        </p:nvGraphicFramePr>
        <p:xfrm>
          <a:off x="9972675" y="4810760"/>
          <a:ext cx="1824990" cy="1920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030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</a:tbl>
          </a:graphicData>
        </a:graphic>
      </p:graphicFrame>
      <p:graphicFrame>
        <p:nvGraphicFramePr>
          <p:cNvPr id="12" name="Table 4">
            <a:extLst>
              <a:ext uri="{FF2B5EF4-FFF2-40B4-BE49-F238E27FC236}">
                <a16:creationId xmlns:a16="http://schemas.microsoft.com/office/drawing/2014/main" id="{3F741906-9374-4E00-BD19-456535CE8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390608"/>
              </p:ext>
            </p:extLst>
          </p:nvPr>
        </p:nvGraphicFramePr>
        <p:xfrm>
          <a:off x="5086485" y="6392646"/>
          <a:ext cx="145796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92CFB5A2-A325-4345-8362-5DFDE593B614}"/>
              </a:ext>
            </a:extLst>
          </p:cNvPr>
          <p:cNvSpPr/>
          <p:nvPr/>
        </p:nvSpPr>
        <p:spPr>
          <a:xfrm>
            <a:off x="10027129" y="4828143"/>
            <a:ext cx="257387" cy="192024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C844384-A211-4A73-9990-ACF4302E0E55}"/>
              </a:ext>
            </a:extLst>
          </p:cNvPr>
          <p:cNvCxnSpPr>
            <a:cxnSpLocks/>
          </p:cNvCxnSpPr>
          <p:nvPr/>
        </p:nvCxnSpPr>
        <p:spPr>
          <a:xfrm>
            <a:off x="6652762" y="6561770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6FA240B-3EF9-4D46-8E84-FD3058744DCE}"/>
              </a:ext>
            </a:extLst>
          </p:cNvPr>
          <p:cNvCxnSpPr>
            <a:cxnSpLocks/>
          </p:cNvCxnSpPr>
          <p:nvPr/>
        </p:nvCxnSpPr>
        <p:spPr>
          <a:xfrm>
            <a:off x="9216468" y="6561770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0E149CB3-034E-4A42-A83B-42CD4AB4C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712585"/>
              </p:ext>
            </p:extLst>
          </p:nvPr>
        </p:nvGraphicFramePr>
        <p:xfrm>
          <a:off x="7302556" y="4810760"/>
          <a:ext cx="1824990" cy="1920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030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</a:tblGrid>
              <a:tr h="148292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148292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148292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148292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148292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148292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148292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6009820B-DF3A-4872-8803-C6E23133B626}"/>
              </a:ext>
            </a:extLst>
          </p:cNvPr>
          <p:cNvSpPr txBox="1"/>
          <p:nvPr/>
        </p:nvSpPr>
        <p:spPr>
          <a:xfrm rot="16200000">
            <a:off x="9230409" y="5586213"/>
            <a:ext cx="132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 err="1">
                <a:solidFill>
                  <a:srgbClr val="C00000"/>
                </a:solidFill>
              </a:rPr>
              <a:t>Suffix</a:t>
            </a:r>
            <a:r>
              <a:rPr lang="da-DK" dirty="0">
                <a:solidFill>
                  <a:srgbClr val="C00000"/>
                </a:solidFill>
              </a:rPr>
              <a:t> Array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52AB70F-DF32-4A8D-8233-1143CA576AE3}"/>
              </a:ext>
            </a:extLst>
          </p:cNvPr>
          <p:cNvSpPr/>
          <p:nvPr/>
        </p:nvSpPr>
        <p:spPr>
          <a:xfrm>
            <a:off x="11585207" y="4828143"/>
            <a:ext cx="257387" cy="192024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E7F045-85A8-4498-9206-7C924D5D6679}"/>
              </a:ext>
            </a:extLst>
          </p:cNvPr>
          <p:cNvSpPr txBox="1"/>
          <p:nvPr/>
        </p:nvSpPr>
        <p:spPr>
          <a:xfrm rot="5400000">
            <a:off x="11317753" y="5603597"/>
            <a:ext cx="132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>
                <a:solidFill>
                  <a:srgbClr val="C00000"/>
                </a:solidFill>
              </a:rPr>
              <a:t>BWT</a:t>
            </a:r>
          </a:p>
        </p:txBody>
      </p:sp>
    </p:spTree>
    <p:extLst>
      <p:ext uri="{BB962C8B-B14F-4D97-AF65-F5344CB8AC3E}">
        <p14:creationId xmlns:p14="http://schemas.microsoft.com/office/powerpoint/2010/main" val="18611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7" grpId="0" animBg="1"/>
      <p:bldP spid="8" grpId="0" animBg="1"/>
      <p:bldP spid="10" grpId="0"/>
      <p:bldP spid="13" grpId="0" animBg="1"/>
      <p:bldP spid="17" grpId="0"/>
      <p:bldP spid="20" grpId="0" animBg="1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018CFB-D67B-4314-A50D-6C46E21C5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813946" y="1174584"/>
            <a:ext cx="6564109" cy="45088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3137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E83E3-D81A-4CEA-96BF-593417CE7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Opsummering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BC803-A9D0-46AD-BA6F-CDC834269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5926"/>
            <a:ext cx="10515600" cy="4473390"/>
          </a:xfrm>
        </p:spPr>
        <p:txBody>
          <a:bodyPr>
            <a:normAutofit/>
          </a:bodyPr>
          <a:lstStyle/>
          <a:p>
            <a:r>
              <a:rPr lang="da-DK" dirty="0" err="1"/>
              <a:t>Burrows</a:t>
            </a:r>
            <a:r>
              <a:rPr lang="da-DK" dirty="0"/>
              <a:t>-Wheeler transformation </a:t>
            </a:r>
          </a:p>
          <a:p>
            <a:pPr lvl="1"/>
            <a:r>
              <a:rPr lang="da-DK" dirty="0"/>
              <a:t>kan beregnes effektivt (ikke vist)</a:t>
            </a:r>
          </a:p>
          <a:p>
            <a:pPr lvl="1"/>
            <a:r>
              <a:rPr lang="da-DK" dirty="0"/>
              <a:t>der findes en invers transformation</a:t>
            </a:r>
          </a:p>
          <a:p>
            <a:pPr lvl="1"/>
            <a:r>
              <a:rPr lang="da-DK" dirty="0"/>
              <a:t>den inverse kan beregnes effektivt</a:t>
            </a:r>
          </a:p>
          <a:p>
            <a:pPr marL="457200" lvl="1" indent="0">
              <a:buNone/>
            </a:pPr>
            <a:endParaRPr lang="da-DK" dirty="0"/>
          </a:p>
          <a:p>
            <a:r>
              <a:rPr lang="da-DK" dirty="0"/>
              <a:t>Mange (overraskende) anvendelser, f.eks.</a:t>
            </a:r>
          </a:p>
          <a:p>
            <a:pPr lvl="1"/>
            <a:r>
              <a:rPr lang="da-DK" dirty="0"/>
              <a:t>komprimering af sekvenser og billeder</a:t>
            </a:r>
          </a:p>
          <a:p>
            <a:pPr lvl="1"/>
            <a:r>
              <a:rPr lang="da-DK" dirty="0"/>
              <a:t>hukommelseseffektive søgestrukturer til mønstergenkendelse</a:t>
            </a:r>
          </a:p>
          <a:p>
            <a:pPr lvl="1"/>
            <a:r>
              <a:rPr lang="da-DK" dirty="0"/>
              <a:t>bioinformatik, f.eks. ”</a:t>
            </a:r>
            <a:r>
              <a:rPr lang="da-DK" dirty="0" err="1"/>
              <a:t>sequence</a:t>
            </a:r>
            <a:r>
              <a:rPr lang="da-DK" dirty="0"/>
              <a:t> alignment” </a:t>
            </a:r>
            <a:br>
              <a:rPr lang="da-DK" dirty="0"/>
            </a:br>
            <a:r>
              <a:rPr lang="da-DK" dirty="0"/>
              <a:t>(AU bioinformatikkursus </a:t>
            </a:r>
            <a:r>
              <a:rPr lang="da-DK" i="1" dirty="0" err="1"/>
              <a:t>Genome-Scale</a:t>
            </a:r>
            <a:r>
              <a:rPr lang="da-DK" i="1" dirty="0"/>
              <a:t> </a:t>
            </a:r>
            <a:r>
              <a:rPr lang="da-DK" i="1" dirty="0" err="1"/>
              <a:t>Algorithms</a:t>
            </a:r>
            <a:r>
              <a:rPr lang="da-DK" dirty="0"/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82F520-A69B-41C9-87E0-B29E66F1F509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dirty="0">
                <a:hlinkClick r:id="rId3"/>
              </a:rPr>
              <a:t>https://en.wikipedia.org/wiki/Burrows–Wheeler_transform</a:t>
            </a:r>
            <a:endParaRPr lang="da-DK" dirty="0"/>
          </a:p>
        </p:txBody>
      </p:sp>
      <p:pic>
        <p:nvPicPr>
          <p:cNvPr id="8" name="Picture 7" descr="A person wearing glasses and a tie&#10;&#10;Description automatically generated with low confidence">
            <a:extLst>
              <a:ext uri="{FF2B5EF4-FFF2-40B4-BE49-F238E27FC236}">
                <a16:creationId xmlns:a16="http://schemas.microsoft.com/office/drawing/2014/main" id="{B2BFDD79-C7C7-479E-8DAA-5A0263DD95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539" y="1566863"/>
            <a:ext cx="1402337" cy="1869783"/>
          </a:xfrm>
          <a:prstGeom prst="rect">
            <a:avLst/>
          </a:prstGeom>
        </p:spPr>
      </p:pic>
      <p:pic>
        <p:nvPicPr>
          <p:cNvPr id="9" name="Picture 8" descr="A person sitting in a chair&#10;&#10;Description automatically generated with low confidence">
            <a:extLst>
              <a:ext uri="{FF2B5EF4-FFF2-40B4-BE49-F238E27FC236}">
                <a16:creationId xmlns:a16="http://schemas.microsoft.com/office/drawing/2014/main" id="{3F5C362A-7C1E-4E5A-ABE2-49A7449638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351" y="1566863"/>
            <a:ext cx="1900237" cy="19002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E8BEC0-AA24-4A3A-BF54-639311AB1180}"/>
              </a:ext>
            </a:extLst>
          </p:cNvPr>
          <p:cNvSpPr txBox="1"/>
          <p:nvPr/>
        </p:nvSpPr>
        <p:spPr>
          <a:xfrm>
            <a:off x="7880350" y="3427121"/>
            <a:ext cx="1900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u="none" dirty="0"/>
              <a:t>Michael </a:t>
            </a:r>
            <a:r>
              <a:rPr lang="da-DK" u="none" dirty="0" err="1"/>
              <a:t>Burrows</a:t>
            </a:r>
            <a:r>
              <a:rPr lang="da-DK" u="none" dirty="0"/>
              <a:t> </a:t>
            </a:r>
            <a:endParaRPr lang="da-DK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86BF71-A50A-4ECD-8A62-91DEA378115B}"/>
              </a:ext>
            </a:extLst>
          </p:cNvPr>
          <p:cNvSpPr txBox="1"/>
          <p:nvPr/>
        </p:nvSpPr>
        <p:spPr>
          <a:xfrm>
            <a:off x="9780588" y="3427121"/>
            <a:ext cx="1900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u="none" dirty="0"/>
              <a:t>David J. Wheeler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5761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56988-3248-4ED3-A028-AC9CA4811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da-DK" sz="7200" dirty="0"/>
              <a:t>Velkommen </a:t>
            </a:r>
          </a:p>
          <a:p>
            <a:pPr marL="0" indent="0" algn="ctr">
              <a:buNone/>
            </a:pPr>
            <a:r>
              <a:rPr lang="da-DK" sz="7200" dirty="0"/>
              <a:t>til </a:t>
            </a:r>
          </a:p>
          <a:p>
            <a:pPr marL="0" indent="0" algn="ctr">
              <a:buNone/>
            </a:pPr>
            <a:r>
              <a:rPr lang="da-DK" sz="7200" b="0" i="1" u="none" strike="noStrike" kern="1200" dirty="0" err="1">
                <a:solidFill>
                  <a:srgbClr val="000000"/>
                </a:solidFill>
                <a:effectLst/>
                <a:cs typeface="Courier New" panose="02070309020205020404" pitchFamily="49" charset="0"/>
              </a:rPr>
              <a:t>itd</a:t>
            </a:r>
            <a:r>
              <a:rPr lang="da-DK" sz="7200" b="0" i="1" u="none" strike="noStrike" kern="1200" dirty="0" err="1">
                <a:solidFill>
                  <a:srgbClr val="C00000"/>
                </a:solidFill>
                <a:effectLst/>
                <a:cs typeface="Courier New" panose="02070309020205020404" pitchFamily="49" charset="0"/>
              </a:rPr>
              <a:t>$</a:t>
            </a:r>
            <a:r>
              <a:rPr lang="da-DK" sz="7200" b="0" i="1" u="none" strike="noStrike" kern="1200" dirty="0" err="1">
                <a:solidFill>
                  <a:srgbClr val="000000"/>
                </a:solidFill>
                <a:effectLst/>
                <a:cs typeface="Courier New" panose="02070309020205020404" pitchFamily="49" charset="0"/>
              </a:rPr>
              <a:t>ogala</a:t>
            </a:r>
            <a:endParaRPr lang="da-DK" sz="6000" b="0" i="1" u="none" strike="noStrike" dirty="0">
              <a:effectLst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841257-85EA-38F4-DE3D-0D013DC57531}"/>
              </a:ext>
            </a:extLst>
          </p:cNvPr>
          <p:cNvGrpSpPr/>
          <p:nvPr/>
        </p:nvGrpSpPr>
        <p:grpSpPr>
          <a:xfrm>
            <a:off x="9577916" y="4125393"/>
            <a:ext cx="2370667" cy="2577006"/>
            <a:chOff x="9577916" y="4125393"/>
            <a:chExt cx="2370667" cy="25770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C6A4E99-7049-6719-24AB-0144D51B0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77916" y="4125393"/>
              <a:ext cx="2314520" cy="231452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CA2DD3E-EB6D-E20D-FE73-F3A7C00B1625}"/>
                </a:ext>
              </a:extLst>
            </p:cNvPr>
            <p:cNvSpPr txBox="1"/>
            <p:nvPr/>
          </p:nvSpPr>
          <p:spPr>
            <a:xfrm>
              <a:off x="9577916" y="6333067"/>
              <a:ext cx="23706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dirty="0"/>
                <a:t>Link til slides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6672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018CFB-D67B-4314-A50D-6C46E21C5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840316" y="1174583"/>
            <a:ext cx="6564109" cy="45088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F2038AC-EE92-45D4-8863-9993412F0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8862" y="259239"/>
            <a:ext cx="6785816" cy="1325563"/>
          </a:xfrm>
        </p:spPr>
        <p:txBody>
          <a:bodyPr>
            <a:normAutofit/>
          </a:bodyPr>
          <a:lstStyle/>
          <a:p>
            <a:pPr algn="ctr"/>
            <a:r>
              <a:rPr lang="da-DK" dirty="0" err="1"/>
              <a:t>Burrows</a:t>
            </a:r>
            <a:r>
              <a:rPr lang="da-DK" dirty="0"/>
              <a:t> - Wheeler</a:t>
            </a:r>
            <a:br>
              <a:rPr lang="da-DK" dirty="0"/>
            </a:br>
            <a:r>
              <a:rPr lang="da-DK" dirty="0"/>
              <a:t>transformation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96D4F13-E278-4356-B6A9-18412161C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4920" y="4259138"/>
            <a:ext cx="7418131" cy="259886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da-DK" sz="2400" dirty="0"/>
              <a:t>Opfundet af Wheeler (1927-2004) in 1978</a:t>
            </a:r>
          </a:p>
          <a:p>
            <a:pPr marL="0" indent="0" algn="ctr">
              <a:buNone/>
            </a:pPr>
            <a:r>
              <a:rPr lang="da-DK" sz="2400" dirty="0" err="1"/>
              <a:t>Burrows</a:t>
            </a:r>
            <a:r>
              <a:rPr lang="da-DK" sz="2400" dirty="0"/>
              <a:t> var ph.d. studerende af Wheeler @ Cambridge</a:t>
            </a:r>
          </a:p>
          <a:p>
            <a:pPr marL="0" indent="0" algn="ctr">
              <a:buNone/>
            </a:pPr>
            <a:r>
              <a:rPr lang="da-DK" sz="2400" dirty="0"/>
              <a:t>Teknisk rapport 1994</a:t>
            </a:r>
          </a:p>
          <a:p>
            <a:pPr marL="0" indent="0" algn="ctr">
              <a:buNone/>
            </a:pPr>
            <a:r>
              <a:rPr lang="da-DK" sz="2400" dirty="0"/>
              <a:t>”</a:t>
            </a:r>
            <a:r>
              <a:rPr lang="da-DK" sz="2400" dirty="0" err="1"/>
              <a:t>Annual</a:t>
            </a:r>
            <a:r>
              <a:rPr lang="da-DK" sz="2400" dirty="0"/>
              <a:t> Data </a:t>
            </a:r>
            <a:r>
              <a:rPr lang="da-DK" sz="2400" dirty="0" err="1"/>
              <a:t>Compression</a:t>
            </a:r>
            <a:r>
              <a:rPr lang="da-DK" sz="2400" dirty="0"/>
              <a:t> Conference”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da-DK" sz="2400" dirty="0"/>
              <a:t>afviste at publicere resultatet</a:t>
            </a:r>
          </a:p>
          <a:p>
            <a:pPr marL="0" indent="0" algn="ctr">
              <a:spcBef>
                <a:spcPts val="0"/>
              </a:spcBef>
              <a:buNone/>
            </a:pPr>
            <a:endParaRPr lang="da-DK" sz="2400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/>
              <a:t>Burrows: 2022 ACM Paris </a:t>
            </a:r>
            <a:r>
              <a:rPr lang="en-US" sz="2400" dirty="0" err="1"/>
              <a:t>Kanellakis</a:t>
            </a:r>
            <a:r>
              <a:rPr lang="en-US" sz="2400" dirty="0"/>
              <a:t> Theory and Practice Award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None/>
              <a:defRPr/>
            </a:pPr>
            <a:endParaRPr lang="en-US" sz="2400" dirty="0"/>
          </a:p>
          <a:p>
            <a:pPr marL="0" indent="0" algn="ctr">
              <a:spcBef>
                <a:spcPts val="0"/>
              </a:spcBef>
              <a:buNone/>
            </a:pPr>
            <a:endParaRPr lang="da-DK" sz="2400" dirty="0"/>
          </a:p>
        </p:txBody>
      </p:sp>
      <p:pic>
        <p:nvPicPr>
          <p:cNvPr id="6" name="Picture 5" descr="A person wearing glasses and a tie&#10;&#10;Description automatically generated with low confidence">
            <a:extLst>
              <a:ext uri="{FF2B5EF4-FFF2-40B4-BE49-F238E27FC236}">
                <a16:creationId xmlns:a16="http://schemas.microsoft.com/office/drawing/2014/main" id="{A3DBF746-5B3D-4BE5-B70E-061D0930E9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109" y="1775639"/>
            <a:ext cx="1402337" cy="1869783"/>
          </a:xfrm>
          <a:prstGeom prst="rect">
            <a:avLst/>
          </a:prstGeom>
        </p:spPr>
      </p:pic>
      <p:pic>
        <p:nvPicPr>
          <p:cNvPr id="3" name="Picture 2" descr="A person sitting in a chair&#10;&#10;Description automatically generated with low confidence">
            <a:extLst>
              <a:ext uri="{FF2B5EF4-FFF2-40B4-BE49-F238E27FC236}">
                <a16:creationId xmlns:a16="http://schemas.microsoft.com/office/drawing/2014/main" id="{723F6443-245E-4858-B281-BD21C0C8DD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5" r="12037"/>
          <a:stretch/>
        </p:blipFill>
        <p:spPr>
          <a:xfrm>
            <a:off x="6833937" y="1775639"/>
            <a:ext cx="1402338" cy="19002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B538B72-FF52-4E19-AF52-5B05E9F64CF6}"/>
              </a:ext>
            </a:extLst>
          </p:cNvPr>
          <p:cNvSpPr txBox="1"/>
          <p:nvPr/>
        </p:nvSpPr>
        <p:spPr>
          <a:xfrm>
            <a:off x="6564763" y="3635897"/>
            <a:ext cx="1900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u="none" dirty="0"/>
              <a:t>Michael </a:t>
            </a:r>
            <a:r>
              <a:rPr lang="da-DK" u="none" dirty="0" err="1"/>
              <a:t>Burrows</a:t>
            </a:r>
            <a:r>
              <a:rPr lang="da-DK" u="none" dirty="0"/>
              <a:t> </a:t>
            </a:r>
            <a:endParaRPr lang="da-DK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6AD6A0-E901-4A45-8BF5-C96EFF8A65A4}"/>
              </a:ext>
            </a:extLst>
          </p:cNvPr>
          <p:cNvSpPr txBox="1"/>
          <p:nvPr/>
        </p:nvSpPr>
        <p:spPr>
          <a:xfrm>
            <a:off x="8823158" y="3635897"/>
            <a:ext cx="1900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u="none" dirty="0"/>
              <a:t>David J. Wheeler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21777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8BF0EEC-F541-4D13-ABF5-CB40A983FC8D}"/>
              </a:ext>
            </a:extLst>
          </p:cNvPr>
          <p:cNvGrpSpPr/>
          <p:nvPr/>
        </p:nvGrpSpPr>
        <p:grpSpPr>
          <a:xfrm rot="20995741">
            <a:off x="819176" y="2095557"/>
            <a:ext cx="5503071" cy="3743001"/>
            <a:chOff x="592928" y="1876749"/>
            <a:chExt cx="5503071" cy="374300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60F4038-31BC-45D2-9920-45740B172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1296" y="2165684"/>
              <a:ext cx="5125986" cy="3181378"/>
            </a:xfrm>
            <a:prstGeom prst="rect">
              <a:avLst/>
            </a:prstGeom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20EC44C-736C-4394-8293-8A2A0A13D46F}"/>
                </a:ext>
              </a:extLst>
            </p:cNvPr>
            <p:cNvSpPr/>
            <p:nvPr/>
          </p:nvSpPr>
          <p:spPr>
            <a:xfrm>
              <a:off x="592928" y="1876749"/>
              <a:ext cx="5503071" cy="374300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2F17665-3947-4F05-8811-ADAF73211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84" y="336428"/>
            <a:ext cx="10515600" cy="1024701"/>
          </a:xfrm>
        </p:spPr>
        <p:txBody>
          <a:bodyPr/>
          <a:lstStyle/>
          <a:p>
            <a:r>
              <a:rPr lang="da-DK" dirty="0"/>
              <a:t>Det var åbenbart en god idé…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0E7BB5F-2B0C-4D60-98A4-F4040C0667D2}"/>
              </a:ext>
            </a:extLst>
          </p:cNvPr>
          <p:cNvGrpSpPr/>
          <p:nvPr/>
        </p:nvGrpSpPr>
        <p:grpSpPr>
          <a:xfrm rot="550953">
            <a:off x="6471828" y="1576283"/>
            <a:ext cx="4974240" cy="4781551"/>
            <a:chOff x="6800850" y="1619250"/>
            <a:chExt cx="4974240" cy="478155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B66FDB0-B3F5-4442-AE8F-9FE3C7F8F59E}"/>
                </a:ext>
              </a:extLst>
            </p:cNvPr>
            <p:cNvSpPr/>
            <p:nvPr/>
          </p:nvSpPr>
          <p:spPr>
            <a:xfrm>
              <a:off x="6800850" y="1619250"/>
              <a:ext cx="4974240" cy="47815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0671FEC-4B7D-486B-B5D0-DD7080040C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2962"/>
            <a:stretch/>
          </p:blipFill>
          <p:spPr>
            <a:xfrm>
              <a:off x="6898290" y="1730476"/>
              <a:ext cx="4732351" cy="136623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C56EF0E-0C8A-402C-8857-83536F548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89207" y="3253173"/>
              <a:ext cx="3840848" cy="2880403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EF2D0F5-5729-A9F4-8FCF-556EA55A0617}"/>
              </a:ext>
            </a:extLst>
          </p:cNvPr>
          <p:cNvSpPr txBox="1"/>
          <p:nvPr/>
        </p:nvSpPr>
        <p:spPr>
          <a:xfrm>
            <a:off x="1475746" y="6118426"/>
            <a:ext cx="60992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ClrTx/>
              <a:buNone/>
              <a:defRPr/>
            </a:pPr>
            <a:r>
              <a:rPr lang="en-US" sz="1800" dirty="0" err="1"/>
              <a:t>Tidsskriftsudgave</a:t>
            </a:r>
            <a:r>
              <a:rPr lang="en-US" sz="1800" dirty="0"/>
              <a:t> </a:t>
            </a:r>
            <a:r>
              <a:rPr lang="en-US" sz="1800" dirty="0" err="1"/>
              <a:t>dedikeret</a:t>
            </a:r>
            <a:r>
              <a:rPr lang="en-US" sz="1800" dirty="0"/>
              <a:t> </a:t>
            </a:r>
            <a:r>
              <a:rPr lang="en-US" sz="1800" dirty="0" err="1"/>
              <a:t>til</a:t>
            </a:r>
            <a:r>
              <a:rPr lang="en-US" sz="1800" dirty="0"/>
              <a:t> BWT </a:t>
            </a:r>
            <a:r>
              <a:rPr lang="en-US" sz="1800" dirty="0">
                <a:hlinkClick r:id="rId6" tooltip="Persistent link using digital object identifier"/>
              </a:rPr>
              <a:t>doi.org/10.1016/j.tcs.2007.07.011</a:t>
            </a:r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85651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7190A-1D67-4747-831A-838050464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313" y="218007"/>
            <a:ext cx="10515600" cy="1325563"/>
          </a:xfrm>
        </p:spPr>
        <p:txBody>
          <a:bodyPr/>
          <a:lstStyle/>
          <a:p>
            <a:r>
              <a:rPr lang="da-DK" dirty="0" err="1"/>
              <a:t>Burrows</a:t>
            </a:r>
            <a:r>
              <a:rPr lang="da-DK" dirty="0"/>
              <a:t>-Wheeler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B0E51-0BA7-4113-8C81-4B55181F9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411" y="4609465"/>
            <a:ext cx="2635537" cy="2098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b="1" dirty="0"/>
              <a:t>Input</a:t>
            </a:r>
          </a:p>
          <a:p>
            <a:pPr marL="0" indent="0" algn="ctr">
              <a:buNone/>
            </a:pPr>
            <a:r>
              <a:rPr lang="da-DK" sz="2000" dirty="0"/>
              <a:t>En </a:t>
            </a:r>
            <a:r>
              <a:rPr lang="da-DK" sz="2000" dirty="0">
                <a:solidFill>
                  <a:srgbClr val="C00000"/>
                </a:solidFill>
              </a:rPr>
              <a:t>streng</a:t>
            </a:r>
            <a:r>
              <a:rPr lang="da-DK" sz="2000" dirty="0"/>
              <a:t>, som ender på et tegn </a:t>
            </a:r>
            <a:r>
              <a:rPr lang="da-DK" sz="20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da-DK" sz="2000" dirty="0"/>
              <a:t>, der ellers ikke forekommer og er mindre end alle andre tegn (</a:t>
            </a:r>
            <a:r>
              <a:rPr lang="da-DK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da-DK" sz="2000" dirty="0"/>
              <a:t> &lt; </a:t>
            </a:r>
            <a:r>
              <a:rPr lang="da-DK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da-DK" sz="2000" dirty="0"/>
              <a:t> &lt; </a:t>
            </a:r>
            <a:r>
              <a:rPr lang="da-DK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da-DK" sz="2000" dirty="0"/>
              <a:t> &lt; </a:t>
            </a:r>
            <a:r>
              <a:rPr lang="da-DK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da-DK" sz="2000" dirty="0"/>
              <a:t>)</a:t>
            </a:r>
            <a:endParaRPr lang="da-DK" sz="2000" i="1" dirty="0"/>
          </a:p>
          <a:p>
            <a:endParaRPr lang="da-DK" i="1" dirty="0"/>
          </a:p>
          <a:p>
            <a:endParaRPr lang="da-DK" dirty="0"/>
          </a:p>
          <a:p>
            <a:endParaRPr lang="da-DK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573204C-9E08-4BC3-AAEC-A382842F59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701331"/>
              </p:ext>
            </p:extLst>
          </p:nvPr>
        </p:nvGraphicFramePr>
        <p:xfrm>
          <a:off x="3608779" y="1690688"/>
          <a:ext cx="1457960" cy="256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758A0CB-F74F-4660-A9D8-9C111CE6D8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490982"/>
              </p:ext>
            </p:extLst>
          </p:nvPr>
        </p:nvGraphicFramePr>
        <p:xfrm>
          <a:off x="6384287" y="1690688"/>
          <a:ext cx="1824990" cy="256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030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</a:tbl>
          </a:graphicData>
        </a:graphic>
      </p:graphicFrame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D0C7CCB6-000C-408C-BEC8-533BADC2A8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380972"/>
              </p:ext>
            </p:extLst>
          </p:nvPr>
        </p:nvGraphicFramePr>
        <p:xfrm>
          <a:off x="838200" y="2765162"/>
          <a:ext cx="145796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662EF235-1EA2-4917-9664-D9248CC589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240303"/>
              </p:ext>
            </p:extLst>
          </p:nvPr>
        </p:nvGraphicFramePr>
        <p:xfrm>
          <a:off x="9600299" y="2765162"/>
          <a:ext cx="145796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5CF646F6-5158-42C8-846A-4992BC20DC74}"/>
              </a:ext>
            </a:extLst>
          </p:cNvPr>
          <p:cNvSpPr/>
          <p:nvPr/>
        </p:nvSpPr>
        <p:spPr>
          <a:xfrm>
            <a:off x="7998452" y="1763553"/>
            <a:ext cx="257387" cy="248745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BFA6FF0-63DA-4306-AB5B-8E24FC3EF6CC}"/>
              </a:ext>
            </a:extLst>
          </p:cNvPr>
          <p:cNvSpPr/>
          <p:nvPr/>
        </p:nvSpPr>
        <p:spPr>
          <a:xfrm>
            <a:off x="6460905" y="3228234"/>
            <a:ext cx="216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50C3BB6-CB1F-4C15-9ECD-75DF57F5FF9E}"/>
              </a:ext>
            </a:extLst>
          </p:cNvPr>
          <p:cNvCxnSpPr/>
          <p:nvPr/>
        </p:nvCxnSpPr>
        <p:spPr>
          <a:xfrm>
            <a:off x="2614507" y="2948042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5A62DC-F935-4640-A112-CB49BF1A2EAF}"/>
              </a:ext>
            </a:extLst>
          </p:cNvPr>
          <p:cNvCxnSpPr/>
          <p:nvPr/>
        </p:nvCxnSpPr>
        <p:spPr>
          <a:xfrm>
            <a:off x="5483013" y="2948042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99F0771-0229-488D-B557-0F94F16C34FA}"/>
              </a:ext>
            </a:extLst>
          </p:cNvPr>
          <p:cNvCxnSpPr/>
          <p:nvPr/>
        </p:nvCxnSpPr>
        <p:spPr>
          <a:xfrm>
            <a:off x="8514079" y="2939524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80EC3EF-4307-4D8A-8458-8C86B6AA9A58}"/>
              </a:ext>
            </a:extLst>
          </p:cNvPr>
          <p:cNvSpPr txBox="1"/>
          <p:nvPr/>
        </p:nvSpPr>
        <p:spPr>
          <a:xfrm>
            <a:off x="9361585" y="2756751"/>
            <a:ext cx="25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(                               , </a:t>
            </a:r>
            <a:r>
              <a:rPr lang="da-DK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da-DK" dirty="0"/>
              <a:t> )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D6306BB-9372-4AE2-A2FE-D1BB60CE53C7}"/>
              </a:ext>
            </a:extLst>
          </p:cNvPr>
          <p:cNvSpPr txBox="1">
            <a:spLocks/>
          </p:cNvSpPr>
          <p:nvPr/>
        </p:nvSpPr>
        <p:spPr>
          <a:xfrm>
            <a:off x="3374749" y="4609465"/>
            <a:ext cx="1926020" cy="2098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8775" indent="-358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da-DK" b="1" dirty="0"/>
              <a:t>Trin 1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da-DK" sz="2000" dirty="0"/>
              <a:t>Konstruer alle </a:t>
            </a:r>
            <a:r>
              <a:rPr lang="da-DK" sz="2000" dirty="0">
                <a:solidFill>
                  <a:srgbClr val="C00000"/>
                </a:solidFill>
              </a:rPr>
              <a:t>cykliske rotationer/skift </a:t>
            </a:r>
            <a:r>
              <a:rPr lang="da-DK" sz="2000" dirty="0"/>
              <a:t>af strengen</a:t>
            </a:r>
            <a:endParaRPr lang="da-DK" i="1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09D753B-65C9-459E-9B57-90D1493562A3}"/>
              </a:ext>
            </a:extLst>
          </p:cNvPr>
          <p:cNvSpPr txBox="1">
            <a:spLocks/>
          </p:cNvSpPr>
          <p:nvPr/>
        </p:nvSpPr>
        <p:spPr>
          <a:xfrm>
            <a:off x="6626477" y="4609465"/>
            <a:ext cx="1582800" cy="2098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8775" indent="-358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da-DK" b="1" dirty="0"/>
              <a:t>Trin 2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da-DK" sz="2000" dirty="0">
                <a:solidFill>
                  <a:srgbClr val="C00000"/>
                </a:solidFill>
              </a:rPr>
              <a:t>Sorter</a:t>
            </a:r>
            <a:r>
              <a:rPr lang="da-DK" sz="2000" dirty="0"/>
              <a:t> alle rotationerne alfabetisk/ leksikografisk</a:t>
            </a:r>
            <a:endParaRPr lang="da-DK" i="1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DFF737A-D461-4FD3-AE20-DFDCC1AC370C}"/>
              </a:ext>
            </a:extLst>
          </p:cNvPr>
          <p:cNvSpPr txBox="1">
            <a:spLocks/>
          </p:cNvSpPr>
          <p:nvPr/>
        </p:nvSpPr>
        <p:spPr>
          <a:xfrm>
            <a:off x="9312723" y="4609465"/>
            <a:ext cx="2270486" cy="2098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8775" indent="-358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da-DK" b="1" dirty="0"/>
              <a:t>Output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da-DK" sz="2000" dirty="0"/>
              <a:t>Den </a:t>
            </a:r>
            <a:r>
              <a:rPr lang="da-DK" sz="2000" dirty="0">
                <a:solidFill>
                  <a:srgbClr val="C00000"/>
                </a:solidFill>
              </a:rPr>
              <a:t>sidste kolonne </a:t>
            </a:r>
            <a:r>
              <a:rPr lang="da-DK" sz="2000" dirty="0"/>
              <a:t>som en streng + </a:t>
            </a:r>
            <a:r>
              <a:rPr lang="da-DK" sz="2000" dirty="0">
                <a:solidFill>
                  <a:srgbClr val="C00000"/>
                </a:solidFill>
              </a:rPr>
              <a:t>indeks</a:t>
            </a:r>
            <a:r>
              <a:rPr lang="da-DK" sz="2000" dirty="0"/>
              <a:t> på rækken der indeholder input strengen</a:t>
            </a:r>
            <a:endParaRPr lang="da-DK" i="1" dirty="0"/>
          </a:p>
          <a:p>
            <a:endParaRPr lang="da-DK" dirty="0"/>
          </a:p>
          <a:p>
            <a:endParaRPr lang="da-DK" dirty="0"/>
          </a:p>
        </p:txBody>
      </p:sp>
      <p:graphicFrame>
        <p:nvGraphicFramePr>
          <p:cNvPr id="19" name="Table 4">
            <a:extLst>
              <a:ext uri="{FF2B5EF4-FFF2-40B4-BE49-F238E27FC236}">
                <a16:creationId xmlns:a16="http://schemas.microsoft.com/office/drawing/2014/main" id="{033F1437-E7C0-4771-8CC7-120F7B408E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234500"/>
              </p:ext>
            </p:extLst>
          </p:nvPr>
        </p:nvGraphicFramePr>
        <p:xfrm>
          <a:off x="838200" y="2765162"/>
          <a:ext cx="145796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77065A5E-D78F-4D21-9199-73E0FEADB8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436746"/>
              </p:ext>
            </p:extLst>
          </p:nvPr>
        </p:nvGraphicFramePr>
        <p:xfrm>
          <a:off x="6384287" y="1690688"/>
          <a:ext cx="1824990" cy="256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030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540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9" grpId="0" animBg="1"/>
      <p:bldP spid="10" grpId="0" animBg="1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812AF-DC45-49CE-8BCF-1076B7173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758" y="255122"/>
            <a:ext cx="12020119" cy="1325563"/>
          </a:xfrm>
        </p:spPr>
        <p:txBody>
          <a:bodyPr>
            <a:normAutofit/>
          </a:bodyPr>
          <a:lstStyle/>
          <a:p>
            <a:pPr algn="ctr"/>
            <a:r>
              <a:rPr lang="da-DK" dirty="0" err="1"/>
              <a:t>Burrows</a:t>
            </a:r>
            <a:r>
              <a:rPr lang="da-DK" dirty="0"/>
              <a:t>-Wheeler </a:t>
            </a:r>
            <a:r>
              <a:rPr lang="da-DK" dirty="0" err="1"/>
              <a:t>transformantionen</a:t>
            </a:r>
            <a:r>
              <a:rPr lang="da-DK" dirty="0"/>
              <a:t> af </a:t>
            </a:r>
            <a:br>
              <a:rPr lang="da-DK" dirty="0"/>
            </a:br>
            <a:r>
              <a:rPr lang="da-DK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batman</a:t>
            </a:r>
            <a:r>
              <a:rPr lang="da-DK" dirty="0"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da-DK" dirty="0"/>
              <a:t> ?</a:t>
            </a:r>
            <a:endParaRPr lang="da-DK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D9DC3-257F-4CF5-8D92-BB98B693C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9654" y="1968645"/>
            <a:ext cx="2992692" cy="2589807"/>
          </a:xfrm>
        </p:spPr>
        <p:txBody>
          <a:bodyPr/>
          <a:lstStyle/>
          <a:p>
            <a:pPr marL="514350" indent="-514350">
              <a:buFont typeface="+mj-lt"/>
              <a:buAutoNum type="alphaLcParenR"/>
            </a:pPr>
            <a:r>
              <a:rPr lang="da-DK" dirty="0"/>
              <a:t>( </a:t>
            </a:r>
            <a:r>
              <a:rPr lang="da-DK" dirty="0" err="1">
                <a:latin typeface="Courier New" panose="02070309020205020404" pitchFamily="49" charset="0"/>
                <a:cs typeface="Courier New" panose="02070309020205020404" pitchFamily="49" charset="0"/>
              </a:rPr>
              <a:t>bmn$taa</a:t>
            </a:r>
            <a:r>
              <a:rPr lang="da-DK" dirty="0"/>
              <a:t> , 3)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( </a:t>
            </a:r>
            <a:r>
              <a:rPr lang="da-DK" dirty="0"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da-DK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batman</a:t>
            </a:r>
            <a:r>
              <a:rPr lang="da-DK" dirty="0"/>
              <a:t> , 0)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( </a:t>
            </a:r>
            <a:r>
              <a:rPr lang="da-DK" dirty="0" err="1">
                <a:latin typeface="Courier New" panose="02070309020205020404" pitchFamily="49" charset="0"/>
                <a:cs typeface="Courier New" panose="02070309020205020404" pitchFamily="49" charset="0"/>
              </a:rPr>
              <a:t>nmb$taa</a:t>
            </a:r>
            <a:r>
              <a:rPr lang="da-DK" dirty="0"/>
              <a:t> , 3)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( </a:t>
            </a:r>
            <a:r>
              <a:rPr lang="da-DK" dirty="0"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da-DK" dirty="0" err="1">
                <a:latin typeface="Courier New" panose="02070309020205020404" pitchFamily="49" charset="0"/>
                <a:cs typeface="Courier New" panose="02070309020205020404" pitchFamily="49" charset="0"/>
              </a:rPr>
              <a:t>aabmnt</a:t>
            </a:r>
            <a:r>
              <a:rPr lang="da-DK" dirty="0"/>
              <a:t> , 0)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( </a:t>
            </a:r>
            <a:r>
              <a:rPr lang="da-DK" dirty="0" err="1">
                <a:latin typeface="Courier New" panose="02070309020205020404" pitchFamily="49" charset="0"/>
                <a:cs typeface="Courier New" panose="02070309020205020404" pitchFamily="49" charset="0"/>
              </a:rPr>
              <a:t>nmb$aat</a:t>
            </a:r>
            <a:r>
              <a:rPr lang="da-DK" dirty="0"/>
              <a:t> , 3)</a:t>
            </a:r>
          </a:p>
          <a:p>
            <a:pPr marL="514350" indent="-514350">
              <a:buFont typeface="+mj-lt"/>
              <a:buAutoNum type="alphaLcParenR"/>
            </a:pPr>
            <a:endParaRPr lang="da-DK" dirty="0"/>
          </a:p>
        </p:txBody>
      </p:sp>
      <p:sp>
        <p:nvSpPr>
          <p:cNvPr id="4" name="Smiley Face 3">
            <a:extLst>
              <a:ext uri="{FF2B5EF4-FFF2-40B4-BE49-F238E27FC236}">
                <a16:creationId xmlns:a16="http://schemas.microsoft.com/office/drawing/2014/main" id="{F27E58C5-4A71-4740-A29A-00643DEBA11D}"/>
              </a:ext>
            </a:extLst>
          </p:cNvPr>
          <p:cNvSpPr>
            <a:spLocks noChangeAspect="1"/>
          </p:cNvSpPr>
          <p:nvPr/>
        </p:nvSpPr>
        <p:spPr>
          <a:xfrm>
            <a:off x="4004221" y="3069000"/>
            <a:ext cx="360000" cy="360000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23BF106-839A-4D27-8BAF-97DF7C665227}"/>
              </a:ext>
            </a:extLst>
          </p:cNvPr>
          <p:cNvGrpSpPr/>
          <p:nvPr/>
        </p:nvGrpSpPr>
        <p:grpSpPr>
          <a:xfrm>
            <a:off x="1614863" y="4826674"/>
            <a:ext cx="9711271" cy="2031326"/>
            <a:chOff x="855139" y="4817962"/>
            <a:chExt cx="9711271" cy="203132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554C21-B0C9-49FE-9F92-EF9696D1445C}"/>
                </a:ext>
              </a:extLst>
            </p:cNvPr>
            <p:cNvSpPr txBox="1"/>
            <p:nvPr/>
          </p:nvSpPr>
          <p:spPr>
            <a:xfrm>
              <a:off x="8930640" y="5648958"/>
              <a:ext cx="16357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dirty="0">
                  <a:cs typeface="Courier New" panose="02070309020205020404" pitchFamily="49" charset="0"/>
                </a:rPr>
                <a:t>( </a:t>
              </a:r>
              <a:r>
                <a:rPr lang="da-DK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nmb$taa</a:t>
              </a:r>
              <a:r>
                <a:rPr lang="da-DK" dirty="0">
                  <a:cs typeface="Courier New" panose="02070309020205020404" pitchFamily="49" charset="0"/>
                </a:rPr>
                <a:t> , 3)</a:t>
              </a:r>
              <a:endParaRPr lang="da-DK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B40637B-8EFC-4DEA-805A-684753280392}"/>
                </a:ext>
              </a:extLst>
            </p:cNvPr>
            <p:cNvGrpSpPr/>
            <p:nvPr/>
          </p:nvGrpSpPr>
          <p:grpSpPr>
            <a:xfrm>
              <a:off x="855139" y="4817962"/>
              <a:ext cx="7706354" cy="2031326"/>
              <a:chOff x="855139" y="4817962"/>
              <a:chExt cx="7706354" cy="2031326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709718-7678-4545-843D-CE687C3C901E}"/>
                  </a:ext>
                </a:extLst>
              </p:cNvPr>
              <p:cNvSpPr txBox="1"/>
              <p:nvPr/>
            </p:nvSpPr>
            <p:spPr>
              <a:xfrm>
                <a:off x="855139" y="5648958"/>
                <a:ext cx="11463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a-DK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batman</a:t>
                </a:r>
                <a:r>
                  <a:rPr lang="da-DK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$</a:t>
                </a:r>
                <a:endParaRPr lang="da-DK" dirty="0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B8FEE5F-C4E0-4732-B0D9-627D90A5ACF1}"/>
                  </a:ext>
                </a:extLst>
              </p:cNvPr>
              <p:cNvSpPr txBox="1"/>
              <p:nvPr/>
            </p:nvSpPr>
            <p:spPr>
              <a:xfrm>
                <a:off x="3500124" y="4817963"/>
                <a:ext cx="1205654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batman</a:t>
                </a:r>
                <a:r>
                  <a:rPr lang="sv-SE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$</a:t>
                </a:r>
              </a:p>
              <a:p>
                <a:r>
                  <a:rPr lang="sv-SE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atman$b</a:t>
                </a:r>
                <a:endParaRPr lang="sv-SE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r>
                  <a:rPr lang="sv-SE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tman$ba</a:t>
                </a:r>
                <a:endParaRPr lang="sv-SE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r>
                  <a:rPr lang="sv-SE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man$bat</a:t>
                </a:r>
                <a:endParaRPr lang="sv-SE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r>
                  <a:rPr lang="sv-SE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an$batm</a:t>
                </a:r>
                <a:endParaRPr lang="sv-SE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r>
                  <a:rPr lang="sv-SE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n$batma</a:t>
                </a:r>
                <a:endParaRPr lang="sv-SE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r>
                  <a:rPr lang="sv-SE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$</a:t>
                </a:r>
                <a:r>
                  <a:rPr lang="sv-SE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batman</a:t>
                </a:r>
                <a:endParaRPr lang="da-DK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7B3A68-828A-4A38-AA9F-F05D8DFD3109}"/>
                  </a:ext>
                </a:extLst>
              </p:cNvPr>
              <p:cNvSpPr txBox="1"/>
              <p:nvPr/>
            </p:nvSpPr>
            <p:spPr>
              <a:xfrm>
                <a:off x="6265334" y="4817962"/>
                <a:ext cx="1205653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$</a:t>
                </a:r>
                <a:r>
                  <a:rPr lang="sv-SE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batma</a:t>
                </a:r>
                <a:r>
                  <a:rPr lang="sv-SE" dirty="0" err="1">
                    <a:solidFill>
                      <a:srgbClr val="C0000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n</a:t>
                </a:r>
                <a:endParaRPr lang="sv-SE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r>
                  <a:rPr lang="sv-SE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an$bat</a:t>
                </a:r>
                <a:r>
                  <a:rPr lang="sv-SE" dirty="0" err="1">
                    <a:solidFill>
                      <a:srgbClr val="C0000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m</a:t>
                </a:r>
                <a:endParaRPr lang="sv-SE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r>
                  <a:rPr lang="sv-SE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atman$</a:t>
                </a:r>
                <a:r>
                  <a:rPr lang="sv-SE" dirty="0" err="1">
                    <a:solidFill>
                      <a:srgbClr val="C0000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b</a:t>
                </a:r>
                <a:endParaRPr lang="sv-SE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r>
                  <a:rPr lang="sv-SE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batman</a:t>
                </a:r>
                <a:r>
                  <a:rPr lang="sv-SE" dirty="0">
                    <a:solidFill>
                      <a:srgbClr val="C0000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$</a:t>
                </a:r>
              </a:p>
              <a:p>
                <a:r>
                  <a:rPr lang="sv-SE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man$ba</a:t>
                </a:r>
                <a:r>
                  <a:rPr lang="sv-SE" dirty="0" err="1">
                    <a:solidFill>
                      <a:srgbClr val="C0000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</a:t>
                </a:r>
                <a:endParaRPr lang="sv-SE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r>
                  <a:rPr lang="sv-SE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n$batm</a:t>
                </a:r>
                <a:r>
                  <a:rPr lang="sv-SE" dirty="0" err="1">
                    <a:solidFill>
                      <a:srgbClr val="C0000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</a:t>
                </a:r>
                <a:endParaRPr lang="sv-SE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r>
                  <a:rPr lang="sv-SE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tman$b</a:t>
                </a:r>
                <a:r>
                  <a:rPr lang="sv-SE" dirty="0" err="1">
                    <a:solidFill>
                      <a:srgbClr val="C0000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</a:t>
                </a:r>
                <a:endParaRPr lang="da-DK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C9C91F43-8294-47F3-ADF5-D4886EB13C0F}"/>
                  </a:ext>
                </a:extLst>
              </p:cNvPr>
              <p:cNvCxnSpPr/>
              <p:nvPr/>
            </p:nvCxnSpPr>
            <p:spPr>
              <a:xfrm>
                <a:off x="2370667" y="5847029"/>
                <a:ext cx="650240" cy="0"/>
              </a:xfrm>
              <a:prstGeom prst="straightConnector1">
                <a:avLst/>
              </a:prstGeom>
              <a:ln w="76200">
                <a:solidFill>
                  <a:schemeClr val="accent5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60B577FD-021A-49AB-A390-B691E3A0C309}"/>
                  </a:ext>
                </a:extLst>
              </p:cNvPr>
              <p:cNvCxnSpPr/>
              <p:nvPr/>
            </p:nvCxnSpPr>
            <p:spPr>
              <a:xfrm>
                <a:off x="5076613" y="5847029"/>
                <a:ext cx="650240" cy="0"/>
              </a:xfrm>
              <a:prstGeom prst="straightConnector1">
                <a:avLst/>
              </a:prstGeom>
              <a:ln w="76200">
                <a:solidFill>
                  <a:schemeClr val="accent5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879E1A2F-9C1C-4332-962C-4F7A3F0D4504}"/>
                  </a:ext>
                </a:extLst>
              </p:cNvPr>
              <p:cNvCxnSpPr/>
              <p:nvPr/>
            </p:nvCxnSpPr>
            <p:spPr>
              <a:xfrm>
                <a:off x="7911253" y="5847029"/>
                <a:ext cx="650240" cy="0"/>
              </a:xfrm>
              <a:prstGeom prst="straightConnector1">
                <a:avLst/>
              </a:prstGeom>
              <a:ln w="76200">
                <a:solidFill>
                  <a:schemeClr val="accent5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EA36541-DBEA-44B5-B0CA-311249A85F58}"/>
              </a:ext>
            </a:extLst>
          </p:cNvPr>
          <p:cNvSpPr txBox="1"/>
          <p:nvPr/>
        </p:nvSpPr>
        <p:spPr>
          <a:xfrm>
            <a:off x="8267178" y="2640995"/>
            <a:ext cx="3306871" cy="107721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www.menti.com </a:t>
            </a:r>
          </a:p>
          <a:p>
            <a:pPr algn="ctr"/>
            <a:r>
              <a:rPr lang="en-US" sz="3200" b="1"/>
              <a:t>7552 2889</a:t>
            </a:r>
            <a:endParaRPr lang="da-DK" sz="3200" b="1" dirty="0"/>
          </a:p>
        </p:txBody>
      </p:sp>
    </p:spTree>
    <p:extLst>
      <p:ext uri="{BB962C8B-B14F-4D97-AF65-F5344CB8AC3E}">
        <p14:creationId xmlns:p14="http://schemas.microsoft.com/office/powerpoint/2010/main" val="85418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14" grpId="0" animBg="1"/>
      <p:bldP spid="1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E44C8-453D-44C7-BBDB-E33FDBE75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Tre oplagte spørgsmål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1A814-30A1-4FDB-8186-8E038A0EC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8477"/>
          </a:xfrm>
        </p:spPr>
        <p:txBody>
          <a:bodyPr>
            <a:normAutofit lnSpcReduction="10000"/>
          </a:bodyPr>
          <a:lstStyle/>
          <a:p>
            <a:r>
              <a:rPr lang="da-DK" dirty="0"/>
              <a:t>Kan transformation </a:t>
            </a:r>
            <a:r>
              <a:rPr lang="da-DK" b="1" dirty="0"/>
              <a:t>inverteres</a:t>
            </a:r>
            <a:r>
              <a:rPr lang="da-DK" dirty="0"/>
              <a:t> ?  </a:t>
            </a:r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Kan transformationerne beregnes </a:t>
            </a:r>
            <a:r>
              <a:rPr lang="da-DK" b="1" dirty="0"/>
              <a:t>effektivt</a:t>
            </a:r>
            <a:r>
              <a:rPr lang="da-DK" dirty="0"/>
              <a:t> ? 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Kan transformationen overhovedet </a:t>
            </a:r>
            <a:r>
              <a:rPr lang="da-DK" b="1" dirty="0"/>
              <a:t>bruges til noget</a:t>
            </a:r>
            <a:r>
              <a:rPr lang="da-DK" dirty="0"/>
              <a:t> ?</a:t>
            </a:r>
          </a:p>
          <a:p>
            <a:endParaRPr lang="da-DK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F2219B-7FB7-44DB-9A56-3805B5861E76}"/>
              </a:ext>
            </a:extLst>
          </p:cNvPr>
          <p:cNvGrpSpPr/>
          <p:nvPr/>
        </p:nvGrpSpPr>
        <p:grpSpPr>
          <a:xfrm>
            <a:off x="343759" y="2498308"/>
            <a:ext cx="11522816" cy="523220"/>
            <a:chOff x="1" y="2498308"/>
            <a:chExt cx="11857133" cy="5232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8ACA23E-C212-4F69-8BF4-0314FCE1CB43}"/>
                </a:ext>
              </a:extLst>
            </p:cNvPr>
            <p:cNvSpPr txBox="1"/>
            <p:nvPr/>
          </p:nvSpPr>
          <p:spPr>
            <a:xfrm>
              <a:off x="1" y="2498308"/>
              <a:ext cx="118571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sz="2800" dirty="0">
                  <a:cs typeface="Courier New" panose="02070309020205020404" pitchFamily="49" charset="0"/>
                </a:rPr>
                <a:t>( </a:t>
              </a:r>
              <a:r>
                <a:rPr lang="da-DK" sz="28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nmb$taa</a:t>
              </a:r>
              <a:r>
                <a:rPr lang="da-DK" sz="2800" dirty="0">
                  <a:cs typeface="Courier New" panose="02070309020205020404" pitchFamily="49" charset="0"/>
                </a:rPr>
                <a:t> , 3)</a:t>
              </a:r>
              <a:r>
                <a:rPr lang="da-DK" sz="28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 </a:t>
              </a:r>
              <a:r>
                <a:rPr lang="da-DK" sz="28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batman</a:t>
              </a:r>
              <a:r>
                <a:rPr lang="da-DK" sz="28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$</a:t>
              </a:r>
              <a:endParaRPr lang="da-DK" sz="2800" dirty="0"/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6C50B143-6589-408F-82CA-28C756657CBF}"/>
                </a:ext>
              </a:extLst>
            </p:cNvPr>
            <p:cNvCxnSpPr/>
            <p:nvPr/>
          </p:nvCxnSpPr>
          <p:spPr>
            <a:xfrm>
              <a:off x="6001376" y="2759918"/>
              <a:ext cx="650240" cy="0"/>
            </a:xfrm>
            <a:prstGeom prst="straightConnector1">
              <a:avLst/>
            </a:prstGeom>
            <a:ln w="76200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423033C-B0F4-437A-B9CD-DFA45B7D4B17}"/>
              </a:ext>
            </a:extLst>
          </p:cNvPr>
          <p:cNvSpPr txBox="1"/>
          <p:nvPr/>
        </p:nvSpPr>
        <p:spPr>
          <a:xfrm>
            <a:off x="3204328" y="6044379"/>
            <a:ext cx="24871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da-DK" sz="2800" dirty="0">
                <a:hlinkClick r:id="rId3"/>
              </a:rPr>
              <a:t>Google </a:t>
            </a:r>
            <a:r>
              <a:rPr lang="da-DK" sz="2800" dirty="0" err="1">
                <a:hlinkClick r:id="rId3"/>
              </a:rPr>
              <a:t>scholar</a:t>
            </a:r>
            <a:endParaRPr lang="da-DK" sz="28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556E01-6444-4A4A-93EA-543B6DBE0B8B}"/>
              </a:ext>
            </a:extLst>
          </p:cNvPr>
          <p:cNvGrpSpPr/>
          <p:nvPr/>
        </p:nvGrpSpPr>
        <p:grpSpPr>
          <a:xfrm>
            <a:off x="2027628" y="3728085"/>
            <a:ext cx="8326405" cy="1708160"/>
            <a:chOff x="2027628" y="3728085"/>
            <a:chExt cx="8326405" cy="170816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6E14CF-785B-4E93-89E8-480B75AC9520}"/>
                </a:ext>
              </a:extLst>
            </p:cNvPr>
            <p:cNvSpPr txBox="1"/>
            <p:nvPr/>
          </p:nvSpPr>
          <p:spPr>
            <a:xfrm>
              <a:off x="6906699" y="3728085"/>
              <a:ext cx="1526885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7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$</a:t>
              </a:r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somelongstrin</a:t>
              </a:r>
              <a:r>
                <a:rPr lang="da-DK" sz="700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endParaRPr lang="da-DK" sz="7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elongstring$so</a:t>
              </a:r>
              <a:r>
                <a:rPr lang="da-DK" sz="700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m</a:t>
              </a:r>
              <a:endParaRPr lang="da-DK" sz="7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g$somelongstri</a:t>
              </a:r>
              <a:r>
                <a:rPr lang="da-DK" sz="700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</a:t>
              </a:r>
              <a:endParaRPr lang="da-DK" sz="7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gstring$somelo</a:t>
              </a:r>
              <a:r>
                <a:rPr lang="da-DK" sz="700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</a:t>
              </a:r>
              <a:endParaRPr lang="da-DK" sz="7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ing$somelongst</a:t>
              </a:r>
              <a:r>
                <a:rPr lang="da-DK" sz="700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</a:t>
              </a:r>
              <a:endParaRPr lang="da-DK" sz="7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longstring$som</a:t>
              </a:r>
              <a:r>
                <a:rPr lang="da-DK" sz="700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e</a:t>
              </a:r>
              <a:endParaRPr lang="da-DK" sz="7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melongstring$s</a:t>
              </a:r>
              <a:r>
                <a:rPr lang="da-DK" sz="700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o</a:t>
              </a:r>
              <a:endParaRPr lang="da-DK" sz="7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ng$somelongstr</a:t>
              </a:r>
              <a:r>
                <a:rPr lang="da-DK" sz="700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i</a:t>
              </a:r>
              <a:endParaRPr lang="da-DK" sz="7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ngstring$somel</a:t>
              </a:r>
              <a:r>
                <a:rPr lang="da-DK" sz="700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o</a:t>
              </a:r>
              <a:endParaRPr lang="da-DK" sz="7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omelongstring$</a:t>
              </a:r>
              <a:r>
                <a:rPr lang="da-DK" sz="700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s</a:t>
              </a:r>
              <a:endParaRPr lang="da-DK" sz="7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ongstring$some</a:t>
              </a:r>
              <a:r>
                <a:rPr lang="da-DK" sz="700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l</a:t>
              </a:r>
              <a:endParaRPr lang="da-DK" sz="7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ring$somelongs</a:t>
              </a:r>
              <a:r>
                <a:rPr lang="da-DK" sz="700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endParaRPr lang="da-DK" sz="7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somelongstring</a:t>
              </a:r>
              <a:r>
                <a:rPr lang="da-DK" sz="700" dirty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$</a:t>
              </a:r>
            </a:p>
            <a:p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string$somelon</a:t>
              </a:r>
              <a:r>
                <a:rPr lang="da-DK" sz="700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endParaRPr lang="da-DK" sz="7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da-DK" sz="7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tring$somelong</a:t>
              </a:r>
              <a:r>
                <a:rPr lang="da-DK" sz="700" dirty="0" err="1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s</a:t>
              </a:r>
              <a:endParaRPr lang="da-DK" sz="7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C829F6-60AA-4C6C-A83B-7A199D63B5BD}"/>
                </a:ext>
              </a:extLst>
            </p:cNvPr>
            <p:cNvSpPr txBox="1"/>
            <p:nvPr/>
          </p:nvSpPr>
          <p:spPr>
            <a:xfrm>
              <a:off x="2027628" y="4350553"/>
              <a:ext cx="45823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sz="28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somelongstring</a:t>
              </a:r>
              <a:r>
                <a:rPr lang="da-DK" sz="28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$</a:t>
              </a:r>
              <a:endParaRPr lang="da-DK" sz="2800" dirty="0"/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4496418-285D-40BB-80B6-0364BC2D5A39}"/>
                </a:ext>
              </a:extLst>
            </p:cNvPr>
            <p:cNvCxnSpPr/>
            <p:nvPr/>
          </p:nvCxnSpPr>
          <p:spPr>
            <a:xfrm>
              <a:off x="6157589" y="4595651"/>
              <a:ext cx="650240" cy="0"/>
            </a:xfrm>
            <a:prstGeom prst="straightConnector1">
              <a:avLst/>
            </a:prstGeom>
            <a:ln w="76200">
              <a:solidFill>
                <a:schemeClr val="accent5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4ED4510-AEFA-45FF-AA46-3A05DEF90A65}"/>
                </a:ext>
              </a:extLst>
            </p:cNvPr>
            <p:cNvSpPr txBox="1"/>
            <p:nvPr/>
          </p:nvSpPr>
          <p:spPr>
            <a:xfrm>
              <a:off x="3373139" y="4747914"/>
              <a:ext cx="20763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dirty="0">
                  <a:solidFill>
                    <a:srgbClr val="C00000"/>
                  </a:solidFill>
                </a:rPr>
                <a:t>1.000.000 tegn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CF67433-07AB-4C33-A4D7-6CC3319BBFB9}"/>
                </a:ext>
              </a:extLst>
            </p:cNvPr>
            <p:cNvSpPr txBox="1"/>
            <p:nvPr/>
          </p:nvSpPr>
          <p:spPr>
            <a:xfrm>
              <a:off x="7935644" y="4012203"/>
              <a:ext cx="241838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dirty="0">
                  <a:solidFill>
                    <a:srgbClr val="C00000"/>
                  </a:solidFill>
                </a:rPr>
                <a:t>midlertidigt</a:t>
              </a:r>
            </a:p>
            <a:p>
              <a:pPr algn="ctr"/>
              <a:r>
                <a:rPr lang="da-DK" dirty="0">
                  <a:solidFill>
                    <a:srgbClr val="C00000"/>
                  </a:solidFill>
                </a:rPr>
                <a:t>1.000.000.000.000 tegn</a:t>
              </a:r>
            </a:p>
            <a:p>
              <a:pPr algn="ctr"/>
              <a:r>
                <a:rPr lang="da-DK" dirty="0">
                  <a:solidFill>
                    <a:srgbClr val="C00000"/>
                  </a:solidFill>
                </a:rPr>
                <a:t>men output kun </a:t>
              </a:r>
            </a:p>
            <a:p>
              <a:pPr algn="ctr"/>
              <a:r>
                <a:rPr lang="da-DK" dirty="0">
                  <a:solidFill>
                    <a:srgbClr val="C00000"/>
                  </a:solidFill>
                </a:rPr>
                <a:t>1.000.000 tegn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3FCC5DD-68F6-4354-A982-28773866485F}"/>
              </a:ext>
            </a:extLst>
          </p:cNvPr>
          <p:cNvSpPr txBox="1"/>
          <p:nvPr/>
        </p:nvSpPr>
        <p:spPr>
          <a:xfrm>
            <a:off x="5449446" y="6046610"/>
            <a:ext cx="40162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da-DK" sz="2800" dirty="0"/>
              <a:t>giver +2500 citationer</a:t>
            </a:r>
          </a:p>
        </p:txBody>
      </p:sp>
    </p:spTree>
    <p:extLst>
      <p:ext uri="{BB962C8B-B14F-4D97-AF65-F5344CB8AC3E}">
        <p14:creationId xmlns:p14="http://schemas.microsoft.com/office/powerpoint/2010/main" val="31675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AB6B21C-C0BC-409B-B7F9-5BD8EEB0D644}"/>
              </a:ext>
            </a:extLst>
          </p:cNvPr>
          <p:cNvSpPr txBox="1"/>
          <p:nvPr/>
        </p:nvSpPr>
        <p:spPr>
          <a:xfrm>
            <a:off x="922994" y="3244334"/>
            <a:ext cx="2590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(              </a:t>
            </a:r>
            <a:r>
              <a:rPr lang="da-DK" dirty="0">
                <a:solidFill>
                  <a:srgbClr val="C00000"/>
                </a:solidFill>
              </a:rPr>
              <a:t> </a:t>
            </a:r>
            <a:r>
              <a:rPr lang="da-DK" dirty="0"/>
              <a:t>                      , _ 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CDA98D-AC9E-449E-82CC-99DBD78EF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Inverse </a:t>
            </a:r>
            <a:r>
              <a:rPr lang="da-DK" dirty="0" err="1"/>
              <a:t>Burrows</a:t>
            </a:r>
            <a:r>
              <a:rPr lang="da-DK" dirty="0"/>
              <a:t>-Wheeler transformation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C7E47BC-CBE6-43C9-AA73-F58F9BB94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9296" y="2033219"/>
            <a:ext cx="1072735" cy="4459656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da-DK" dirty="0"/>
              <a:t>0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1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2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3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4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5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6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7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8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5EEA58-D0EE-4A55-8807-6836261A6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641032"/>
              </p:ext>
            </p:extLst>
          </p:nvPr>
        </p:nvGraphicFramePr>
        <p:xfrm>
          <a:off x="1113207" y="3247906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ADF8938-4C0B-43F0-A767-F1CD7BD85CC6}"/>
              </a:ext>
            </a:extLst>
          </p:cNvPr>
          <p:cNvSpPr txBox="1"/>
          <p:nvPr/>
        </p:nvSpPr>
        <p:spPr>
          <a:xfrm>
            <a:off x="245006" y="5500149"/>
            <a:ext cx="4883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/>
              <a:t>Bemærk</a:t>
            </a:r>
            <a:r>
              <a:rPr lang="da-DK" sz="2400" dirty="0"/>
              <a:t> </a:t>
            </a:r>
            <a:br>
              <a:rPr lang="da-DK" sz="2400" dirty="0"/>
            </a:br>
            <a:r>
              <a:rPr lang="da-DK" sz="2400" dirty="0"/>
              <a:t>Tilstrækkeligt enten at tilføje </a:t>
            </a:r>
            <a:r>
              <a:rPr lang="da-DK" sz="24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da-DK" sz="2400" dirty="0"/>
              <a:t> til sidst i strengen eller gemme et indeks</a:t>
            </a:r>
          </a:p>
        </p:txBody>
      </p:sp>
      <p:sp>
        <p:nvSpPr>
          <p:cNvPr id="10" name="Smiley Face 9">
            <a:extLst>
              <a:ext uri="{FF2B5EF4-FFF2-40B4-BE49-F238E27FC236}">
                <a16:creationId xmlns:a16="http://schemas.microsoft.com/office/drawing/2014/main" id="{3512A06E-7FB4-4D43-AD0E-C3C882984E16}"/>
              </a:ext>
            </a:extLst>
          </p:cNvPr>
          <p:cNvSpPr>
            <a:spLocks noChangeAspect="1"/>
          </p:cNvSpPr>
          <p:nvPr/>
        </p:nvSpPr>
        <p:spPr>
          <a:xfrm>
            <a:off x="7953803" y="3441993"/>
            <a:ext cx="360000" cy="360000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DD5FDAB-3FCC-4A6D-9B21-DC5F94D8A109}"/>
              </a:ext>
            </a:extLst>
          </p:cNvPr>
          <p:cNvCxnSpPr/>
          <p:nvPr/>
        </p:nvCxnSpPr>
        <p:spPr>
          <a:xfrm>
            <a:off x="3176337" y="2657277"/>
            <a:ext cx="0" cy="58705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D970C9B-9791-4877-A633-174174D3489F}"/>
              </a:ext>
            </a:extLst>
          </p:cNvPr>
          <p:cNvSpPr txBox="1"/>
          <p:nvPr/>
        </p:nvSpPr>
        <p:spPr>
          <a:xfrm>
            <a:off x="520222" y="1844892"/>
            <a:ext cx="5575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dirty="0"/>
              <a:t>Hvilket </a:t>
            </a:r>
            <a:r>
              <a:rPr lang="da-DK" sz="2400" dirty="0" err="1"/>
              <a:t>index</a:t>
            </a:r>
            <a:r>
              <a:rPr lang="da-DK" sz="2400" dirty="0"/>
              <a:t> får man fra </a:t>
            </a:r>
            <a:r>
              <a:rPr lang="da-DK" sz="2400" dirty="0" err="1"/>
              <a:t>Burrows</a:t>
            </a:r>
            <a:r>
              <a:rPr lang="da-DK" sz="2400" dirty="0"/>
              <a:t>-Wheeler transformationen?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B1E9E1-11A9-458B-8B06-40D1C1842D17}"/>
              </a:ext>
            </a:extLst>
          </p:cNvPr>
          <p:cNvSpPr txBox="1"/>
          <p:nvPr/>
        </p:nvSpPr>
        <p:spPr>
          <a:xfrm>
            <a:off x="9248080" y="3386494"/>
            <a:ext cx="2647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dirty="0"/>
              <a:t>=  indekset på </a:t>
            </a:r>
            <a:r>
              <a:rPr lang="da-DK" sz="2400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da-DK" sz="2400" dirty="0"/>
              <a:t> i </a:t>
            </a:r>
            <a:r>
              <a:rPr lang="da-DK" sz="2400" dirty="0" err="1"/>
              <a:t>Burrows</a:t>
            </a:r>
            <a:r>
              <a:rPr lang="da-DK" sz="2400" dirty="0"/>
              <a:t>-Wheeler transformationen </a:t>
            </a:r>
          </a:p>
        </p:txBody>
      </p:sp>
    </p:spTree>
    <p:extLst>
      <p:ext uri="{BB962C8B-B14F-4D97-AF65-F5344CB8AC3E}">
        <p14:creationId xmlns:p14="http://schemas.microsoft.com/office/powerpoint/2010/main" val="358672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uiExpand="1" build="p"/>
      <p:bldP spid="8" grpId="0"/>
      <p:bldP spid="10" grpId="0" animBg="1"/>
      <p:bldP spid="13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E86B2BB-1EE2-4BAB-95AC-10533192A20A}"/>
              </a:ext>
            </a:extLst>
          </p:cNvPr>
          <p:cNvSpPr/>
          <p:nvPr/>
        </p:nvSpPr>
        <p:spPr>
          <a:xfrm>
            <a:off x="6146418" y="3605349"/>
            <a:ext cx="199380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B6B21C-C0BC-409B-B7F9-5BD8EEB0D644}"/>
              </a:ext>
            </a:extLst>
          </p:cNvPr>
          <p:cNvSpPr txBox="1"/>
          <p:nvPr/>
        </p:nvSpPr>
        <p:spPr>
          <a:xfrm>
            <a:off x="922994" y="3244334"/>
            <a:ext cx="2590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(              </a:t>
            </a:r>
            <a:r>
              <a:rPr lang="da-DK" dirty="0">
                <a:solidFill>
                  <a:srgbClr val="C00000"/>
                </a:solidFill>
              </a:rPr>
              <a:t> </a:t>
            </a:r>
            <a:r>
              <a:rPr lang="da-DK" dirty="0"/>
              <a:t>                      , 3 )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CDA98D-AC9E-449E-82CC-99DBD78EF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Inverse </a:t>
            </a:r>
            <a:r>
              <a:rPr lang="da-DK" dirty="0" err="1"/>
              <a:t>Burrows</a:t>
            </a:r>
            <a:r>
              <a:rPr lang="da-DK" dirty="0"/>
              <a:t>-Wheeler transformation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577885C3-0507-4B1D-96FF-787C23F3A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19055" y="3526734"/>
            <a:ext cx="1072735" cy="3291836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da-DK" dirty="0"/>
              <a:t>$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a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d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g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i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l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o</a:t>
            </a:r>
          </a:p>
          <a:p>
            <a:pPr marL="514350" indent="-514350">
              <a:buFont typeface="+mj-lt"/>
              <a:buAutoNum type="alphaLcParenR"/>
            </a:pPr>
            <a:r>
              <a:rPr lang="da-DK" dirty="0"/>
              <a:t>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5EEA58-D0EE-4A55-8807-6836261A6437}"/>
              </a:ext>
            </a:extLst>
          </p:cNvPr>
          <p:cNvGraphicFramePr>
            <a:graphicFrameLocks noGrp="1"/>
          </p:cNvGraphicFramePr>
          <p:nvPr/>
        </p:nvGraphicFramePr>
        <p:xfrm>
          <a:off x="1113207" y="3247906"/>
          <a:ext cx="187452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03554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1167662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72B375D-2446-494F-A5FE-88D17CA0762A}"/>
              </a:ext>
            </a:extLst>
          </p:cNvPr>
          <p:cNvGraphicFramePr>
            <a:graphicFrameLocks noGrp="1"/>
          </p:cNvGraphicFramePr>
          <p:nvPr/>
        </p:nvGraphicFramePr>
        <p:xfrm>
          <a:off x="5634891" y="2148840"/>
          <a:ext cx="2172821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301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953886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857993025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sz="12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A6227E4-4471-4402-A992-BAF82841CFB7}"/>
              </a:ext>
            </a:extLst>
          </p:cNvPr>
          <p:cNvCxnSpPr/>
          <p:nvPr/>
        </p:nvCxnSpPr>
        <p:spPr>
          <a:xfrm>
            <a:off x="4065172" y="3429000"/>
            <a:ext cx="650240" cy="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430FD0F-94ED-4AF5-9B62-B87F0F643FC7}"/>
              </a:ext>
            </a:extLst>
          </p:cNvPr>
          <p:cNvSpPr txBox="1">
            <a:spLocks/>
          </p:cNvSpPr>
          <p:nvPr/>
        </p:nvSpPr>
        <p:spPr>
          <a:xfrm>
            <a:off x="5634891" y="5440680"/>
            <a:ext cx="2425645" cy="3544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58775" indent="-358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da-DK" sz="2000" dirty="0"/>
              <a:t>sorterede rotationer</a:t>
            </a:r>
            <a:endParaRPr lang="da-DK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9A147F-25A8-433A-8664-B1A4FF735502}"/>
              </a:ext>
            </a:extLst>
          </p:cNvPr>
          <p:cNvSpPr/>
          <p:nvPr/>
        </p:nvSpPr>
        <p:spPr>
          <a:xfrm>
            <a:off x="5940162" y="3244334"/>
            <a:ext cx="1867550" cy="36933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7BA45BF-7DE1-42C3-A474-69B06253A015}"/>
              </a:ext>
            </a:extLst>
          </p:cNvPr>
          <p:cNvSpPr/>
          <p:nvPr/>
        </p:nvSpPr>
        <p:spPr>
          <a:xfrm>
            <a:off x="5677134" y="3310734"/>
            <a:ext cx="216000" cy="2160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69E33B-B33E-46A6-8A60-D207409EC583}"/>
              </a:ext>
            </a:extLst>
          </p:cNvPr>
          <p:cNvSpPr txBox="1"/>
          <p:nvPr/>
        </p:nvSpPr>
        <p:spPr>
          <a:xfrm>
            <a:off x="7849955" y="3152001"/>
            <a:ext cx="3357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>
                <a:solidFill>
                  <a:srgbClr val="C00000"/>
                </a:solidFill>
              </a:rPr>
              <a:t>oprindelige streng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F6DCA7B-A171-474A-96EE-5097C6F4ADF3}"/>
              </a:ext>
            </a:extLst>
          </p:cNvPr>
          <p:cNvGraphicFramePr>
            <a:graphicFrameLocks noGrp="1"/>
          </p:cNvGraphicFramePr>
          <p:nvPr/>
        </p:nvGraphicFramePr>
        <p:xfrm>
          <a:off x="5634891" y="2148840"/>
          <a:ext cx="2172821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301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953886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857993025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24851085-971B-4782-BB98-9535A2C0863B}"/>
              </a:ext>
            </a:extLst>
          </p:cNvPr>
          <p:cNvGraphicFramePr>
            <a:graphicFrameLocks noGrp="1"/>
          </p:cNvGraphicFramePr>
          <p:nvPr/>
        </p:nvGraphicFramePr>
        <p:xfrm>
          <a:off x="5634891" y="2148840"/>
          <a:ext cx="2172821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301">
                  <a:extLst>
                    <a:ext uri="{9D8B030D-6E8A-4147-A177-3AD203B41FA5}">
                      <a16:colId xmlns:a16="http://schemas.microsoft.com/office/drawing/2014/main" val="40492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2419734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240735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26762083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64666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3218448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1981052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47115552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953886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857993025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rgbClr val="C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$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358281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04131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07902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051933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45395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478847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7003899"/>
                  </a:ext>
                </a:extLst>
              </a:tr>
              <a:tr h="240219">
                <a:tc>
                  <a:txBody>
                    <a:bodyPr/>
                    <a:lstStyle/>
                    <a:p>
                      <a:pPr algn="ctr"/>
                      <a:endParaRPr lang="da-DK" sz="12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dirty="0">
                        <a:solidFill>
                          <a:srgbClr val="C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5790504"/>
                  </a:ext>
                </a:extLst>
              </a:tr>
            </a:tbl>
          </a:graphicData>
        </a:graphic>
      </p:graphicFrame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E66C216-E228-448F-8913-3D07F2509FFB}"/>
              </a:ext>
            </a:extLst>
          </p:cNvPr>
          <p:cNvCxnSpPr>
            <a:cxnSpLocks/>
          </p:cNvCxnSpPr>
          <p:nvPr/>
        </p:nvCxnSpPr>
        <p:spPr>
          <a:xfrm flipH="1">
            <a:off x="7718182" y="1823846"/>
            <a:ext cx="342354" cy="28930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4122F26-1ABF-4813-BD82-03A7C089E5FC}"/>
              </a:ext>
            </a:extLst>
          </p:cNvPr>
          <p:cNvSpPr txBox="1"/>
          <p:nvPr/>
        </p:nvSpPr>
        <p:spPr>
          <a:xfrm>
            <a:off x="7540310" y="1438643"/>
            <a:ext cx="4651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dirty="0" err="1"/>
              <a:t>Burrows</a:t>
            </a:r>
            <a:r>
              <a:rPr lang="da-DK" sz="2400" dirty="0"/>
              <a:t>-Wheeler transformation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7EC6F1E-066C-4FD8-A719-FAF39E42CC32}"/>
              </a:ext>
            </a:extLst>
          </p:cNvPr>
          <p:cNvCxnSpPr>
            <a:cxnSpLocks/>
          </p:cNvCxnSpPr>
          <p:nvPr/>
        </p:nvCxnSpPr>
        <p:spPr>
          <a:xfrm>
            <a:off x="5493275" y="1823846"/>
            <a:ext cx="521006" cy="28959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4385CC7-6D76-4746-A46D-19355BADB415}"/>
              </a:ext>
            </a:extLst>
          </p:cNvPr>
          <p:cNvSpPr txBox="1"/>
          <p:nvPr/>
        </p:nvSpPr>
        <p:spPr>
          <a:xfrm>
            <a:off x="4340845" y="1458099"/>
            <a:ext cx="1294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dirty="0"/>
              <a:t>sorteret</a:t>
            </a:r>
          </a:p>
        </p:txBody>
      </p:sp>
      <p:sp>
        <p:nvSpPr>
          <p:cNvPr id="23" name="Smiley Face 22">
            <a:extLst>
              <a:ext uri="{FF2B5EF4-FFF2-40B4-BE49-F238E27FC236}">
                <a16:creationId xmlns:a16="http://schemas.microsoft.com/office/drawing/2014/main" id="{CD33602A-79B1-4C6C-8F1A-039D4BF5C548}"/>
              </a:ext>
            </a:extLst>
          </p:cNvPr>
          <p:cNvSpPr>
            <a:spLocks noChangeAspect="1"/>
          </p:cNvSpPr>
          <p:nvPr/>
        </p:nvSpPr>
        <p:spPr>
          <a:xfrm>
            <a:off x="10616812" y="5143004"/>
            <a:ext cx="360000" cy="360000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8B7F2A4-721C-4D14-9C8F-3E6187FA3B04}"/>
              </a:ext>
            </a:extLst>
          </p:cNvPr>
          <p:cNvCxnSpPr>
            <a:cxnSpLocks/>
            <a:endCxn id="28" idx="3"/>
          </p:cNvCxnSpPr>
          <p:nvPr/>
        </p:nvCxnSpPr>
        <p:spPr>
          <a:xfrm flipH="1" flipV="1">
            <a:off x="6350248" y="3794760"/>
            <a:ext cx="1802522" cy="28200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>
            <a:extLst>
              <a:ext uri="{FF2B5EF4-FFF2-40B4-BE49-F238E27FC236}">
                <a16:creationId xmlns:a16="http://schemas.microsoft.com/office/drawing/2014/main" id="{E2C6DBB8-CF62-4120-B86F-F1E472FF9BED}"/>
              </a:ext>
            </a:extLst>
          </p:cNvPr>
          <p:cNvSpPr txBox="1">
            <a:spLocks/>
          </p:cNvSpPr>
          <p:nvPr/>
        </p:nvSpPr>
        <p:spPr>
          <a:xfrm>
            <a:off x="8160423" y="3793717"/>
            <a:ext cx="2133115" cy="617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2800" dirty="0"/>
              <a:t>Hvilket tegn ?</a:t>
            </a:r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41BC08F2-5482-4D9C-A967-EF492D8941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042317"/>
              </p:ext>
            </p:extLst>
          </p:nvPr>
        </p:nvGraphicFramePr>
        <p:xfrm>
          <a:off x="6141968" y="3611880"/>
          <a:ext cx="20828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857993025"/>
                    </a:ext>
                  </a:extLst>
                </a:gridCol>
              </a:tblGrid>
              <a:tr h="240219">
                <a:tc>
                  <a:txBody>
                    <a:bodyPr/>
                    <a:lstStyle/>
                    <a:p>
                      <a:pPr algn="ctr"/>
                      <a:r>
                        <a:rPr lang="da-DK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693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210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2" grpId="0" uiExpand="1" build="p"/>
      <p:bldP spid="17" grpId="0"/>
      <p:bldP spid="11" grpId="0" animBg="1"/>
      <p:bldP spid="18" grpId="0" animBg="1"/>
      <p:bldP spid="3" grpId="0"/>
      <p:bldP spid="19" grpId="0"/>
      <p:bldP spid="21" grpId="0"/>
      <p:bldP spid="23" grpId="0" animBg="1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61fd1d36-fecb-47ca-b7d7-d0df0370a198}" enabled="0" method="" siteId="{61fd1d36-fecb-47ca-b7d7-d0df0370a19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2503</TotalTime>
  <Words>3422</Words>
  <Application>Microsoft Office PowerPoint</Application>
  <PresentationFormat>Widescreen</PresentationFormat>
  <Paragraphs>1295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Wingdings</vt:lpstr>
      <vt:lpstr>Office Theme</vt:lpstr>
      <vt:lpstr>Datalogiforelæsning</vt:lpstr>
      <vt:lpstr>PowerPoint Presentation</vt:lpstr>
      <vt:lpstr>Burrows - Wheeler transformation</vt:lpstr>
      <vt:lpstr>Det var åbenbart en god idé…</vt:lpstr>
      <vt:lpstr>Burrows-Wheeler transformation</vt:lpstr>
      <vt:lpstr>Burrows-Wheeler transformantionen af  batman$ ?</vt:lpstr>
      <vt:lpstr>Tre oplagte spørgsmål</vt:lpstr>
      <vt:lpstr>Inverse Burrows-Wheeler transformation</vt:lpstr>
      <vt:lpstr>Inverse Burrows-Wheeler transformation</vt:lpstr>
      <vt:lpstr>Inverse Burrows-Wheeler transformation</vt:lpstr>
      <vt:lpstr>Inverse Burrows-Wheeler transformation</vt:lpstr>
      <vt:lpstr>Inverse Burrows-Wheeler transformation</vt:lpstr>
      <vt:lpstr>Invers Burrows-Wheeler transformation</vt:lpstr>
      <vt:lpstr>Hurtigere inverse Burrows-Wheeler transformation</vt:lpstr>
      <vt:lpstr>Hurtigere inverse Burrows-Wheeler transformation</vt:lpstr>
      <vt:lpstr>Python implementation</vt:lpstr>
      <vt:lpstr>Den Grimme Ælling (Hans Christian Andersen, 1843)</vt:lpstr>
      <vt:lpstr>BWT kan forbedre eksisterende tabsfri komprimerings metoder</vt:lpstr>
      <vt:lpstr>Mønstergenkendelse (FM-index) [Ferragina, Manzini, FOCS 2000]</vt:lpstr>
      <vt:lpstr>Opsummering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Gerth Stølting Brodal</dc:creator>
  <cp:lastModifiedBy>Gerth Stølting Brodal</cp:lastModifiedBy>
  <cp:revision>3</cp:revision>
  <cp:lastPrinted>2022-08-21T16:27:51Z</cp:lastPrinted>
  <dcterms:created xsi:type="dcterms:W3CDTF">2022-07-04T10:04:59Z</dcterms:created>
  <dcterms:modified xsi:type="dcterms:W3CDTF">2026-08-12T22:31:31Z</dcterms:modified>
</cp:coreProperties>
</file>