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5" r:id="rId2"/>
    <p:sldId id="406" r:id="rId3"/>
    <p:sldId id="408" r:id="rId4"/>
    <p:sldId id="410" r:id="rId5"/>
    <p:sldId id="414" r:id="rId6"/>
    <p:sldId id="415" r:id="rId7"/>
    <p:sldId id="412" r:id="rId8"/>
    <p:sldId id="413" r:id="rId9"/>
    <p:sldId id="409" r:id="rId10"/>
  </p:sldIdLst>
  <p:sldSz cx="9906000" cy="6858000" type="A4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D8EC248-28B7-4866-A6D9-DE1C08E4C5A7}">
          <p14:sldIdLst>
            <p14:sldId id="405"/>
            <p14:sldId id="406"/>
            <p14:sldId id="408"/>
            <p14:sldId id="410"/>
            <p14:sldId id="414"/>
            <p14:sldId id="415"/>
            <p14:sldId id="412"/>
            <p14:sldId id="413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99"/>
    <a:srgbClr val="A6A6A6"/>
    <a:srgbClr val="FF33CC"/>
    <a:srgbClr val="FFFFFF"/>
    <a:srgbClr val="3737FF"/>
    <a:srgbClr val="CCECFF"/>
    <a:srgbClr val="FFFF99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84" autoAdjust="0"/>
    <p:restoredTop sz="82314" autoAdjust="0"/>
  </p:normalViewPr>
  <p:slideViewPr>
    <p:cSldViewPr>
      <p:cViewPr varScale="1">
        <p:scale>
          <a:sx n="88" d="100"/>
          <a:sy n="88" d="100"/>
        </p:scale>
        <p:origin x="-948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68"/>
    </p:cViewPr>
  </p:sorterViewPr>
  <p:notesViewPr>
    <p:cSldViewPr>
      <p:cViewPr varScale="1">
        <p:scale>
          <a:sx n="48" d="100"/>
          <a:sy n="48" d="100"/>
        </p:scale>
        <p:origin x="-2040" y="-96"/>
      </p:cViewPr>
      <p:guideLst>
        <p:guide orient="horz" pos="3224"/>
        <p:guide pos="22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22529C-5151-4D2E-8A8D-5CF5E259D02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13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9800" y="409575"/>
            <a:ext cx="2678113" cy="185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6875" y="2746375"/>
            <a:ext cx="6305550" cy="715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0"/>
            <a:r>
              <a:rPr lang="da-DK" noProof="0" smtClean="0"/>
              <a:t>      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5995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0" tIns="47285" rIns="94570" bIns="47285" numCol="1" anchor="b" anchorCtr="0" compatLnSpc="1">
            <a:prstTxWarp prst="textNoShape">
              <a:avLst/>
            </a:prstTxWarp>
          </a:bodyPr>
          <a:lstStyle>
            <a:lvl1pPr algn="r" defTabSz="946237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60BA66-58C9-4F0F-8C0C-255958C57EA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682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9B503C8C-AF21-451F-AD67-419D757D757F}" type="slidenum">
              <a:rPr lang="da-DK" smtClean="0">
                <a:latin typeface="Arial" pitchFamily="34" charset="0"/>
              </a:rPr>
              <a:pPr defTabSz="946150"/>
              <a:t>1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3750"/>
          </a:xfrm>
          <a:noFill/>
          <a:ln/>
        </p:spPr>
        <p:txBody>
          <a:bodyPr/>
          <a:lstStyle/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6150"/>
            <a:fld id="{35E14FD2-A9B9-4FAD-8C5E-10D479B2B856}" type="slidenum">
              <a:rPr lang="da-DK" smtClean="0">
                <a:latin typeface="Arial" pitchFamily="34" charset="0"/>
              </a:rPr>
              <a:pPr defTabSz="946150"/>
              <a:t>2</a:t>
            </a:fld>
            <a:endParaRPr lang="da-DK" smtClean="0">
              <a:latin typeface="Arial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dirty="0" err="1" smtClean="0">
                <a:latin typeface="Arial" pitchFamily="34" charset="0"/>
              </a:rPr>
              <a:t>DecreaseKey</a:t>
            </a:r>
            <a:r>
              <a:rPr lang="da-DK" dirty="0" smtClean="0">
                <a:latin typeface="Arial" pitchFamily="34" charset="0"/>
              </a:rPr>
              <a:t> = </a:t>
            </a:r>
            <a:r>
              <a:rPr lang="da-DK" dirty="0" err="1" smtClean="0">
                <a:latin typeface="Arial" pitchFamily="34" charset="0"/>
              </a:rPr>
              <a:t>Delete+Insert</a:t>
            </a:r>
            <a:endParaRPr lang="da-DK" dirty="0" smtClean="0">
              <a:latin typeface="Arial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Borůvka</a:t>
            </a:r>
            <a:r>
              <a:rPr lang="en-US" dirty="0" smtClean="0"/>
              <a:t> = problem to electrify the Czech Republic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err="1" smtClean="0">
                <a:latin typeface="Arial" pitchFamily="34" charset="0"/>
              </a:rPr>
              <a:t>Jarnik</a:t>
            </a:r>
            <a:r>
              <a:rPr lang="da-DK" dirty="0" smtClean="0">
                <a:latin typeface="Arial" pitchFamily="34" charset="0"/>
              </a:rPr>
              <a:t> = Prim(1957)s </a:t>
            </a:r>
            <a:r>
              <a:rPr lang="da-DK" dirty="0" err="1" smtClean="0">
                <a:latin typeface="Arial" pitchFamily="34" charset="0"/>
              </a:rPr>
              <a:t>algorithm</a:t>
            </a:r>
            <a:endParaRPr lang="da-DK" dirty="0" smtClean="0">
              <a:latin typeface="Arial" pitchFamily="34" charset="0"/>
            </a:endParaRPr>
          </a:p>
          <a:p>
            <a:pPr eaLnBrk="1" hangingPunct="1"/>
            <a:r>
              <a:rPr lang="da-DK" dirty="0" smtClean="0">
                <a:latin typeface="Arial" pitchFamily="34" charset="0"/>
              </a:rPr>
              <a:t>β(</a:t>
            </a:r>
            <a:r>
              <a:rPr lang="da-DK" dirty="0" err="1" smtClean="0">
                <a:latin typeface="Arial" pitchFamily="34" charset="0"/>
              </a:rPr>
              <a:t>m,n</a:t>
            </a:r>
            <a:r>
              <a:rPr lang="da-DK" dirty="0" smtClean="0">
                <a:latin typeface="Arial" pitchFamily="34" charset="0"/>
              </a:rPr>
              <a:t>) is for all </a:t>
            </a:r>
            <a:r>
              <a:rPr lang="da-DK" dirty="0" err="1" smtClean="0">
                <a:latin typeface="Arial" pitchFamily="34" charset="0"/>
              </a:rPr>
              <a:t>pratical</a:t>
            </a:r>
            <a:r>
              <a:rPr lang="da-DK" dirty="0" smtClean="0">
                <a:latin typeface="Arial" pitchFamily="34" charset="0"/>
              </a:rPr>
              <a:t> </a:t>
            </a:r>
            <a:r>
              <a:rPr lang="da-DK" dirty="0" err="1" smtClean="0">
                <a:latin typeface="Arial" pitchFamily="34" charset="0"/>
              </a:rPr>
              <a:t>valures</a:t>
            </a:r>
            <a:r>
              <a:rPr lang="da-DK" dirty="0" smtClean="0">
                <a:latin typeface="Arial" pitchFamily="34" charset="0"/>
              </a:rPr>
              <a:t> 3-4.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dirty="0" err="1" smtClean="0"/>
              <a:t>Run-relaxed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: </a:t>
            </a:r>
            <a:r>
              <a:rPr lang="da-DK" dirty="0" smtClean="0">
                <a:latin typeface="Arial" pitchFamily="34" charset="0"/>
              </a:rPr>
              <a:t>SSSP MST real time </a:t>
            </a:r>
            <a:r>
              <a:rPr lang="da-DK" dirty="0" err="1" smtClean="0">
                <a:latin typeface="Arial" pitchFamily="34" charset="0"/>
              </a:rPr>
              <a:t>applications</a:t>
            </a:r>
            <a:r>
              <a:rPr lang="en-US" dirty="0" smtClean="0">
                <a:latin typeface="Arial" pitchFamily="34" charset="0"/>
              </a:rPr>
              <a:t>,</a:t>
            </a:r>
            <a:r>
              <a:rPr lang="en-US" baseline="0" dirty="0" smtClean="0">
                <a:latin typeface="Arial" pitchFamily="34" charset="0"/>
              </a:rPr>
              <a:t> parallel algorithms worst-case guarantees important, single source shortest paths</a:t>
            </a:r>
            <a:endParaRPr lang="da-DK" dirty="0" smtClean="0"/>
          </a:p>
          <a:p>
            <a:r>
              <a:rPr lang="da-DK" dirty="0" err="1" smtClean="0"/>
              <a:t>Since</a:t>
            </a:r>
            <a:r>
              <a:rPr lang="da-DK" dirty="0" smtClean="0"/>
              <a:t> 90s </a:t>
            </a:r>
            <a:r>
              <a:rPr lang="da-DK" dirty="0" err="1" smtClean="0"/>
              <a:t>people</a:t>
            </a:r>
            <a:r>
              <a:rPr lang="da-DK" dirty="0" smtClean="0"/>
              <a:t> </a:t>
            </a:r>
            <a:r>
              <a:rPr lang="da-DK" dirty="0" err="1" smtClean="0"/>
              <a:t>working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the problem </a:t>
            </a:r>
            <a:r>
              <a:rPr lang="da-DK" dirty="0" err="1" smtClean="0"/>
              <a:t>incl</a:t>
            </a:r>
            <a:r>
              <a:rPr lang="da-DK" baseline="0" dirty="0" smtClean="0"/>
              <a:t> </a:t>
            </a:r>
            <a:r>
              <a:rPr lang="da-DK" dirty="0" err="1" smtClean="0"/>
              <a:t>Katajainen</a:t>
            </a:r>
            <a:r>
              <a:rPr lang="da-DK" dirty="0" smtClean="0"/>
              <a:t>, </a:t>
            </a:r>
            <a:r>
              <a:rPr lang="da-DK" dirty="0" err="1" smtClean="0"/>
              <a:t>Elm-Asry</a:t>
            </a:r>
            <a:r>
              <a:rPr lang="da-DK" dirty="0" smtClean="0"/>
              <a:t>,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Tarjan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Kaplan</a:t>
            </a:r>
            <a:r>
              <a:rPr lang="da-DK" baseline="0" dirty="0" smtClean="0"/>
              <a:t>... </a:t>
            </a:r>
            <a:r>
              <a:rPr lang="da-DK" baseline="0" dirty="0" err="1" smtClean="0"/>
              <a:t>trying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simplify</a:t>
            </a:r>
            <a:r>
              <a:rPr lang="da-DK" baseline="0" dirty="0" smtClean="0"/>
              <a:t>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r>
              <a:rPr lang="da-DK" dirty="0" smtClean="0"/>
              <a:t> = </a:t>
            </a:r>
            <a:r>
              <a:rPr lang="da-DK" dirty="0" err="1" smtClean="0"/>
              <a:t>consequence</a:t>
            </a:r>
            <a:r>
              <a:rPr lang="da-DK" dirty="0" smtClean="0"/>
              <a:t> of </a:t>
            </a:r>
            <a:r>
              <a:rPr lang="da-DK" dirty="0" err="1" smtClean="0"/>
              <a:t>wanting</a:t>
            </a:r>
            <a:r>
              <a:rPr lang="da-DK" baseline="0" dirty="0" smtClean="0"/>
              <a:t> </a:t>
            </a:r>
            <a:r>
              <a:rPr lang="da-DK" dirty="0" smtClean="0"/>
              <a:t>Meld to </a:t>
            </a:r>
            <a:r>
              <a:rPr lang="da-DK" dirty="0" err="1" smtClean="0"/>
              <a:t>be</a:t>
            </a:r>
            <a:r>
              <a:rPr lang="da-DK" baseline="0" dirty="0" smtClean="0"/>
              <a:t> O(1)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0BA66-58C9-4F0F-8C0C-255958C57EA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244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5500" y="333375"/>
            <a:ext cx="2228850" cy="5580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950" y="333375"/>
            <a:ext cx="6534150" cy="5580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60463"/>
            <a:ext cx="8850313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33375"/>
            <a:ext cx="8915400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9021440" y="6574742"/>
            <a:ext cx="900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fld id="{DA04A1BC-E624-4916-87A6-12FE970546F7}" type="slidenum">
              <a:rPr lang="da-DK" sz="1200" b="1">
                <a:solidFill>
                  <a:srgbClr val="BA2A12"/>
                </a:solidFill>
                <a:latin typeface="Futura Medium" pitchFamily="34" charset="0"/>
                <a:cs typeface="+mn-cs"/>
              </a:rPr>
              <a:pPr algn="r">
                <a:defRPr/>
              </a:pPr>
              <a:t>‹#›</a:t>
            </a:fld>
            <a:endParaRPr lang="da-DK" sz="1200" b="1" dirty="0">
              <a:solidFill>
                <a:srgbClr val="BA2A12"/>
              </a:solidFill>
              <a:latin typeface="Futura Medium" pitchFamily="34" charset="0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60463"/>
            <a:ext cx="4348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863" y="1160463"/>
            <a:ext cx="434975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333375"/>
            <a:ext cx="89154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60463"/>
            <a:ext cx="88503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586288" y="3090863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A2A1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A2A1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0" y="1448780"/>
            <a:ext cx="99060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Strict Fibonacci Heaps</a:t>
            </a:r>
          </a:p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2400" i="1" dirty="0"/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Gerth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</a:rPr>
              <a:t>Stølting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Brodal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kern="0" dirty="0" smtClean="0">
                <a:solidFill>
                  <a:schemeClr val="bg1">
                    <a:lumMod val="50000"/>
                  </a:schemeClr>
                </a:solidFill>
              </a:rPr>
              <a:t>Aarhus University</a:t>
            </a: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kern="0" dirty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kern="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endParaRPr lang="en-US" sz="1600" i="1" noProof="0" dirty="0"/>
          </a:p>
          <a:p>
            <a:pPr lvl="0"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George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Lagogiannis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Robert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Endre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Tarjan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b="1" kern="0" noProof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 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Agricultural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University of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Athens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Princeton University &amp; HP       	</a:t>
            </a: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44th Annual ACM Symposium on Theory of Computing, New Yorker Hotel, New York, May 22, 2012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pic>
        <p:nvPicPr>
          <p:cNvPr id="2050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2840" y="3825044"/>
            <a:ext cx="2628292" cy="25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 bwMode="auto">
          <a:xfrm>
            <a:off x="5780794" y="1469745"/>
            <a:ext cx="792163" cy="360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4282" y="1430057"/>
            <a:ext cx="936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(J,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6284032" y="2853556"/>
            <a:ext cx="2736850" cy="1079500"/>
            <a:chOff x="6933220" y="2312876"/>
            <a:chExt cx="2736304" cy="1080120"/>
          </a:xfrm>
        </p:grpSpPr>
        <p:sp>
          <p:nvSpPr>
            <p:cNvPr id="47" name="Cloud 46"/>
            <p:cNvSpPr/>
            <p:nvPr/>
          </p:nvSpPr>
          <p:spPr bwMode="auto">
            <a:xfrm>
              <a:off x="6933220" y="2312876"/>
              <a:ext cx="2736304" cy="1080120"/>
            </a:xfrm>
            <a:prstGeom prst="cloud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337877" y="2489189"/>
              <a:ext cx="1331647" cy="400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5" name="Cloud 4"/>
          <p:cNvSpPr/>
          <p:nvPr/>
        </p:nvSpPr>
        <p:spPr bwMode="auto">
          <a:xfrm>
            <a:off x="4628269" y="714095"/>
            <a:ext cx="4429125" cy="1800225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6452307" y="2001557"/>
            <a:ext cx="1793875" cy="781050"/>
          </a:xfrm>
          <a:custGeom>
            <a:avLst/>
            <a:gdLst>
              <a:gd name="T0" fmla="*/ 1778332 w 1794665"/>
              <a:gd name="T1" fmla="*/ 212289 h 780771"/>
              <a:gd name="T2" fmla="*/ 1597233 w 1794665"/>
              <a:gd name="T3" fmla="*/ 403991 h 780771"/>
              <a:gd name="T4" fmla="*/ 1309201 w 1794665"/>
              <a:gd name="T5" fmla="*/ 403992 h 780771"/>
              <a:gd name="T6" fmla="*/ 805567 w 1794665"/>
              <a:gd name="T7" fmla="*/ 517063 h 780771"/>
              <a:gd name="T8" fmla="*/ 193077 w 1794665"/>
              <a:gd name="T9" fmla="*/ 656019 h 780771"/>
              <a:gd name="T10" fmla="*/ 24517 w 1794665"/>
              <a:gd name="T11" fmla="*/ 458328 h 780771"/>
              <a:gd name="T12" fmla="*/ 589121 w 1794665"/>
              <a:gd name="T13" fmla="*/ 259975 h 780771"/>
              <a:gd name="T14" fmla="*/ 1273197 w 1794665"/>
              <a:gd name="T15" fmla="*/ 7948 h 780771"/>
              <a:gd name="T16" fmla="*/ 1778332 w 1794665"/>
              <a:gd name="T17" fmla="*/ 212289 h 78077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94665" h="780771">
                <a:moveTo>
                  <a:pt x="1778332" y="212289"/>
                </a:moveTo>
                <a:cubicBezTo>
                  <a:pt x="1794665" y="536917"/>
                  <a:pt x="1675422" y="372041"/>
                  <a:pt x="1597233" y="403991"/>
                </a:cubicBezTo>
                <a:cubicBezTo>
                  <a:pt x="1519045" y="435942"/>
                  <a:pt x="1441145" y="385147"/>
                  <a:pt x="1309201" y="403992"/>
                </a:cubicBezTo>
                <a:cubicBezTo>
                  <a:pt x="1177257" y="422837"/>
                  <a:pt x="909336" y="414523"/>
                  <a:pt x="805567" y="517063"/>
                </a:cubicBezTo>
                <a:cubicBezTo>
                  <a:pt x="758180" y="780771"/>
                  <a:pt x="323252" y="665808"/>
                  <a:pt x="193077" y="656019"/>
                </a:cubicBezTo>
                <a:cubicBezTo>
                  <a:pt x="62902" y="646230"/>
                  <a:pt x="160836" y="591318"/>
                  <a:pt x="24517" y="458328"/>
                </a:cubicBezTo>
                <a:cubicBezTo>
                  <a:pt x="0" y="253439"/>
                  <a:pt x="270561" y="246875"/>
                  <a:pt x="589121" y="259975"/>
                </a:cubicBezTo>
                <a:cubicBezTo>
                  <a:pt x="793144" y="205969"/>
                  <a:pt x="1074995" y="15896"/>
                  <a:pt x="1273197" y="7948"/>
                </a:cubicBezTo>
                <a:cubicBezTo>
                  <a:pt x="1471399" y="0"/>
                  <a:pt x="1724326" y="146282"/>
                  <a:pt x="1778332" y="212289"/>
                </a:cubicBez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909" y="44624"/>
            <a:ext cx="8099809" cy="706438"/>
          </a:xfrm>
        </p:spPr>
        <p:txBody>
          <a:bodyPr/>
          <a:lstStyle/>
          <a:p>
            <a:pPr eaLnBrk="1" hangingPunct="1"/>
            <a:r>
              <a:rPr lang="da-DK" dirty="0" smtClean="0"/>
              <a:t>The Problem — </a:t>
            </a:r>
            <a:r>
              <a:rPr lang="da-DK" dirty="0" err="1" smtClean="0">
                <a:solidFill>
                  <a:srgbClr val="C00000"/>
                </a:solidFill>
              </a:rPr>
              <a:t>Priority</a:t>
            </a:r>
            <a:r>
              <a:rPr lang="da-DK" dirty="0" smtClean="0">
                <a:solidFill>
                  <a:srgbClr val="C00000"/>
                </a:solidFill>
              </a:rPr>
              <a:t> Queues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41044" y="1807882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(A,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27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957" y="990320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(C,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11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3094" y="1066520"/>
            <a:ext cx="13319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(M,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36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52457" y="1098270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(B,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14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96807" y="1493557"/>
            <a:ext cx="13319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(X,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86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323" y="894199"/>
            <a:ext cx="4211637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Insert</a:t>
            </a:r>
            <a:r>
              <a:rPr lang="da-DK" dirty="0">
                <a:cs typeface="+mn-cs"/>
              </a:rPr>
              <a:t>(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da-DK" dirty="0" err="1">
                <a:solidFill>
                  <a:srgbClr val="C00000"/>
                </a:solidFill>
                <a:cs typeface="+mn-cs"/>
              </a:rPr>
              <a:t>key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FindMin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 smtClean="0">
                <a:cs typeface="+mn-cs"/>
              </a:rPr>
              <a:t>DeleteMin</a:t>
            </a:r>
            <a:r>
              <a:rPr lang="da-DK" cap="small" dirty="0" smtClean="0">
                <a:cs typeface="+mn-cs"/>
              </a:rPr>
              <a:t> / </a:t>
            </a:r>
            <a:r>
              <a:rPr lang="da-DK" cap="small" dirty="0" err="1" smtClean="0"/>
              <a:t>Delete</a:t>
            </a:r>
            <a:r>
              <a:rPr lang="da-DK" cap="small" dirty="0" smtClean="0"/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&amp;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value</a:t>
            </a:r>
            <a:r>
              <a:rPr lang="da-DK" cap="small" dirty="0" smtClean="0"/>
              <a:t>)</a:t>
            </a:r>
            <a:endParaRPr lang="da-DK" cap="small" dirty="0">
              <a:cs typeface="+mn-cs"/>
            </a:endParaRP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>
                <a:cs typeface="+mn-cs"/>
              </a:rPr>
              <a:t>Meld</a:t>
            </a:r>
            <a:r>
              <a:rPr lang="da-DK" dirty="0">
                <a:cs typeface="+mn-cs"/>
              </a:rPr>
              <a:t>(Q</a:t>
            </a:r>
            <a:r>
              <a:rPr lang="da-DK" baseline="-25000" dirty="0">
                <a:cs typeface="+mn-cs"/>
              </a:rPr>
              <a:t>1</a:t>
            </a:r>
            <a:r>
              <a:rPr lang="da-DK" dirty="0">
                <a:cs typeface="+mn-cs"/>
              </a:rPr>
              <a:t>,Q</a:t>
            </a:r>
            <a:r>
              <a:rPr lang="da-DK" baseline="-25000" dirty="0">
                <a:cs typeface="+mn-cs"/>
              </a:rPr>
              <a:t>2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r>
              <a:rPr lang="da-DK" cap="small" dirty="0" err="1">
                <a:cs typeface="+mn-cs"/>
              </a:rPr>
              <a:t>DecreaseKey</a:t>
            </a:r>
            <a:r>
              <a:rPr lang="da-DK" dirty="0" smtClean="0">
                <a:cs typeface="+mn-cs"/>
              </a:rPr>
              <a:t>(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&amp;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value</a:t>
            </a:r>
            <a:r>
              <a:rPr lang="da-DK" dirty="0">
                <a:cs typeface="+mn-cs"/>
              </a:rPr>
              <a:t>, </a:t>
            </a:r>
            <a:r>
              <a:rPr lang="el-GR" dirty="0">
                <a:solidFill>
                  <a:srgbClr val="C00000"/>
                </a:solidFill>
                <a:cs typeface="+mn-cs"/>
              </a:rPr>
              <a:t>Δ</a:t>
            </a:r>
            <a:r>
              <a:rPr lang="da-DK" dirty="0">
                <a:cs typeface="+mn-cs"/>
              </a:rPr>
              <a:t>)</a:t>
            </a:r>
          </a:p>
          <a:p>
            <a:pPr marL="261938" indent="-261938">
              <a:spcBef>
                <a:spcPct val="20000"/>
              </a:spcBef>
              <a:buClr>
                <a:srgbClr val="BA2A12"/>
              </a:buClr>
              <a:buFont typeface="Wingdings" pitchFamily="2" charset="2"/>
              <a:buChar char="§"/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91982" y="1969807"/>
            <a:ext cx="1333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(K,</a:t>
            </a:r>
            <a:r>
              <a:rPr lang="da-DK" b="1" dirty="0">
                <a:solidFill>
                  <a:srgbClr val="C00000"/>
                </a:solidFill>
                <a:cs typeface="+mn-cs"/>
              </a:rPr>
              <a:t>54</a:t>
            </a:r>
            <a:r>
              <a:rPr lang="da-DK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)</a:t>
            </a:r>
            <a:endParaRPr lang="en-US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grpSp>
        <p:nvGrpSpPr>
          <p:cNvPr id="21" name="Group 57"/>
          <p:cNvGrpSpPr>
            <a:grpSpLocks/>
          </p:cNvGrpSpPr>
          <p:nvPr/>
        </p:nvGrpSpPr>
        <p:grpSpPr bwMode="auto">
          <a:xfrm>
            <a:off x="6607882" y="2998018"/>
            <a:ext cx="2376487" cy="758825"/>
            <a:chOff x="7293260" y="2488830"/>
            <a:chExt cx="2376264" cy="760150"/>
          </a:xfrm>
        </p:grpSpPr>
        <p:sp>
          <p:nvSpPr>
            <p:cNvPr id="60" name="TextBox 59"/>
            <p:cNvSpPr txBox="1"/>
            <p:nvPr/>
          </p:nvSpPr>
          <p:spPr>
            <a:xfrm>
              <a:off x="7364690" y="2848231"/>
              <a:ext cx="1333375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(D,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24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37737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(Z,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29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93260" y="2488830"/>
              <a:ext cx="1331787" cy="4007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(W,</a:t>
              </a:r>
              <a:r>
                <a:rPr lang="da-DK" b="1" dirty="0">
                  <a:solidFill>
                    <a:srgbClr val="C00000"/>
                  </a:solidFill>
                  <a:cs typeface="+mn-cs"/>
                </a:rPr>
                <a:t>6</a:t>
              </a:r>
              <a:r>
                <a:rPr lang="da-DK" b="1" dirty="0">
                  <a:solidFill>
                    <a:schemeClr val="bg1">
                      <a:lumMod val="50000"/>
                    </a:schemeClr>
                  </a:solidFill>
                  <a:cs typeface="+mn-cs"/>
                </a:rPr>
                <a:t>)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4340932" y="893482"/>
            <a:ext cx="611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/>
              <a:t>Q</a:t>
            </a:r>
            <a:r>
              <a:rPr lang="da-DK" baseline="-25000"/>
              <a:t>1</a:t>
            </a:r>
            <a:endParaRPr lang="en-US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888744" y="2780928"/>
            <a:ext cx="611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dirty="0"/>
              <a:t>Q</a:t>
            </a:r>
            <a:r>
              <a:rPr lang="da-DK" baseline="-25000" dirty="0"/>
              <a:t>2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709357" y="1634845"/>
            <a:ext cx="50323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rgbClr val="C00000"/>
                </a:solidFill>
                <a:cs typeface="+mn-cs"/>
              </a:rPr>
              <a:t>12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20863" y="2170105"/>
            <a:ext cx="111601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r>
              <a:rPr lang="da-DK" sz="16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A</a:t>
            </a:r>
            <a:r>
              <a:rPr lang="da-DK" sz="1600" b="1" dirty="0">
                <a:solidFill>
                  <a:srgbClr val="C00000"/>
                </a:solidFill>
                <a:cs typeface="+mn-cs"/>
              </a:rPr>
              <a:t>     </a:t>
            </a:r>
            <a:r>
              <a:rPr lang="da-DK" sz="1600" b="1" dirty="0" smtClean="0">
                <a:solidFill>
                  <a:srgbClr val="C00000"/>
                </a:solidFill>
                <a:cs typeface="+mn-cs"/>
              </a:rPr>
              <a:t> 15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 bwMode="auto">
          <a:xfrm>
            <a:off x="128910" y="3304394"/>
            <a:ext cx="324036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Applications</a:t>
            </a:r>
            <a:r>
              <a:rPr kumimoji="0" lang="da-DK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BA2A1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BA2A1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36876" y="3381355"/>
            <a:ext cx="2605852" cy="1626962"/>
            <a:chOff x="3836876" y="2996952"/>
            <a:chExt cx="2605852" cy="1626962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4570408" y="447945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9" name="Oval 8"/>
            <p:cNvSpPr>
              <a:spLocks noChangeArrowheads="1"/>
            </p:cNvSpPr>
            <p:nvPr/>
          </p:nvSpPr>
          <p:spPr bwMode="auto">
            <a:xfrm>
              <a:off x="4138608" y="329200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63" name="Oval 10"/>
            <p:cNvSpPr>
              <a:spLocks noChangeArrowheads="1"/>
            </p:cNvSpPr>
            <p:nvPr/>
          </p:nvSpPr>
          <p:spPr bwMode="auto">
            <a:xfrm>
              <a:off x="5507033" y="4444526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64" name="Oval 11"/>
            <p:cNvSpPr>
              <a:spLocks noChangeArrowheads="1"/>
            </p:cNvSpPr>
            <p:nvPr/>
          </p:nvSpPr>
          <p:spPr bwMode="auto">
            <a:xfrm>
              <a:off x="5830883" y="318405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0" name="Oval 12"/>
            <p:cNvSpPr>
              <a:spLocks noChangeArrowheads="1"/>
            </p:cNvSpPr>
            <p:nvPr/>
          </p:nvSpPr>
          <p:spPr bwMode="auto">
            <a:xfrm>
              <a:off x="6154733" y="4155601"/>
              <a:ext cx="144463" cy="144463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cxnSp>
          <p:nvCxnSpPr>
            <p:cNvPr id="72" name="Straight Connector 14"/>
            <p:cNvCxnSpPr>
              <a:cxnSpLocks noChangeShapeType="1"/>
            </p:cNvCxnSpPr>
            <p:nvPr/>
          </p:nvCxnSpPr>
          <p:spPr bwMode="auto">
            <a:xfrm flipV="1">
              <a:off x="4208458" y="3653951"/>
              <a:ext cx="577850" cy="4635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3" name="Straight Connector 17"/>
            <p:cNvCxnSpPr>
              <a:cxnSpLocks noChangeShapeType="1"/>
            </p:cNvCxnSpPr>
            <p:nvPr/>
          </p:nvCxnSpPr>
          <p:spPr bwMode="auto">
            <a:xfrm flipV="1">
              <a:off x="4208458" y="3361851"/>
              <a:ext cx="6350" cy="762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4" name="Straight Connector 20"/>
            <p:cNvCxnSpPr>
              <a:cxnSpLocks noChangeShapeType="1"/>
            </p:cNvCxnSpPr>
            <p:nvPr/>
          </p:nvCxnSpPr>
          <p:spPr bwMode="auto">
            <a:xfrm flipH="1" flipV="1">
              <a:off x="4214808" y="3361851"/>
              <a:ext cx="577850" cy="292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" name="Straight Connector 23"/>
            <p:cNvCxnSpPr>
              <a:cxnSpLocks noChangeShapeType="1"/>
            </p:cNvCxnSpPr>
            <p:nvPr/>
          </p:nvCxnSpPr>
          <p:spPr bwMode="auto">
            <a:xfrm flipV="1">
              <a:off x="4640258" y="4161951"/>
              <a:ext cx="514350" cy="3937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6" name="Straight Connector 26"/>
            <p:cNvCxnSpPr>
              <a:cxnSpLocks noChangeShapeType="1"/>
            </p:cNvCxnSpPr>
            <p:nvPr/>
          </p:nvCxnSpPr>
          <p:spPr bwMode="auto">
            <a:xfrm flipH="1" flipV="1">
              <a:off x="4221158" y="4123851"/>
              <a:ext cx="425450" cy="4254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7" name="Straight Connector 30"/>
            <p:cNvCxnSpPr>
              <a:cxnSpLocks noChangeShapeType="1"/>
            </p:cNvCxnSpPr>
            <p:nvPr/>
          </p:nvCxnSpPr>
          <p:spPr bwMode="auto">
            <a:xfrm flipH="1" flipV="1">
              <a:off x="4786308" y="3647601"/>
              <a:ext cx="36195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8" name="Straight Connector 33"/>
            <p:cNvCxnSpPr>
              <a:cxnSpLocks noChangeShapeType="1"/>
            </p:cNvCxnSpPr>
            <p:nvPr/>
          </p:nvCxnSpPr>
          <p:spPr bwMode="auto">
            <a:xfrm flipH="1" flipV="1">
              <a:off x="4214808" y="4117501"/>
              <a:ext cx="933450" cy="38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9" name="Straight Connector 36"/>
            <p:cNvCxnSpPr>
              <a:cxnSpLocks noChangeShapeType="1"/>
            </p:cNvCxnSpPr>
            <p:nvPr/>
          </p:nvCxnSpPr>
          <p:spPr bwMode="auto">
            <a:xfrm flipH="1">
              <a:off x="5148258" y="3647601"/>
              <a:ext cx="43180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0" name="Straight Connector 39"/>
            <p:cNvCxnSpPr>
              <a:cxnSpLocks noChangeShapeType="1"/>
            </p:cNvCxnSpPr>
            <p:nvPr/>
          </p:nvCxnSpPr>
          <p:spPr bwMode="auto">
            <a:xfrm flipH="1" flipV="1">
              <a:off x="4786308" y="3641251"/>
              <a:ext cx="800100" cy="127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1" name="Straight Connector 44"/>
            <p:cNvCxnSpPr>
              <a:cxnSpLocks noChangeShapeType="1"/>
            </p:cNvCxnSpPr>
            <p:nvPr/>
          </p:nvCxnSpPr>
          <p:spPr bwMode="auto">
            <a:xfrm flipH="1">
              <a:off x="4786308" y="3139601"/>
              <a:ext cx="285750" cy="5016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" name="Straight Connector 47"/>
            <p:cNvCxnSpPr>
              <a:cxnSpLocks noChangeShapeType="1"/>
            </p:cNvCxnSpPr>
            <p:nvPr/>
          </p:nvCxnSpPr>
          <p:spPr bwMode="auto">
            <a:xfrm>
              <a:off x="5078408" y="3145951"/>
              <a:ext cx="501650" cy="5080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3" name="Straight Connector 50"/>
            <p:cNvCxnSpPr>
              <a:cxnSpLocks noChangeShapeType="1"/>
            </p:cNvCxnSpPr>
            <p:nvPr/>
          </p:nvCxnSpPr>
          <p:spPr bwMode="auto">
            <a:xfrm flipH="1">
              <a:off x="4214808" y="3145951"/>
              <a:ext cx="863600" cy="2095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4" name="Straight Connector 53"/>
            <p:cNvCxnSpPr>
              <a:cxnSpLocks noChangeShapeType="1"/>
            </p:cNvCxnSpPr>
            <p:nvPr/>
          </p:nvCxnSpPr>
          <p:spPr bwMode="auto">
            <a:xfrm flipV="1">
              <a:off x="4646608" y="4511201"/>
              <a:ext cx="927100" cy="38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5" name="Straight Connector 56"/>
            <p:cNvCxnSpPr>
              <a:cxnSpLocks noChangeShapeType="1"/>
            </p:cNvCxnSpPr>
            <p:nvPr/>
          </p:nvCxnSpPr>
          <p:spPr bwMode="auto">
            <a:xfrm>
              <a:off x="5148258" y="4155601"/>
              <a:ext cx="431800" cy="355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6" name="Straight Connector 61"/>
            <p:cNvCxnSpPr>
              <a:cxnSpLocks noChangeShapeType="1"/>
            </p:cNvCxnSpPr>
            <p:nvPr/>
          </p:nvCxnSpPr>
          <p:spPr bwMode="auto">
            <a:xfrm>
              <a:off x="5078408" y="3152301"/>
              <a:ext cx="825500" cy="1016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7" name="Straight Connector 64"/>
            <p:cNvCxnSpPr>
              <a:cxnSpLocks noChangeShapeType="1"/>
            </p:cNvCxnSpPr>
            <p:nvPr/>
          </p:nvCxnSpPr>
          <p:spPr bwMode="auto">
            <a:xfrm flipV="1">
              <a:off x="5580058" y="3253901"/>
              <a:ext cx="317500" cy="4000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8" name="Straight Connector 67"/>
            <p:cNvCxnSpPr>
              <a:cxnSpLocks noChangeShapeType="1"/>
            </p:cNvCxnSpPr>
            <p:nvPr/>
          </p:nvCxnSpPr>
          <p:spPr bwMode="auto">
            <a:xfrm>
              <a:off x="5148258" y="4161951"/>
              <a:ext cx="1079500" cy="635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9" name="Straight Connector 70"/>
            <p:cNvCxnSpPr>
              <a:cxnSpLocks noChangeShapeType="1"/>
            </p:cNvCxnSpPr>
            <p:nvPr/>
          </p:nvCxnSpPr>
          <p:spPr bwMode="auto">
            <a:xfrm flipV="1">
              <a:off x="5580058" y="4225451"/>
              <a:ext cx="647700" cy="2921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0" name="Straight Connector 73"/>
            <p:cNvCxnSpPr>
              <a:cxnSpLocks noChangeShapeType="1"/>
            </p:cNvCxnSpPr>
            <p:nvPr/>
          </p:nvCxnSpPr>
          <p:spPr bwMode="auto">
            <a:xfrm>
              <a:off x="5580058" y="3647601"/>
              <a:ext cx="647700" cy="57785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" name="Straight Connector 76"/>
            <p:cNvCxnSpPr>
              <a:cxnSpLocks noChangeShapeType="1"/>
            </p:cNvCxnSpPr>
            <p:nvPr/>
          </p:nvCxnSpPr>
          <p:spPr bwMode="auto">
            <a:xfrm>
              <a:off x="5903908" y="3253901"/>
              <a:ext cx="329446" cy="96696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3" name="TextBox 79"/>
            <p:cNvSpPr txBox="1">
              <a:spLocks noChangeArrowheads="1"/>
            </p:cNvSpPr>
            <p:nvPr/>
          </p:nvSpPr>
          <p:spPr bwMode="auto">
            <a:xfrm>
              <a:off x="5256717" y="3787792"/>
              <a:ext cx="43227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80"/>
            <p:cNvSpPr txBox="1">
              <a:spLocks noChangeArrowheads="1"/>
            </p:cNvSpPr>
            <p:nvPr/>
          </p:nvSpPr>
          <p:spPr bwMode="auto">
            <a:xfrm>
              <a:off x="5481840" y="3983828"/>
              <a:ext cx="2524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81"/>
            <p:cNvSpPr txBox="1">
              <a:spLocks noChangeArrowheads="1"/>
            </p:cNvSpPr>
            <p:nvPr/>
          </p:nvSpPr>
          <p:spPr bwMode="auto">
            <a:xfrm>
              <a:off x="5794271" y="4335993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8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82"/>
            <p:cNvSpPr txBox="1">
              <a:spLocks noChangeArrowheads="1"/>
            </p:cNvSpPr>
            <p:nvPr/>
          </p:nvSpPr>
          <p:spPr bwMode="auto">
            <a:xfrm>
              <a:off x="4930561" y="4304737"/>
              <a:ext cx="43204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83"/>
            <p:cNvSpPr txBox="1">
              <a:spLocks noChangeArrowheads="1"/>
            </p:cNvSpPr>
            <p:nvPr/>
          </p:nvSpPr>
          <p:spPr bwMode="auto">
            <a:xfrm>
              <a:off x="4252094" y="4288769"/>
              <a:ext cx="2508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9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84"/>
            <p:cNvSpPr txBox="1">
              <a:spLocks noChangeArrowheads="1"/>
            </p:cNvSpPr>
            <p:nvPr/>
          </p:nvSpPr>
          <p:spPr bwMode="auto">
            <a:xfrm>
              <a:off x="4177742" y="3671091"/>
              <a:ext cx="43204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16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85"/>
            <p:cNvSpPr txBox="1">
              <a:spLocks noChangeArrowheads="1"/>
            </p:cNvSpPr>
            <p:nvPr/>
          </p:nvSpPr>
          <p:spPr bwMode="auto">
            <a:xfrm>
              <a:off x="3836876" y="3590451"/>
              <a:ext cx="43161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0" name="TextBox 86"/>
            <p:cNvSpPr txBox="1">
              <a:spLocks noChangeArrowheads="1"/>
            </p:cNvSpPr>
            <p:nvPr/>
          </p:nvSpPr>
          <p:spPr bwMode="auto">
            <a:xfrm>
              <a:off x="4305457" y="3033669"/>
              <a:ext cx="4683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1" name="TextBox 87"/>
            <p:cNvSpPr txBox="1">
              <a:spLocks noChangeArrowheads="1"/>
            </p:cNvSpPr>
            <p:nvPr/>
          </p:nvSpPr>
          <p:spPr bwMode="auto">
            <a:xfrm>
              <a:off x="5427720" y="2996952"/>
              <a:ext cx="4685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>
                  <a:solidFill>
                    <a:srgbClr val="C00000"/>
                  </a:solidFill>
                </a:rPr>
                <a:t>3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2" name="TextBox 88"/>
            <p:cNvSpPr txBox="1">
              <a:spLocks noChangeArrowheads="1"/>
            </p:cNvSpPr>
            <p:nvPr/>
          </p:nvSpPr>
          <p:spPr bwMode="auto">
            <a:xfrm>
              <a:off x="6010270" y="3554938"/>
              <a:ext cx="43245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13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3" name="TextBox 89"/>
            <p:cNvSpPr txBox="1">
              <a:spLocks noChangeArrowheads="1"/>
            </p:cNvSpPr>
            <p:nvPr/>
          </p:nvSpPr>
          <p:spPr bwMode="auto">
            <a:xfrm>
              <a:off x="5646642" y="3413650"/>
              <a:ext cx="46878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90"/>
            <p:cNvSpPr txBox="1">
              <a:spLocks noChangeArrowheads="1"/>
            </p:cNvSpPr>
            <p:nvPr/>
          </p:nvSpPr>
          <p:spPr bwMode="auto">
            <a:xfrm>
              <a:off x="5747432" y="3679967"/>
              <a:ext cx="5017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11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5" name="TextBox 91"/>
            <p:cNvSpPr txBox="1">
              <a:spLocks noChangeArrowheads="1"/>
            </p:cNvSpPr>
            <p:nvPr/>
          </p:nvSpPr>
          <p:spPr bwMode="auto">
            <a:xfrm>
              <a:off x="4930771" y="3734914"/>
              <a:ext cx="25241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6" name="TextBox 92"/>
            <p:cNvSpPr txBox="1">
              <a:spLocks noChangeArrowheads="1"/>
            </p:cNvSpPr>
            <p:nvPr/>
          </p:nvSpPr>
          <p:spPr bwMode="auto">
            <a:xfrm>
              <a:off x="4498512" y="4178413"/>
              <a:ext cx="46775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14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93"/>
            <p:cNvSpPr txBox="1">
              <a:spLocks noChangeArrowheads="1"/>
            </p:cNvSpPr>
            <p:nvPr/>
          </p:nvSpPr>
          <p:spPr bwMode="auto">
            <a:xfrm>
              <a:off x="4475960" y="3920775"/>
              <a:ext cx="4321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10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94"/>
            <p:cNvSpPr txBox="1">
              <a:spLocks noChangeArrowheads="1"/>
            </p:cNvSpPr>
            <p:nvPr/>
          </p:nvSpPr>
          <p:spPr bwMode="auto">
            <a:xfrm>
              <a:off x="5002208" y="3399951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6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95"/>
            <p:cNvSpPr txBox="1">
              <a:spLocks noChangeArrowheads="1"/>
            </p:cNvSpPr>
            <p:nvPr/>
          </p:nvSpPr>
          <p:spPr bwMode="auto">
            <a:xfrm>
              <a:off x="4302658" y="3453294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2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0" name="TextBox 96"/>
            <p:cNvSpPr txBox="1">
              <a:spLocks noChangeArrowheads="1"/>
            </p:cNvSpPr>
            <p:nvPr/>
          </p:nvSpPr>
          <p:spPr bwMode="auto">
            <a:xfrm>
              <a:off x="4556745" y="3283539"/>
              <a:ext cx="43225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17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1" name="TextBox 97"/>
            <p:cNvSpPr txBox="1">
              <a:spLocks noChangeArrowheads="1"/>
            </p:cNvSpPr>
            <p:nvPr/>
          </p:nvSpPr>
          <p:spPr bwMode="auto">
            <a:xfrm>
              <a:off x="5326058" y="3266601"/>
              <a:ext cx="25241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4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12" name="TextBox 98"/>
            <p:cNvSpPr txBox="1">
              <a:spLocks noChangeArrowheads="1"/>
            </p:cNvSpPr>
            <p:nvPr/>
          </p:nvSpPr>
          <p:spPr bwMode="auto">
            <a:xfrm>
              <a:off x="5328910" y="4194764"/>
              <a:ext cx="4320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000" b="1" dirty="0" smtClean="0">
                  <a:solidFill>
                    <a:srgbClr val="C00000"/>
                  </a:solidFill>
                </a:rPr>
                <a:t>19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Oval 4"/>
            <p:cNvSpPr>
              <a:spLocks noChangeArrowheads="1"/>
            </p:cNvSpPr>
            <p:nvPr/>
          </p:nvSpPr>
          <p:spPr bwMode="auto">
            <a:xfrm>
              <a:off x="4966592" y="3023210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7" name="Oval 4"/>
            <p:cNvSpPr>
              <a:spLocks noChangeArrowheads="1"/>
            </p:cNvSpPr>
            <p:nvPr/>
          </p:nvSpPr>
          <p:spPr bwMode="auto">
            <a:xfrm>
              <a:off x="4097706" y="3971219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4715603" y="3579909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2" name="Oval 6"/>
            <p:cNvSpPr>
              <a:spLocks noChangeArrowheads="1"/>
            </p:cNvSpPr>
            <p:nvPr/>
          </p:nvSpPr>
          <p:spPr bwMode="auto">
            <a:xfrm>
              <a:off x="5075965" y="4084734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53" name="Oval 7"/>
            <p:cNvSpPr>
              <a:spLocks noChangeArrowheads="1"/>
            </p:cNvSpPr>
            <p:nvPr/>
          </p:nvSpPr>
          <p:spPr bwMode="auto">
            <a:xfrm>
              <a:off x="5507765" y="3579909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4207032" y="3147861"/>
              <a:ext cx="1442541" cy="1081335"/>
              <a:chOff x="1097124" y="3068960"/>
              <a:chExt cx="1442541" cy="1081335"/>
            </a:xfrm>
          </p:grpSpPr>
          <p:grpSp>
            <p:nvGrpSpPr>
              <p:cNvPr id="115" name="Group 60"/>
              <p:cNvGrpSpPr/>
              <p:nvPr/>
            </p:nvGrpSpPr>
            <p:grpSpPr>
              <a:xfrm>
                <a:off x="1097124" y="3068960"/>
                <a:ext cx="1371600" cy="1009650"/>
                <a:chOff x="1257300" y="3219450"/>
                <a:chExt cx="1371600" cy="1009650"/>
              </a:xfrm>
            </p:grpSpPr>
            <p:cxnSp>
              <p:nvCxnSpPr>
                <p:cNvPr id="119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828800" y="3721100"/>
                  <a:ext cx="361950" cy="5080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0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257300" y="4191000"/>
                  <a:ext cx="933450" cy="381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1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828800" y="3714750"/>
                  <a:ext cx="800100" cy="127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22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2120900" y="3219450"/>
                  <a:ext cx="501650" cy="508000"/>
                </a:xfrm>
                <a:prstGeom prst="line">
                  <a:avLst/>
                </a:prstGeom>
                <a:noFill/>
                <a:ln w="57150" algn="ctr">
                  <a:solidFill>
                    <a:srgbClr val="C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16" name="Oval 3"/>
              <p:cNvSpPr>
                <a:spLocks noChangeArrowheads="1"/>
              </p:cNvSpPr>
              <p:nvPr/>
            </p:nvSpPr>
            <p:spPr bwMode="auto">
              <a:xfrm>
                <a:off x="1604628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117" name="Oval 6"/>
              <p:cNvSpPr>
                <a:spLocks noChangeArrowheads="1"/>
              </p:cNvSpPr>
              <p:nvPr/>
            </p:nvSpPr>
            <p:spPr bwMode="auto">
              <a:xfrm>
                <a:off x="1964990" y="4005833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118" name="Oval 7"/>
              <p:cNvSpPr>
                <a:spLocks noChangeArrowheads="1"/>
              </p:cNvSpPr>
              <p:nvPr/>
            </p:nvSpPr>
            <p:spPr bwMode="auto">
              <a:xfrm>
                <a:off x="2396790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123" name="Oval 4"/>
            <p:cNvSpPr>
              <a:spLocks noChangeArrowheads="1"/>
            </p:cNvSpPr>
            <p:nvPr/>
          </p:nvSpPr>
          <p:spPr bwMode="auto">
            <a:xfrm>
              <a:off x="4966592" y="3024805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4" name="TextBox 86"/>
            <p:cNvSpPr txBox="1">
              <a:spLocks noChangeArrowheads="1"/>
            </p:cNvSpPr>
            <p:nvPr/>
          </p:nvSpPr>
          <p:spPr bwMode="auto">
            <a:xfrm>
              <a:off x="4972375" y="3003845"/>
              <a:ext cx="2524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200" b="1" dirty="0" smtClean="0">
                  <a:solidFill>
                    <a:srgbClr val="C00000"/>
                  </a:solidFill>
                </a:rPr>
                <a:t>t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25" name="Oval 4"/>
            <p:cNvSpPr>
              <a:spLocks noChangeArrowheads="1"/>
            </p:cNvSpPr>
            <p:nvPr/>
          </p:nvSpPr>
          <p:spPr bwMode="auto">
            <a:xfrm>
              <a:off x="4097472" y="3970957"/>
              <a:ext cx="252000" cy="25200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6" name="TextBox 86"/>
            <p:cNvSpPr txBox="1">
              <a:spLocks noChangeArrowheads="1"/>
            </p:cNvSpPr>
            <p:nvPr/>
          </p:nvSpPr>
          <p:spPr bwMode="auto">
            <a:xfrm>
              <a:off x="4092035" y="3949997"/>
              <a:ext cx="2524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200" b="1" dirty="0" smtClean="0">
                  <a:solidFill>
                    <a:srgbClr val="C00000"/>
                  </a:solidFill>
                </a:rPr>
                <a:t>s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5" name="Content Placeholder 2"/>
          <p:cNvSpPr>
            <a:spLocks noGrp="1"/>
          </p:cNvSpPr>
          <p:nvPr>
            <p:ph idx="1"/>
          </p:nvPr>
        </p:nvSpPr>
        <p:spPr>
          <a:xfrm>
            <a:off x="387350" y="3988470"/>
            <a:ext cx="3917640" cy="2644886"/>
          </a:xfrm>
        </p:spPr>
        <p:txBody>
          <a:bodyPr/>
          <a:lstStyle/>
          <a:p>
            <a:pPr marL="268288" indent="-268288"/>
            <a:r>
              <a:rPr lang="da-DK" b="1" dirty="0" err="1" smtClean="0"/>
              <a:t>S</a:t>
            </a:r>
            <a:r>
              <a:rPr lang="da-DK" dirty="0" err="1" smtClean="0"/>
              <a:t>hortest</a:t>
            </a:r>
            <a:r>
              <a:rPr lang="da-DK" dirty="0" smtClean="0"/>
              <a:t> </a:t>
            </a:r>
            <a:r>
              <a:rPr lang="da-DK" b="1" dirty="0" smtClean="0"/>
              <a:t>P</a:t>
            </a:r>
            <a:r>
              <a:rPr lang="da-DK" dirty="0" smtClean="0"/>
              <a:t>ath</a:t>
            </a:r>
          </a:p>
          <a:p>
            <a:pPr marL="263525" lvl="1" indent="0">
              <a:buNone/>
            </a:pPr>
            <a:r>
              <a:rPr lang="da-DK" dirty="0" err="1" smtClean="0"/>
              <a:t>Dijkstra</a:t>
            </a:r>
            <a:r>
              <a:rPr lang="da-DK" dirty="0" smtClean="0"/>
              <a:t> (1956)</a:t>
            </a:r>
          </a:p>
          <a:p>
            <a:pPr marL="268288" indent="-268288"/>
            <a:endParaRPr lang="da-DK" dirty="0" smtClean="0"/>
          </a:p>
          <a:p>
            <a:pPr marL="268288" indent="-268288"/>
            <a:r>
              <a:rPr lang="da-DK" b="1" dirty="0" smtClean="0"/>
              <a:t>M</a:t>
            </a:r>
            <a:r>
              <a:rPr lang="da-DK" dirty="0" smtClean="0"/>
              <a:t>inimum </a:t>
            </a:r>
            <a:r>
              <a:rPr lang="da-DK" b="1" dirty="0" err="1" smtClean="0"/>
              <a:t>S</a:t>
            </a:r>
            <a:r>
              <a:rPr lang="da-DK" dirty="0" err="1" smtClean="0"/>
              <a:t>panning</a:t>
            </a:r>
            <a:r>
              <a:rPr lang="da-DK" dirty="0" smtClean="0"/>
              <a:t> </a:t>
            </a:r>
            <a:r>
              <a:rPr lang="da-DK" b="1" dirty="0" err="1" smtClean="0"/>
              <a:t>T</a:t>
            </a:r>
            <a:r>
              <a:rPr lang="da-DK" dirty="0" err="1" smtClean="0"/>
              <a:t>ree</a:t>
            </a:r>
            <a:endParaRPr lang="da-DK" dirty="0" smtClean="0"/>
          </a:p>
          <a:p>
            <a:pPr marL="263525" indent="0">
              <a:buNone/>
            </a:pPr>
            <a:r>
              <a:rPr lang="en-US" dirty="0" err="1" smtClean="0"/>
              <a:t>Borůvka</a:t>
            </a:r>
            <a:r>
              <a:rPr lang="en-US" dirty="0" smtClean="0"/>
              <a:t> (1926)</a:t>
            </a:r>
            <a:br>
              <a:rPr lang="en-US" dirty="0" smtClean="0"/>
            </a:br>
            <a:r>
              <a:rPr lang="en-US" dirty="0" err="1" smtClean="0"/>
              <a:t>Jarník</a:t>
            </a:r>
            <a:r>
              <a:rPr lang="en-US" dirty="0" smtClean="0"/>
              <a:t> (1930)</a:t>
            </a:r>
          </a:p>
          <a:p>
            <a:pPr marL="268288" lvl="0" indent="-268288">
              <a:spcBef>
                <a:spcPts val="1800"/>
              </a:spcBef>
              <a:buNone/>
            </a:pPr>
            <a:r>
              <a:rPr lang="da-DK" dirty="0" smtClean="0"/>
              <a:t>	     (n node, m </a:t>
            </a:r>
            <a:r>
              <a:rPr lang="da-DK" dirty="0" err="1" smtClean="0"/>
              <a:t>edges</a:t>
            </a:r>
            <a:r>
              <a:rPr lang="da-DK" dirty="0" smtClean="0"/>
              <a:t>)</a:t>
            </a:r>
            <a:endParaRPr lang="en-US" dirty="0" smtClean="0"/>
          </a:p>
          <a:p>
            <a:pPr marL="268288" indent="-268288"/>
            <a:endParaRPr lang="en-US" dirty="0"/>
          </a:p>
        </p:txBody>
      </p:sp>
      <p:grpSp>
        <p:nvGrpSpPr>
          <p:cNvPr id="207" name="Group 206"/>
          <p:cNvGrpSpPr/>
          <p:nvPr/>
        </p:nvGrpSpPr>
        <p:grpSpPr>
          <a:xfrm>
            <a:off x="3872880" y="5073543"/>
            <a:ext cx="2605852" cy="1626962"/>
            <a:chOff x="726968" y="2918051"/>
            <a:chExt cx="2605852" cy="1626962"/>
          </a:xfrm>
        </p:grpSpPr>
        <p:grpSp>
          <p:nvGrpSpPr>
            <p:cNvPr id="208" name="Group 67"/>
            <p:cNvGrpSpPr/>
            <p:nvPr/>
          </p:nvGrpSpPr>
          <p:grpSpPr>
            <a:xfrm>
              <a:off x="726968" y="2918051"/>
              <a:ext cx="2605852" cy="1626962"/>
              <a:chOff x="726968" y="2918051"/>
              <a:chExt cx="2605852" cy="1626962"/>
            </a:xfrm>
          </p:grpSpPr>
          <p:grpSp>
            <p:nvGrpSpPr>
              <p:cNvPr id="212" name="Group 61"/>
              <p:cNvGrpSpPr/>
              <p:nvPr/>
            </p:nvGrpSpPr>
            <p:grpSpPr>
              <a:xfrm>
                <a:off x="726968" y="2918051"/>
                <a:ext cx="2605852" cy="1626962"/>
                <a:chOff x="726968" y="2918051"/>
                <a:chExt cx="2605852" cy="1626962"/>
              </a:xfrm>
            </p:grpSpPr>
            <p:sp>
              <p:nvSpPr>
                <p:cNvPr id="215" name="Oval 5"/>
                <p:cNvSpPr>
                  <a:spLocks noChangeArrowheads="1"/>
                </p:cNvSpPr>
                <p:nvPr/>
              </p:nvSpPr>
              <p:spPr bwMode="auto">
                <a:xfrm>
                  <a:off x="1460500" y="44005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6" name="Oval 8"/>
                <p:cNvSpPr>
                  <a:spLocks noChangeArrowheads="1"/>
                </p:cNvSpPr>
                <p:nvPr/>
              </p:nvSpPr>
              <p:spPr bwMode="auto">
                <a:xfrm>
                  <a:off x="1028700" y="32131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7" name="Oval 10"/>
                <p:cNvSpPr>
                  <a:spLocks noChangeArrowheads="1"/>
                </p:cNvSpPr>
                <p:nvPr/>
              </p:nvSpPr>
              <p:spPr bwMode="auto">
                <a:xfrm>
                  <a:off x="2397125" y="4365625"/>
                  <a:ext cx="142875" cy="142875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8" name="Oval 11"/>
                <p:cNvSpPr>
                  <a:spLocks noChangeArrowheads="1"/>
                </p:cNvSpPr>
                <p:nvPr/>
              </p:nvSpPr>
              <p:spPr bwMode="auto">
                <a:xfrm>
                  <a:off x="2720975" y="310515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19" name="Oval 12"/>
                <p:cNvSpPr>
                  <a:spLocks noChangeArrowheads="1"/>
                </p:cNvSpPr>
                <p:nvPr/>
              </p:nvSpPr>
              <p:spPr bwMode="auto">
                <a:xfrm>
                  <a:off x="3044825" y="4076700"/>
                  <a:ext cx="144463" cy="144463"/>
                </a:xfrm>
                <a:prstGeom prst="ellipse">
                  <a:avLst/>
                </a:prstGeom>
                <a:solidFill>
                  <a:schemeClr val="tx1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cxnSp>
              <p:nvCxnSpPr>
                <p:cNvPr id="220" name="Straight Connector 14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575050"/>
                  <a:ext cx="577850" cy="463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1" name="Straight Connector 17"/>
                <p:cNvCxnSpPr>
                  <a:cxnSpLocks noChangeShapeType="1"/>
                </p:cNvCxnSpPr>
                <p:nvPr/>
              </p:nvCxnSpPr>
              <p:spPr bwMode="auto">
                <a:xfrm flipV="1">
                  <a:off x="1098550" y="3282950"/>
                  <a:ext cx="6350" cy="762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2" name="Straight Connector 2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3282950"/>
                  <a:ext cx="57785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3" name="Straight Connector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0350" y="4083050"/>
                  <a:ext cx="514350" cy="393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4" name="Straight Connector 26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11250" y="4044950"/>
                  <a:ext cx="425450" cy="4254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5" name="Straight Connector 3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8700"/>
                  <a:ext cx="3619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6" name="Straight Connector 33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104900" y="4038600"/>
                  <a:ext cx="93345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7" name="Straight Connector 36"/>
                <p:cNvCxnSpPr>
                  <a:cxnSpLocks noChangeShapeType="1"/>
                </p:cNvCxnSpPr>
                <p:nvPr/>
              </p:nvCxnSpPr>
              <p:spPr bwMode="auto">
                <a:xfrm flipH="1">
                  <a:off x="2038350" y="3568700"/>
                  <a:ext cx="43180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8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1676400" y="3562350"/>
                  <a:ext cx="800100" cy="127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29" name="Straight Connector 44"/>
                <p:cNvCxnSpPr>
                  <a:cxnSpLocks noChangeShapeType="1"/>
                </p:cNvCxnSpPr>
                <p:nvPr/>
              </p:nvCxnSpPr>
              <p:spPr bwMode="auto">
                <a:xfrm flipH="1">
                  <a:off x="1676400" y="3060700"/>
                  <a:ext cx="285750" cy="5016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0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67050"/>
                  <a:ext cx="501650" cy="5080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1" name="Straight Connector 50"/>
                <p:cNvCxnSpPr>
                  <a:cxnSpLocks noChangeShapeType="1"/>
                </p:cNvCxnSpPr>
                <p:nvPr/>
              </p:nvCxnSpPr>
              <p:spPr bwMode="auto">
                <a:xfrm flipH="1">
                  <a:off x="1104900" y="3067050"/>
                  <a:ext cx="863600" cy="2095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2" name="Straight Connector 53"/>
                <p:cNvCxnSpPr>
                  <a:cxnSpLocks noChangeShapeType="1"/>
                </p:cNvCxnSpPr>
                <p:nvPr/>
              </p:nvCxnSpPr>
              <p:spPr bwMode="auto">
                <a:xfrm flipV="1">
                  <a:off x="1536700" y="4432300"/>
                  <a:ext cx="927100" cy="38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3" name="Straight Connector 56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76700"/>
                  <a:ext cx="431800" cy="355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4" name="Straight Connector 61"/>
                <p:cNvCxnSpPr>
                  <a:cxnSpLocks noChangeShapeType="1"/>
                </p:cNvCxnSpPr>
                <p:nvPr/>
              </p:nvCxnSpPr>
              <p:spPr bwMode="auto">
                <a:xfrm>
                  <a:off x="1968500" y="3073400"/>
                  <a:ext cx="825500" cy="1016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5" name="Straight Connector 6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3175000"/>
                  <a:ext cx="317500" cy="4000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6" name="Straight Connector 67"/>
                <p:cNvCxnSpPr>
                  <a:cxnSpLocks noChangeShapeType="1"/>
                </p:cNvCxnSpPr>
                <p:nvPr/>
              </p:nvCxnSpPr>
              <p:spPr bwMode="auto">
                <a:xfrm>
                  <a:off x="2038350" y="4083050"/>
                  <a:ext cx="1079500" cy="635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7" name="Straight Connector 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70150" y="4146550"/>
                  <a:ext cx="647700" cy="29210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8" name="Straight Connector 73"/>
                <p:cNvCxnSpPr>
                  <a:cxnSpLocks noChangeShapeType="1"/>
                </p:cNvCxnSpPr>
                <p:nvPr/>
              </p:nvCxnSpPr>
              <p:spPr bwMode="auto">
                <a:xfrm>
                  <a:off x="2470150" y="3568700"/>
                  <a:ext cx="647700" cy="57785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39" name="Straight Connector 76"/>
                <p:cNvCxnSpPr>
                  <a:cxnSpLocks noChangeShapeType="1"/>
                </p:cNvCxnSpPr>
                <p:nvPr/>
              </p:nvCxnSpPr>
              <p:spPr bwMode="auto">
                <a:xfrm>
                  <a:off x="2794000" y="3175000"/>
                  <a:ext cx="329446" cy="966960"/>
                </a:xfrm>
                <a:prstGeom prst="line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240" name="Group 52"/>
                <p:cNvGrpSpPr/>
                <p:nvPr/>
              </p:nvGrpSpPr>
              <p:grpSpPr>
                <a:xfrm>
                  <a:off x="726968" y="2918051"/>
                  <a:ext cx="2605852" cy="1585262"/>
                  <a:chOff x="726968" y="2918051"/>
                  <a:chExt cx="2605852" cy="1585262"/>
                </a:xfrm>
              </p:grpSpPr>
              <p:sp>
                <p:nvSpPr>
                  <p:cNvPr id="241" name="Text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6809" y="3708891"/>
                    <a:ext cx="432271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2" name="Text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1932" y="3897307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3" name="Text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4363" y="4257092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8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4" name="TextBox 8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653" y="4225836"/>
                    <a:ext cx="43204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5" name="TextBox 8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2186" y="4209868"/>
                    <a:ext cx="25082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6" name="Text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67834" y="3592190"/>
                    <a:ext cx="43204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7" name="Text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6968" y="3511550"/>
                    <a:ext cx="43161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8" name="Text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549" y="2954768"/>
                    <a:ext cx="468387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49" name="Text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7812" y="2918051"/>
                    <a:ext cx="4685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>
                        <a:solidFill>
                          <a:srgbClr val="C00000"/>
                        </a:solidFill>
                      </a:rPr>
                      <a:t>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0" name="Text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0362" y="3476037"/>
                    <a:ext cx="43245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13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1" name="Text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36734" y="3334749"/>
                    <a:ext cx="46878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2" name="Text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7524" y="3601066"/>
                    <a:ext cx="46570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11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3" name="Text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20863" y="3656013"/>
                    <a:ext cx="252412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5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4" name="Text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88604" y="4099512"/>
                    <a:ext cx="467754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5" name="Text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6052" y="3841874"/>
                    <a:ext cx="43216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10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6" name="Text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2300" y="332105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6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7" name="Text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2750" y="3374393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2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8" name="TextBox 9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6837" y="3204638"/>
                    <a:ext cx="432259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17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59" name="TextBox 9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6150" y="3187700"/>
                    <a:ext cx="252413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4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260" name="TextBox 9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19002" y="4115863"/>
                    <a:ext cx="432085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r>
                      <a:rPr lang="da-DK" sz="1000" b="1" dirty="0" smtClean="0">
                        <a:solidFill>
                          <a:srgbClr val="C00000"/>
                        </a:solidFill>
                      </a:rPr>
                      <a:t>19</a:t>
                    </a:r>
                    <a:endParaRPr lang="en-US" sz="1000" b="1" dirty="0">
                      <a:solidFill>
                        <a:srgbClr val="C00000"/>
                      </a:solidFill>
                    </a:endParaRPr>
                  </a:p>
                </p:txBody>
              </p:sp>
            </p:grpSp>
          </p:grpSp>
          <p:sp>
            <p:nvSpPr>
              <p:cNvPr id="213" name="Oval 4"/>
              <p:cNvSpPr>
                <a:spLocks noChangeArrowheads="1"/>
              </p:cNvSpPr>
              <p:nvPr/>
            </p:nvSpPr>
            <p:spPr bwMode="auto">
              <a:xfrm>
                <a:off x="1892676" y="3001716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14" name="Oval 4"/>
              <p:cNvSpPr>
                <a:spLocks noChangeArrowheads="1"/>
              </p:cNvSpPr>
              <p:nvPr/>
            </p:nvSpPr>
            <p:spPr bwMode="auto">
              <a:xfrm>
                <a:off x="1032685" y="3963191"/>
                <a:ext cx="144000" cy="144000"/>
              </a:xfrm>
              <a:prstGeom prst="ellipse">
                <a:avLst/>
              </a:prstGeom>
              <a:solidFill>
                <a:schemeClr val="tx1"/>
              </a:solidFill>
              <a:ln w="38100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  <p:sp>
          <p:nvSpPr>
            <p:cNvPr id="209" name="Oval 3"/>
            <p:cNvSpPr>
              <a:spLocks noChangeArrowheads="1"/>
            </p:cNvSpPr>
            <p:nvPr/>
          </p:nvSpPr>
          <p:spPr bwMode="auto">
            <a:xfrm>
              <a:off x="1605695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0" name="Oval 6"/>
            <p:cNvSpPr>
              <a:spLocks noChangeArrowheads="1"/>
            </p:cNvSpPr>
            <p:nvPr/>
          </p:nvSpPr>
          <p:spPr bwMode="auto">
            <a:xfrm>
              <a:off x="1966057" y="4005833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11" name="Oval 7"/>
            <p:cNvSpPr>
              <a:spLocks noChangeArrowheads="1"/>
            </p:cNvSpPr>
            <p:nvPr/>
          </p:nvSpPr>
          <p:spPr bwMode="auto">
            <a:xfrm>
              <a:off x="2397857" y="3501008"/>
              <a:ext cx="142875" cy="144462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endParaRPr lang="en-US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4174476" y="5162067"/>
            <a:ext cx="2160588" cy="1543297"/>
            <a:chOff x="3629372" y="1244413"/>
            <a:chExt cx="2160588" cy="1543297"/>
          </a:xfrm>
        </p:grpSpPr>
        <p:grpSp>
          <p:nvGrpSpPr>
            <p:cNvPr id="262" name="Group 61"/>
            <p:cNvGrpSpPr/>
            <p:nvPr/>
          </p:nvGrpSpPr>
          <p:grpSpPr>
            <a:xfrm>
              <a:off x="3696134" y="1304764"/>
              <a:ext cx="2012950" cy="1403350"/>
              <a:chOff x="1104900" y="3067050"/>
              <a:chExt cx="2012950" cy="1403350"/>
            </a:xfrm>
          </p:grpSpPr>
          <p:cxnSp>
            <p:nvCxnSpPr>
              <p:cNvPr id="276" name="Straight Connector 20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3282950"/>
                <a:ext cx="57785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7" name="Straight Connector 26"/>
              <p:cNvCxnSpPr>
                <a:cxnSpLocks noChangeShapeType="1"/>
              </p:cNvCxnSpPr>
              <p:nvPr/>
            </p:nvCxnSpPr>
            <p:spPr bwMode="auto">
              <a:xfrm flipH="1" flipV="1">
                <a:off x="1111250" y="4044950"/>
                <a:ext cx="425450" cy="42545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8" name="Straight Connector 30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8700"/>
                <a:ext cx="3619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79" name="Straight Connector 33"/>
              <p:cNvCxnSpPr>
                <a:cxnSpLocks noChangeShapeType="1"/>
              </p:cNvCxnSpPr>
              <p:nvPr/>
            </p:nvCxnSpPr>
            <p:spPr bwMode="auto">
              <a:xfrm flipH="1" flipV="1">
                <a:off x="1104900" y="4038600"/>
                <a:ext cx="933450" cy="38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0" name="Straight Connector 39"/>
              <p:cNvCxnSpPr>
                <a:cxnSpLocks noChangeShapeType="1"/>
              </p:cNvCxnSpPr>
              <p:nvPr/>
            </p:nvCxnSpPr>
            <p:spPr bwMode="auto">
              <a:xfrm flipH="1" flipV="1">
                <a:off x="1676400" y="3562350"/>
                <a:ext cx="800100" cy="127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1" name="Straight Connector 47"/>
              <p:cNvCxnSpPr>
                <a:cxnSpLocks noChangeShapeType="1"/>
              </p:cNvCxnSpPr>
              <p:nvPr/>
            </p:nvCxnSpPr>
            <p:spPr bwMode="auto">
              <a:xfrm>
                <a:off x="1968500" y="3067050"/>
                <a:ext cx="501650" cy="5080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2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1968500" y="3073400"/>
                <a:ext cx="825500" cy="1016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3" name="Straight Connector 67"/>
              <p:cNvCxnSpPr>
                <a:cxnSpLocks noChangeShapeType="1"/>
              </p:cNvCxnSpPr>
              <p:nvPr/>
            </p:nvCxnSpPr>
            <p:spPr bwMode="auto">
              <a:xfrm>
                <a:off x="2038350" y="4083050"/>
                <a:ext cx="1079500" cy="635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4" name="Straight Connector 70"/>
              <p:cNvCxnSpPr>
                <a:cxnSpLocks noChangeShapeType="1"/>
              </p:cNvCxnSpPr>
              <p:nvPr/>
            </p:nvCxnSpPr>
            <p:spPr bwMode="auto">
              <a:xfrm flipV="1">
                <a:off x="2470150" y="4146550"/>
                <a:ext cx="647700" cy="292100"/>
              </a:xfrm>
              <a:prstGeom prst="line">
                <a:avLst/>
              </a:prstGeom>
              <a:noFill/>
              <a:ln w="57150" algn="ctr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  <p:grpSp>
          <p:nvGrpSpPr>
            <p:cNvPr id="263" name="Group 197"/>
            <p:cNvGrpSpPr/>
            <p:nvPr/>
          </p:nvGrpSpPr>
          <p:grpSpPr>
            <a:xfrm>
              <a:off x="3629372" y="1244413"/>
              <a:ext cx="2160588" cy="1543297"/>
              <a:chOff x="1028700" y="3001716"/>
              <a:chExt cx="2160588" cy="1543297"/>
            </a:xfrm>
          </p:grpSpPr>
          <p:grpSp>
            <p:nvGrpSpPr>
              <p:cNvPr id="264" name="Group 67"/>
              <p:cNvGrpSpPr/>
              <p:nvPr/>
            </p:nvGrpSpPr>
            <p:grpSpPr>
              <a:xfrm>
                <a:off x="1028700" y="3001716"/>
                <a:ext cx="2160588" cy="1543297"/>
                <a:chOff x="1028700" y="3001716"/>
                <a:chExt cx="2160588" cy="1543297"/>
              </a:xfrm>
            </p:grpSpPr>
            <p:grpSp>
              <p:nvGrpSpPr>
                <p:cNvPr id="268" name="Group 61"/>
                <p:cNvGrpSpPr/>
                <p:nvPr/>
              </p:nvGrpSpPr>
              <p:grpSpPr>
                <a:xfrm>
                  <a:off x="1028700" y="3105150"/>
                  <a:ext cx="2160588" cy="1439863"/>
                  <a:chOff x="1028700" y="3105150"/>
                  <a:chExt cx="2160588" cy="1439863"/>
                </a:xfrm>
              </p:grpSpPr>
              <p:sp>
                <p:nvSpPr>
                  <p:cNvPr id="27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460500" y="44005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2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1028700" y="32131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3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397125" y="4365625"/>
                    <a:ext cx="142875" cy="142875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2720975" y="310515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  <p:sp>
                <p:nvSpPr>
                  <p:cNvPr id="275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3044825" y="4076700"/>
                    <a:ext cx="144463" cy="1444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>
                      <a:spcBef>
                        <a:spcPct val="20000"/>
                      </a:spcBef>
                      <a:buClr>
                        <a:srgbClr val="BA2A12"/>
                      </a:buClr>
                      <a:buFont typeface="Wingdings" pitchFamily="2" charset="2"/>
                      <a:buNone/>
                    </a:pPr>
                    <a:endParaRPr lang="en-US"/>
                  </a:p>
                </p:txBody>
              </p:sp>
            </p:grpSp>
            <p:sp>
              <p:nvSpPr>
                <p:cNvPr id="269" name="Oval 4"/>
                <p:cNvSpPr>
                  <a:spLocks noChangeArrowheads="1"/>
                </p:cNvSpPr>
                <p:nvPr/>
              </p:nvSpPr>
              <p:spPr bwMode="auto">
                <a:xfrm>
                  <a:off x="1892676" y="3001716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  <p:sp>
              <p:nvSpPr>
                <p:cNvPr id="270" name="Oval 4"/>
                <p:cNvSpPr>
                  <a:spLocks noChangeArrowheads="1"/>
                </p:cNvSpPr>
                <p:nvPr/>
              </p:nvSpPr>
              <p:spPr bwMode="auto">
                <a:xfrm>
                  <a:off x="1032685" y="3963191"/>
                  <a:ext cx="144000" cy="144000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spcBef>
                      <a:spcPct val="20000"/>
                    </a:spcBef>
                    <a:buClr>
                      <a:srgbClr val="BA2A12"/>
                    </a:buClr>
                    <a:buFont typeface="Wingdings" pitchFamily="2" charset="2"/>
                    <a:buNone/>
                  </a:pPr>
                  <a:endParaRPr lang="en-US"/>
                </a:p>
              </p:txBody>
            </p:sp>
          </p:grpSp>
          <p:sp>
            <p:nvSpPr>
              <p:cNvPr id="265" name="Oval 3"/>
              <p:cNvSpPr>
                <a:spLocks noChangeArrowheads="1"/>
              </p:cNvSpPr>
              <p:nvPr/>
            </p:nvSpPr>
            <p:spPr bwMode="auto">
              <a:xfrm>
                <a:off x="1605695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6" name="Oval 6"/>
              <p:cNvSpPr>
                <a:spLocks noChangeArrowheads="1"/>
              </p:cNvSpPr>
              <p:nvPr/>
            </p:nvSpPr>
            <p:spPr bwMode="auto">
              <a:xfrm>
                <a:off x="1966057" y="4005833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267" name="Oval 7"/>
              <p:cNvSpPr>
                <a:spLocks noChangeArrowheads="1"/>
              </p:cNvSpPr>
              <p:nvPr/>
            </p:nvSpPr>
            <p:spPr bwMode="auto">
              <a:xfrm>
                <a:off x="2397857" y="3501008"/>
                <a:ext cx="142875" cy="144462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endParaRPr lang="en-US"/>
              </a:p>
            </p:txBody>
          </p:sp>
        </p:grpSp>
      </p:grpSp>
      <p:sp>
        <p:nvSpPr>
          <p:cNvPr id="285" name="Content Placeholder 2"/>
          <p:cNvSpPr txBox="1">
            <a:spLocks/>
          </p:cNvSpPr>
          <p:nvPr/>
        </p:nvSpPr>
        <p:spPr bwMode="auto">
          <a:xfrm>
            <a:off x="6501172" y="4049452"/>
            <a:ext cx="1980220" cy="264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a-DK" kern="0" dirty="0" smtClean="0">
                <a:latin typeface="+mn-lt"/>
                <a:cs typeface="+mn-cs"/>
              </a:rPr>
              <a:t>m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+n)</a:t>
            </a:r>
            <a:r>
              <a:rPr kumimoji="0" lang="da-D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 smtClean="0">
              <a:latin typeface="+mn-lt"/>
              <a:cs typeface="+mn-cs"/>
            </a:endParaRPr>
          </a:p>
          <a:p>
            <a:pPr marL="268288" marR="0" lvl="0" indent="-2682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endParaRPr lang="da-DK" kern="0" dirty="0">
              <a:latin typeface="+mn-lt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m+</a:t>
            </a:r>
            <a:r>
              <a:rPr lang="da-DK" kern="0" dirty="0" err="1" smtClean="0"/>
              <a:t>n∙</a:t>
            </a:r>
            <a:r>
              <a:rPr lang="da-DK" kern="0" dirty="0" err="1"/>
              <a:t>log</a:t>
            </a:r>
            <a:r>
              <a:rPr lang="da-DK" kern="0" dirty="0"/>
              <a:t> </a:t>
            </a:r>
            <a:r>
              <a:rPr lang="da-DK" kern="0" dirty="0" smtClean="0"/>
              <a:t>n</a:t>
            </a: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8288" lvl="0" indent="-268288" algn="ctr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kern="0" dirty="0" err="1" smtClean="0">
                <a:latin typeface="+mn-lt"/>
                <a:cs typeface="+mn-cs"/>
              </a:rPr>
              <a:t>m∙</a:t>
            </a:r>
            <a:r>
              <a:rPr lang="el-GR" kern="0" dirty="0" smtClean="0">
                <a:latin typeface="+mn-lt"/>
                <a:cs typeface="+mn-cs"/>
              </a:rPr>
              <a:t>β</a:t>
            </a:r>
            <a:r>
              <a:rPr lang="da-DK" kern="0" dirty="0" smtClean="0">
                <a:latin typeface="+mn-lt"/>
                <a:cs typeface="+mn-cs"/>
              </a:rPr>
              <a:t>(</a:t>
            </a:r>
            <a:r>
              <a:rPr lang="da-DK" kern="0" dirty="0" err="1" smtClean="0">
                <a:latin typeface="+mn-lt"/>
                <a:cs typeface="+mn-cs"/>
              </a:rPr>
              <a:t>m,n</a:t>
            </a:r>
            <a:r>
              <a:rPr lang="da-DK" kern="0" dirty="0" smtClean="0">
                <a:latin typeface="+mn-lt"/>
                <a:cs typeface="+mn-cs"/>
              </a:rPr>
              <a:t>)</a:t>
            </a:r>
            <a:endParaRPr kumimoji="0" lang="da-DK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7" name="Straight Arrow Connector 286"/>
          <p:cNvCxnSpPr/>
          <p:nvPr/>
        </p:nvCxnSpPr>
        <p:spPr bwMode="auto">
          <a:xfrm>
            <a:off x="7452828" y="4473116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9" name="Straight Arrow Connector 288"/>
          <p:cNvCxnSpPr/>
          <p:nvPr/>
        </p:nvCxnSpPr>
        <p:spPr bwMode="auto">
          <a:xfrm>
            <a:off x="7452828" y="5625244"/>
            <a:ext cx="0" cy="648072"/>
          </a:xfrm>
          <a:prstGeom prst="straightConnector1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0" name="Content Placeholder 2"/>
          <p:cNvSpPr txBox="1">
            <a:spLocks/>
          </p:cNvSpPr>
          <p:nvPr/>
        </p:nvSpPr>
        <p:spPr bwMode="auto">
          <a:xfrm>
            <a:off x="6876764" y="5697252"/>
            <a:ext cx="56051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MST </a:t>
            </a:r>
          </a:p>
          <a:p>
            <a:pPr marL="268288" marR="0" lvl="0" indent="-268288" defTabSz="914400" rtl="0" eaLnBrk="0" fontAlgn="base" latinLnBrk="0" hangingPunct="0">
              <a:lnSpc>
                <a:spcPts val="1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</a:t>
            </a:r>
            <a:endParaRPr kumimoji="0" lang="da-DK" sz="12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1" name="Content Placeholder 2"/>
          <p:cNvSpPr txBox="1">
            <a:spLocks/>
          </p:cNvSpPr>
          <p:nvPr/>
        </p:nvSpPr>
        <p:spPr bwMode="auto">
          <a:xfrm>
            <a:off x="7576392" y="3797424"/>
            <a:ext cx="2381164" cy="31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marR="0" lvl="0" indent="-268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tabLst/>
              <a:defRPr/>
            </a:pPr>
            <a:r>
              <a:rPr kumimoji="0" lang="da-DK" sz="1400" b="0" i="0" u="none" strike="noStrike" kern="0" cap="small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Insert/DeleteMin</a:t>
            </a:r>
            <a:endParaRPr kumimoji="0" lang="da-DK" sz="1400" b="0" i="0" u="none" strike="noStrike" kern="0" cap="small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2" name="Content Placeholder 2"/>
          <p:cNvSpPr txBox="1">
            <a:spLocks/>
          </p:cNvSpPr>
          <p:nvPr/>
        </p:nvSpPr>
        <p:spPr bwMode="auto">
          <a:xfrm>
            <a:off x="7610128" y="4977172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3" name="Content Placeholder 2"/>
          <p:cNvSpPr txBox="1">
            <a:spLocks/>
          </p:cNvSpPr>
          <p:nvPr/>
        </p:nvSpPr>
        <p:spPr bwMode="auto">
          <a:xfrm>
            <a:off x="7589676" y="6065676"/>
            <a:ext cx="1519336" cy="279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cap="small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da-DK" sz="1400" kern="0" cap="small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DecreaseKey</a:t>
            </a:r>
            <a:endParaRPr lang="da-DK" sz="1400" kern="0" cap="small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4" name="Content Placeholder 2"/>
          <p:cNvSpPr txBox="1">
            <a:spLocks/>
          </p:cNvSpPr>
          <p:nvPr/>
        </p:nvSpPr>
        <p:spPr bwMode="auto">
          <a:xfrm>
            <a:off x="7596844" y="4545124"/>
            <a:ext cx="2309156" cy="35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5" name="Content Placeholder 2"/>
          <p:cNvSpPr txBox="1">
            <a:spLocks/>
          </p:cNvSpPr>
          <p:nvPr/>
        </p:nvSpPr>
        <p:spPr bwMode="auto">
          <a:xfrm>
            <a:off x="7612396" y="5705636"/>
            <a:ext cx="2273152" cy="38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8288" lvl="0" indent="-268288" eaLnBrk="0" hangingPunct="0">
              <a:spcBef>
                <a:spcPct val="20000"/>
              </a:spcBef>
              <a:buClr>
                <a:srgbClr val="BA2A12"/>
              </a:buClr>
            </a:pP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Fredman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da-DK" sz="1400" kern="0" dirty="0" err="1">
                <a:solidFill>
                  <a:schemeClr val="accent2">
                    <a:lumMod val="75000"/>
                  </a:schemeClr>
                </a:solidFill>
              </a:rPr>
              <a:t>Tarjan</a:t>
            </a:r>
            <a:r>
              <a:rPr lang="da-DK" sz="1400" kern="0" dirty="0">
                <a:solidFill>
                  <a:schemeClr val="accent2">
                    <a:lumMod val="75000"/>
                  </a:schemeClr>
                </a:solidFill>
              </a:rPr>
              <a:t> 1984</a:t>
            </a:r>
            <a:endParaRPr lang="da-DK" sz="1400" kern="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5744579" y="1901954"/>
            <a:ext cx="377058" cy="216024"/>
          </a:xfrm>
          <a:prstGeom prst="rect">
            <a:avLst/>
          </a:prstGeom>
          <a:solidFill>
            <a:srgbClr val="FFFFFF">
              <a:alpha val="7098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5811158" y="2009966"/>
            <a:ext cx="288000" cy="0"/>
          </a:xfrm>
          <a:prstGeom prst="line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458 -0.10497 " pathEditMode="relative" ptsTypes="AA">
                                      <p:cBhvr>
                                        <p:cTn id="8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50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9231E-7 -2.22222E-6 L -0.01218 -0.0905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-45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9" grpId="0"/>
      <p:bldP spid="9" grpId="1"/>
      <p:bldP spid="54" grpId="0" animBg="1"/>
      <p:bldP spid="6" grpId="0"/>
      <p:bldP spid="7" grpId="0"/>
      <p:bldP spid="10" grpId="0"/>
      <p:bldP spid="11" grpId="0"/>
      <p:bldP spid="12" grpId="0"/>
      <p:bldP spid="8" grpId="0"/>
      <p:bldP spid="66" grpId="0"/>
      <p:bldP spid="66" grpId="1"/>
      <p:bldP spid="67" grpId="0"/>
      <p:bldP spid="67" grpId="1"/>
      <p:bldP spid="67" grpId="2"/>
      <p:bldP spid="68" grpId="0"/>
      <p:bldP spid="69" grpId="0"/>
      <p:bldP spid="113" grpId="0"/>
      <p:bldP spid="1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581901"/>
              </p:ext>
            </p:extLst>
          </p:nvPr>
        </p:nvGraphicFramePr>
        <p:xfrm>
          <a:off x="369888" y="1899592"/>
          <a:ext cx="9083675" cy="2895855"/>
        </p:xfrm>
        <a:graphic>
          <a:graphicData uri="http://schemas.openxmlformats.org/drawingml/2006/table">
            <a:tbl>
              <a:tblPr/>
              <a:tblGrid>
                <a:gridCol w="1460500"/>
                <a:gridCol w="1120775"/>
                <a:gridCol w="671512"/>
                <a:gridCol w="649288"/>
                <a:gridCol w="414337"/>
                <a:gridCol w="735013"/>
                <a:gridCol w="881062"/>
                <a:gridCol w="887413"/>
                <a:gridCol w="889000"/>
                <a:gridCol w="1374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Williams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Vuillemin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Fredman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Driscoll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et 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  <a:b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Lagogianis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STOC 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Insert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FindMin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Delete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Meld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DecreaseKey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 bwMode="auto">
          <a:xfrm>
            <a:off x="5421052" y="1897087"/>
            <a:ext cx="87287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4467" y="22262"/>
            <a:ext cx="4392489" cy="706438"/>
          </a:xfrm>
        </p:spPr>
        <p:txBody>
          <a:bodyPr/>
          <a:lstStyle/>
          <a:p>
            <a:r>
              <a:rPr lang="da-DK" dirty="0" err="1" smtClean="0"/>
              <a:t>History</a:t>
            </a:r>
            <a:endParaRPr lang="en-US" dirty="0" smtClean="0"/>
          </a:p>
        </p:txBody>
      </p:sp>
      <p:sp>
        <p:nvSpPr>
          <p:cNvPr id="5201" name="Table 3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468" y="5317467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Amortized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complexity</a:t>
            </a:r>
            <a:r>
              <a:rPr lang="da-DK" sz="1400" dirty="0" smtClean="0">
                <a:solidFill>
                  <a:srgbClr val="C00000"/>
                </a:solidFill>
              </a:rPr>
              <a:t> (</a:t>
            </a:r>
            <a:r>
              <a:rPr lang="da-DK" sz="1400" dirty="0" err="1" smtClean="0">
                <a:solidFill>
                  <a:srgbClr val="C00000"/>
                </a:solidFill>
              </a:rPr>
              <a:t>Tarjan</a:t>
            </a:r>
            <a:r>
              <a:rPr lang="da-DK" sz="1400" dirty="0" smtClean="0">
                <a:solidFill>
                  <a:srgbClr val="C00000"/>
                </a:solidFill>
              </a:rPr>
              <a:t> 1983)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047581" y="1772638"/>
            <a:ext cx="72000" cy="3189646"/>
            <a:chOff x="8047581" y="1419827"/>
            <a:chExt cx="108000" cy="3189646"/>
          </a:xfrm>
        </p:grpSpPr>
        <p:sp>
          <p:nvSpPr>
            <p:cNvPr id="7" name="Rectangle 6"/>
            <p:cNvSpPr/>
            <p:nvPr/>
          </p:nvSpPr>
          <p:spPr bwMode="auto">
            <a:xfrm rot="660000">
              <a:off x="8047581" y="141982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 rot="660000">
              <a:off x="8047581" y="160118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 rot="660000">
              <a:off x="8047581" y="178253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 rot="660000">
              <a:off x="8047581" y="196388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 rot="660000">
              <a:off x="8047581" y="214523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 rot="660000">
              <a:off x="8047581" y="232659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 rot="660000">
              <a:off x="8047581" y="2507945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 rot="660000">
              <a:off x="8047581" y="2689298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660000">
              <a:off x="8047581" y="2870651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 rot="660000">
              <a:off x="8047581" y="3052004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 rot="660000">
              <a:off x="8047581" y="3233357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 rot="660000">
              <a:off x="8047581" y="3414710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rot="660000">
              <a:off x="8047581" y="359606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 rot="660000">
              <a:off x="8047581" y="3777416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660000">
              <a:off x="8047581" y="3958769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 rot="660000">
              <a:off x="8047581" y="4140122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660000">
              <a:off x="8047581" y="4321473"/>
              <a:ext cx="108000" cy="28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cxnSp>
        <p:nvCxnSpPr>
          <p:cNvPr id="28" name="Straight Arrow Connector 27"/>
          <p:cNvCxnSpPr/>
          <p:nvPr/>
        </p:nvCxnSpPr>
        <p:spPr bwMode="auto">
          <a:xfrm flipV="1">
            <a:off x="2936776" y="4937682"/>
            <a:ext cx="972108" cy="54006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3476836" y="4885419"/>
            <a:ext cx="360040" cy="468052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3512840" y="4901678"/>
            <a:ext cx="1512168" cy="50405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19641260">
            <a:off x="2184170" y="1185698"/>
            <a:ext cx="1585749" cy="312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Binary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9641260">
            <a:off x="3303627" y="1117240"/>
            <a:ext cx="1975127" cy="30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rgbClr val="C00000"/>
                </a:solidFill>
              </a:rPr>
              <a:t>Binomial </a:t>
            </a:r>
            <a:r>
              <a:rPr lang="da-DK" sz="1400" dirty="0" err="1" smtClean="0">
                <a:solidFill>
                  <a:srgbClr val="C00000"/>
                </a:solidFill>
              </a:rPr>
              <a:t>queues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9641260">
            <a:off x="4624396" y="1151894"/>
            <a:ext cx="17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9641260">
            <a:off x="5642898" y="1097888"/>
            <a:ext cx="193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Run-relaxed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969224" y="4813411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Arrays </a:t>
            </a:r>
            <a:r>
              <a:rPr lang="da-DK" sz="1400" dirty="0" err="1" smtClean="0">
                <a:solidFill>
                  <a:srgbClr val="C00000"/>
                </a:solidFill>
              </a:rPr>
              <a:t>Complicated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828800" y="1901559"/>
            <a:ext cx="1292772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966430" y="1873783"/>
            <a:ext cx="1419920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281055" y="1901559"/>
            <a:ext cx="1128155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311736" y="1901559"/>
            <a:ext cx="1066526" cy="295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9244" y="1899835"/>
            <a:ext cx="887452" cy="29495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108652" y="1884762"/>
            <a:ext cx="1351502" cy="29646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08536" y="1792375"/>
            <a:ext cx="112815" cy="3057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19641260">
            <a:off x="8332544" y="1096824"/>
            <a:ext cx="1847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Strict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endParaRPr lang="da-DK" sz="1400" dirty="0" smtClean="0">
              <a:solidFill>
                <a:srgbClr val="C00000"/>
              </a:solidFill>
            </a:endParaRPr>
          </a:p>
          <a:p>
            <a:r>
              <a:rPr lang="da-DK" sz="1400" dirty="0" smtClean="0">
                <a:solidFill>
                  <a:srgbClr val="C00000"/>
                </a:solidFill>
              </a:rPr>
              <a:t>     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82403" y="4813411"/>
            <a:ext cx="991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Pointer </a:t>
            </a:r>
            <a:r>
              <a:rPr lang="da-DK" sz="1400" dirty="0" err="1" smtClean="0">
                <a:solidFill>
                  <a:srgbClr val="C00000"/>
                </a:solidFill>
              </a:rPr>
              <a:t>Based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" grpId="0"/>
      <p:bldP spid="37" grpId="0"/>
      <p:bldP spid="39" grpId="0"/>
      <p:bldP spid="40" grpId="0"/>
      <p:bldP spid="41" grpId="0"/>
      <p:bldP spid="42" grpId="0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1" animBg="1"/>
      <p:bldP spid="54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224" y="4023437"/>
          <a:ext cx="9757084" cy="1764540"/>
        </p:xfrm>
        <a:graphic>
          <a:graphicData uri="http://schemas.openxmlformats.org/drawingml/2006/table">
            <a:tbl>
              <a:tblPr/>
              <a:tblGrid>
                <a:gridCol w="1448362"/>
                <a:gridCol w="1075681"/>
                <a:gridCol w="1463307"/>
                <a:gridCol w="1341242"/>
                <a:gridCol w="1224136"/>
                <a:gridCol w="1548172"/>
                <a:gridCol w="165618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Binary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Binomial </a:t>
                      </a:r>
                      <a:br>
                        <a:rPr lang="da-DK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queues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Fibonacci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da-DK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Run-relaxed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300"/>
                        </a:spcAft>
                      </a:pP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Strict</a:t>
                      </a:r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Fibonacci</a:t>
                      </a:r>
                      <a:r>
                        <a:rPr lang="da-DK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dirty="0" err="1" smtClean="0">
                          <a:solidFill>
                            <a:schemeClr val="bg1"/>
                          </a:solidFill>
                        </a:rPr>
                        <a:t>heaps</a:t>
                      </a:r>
                      <a:endParaRPr lang="da-DK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Heap-order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Rigid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structure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Forest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Linking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Subtrees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cut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Cascades 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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Amortized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 </a:t>
                      </a:r>
                      <a:r>
                        <a:rPr kumimoji="0" lang="da-DK" sz="1400" b="0" i="0" u="none" strike="noStrike" cap="small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sym typeface="Symbol"/>
                        </a:rPr>
                        <a:t>DecreaseKey</a:t>
                      </a:r>
                      <a:endParaRPr kumimoji="0" lang="en-US" sz="1400" b="0" i="0" u="none" strike="noStrike" cap="small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Global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Redundant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Local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Redundant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Local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redundant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counters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Heap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order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violations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Global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partial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control</a:t>
                      </a:r>
                      <a:endParaRPr kumimoji="0" lang="da-DK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Pigenhole</a:t>
                      </a:r>
                      <a:r>
                        <a:rPr kumimoji="0" lang="da-DK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da-DK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principle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33" name="Rectangle 132"/>
          <p:cNvSpPr/>
          <p:nvPr/>
        </p:nvSpPr>
        <p:spPr bwMode="auto">
          <a:xfrm>
            <a:off x="36218" y="4035592"/>
            <a:ext cx="1455988" cy="18002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6" name="Oval 125"/>
          <p:cNvSpPr/>
          <p:nvPr/>
        </p:nvSpPr>
        <p:spPr bwMode="auto">
          <a:xfrm>
            <a:off x="4664968" y="214308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924312" y="2283357"/>
            <a:ext cx="76268" cy="140707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1368620" y="1376772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1882909" y="18910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 flipV="1">
            <a:off x="7617296" y="1366542"/>
            <a:ext cx="514289" cy="514286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V="1">
            <a:off x="8143708" y="1376772"/>
            <a:ext cx="0" cy="46805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474395" y="1386272"/>
            <a:ext cx="666750" cy="3048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0472" y="8620"/>
            <a:ext cx="4248472" cy="706438"/>
          </a:xfrm>
        </p:spPr>
        <p:txBody>
          <a:bodyPr/>
          <a:lstStyle/>
          <a:p>
            <a:r>
              <a:rPr lang="da-DK" dirty="0" err="1" smtClean="0"/>
              <a:t>Technical</a:t>
            </a:r>
            <a:r>
              <a:rPr lang="da-DK" dirty="0" smtClean="0"/>
              <a:t> </a:t>
            </a:r>
            <a:r>
              <a:rPr lang="da-DK" dirty="0" err="1" smtClean="0"/>
              <a:t>History</a:t>
            </a:r>
            <a:endParaRPr lang="en-US" dirty="0" smtClean="0"/>
          </a:p>
        </p:txBody>
      </p:sp>
      <p:sp>
        <p:nvSpPr>
          <p:cNvPr id="21" name="Oval 20"/>
          <p:cNvSpPr/>
          <p:nvPr/>
        </p:nvSpPr>
        <p:spPr bwMode="auto">
          <a:xfrm>
            <a:off x="1625764" y="240534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96516" y="1727949"/>
            <a:ext cx="1331478" cy="1088823"/>
            <a:chOff x="597186" y="1727949"/>
            <a:chExt cx="1331478" cy="1088823"/>
          </a:xfrm>
        </p:grpSpPr>
        <p:cxnSp>
          <p:nvCxnSpPr>
            <p:cNvPr id="12" name="Straight Connector 11"/>
            <p:cNvCxnSpPr>
              <a:endCxn id="99" idx="3"/>
            </p:cNvCxnSpPr>
            <p:nvPr/>
          </p:nvCxnSpPr>
          <p:spPr bwMode="auto">
            <a:xfrm flipV="1">
              <a:off x="1195204" y="1727949"/>
              <a:ext cx="230573" cy="23563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endCxn id="99" idx="5"/>
            </p:cNvCxnSpPr>
            <p:nvPr/>
          </p:nvCxnSpPr>
          <p:spPr bwMode="auto">
            <a:xfrm flipH="1" flipV="1">
              <a:off x="1697850" y="1727949"/>
              <a:ext cx="230814" cy="224887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 flipV="1">
              <a:off x="1147634" y="2272786"/>
              <a:ext cx="89855" cy="15592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885999" y="2288644"/>
              <a:ext cx="81926" cy="140066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597186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1137190" y="2405343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854331" y="189105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26" name="TextBox 39"/>
          <p:cNvSpPr txBox="1">
            <a:spLocks noChangeArrowheads="1"/>
          </p:cNvSpPr>
          <p:nvPr/>
        </p:nvSpPr>
        <p:spPr bwMode="auto">
          <a:xfrm>
            <a:off x="1064928" y="245612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>
                <a:solidFill>
                  <a:srgbClr val="C00000"/>
                </a:solidFill>
              </a:rPr>
              <a:t>36</a:t>
            </a:r>
            <a:endParaRPr lang="en-US" sz="1600" b="1">
              <a:solidFill>
                <a:srgbClr val="C00000"/>
              </a:solidFill>
            </a:endParaRPr>
          </a:p>
        </p:txBody>
      </p:sp>
      <p:sp>
        <p:nvSpPr>
          <p:cNvPr id="27" name="TextBox 40"/>
          <p:cNvSpPr txBox="1">
            <a:spLocks noChangeArrowheads="1"/>
          </p:cNvSpPr>
          <p:nvPr/>
        </p:nvSpPr>
        <p:spPr bwMode="auto">
          <a:xfrm>
            <a:off x="782353" y="1932250"/>
            <a:ext cx="53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27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8" name="TextBox 41"/>
          <p:cNvSpPr txBox="1">
            <a:spLocks noChangeArrowheads="1"/>
          </p:cNvSpPr>
          <p:nvPr/>
        </p:nvSpPr>
        <p:spPr bwMode="auto">
          <a:xfrm>
            <a:off x="1285374" y="141277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525178" y="2456125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54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0" name="TextBox 43"/>
          <p:cNvSpPr txBox="1">
            <a:spLocks noChangeArrowheads="1"/>
          </p:cNvSpPr>
          <p:nvPr/>
        </p:nvSpPr>
        <p:spPr bwMode="auto">
          <a:xfrm>
            <a:off x="1809086" y="1937147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86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4" name="TextBox 41"/>
          <p:cNvSpPr txBox="1">
            <a:spLocks noChangeArrowheads="1"/>
          </p:cNvSpPr>
          <p:nvPr/>
        </p:nvSpPr>
        <p:spPr bwMode="auto">
          <a:xfrm>
            <a:off x="1532620" y="244279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pSp>
        <p:nvGrpSpPr>
          <p:cNvPr id="35" name="Group 56"/>
          <p:cNvGrpSpPr>
            <a:grpSpLocks/>
          </p:cNvGrpSpPr>
          <p:nvPr/>
        </p:nvGrpSpPr>
        <p:grpSpPr bwMode="auto">
          <a:xfrm>
            <a:off x="232004" y="1064030"/>
            <a:ext cx="2628292" cy="2112942"/>
            <a:chOff x="6911956" y="2320935"/>
            <a:chExt cx="2791053" cy="1080120"/>
          </a:xfrm>
        </p:grpSpPr>
        <p:sp>
          <p:nvSpPr>
            <p:cNvPr id="36" name="Cloud 35"/>
            <p:cNvSpPr/>
            <p:nvPr/>
          </p:nvSpPr>
          <p:spPr bwMode="auto">
            <a:xfrm>
              <a:off x="6911956" y="2320935"/>
              <a:ext cx="2791053" cy="1080120"/>
            </a:xfrm>
            <a:prstGeom prst="cloud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37877" y="2489189"/>
              <a:ext cx="1331647" cy="4002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b="1" dirty="0">
                <a:solidFill>
                  <a:schemeClr val="bg1">
                    <a:lumMod val="50000"/>
                  </a:schemeClr>
                </a:solidFill>
                <a:cs typeface="+mn-cs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54415" y="3243538"/>
            <a:ext cx="1527982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Binary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V="1">
            <a:off x="6322120" y="1533910"/>
            <a:ext cx="0" cy="1047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6125644" y="1639029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V="1">
            <a:off x="5979220" y="1476760"/>
            <a:ext cx="219075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135233" y="112474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7" name="TextBox 43"/>
          <p:cNvSpPr txBox="1">
            <a:spLocks noChangeArrowheads="1"/>
          </p:cNvSpPr>
          <p:nvPr/>
        </p:nvSpPr>
        <p:spPr bwMode="auto">
          <a:xfrm>
            <a:off x="6061410" y="1170833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58" name="TextBox 41"/>
          <p:cNvSpPr txBox="1">
            <a:spLocks noChangeArrowheads="1"/>
          </p:cNvSpPr>
          <p:nvPr/>
        </p:nvSpPr>
        <p:spPr bwMode="auto">
          <a:xfrm>
            <a:off x="6032500" y="1676476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0" name="Cloud 59"/>
          <p:cNvSpPr/>
          <p:nvPr/>
        </p:nvSpPr>
        <p:spPr bwMode="auto">
          <a:xfrm>
            <a:off x="3548844" y="368660"/>
            <a:ext cx="6120680" cy="3096344"/>
          </a:xfrm>
          <a:prstGeom prst="cloud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>
              <a:cs typeface="+mn-cs"/>
            </a:endParaRPr>
          </a:p>
        </p:txBody>
      </p:sp>
      <p:cxnSp>
        <p:nvCxnSpPr>
          <p:cNvPr id="64" name="Straight Connector 63"/>
          <p:cNvCxnSpPr>
            <a:stCxn id="65" idx="0"/>
          </p:cNvCxnSpPr>
          <p:nvPr/>
        </p:nvCxnSpPr>
        <p:spPr bwMode="auto">
          <a:xfrm flipV="1">
            <a:off x="5829315" y="2038739"/>
            <a:ext cx="2267" cy="9612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64"/>
          <p:cNvSpPr/>
          <p:nvPr/>
        </p:nvSpPr>
        <p:spPr bwMode="auto">
          <a:xfrm>
            <a:off x="5636456" y="213486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5646045" y="1620576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7" name="TextBox 41"/>
          <p:cNvSpPr txBox="1">
            <a:spLocks noChangeArrowheads="1"/>
          </p:cNvSpPr>
          <p:nvPr/>
        </p:nvSpPr>
        <p:spPr bwMode="auto">
          <a:xfrm>
            <a:off x="5564758" y="2190762"/>
            <a:ext cx="539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42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68" name="TextBox 41"/>
          <p:cNvSpPr txBox="1">
            <a:spLocks noChangeArrowheads="1"/>
          </p:cNvSpPr>
          <p:nvPr/>
        </p:nvSpPr>
        <p:spPr bwMode="auto">
          <a:xfrm>
            <a:off x="5564758" y="166480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5345807" y="2033972"/>
            <a:ext cx="1" cy="10953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5153846" y="214308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4998145" y="1981585"/>
            <a:ext cx="228600" cy="21907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0" name="Group 129"/>
          <p:cNvGrpSpPr/>
          <p:nvPr/>
        </p:nvGrpSpPr>
        <p:grpSpPr>
          <a:xfrm>
            <a:off x="5084350" y="1628800"/>
            <a:ext cx="539750" cy="411429"/>
            <a:chOff x="4796318" y="1880828"/>
            <a:chExt cx="539750" cy="411429"/>
          </a:xfrm>
        </p:grpSpPr>
        <p:sp>
          <p:nvSpPr>
            <p:cNvPr id="72" name="Oval 71"/>
            <p:cNvSpPr/>
            <p:nvPr/>
          </p:nvSpPr>
          <p:spPr bwMode="auto">
            <a:xfrm>
              <a:off x="4875403" y="1880828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3" name="TextBox 43"/>
            <p:cNvSpPr txBox="1">
              <a:spLocks noChangeArrowheads="1"/>
            </p:cNvSpPr>
            <p:nvPr/>
          </p:nvSpPr>
          <p:spPr bwMode="auto">
            <a:xfrm>
              <a:off x="4796318" y="1926917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592960" y="2554514"/>
            <a:ext cx="539750" cy="495832"/>
            <a:chOff x="4304928" y="2806542"/>
            <a:chExt cx="539750" cy="495832"/>
          </a:xfrm>
        </p:grpSpPr>
        <p:cxnSp>
          <p:nvCxnSpPr>
            <p:cNvPr id="75" name="Straight Connector 74"/>
            <p:cNvCxnSpPr>
              <a:stCxn id="76" idx="0"/>
              <a:endCxn id="126" idx="4"/>
            </p:cNvCxnSpPr>
            <p:nvPr/>
          </p:nvCxnSpPr>
          <p:spPr bwMode="auto">
            <a:xfrm flipV="1">
              <a:off x="4569485" y="2806542"/>
              <a:ext cx="310" cy="8440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Oval 75"/>
            <p:cNvSpPr/>
            <p:nvPr/>
          </p:nvSpPr>
          <p:spPr bwMode="auto">
            <a:xfrm>
              <a:off x="4376626" y="289094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9" name="TextBox 41"/>
            <p:cNvSpPr txBox="1">
              <a:spLocks noChangeArrowheads="1"/>
            </p:cNvSpPr>
            <p:nvPr/>
          </p:nvSpPr>
          <p:spPr bwMode="auto">
            <a:xfrm>
              <a:off x="4304928" y="2938229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86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7" name="Oval 86"/>
          <p:cNvSpPr/>
          <p:nvPr/>
        </p:nvSpPr>
        <p:spPr bwMode="auto">
          <a:xfrm>
            <a:off x="8807243" y="1145363"/>
            <a:ext cx="385717" cy="411429"/>
          </a:xfrm>
          <a:prstGeom prst="ellipse">
            <a:avLst/>
          </a:prstGeom>
          <a:solidFill>
            <a:srgbClr val="FF9999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8" name="TextBox 43"/>
          <p:cNvSpPr txBox="1">
            <a:spLocks noChangeArrowheads="1"/>
          </p:cNvSpPr>
          <p:nvPr/>
        </p:nvSpPr>
        <p:spPr bwMode="auto">
          <a:xfrm>
            <a:off x="8733420" y="1191452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6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7962778" y="1145363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9" name="TextBox 41"/>
          <p:cNvSpPr txBox="1">
            <a:spLocks noChangeArrowheads="1"/>
          </p:cNvSpPr>
          <p:nvPr/>
        </p:nvSpPr>
        <p:spPr bwMode="auto">
          <a:xfrm>
            <a:off x="7869634" y="118281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 flipH="1">
            <a:off x="8155637" y="872716"/>
            <a:ext cx="1719" cy="23664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833320" y="62068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dirty="0" smtClean="0"/>
              <a:t>Min</a:t>
            </a:r>
            <a:endParaRPr lang="en-US" sz="1400" b="1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5313040" y="1988840"/>
            <a:ext cx="72008" cy="72008"/>
            <a:chOff x="4592960" y="1916832"/>
            <a:chExt cx="72008" cy="72008"/>
          </a:xfrm>
        </p:grpSpPr>
        <p:cxnSp>
          <p:nvCxnSpPr>
            <p:cNvPr id="117" name="Straight Connector 116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122"/>
          <p:cNvGrpSpPr/>
          <p:nvPr/>
        </p:nvGrpSpPr>
        <p:grpSpPr>
          <a:xfrm>
            <a:off x="5187132" y="1957363"/>
            <a:ext cx="72008" cy="72008"/>
            <a:chOff x="4592960" y="1916832"/>
            <a:chExt cx="72008" cy="72008"/>
          </a:xfrm>
        </p:grpSpPr>
        <p:cxnSp>
          <p:nvCxnSpPr>
            <p:cNvPr id="124" name="Straight Connector 123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7" name="TextBox 41"/>
          <p:cNvSpPr txBox="1">
            <a:spLocks noChangeArrowheads="1"/>
          </p:cNvSpPr>
          <p:nvPr/>
        </p:nvSpPr>
        <p:spPr bwMode="auto">
          <a:xfrm>
            <a:off x="4592960" y="2187104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8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5074593" y="216886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24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5070066" y="216886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6425" y="3527527"/>
            <a:ext cx="2008883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Bionomial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queues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769998" y="3527527"/>
            <a:ext cx="1819729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ts val="1600"/>
              </a:lnSpc>
              <a:spcAft>
                <a:spcPts val="600"/>
              </a:spcAft>
              <a:defRPr/>
            </a:pPr>
            <a:r>
              <a:rPr lang="da-DK" sz="1600" dirty="0" err="1" smtClean="0">
                <a:solidFill>
                  <a:srgbClr val="C00000"/>
                </a:solidFill>
              </a:rPr>
              <a:t>Fibonacci</a:t>
            </a:r>
            <a:r>
              <a:rPr lang="da-DK" sz="1600" dirty="0" smtClean="0">
                <a:solidFill>
                  <a:srgbClr val="C00000"/>
                </a:solidFill>
              </a:rPr>
              <a:t> </a:t>
            </a:r>
            <a:r>
              <a:rPr lang="da-DK" sz="1600" dirty="0" err="1" smtClean="0">
                <a:solidFill>
                  <a:srgbClr val="C00000"/>
                </a:solidFill>
              </a:rPr>
              <a:t>heaps</a:t>
            </a:r>
            <a:endParaRPr 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1496616" y="3912818"/>
            <a:ext cx="1107732" cy="190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584912" y="4012933"/>
            <a:ext cx="1447812" cy="18228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032724" y="3988755"/>
            <a:ext cx="5873276" cy="182285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152" name="Group 151"/>
          <p:cNvGrpSpPr/>
          <p:nvPr/>
        </p:nvGrpSpPr>
        <p:grpSpPr>
          <a:xfrm>
            <a:off x="6100365" y="1362483"/>
            <a:ext cx="72008" cy="72008"/>
            <a:chOff x="4592960" y="1916832"/>
            <a:chExt cx="72008" cy="72008"/>
          </a:xfrm>
        </p:grpSpPr>
        <p:cxnSp>
          <p:nvCxnSpPr>
            <p:cNvPr id="153" name="Straight Connector 152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TextBox 95"/>
          <p:cNvSpPr txBox="1"/>
          <p:nvPr/>
        </p:nvSpPr>
        <p:spPr>
          <a:xfrm>
            <a:off x="7014754" y="5924309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>
                <a:solidFill>
                  <a:srgbClr val="C00000"/>
                </a:solidFill>
              </a:rPr>
              <a:t>single </a:t>
            </a:r>
            <a:r>
              <a:rPr lang="da-DK" sz="1200" dirty="0" err="1" smtClean="0">
                <a:solidFill>
                  <a:srgbClr val="C00000"/>
                </a:solidFill>
              </a:rPr>
              <a:t>tree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7112471" y="112474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7041232" y="1168972"/>
            <a:ext cx="539750" cy="881486"/>
            <a:chOff x="6861212" y="1421000"/>
            <a:chExt cx="539750" cy="881486"/>
          </a:xfrm>
        </p:grpSpPr>
        <p:cxnSp>
          <p:nvCxnSpPr>
            <p:cNvPr id="90" name="Straight Connector 89"/>
            <p:cNvCxnSpPr>
              <a:stCxn id="91" idx="0"/>
              <a:endCxn id="111" idx="4"/>
            </p:cNvCxnSpPr>
            <p:nvPr/>
          </p:nvCxnSpPr>
          <p:spPr bwMode="auto">
            <a:xfrm flipH="1" flipV="1">
              <a:off x="7125310" y="1788201"/>
              <a:ext cx="459" cy="102856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Oval 90"/>
            <p:cNvSpPr/>
            <p:nvPr/>
          </p:nvSpPr>
          <p:spPr bwMode="auto">
            <a:xfrm>
              <a:off x="6932910" y="189105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93" name="TextBox 41"/>
            <p:cNvSpPr txBox="1">
              <a:spLocks noChangeArrowheads="1"/>
            </p:cNvSpPr>
            <p:nvPr/>
          </p:nvSpPr>
          <p:spPr bwMode="auto">
            <a:xfrm>
              <a:off x="6861212" y="1946958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27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41"/>
            <p:cNvSpPr txBox="1">
              <a:spLocks noChangeArrowheads="1"/>
            </p:cNvSpPr>
            <p:nvPr/>
          </p:nvSpPr>
          <p:spPr bwMode="auto">
            <a:xfrm>
              <a:off x="6861212" y="142100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28" name="TextBox 41"/>
          <p:cNvSpPr txBox="1">
            <a:spLocks noChangeArrowheads="1"/>
          </p:cNvSpPr>
          <p:nvPr/>
        </p:nvSpPr>
        <p:spPr bwMode="auto">
          <a:xfrm>
            <a:off x="4593270" y="2180129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34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7509244" y="3719789"/>
            <a:ext cx="138500" cy="4392488"/>
          </a:xfrm>
          <a:prstGeom prst="righ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4 0.00416 L -0.02613 0.07523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3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6 0.00023 L 0.02724 -0.06945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3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0.05161 0.07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38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9 -0.06736 L -0.02356 -0.14861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4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1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64 0.07338 " pathEditMode="relative" ptsTypes="AA">
                                      <p:cBhvr>
                                        <p:cTn id="1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9494E-7 4.44444E-6 L 0.03093 0.07963 " pathEditMode="relative" rAng="0" ptsTypes="AA">
                                      <p:cBhvr>
                                        <p:cTn id="22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40"/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91E-6 -1.48148E-6 L 0.03029 0.07871 " pathEditMode="relative" rAng="0" ptsTypes="AA">
                                      <p:cBhvr>
                                        <p:cTn id="2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48 0 L -0.0008 -0.14861 " pathEditMode="relative" rAng="0" ptsTypes="AA">
                                      <p:cBhvr>
                                        <p:cTn id="27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2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837E-6 2.59259E-6 L -0.00048 -0.14838 " pathEditMode="relative" rAng="0" ptsTypes="AA">
                                      <p:cBhvr>
                                        <p:cTn id="2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4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7036E-6 3.7037E-6 L -0.00048 -0.1507 " pathEditMode="relative" rAng="0" ptsTypes="AA">
                                      <p:cBhvr>
                                        <p:cTn id="28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"/>
                            </p:stCondLst>
                            <p:childTnLst>
                              <p:par>
                                <p:cTn id="28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99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6 0.00185 L 0.17516 -0.14005 " pathEditMode="relative" rAng="0" ptsTypes="AA">
                                      <p:cBhvr>
                                        <p:cTn id="31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4058E-6 3.33333E-6 L 0.17439 -0.14352 " pathEditMode="relative" rAng="0" ptsTypes="AA">
                                      <p:cBhvr>
                                        <p:cTn id="3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98E-6 2.77556E-17 L -0.10883 2.77556E-17 " pathEditMode="relative" rAng="0" ptsTypes="AA">
                                      <p:cBhvr>
                                        <p:cTn id="3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  <p:par>
                                <p:cTn id="3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477E-6 1.48148E-6 L -0.10899 1.48148E-6 " pathEditMode="relative" rAng="0" ptsTypes="AA">
                                      <p:cBhvr>
                                        <p:cTn id="31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00"/>
                            </p:stCondLst>
                            <p:childTnLst>
                              <p:par>
                                <p:cTn id="3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"/>
                            </p:stCondLst>
                            <p:childTnLst>
                              <p:par>
                                <p:cTn id="34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0.00046 L -0.00032 -0.07662 " pathEditMode="relative" rAng="0" ptsTypes="AA">
                                      <p:cBhvr>
                                        <p:cTn id="3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26" grpId="1" animBg="1"/>
      <p:bldP spid="126" grpId="2" animBg="1"/>
      <p:bldP spid="99" grpId="0" animBg="1"/>
      <p:bldP spid="98" grpId="0" animBg="1"/>
      <p:bldP spid="21" grpId="0" animBg="1"/>
      <p:bldP spid="26" grpId="0"/>
      <p:bldP spid="27" grpId="0"/>
      <p:bldP spid="28" grpId="0"/>
      <p:bldP spid="28" grpId="1"/>
      <p:bldP spid="29" grpId="0"/>
      <p:bldP spid="30" grpId="0"/>
      <p:bldP spid="30" grpId="1"/>
      <p:bldP spid="30" grpId="2"/>
      <p:bldP spid="34" grpId="0"/>
      <p:bldP spid="34" grpId="1"/>
      <p:bldP spid="34" grpId="2"/>
      <p:bldP spid="39" grpId="0"/>
      <p:bldP spid="42" grpId="0" animBg="1"/>
      <p:bldP spid="51" grpId="0" animBg="1"/>
      <p:bldP spid="57" grpId="0"/>
      <p:bldP spid="58" grpId="0"/>
      <p:bldP spid="60" grpId="0" animBg="1"/>
      <p:bldP spid="65" grpId="0" animBg="1"/>
      <p:bldP spid="66" grpId="0" animBg="1"/>
      <p:bldP spid="67" grpId="0"/>
      <p:bldP spid="68" grpId="0"/>
      <p:bldP spid="70" grpId="0" animBg="1"/>
      <p:bldP spid="70" grpId="1" animBg="1"/>
      <p:bldP spid="87" grpId="0" animBg="1"/>
      <p:bldP spid="87" grpId="1" animBg="1"/>
      <p:bldP spid="88" grpId="0"/>
      <p:bldP spid="88" grpId="1"/>
      <p:bldP spid="85" grpId="0" animBg="1"/>
      <p:bldP spid="89" grpId="0"/>
      <p:bldP spid="114" grpId="0"/>
      <p:bldP spid="114" grpId="1"/>
      <p:bldP spid="127" grpId="0"/>
      <p:bldP spid="127" grpId="1"/>
      <p:bldP spid="74" grpId="0"/>
      <p:bldP spid="74" grpId="1"/>
      <p:bldP spid="129" grpId="0"/>
      <p:bldP spid="129" grpId="1"/>
      <p:bldP spid="131" grpId="0"/>
      <p:bldP spid="131" grpId="1"/>
      <p:bldP spid="132" grpId="0"/>
      <p:bldP spid="134" grpId="0" animBg="1"/>
      <p:bldP spid="135" grpId="0" animBg="1"/>
      <p:bldP spid="136" grpId="0" animBg="1"/>
      <p:bldP spid="96" grpId="0"/>
      <p:bldP spid="111" grpId="0" animBg="1"/>
      <p:bldP spid="111" grpId="1" animBg="1"/>
      <p:bldP spid="128" grpId="0"/>
      <p:bldP spid="128" grpId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Ideas</a:t>
            </a:r>
            <a:endParaRPr lang="da-DK" dirty="0"/>
          </a:p>
        </p:txBody>
      </p:sp>
      <p:sp>
        <p:nvSpPr>
          <p:cNvPr id="5" name="Oval 4"/>
          <p:cNvSpPr/>
          <p:nvPr/>
        </p:nvSpPr>
        <p:spPr bwMode="auto">
          <a:xfrm>
            <a:off x="272480" y="607791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72480" y="2010043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2480" y="2518526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2480" y="3027009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2480" y="3535492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72480" y="404397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72480" y="45524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08584" y="2352371"/>
            <a:ext cx="720080" cy="298981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3" name="Elbow Connector 22"/>
          <p:cNvCxnSpPr>
            <a:stCxn id="5" idx="6"/>
            <a:endCxn id="20" idx="1"/>
          </p:cNvCxnSpPr>
          <p:nvPr/>
        </p:nvCxnSpPr>
        <p:spPr bwMode="auto">
          <a:xfrm flipV="1">
            <a:off x="658197" y="2501862"/>
            <a:ext cx="550387" cy="3781764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7" idx="6"/>
            <a:endCxn id="20" idx="1"/>
          </p:cNvCxnSpPr>
          <p:nvPr/>
        </p:nvCxnSpPr>
        <p:spPr bwMode="auto">
          <a:xfrm flipV="1">
            <a:off x="658197" y="2501862"/>
            <a:ext cx="550387" cy="222379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Elbow Connector 25"/>
          <p:cNvCxnSpPr>
            <a:stCxn id="8" idx="6"/>
            <a:endCxn id="20" idx="1"/>
          </p:cNvCxnSpPr>
          <p:nvPr/>
        </p:nvCxnSpPr>
        <p:spPr bwMode="auto">
          <a:xfrm flipV="1">
            <a:off x="658197" y="2501862"/>
            <a:ext cx="550387" cy="730862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stCxn id="9" idx="6"/>
            <a:endCxn id="20" idx="1"/>
          </p:cNvCxnSpPr>
          <p:nvPr/>
        </p:nvCxnSpPr>
        <p:spPr bwMode="auto">
          <a:xfrm flipV="1">
            <a:off x="658197" y="2501862"/>
            <a:ext cx="550387" cy="1239345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10" idx="6"/>
            <a:endCxn id="20" idx="1"/>
          </p:cNvCxnSpPr>
          <p:nvPr/>
        </p:nvCxnSpPr>
        <p:spPr bwMode="auto">
          <a:xfrm flipV="1">
            <a:off x="658197" y="2501862"/>
            <a:ext cx="550387" cy="1747828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lbow Connector 28"/>
          <p:cNvCxnSpPr>
            <a:stCxn id="11" idx="6"/>
            <a:endCxn id="20" idx="1"/>
          </p:cNvCxnSpPr>
          <p:nvPr/>
        </p:nvCxnSpPr>
        <p:spPr bwMode="auto">
          <a:xfrm flipV="1">
            <a:off x="658197" y="2501862"/>
            <a:ext cx="550387" cy="2256311"/>
          </a:xfrm>
          <a:prstGeom prst="bentConnector3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Elbow Connector 43"/>
          <p:cNvCxnSpPr>
            <a:stCxn id="6" idx="6"/>
            <a:endCxn id="20" idx="1"/>
          </p:cNvCxnSpPr>
          <p:nvPr/>
        </p:nvCxnSpPr>
        <p:spPr bwMode="auto">
          <a:xfrm>
            <a:off x="658197" y="2215758"/>
            <a:ext cx="550387" cy="28610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208584" y="20608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color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1208584" y="2329135"/>
            <a:ext cx="72008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400" b="1" cap="small" dirty="0" err="1" smtClean="0">
                <a:solidFill>
                  <a:srgbClr val="C00000"/>
                </a:solidFill>
              </a:rPr>
              <a:t>white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72480" y="5060941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72480" y="5569424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272480" y="152078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52" name="Elbow Connector 51"/>
          <p:cNvCxnSpPr>
            <a:stCxn id="49" idx="6"/>
            <a:endCxn id="20" idx="1"/>
          </p:cNvCxnSpPr>
          <p:nvPr/>
        </p:nvCxnSpPr>
        <p:spPr bwMode="auto">
          <a:xfrm flipV="1">
            <a:off x="658197" y="2501862"/>
            <a:ext cx="550387" cy="276479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50" idx="6"/>
            <a:endCxn id="20" idx="1"/>
          </p:cNvCxnSpPr>
          <p:nvPr/>
        </p:nvCxnSpPr>
        <p:spPr bwMode="auto">
          <a:xfrm flipV="1">
            <a:off x="658197" y="2501862"/>
            <a:ext cx="550387" cy="3273277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51" idx="6"/>
            <a:endCxn id="20" idx="1"/>
          </p:cNvCxnSpPr>
          <p:nvPr/>
        </p:nvCxnSpPr>
        <p:spPr bwMode="auto">
          <a:xfrm>
            <a:off x="658197" y="1726503"/>
            <a:ext cx="550387" cy="775359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208584" y="232913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b="1" cap="small" dirty="0" smtClean="0">
                <a:solidFill>
                  <a:srgbClr val="C00000"/>
                </a:solidFill>
              </a:rPr>
              <a:t>red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2219224" y="379753"/>
            <a:ext cx="1022401" cy="1969127"/>
            <a:chOff x="5564758" y="1109359"/>
            <a:chExt cx="1022401" cy="1969127"/>
          </a:xfrm>
        </p:grpSpPr>
        <p:cxnSp>
          <p:nvCxnSpPr>
            <p:cNvPr id="67" name="Straight Connector 66"/>
            <p:cNvCxnSpPr/>
            <p:nvPr/>
          </p:nvCxnSpPr>
          <p:spPr bwMode="auto">
            <a:xfrm flipV="1">
              <a:off x="6322120" y="1533910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Oval 67"/>
            <p:cNvSpPr/>
            <p:nvPr/>
          </p:nvSpPr>
          <p:spPr bwMode="auto">
            <a:xfrm>
              <a:off x="6125644" y="1639029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 flipV="1">
              <a:off x="5979220" y="1476760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" name="TextBox 41"/>
            <p:cNvSpPr txBox="1">
              <a:spLocks noChangeArrowheads="1"/>
            </p:cNvSpPr>
            <p:nvPr/>
          </p:nvSpPr>
          <p:spPr bwMode="auto">
            <a:xfrm>
              <a:off x="6032500" y="1676476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 flipV="1">
              <a:off x="5829315" y="2051439"/>
              <a:ext cx="2267" cy="9612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Oval 72"/>
            <p:cNvSpPr/>
            <p:nvPr/>
          </p:nvSpPr>
          <p:spPr bwMode="auto">
            <a:xfrm>
              <a:off x="5636456" y="2160261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5646045" y="1630369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5" name="TextBox 41"/>
            <p:cNvSpPr txBox="1">
              <a:spLocks noChangeArrowheads="1"/>
            </p:cNvSpPr>
            <p:nvPr/>
          </p:nvSpPr>
          <p:spPr bwMode="auto">
            <a:xfrm>
              <a:off x="5564758" y="2216162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16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76" name="TextBox 41"/>
            <p:cNvSpPr txBox="1">
              <a:spLocks noChangeArrowheads="1"/>
            </p:cNvSpPr>
            <p:nvPr/>
          </p:nvSpPr>
          <p:spPr bwMode="auto">
            <a:xfrm>
              <a:off x="5564758" y="1674597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8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5824274" y="2557944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Oval 77"/>
            <p:cNvSpPr/>
            <p:nvPr/>
          </p:nvSpPr>
          <p:spPr bwMode="auto">
            <a:xfrm>
              <a:off x="5632313" y="266705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047409" y="1109359"/>
              <a:ext cx="539750" cy="411429"/>
              <a:chOff x="5548644" y="2297491"/>
              <a:chExt cx="539750" cy="411429"/>
            </a:xfrm>
          </p:grpSpPr>
          <p:sp>
            <p:nvSpPr>
              <p:cNvPr id="81" name="Oval 80"/>
              <p:cNvSpPr/>
              <p:nvPr/>
            </p:nvSpPr>
            <p:spPr bwMode="auto">
              <a:xfrm>
                <a:off x="5627729" y="2297491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82" name="TextBox 43"/>
              <p:cNvSpPr txBox="1">
                <a:spLocks noChangeArrowheads="1"/>
              </p:cNvSpPr>
              <p:nvPr/>
            </p:nvSpPr>
            <p:spPr bwMode="auto">
              <a:xfrm>
                <a:off x="5548644" y="2343580"/>
                <a:ext cx="5397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C00000"/>
                    </a:solidFill>
                  </a:rPr>
                  <a:t>5</a:t>
                </a:r>
                <a:endParaRPr lang="en-US" sz="16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89" name="TextBox 41"/>
            <p:cNvSpPr txBox="1">
              <a:spLocks noChangeArrowheads="1"/>
            </p:cNvSpPr>
            <p:nvPr/>
          </p:nvSpPr>
          <p:spPr bwMode="auto">
            <a:xfrm>
              <a:off x="5565378" y="270892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42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94" name="Straight Connector 93"/>
          <p:cNvCxnSpPr/>
          <p:nvPr/>
        </p:nvCxnSpPr>
        <p:spPr bwMode="auto">
          <a:xfrm flipH="1" flipV="1">
            <a:off x="4063651" y="782203"/>
            <a:ext cx="100013" cy="1524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>
            <a:off x="4025961" y="90575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 flipV="1">
            <a:off x="3811239" y="786965"/>
            <a:ext cx="85725" cy="138114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41"/>
          <p:cNvSpPr txBox="1">
            <a:spLocks noChangeArrowheads="1"/>
          </p:cNvSpPr>
          <p:nvPr/>
        </p:nvSpPr>
        <p:spPr bwMode="auto">
          <a:xfrm>
            <a:off x="3945517" y="949555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C00000"/>
                </a:solidFill>
              </a:rPr>
              <a:t>11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3546362" y="906355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0" name="TextBox 41"/>
          <p:cNvSpPr txBox="1">
            <a:spLocks noChangeArrowheads="1"/>
          </p:cNvSpPr>
          <p:nvPr/>
        </p:nvSpPr>
        <p:spPr bwMode="auto">
          <a:xfrm>
            <a:off x="3465075" y="950583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7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3774473" y="395138"/>
            <a:ext cx="385717" cy="411429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42950" indent="-285750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  <a:defRPr/>
            </a:pPr>
            <a:endParaRPr lang="en-US" dirty="0">
              <a:cs typeface="+mn-cs"/>
            </a:endParaRPr>
          </a:p>
        </p:txBody>
      </p:sp>
      <p:sp>
        <p:nvSpPr>
          <p:cNvPr id="103" name="TextBox 43"/>
          <p:cNvSpPr txBox="1">
            <a:spLocks noChangeArrowheads="1"/>
          </p:cNvSpPr>
          <p:nvPr/>
        </p:nvSpPr>
        <p:spPr bwMode="auto">
          <a:xfrm>
            <a:off x="3695388" y="441227"/>
            <a:ext cx="5397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C00000"/>
                </a:solidFill>
              </a:rPr>
              <a:t>4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 bwMode="auto">
          <a:xfrm flipV="1">
            <a:off x="3382454" y="689521"/>
            <a:ext cx="408246" cy="270235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1208584" y="1401827"/>
            <a:ext cx="720080" cy="298981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208584" y="1388040"/>
            <a:ext cx="720080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sz="1400" b="1" cap="small" dirty="0" err="1" smtClean="0">
                <a:solidFill>
                  <a:srgbClr val="C00000"/>
                </a:solidFill>
              </a:rPr>
              <a:t>white</a:t>
            </a:r>
            <a:endParaRPr lang="da-DK" sz="1400" b="1" cap="small" dirty="0">
              <a:solidFill>
                <a:srgbClr val="C00000"/>
              </a:solidFill>
            </a:endParaRPr>
          </a:p>
        </p:txBody>
      </p:sp>
      <p:cxnSp>
        <p:nvCxnSpPr>
          <p:cNvPr id="115" name="Elbow Connector 114"/>
          <p:cNvCxnSpPr>
            <a:stCxn id="51" idx="6"/>
            <a:endCxn id="113" idx="1"/>
          </p:cNvCxnSpPr>
          <p:nvPr/>
        </p:nvCxnSpPr>
        <p:spPr bwMode="auto">
          <a:xfrm flipV="1">
            <a:off x="658197" y="1551318"/>
            <a:ext cx="550387" cy="175185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1208584" y="111294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color</a:t>
            </a:r>
            <a:endParaRPr lang="en-US" sz="1400" dirty="0"/>
          </a:p>
        </p:txBody>
      </p:sp>
      <p:grpSp>
        <p:nvGrpSpPr>
          <p:cNvPr id="154" name="Group 153"/>
          <p:cNvGrpSpPr/>
          <p:nvPr/>
        </p:nvGrpSpPr>
        <p:grpSpPr>
          <a:xfrm>
            <a:off x="4958906" y="368660"/>
            <a:ext cx="1515526" cy="1969127"/>
            <a:chOff x="4526858" y="2492896"/>
            <a:chExt cx="1515526" cy="1969127"/>
          </a:xfrm>
        </p:grpSpPr>
        <p:cxnSp>
          <p:nvCxnSpPr>
            <p:cNvPr id="120" name="Straight Connector 119"/>
            <p:cNvCxnSpPr/>
            <p:nvPr/>
          </p:nvCxnSpPr>
          <p:spPr bwMode="auto">
            <a:xfrm flipV="1">
              <a:off x="5283600" y="2917447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Oval 120"/>
            <p:cNvSpPr/>
            <p:nvPr/>
          </p:nvSpPr>
          <p:spPr bwMode="auto">
            <a:xfrm>
              <a:off x="5087124" y="302256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 bwMode="auto">
            <a:xfrm flipV="1">
              <a:off x="4940700" y="2860297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3" name="TextBox 41"/>
            <p:cNvSpPr txBox="1">
              <a:spLocks noChangeArrowheads="1"/>
            </p:cNvSpPr>
            <p:nvPr/>
          </p:nvSpPr>
          <p:spPr bwMode="auto">
            <a:xfrm>
              <a:off x="4993980" y="3060013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 flipV="1">
              <a:off x="4790795" y="3434976"/>
              <a:ext cx="2267" cy="9612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flipV="1">
              <a:off x="4785754" y="3941481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Oval 129"/>
            <p:cNvSpPr/>
            <p:nvPr/>
          </p:nvSpPr>
          <p:spPr bwMode="auto">
            <a:xfrm>
              <a:off x="4598246" y="4050594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5087974" y="249289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" name="TextBox 43"/>
            <p:cNvSpPr txBox="1">
              <a:spLocks noChangeArrowheads="1"/>
            </p:cNvSpPr>
            <p:nvPr/>
          </p:nvSpPr>
          <p:spPr bwMode="auto">
            <a:xfrm>
              <a:off x="5008889" y="2538985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chemeClr val="bg1"/>
                  </a:solidFill>
                </a:rPr>
                <a:t>6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32" name="TextBox 41"/>
            <p:cNvSpPr txBox="1">
              <a:spLocks noChangeArrowheads="1"/>
            </p:cNvSpPr>
            <p:nvPr/>
          </p:nvSpPr>
          <p:spPr bwMode="auto">
            <a:xfrm>
              <a:off x="4526858" y="4092457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21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8" name="Straight Connector 137"/>
            <p:cNvCxnSpPr>
              <a:stCxn id="139" idx="1"/>
            </p:cNvCxnSpPr>
            <p:nvPr/>
          </p:nvCxnSpPr>
          <p:spPr bwMode="auto">
            <a:xfrm flipH="1" flipV="1">
              <a:off x="5426338" y="2827952"/>
              <a:ext cx="225927" cy="2517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9" name="Oval 138"/>
            <p:cNvSpPr/>
            <p:nvPr/>
          </p:nvSpPr>
          <p:spPr bwMode="auto">
            <a:xfrm>
              <a:off x="5595778" y="3019491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" name="TextBox 41"/>
            <p:cNvSpPr txBox="1">
              <a:spLocks noChangeArrowheads="1"/>
            </p:cNvSpPr>
            <p:nvPr/>
          </p:nvSpPr>
          <p:spPr bwMode="auto">
            <a:xfrm>
              <a:off x="5502634" y="305693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5277035" y="3440785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7" name="Group 146"/>
          <p:cNvGrpSpPr/>
          <p:nvPr/>
        </p:nvGrpSpPr>
        <p:grpSpPr>
          <a:xfrm>
            <a:off x="4953000" y="892931"/>
            <a:ext cx="1029484" cy="941321"/>
            <a:chOff x="4772980" y="2905894"/>
            <a:chExt cx="1029484" cy="941321"/>
          </a:xfrm>
        </p:grpSpPr>
        <p:sp>
          <p:nvSpPr>
            <p:cNvPr id="148" name="Oval 147"/>
            <p:cNvSpPr/>
            <p:nvPr/>
          </p:nvSpPr>
          <p:spPr bwMode="auto">
            <a:xfrm>
              <a:off x="4844678" y="3435786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4854267" y="2905894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0" name="TextBox 41"/>
            <p:cNvSpPr txBox="1">
              <a:spLocks noChangeArrowheads="1"/>
            </p:cNvSpPr>
            <p:nvPr/>
          </p:nvSpPr>
          <p:spPr bwMode="auto">
            <a:xfrm>
              <a:off x="4772980" y="3491687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15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1" name="TextBox 41"/>
            <p:cNvSpPr txBox="1">
              <a:spLocks noChangeArrowheads="1"/>
            </p:cNvSpPr>
            <p:nvPr/>
          </p:nvSpPr>
          <p:spPr bwMode="auto">
            <a:xfrm>
              <a:off x="4772980" y="2947115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14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5340623" y="342592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53" name="TextBox 41"/>
            <p:cNvSpPr txBox="1">
              <a:spLocks noChangeArrowheads="1"/>
            </p:cNvSpPr>
            <p:nvPr/>
          </p:nvSpPr>
          <p:spPr bwMode="auto">
            <a:xfrm>
              <a:off x="5262714" y="346778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C00000"/>
                  </a:solidFill>
                </a:rPr>
                <a:t>23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953000" y="898217"/>
            <a:ext cx="1025826" cy="941321"/>
            <a:chOff x="4772980" y="2900677"/>
            <a:chExt cx="1025826" cy="941321"/>
          </a:xfrm>
        </p:grpSpPr>
        <p:sp>
          <p:nvSpPr>
            <p:cNvPr id="156" name="Oval 155"/>
            <p:cNvSpPr/>
            <p:nvPr/>
          </p:nvSpPr>
          <p:spPr bwMode="auto">
            <a:xfrm>
              <a:off x="4844678" y="3430569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4854267" y="2900677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58" name="TextBox 41"/>
            <p:cNvSpPr txBox="1">
              <a:spLocks noChangeArrowheads="1"/>
            </p:cNvSpPr>
            <p:nvPr/>
          </p:nvSpPr>
          <p:spPr bwMode="auto">
            <a:xfrm>
              <a:off x="4772980" y="3491687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15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9" name="TextBox 41"/>
            <p:cNvSpPr txBox="1">
              <a:spLocks noChangeArrowheads="1"/>
            </p:cNvSpPr>
            <p:nvPr/>
          </p:nvSpPr>
          <p:spPr bwMode="auto">
            <a:xfrm>
              <a:off x="4772980" y="2947115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14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5338777" y="341523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161" name="TextBox 41"/>
            <p:cNvSpPr txBox="1">
              <a:spLocks noChangeArrowheads="1"/>
            </p:cNvSpPr>
            <p:nvPr/>
          </p:nvSpPr>
          <p:spPr bwMode="auto">
            <a:xfrm>
              <a:off x="5259056" y="3450820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chemeClr val="bg1"/>
                  </a:solidFill>
                </a:rPr>
                <a:t>23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3" name="Straight Connector 162"/>
          <p:cNvCxnSpPr/>
          <p:nvPr/>
        </p:nvCxnSpPr>
        <p:spPr bwMode="auto">
          <a:xfrm flipH="1" flipV="1">
            <a:off x="4139126" y="694084"/>
            <a:ext cx="881508" cy="37497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66" name="Table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82726"/>
              </p:ext>
            </p:extLst>
          </p:nvPr>
        </p:nvGraphicFramePr>
        <p:xfrm>
          <a:off x="6501172" y="896973"/>
          <a:ext cx="3160276" cy="1415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276"/>
              </a:tblGrid>
              <a:tr h="34910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Invariants 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56889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nodes </a:t>
                      </a:r>
                      <a:r>
                        <a:rPr lang="da-DK" sz="1600" baseline="0" dirty="0" err="1" smtClean="0"/>
                        <a:t>share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one</a:t>
                      </a:r>
                      <a:r>
                        <a:rPr lang="da-DK" sz="1600" baseline="0" dirty="0" smtClean="0"/>
                        <a:t/>
                      </a:r>
                      <a:br>
                        <a:rPr lang="da-DK" sz="1600" baseline="0" dirty="0" smtClean="0"/>
                      </a:b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color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record</a:t>
                      </a:r>
                      <a:endParaRPr lang="da-DK" sz="1600" baseline="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b="1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dirty="0" err="1" smtClean="0">
                          <a:solidFill>
                            <a:schemeClr val="tx1"/>
                          </a:solidFill>
                        </a:rPr>
                        <a:t>children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baseline="0" dirty="0" err="1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endParaRPr lang="da-DK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root</a:t>
                      </a:r>
                      <a:r>
                        <a:rPr lang="da-DK" sz="1600" baseline="0" dirty="0" smtClean="0"/>
                        <a:t> is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1" name="Group 180"/>
          <p:cNvGrpSpPr/>
          <p:nvPr/>
        </p:nvGrpSpPr>
        <p:grpSpPr>
          <a:xfrm>
            <a:off x="2360712" y="2848870"/>
            <a:ext cx="4572508" cy="400110"/>
            <a:chOff x="4625168" y="4145014"/>
            <a:chExt cx="4572508" cy="400110"/>
          </a:xfrm>
        </p:grpSpPr>
        <p:sp>
          <p:nvSpPr>
            <p:cNvPr id="178" name="TextBox 177"/>
            <p:cNvSpPr txBox="1"/>
            <p:nvPr/>
          </p:nvSpPr>
          <p:spPr>
            <a:xfrm>
              <a:off x="4625168" y="4145014"/>
              <a:ext cx="4572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cap="small" dirty="0" smtClean="0"/>
                <a:t>Meld</a:t>
              </a:r>
              <a:r>
                <a:rPr lang="da-DK" dirty="0" smtClean="0"/>
                <a:t>        smallest </a:t>
              </a:r>
              <a:r>
                <a:rPr lang="da-DK" dirty="0" err="1" smtClean="0"/>
                <a:t>tree</a:t>
              </a:r>
              <a:r>
                <a:rPr lang="da-DK" dirty="0" smtClean="0"/>
                <a:t> </a:t>
              </a:r>
              <a:r>
                <a:rPr lang="da-DK" b="1" dirty="0" smtClean="0">
                  <a:solidFill>
                    <a:srgbClr val="C00000"/>
                  </a:solidFill>
                </a:rPr>
                <a:t>red</a:t>
              </a:r>
              <a:r>
                <a:rPr lang="da-DK" dirty="0" smtClean="0"/>
                <a:t> + link</a:t>
              </a:r>
              <a:endParaRPr lang="da-DK" dirty="0"/>
            </a:p>
          </p:txBody>
        </p:sp>
        <p:sp>
          <p:nvSpPr>
            <p:cNvPr id="179" name="Right Arrow 178"/>
            <p:cNvSpPr/>
            <p:nvPr/>
          </p:nvSpPr>
          <p:spPr bwMode="auto">
            <a:xfrm>
              <a:off x="5401317" y="4206533"/>
              <a:ext cx="550077" cy="308067"/>
            </a:xfrm>
            <a:prstGeom prst="rightArrow">
              <a:avLst/>
            </a:prstGeom>
            <a:solidFill>
              <a:schemeClr val="bg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742950" marR="0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A2A12"/>
                </a:buClr>
                <a:buSzTx/>
                <a:buFont typeface="Wingdings" pitchFamily="2" charset="2"/>
                <a:buNone/>
                <a:tabLst/>
              </a:pPr>
              <a:endParaRPr kumimoji="0" lang="da-D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aphicFrame>
        <p:nvGraphicFramePr>
          <p:cNvPr id="185" name="Table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64084"/>
              </p:ext>
            </p:extLst>
          </p:nvPr>
        </p:nvGraphicFramePr>
        <p:xfrm>
          <a:off x="2087629" y="3429000"/>
          <a:ext cx="5040000" cy="120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349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a-DK" sz="1600" dirty="0" smtClean="0"/>
                        <a:t>Intuition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56889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Only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maintain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structure</a:t>
                      </a:r>
                      <a:r>
                        <a:rPr lang="da-DK" sz="1600" dirty="0" smtClean="0"/>
                        <a:t> for 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dirty="0" smtClean="0"/>
                        <a:t> nodes</a:t>
                      </a:r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non-</a:t>
                      </a:r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/>
                        <a:t>nodes never </a:t>
                      </a:r>
                      <a:r>
                        <a:rPr lang="da-DK" sz="1600" dirty="0" err="1" smtClean="0"/>
                        <a:t>increase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degree</a:t>
                      </a:r>
                      <a:endParaRPr lang="da-DK" sz="160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cap="small" dirty="0" smtClean="0"/>
                        <a:t> </a:t>
                      </a:r>
                      <a:r>
                        <a:rPr lang="da-DK" sz="1600" cap="small" dirty="0" err="1" smtClean="0"/>
                        <a:t>Delete</a:t>
                      </a:r>
                      <a:r>
                        <a:rPr lang="da-DK" sz="1600" dirty="0" smtClean="0"/>
                        <a:t>: O(1) 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  <a:r>
                        <a:rPr lang="da-DK" sz="16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1600" dirty="0" smtClean="0"/>
                        <a:t>nodes </a:t>
                      </a:r>
                      <a:r>
                        <a:rPr lang="da-DK" sz="1600" dirty="0" smtClean="0">
                          <a:sym typeface="Symbol"/>
                        </a:rPr>
                        <a:t></a:t>
                      </a:r>
                      <a:r>
                        <a:rPr lang="da-DK" sz="1600" b="1" dirty="0" err="1" smtClean="0"/>
                        <a:t>white</a:t>
                      </a:r>
                      <a:endParaRPr lang="da-DK" sz="1600" dirty="0" smtClean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Table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30796"/>
              </p:ext>
            </p:extLst>
          </p:nvPr>
        </p:nvGraphicFramePr>
        <p:xfrm>
          <a:off x="2087629" y="4641231"/>
          <a:ext cx="504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188987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Definitions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63878">
                <a:tc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 </a:t>
                      </a:r>
                      <a:r>
                        <a:rPr lang="da-DK" sz="1600" b="1" baseline="0" dirty="0" smtClean="0">
                          <a:solidFill>
                            <a:srgbClr val="00B050"/>
                          </a:solidFill>
                        </a:rPr>
                        <a:t>rank</a:t>
                      </a:r>
                      <a:r>
                        <a:rPr lang="da-DK" sz="1600" baseline="0" dirty="0" smtClean="0"/>
                        <a:t> = #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err="1" smtClean="0"/>
                        <a:t>children</a:t>
                      </a:r>
                      <a:endParaRPr lang="da-DK" sz="1600" baseline="0" dirty="0" smtClean="0"/>
                    </a:p>
                    <a:p>
                      <a:pPr marL="185738" indent="-185738">
                        <a:buFont typeface="+mj-lt"/>
                        <a:buAutoNum type="arabicPeriod"/>
                      </a:pPr>
                      <a:r>
                        <a:rPr lang="da-DK" sz="1600" baseline="0" dirty="0" smtClean="0"/>
                        <a:t> </a:t>
                      </a:r>
                      <a:r>
                        <a:rPr lang="da-DK" sz="1600" cap="small" baseline="0" dirty="0" err="1" smtClean="0"/>
                        <a:t>DecreaseKey</a:t>
                      </a:r>
                      <a:r>
                        <a:rPr lang="da-DK" sz="1600" baseline="0" dirty="0" smtClean="0"/>
                        <a:t>: cut + 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parent</a:t>
                      </a:r>
                      <a:r>
                        <a:rPr lang="da-DK" sz="1600" baseline="0" dirty="0" smtClean="0"/>
                        <a:t> (</a:t>
                      </a:r>
                      <a:r>
                        <a:rPr lang="da-DK" sz="1600" baseline="0" dirty="0" err="1" smtClean="0"/>
                        <a:t>if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aseline="0" dirty="0" err="1" smtClean="0"/>
                        <a:t>white</a:t>
                      </a:r>
                      <a:r>
                        <a:rPr lang="da-DK" sz="1600" baseline="0" dirty="0" smtClean="0"/>
                        <a:t>)</a:t>
                      </a:r>
                      <a:endParaRPr lang="da-DK" sz="1600" b="1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92" name="Straight Connector 191"/>
          <p:cNvCxnSpPr/>
          <p:nvPr/>
        </p:nvCxnSpPr>
        <p:spPr bwMode="auto">
          <a:xfrm flipV="1">
            <a:off x="8211175" y="4814221"/>
            <a:ext cx="2267" cy="96122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TextBox 41"/>
          <p:cNvSpPr txBox="1">
            <a:spLocks noChangeArrowheads="1"/>
          </p:cNvSpPr>
          <p:nvPr/>
        </p:nvSpPr>
        <p:spPr bwMode="auto">
          <a:xfrm>
            <a:off x="7941332" y="4437112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 smtClean="0">
                <a:solidFill>
                  <a:srgbClr val="00B050"/>
                </a:solidFill>
              </a:rPr>
              <a:t>1</a:t>
            </a:r>
            <a:endParaRPr lang="en-US" sz="1600" b="1" dirty="0">
              <a:solidFill>
                <a:srgbClr val="00B050"/>
              </a:solidFill>
            </a:endParaRPr>
          </a:p>
        </p:txBody>
      </p:sp>
      <p:graphicFrame>
        <p:nvGraphicFramePr>
          <p:cNvPr id="216" name="Table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106098"/>
              </p:ext>
            </p:extLst>
          </p:nvPr>
        </p:nvGraphicFramePr>
        <p:xfrm>
          <a:off x="2087629" y="5560668"/>
          <a:ext cx="5040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0"/>
              </a:tblGrid>
              <a:tr h="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a-DK" sz="1600" dirty="0" smtClean="0"/>
                        <a:t>Invariants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59819">
                <a:tc>
                  <a:txBody>
                    <a:bodyPr/>
                    <a:lstStyle/>
                    <a:p>
                      <a:pPr marL="185738" indent="-185738" algn="l">
                        <a:buFont typeface="+mj-lt"/>
                        <a:buAutoNum type="arabicPeriod"/>
                      </a:pP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i’th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rightmost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child</a:t>
                      </a:r>
                      <a:r>
                        <a:rPr lang="da-DK" sz="1600" baseline="0" dirty="0" smtClean="0"/>
                        <a:t> of a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node:</a:t>
                      </a:r>
                    </a:p>
                    <a:p>
                      <a:pPr marL="185738" indent="-185738" algn="ctr">
                        <a:buFont typeface="+mj-lt"/>
                        <a:buNone/>
                      </a:pPr>
                      <a:r>
                        <a:rPr lang="da-DK" sz="1600" b="1" baseline="0" dirty="0" smtClean="0">
                          <a:solidFill>
                            <a:srgbClr val="00B050"/>
                          </a:solidFill>
                        </a:rPr>
                        <a:t>rank</a:t>
                      </a:r>
                      <a:r>
                        <a:rPr lang="da-DK" sz="16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1600" baseline="0" dirty="0" smtClean="0"/>
                        <a:t>+ #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marks</a:t>
                      </a:r>
                      <a:r>
                        <a:rPr lang="da-DK" sz="1600" baseline="0" dirty="0" smtClean="0"/>
                        <a:t> ≥ i - 1</a:t>
                      </a:r>
                    </a:p>
                    <a:p>
                      <a:pPr marL="185738" indent="-185738" algn="l">
                        <a:buFont typeface="+mj-lt"/>
                        <a:buAutoNum type="arabicPeriod" startAt="2"/>
                      </a:pPr>
                      <a:r>
                        <a:rPr lang="da-DK" sz="1600" baseline="0" dirty="0" smtClean="0"/>
                        <a:t> #</a:t>
                      </a:r>
                      <a:r>
                        <a:rPr lang="da-DK" sz="1600" b="1" baseline="0" dirty="0" smtClean="0">
                          <a:solidFill>
                            <a:srgbClr val="0033CC"/>
                          </a:solidFill>
                        </a:rPr>
                        <a:t>marks</a:t>
                      </a:r>
                      <a:r>
                        <a:rPr lang="da-DK" sz="1600" baseline="0" dirty="0" smtClean="0"/>
                        <a:t> + #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="1" baseline="0" dirty="0" err="1" smtClean="0"/>
                        <a:t>roots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= O(log n)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43" name="Group 242"/>
          <p:cNvGrpSpPr/>
          <p:nvPr/>
        </p:nvGrpSpPr>
        <p:grpSpPr>
          <a:xfrm>
            <a:off x="8022619" y="3356992"/>
            <a:ext cx="1754917" cy="1980220"/>
            <a:chOff x="8022619" y="3933056"/>
            <a:chExt cx="1754917" cy="1980220"/>
          </a:xfrm>
        </p:grpSpPr>
        <p:cxnSp>
          <p:nvCxnSpPr>
            <p:cNvPr id="188" name="Straight Connector 187"/>
            <p:cNvCxnSpPr/>
            <p:nvPr/>
          </p:nvCxnSpPr>
          <p:spPr bwMode="auto">
            <a:xfrm flipV="1">
              <a:off x="8703980" y="4872756"/>
              <a:ext cx="0" cy="1047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9" name="Oval 188"/>
            <p:cNvSpPr/>
            <p:nvPr/>
          </p:nvSpPr>
          <p:spPr bwMode="auto">
            <a:xfrm>
              <a:off x="8507504" y="4977875"/>
              <a:ext cx="385717" cy="411429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 bwMode="auto">
            <a:xfrm flipV="1">
              <a:off x="8361080" y="4815606"/>
              <a:ext cx="219075" cy="219075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41"/>
            <p:cNvSpPr txBox="1">
              <a:spLocks noChangeArrowheads="1"/>
            </p:cNvSpPr>
            <p:nvPr/>
          </p:nvSpPr>
          <p:spPr bwMode="auto">
            <a:xfrm>
              <a:off x="8414360" y="5015322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8508354" y="4448205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96" name="TextBox 43"/>
            <p:cNvSpPr txBox="1">
              <a:spLocks noChangeArrowheads="1"/>
            </p:cNvSpPr>
            <p:nvPr/>
          </p:nvSpPr>
          <p:spPr bwMode="auto">
            <a:xfrm>
              <a:off x="8429269" y="4494294"/>
              <a:ext cx="5397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00B050"/>
                  </a:solidFill>
                </a:rPr>
                <a:t>2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98" name="Straight Connector 197"/>
            <p:cNvCxnSpPr>
              <a:stCxn id="199" idx="1"/>
            </p:cNvCxnSpPr>
            <p:nvPr/>
          </p:nvCxnSpPr>
          <p:spPr bwMode="auto">
            <a:xfrm flipH="1" flipV="1">
              <a:off x="8862339" y="4783261"/>
              <a:ext cx="225927" cy="2517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Oval 198"/>
            <p:cNvSpPr/>
            <p:nvPr/>
          </p:nvSpPr>
          <p:spPr bwMode="auto">
            <a:xfrm>
              <a:off x="9031779" y="4974800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V="1">
              <a:off x="9211355" y="5396094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1" name="Oval 210"/>
            <p:cNvSpPr/>
            <p:nvPr/>
          </p:nvSpPr>
          <p:spPr bwMode="auto">
            <a:xfrm>
              <a:off x="8022619" y="4977172"/>
              <a:ext cx="385717" cy="411429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9016689" y="5501847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8949444" y="3933056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8" name="Oval 217"/>
            <p:cNvSpPr/>
            <p:nvPr/>
          </p:nvSpPr>
          <p:spPr bwMode="auto">
            <a:xfrm>
              <a:off x="9391819" y="4437112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cxnSp>
          <p:nvCxnSpPr>
            <p:cNvPr id="219" name="Straight Connector 218"/>
            <p:cNvCxnSpPr>
              <a:endCxn id="217" idx="5"/>
            </p:cNvCxnSpPr>
            <p:nvPr/>
          </p:nvCxnSpPr>
          <p:spPr bwMode="auto">
            <a:xfrm flipH="1" flipV="1">
              <a:off x="9278674" y="4284233"/>
              <a:ext cx="295676" cy="260891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>
              <a:endCxn id="217" idx="3"/>
            </p:cNvCxnSpPr>
            <p:nvPr/>
          </p:nvCxnSpPr>
          <p:spPr bwMode="auto">
            <a:xfrm flipV="1">
              <a:off x="8795101" y="4284233"/>
              <a:ext cx="210830" cy="210062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2" name="Group 231"/>
          <p:cNvGrpSpPr/>
          <p:nvPr/>
        </p:nvGrpSpPr>
        <p:grpSpPr>
          <a:xfrm>
            <a:off x="8054352" y="4781654"/>
            <a:ext cx="72008" cy="72008"/>
            <a:chOff x="4592960" y="1916832"/>
            <a:chExt cx="72008" cy="72008"/>
          </a:xfrm>
        </p:grpSpPr>
        <p:cxnSp>
          <p:nvCxnSpPr>
            <p:cNvPr id="233" name="Straight Connector 232"/>
            <p:cNvCxnSpPr/>
            <p:nvPr/>
          </p:nvCxnSpPr>
          <p:spPr bwMode="auto">
            <a:xfrm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/>
            <p:nvPr/>
          </p:nvCxnSpPr>
          <p:spPr bwMode="auto">
            <a:xfrm flipH="1" flipV="1">
              <a:off x="4592960" y="1916832"/>
              <a:ext cx="72008" cy="72008"/>
            </a:xfrm>
            <a:prstGeom prst="line">
              <a:avLst/>
            </a:prstGeom>
            <a:noFill/>
            <a:ln w="38100" cap="rnd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5" name="TextBox 41"/>
          <p:cNvSpPr txBox="1">
            <a:spLocks noChangeArrowheads="1"/>
          </p:cNvSpPr>
          <p:nvPr/>
        </p:nvSpPr>
        <p:spPr bwMode="auto">
          <a:xfrm>
            <a:off x="7941332" y="4437112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00B050"/>
                </a:solidFill>
              </a:rPr>
              <a:t>0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236" name="Straight Connector 235"/>
          <p:cNvCxnSpPr/>
          <p:nvPr/>
        </p:nvCxnSpPr>
        <p:spPr bwMode="auto">
          <a:xfrm flipV="1">
            <a:off x="7869907" y="3609022"/>
            <a:ext cx="1079537" cy="421583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1" name="Group 230"/>
          <p:cNvGrpSpPr/>
          <p:nvPr/>
        </p:nvGrpSpPr>
        <p:grpSpPr>
          <a:xfrm>
            <a:off x="7941642" y="4931590"/>
            <a:ext cx="539750" cy="909678"/>
            <a:chOff x="7941642" y="5507654"/>
            <a:chExt cx="539750" cy="909678"/>
          </a:xfrm>
        </p:grpSpPr>
        <p:cxnSp>
          <p:nvCxnSpPr>
            <p:cNvPr id="193" name="Straight Connector 192"/>
            <p:cNvCxnSpPr/>
            <p:nvPr/>
          </p:nvCxnSpPr>
          <p:spPr bwMode="auto">
            <a:xfrm flipV="1">
              <a:off x="8206134" y="5896790"/>
              <a:ext cx="1" cy="109538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4" name="Oval 193"/>
            <p:cNvSpPr/>
            <p:nvPr/>
          </p:nvSpPr>
          <p:spPr bwMode="auto">
            <a:xfrm>
              <a:off x="8018626" y="6005903"/>
              <a:ext cx="385717" cy="411429"/>
            </a:xfrm>
            <a:prstGeom prst="ellipse">
              <a:avLst/>
            </a:prstGeom>
            <a:solidFill>
              <a:srgbClr val="C00000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8013340" y="5507654"/>
              <a:ext cx="385717" cy="411429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  <a:defRPr/>
              </a:pPr>
              <a:endParaRPr lang="en-US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212" name="TextBox 41"/>
            <p:cNvSpPr txBox="1">
              <a:spLocks noChangeArrowheads="1"/>
            </p:cNvSpPr>
            <p:nvPr/>
          </p:nvSpPr>
          <p:spPr bwMode="auto">
            <a:xfrm>
              <a:off x="7941642" y="5553236"/>
              <a:ext cx="5397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 smtClean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</p:grpSp>
      <p:graphicFrame>
        <p:nvGraphicFramePr>
          <p:cNvPr id="249" name="Table 2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771645"/>
              </p:ext>
            </p:extLst>
          </p:nvPr>
        </p:nvGraphicFramePr>
        <p:xfrm>
          <a:off x="7617296" y="5754960"/>
          <a:ext cx="144890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909"/>
              </a:tblGrid>
              <a:tr h="265925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da-DK" sz="1600" dirty="0" err="1" smtClean="0"/>
                        <a:t>Theorem</a:t>
                      </a:r>
                      <a:endParaRPr lang="da-DK" sz="1600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2054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600" b="1" dirty="0" smtClean="0">
                          <a:solidFill>
                            <a:srgbClr val="00B050"/>
                          </a:solidFill>
                        </a:rPr>
                        <a:t>max rank</a:t>
                      </a:r>
                      <a:br>
                        <a:rPr lang="da-DK" sz="1600" b="1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da-DK" sz="1600" b="0" dirty="0" smtClean="0">
                          <a:solidFill>
                            <a:schemeClr val="tx1"/>
                          </a:solidFill>
                        </a:rPr>
                        <a:t>O(log n)</a:t>
                      </a:r>
                      <a:endParaRPr lang="da-DK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0" name="Right Arrow 249"/>
          <p:cNvSpPr/>
          <p:nvPr/>
        </p:nvSpPr>
        <p:spPr bwMode="auto">
          <a:xfrm>
            <a:off x="7041232" y="6145269"/>
            <a:ext cx="550077" cy="308067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248" name="Group 247"/>
          <p:cNvGrpSpPr/>
          <p:nvPr/>
        </p:nvGrpSpPr>
        <p:grpSpPr>
          <a:xfrm>
            <a:off x="7669239" y="3248980"/>
            <a:ext cx="992173" cy="686788"/>
            <a:chOff x="2258794" y="189994"/>
            <a:chExt cx="992173" cy="686788"/>
          </a:xfrm>
        </p:grpSpPr>
        <p:sp>
          <p:nvSpPr>
            <p:cNvPr id="244" name="TextBox 243"/>
            <p:cNvSpPr txBox="1"/>
            <p:nvPr/>
          </p:nvSpPr>
          <p:spPr>
            <a:xfrm>
              <a:off x="2258794" y="189994"/>
              <a:ext cx="992173" cy="502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da-DK" sz="1600" b="1" dirty="0" err="1" smtClean="0"/>
                <a:t>white</a:t>
              </a:r>
              <a:r>
                <a:rPr lang="da-DK" sz="1600" b="1" dirty="0"/>
                <a:t/>
              </a:r>
              <a:br>
                <a:rPr lang="da-DK" sz="1600" b="1" dirty="0"/>
              </a:br>
              <a:r>
                <a:rPr lang="da-DK" sz="1600" b="1" dirty="0" err="1" smtClean="0"/>
                <a:t>root</a:t>
              </a:r>
              <a:endParaRPr lang="da-DK" sz="1600" b="1" dirty="0"/>
            </a:p>
          </p:txBody>
        </p:sp>
        <p:cxnSp>
          <p:nvCxnSpPr>
            <p:cNvPr id="246" name="Straight Arrow Connector 245"/>
            <p:cNvCxnSpPr/>
            <p:nvPr/>
          </p:nvCxnSpPr>
          <p:spPr bwMode="auto">
            <a:xfrm>
              <a:off x="2900772" y="650249"/>
              <a:ext cx="198022" cy="2265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58" name="TextBox 41"/>
          <p:cNvSpPr txBox="1">
            <a:spLocks noChangeArrowheads="1"/>
          </p:cNvSpPr>
          <p:nvPr/>
        </p:nvSpPr>
        <p:spPr bwMode="auto">
          <a:xfrm>
            <a:off x="8949754" y="4963070"/>
            <a:ext cx="539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BA2A12"/>
              </a:buClr>
              <a:buFont typeface="Wingdings" pitchFamily="2" charset="2"/>
              <a:buNone/>
            </a:pPr>
            <a:r>
              <a:rPr lang="da-DK" sz="1600" b="1" dirty="0">
                <a:solidFill>
                  <a:srgbClr val="00B050"/>
                </a:solidFill>
              </a:rPr>
              <a:t>0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304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A2A12"/>
                                      </p:to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0769E-6 -4.07407E-6 L 0.0266 0.07639 " pathEditMode="relative" rAng="0" ptsTypes="AA">
                                      <p:cBhvr>
                                        <p:cTn id="2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500"/>
                            </p:stCondLst>
                            <p:childTnLst>
                              <p:par>
                                <p:cTn id="2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500"/>
                            </p:stCondLst>
                            <p:childTnLst>
                              <p:par>
                                <p:cTn id="3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24E-7 -3.7037E-6 L -0.05159 0.08241 " pathEditMode="relative" rAng="0" ptsTypes="AA">
                                      <p:cBhvr>
                                        <p:cTn id="3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" y="4120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6763E-6 1.48148E-6 L -0.04903 0.08009 " pathEditMode="relative" rAng="0" ptsTypes="AA">
                                      <p:cBhvr>
                                        <p:cTn id="3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2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4604E-6 3.12139E-6 L -0.05124 -0.15052 " pathEditMode="relative" rAng="0" ptsTypes="AA">
                                      <p:cBhvr>
                                        <p:cTn id="370" dur="2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" y="-7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2000"/>
                            </p:stCondLst>
                            <p:childTnLst>
                              <p:par>
                                <p:cTn id="3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0" grpId="0" animBg="1"/>
      <p:bldP spid="47" grpId="2"/>
      <p:bldP spid="48" grpId="0"/>
      <p:bldP spid="48" grpId="1"/>
      <p:bldP spid="49" grpId="0" animBg="1"/>
      <p:bldP spid="50" grpId="0" animBg="1"/>
      <p:bldP spid="51" grpId="0" animBg="1"/>
      <p:bldP spid="61" grpId="0"/>
      <p:bldP spid="95" grpId="0" animBg="1"/>
      <p:bldP spid="97" grpId="0"/>
      <p:bldP spid="97" grpId="1"/>
      <p:bldP spid="99" grpId="0" animBg="1"/>
      <p:bldP spid="100" grpId="0"/>
      <p:bldP spid="100" grpId="1" build="allAtOnce"/>
      <p:bldP spid="102" grpId="0" animBg="1"/>
      <p:bldP spid="103" grpId="0"/>
      <p:bldP spid="103" grpId="1"/>
      <p:bldP spid="113" grpId="1" animBg="1"/>
      <p:bldP spid="114" grpId="1"/>
      <p:bldP spid="118" grpId="0"/>
      <p:bldP spid="213" grpId="0"/>
      <p:bldP spid="213" grpId="1"/>
      <p:bldP spid="235" grpId="0"/>
      <p:bldP spid="250" grpId="0" animBg="1"/>
      <p:bldP spid="2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Priority</a:t>
            </a:r>
            <a:r>
              <a:rPr lang="da-DK" dirty="0" smtClean="0"/>
              <a:t> Queue Operations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1340321"/>
            <a:ext cx="9410700" cy="410490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a-DK" sz="2200" cap="small" dirty="0" err="1" smtClean="0"/>
              <a:t>FindMin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return</a:t>
            </a:r>
            <a:r>
              <a:rPr lang="da-DK" sz="2200" dirty="0" smtClean="0"/>
              <a:t> </a:t>
            </a:r>
            <a:r>
              <a:rPr lang="da-DK" sz="2200" dirty="0" err="1" smtClean="0"/>
              <a:t>root</a:t>
            </a:r>
            <a:endParaRPr lang="da-DK" sz="2200" dirty="0" smtClean="0"/>
          </a:p>
          <a:p>
            <a:pPr>
              <a:spcBef>
                <a:spcPts val="1200"/>
              </a:spcBef>
            </a:pPr>
            <a:r>
              <a:rPr lang="da-DK" sz="2200" cap="small" dirty="0" err="1" smtClean="0"/>
              <a:t>Insert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make</a:t>
            </a:r>
            <a:r>
              <a:rPr lang="da-DK" sz="2200" dirty="0" smtClean="0"/>
              <a:t> single </a:t>
            </a:r>
            <a:r>
              <a:rPr lang="da-DK" sz="2200" b="1" dirty="0" smtClean="0">
                <a:solidFill>
                  <a:srgbClr val="C00000"/>
                </a:solidFill>
              </a:rPr>
              <a:t>red</a:t>
            </a:r>
            <a:r>
              <a:rPr lang="da-DK" sz="2200" dirty="0" smtClean="0"/>
              <a:t> node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cap="small" dirty="0" smtClean="0"/>
              <a:t>Meld</a:t>
            </a:r>
          </a:p>
          <a:p>
            <a:pPr>
              <a:spcBef>
                <a:spcPts val="1200"/>
              </a:spcBef>
            </a:pPr>
            <a:r>
              <a:rPr lang="da-DK" sz="2200" cap="small" dirty="0" err="1" smtClean="0"/>
              <a:t>Delete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cap="small" dirty="0" err="1" smtClean="0"/>
              <a:t>DecreaseKey</a:t>
            </a:r>
            <a:r>
              <a:rPr lang="da-DK" sz="2200" dirty="0"/>
              <a:t> </a:t>
            </a:r>
            <a:r>
              <a:rPr lang="da-DK" sz="2200" dirty="0" smtClean="0"/>
              <a:t>to -</a:t>
            </a:r>
            <a:r>
              <a:rPr lang="da-DK" sz="2200" dirty="0" smtClean="0">
                <a:sym typeface="Symbol"/>
              </a:rPr>
              <a:t>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cap="small" dirty="0" err="1" smtClean="0"/>
              <a:t>DeleteMin</a:t>
            </a:r>
            <a:endParaRPr lang="da-DK" sz="2200" cap="small" dirty="0" smtClean="0"/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da-DK" sz="2200" cap="small" dirty="0" smtClean="0"/>
              <a:t>Meld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</a:t>
            </a:r>
            <a:r>
              <a:rPr lang="da-DK" sz="2200" dirty="0" err="1" smtClean="0"/>
              <a:t>color</a:t>
            </a:r>
            <a:r>
              <a:rPr lang="da-DK" sz="2200" dirty="0" smtClean="0"/>
              <a:t> smaller </a:t>
            </a:r>
            <a:r>
              <a:rPr lang="da-DK" sz="2200" dirty="0" err="1" smtClean="0"/>
              <a:t>tree</a:t>
            </a:r>
            <a:r>
              <a:rPr lang="da-DK" sz="2200" dirty="0" smtClean="0"/>
              <a:t> </a:t>
            </a:r>
            <a:r>
              <a:rPr lang="da-DK" sz="2200" b="1" dirty="0" smtClean="0">
                <a:solidFill>
                  <a:srgbClr val="C00000"/>
                </a:solidFill>
              </a:rPr>
              <a:t>red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b="1" dirty="0" smtClean="0">
                <a:solidFill>
                  <a:srgbClr val="C00000"/>
                </a:solidFill>
              </a:rPr>
              <a:t> </a:t>
            </a:r>
            <a:r>
              <a:rPr lang="da-DK" sz="2200" dirty="0" smtClean="0"/>
              <a:t>link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O(1) transformations</a:t>
            </a:r>
            <a:endParaRPr lang="da-DK" sz="2200" b="1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da-DK" sz="2200" cap="small" dirty="0" err="1" smtClean="0"/>
              <a:t>DecreaseKey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=</a:t>
            </a:r>
            <a:r>
              <a:rPr lang="da-DK" sz="2200" dirty="0" smtClean="0"/>
              <a:t> cut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link with </a:t>
            </a:r>
            <a:r>
              <a:rPr lang="da-DK" sz="2200" dirty="0" err="1" smtClean="0"/>
              <a:t>root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O(1</a:t>
            </a:r>
            <a:r>
              <a:rPr lang="da-DK" sz="2200" dirty="0"/>
              <a:t>) </a:t>
            </a:r>
            <a:r>
              <a:rPr lang="da-DK" sz="2200" dirty="0" smtClean="0"/>
              <a:t>transformations</a:t>
            </a:r>
          </a:p>
          <a:p>
            <a:pPr>
              <a:spcBef>
                <a:spcPts val="1200"/>
              </a:spcBef>
            </a:pPr>
            <a:r>
              <a:rPr lang="da-DK" sz="2200" cap="small" dirty="0" err="1"/>
              <a:t>DeleteMin</a:t>
            </a:r>
            <a:r>
              <a:rPr lang="da-DK" sz="2200" dirty="0"/>
              <a:t> </a:t>
            </a:r>
            <a:r>
              <a:rPr lang="da-DK" sz="2200" dirty="0">
                <a:solidFill>
                  <a:srgbClr val="C00000"/>
                </a:solidFill>
              </a:rPr>
              <a:t>=</a:t>
            </a:r>
            <a:r>
              <a:rPr lang="da-DK" sz="2200" dirty="0"/>
              <a:t> cut </a:t>
            </a:r>
            <a:r>
              <a:rPr lang="da-DK" sz="2200" dirty="0" err="1"/>
              <a:t>root</a:t>
            </a:r>
            <a:r>
              <a:rPr lang="da-DK" sz="2200" dirty="0"/>
              <a:t> </a:t>
            </a:r>
            <a:r>
              <a:rPr lang="da-DK" sz="2200" dirty="0">
                <a:solidFill>
                  <a:srgbClr val="C00000"/>
                </a:solidFill>
              </a:rPr>
              <a:t>+</a:t>
            </a:r>
            <a:r>
              <a:rPr lang="da-DK" sz="2200" dirty="0"/>
              <a:t> find new </a:t>
            </a:r>
            <a:r>
              <a:rPr lang="da-DK" sz="2200" dirty="0" err="1"/>
              <a:t>root</a:t>
            </a:r>
            <a:r>
              <a:rPr lang="da-DK" sz="2200" dirty="0"/>
              <a:t>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</a:t>
            </a:r>
            <a:r>
              <a:rPr lang="da-DK" sz="2200" dirty="0"/>
              <a:t>O(log n) </a:t>
            </a:r>
            <a:r>
              <a:rPr lang="da-DK" sz="2200" dirty="0" smtClean="0"/>
              <a:t>link</a:t>
            </a:r>
            <a:br>
              <a:rPr lang="da-DK" sz="22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200" dirty="0" smtClean="0"/>
              <a:t>					</a:t>
            </a:r>
            <a:r>
              <a:rPr lang="da-DK" sz="2200" dirty="0"/>
              <a:t> </a:t>
            </a:r>
            <a:r>
              <a:rPr lang="da-DK" sz="2200" dirty="0" smtClean="0"/>
              <a:t>     </a:t>
            </a:r>
            <a:r>
              <a:rPr lang="da-DK" sz="2200" dirty="0" smtClean="0">
                <a:solidFill>
                  <a:srgbClr val="C00000"/>
                </a:solidFill>
              </a:rPr>
              <a:t>+</a:t>
            </a:r>
            <a:r>
              <a:rPr lang="da-DK" sz="2200" dirty="0" smtClean="0"/>
              <a:t> O(log n) </a:t>
            </a:r>
            <a:r>
              <a:rPr lang="da-DK" sz="2200" dirty="0"/>
              <a:t>transformations</a:t>
            </a:r>
          </a:p>
          <a:p>
            <a:pPr>
              <a:spcBef>
                <a:spcPts val="1800"/>
              </a:spcBef>
            </a:pPr>
            <a:endParaRPr lang="da-DK" sz="2200" dirty="0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4394734" y="2511054"/>
            <a:ext cx="180020" cy="280800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80" y="3933056"/>
            <a:ext cx="4860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+1;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(+1); marks (+1)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980892" y="1232756"/>
            <a:ext cx="180020" cy="4068452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2660" y="3284984"/>
            <a:ext cx="4356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+1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5472868" y="1845138"/>
            <a:ext cx="180020" cy="5652000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A2A12"/>
              </a:buClr>
              <a:buSzTx/>
              <a:buFont typeface="Wingdings" pitchFamily="2" charset="2"/>
              <a:buNone/>
              <a:tabLst/>
            </a:pPr>
            <a:endParaRPr kumimoji="0" lang="da-D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6716" y="4709646"/>
            <a:ext cx="633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degree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+O(log n);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white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root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+O(log n)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7149244" y="620688"/>
            <a:ext cx="2340260" cy="1980220"/>
            <a:chOff x="7149244" y="620688"/>
            <a:chExt cx="2340260" cy="1980220"/>
          </a:xfrm>
        </p:grpSpPr>
        <p:sp>
          <p:nvSpPr>
            <p:cNvPr id="11" name="TextBox 41"/>
            <p:cNvSpPr txBox="1">
              <a:spLocks noChangeArrowheads="1"/>
            </p:cNvSpPr>
            <p:nvPr/>
          </p:nvSpPr>
          <p:spPr bwMode="auto">
            <a:xfrm>
              <a:off x="7653300" y="1700808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734587" y="620688"/>
              <a:ext cx="1754917" cy="1980220"/>
              <a:chOff x="8022619" y="3933056"/>
              <a:chExt cx="1754917" cy="1980220"/>
            </a:xfrm>
          </p:grpSpPr>
          <p:cxnSp>
            <p:nvCxnSpPr>
              <p:cNvPr id="13" name="Straight Connector 12"/>
              <p:cNvCxnSpPr/>
              <p:nvPr/>
            </p:nvCxnSpPr>
            <p:spPr bwMode="auto">
              <a:xfrm flipV="1">
                <a:off x="8703980" y="4872756"/>
                <a:ext cx="0" cy="104775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" name="Oval 13"/>
              <p:cNvSpPr/>
              <p:nvPr/>
            </p:nvSpPr>
            <p:spPr bwMode="auto">
              <a:xfrm>
                <a:off x="8507504" y="4977875"/>
                <a:ext cx="385717" cy="411429"/>
              </a:xfrm>
              <a:prstGeom prst="ellipse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 flipV="1">
                <a:off x="8361080" y="4815606"/>
                <a:ext cx="219075" cy="219075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" name="TextBox 41"/>
              <p:cNvSpPr txBox="1">
                <a:spLocks noChangeArrowheads="1"/>
              </p:cNvSpPr>
              <p:nvPr/>
            </p:nvSpPr>
            <p:spPr bwMode="auto">
              <a:xfrm>
                <a:off x="8414360" y="5015322"/>
                <a:ext cx="5397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>
                    <a:solidFill>
                      <a:srgbClr val="00B050"/>
                    </a:solidFill>
                  </a:rPr>
                  <a:t>0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8508354" y="4448205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8" name="TextBox 43"/>
              <p:cNvSpPr txBox="1">
                <a:spLocks noChangeArrowheads="1"/>
              </p:cNvSpPr>
              <p:nvPr/>
            </p:nvSpPr>
            <p:spPr bwMode="auto">
              <a:xfrm>
                <a:off x="8429269" y="4494294"/>
                <a:ext cx="539750" cy="339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00B050"/>
                    </a:solidFill>
                  </a:rPr>
                  <a:t>2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9" name="Straight Connector 18"/>
              <p:cNvCxnSpPr>
                <a:stCxn id="20" idx="1"/>
              </p:cNvCxnSpPr>
              <p:nvPr/>
            </p:nvCxnSpPr>
            <p:spPr bwMode="auto">
              <a:xfrm flipH="1" flipV="1">
                <a:off x="8862339" y="4783261"/>
                <a:ext cx="225927" cy="251791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Oval 19"/>
              <p:cNvSpPr/>
              <p:nvPr/>
            </p:nvSpPr>
            <p:spPr bwMode="auto">
              <a:xfrm>
                <a:off x="9031779" y="4974800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 flipV="1">
                <a:off x="9211355" y="5396094"/>
                <a:ext cx="1" cy="109538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Oval 21"/>
              <p:cNvSpPr/>
              <p:nvPr/>
            </p:nvSpPr>
            <p:spPr bwMode="auto">
              <a:xfrm>
                <a:off x="8022619" y="4977172"/>
                <a:ext cx="385717" cy="411429"/>
              </a:xfrm>
              <a:prstGeom prst="ellipse">
                <a:avLst/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9016689" y="5501847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8949444" y="3933056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9391819" y="4437112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cxnSp>
            <p:nvCxnSpPr>
              <p:cNvPr id="26" name="Straight Connector 25"/>
              <p:cNvCxnSpPr>
                <a:endCxn id="24" idx="5"/>
              </p:cNvCxnSpPr>
              <p:nvPr/>
            </p:nvCxnSpPr>
            <p:spPr bwMode="auto">
              <a:xfrm flipH="1" flipV="1">
                <a:off x="9278674" y="4284233"/>
                <a:ext cx="295676" cy="260891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>
                <a:endCxn id="24" idx="3"/>
              </p:cNvCxnSpPr>
              <p:nvPr/>
            </p:nvCxnSpPr>
            <p:spPr bwMode="auto">
              <a:xfrm flipV="1">
                <a:off x="8795101" y="4284233"/>
                <a:ext cx="210830" cy="210062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8" name="Group 27"/>
            <p:cNvGrpSpPr/>
            <p:nvPr/>
          </p:nvGrpSpPr>
          <p:grpSpPr>
            <a:xfrm>
              <a:off x="7797316" y="2002848"/>
              <a:ext cx="72008" cy="72008"/>
              <a:chOff x="4592960" y="1916832"/>
              <a:chExt cx="72008" cy="72008"/>
            </a:xfrm>
          </p:grpSpPr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592960" y="1916832"/>
                <a:ext cx="72008" cy="72008"/>
              </a:xfrm>
              <a:prstGeom prst="line">
                <a:avLst/>
              </a:prstGeom>
              <a:noFill/>
              <a:ln w="38100" cap="rnd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H="1" flipV="1">
                <a:off x="4592960" y="1916832"/>
                <a:ext cx="72008" cy="72008"/>
              </a:xfrm>
              <a:prstGeom prst="line">
                <a:avLst/>
              </a:prstGeom>
              <a:noFill/>
              <a:ln w="38100" cap="rnd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2" name="Straight Connector 31"/>
            <p:cNvCxnSpPr/>
            <p:nvPr/>
          </p:nvCxnSpPr>
          <p:spPr bwMode="auto">
            <a:xfrm flipV="1">
              <a:off x="7581875" y="872718"/>
              <a:ext cx="1079537" cy="421583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41"/>
            <p:cNvSpPr txBox="1">
              <a:spLocks noChangeArrowheads="1"/>
            </p:cNvSpPr>
            <p:nvPr/>
          </p:nvSpPr>
          <p:spPr bwMode="auto">
            <a:xfrm>
              <a:off x="8661722" y="2226766"/>
              <a:ext cx="5397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BA2A12"/>
                </a:buClr>
                <a:buFont typeface="Wingdings" pitchFamily="2" charset="2"/>
                <a:buNone/>
              </a:pPr>
              <a:r>
                <a:rPr lang="da-DK" sz="1600" b="1" dirty="0">
                  <a:solidFill>
                    <a:srgbClr val="00B050"/>
                  </a:solidFill>
                </a:rPr>
                <a:t>0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149244" y="1160748"/>
              <a:ext cx="539750" cy="909678"/>
              <a:chOff x="7941642" y="5507654"/>
              <a:chExt cx="539750" cy="909678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flipV="1">
                <a:off x="8206134" y="5896790"/>
                <a:ext cx="1" cy="109538"/>
              </a:xfrm>
              <a:prstGeom prst="lin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9" name="Oval 38"/>
              <p:cNvSpPr/>
              <p:nvPr/>
            </p:nvSpPr>
            <p:spPr bwMode="auto">
              <a:xfrm>
                <a:off x="8018626" y="6005903"/>
                <a:ext cx="385717" cy="411429"/>
              </a:xfrm>
              <a:prstGeom prst="ellipse">
                <a:avLst/>
              </a:prstGeom>
              <a:solidFill>
                <a:srgbClr val="C00000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8013340" y="5507654"/>
                <a:ext cx="385717" cy="411429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742950" indent="-285750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  <a:defRPr/>
                </a:pPr>
                <a:endParaRPr lang="en-US" dirty="0">
                  <a:solidFill>
                    <a:schemeClr val="bg1"/>
                  </a:solidFill>
                  <a:cs typeface="+mn-cs"/>
                </a:endParaRPr>
              </a:p>
            </p:txBody>
          </p:sp>
          <p:sp>
            <p:nvSpPr>
              <p:cNvPr id="41" name="TextBox 41"/>
              <p:cNvSpPr txBox="1">
                <a:spLocks noChangeArrowheads="1"/>
              </p:cNvSpPr>
              <p:nvPr/>
            </p:nvSpPr>
            <p:spPr bwMode="auto">
              <a:xfrm>
                <a:off x="7941642" y="5553236"/>
                <a:ext cx="53975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rgbClr val="BA2A12"/>
                  </a:buClr>
                  <a:buFont typeface="Wingdings" pitchFamily="2" charset="2"/>
                  <a:buNone/>
                </a:pPr>
                <a:r>
                  <a:rPr lang="da-DK" sz="1600" b="1" dirty="0" smtClean="0">
                    <a:solidFill>
                      <a:srgbClr val="00B050"/>
                    </a:solidFill>
                  </a:rPr>
                  <a:t>0</a:t>
                </a:r>
                <a:endParaRPr lang="en-US" sz="1600" b="1" dirty="0">
                  <a:solidFill>
                    <a:srgbClr val="00B050"/>
                  </a:solidFill>
                </a:endParaRPr>
              </a:p>
            </p:txBody>
          </p:sp>
        </p:grp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05031"/>
              </p:ext>
            </p:extLst>
          </p:nvPr>
        </p:nvGraphicFramePr>
        <p:xfrm>
          <a:off x="200472" y="5511120"/>
          <a:ext cx="547260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</a:tblGrid>
              <a:tr h="181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a-DK" sz="1600" dirty="0" smtClean="0"/>
                        <a:t>Invariant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708835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da-DK" sz="1600" b="1" dirty="0" smtClean="0"/>
                        <a:t>R</a:t>
                      </a:r>
                      <a:r>
                        <a:rPr lang="da-DK" sz="1600" dirty="0" smtClean="0"/>
                        <a:t> = </a:t>
                      </a:r>
                      <a:r>
                        <a:rPr lang="el-GR" sz="1600" i="0" dirty="0" smtClean="0">
                          <a:latin typeface="Arial" pitchFamily="34" charset="0"/>
                          <a:cs typeface="Arial" pitchFamily="34" charset="0"/>
                        </a:rPr>
                        <a:t>α</a:t>
                      </a:r>
                      <a:r>
                        <a:rPr lang="el-GR" sz="1600" dirty="0" smtClean="0"/>
                        <a:t>·</a:t>
                      </a:r>
                      <a:r>
                        <a:rPr lang="da-DK" sz="1600" dirty="0" smtClean="0"/>
                        <a:t>log (3/2 · #</a:t>
                      </a:r>
                      <a:r>
                        <a:rPr lang="da-DK" sz="1600" b="1" dirty="0" err="1" smtClean="0"/>
                        <a:t>white</a:t>
                      </a:r>
                      <a:r>
                        <a:rPr lang="da-DK" sz="1600" b="1" dirty="0" smtClean="0"/>
                        <a:t> </a:t>
                      </a:r>
                      <a:r>
                        <a:rPr lang="da-DK" sz="1600" dirty="0" smtClean="0"/>
                        <a:t>nodes + #</a:t>
                      </a:r>
                      <a:r>
                        <a:rPr lang="da-DK" sz="1600" b="1" dirty="0" smtClean="0">
                          <a:solidFill>
                            <a:srgbClr val="C00000"/>
                          </a:solidFill>
                        </a:rPr>
                        <a:t>red </a:t>
                      </a:r>
                      <a:r>
                        <a:rPr lang="da-DK" sz="1600" dirty="0" smtClean="0"/>
                        <a:t>nodes) + </a:t>
                      </a:r>
                      <a:r>
                        <a:rPr lang="el-GR" sz="1600" dirty="0" smtClean="0">
                          <a:latin typeface="Arial" pitchFamily="34" charset="0"/>
                          <a:cs typeface="Arial" pitchFamily="34" charset="0"/>
                        </a:rPr>
                        <a:t>β</a:t>
                      </a:r>
                      <a:endParaRPr lang="da-DK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da-DK" sz="1600" b="0" baseline="0" dirty="0" smtClean="0"/>
                        <a:t> </a:t>
                      </a:r>
                      <a:r>
                        <a:rPr lang="da-DK" sz="1600" b="0" baseline="0" dirty="0" err="1" smtClean="0"/>
                        <a:t>degree</a:t>
                      </a:r>
                      <a:r>
                        <a:rPr lang="da-DK" sz="1600" b="0" baseline="0" dirty="0" smtClean="0"/>
                        <a:t> </a:t>
                      </a:r>
                      <a:r>
                        <a:rPr lang="da-DK" sz="1600" b="1" baseline="0" dirty="0" err="1" smtClean="0"/>
                        <a:t>unmarked</a:t>
                      </a:r>
                      <a:r>
                        <a:rPr lang="da-DK" sz="1600" baseline="0" dirty="0" smtClean="0"/>
                        <a:t>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aseline="0" dirty="0" smtClean="0"/>
                        <a:t> nodes ≤ </a:t>
                      </a:r>
                      <a:r>
                        <a:rPr lang="da-DK" sz="1600" b="1" baseline="0" dirty="0" smtClean="0"/>
                        <a:t>R</a:t>
                      </a:r>
                    </a:p>
                    <a:p>
                      <a:pPr marL="285750" indent="-285750" algn="l">
                        <a:buClr>
                          <a:srgbClr val="C00000"/>
                        </a:buClr>
                        <a:buFont typeface="Wingdings" pitchFamily="2" charset="2"/>
                        <a:buChar char="§"/>
                      </a:pP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600" b="1" baseline="0" dirty="0" smtClean="0">
                          <a:solidFill>
                            <a:srgbClr val="C00000"/>
                          </a:solidFill>
                        </a:rPr>
                        <a:t>red </a:t>
                      </a:r>
                      <a:r>
                        <a:rPr lang="da-DK" sz="1600" baseline="0" dirty="0" smtClean="0"/>
                        <a:t>and </a:t>
                      </a:r>
                      <a:r>
                        <a:rPr lang="da-DK" sz="1600" b="1" baseline="0" dirty="0" smtClean="0"/>
                        <a:t>marked </a:t>
                      </a:r>
                      <a:r>
                        <a:rPr lang="da-DK" sz="1600" b="1" baseline="0" dirty="0" err="1" smtClean="0"/>
                        <a:t>white</a:t>
                      </a:r>
                      <a:r>
                        <a:rPr lang="da-DK" sz="1600" b="1" baseline="0" dirty="0" smtClean="0"/>
                        <a:t> </a:t>
                      </a:r>
                      <a:r>
                        <a:rPr lang="da-DK" sz="1600" baseline="0" dirty="0" smtClean="0"/>
                        <a:t>nodes ≤ </a:t>
                      </a:r>
                      <a:r>
                        <a:rPr lang="da-DK" sz="1600" b="1" baseline="0" dirty="0" smtClean="0"/>
                        <a:t>R</a:t>
                      </a:r>
                      <a:r>
                        <a:rPr lang="da-DK" sz="1600" baseline="0" dirty="0" smtClean="0"/>
                        <a:t> – 1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826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Table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473441"/>
              </p:ext>
            </p:extLst>
          </p:nvPr>
        </p:nvGraphicFramePr>
        <p:xfrm>
          <a:off x="5025528" y="986535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39473">
                <a:tc>
                  <a:txBody>
                    <a:bodyPr/>
                    <a:lstStyle/>
                    <a:p>
                      <a:pPr algn="ctr"/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White </a:t>
                      </a:r>
                      <a:r>
                        <a:rPr lang="da-DK" sz="1600" b="1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da-DK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600" b="1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18052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of rank r is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replaced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rank r+1;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" name="Table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14640"/>
              </p:ext>
            </p:extLst>
          </p:nvPr>
        </p:nvGraphicFramePr>
        <p:xfrm>
          <a:off x="167261" y="3686589"/>
          <a:ext cx="4680000" cy="252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4274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One node 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mark</a:t>
                      </a:r>
                      <a:r>
                        <a:rPr lang="da-DK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baseline="0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572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White node with 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≥ 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marks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becomes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unmarked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);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increases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5" name="Table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341060"/>
              </p:ext>
            </p:extLst>
          </p:nvPr>
        </p:nvGraphicFramePr>
        <p:xfrm>
          <a:off x="5025528" y="3686589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8669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Two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node 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mark </a:t>
                      </a:r>
                      <a:r>
                        <a:rPr lang="da-DK" sz="1400" b="1" baseline="0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13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nodes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equal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rank r with 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1 mark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become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unmarked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parent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more mark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1" name="Table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62745"/>
              </p:ext>
            </p:extLst>
          </p:nvPr>
        </p:nvGraphicFramePr>
        <p:xfrm>
          <a:off x="167261" y="986535"/>
          <a:ext cx="4680000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0"/>
              </a:tblGrid>
              <a:tr h="308669">
                <a:tc>
                  <a:txBody>
                    <a:bodyPr/>
                    <a:lstStyle/>
                    <a:p>
                      <a:pPr algn="ctr"/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degree</a:t>
                      </a:r>
                      <a:r>
                        <a:rPr lang="da-DK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1400" b="1" dirty="0" err="1" smtClean="0">
                          <a:solidFill>
                            <a:schemeClr val="bg1"/>
                          </a:solidFill>
                        </a:rPr>
                        <a:t>reduction</a:t>
                      </a:r>
                      <a:endParaRPr lang="da-DK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221133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Converts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red nodes to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reduces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the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degree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 by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two</a:t>
                      </a:r>
                      <a:r>
                        <a:rPr lang="da-DK" sz="1400" b="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r>
                        <a:rPr lang="da-DK" sz="1400" b="0" dirty="0" err="1" smtClean="0">
                          <a:solidFill>
                            <a:schemeClr val="tx1"/>
                          </a:solidFill>
                        </a:rPr>
                        <a:t>creates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new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white</a:t>
                      </a:r>
                      <a:r>
                        <a:rPr lang="da-DK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b="0" baseline="0" dirty="0" err="1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da-DK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084" y="80628"/>
            <a:ext cx="8915400" cy="706438"/>
          </a:xfrm>
        </p:spPr>
        <p:txBody>
          <a:bodyPr/>
          <a:lstStyle/>
          <a:p>
            <a:r>
              <a:rPr lang="da-DK" dirty="0" smtClean="0"/>
              <a:t>Transformations</a:t>
            </a:r>
            <a:endParaRPr lang="da-DK" dirty="0"/>
          </a:p>
        </p:txBody>
      </p:sp>
      <p:grpSp>
        <p:nvGrpSpPr>
          <p:cNvPr id="49" name="Group 40"/>
          <p:cNvGrpSpPr>
            <a:grpSpLocks noChangeAspect="1"/>
          </p:cNvGrpSpPr>
          <p:nvPr/>
        </p:nvGrpSpPr>
        <p:grpSpPr bwMode="auto">
          <a:xfrm>
            <a:off x="1207734" y="4649560"/>
            <a:ext cx="2822250" cy="1425671"/>
            <a:chOff x="3713" y="1394"/>
            <a:chExt cx="1455" cy="735"/>
          </a:xfrm>
        </p:grpSpPr>
        <p:sp>
          <p:nvSpPr>
            <p:cNvPr id="51" name="Line 41"/>
            <p:cNvSpPr>
              <a:spLocks noChangeShapeType="1"/>
            </p:cNvSpPr>
            <p:nvPr/>
          </p:nvSpPr>
          <p:spPr bwMode="auto">
            <a:xfrm>
              <a:off x="4384" y="1481"/>
              <a:ext cx="0" cy="30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2" name="Freeform 42"/>
            <p:cNvSpPr>
              <a:spLocks/>
            </p:cNvSpPr>
            <p:nvPr/>
          </p:nvSpPr>
          <p:spPr bwMode="auto">
            <a:xfrm>
              <a:off x="4384" y="1643"/>
              <a:ext cx="413" cy="140"/>
            </a:xfrm>
            <a:custGeom>
              <a:avLst/>
              <a:gdLst>
                <a:gd name="T0" fmla="*/ 0 w 413"/>
                <a:gd name="T1" fmla="*/ 140 h 140"/>
                <a:gd name="T2" fmla="*/ 0 w 413"/>
                <a:gd name="T3" fmla="*/ 139 h 140"/>
                <a:gd name="T4" fmla="*/ 0 w 413"/>
                <a:gd name="T5" fmla="*/ 138 h 140"/>
                <a:gd name="T6" fmla="*/ 0 w 413"/>
                <a:gd name="T7" fmla="*/ 135 h 140"/>
                <a:gd name="T8" fmla="*/ 1 w 413"/>
                <a:gd name="T9" fmla="*/ 131 h 140"/>
                <a:gd name="T10" fmla="*/ 2 w 413"/>
                <a:gd name="T11" fmla="*/ 126 h 140"/>
                <a:gd name="T12" fmla="*/ 3 w 413"/>
                <a:gd name="T13" fmla="*/ 119 h 140"/>
                <a:gd name="T14" fmla="*/ 5 w 413"/>
                <a:gd name="T15" fmla="*/ 111 h 140"/>
                <a:gd name="T16" fmla="*/ 7 w 413"/>
                <a:gd name="T17" fmla="*/ 103 h 140"/>
                <a:gd name="T18" fmla="*/ 9 w 413"/>
                <a:gd name="T19" fmla="*/ 95 h 140"/>
                <a:gd name="T20" fmla="*/ 12 w 413"/>
                <a:gd name="T21" fmla="*/ 87 h 140"/>
                <a:gd name="T22" fmla="*/ 16 w 413"/>
                <a:gd name="T23" fmla="*/ 78 h 140"/>
                <a:gd name="T24" fmla="*/ 20 w 413"/>
                <a:gd name="T25" fmla="*/ 70 h 140"/>
                <a:gd name="T26" fmla="*/ 25 w 413"/>
                <a:gd name="T27" fmla="*/ 62 h 140"/>
                <a:gd name="T28" fmla="*/ 32 w 413"/>
                <a:gd name="T29" fmla="*/ 55 h 140"/>
                <a:gd name="T30" fmla="*/ 39 w 413"/>
                <a:gd name="T31" fmla="*/ 49 h 140"/>
                <a:gd name="T32" fmla="*/ 48 w 413"/>
                <a:gd name="T33" fmla="*/ 43 h 140"/>
                <a:gd name="T34" fmla="*/ 59 w 413"/>
                <a:gd name="T35" fmla="*/ 38 h 140"/>
                <a:gd name="T36" fmla="*/ 72 w 413"/>
                <a:gd name="T37" fmla="*/ 34 h 140"/>
                <a:gd name="T38" fmla="*/ 86 w 413"/>
                <a:gd name="T39" fmla="*/ 32 h 140"/>
                <a:gd name="T40" fmla="*/ 100 w 413"/>
                <a:gd name="T41" fmla="*/ 32 h 140"/>
                <a:gd name="T42" fmla="*/ 115 w 413"/>
                <a:gd name="T43" fmla="*/ 33 h 140"/>
                <a:gd name="T44" fmla="*/ 128 w 413"/>
                <a:gd name="T45" fmla="*/ 36 h 140"/>
                <a:gd name="T46" fmla="*/ 140 w 413"/>
                <a:gd name="T47" fmla="*/ 39 h 140"/>
                <a:gd name="T48" fmla="*/ 151 w 413"/>
                <a:gd name="T49" fmla="*/ 44 h 140"/>
                <a:gd name="T50" fmla="*/ 160 w 413"/>
                <a:gd name="T51" fmla="*/ 50 h 140"/>
                <a:gd name="T52" fmla="*/ 168 w 413"/>
                <a:gd name="T53" fmla="*/ 55 h 140"/>
                <a:gd name="T54" fmla="*/ 175 w 413"/>
                <a:gd name="T55" fmla="*/ 62 h 140"/>
                <a:gd name="T56" fmla="*/ 180 w 413"/>
                <a:gd name="T57" fmla="*/ 68 h 140"/>
                <a:gd name="T58" fmla="*/ 186 w 413"/>
                <a:gd name="T59" fmla="*/ 74 h 140"/>
                <a:gd name="T60" fmla="*/ 191 w 413"/>
                <a:gd name="T61" fmla="*/ 81 h 140"/>
                <a:gd name="T62" fmla="*/ 196 w 413"/>
                <a:gd name="T63" fmla="*/ 87 h 140"/>
                <a:gd name="T64" fmla="*/ 201 w 413"/>
                <a:gd name="T65" fmla="*/ 94 h 140"/>
                <a:gd name="T66" fmla="*/ 207 w 413"/>
                <a:gd name="T67" fmla="*/ 100 h 140"/>
                <a:gd name="T68" fmla="*/ 214 w 413"/>
                <a:gd name="T69" fmla="*/ 106 h 140"/>
                <a:gd name="T70" fmla="*/ 222 w 413"/>
                <a:gd name="T71" fmla="*/ 111 h 140"/>
                <a:gd name="T72" fmla="*/ 232 w 413"/>
                <a:gd name="T73" fmla="*/ 116 h 140"/>
                <a:gd name="T74" fmla="*/ 243 w 413"/>
                <a:gd name="T75" fmla="*/ 119 h 140"/>
                <a:gd name="T76" fmla="*/ 256 w 413"/>
                <a:gd name="T77" fmla="*/ 122 h 140"/>
                <a:gd name="T78" fmla="*/ 271 w 413"/>
                <a:gd name="T79" fmla="*/ 123 h 140"/>
                <a:gd name="T80" fmla="*/ 286 w 413"/>
                <a:gd name="T81" fmla="*/ 122 h 140"/>
                <a:gd name="T82" fmla="*/ 302 w 413"/>
                <a:gd name="T83" fmla="*/ 119 h 140"/>
                <a:gd name="T84" fmla="*/ 319 w 413"/>
                <a:gd name="T85" fmla="*/ 113 h 140"/>
                <a:gd name="T86" fmla="*/ 334 w 413"/>
                <a:gd name="T87" fmla="*/ 106 h 140"/>
                <a:gd name="T88" fmla="*/ 348 w 413"/>
                <a:gd name="T89" fmla="*/ 97 h 140"/>
                <a:gd name="T90" fmla="*/ 360 w 413"/>
                <a:gd name="T91" fmla="*/ 87 h 140"/>
                <a:gd name="T92" fmla="*/ 370 w 413"/>
                <a:gd name="T93" fmla="*/ 76 h 140"/>
                <a:gd name="T94" fmla="*/ 380 w 413"/>
                <a:gd name="T95" fmla="*/ 64 h 140"/>
                <a:gd name="T96" fmla="*/ 388 w 413"/>
                <a:gd name="T97" fmla="*/ 52 h 140"/>
                <a:gd name="T98" fmla="*/ 395 w 413"/>
                <a:gd name="T99" fmla="*/ 39 h 140"/>
                <a:gd name="T100" fmla="*/ 402 w 413"/>
                <a:gd name="T101" fmla="*/ 27 h 140"/>
                <a:gd name="T102" fmla="*/ 407 w 413"/>
                <a:gd name="T103" fmla="*/ 14 h 140"/>
                <a:gd name="T104" fmla="*/ 413 w 413"/>
                <a:gd name="T105" fmla="*/ 1 h 140"/>
                <a:gd name="T106" fmla="*/ 413 w 413"/>
                <a:gd name="T10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13" h="140">
                  <a:moveTo>
                    <a:pt x="0" y="140"/>
                  </a:moveTo>
                  <a:lnTo>
                    <a:pt x="0" y="139"/>
                  </a:lnTo>
                  <a:lnTo>
                    <a:pt x="0" y="138"/>
                  </a:lnTo>
                  <a:lnTo>
                    <a:pt x="0" y="135"/>
                  </a:lnTo>
                  <a:lnTo>
                    <a:pt x="1" y="131"/>
                  </a:lnTo>
                  <a:lnTo>
                    <a:pt x="2" y="126"/>
                  </a:lnTo>
                  <a:lnTo>
                    <a:pt x="3" y="119"/>
                  </a:lnTo>
                  <a:lnTo>
                    <a:pt x="5" y="111"/>
                  </a:lnTo>
                  <a:lnTo>
                    <a:pt x="7" y="103"/>
                  </a:lnTo>
                  <a:lnTo>
                    <a:pt x="9" y="95"/>
                  </a:lnTo>
                  <a:lnTo>
                    <a:pt x="12" y="87"/>
                  </a:lnTo>
                  <a:lnTo>
                    <a:pt x="16" y="78"/>
                  </a:lnTo>
                  <a:lnTo>
                    <a:pt x="20" y="70"/>
                  </a:lnTo>
                  <a:lnTo>
                    <a:pt x="25" y="62"/>
                  </a:lnTo>
                  <a:lnTo>
                    <a:pt x="32" y="55"/>
                  </a:lnTo>
                  <a:lnTo>
                    <a:pt x="39" y="49"/>
                  </a:lnTo>
                  <a:lnTo>
                    <a:pt x="48" y="43"/>
                  </a:lnTo>
                  <a:lnTo>
                    <a:pt x="59" y="38"/>
                  </a:lnTo>
                  <a:lnTo>
                    <a:pt x="72" y="34"/>
                  </a:lnTo>
                  <a:lnTo>
                    <a:pt x="86" y="32"/>
                  </a:lnTo>
                  <a:lnTo>
                    <a:pt x="100" y="32"/>
                  </a:lnTo>
                  <a:lnTo>
                    <a:pt x="115" y="33"/>
                  </a:lnTo>
                  <a:lnTo>
                    <a:pt x="128" y="36"/>
                  </a:lnTo>
                  <a:lnTo>
                    <a:pt x="140" y="39"/>
                  </a:lnTo>
                  <a:lnTo>
                    <a:pt x="151" y="44"/>
                  </a:lnTo>
                  <a:lnTo>
                    <a:pt x="160" y="50"/>
                  </a:lnTo>
                  <a:lnTo>
                    <a:pt x="168" y="55"/>
                  </a:lnTo>
                  <a:lnTo>
                    <a:pt x="175" y="62"/>
                  </a:lnTo>
                  <a:lnTo>
                    <a:pt x="180" y="68"/>
                  </a:lnTo>
                  <a:lnTo>
                    <a:pt x="186" y="74"/>
                  </a:lnTo>
                  <a:lnTo>
                    <a:pt x="191" y="81"/>
                  </a:lnTo>
                  <a:lnTo>
                    <a:pt x="196" y="87"/>
                  </a:lnTo>
                  <a:lnTo>
                    <a:pt x="201" y="94"/>
                  </a:lnTo>
                  <a:lnTo>
                    <a:pt x="207" y="100"/>
                  </a:lnTo>
                  <a:lnTo>
                    <a:pt x="214" y="106"/>
                  </a:lnTo>
                  <a:lnTo>
                    <a:pt x="222" y="111"/>
                  </a:lnTo>
                  <a:lnTo>
                    <a:pt x="232" y="116"/>
                  </a:lnTo>
                  <a:lnTo>
                    <a:pt x="243" y="119"/>
                  </a:lnTo>
                  <a:lnTo>
                    <a:pt x="256" y="122"/>
                  </a:lnTo>
                  <a:lnTo>
                    <a:pt x="271" y="123"/>
                  </a:lnTo>
                  <a:lnTo>
                    <a:pt x="286" y="122"/>
                  </a:lnTo>
                  <a:lnTo>
                    <a:pt x="302" y="119"/>
                  </a:lnTo>
                  <a:lnTo>
                    <a:pt x="319" y="113"/>
                  </a:lnTo>
                  <a:lnTo>
                    <a:pt x="334" y="106"/>
                  </a:lnTo>
                  <a:lnTo>
                    <a:pt x="348" y="97"/>
                  </a:lnTo>
                  <a:lnTo>
                    <a:pt x="360" y="87"/>
                  </a:lnTo>
                  <a:lnTo>
                    <a:pt x="370" y="76"/>
                  </a:lnTo>
                  <a:lnTo>
                    <a:pt x="380" y="64"/>
                  </a:lnTo>
                  <a:lnTo>
                    <a:pt x="388" y="52"/>
                  </a:lnTo>
                  <a:lnTo>
                    <a:pt x="395" y="39"/>
                  </a:lnTo>
                  <a:lnTo>
                    <a:pt x="402" y="27"/>
                  </a:lnTo>
                  <a:lnTo>
                    <a:pt x="407" y="14"/>
                  </a:lnTo>
                  <a:lnTo>
                    <a:pt x="413" y="1"/>
                  </a:lnTo>
                  <a:lnTo>
                    <a:pt x="413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3" name="Freeform 43"/>
            <p:cNvSpPr>
              <a:spLocks/>
            </p:cNvSpPr>
            <p:nvPr/>
          </p:nvSpPr>
          <p:spPr bwMode="auto">
            <a:xfrm>
              <a:off x="4780" y="1603"/>
              <a:ext cx="32" cy="59"/>
            </a:xfrm>
            <a:custGeom>
              <a:avLst/>
              <a:gdLst>
                <a:gd name="T0" fmla="*/ 0 w 32"/>
                <a:gd name="T1" fmla="*/ 50 h 59"/>
                <a:gd name="T2" fmla="*/ 32 w 32"/>
                <a:gd name="T3" fmla="*/ 0 h 59"/>
                <a:gd name="T4" fmla="*/ 28 w 32"/>
                <a:gd name="T5" fmla="*/ 59 h 59"/>
                <a:gd name="T6" fmla="*/ 0 w 32"/>
                <a:gd name="T7" fmla="*/ 5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59">
                  <a:moveTo>
                    <a:pt x="0" y="50"/>
                  </a:moveTo>
                  <a:lnTo>
                    <a:pt x="32" y="0"/>
                  </a:lnTo>
                  <a:lnTo>
                    <a:pt x="28" y="5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4" name="Freeform 44"/>
            <p:cNvSpPr>
              <a:spLocks/>
            </p:cNvSpPr>
            <p:nvPr/>
          </p:nvSpPr>
          <p:spPr bwMode="auto">
            <a:xfrm>
              <a:off x="4168" y="1783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5" name="Line 45"/>
            <p:cNvSpPr>
              <a:spLocks noChangeShapeType="1"/>
            </p:cNvSpPr>
            <p:nvPr/>
          </p:nvSpPr>
          <p:spPr bwMode="auto">
            <a:xfrm flipH="1">
              <a:off x="4297" y="1481"/>
              <a:ext cx="87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6" name="Line 46"/>
            <p:cNvSpPr>
              <a:spLocks noChangeShapeType="1"/>
            </p:cNvSpPr>
            <p:nvPr/>
          </p:nvSpPr>
          <p:spPr bwMode="auto">
            <a:xfrm flipH="1">
              <a:off x="4211" y="1481"/>
              <a:ext cx="173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>
              <a:off x="4384" y="1481"/>
              <a:ext cx="86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4384" y="1481"/>
              <a:ext cx="173" cy="12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 flipV="1">
              <a:off x="4362" y="1610"/>
              <a:ext cx="43" cy="2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0" name="Line 50"/>
            <p:cNvSpPr>
              <a:spLocks noChangeShapeType="1"/>
            </p:cNvSpPr>
            <p:nvPr/>
          </p:nvSpPr>
          <p:spPr bwMode="auto">
            <a:xfrm flipV="1">
              <a:off x="4362" y="1632"/>
              <a:ext cx="43" cy="2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1" name="Oval 51"/>
            <p:cNvSpPr>
              <a:spLocks noChangeArrowheads="1"/>
            </p:cNvSpPr>
            <p:nvPr/>
          </p:nvSpPr>
          <p:spPr bwMode="auto">
            <a:xfrm>
              <a:off x="4297" y="1697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2" name="Oval 52"/>
            <p:cNvSpPr>
              <a:spLocks noChangeArrowheads="1"/>
            </p:cNvSpPr>
            <p:nvPr/>
          </p:nvSpPr>
          <p:spPr bwMode="auto">
            <a:xfrm>
              <a:off x="4297" y="1394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3" name="Rectangle 53"/>
            <p:cNvSpPr>
              <a:spLocks noChangeArrowheads="1"/>
            </p:cNvSpPr>
            <p:nvPr/>
          </p:nvSpPr>
          <p:spPr bwMode="auto">
            <a:xfrm>
              <a:off x="4618" y="1470"/>
              <a:ext cx="550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below</a:t>
              </a: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4" name="Rectangle 54"/>
            <p:cNvSpPr>
              <a:spLocks noChangeArrowheads="1"/>
            </p:cNvSpPr>
            <p:nvPr/>
          </p:nvSpPr>
          <p:spPr bwMode="auto">
            <a:xfrm>
              <a:off x="4365" y="1412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55"/>
            <p:cNvSpPr>
              <a:spLocks noChangeArrowheads="1"/>
            </p:cNvSpPr>
            <p:nvPr/>
          </p:nvSpPr>
          <p:spPr bwMode="auto">
            <a:xfrm>
              <a:off x="4356" y="1709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6" name="Rectangle 56"/>
            <p:cNvSpPr>
              <a:spLocks noChangeArrowheads="1"/>
            </p:cNvSpPr>
            <p:nvPr/>
          </p:nvSpPr>
          <p:spPr bwMode="auto">
            <a:xfrm>
              <a:off x="3713" y="1711"/>
              <a:ext cx="547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a-DK" sz="1600" dirty="0" smtClean="0">
                  <a:solidFill>
                    <a:srgbClr val="000000"/>
                  </a:solidFill>
                  <a:latin typeface="+mn-lt"/>
                </a:rPr>
                <a:t>≥ 2 marks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67" name="Group 59"/>
          <p:cNvGrpSpPr>
            <a:grpSpLocks noChangeAspect="1"/>
          </p:cNvGrpSpPr>
          <p:nvPr/>
        </p:nvGrpSpPr>
        <p:grpSpPr bwMode="auto">
          <a:xfrm>
            <a:off x="6177478" y="4635071"/>
            <a:ext cx="2375923" cy="1413509"/>
            <a:chOff x="3589" y="2744"/>
            <a:chExt cx="2170" cy="1291"/>
          </a:xfrm>
        </p:grpSpPr>
        <p:sp>
          <p:nvSpPr>
            <p:cNvPr id="68" name="AutoShape 58"/>
            <p:cNvSpPr>
              <a:spLocks noChangeAspect="1" noChangeArrowheads="1" noTextEdit="1"/>
            </p:cNvSpPr>
            <p:nvPr/>
          </p:nvSpPr>
          <p:spPr bwMode="auto">
            <a:xfrm>
              <a:off x="3704" y="2744"/>
              <a:ext cx="1930" cy="1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3751" y="3423"/>
              <a:ext cx="706" cy="565"/>
            </a:xfrm>
            <a:custGeom>
              <a:avLst/>
              <a:gdLst>
                <a:gd name="T0" fmla="*/ 353 w 706"/>
                <a:gd name="T1" fmla="*/ 0 h 565"/>
                <a:gd name="T2" fmla="*/ 0 w 706"/>
                <a:gd name="T3" fmla="*/ 565 h 565"/>
                <a:gd name="T4" fmla="*/ 706 w 706"/>
                <a:gd name="T5" fmla="*/ 565 h 565"/>
                <a:gd name="T6" fmla="*/ 353 w 706"/>
                <a:gd name="T7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565">
                  <a:moveTo>
                    <a:pt x="353" y="0"/>
                  </a:moveTo>
                  <a:lnTo>
                    <a:pt x="0" y="565"/>
                  </a:lnTo>
                  <a:lnTo>
                    <a:pt x="706" y="565"/>
                  </a:lnTo>
                  <a:lnTo>
                    <a:pt x="353" y="0"/>
                  </a:lnTo>
                  <a:close/>
                </a:path>
              </a:pathLst>
            </a:cu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881" y="3423"/>
              <a:ext cx="706" cy="565"/>
            </a:xfrm>
            <a:custGeom>
              <a:avLst/>
              <a:gdLst>
                <a:gd name="T0" fmla="*/ 353 w 706"/>
                <a:gd name="T1" fmla="*/ 0 h 565"/>
                <a:gd name="T2" fmla="*/ 0 w 706"/>
                <a:gd name="T3" fmla="*/ 565 h 565"/>
                <a:gd name="T4" fmla="*/ 706 w 706"/>
                <a:gd name="T5" fmla="*/ 565 h 565"/>
                <a:gd name="T6" fmla="*/ 353 w 706"/>
                <a:gd name="T7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6" h="565">
                  <a:moveTo>
                    <a:pt x="353" y="0"/>
                  </a:moveTo>
                  <a:lnTo>
                    <a:pt x="0" y="565"/>
                  </a:lnTo>
                  <a:lnTo>
                    <a:pt x="706" y="565"/>
                  </a:lnTo>
                  <a:lnTo>
                    <a:pt x="353" y="0"/>
                  </a:lnTo>
                  <a:close/>
                </a:path>
              </a:pathLst>
            </a:cu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1" name="Line 62"/>
            <p:cNvSpPr>
              <a:spLocks noChangeShapeType="1"/>
            </p:cNvSpPr>
            <p:nvPr/>
          </p:nvSpPr>
          <p:spPr bwMode="auto">
            <a:xfrm flipV="1">
              <a:off x="4069" y="3140"/>
              <a:ext cx="71" cy="36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2" name="Line 63"/>
            <p:cNvSpPr>
              <a:spLocks noChangeShapeType="1"/>
            </p:cNvSpPr>
            <p:nvPr/>
          </p:nvSpPr>
          <p:spPr bwMode="auto">
            <a:xfrm flipV="1">
              <a:off x="4069" y="3176"/>
              <a:ext cx="71" cy="3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3" name="Line 64"/>
            <p:cNvSpPr>
              <a:spLocks noChangeShapeType="1"/>
            </p:cNvSpPr>
            <p:nvPr/>
          </p:nvSpPr>
          <p:spPr bwMode="auto">
            <a:xfrm>
              <a:off x="5234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4" name="Line 65"/>
            <p:cNvSpPr>
              <a:spLocks noChangeShapeType="1"/>
            </p:cNvSpPr>
            <p:nvPr/>
          </p:nvSpPr>
          <p:spPr bwMode="auto">
            <a:xfrm>
              <a:off x="5234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5" name="Line 66"/>
            <p:cNvSpPr>
              <a:spLocks noChangeShapeType="1"/>
            </p:cNvSpPr>
            <p:nvPr/>
          </p:nvSpPr>
          <p:spPr bwMode="auto">
            <a:xfrm flipH="1">
              <a:off x="3963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 flipH="1">
              <a:off x="3822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>
              <a:off x="4104" y="2893"/>
              <a:ext cx="14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>
              <a:off x="4104" y="2893"/>
              <a:ext cx="283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79" name="Freeform 70"/>
            <p:cNvSpPr>
              <a:spLocks/>
            </p:cNvSpPr>
            <p:nvPr/>
          </p:nvSpPr>
          <p:spPr bwMode="auto">
            <a:xfrm>
              <a:off x="4104" y="3263"/>
              <a:ext cx="949" cy="452"/>
            </a:xfrm>
            <a:custGeom>
              <a:avLst/>
              <a:gdLst>
                <a:gd name="T0" fmla="*/ 0 w 949"/>
                <a:gd name="T1" fmla="*/ 160 h 452"/>
                <a:gd name="T2" fmla="*/ 2 w 949"/>
                <a:gd name="T3" fmla="*/ 159 h 452"/>
                <a:gd name="T4" fmla="*/ 5 w 949"/>
                <a:gd name="T5" fmla="*/ 156 h 452"/>
                <a:gd name="T6" fmla="*/ 11 w 949"/>
                <a:gd name="T7" fmla="*/ 152 h 452"/>
                <a:gd name="T8" fmla="*/ 18 w 949"/>
                <a:gd name="T9" fmla="*/ 146 h 452"/>
                <a:gd name="T10" fmla="*/ 29 w 949"/>
                <a:gd name="T11" fmla="*/ 136 h 452"/>
                <a:gd name="T12" fmla="*/ 44 w 949"/>
                <a:gd name="T13" fmla="*/ 126 h 452"/>
                <a:gd name="T14" fmla="*/ 60 w 949"/>
                <a:gd name="T15" fmla="*/ 113 h 452"/>
                <a:gd name="T16" fmla="*/ 79 w 949"/>
                <a:gd name="T17" fmla="*/ 100 h 452"/>
                <a:gd name="T18" fmla="*/ 99 w 949"/>
                <a:gd name="T19" fmla="*/ 86 h 452"/>
                <a:gd name="T20" fmla="*/ 120 w 949"/>
                <a:gd name="T21" fmla="*/ 71 h 452"/>
                <a:gd name="T22" fmla="*/ 143 w 949"/>
                <a:gd name="T23" fmla="*/ 58 h 452"/>
                <a:gd name="T24" fmla="*/ 166 w 949"/>
                <a:gd name="T25" fmla="*/ 44 h 452"/>
                <a:gd name="T26" fmla="*/ 189 w 949"/>
                <a:gd name="T27" fmla="*/ 32 h 452"/>
                <a:gd name="T28" fmla="*/ 213 w 949"/>
                <a:gd name="T29" fmla="*/ 22 h 452"/>
                <a:gd name="T30" fmla="*/ 237 w 949"/>
                <a:gd name="T31" fmla="*/ 12 h 452"/>
                <a:gd name="T32" fmla="*/ 262 w 949"/>
                <a:gd name="T33" fmla="*/ 5 h 452"/>
                <a:gd name="T34" fmla="*/ 287 w 949"/>
                <a:gd name="T35" fmla="*/ 1 h 452"/>
                <a:gd name="T36" fmla="*/ 313 w 949"/>
                <a:gd name="T37" fmla="*/ 0 h 452"/>
                <a:gd name="T38" fmla="*/ 338 w 949"/>
                <a:gd name="T39" fmla="*/ 2 h 452"/>
                <a:gd name="T40" fmla="*/ 364 w 949"/>
                <a:gd name="T41" fmla="*/ 8 h 452"/>
                <a:gd name="T42" fmla="*/ 389 w 949"/>
                <a:gd name="T43" fmla="*/ 19 h 452"/>
                <a:gd name="T44" fmla="*/ 411 w 949"/>
                <a:gd name="T45" fmla="*/ 33 h 452"/>
                <a:gd name="T46" fmla="*/ 431 w 949"/>
                <a:gd name="T47" fmla="*/ 51 h 452"/>
                <a:gd name="T48" fmla="*/ 447 w 949"/>
                <a:gd name="T49" fmla="*/ 72 h 452"/>
                <a:gd name="T50" fmla="*/ 458 w 949"/>
                <a:gd name="T51" fmla="*/ 93 h 452"/>
                <a:gd name="T52" fmla="*/ 465 w 949"/>
                <a:gd name="T53" fmla="*/ 114 h 452"/>
                <a:gd name="T54" fmla="*/ 468 w 949"/>
                <a:gd name="T55" fmla="*/ 135 h 452"/>
                <a:gd name="T56" fmla="*/ 469 w 949"/>
                <a:gd name="T57" fmla="*/ 157 h 452"/>
                <a:gd name="T58" fmla="*/ 466 w 949"/>
                <a:gd name="T59" fmla="*/ 177 h 452"/>
                <a:gd name="T60" fmla="*/ 462 w 949"/>
                <a:gd name="T61" fmla="*/ 197 h 452"/>
                <a:gd name="T62" fmla="*/ 456 w 949"/>
                <a:gd name="T63" fmla="*/ 217 h 452"/>
                <a:gd name="T64" fmla="*/ 451 w 949"/>
                <a:gd name="T65" fmla="*/ 237 h 452"/>
                <a:gd name="T66" fmla="*/ 444 w 949"/>
                <a:gd name="T67" fmla="*/ 255 h 452"/>
                <a:gd name="T68" fmla="*/ 439 w 949"/>
                <a:gd name="T69" fmla="*/ 275 h 452"/>
                <a:gd name="T70" fmla="*/ 435 w 949"/>
                <a:gd name="T71" fmla="*/ 295 h 452"/>
                <a:gd name="T72" fmla="*/ 433 w 949"/>
                <a:gd name="T73" fmla="*/ 315 h 452"/>
                <a:gd name="T74" fmla="*/ 435 w 949"/>
                <a:gd name="T75" fmla="*/ 336 h 452"/>
                <a:gd name="T76" fmla="*/ 440 w 949"/>
                <a:gd name="T77" fmla="*/ 356 h 452"/>
                <a:gd name="T78" fmla="*/ 448 w 949"/>
                <a:gd name="T79" fmla="*/ 376 h 452"/>
                <a:gd name="T80" fmla="*/ 462 w 949"/>
                <a:gd name="T81" fmla="*/ 396 h 452"/>
                <a:gd name="T82" fmla="*/ 480 w 949"/>
                <a:gd name="T83" fmla="*/ 415 h 452"/>
                <a:gd name="T84" fmla="*/ 502 w 949"/>
                <a:gd name="T85" fmla="*/ 430 h 452"/>
                <a:gd name="T86" fmla="*/ 530 w 949"/>
                <a:gd name="T87" fmla="*/ 442 h 452"/>
                <a:gd name="T88" fmla="*/ 555 w 949"/>
                <a:gd name="T89" fmla="*/ 448 h 452"/>
                <a:gd name="T90" fmla="*/ 582 w 949"/>
                <a:gd name="T91" fmla="*/ 452 h 452"/>
                <a:gd name="T92" fmla="*/ 608 w 949"/>
                <a:gd name="T93" fmla="*/ 451 h 452"/>
                <a:gd name="T94" fmla="*/ 636 w 949"/>
                <a:gd name="T95" fmla="*/ 448 h 452"/>
                <a:gd name="T96" fmla="*/ 662 w 949"/>
                <a:gd name="T97" fmla="*/ 442 h 452"/>
                <a:gd name="T98" fmla="*/ 689 w 949"/>
                <a:gd name="T99" fmla="*/ 434 h 452"/>
                <a:gd name="T100" fmla="*/ 715 w 949"/>
                <a:gd name="T101" fmla="*/ 425 h 452"/>
                <a:gd name="T102" fmla="*/ 742 w 949"/>
                <a:gd name="T103" fmla="*/ 414 h 452"/>
                <a:gd name="T104" fmla="*/ 767 w 949"/>
                <a:gd name="T105" fmla="*/ 401 h 452"/>
                <a:gd name="T106" fmla="*/ 793 w 949"/>
                <a:gd name="T107" fmla="*/ 388 h 452"/>
                <a:gd name="T108" fmla="*/ 818 w 949"/>
                <a:gd name="T109" fmla="*/ 374 h 452"/>
                <a:gd name="T110" fmla="*/ 843 w 949"/>
                <a:gd name="T111" fmla="*/ 358 h 452"/>
                <a:gd name="T112" fmla="*/ 867 w 949"/>
                <a:gd name="T113" fmla="*/ 343 h 452"/>
                <a:gd name="T114" fmla="*/ 892 w 949"/>
                <a:gd name="T115" fmla="*/ 327 h 452"/>
                <a:gd name="T116" fmla="*/ 913 w 949"/>
                <a:gd name="T117" fmla="*/ 312 h 452"/>
                <a:gd name="T118" fmla="*/ 935 w 949"/>
                <a:gd name="T119" fmla="*/ 296 h 452"/>
                <a:gd name="T120" fmla="*/ 949 w 949"/>
                <a:gd name="T121" fmla="*/ 287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9" h="452">
                  <a:moveTo>
                    <a:pt x="0" y="160"/>
                  </a:moveTo>
                  <a:lnTo>
                    <a:pt x="2" y="159"/>
                  </a:lnTo>
                  <a:lnTo>
                    <a:pt x="5" y="156"/>
                  </a:lnTo>
                  <a:lnTo>
                    <a:pt x="11" y="152"/>
                  </a:lnTo>
                  <a:lnTo>
                    <a:pt x="18" y="146"/>
                  </a:lnTo>
                  <a:lnTo>
                    <a:pt x="29" y="136"/>
                  </a:lnTo>
                  <a:lnTo>
                    <a:pt x="44" y="126"/>
                  </a:lnTo>
                  <a:lnTo>
                    <a:pt x="60" y="113"/>
                  </a:lnTo>
                  <a:lnTo>
                    <a:pt x="79" y="100"/>
                  </a:lnTo>
                  <a:lnTo>
                    <a:pt x="99" y="86"/>
                  </a:lnTo>
                  <a:lnTo>
                    <a:pt x="120" y="71"/>
                  </a:lnTo>
                  <a:lnTo>
                    <a:pt x="143" y="58"/>
                  </a:lnTo>
                  <a:lnTo>
                    <a:pt x="166" y="44"/>
                  </a:lnTo>
                  <a:lnTo>
                    <a:pt x="189" y="32"/>
                  </a:lnTo>
                  <a:lnTo>
                    <a:pt x="213" y="22"/>
                  </a:lnTo>
                  <a:lnTo>
                    <a:pt x="237" y="12"/>
                  </a:lnTo>
                  <a:lnTo>
                    <a:pt x="262" y="5"/>
                  </a:lnTo>
                  <a:lnTo>
                    <a:pt x="287" y="1"/>
                  </a:lnTo>
                  <a:lnTo>
                    <a:pt x="313" y="0"/>
                  </a:lnTo>
                  <a:lnTo>
                    <a:pt x="338" y="2"/>
                  </a:lnTo>
                  <a:lnTo>
                    <a:pt x="364" y="8"/>
                  </a:lnTo>
                  <a:lnTo>
                    <a:pt x="389" y="19"/>
                  </a:lnTo>
                  <a:lnTo>
                    <a:pt x="411" y="33"/>
                  </a:lnTo>
                  <a:lnTo>
                    <a:pt x="431" y="51"/>
                  </a:lnTo>
                  <a:lnTo>
                    <a:pt x="447" y="72"/>
                  </a:lnTo>
                  <a:lnTo>
                    <a:pt x="458" y="93"/>
                  </a:lnTo>
                  <a:lnTo>
                    <a:pt x="465" y="114"/>
                  </a:lnTo>
                  <a:lnTo>
                    <a:pt x="468" y="135"/>
                  </a:lnTo>
                  <a:lnTo>
                    <a:pt x="469" y="157"/>
                  </a:lnTo>
                  <a:lnTo>
                    <a:pt x="466" y="177"/>
                  </a:lnTo>
                  <a:lnTo>
                    <a:pt x="462" y="197"/>
                  </a:lnTo>
                  <a:lnTo>
                    <a:pt x="456" y="217"/>
                  </a:lnTo>
                  <a:lnTo>
                    <a:pt x="451" y="237"/>
                  </a:lnTo>
                  <a:lnTo>
                    <a:pt x="444" y="255"/>
                  </a:lnTo>
                  <a:lnTo>
                    <a:pt x="439" y="275"/>
                  </a:lnTo>
                  <a:lnTo>
                    <a:pt x="435" y="295"/>
                  </a:lnTo>
                  <a:lnTo>
                    <a:pt x="433" y="315"/>
                  </a:lnTo>
                  <a:lnTo>
                    <a:pt x="435" y="336"/>
                  </a:lnTo>
                  <a:lnTo>
                    <a:pt x="440" y="356"/>
                  </a:lnTo>
                  <a:lnTo>
                    <a:pt x="448" y="376"/>
                  </a:lnTo>
                  <a:lnTo>
                    <a:pt x="462" y="396"/>
                  </a:lnTo>
                  <a:lnTo>
                    <a:pt x="480" y="415"/>
                  </a:lnTo>
                  <a:lnTo>
                    <a:pt x="502" y="430"/>
                  </a:lnTo>
                  <a:lnTo>
                    <a:pt x="530" y="442"/>
                  </a:lnTo>
                  <a:lnTo>
                    <a:pt x="555" y="448"/>
                  </a:lnTo>
                  <a:lnTo>
                    <a:pt x="582" y="452"/>
                  </a:lnTo>
                  <a:lnTo>
                    <a:pt x="608" y="451"/>
                  </a:lnTo>
                  <a:lnTo>
                    <a:pt x="636" y="448"/>
                  </a:lnTo>
                  <a:lnTo>
                    <a:pt x="662" y="442"/>
                  </a:lnTo>
                  <a:lnTo>
                    <a:pt x="689" y="434"/>
                  </a:lnTo>
                  <a:lnTo>
                    <a:pt x="715" y="425"/>
                  </a:lnTo>
                  <a:lnTo>
                    <a:pt x="742" y="414"/>
                  </a:lnTo>
                  <a:lnTo>
                    <a:pt x="767" y="401"/>
                  </a:lnTo>
                  <a:lnTo>
                    <a:pt x="793" y="388"/>
                  </a:lnTo>
                  <a:lnTo>
                    <a:pt x="818" y="374"/>
                  </a:lnTo>
                  <a:lnTo>
                    <a:pt x="843" y="358"/>
                  </a:lnTo>
                  <a:lnTo>
                    <a:pt x="867" y="343"/>
                  </a:lnTo>
                  <a:lnTo>
                    <a:pt x="892" y="327"/>
                  </a:lnTo>
                  <a:lnTo>
                    <a:pt x="913" y="312"/>
                  </a:lnTo>
                  <a:lnTo>
                    <a:pt x="935" y="296"/>
                  </a:lnTo>
                  <a:lnTo>
                    <a:pt x="949" y="287"/>
                  </a:lnTo>
                </a:path>
              </a:pathLst>
            </a:custGeom>
            <a:noFill/>
            <a:ln w="12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021" y="3508"/>
              <a:ext cx="88" cy="77"/>
            </a:xfrm>
            <a:custGeom>
              <a:avLst/>
              <a:gdLst>
                <a:gd name="T0" fmla="*/ 0 w 88"/>
                <a:gd name="T1" fmla="*/ 40 h 77"/>
                <a:gd name="T2" fmla="*/ 88 w 88"/>
                <a:gd name="T3" fmla="*/ 0 h 77"/>
                <a:gd name="T4" fmla="*/ 29 w 88"/>
                <a:gd name="T5" fmla="*/ 77 h 77"/>
                <a:gd name="T6" fmla="*/ 0 w 88"/>
                <a:gd name="T7" fmla="*/ 4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77">
                  <a:moveTo>
                    <a:pt x="0" y="40"/>
                  </a:moveTo>
                  <a:lnTo>
                    <a:pt x="88" y="0"/>
                  </a:lnTo>
                  <a:lnTo>
                    <a:pt x="29" y="77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1" name="Line 72"/>
            <p:cNvSpPr>
              <a:spLocks noChangeShapeType="1"/>
            </p:cNvSpPr>
            <p:nvPr/>
          </p:nvSpPr>
          <p:spPr bwMode="auto">
            <a:xfrm flipH="1">
              <a:off x="5093" y="2893"/>
              <a:ext cx="141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2" name="Line 73"/>
            <p:cNvSpPr>
              <a:spLocks noChangeShapeType="1"/>
            </p:cNvSpPr>
            <p:nvPr/>
          </p:nvSpPr>
          <p:spPr bwMode="auto">
            <a:xfrm flipH="1">
              <a:off x="4952" y="2893"/>
              <a:ext cx="282" cy="212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3" name="Line 74"/>
            <p:cNvSpPr>
              <a:spLocks noChangeShapeType="1"/>
            </p:cNvSpPr>
            <p:nvPr/>
          </p:nvSpPr>
          <p:spPr bwMode="auto">
            <a:xfrm>
              <a:off x="5234" y="2928"/>
              <a:ext cx="0" cy="49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4" name="Line 75"/>
            <p:cNvSpPr>
              <a:spLocks noChangeShapeType="1"/>
            </p:cNvSpPr>
            <p:nvPr/>
          </p:nvSpPr>
          <p:spPr bwMode="auto">
            <a:xfrm>
              <a:off x="4104" y="2928"/>
              <a:ext cx="0" cy="495"/>
            </a:xfrm>
            <a:prstGeom prst="line">
              <a:avLst/>
            </a:prstGeom>
            <a:noFill/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5" name="Oval 76"/>
            <p:cNvSpPr>
              <a:spLocks noChangeArrowheads="1"/>
            </p:cNvSpPr>
            <p:nvPr/>
          </p:nvSpPr>
          <p:spPr bwMode="auto">
            <a:xfrm>
              <a:off x="5163" y="2823"/>
              <a:ext cx="142" cy="141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6" name="Oval 77"/>
            <p:cNvSpPr>
              <a:spLocks noChangeArrowheads="1"/>
            </p:cNvSpPr>
            <p:nvPr/>
          </p:nvSpPr>
          <p:spPr bwMode="auto">
            <a:xfrm>
              <a:off x="3963" y="2787"/>
              <a:ext cx="283" cy="283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7" name="Oval 78"/>
            <p:cNvSpPr>
              <a:spLocks noChangeArrowheads="1"/>
            </p:cNvSpPr>
            <p:nvPr/>
          </p:nvSpPr>
          <p:spPr bwMode="auto">
            <a:xfrm>
              <a:off x="5093" y="3282"/>
              <a:ext cx="282" cy="282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8" name="Oval 79"/>
            <p:cNvSpPr>
              <a:spLocks noChangeArrowheads="1"/>
            </p:cNvSpPr>
            <p:nvPr/>
          </p:nvSpPr>
          <p:spPr bwMode="auto">
            <a:xfrm>
              <a:off x="3963" y="3282"/>
              <a:ext cx="283" cy="282"/>
            </a:xfrm>
            <a:prstGeom prst="ellipse">
              <a:avLst/>
            </a:prstGeom>
            <a:solidFill>
              <a:srgbClr val="FFFFFF"/>
            </a:solidFill>
            <a:ln w="12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89" name="Rectangle 80"/>
            <p:cNvSpPr>
              <a:spLocks noChangeArrowheads="1"/>
            </p:cNvSpPr>
            <p:nvPr/>
          </p:nvSpPr>
          <p:spPr bwMode="auto">
            <a:xfrm>
              <a:off x="4058" y="2795"/>
              <a:ext cx="9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4056" y="3299"/>
              <a:ext cx="11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82"/>
            <p:cNvSpPr>
              <a:spLocks noChangeArrowheads="1"/>
            </p:cNvSpPr>
            <p:nvPr/>
          </p:nvSpPr>
          <p:spPr bwMode="auto">
            <a:xfrm>
              <a:off x="5182" y="3298"/>
              <a:ext cx="11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3589" y="3316"/>
              <a:ext cx="28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r/1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5475" y="3278"/>
              <a:ext cx="28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r/1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94" name="Group 87"/>
          <p:cNvGrpSpPr>
            <a:grpSpLocks noChangeAspect="1"/>
          </p:cNvGrpSpPr>
          <p:nvPr/>
        </p:nvGrpSpPr>
        <p:grpSpPr bwMode="auto">
          <a:xfrm>
            <a:off x="5709005" y="2030651"/>
            <a:ext cx="3564475" cy="1335696"/>
            <a:chOff x="832" y="3049"/>
            <a:chExt cx="1812" cy="679"/>
          </a:xfrm>
        </p:grpSpPr>
        <p:sp>
          <p:nvSpPr>
            <p:cNvPr id="96" name="Freeform 88"/>
            <p:cNvSpPr>
              <a:spLocks/>
            </p:cNvSpPr>
            <p:nvPr/>
          </p:nvSpPr>
          <p:spPr bwMode="auto">
            <a:xfrm>
              <a:off x="1983" y="3533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7" name="Freeform 89"/>
            <p:cNvSpPr>
              <a:spLocks/>
            </p:cNvSpPr>
            <p:nvPr/>
          </p:nvSpPr>
          <p:spPr bwMode="auto">
            <a:xfrm>
              <a:off x="2026" y="3288"/>
              <a:ext cx="338" cy="245"/>
            </a:xfrm>
            <a:custGeom>
              <a:avLst/>
              <a:gdLst>
                <a:gd name="T0" fmla="*/ 0 w 338"/>
                <a:gd name="T1" fmla="*/ 245 h 245"/>
                <a:gd name="T2" fmla="*/ 0 w 338"/>
                <a:gd name="T3" fmla="*/ 244 h 245"/>
                <a:gd name="T4" fmla="*/ 0 w 338"/>
                <a:gd name="T5" fmla="*/ 242 h 245"/>
                <a:gd name="T6" fmla="*/ 1 w 338"/>
                <a:gd name="T7" fmla="*/ 238 h 245"/>
                <a:gd name="T8" fmla="*/ 2 w 338"/>
                <a:gd name="T9" fmla="*/ 231 h 245"/>
                <a:gd name="T10" fmla="*/ 4 w 338"/>
                <a:gd name="T11" fmla="*/ 223 h 245"/>
                <a:gd name="T12" fmla="*/ 5 w 338"/>
                <a:gd name="T13" fmla="*/ 213 h 245"/>
                <a:gd name="T14" fmla="*/ 8 w 338"/>
                <a:gd name="T15" fmla="*/ 201 h 245"/>
                <a:gd name="T16" fmla="*/ 11 w 338"/>
                <a:gd name="T17" fmla="*/ 189 h 245"/>
                <a:gd name="T18" fmla="*/ 13 w 338"/>
                <a:gd name="T19" fmla="*/ 176 h 245"/>
                <a:gd name="T20" fmla="*/ 17 w 338"/>
                <a:gd name="T21" fmla="*/ 163 h 245"/>
                <a:gd name="T22" fmla="*/ 21 w 338"/>
                <a:gd name="T23" fmla="*/ 149 h 245"/>
                <a:gd name="T24" fmla="*/ 26 w 338"/>
                <a:gd name="T25" fmla="*/ 136 h 245"/>
                <a:gd name="T26" fmla="*/ 31 w 338"/>
                <a:gd name="T27" fmla="*/ 124 h 245"/>
                <a:gd name="T28" fmla="*/ 37 w 338"/>
                <a:gd name="T29" fmla="*/ 113 h 245"/>
                <a:gd name="T30" fmla="*/ 45 w 338"/>
                <a:gd name="T31" fmla="*/ 102 h 245"/>
                <a:gd name="T32" fmla="*/ 53 w 338"/>
                <a:gd name="T33" fmla="*/ 92 h 245"/>
                <a:gd name="T34" fmla="*/ 63 w 338"/>
                <a:gd name="T35" fmla="*/ 84 h 245"/>
                <a:gd name="T36" fmla="*/ 74 w 338"/>
                <a:gd name="T37" fmla="*/ 77 h 245"/>
                <a:gd name="T38" fmla="*/ 86 w 338"/>
                <a:gd name="T39" fmla="*/ 72 h 245"/>
                <a:gd name="T40" fmla="*/ 99 w 338"/>
                <a:gd name="T41" fmla="*/ 70 h 245"/>
                <a:gd name="T42" fmla="*/ 112 w 338"/>
                <a:gd name="T43" fmla="*/ 71 h 245"/>
                <a:gd name="T44" fmla="*/ 124 w 338"/>
                <a:gd name="T45" fmla="*/ 74 h 245"/>
                <a:gd name="T46" fmla="*/ 135 w 338"/>
                <a:gd name="T47" fmla="*/ 80 h 245"/>
                <a:gd name="T48" fmla="*/ 144 w 338"/>
                <a:gd name="T49" fmla="*/ 86 h 245"/>
                <a:gd name="T50" fmla="*/ 152 w 338"/>
                <a:gd name="T51" fmla="*/ 94 h 245"/>
                <a:gd name="T52" fmla="*/ 158 w 338"/>
                <a:gd name="T53" fmla="*/ 103 h 245"/>
                <a:gd name="T54" fmla="*/ 164 w 338"/>
                <a:gd name="T55" fmla="*/ 112 h 245"/>
                <a:gd name="T56" fmla="*/ 169 w 338"/>
                <a:gd name="T57" fmla="*/ 122 h 245"/>
                <a:gd name="T58" fmla="*/ 173 w 338"/>
                <a:gd name="T59" fmla="*/ 132 h 245"/>
                <a:gd name="T60" fmla="*/ 177 w 338"/>
                <a:gd name="T61" fmla="*/ 142 h 245"/>
                <a:gd name="T62" fmla="*/ 182 w 338"/>
                <a:gd name="T63" fmla="*/ 151 h 245"/>
                <a:gd name="T64" fmla="*/ 187 w 338"/>
                <a:gd name="T65" fmla="*/ 160 h 245"/>
                <a:gd name="T66" fmla="*/ 194 w 338"/>
                <a:gd name="T67" fmla="*/ 169 h 245"/>
                <a:gd name="T68" fmla="*/ 201 w 338"/>
                <a:gd name="T69" fmla="*/ 176 h 245"/>
                <a:gd name="T70" fmla="*/ 210 w 338"/>
                <a:gd name="T71" fmla="*/ 181 h 245"/>
                <a:gd name="T72" fmla="*/ 221 w 338"/>
                <a:gd name="T73" fmla="*/ 185 h 245"/>
                <a:gd name="T74" fmla="*/ 233 w 338"/>
                <a:gd name="T75" fmla="*/ 187 h 245"/>
                <a:gd name="T76" fmla="*/ 246 w 338"/>
                <a:gd name="T77" fmla="*/ 185 h 245"/>
                <a:gd name="T78" fmla="*/ 259 w 338"/>
                <a:gd name="T79" fmla="*/ 181 h 245"/>
                <a:gd name="T80" fmla="*/ 271 w 338"/>
                <a:gd name="T81" fmla="*/ 173 h 245"/>
                <a:gd name="T82" fmla="*/ 281 w 338"/>
                <a:gd name="T83" fmla="*/ 164 h 245"/>
                <a:gd name="T84" fmla="*/ 290 w 338"/>
                <a:gd name="T85" fmla="*/ 153 h 245"/>
                <a:gd name="T86" fmla="*/ 298 w 338"/>
                <a:gd name="T87" fmla="*/ 140 h 245"/>
                <a:gd name="T88" fmla="*/ 305 w 338"/>
                <a:gd name="T89" fmla="*/ 127 h 245"/>
                <a:gd name="T90" fmla="*/ 311 w 338"/>
                <a:gd name="T91" fmla="*/ 113 h 245"/>
                <a:gd name="T92" fmla="*/ 316 w 338"/>
                <a:gd name="T93" fmla="*/ 98 h 245"/>
                <a:gd name="T94" fmla="*/ 321 w 338"/>
                <a:gd name="T95" fmla="*/ 82 h 245"/>
                <a:gd name="T96" fmla="*/ 326 w 338"/>
                <a:gd name="T97" fmla="*/ 67 h 245"/>
                <a:gd name="T98" fmla="*/ 329 w 338"/>
                <a:gd name="T99" fmla="*/ 51 h 245"/>
                <a:gd name="T100" fmla="*/ 332 w 338"/>
                <a:gd name="T101" fmla="*/ 34 h 245"/>
                <a:gd name="T102" fmla="*/ 335 w 338"/>
                <a:gd name="T103" fmla="*/ 19 h 245"/>
                <a:gd name="T104" fmla="*/ 338 w 338"/>
                <a:gd name="T105" fmla="*/ 4 h 245"/>
                <a:gd name="T106" fmla="*/ 338 w 338"/>
                <a:gd name="T107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245">
                  <a:moveTo>
                    <a:pt x="0" y="245"/>
                  </a:moveTo>
                  <a:lnTo>
                    <a:pt x="0" y="244"/>
                  </a:lnTo>
                  <a:lnTo>
                    <a:pt x="0" y="242"/>
                  </a:lnTo>
                  <a:lnTo>
                    <a:pt x="1" y="238"/>
                  </a:lnTo>
                  <a:lnTo>
                    <a:pt x="2" y="231"/>
                  </a:lnTo>
                  <a:lnTo>
                    <a:pt x="4" y="223"/>
                  </a:lnTo>
                  <a:lnTo>
                    <a:pt x="5" y="213"/>
                  </a:lnTo>
                  <a:lnTo>
                    <a:pt x="8" y="201"/>
                  </a:lnTo>
                  <a:lnTo>
                    <a:pt x="11" y="189"/>
                  </a:lnTo>
                  <a:lnTo>
                    <a:pt x="13" y="176"/>
                  </a:lnTo>
                  <a:lnTo>
                    <a:pt x="17" y="163"/>
                  </a:lnTo>
                  <a:lnTo>
                    <a:pt x="21" y="149"/>
                  </a:lnTo>
                  <a:lnTo>
                    <a:pt x="26" y="136"/>
                  </a:lnTo>
                  <a:lnTo>
                    <a:pt x="31" y="124"/>
                  </a:lnTo>
                  <a:lnTo>
                    <a:pt x="37" y="113"/>
                  </a:lnTo>
                  <a:lnTo>
                    <a:pt x="45" y="102"/>
                  </a:lnTo>
                  <a:lnTo>
                    <a:pt x="53" y="92"/>
                  </a:lnTo>
                  <a:lnTo>
                    <a:pt x="63" y="84"/>
                  </a:lnTo>
                  <a:lnTo>
                    <a:pt x="74" y="77"/>
                  </a:lnTo>
                  <a:lnTo>
                    <a:pt x="86" y="72"/>
                  </a:lnTo>
                  <a:lnTo>
                    <a:pt x="99" y="70"/>
                  </a:lnTo>
                  <a:lnTo>
                    <a:pt x="112" y="71"/>
                  </a:lnTo>
                  <a:lnTo>
                    <a:pt x="124" y="74"/>
                  </a:lnTo>
                  <a:lnTo>
                    <a:pt x="135" y="80"/>
                  </a:lnTo>
                  <a:lnTo>
                    <a:pt x="144" y="86"/>
                  </a:lnTo>
                  <a:lnTo>
                    <a:pt x="152" y="94"/>
                  </a:lnTo>
                  <a:lnTo>
                    <a:pt x="158" y="103"/>
                  </a:lnTo>
                  <a:lnTo>
                    <a:pt x="164" y="112"/>
                  </a:lnTo>
                  <a:lnTo>
                    <a:pt x="169" y="122"/>
                  </a:lnTo>
                  <a:lnTo>
                    <a:pt x="173" y="132"/>
                  </a:lnTo>
                  <a:lnTo>
                    <a:pt x="177" y="142"/>
                  </a:lnTo>
                  <a:lnTo>
                    <a:pt x="182" y="151"/>
                  </a:lnTo>
                  <a:lnTo>
                    <a:pt x="187" y="160"/>
                  </a:lnTo>
                  <a:lnTo>
                    <a:pt x="194" y="169"/>
                  </a:lnTo>
                  <a:lnTo>
                    <a:pt x="201" y="176"/>
                  </a:lnTo>
                  <a:lnTo>
                    <a:pt x="210" y="181"/>
                  </a:lnTo>
                  <a:lnTo>
                    <a:pt x="221" y="185"/>
                  </a:lnTo>
                  <a:lnTo>
                    <a:pt x="233" y="187"/>
                  </a:lnTo>
                  <a:lnTo>
                    <a:pt x="246" y="185"/>
                  </a:lnTo>
                  <a:lnTo>
                    <a:pt x="259" y="181"/>
                  </a:lnTo>
                  <a:lnTo>
                    <a:pt x="271" y="173"/>
                  </a:lnTo>
                  <a:lnTo>
                    <a:pt x="281" y="164"/>
                  </a:lnTo>
                  <a:lnTo>
                    <a:pt x="290" y="153"/>
                  </a:lnTo>
                  <a:lnTo>
                    <a:pt x="298" y="140"/>
                  </a:lnTo>
                  <a:lnTo>
                    <a:pt x="305" y="127"/>
                  </a:lnTo>
                  <a:lnTo>
                    <a:pt x="311" y="113"/>
                  </a:lnTo>
                  <a:lnTo>
                    <a:pt x="316" y="98"/>
                  </a:lnTo>
                  <a:lnTo>
                    <a:pt x="321" y="82"/>
                  </a:lnTo>
                  <a:lnTo>
                    <a:pt x="326" y="67"/>
                  </a:lnTo>
                  <a:lnTo>
                    <a:pt x="329" y="51"/>
                  </a:lnTo>
                  <a:lnTo>
                    <a:pt x="332" y="34"/>
                  </a:lnTo>
                  <a:lnTo>
                    <a:pt x="335" y="19"/>
                  </a:lnTo>
                  <a:lnTo>
                    <a:pt x="338" y="4"/>
                  </a:lnTo>
                  <a:lnTo>
                    <a:pt x="338" y="0"/>
                  </a:lnTo>
                </a:path>
              </a:pathLst>
            </a:custGeom>
            <a:noFill/>
            <a:ln w="8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8" name="Freeform 90"/>
            <p:cNvSpPr>
              <a:spLocks/>
            </p:cNvSpPr>
            <p:nvPr/>
          </p:nvSpPr>
          <p:spPr bwMode="auto">
            <a:xfrm>
              <a:off x="2350" y="3245"/>
              <a:ext cx="29" cy="59"/>
            </a:xfrm>
            <a:custGeom>
              <a:avLst/>
              <a:gdLst>
                <a:gd name="T0" fmla="*/ 0 w 29"/>
                <a:gd name="T1" fmla="*/ 56 h 59"/>
                <a:gd name="T2" fmla="*/ 20 w 29"/>
                <a:gd name="T3" fmla="*/ 0 h 59"/>
                <a:gd name="T4" fmla="*/ 29 w 29"/>
                <a:gd name="T5" fmla="*/ 59 h 59"/>
                <a:gd name="T6" fmla="*/ 0 w 29"/>
                <a:gd name="T7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59">
                  <a:moveTo>
                    <a:pt x="0" y="56"/>
                  </a:moveTo>
                  <a:lnTo>
                    <a:pt x="20" y="0"/>
                  </a:lnTo>
                  <a:lnTo>
                    <a:pt x="29" y="59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99" name="Oval 91"/>
            <p:cNvSpPr>
              <a:spLocks noChangeArrowheads="1"/>
            </p:cNvSpPr>
            <p:nvPr/>
          </p:nvSpPr>
          <p:spPr bwMode="auto">
            <a:xfrm>
              <a:off x="1995" y="3503"/>
              <a:ext cx="62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0" name="Oval 92"/>
            <p:cNvSpPr>
              <a:spLocks noChangeArrowheads="1"/>
            </p:cNvSpPr>
            <p:nvPr/>
          </p:nvSpPr>
          <p:spPr bwMode="auto">
            <a:xfrm>
              <a:off x="1066" y="3049"/>
              <a:ext cx="62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1" name="Oval 93"/>
            <p:cNvSpPr>
              <a:spLocks noChangeArrowheads="1"/>
            </p:cNvSpPr>
            <p:nvPr/>
          </p:nvSpPr>
          <p:spPr bwMode="auto">
            <a:xfrm>
              <a:off x="1758" y="3049"/>
              <a:ext cx="61" cy="61"/>
            </a:xfrm>
            <a:prstGeom prst="ellipse">
              <a:avLst/>
            </a:pr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2" name="Line 94"/>
            <p:cNvSpPr>
              <a:spLocks noChangeShapeType="1"/>
            </p:cNvSpPr>
            <p:nvPr/>
          </p:nvSpPr>
          <p:spPr bwMode="auto">
            <a:xfrm>
              <a:off x="1788" y="3079"/>
              <a:ext cx="0" cy="303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3" name="Line 95"/>
            <p:cNvSpPr>
              <a:spLocks noChangeShapeType="1"/>
            </p:cNvSpPr>
            <p:nvPr/>
          </p:nvSpPr>
          <p:spPr bwMode="auto">
            <a:xfrm flipH="1">
              <a:off x="1702" y="3079"/>
              <a:ext cx="86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4" name="Line 96"/>
            <p:cNvSpPr>
              <a:spLocks noChangeShapeType="1"/>
            </p:cNvSpPr>
            <p:nvPr/>
          </p:nvSpPr>
          <p:spPr bwMode="auto">
            <a:xfrm flipH="1">
              <a:off x="1615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5" name="Line 97"/>
            <p:cNvSpPr>
              <a:spLocks noChangeShapeType="1"/>
            </p:cNvSpPr>
            <p:nvPr/>
          </p:nvSpPr>
          <p:spPr bwMode="auto">
            <a:xfrm>
              <a:off x="1788" y="3079"/>
              <a:ext cx="87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6" name="Line 98"/>
            <p:cNvSpPr>
              <a:spLocks noChangeShapeType="1"/>
            </p:cNvSpPr>
            <p:nvPr/>
          </p:nvSpPr>
          <p:spPr bwMode="auto">
            <a:xfrm>
              <a:off x="1788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7" name="Freeform 99"/>
            <p:cNvSpPr>
              <a:spLocks/>
            </p:cNvSpPr>
            <p:nvPr/>
          </p:nvSpPr>
          <p:spPr bwMode="auto">
            <a:xfrm>
              <a:off x="881" y="338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8" name="Line 100"/>
            <p:cNvSpPr>
              <a:spLocks noChangeShapeType="1"/>
            </p:cNvSpPr>
            <p:nvPr/>
          </p:nvSpPr>
          <p:spPr bwMode="auto">
            <a:xfrm>
              <a:off x="1097" y="3079"/>
              <a:ext cx="0" cy="303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09" name="Line 101"/>
            <p:cNvSpPr>
              <a:spLocks noChangeShapeType="1"/>
            </p:cNvSpPr>
            <p:nvPr/>
          </p:nvSpPr>
          <p:spPr bwMode="auto">
            <a:xfrm flipH="1">
              <a:off x="1010" y="3079"/>
              <a:ext cx="87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0" name="Line 102"/>
            <p:cNvSpPr>
              <a:spLocks noChangeShapeType="1"/>
            </p:cNvSpPr>
            <p:nvPr/>
          </p:nvSpPr>
          <p:spPr bwMode="auto">
            <a:xfrm flipH="1">
              <a:off x="924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1" name="Line 103"/>
            <p:cNvSpPr>
              <a:spLocks noChangeShapeType="1"/>
            </p:cNvSpPr>
            <p:nvPr/>
          </p:nvSpPr>
          <p:spPr bwMode="auto">
            <a:xfrm>
              <a:off x="1097" y="3079"/>
              <a:ext cx="86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2" name="Line 104"/>
            <p:cNvSpPr>
              <a:spLocks noChangeShapeType="1"/>
            </p:cNvSpPr>
            <p:nvPr/>
          </p:nvSpPr>
          <p:spPr bwMode="auto">
            <a:xfrm>
              <a:off x="1097" y="3079"/>
              <a:ext cx="173" cy="130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3" name="Line 105"/>
            <p:cNvSpPr>
              <a:spLocks noChangeShapeType="1"/>
            </p:cNvSpPr>
            <p:nvPr/>
          </p:nvSpPr>
          <p:spPr bwMode="auto">
            <a:xfrm flipV="1">
              <a:off x="1075" y="3187"/>
              <a:ext cx="44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4" name="Line 106"/>
            <p:cNvSpPr>
              <a:spLocks noChangeShapeType="1"/>
            </p:cNvSpPr>
            <p:nvPr/>
          </p:nvSpPr>
          <p:spPr bwMode="auto">
            <a:xfrm flipV="1">
              <a:off x="1075" y="3209"/>
              <a:ext cx="44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5" name="Line 107"/>
            <p:cNvSpPr>
              <a:spLocks noChangeShapeType="1"/>
            </p:cNvSpPr>
            <p:nvPr/>
          </p:nvSpPr>
          <p:spPr bwMode="auto">
            <a:xfrm flipH="1" flipV="1">
              <a:off x="1785" y="3388"/>
              <a:ext cx="238" cy="151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6" name="Line 108"/>
            <p:cNvSpPr>
              <a:spLocks noChangeShapeType="1"/>
            </p:cNvSpPr>
            <p:nvPr/>
          </p:nvSpPr>
          <p:spPr bwMode="auto">
            <a:xfrm flipV="1">
              <a:off x="1918" y="3469"/>
              <a:ext cx="43" cy="21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7" name="Line 109"/>
            <p:cNvSpPr>
              <a:spLocks noChangeShapeType="1"/>
            </p:cNvSpPr>
            <p:nvPr/>
          </p:nvSpPr>
          <p:spPr bwMode="auto">
            <a:xfrm flipV="1">
              <a:off x="1940" y="3490"/>
              <a:ext cx="43" cy="22"/>
            </a:xfrm>
            <a:prstGeom prst="line">
              <a:avLst/>
            </a:pr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8" name="Freeform 110"/>
            <p:cNvSpPr>
              <a:spLocks/>
            </p:cNvSpPr>
            <p:nvPr/>
          </p:nvSpPr>
          <p:spPr bwMode="auto">
            <a:xfrm>
              <a:off x="1572" y="338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19" name="Freeform 111"/>
            <p:cNvSpPr>
              <a:spLocks/>
            </p:cNvSpPr>
            <p:nvPr/>
          </p:nvSpPr>
          <p:spPr bwMode="auto">
            <a:xfrm>
              <a:off x="1097" y="3269"/>
              <a:ext cx="576" cy="232"/>
            </a:xfrm>
            <a:custGeom>
              <a:avLst/>
              <a:gdLst>
                <a:gd name="T0" fmla="*/ 0 w 576"/>
                <a:gd name="T1" fmla="*/ 113 h 232"/>
                <a:gd name="T2" fmla="*/ 0 w 576"/>
                <a:gd name="T3" fmla="*/ 113 h 232"/>
                <a:gd name="T4" fmla="*/ 1 w 576"/>
                <a:gd name="T5" fmla="*/ 111 h 232"/>
                <a:gd name="T6" fmla="*/ 3 w 576"/>
                <a:gd name="T7" fmla="*/ 108 h 232"/>
                <a:gd name="T8" fmla="*/ 6 w 576"/>
                <a:gd name="T9" fmla="*/ 104 h 232"/>
                <a:gd name="T10" fmla="*/ 10 w 576"/>
                <a:gd name="T11" fmla="*/ 98 h 232"/>
                <a:gd name="T12" fmla="*/ 15 w 576"/>
                <a:gd name="T13" fmla="*/ 91 h 232"/>
                <a:gd name="T14" fmla="*/ 21 w 576"/>
                <a:gd name="T15" fmla="*/ 83 h 232"/>
                <a:gd name="T16" fmla="*/ 28 w 576"/>
                <a:gd name="T17" fmla="*/ 75 h 232"/>
                <a:gd name="T18" fmla="*/ 35 w 576"/>
                <a:gd name="T19" fmla="*/ 65 h 232"/>
                <a:gd name="T20" fmla="*/ 43 w 576"/>
                <a:gd name="T21" fmla="*/ 55 h 232"/>
                <a:gd name="T22" fmla="*/ 52 w 576"/>
                <a:gd name="T23" fmla="*/ 46 h 232"/>
                <a:gd name="T24" fmla="*/ 61 w 576"/>
                <a:gd name="T25" fmla="*/ 37 h 232"/>
                <a:gd name="T26" fmla="*/ 70 w 576"/>
                <a:gd name="T27" fmla="*/ 28 h 232"/>
                <a:gd name="T28" fmla="*/ 81 w 576"/>
                <a:gd name="T29" fmla="*/ 21 h 232"/>
                <a:gd name="T30" fmla="*/ 91 w 576"/>
                <a:gd name="T31" fmla="*/ 14 h 232"/>
                <a:gd name="T32" fmla="*/ 103 w 576"/>
                <a:gd name="T33" fmla="*/ 8 h 232"/>
                <a:gd name="T34" fmla="*/ 115 w 576"/>
                <a:gd name="T35" fmla="*/ 4 h 232"/>
                <a:gd name="T36" fmla="*/ 128 w 576"/>
                <a:gd name="T37" fmla="*/ 1 h 232"/>
                <a:gd name="T38" fmla="*/ 142 w 576"/>
                <a:gd name="T39" fmla="*/ 0 h 232"/>
                <a:gd name="T40" fmla="*/ 157 w 576"/>
                <a:gd name="T41" fmla="*/ 2 h 232"/>
                <a:gd name="T42" fmla="*/ 173 w 576"/>
                <a:gd name="T43" fmla="*/ 5 h 232"/>
                <a:gd name="T44" fmla="*/ 187 w 576"/>
                <a:gd name="T45" fmla="*/ 11 h 232"/>
                <a:gd name="T46" fmla="*/ 201 w 576"/>
                <a:gd name="T47" fmla="*/ 17 h 232"/>
                <a:gd name="T48" fmla="*/ 213 w 576"/>
                <a:gd name="T49" fmla="*/ 26 h 232"/>
                <a:gd name="T50" fmla="*/ 223 w 576"/>
                <a:gd name="T51" fmla="*/ 35 h 232"/>
                <a:gd name="T52" fmla="*/ 231 w 576"/>
                <a:gd name="T53" fmla="*/ 44 h 232"/>
                <a:gd name="T54" fmla="*/ 238 w 576"/>
                <a:gd name="T55" fmla="*/ 54 h 232"/>
                <a:gd name="T56" fmla="*/ 242 w 576"/>
                <a:gd name="T57" fmla="*/ 64 h 232"/>
                <a:gd name="T58" fmla="*/ 246 w 576"/>
                <a:gd name="T59" fmla="*/ 73 h 232"/>
                <a:gd name="T60" fmla="*/ 248 w 576"/>
                <a:gd name="T61" fmla="*/ 82 h 232"/>
                <a:gd name="T62" fmla="*/ 249 w 576"/>
                <a:gd name="T63" fmla="*/ 91 h 232"/>
                <a:gd name="T64" fmla="*/ 250 w 576"/>
                <a:gd name="T65" fmla="*/ 101 h 232"/>
                <a:gd name="T66" fmla="*/ 250 w 576"/>
                <a:gd name="T67" fmla="*/ 110 h 232"/>
                <a:gd name="T68" fmla="*/ 251 w 576"/>
                <a:gd name="T69" fmla="*/ 118 h 232"/>
                <a:gd name="T70" fmla="*/ 251 w 576"/>
                <a:gd name="T71" fmla="*/ 127 h 232"/>
                <a:gd name="T72" fmla="*/ 253 w 576"/>
                <a:gd name="T73" fmla="*/ 137 h 232"/>
                <a:gd name="T74" fmla="*/ 256 w 576"/>
                <a:gd name="T75" fmla="*/ 146 h 232"/>
                <a:gd name="T76" fmla="*/ 260 w 576"/>
                <a:gd name="T77" fmla="*/ 156 h 232"/>
                <a:gd name="T78" fmla="*/ 265 w 576"/>
                <a:gd name="T79" fmla="*/ 166 h 232"/>
                <a:gd name="T80" fmla="*/ 273 w 576"/>
                <a:gd name="T81" fmla="*/ 176 h 232"/>
                <a:gd name="T82" fmla="*/ 283 w 576"/>
                <a:gd name="T83" fmla="*/ 186 h 232"/>
                <a:gd name="T84" fmla="*/ 296 w 576"/>
                <a:gd name="T85" fmla="*/ 196 h 232"/>
                <a:gd name="T86" fmla="*/ 311 w 576"/>
                <a:gd name="T87" fmla="*/ 205 h 232"/>
                <a:gd name="T88" fmla="*/ 327 w 576"/>
                <a:gd name="T89" fmla="*/ 214 h 232"/>
                <a:gd name="T90" fmla="*/ 346 w 576"/>
                <a:gd name="T91" fmla="*/ 221 h 232"/>
                <a:gd name="T92" fmla="*/ 365 w 576"/>
                <a:gd name="T93" fmla="*/ 226 h 232"/>
                <a:gd name="T94" fmla="*/ 384 w 576"/>
                <a:gd name="T95" fmla="*/ 230 h 232"/>
                <a:gd name="T96" fmla="*/ 403 w 576"/>
                <a:gd name="T97" fmla="*/ 232 h 232"/>
                <a:gd name="T98" fmla="*/ 421 w 576"/>
                <a:gd name="T99" fmla="*/ 232 h 232"/>
                <a:gd name="T100" fmla="*/ 438 w 576"/>
                <a:gd name="T101" fmla="*/ 231 h 232"/>
                <a:gd name="T102" fmla="*/ 456 w 576"/>
                <a:gd name="T103" fmla="*/ 228 h 232"/>
                <a:gd name="T104" fmla="*/ 471 w 576"/>
                <a:gd name="T105" fmla="*/ 225 h 232"/>
                <a:gd name="T106" fmla="*/ 487 w 576"/>
                <a:gd name="T107" fmla="*/ 221 h 232"/>
                <a:gd name="T108" fmla="*/ 503 w 576"/>
                <a:gd name="T109" fmla="*/ 216 h 232"/>
                <a:gd name="T110" fmla="*/ 517 w 576"/>
                <a:gd name="T111" fmla="*/ 211 h 232"/>
                <a:gd name="T112" fmla="*/ 532 w 576"/>
                <a:gd name="T113" fmla="*/ 205 h 232"/>
                <a:gd name="T114" fmla="*/ 546 w 576"/>
                <a:gd name="T115" fmla="*/ 199 h 232"/>
                <a:gd name="T116" fmla="*/ 560 w 576"/>
                <a:gd name="T117" fmla="*/ 192 h 232"/>
                <a:gd name="T118" fmla="*/ 572 w 576"/>
                <a:gd name="T119" fmla="*/ 186 h 232"/>
                <a:gd name="T120" fmla="*/ 576 w 576"/>
                <a:gd name="T121" fmla="*/ 18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6" h="232">
                  <a:moveTo>
                    <a:pt x="0" y="113"/>
                  </a:moveTo>
                  <a:lnTo>
                    <a:pt x="0" y="113"/>
                  </a:lnTo>
                  <a:lnTo>
                    <a:pt x="1" y="111"/>
                  </a:lnTo>
                  <a:lnTo>
                    <a:pt x="3" y="108"/>
                  </a:lnTo>
                  <a:lnTo>
                    <a:pt x="6" y="104"/>
                  </a:lnTo>
                  <a:lnTo>
                    <a:pt x="10" y="98"/>
                  </a:lnTo>
                  <a:lnTo>
                    <a:pt x="15" y="91"/>
                  </a:lnTo>
                  <a:lnTo>
                    <a:pt x="21" y="83"/>
                  </a:lnTo>
                  <a:lnTo>
                    <a:pt x="28" y="75"/>
                  </a:lnTo>
                  <a:lnTo>
                    <a:pt x="35" y="65"/>
                  </a:lnTo>
                  <a:lnTo>
                    <a:pt x="43" y="55"/>
                  </a:lnTo>
                  <a:lnTo>
                    <a:pt x="52" y="46"/>
                  </a:lnTo>
                  <a:lnTo>
                    <a:pt x="61" y="37"/>
                  </a:lnTo>
                  <a:lnTo>
                    <a:pt x="70" y="28"/>
                  </a:lnTo>
                  <a:lnTo>
                    <a:pt x="81" y="21"/>
                  </a:lnTo>
                  <a:lnTo>
                    <a:pt x="91" y="14"/>
                  </a:lnTo>
                  <a:lnTo>
                    <a:pt x="103" y="8"/>
                  </a:lnTo>
                  <a:lnTo>
                    <a:pt x="115" y="4"/>
                  </a:lnTo>
                  <a:lnTo>
                    <a:pt x="128" y="1"/>
                  </a:lnTo>
                  <a:lnTo>
                    <a:pt x="142" y="0"/>
                  </a:lnTo>
                  <a:lnTo>
                    <a:pt x="157" y="2"/>
                  </a:lnTo>
                  <a:lnTo>
                    <a:pt x="173" y="5"/>
                  </a:lnTo>
                  <a:lnTo>
                    <a:pt x="187" y="11"/>
                  </a:lnTo>
                  <a:lnTo>
                    <a:pt x="201" y="17"/>
                  </a:lnTo>
                  <a:lnTo>
                    <a:pt x="213" y="26"/>
                  </a:lnTo>
                  <a:lnTo>
                    <a:pt x="223" y="35"/>
                  </a:lnTo>
                  <a:lnTo>
                    <a:pt x="231" y="44"/>
                  </a:lnTo>
                  <a:lnTo>
                    <a:pt x="238" y="54"/>
                  </a:lnTo>
                  <a:lnTo>
                    <a:pt x="242" y="64"/>
                  </a:lnTo>
                  <a:lnTo>
                    <a:pt x="246" y="73"/>
                  </a:lnTo>
                  <a:lnTo>
                    <a:pt x="248" y="82"/>
                  </a:lnTo>
                  <a:lnTo>
                    <a:pt x="249" y="91"/>
                  </a:lnTo>
                  <a:lnTo>
                    <a:pt x="250" y="101"/>
                  </a:lnTo>
                  <a:lnTo>
                    <a:pt x="250" y="110"/>
                  </a:lnTo>
                  <a:lnTo>
                    <a:pt x="251" y="118"/>
                  </a:lnTo>
                  <a:lnTo>
                    <a:pt x="251" y="127"/>
                  </a:lnTo>
                  <a:lnTo>
                    <a:pt x="253" y="137"/>
                  </a:lnTo>
                  <a:lnTo>
                    <a:pt x="256" y="146"/>
                  </a:lnTo>
                  <a:lnTo>
                    <a:pt x="260" y="156"/>
                  </a:lnTo>
                  <a:lnTo>
                    <a:pt x="265" y="166"/>
                  </a:lnTo>
                  <a:lnTo>
                    <a:pt x="273" y="176"/>
                  </a:lnTo>
                  <a:lnTo>
                    <a:pt x="283" y="186"/>
                  </a:lnTo>
                  <a:lnTo>
                    <a:pt x="296" y="196"/>
                  </a:lnTo>
                  <a:lnTo>
                    <a:pt x="311" y="205"/>
                  </a:lnTo>
                  <a:lnTo>
                    <a:pt x="327" y="214"/>
                  </a:lnTo>
                  <a:lnTo>
                    <a:pt x="346" y="221"/>
                  </a:lnTo>
                  <a:lnTo>
                    <a:pt x="365" y="226"/>
                  </a:lnTo>
                  <a:lnTo>
                    <a:pt x="384" y="230"/>
                  </a:lnTo>
                  <a:lnTo>
                    <a:pt x="403" y="232"/>
                  </a:lnTo>
                  <a:lnTo>
                    <a:pt x="421" y="232"/>
                  </a:lnTo>
                  <a:lnTo>
                    <a:pt x="438" y="231"/>
                  </a:lnTo>
                  <a:lnTo>
                    <a:pt x="456" y="228"/>
                  </a:lnTo>
                  <a:lnTo>
                    <a:pt x="471" y="225"/>
                  </a:lnTo>
                  <a:lnTo>
                    <a:pt x="487" y="221"/>
                  </a:lnTo>
                  <a:lnTo>
                    <a:pt x="503" y="216"/>
                  </a:lnTo>
                  <a:lnTo>
                    <a:pt x="517" y="211"/>
                  </a:lnTo>
                  <a:lnTo>
                    <a:pt x="532" y="205"/>
                  </a:lnTo>
                  <a:lnTo>
                    <a:pt x="546" y="199"/>
                  </a:lnTo>
                  <a:lnTo>
                    <a:pt x="560" y="192"/>
                  </a:lnTo>
                  <a:lnTo>
                    <a:pt x="572" y="186"/>
                  </a:lnTo>
                  <a:lnTo>
                    <a:pt x="576" y="184"/>
                  </a:lnTo>
                </a:path>
              </a:pathLst>
            </a:custGeom>
            <a:noFill/>
            <a:ln w="8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0" name="Freeform 112"/>
            <p:cNvSpPr>
              <a:spLocks/>
            </p:cNvSpPr>
            <p:nvPr/>
          </p:nvSpPr>
          <p:spPr bwMode="auto">
            <a:xfrm>
              <a:off x="1654" y="3432"/>
              <a:ext cx="57" cy="42"/>
            </a:xfrm>
            <a:custGeom>
              <a:avLst/>
              <a:gdLst>
                <a:gd name="T0" fmla="*/ 0 w 57"/>
                <a:gd name="T1" fmla="*/ 18 h 42"/>
                <a:gd name="T2" fmla="*/ 57 w 57"/>
                <a:gd name="T3" fmla="*/ 0 h 42"/>
                <a:gd name="T4" fmla="*/ 15 w 57"/>
                <a:gd name="T5" fmla="*/ 42 h 42"/>
                <a:gd name="T6" fmla="*/ 0 w 57"/>
                <a:gd name="T7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42">
                  <a:moveTo>
                    <a:pt x="0" y="18"/>
                  </a:moveTo>
                  <a:lnTo>
                    <a:pt x="57" y="0"/>
                  </a:lnTo>
                  <a:lnTo>
                    <a:pt x="15" y="4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1" name="Oval 113"/>
            <p:cNvSpPr>
              <a:spLocks noChangeArrowheads="1"/>
            </p:cNvSpPr>
            <p:nvPr/>
          </p:nvSpPr>
          <p:spPr bwMode="auto">
            <a:xfrm>
              <a:off x="1702" y="3296"/>
              <a:ext cx="173" cy="173"/>
            </a:xfrm>
            <a:prstGeom prst="ellipse">
              <a:avLst/>
            </a:prstGeom>
            <a:solidFill>
              <a:srgbClr val="FFFFFF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2" name="Oval 114"/>
            <p:cNvSpPr>
              <a:spLocks noChangeArrowheads="1"/>
            </p:cNvSpPr>
            <p:nvPr/>
          </p:nvSpPr>
          <p:spPr bwMode="auto">
            <a:xfrm>
              <a:off x="1010" y="3296"/>
              <a:ext cx="173" cy="173"/>
            </a:xfrm>
            <a:prstGeom prst="ellipse">
              <a:avLst/>
            </a:prstGeom>
            <a:solidFill>
              <a:srgbClr val="FFFFFF"/>
            </a:solidFill>
            <a:ln w="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600">
                <a:latin typeface="+mn-lt"/>
              </a:endParaRPr>
            </a:p>
          </p:txBody>
        </p:sp>
        <p:sp>
          <p:nvSpPr>
            <p:cNvPr id="123" name="Rectangle 115"/>
            <p:cNvSpPr>
              <a:spLocks noChangeArrowheads="1"/>
            </p:cNvSpPr>
            <p:nvPr/>
          </p:nvSpPr>
          <p:spPr bwMode="auto">
            <a:xfrm>
              <a:off x="1070" y="3307"/>
              <a:ext cx="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4" name="Rectangle 116"/>
            <p:cNvSpPr>
              <a:spLocks noChangeArrowheads="1"/>
            </p:cNvSpPr>
            <p:nvPr/>
          </p:nvSpPr>
          <p:spPr bwMode="auto">
            <a:xfrm>
              <a:off x="1770" y="3307"/>
              <a:ext cx="62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5" name="Rectangle 117"/>
            <p:cNvSpPr>
              <a:spLocks noChangeArrowheads="1"/>
            </p:cNvSpPr>
            <p:nvPr/>
          </p:nvSpPr>
          <p:spPr bwMode="auto">
            <a:xfrm>
              <a:off x="2091" y="3477"/>
              <a:ext cx="5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6" name="Rectangle 118"/>
            <p:cNvSpPr>
              <a:spLocks noChangeArrowheads="1"/>
            </p:cNvSpPr>
            <p:nvPr/>
          </p:nvSpPr>
          <p:spPr bwMode="auto">
            <a:xfrm>
              <a:off x="2090" y="3109"/>
              <a:ext cx="55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below</a:t>
              </a: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7" name="Rectangle 119"/>
            <p:cNvSpPr>
              <a:spLocks noChangeArrowheads="1"/>
            </p:cNvSpPr>
            <p:nvPr/>
          </p:nvSpPr>
          <p:spPr bwMode="auto">
            <a:xfrm>
              <a:off x="832" y="3324"/>
              <a:ext cx="1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r/0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8" name="Rectangle 120"/>
            <p:cNvSpPr>
              <a:spLocks noChangeArrowheads="1"/>
            </p:cNvSpPr>
            <p:nvPr/>
          </p:nvSpPr>
          <p:spPr bwMode="auto">
            <a:xfrm>
              <a:off x="1385" y="3304"/>
              <a:ext cx="15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r/0</a:t>
              </a:r>
              <a:endParaRPr kumimoji="0" lang="da-D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177" name="Group 123"/>
          <p:cNvGrpSpPr>
            <a:grpSpLocks noChangeAspect="1"/>
          </p:cNvGrpSpPr>
          <p:nvPr/>
        </p:nvGrpSpPr>
        <p:grpSpPr bwMode="auto">
          <a:xfrm>
            <a:off x="632520" y="1866419"/>
            <a:ext cx="3739199" cy="1496380"/>
            <a:chOff x="586" y="1308"/>
            <a:chExt cx="2139" cy="856"/>
          </a:xfrm>
        </p:grpSpPr>
        <p:sp>
          <p:nvSpPr>
            <p:cNvPr id="179" name="Oval 124"/>
            <p:cNvSpPr>
              <a:spLocks noChangeArrowheads="1"/>
            </p:cNvSpPr>
            <p:nvPr/>
          </p:nvSpPr>
          <p:spPr bwMode="auto">
            <a:xfrm>
              <a:off x="1031" y="1571"/>
              <a:ext cx="61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0" name="Freeform 125"/>
            <p:cNvSpPr>
              <a:spLocks/>
            </p:cNvSpPr>
            <p:nvPr/>
          </p:nvSpPr>
          <p:spPr bwMode="auto">
            <a:xfrm>
              <a:off x="1018" y="1602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1" name="Oval 126"/>
            <p:cNvSpPr>
              <a:spLocks noChangeArrowheads="1"/>
            </p:cNvSpPr>
            <p:nvPr/>
          </p:nvSpPr>
          <p:spPr bwMode="auto">
            <a:xfrm>
              <a:off x="1160" y="1571"/>
              <a:ext cx="62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2" name="Freeform 127"/>
            <p:cNvSpPr>
              <a:spLocks/>
            </p:cNvSpPr>
            <p:nvPr/>
          </p:nvSpPr>
          <p:spPr bwMode="auto">
            <a:xfrm>
              <a:off x="1148" y="1602"/>
              <a:ext cx="86" cy="130"/>
            </a:xfrm>
            <a:custGeom>
              <a:avLst/>
              <a:gdLst>
                <a:gd name="T0" fmla="*/ 43 w 86"/>
                <a:gd name="T1" fmla="*/ 0 h 130"/>
                <a:gd name="T2" fmla="*/ 0 w 86"/>
                <a:gd name="T3" fmla="*/ 130 h 130"/>
                <a:gd name="T4" fmla="*/ 86 w 86"/>
                <a:gd name="T5" fmla="*/ 130 h 130"/>
                <a:gd name="T6" fmla="*/ 43 w 86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130">
                  <a:moveTo>
                    <a:pt x="43" y="0"/>
                  </a:moveTo>
                  <a:lnTo>
                    <a:pt x="0" y="130"/>
                  </a:lnTo>
                  <a:lnTo>
                    <a:pt x="86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3" name="Oval 128"/>
            <p:cNvSpPr>
              <a:spLocks noChangeArrowheads="1"/>
            </p:cNvSpPr>
            <p:nvPr/>
          </p:nvSpPr>
          <p:spPr bwMode="auto">
            <a:xfrm>
              <a:off x="1290" y="1571"/>
              <a:ext cx="61" cy="62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4" name="Freeform 129"/>
            <p:cNvSpPr>
              <a:spLocks/>
            </p:cNvSpPr>
            <p:nvPr/>
          </p:nvSpPr>
          <p:spPr bwMode="auto">
            <a:xfrm>
              <a:off x="1277" y="1602"/>
              <a:ext cx="87" cy="130"/>
            </a:xfrm>
            <a:custGeom>
              <a:avLst/>
              <a:gdLst>
                <a:gd name="T0" fmla="*/ 44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4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4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5" name="Oval 130"/>
            <p:cNvSpPr>
              <a:spLocks noChangeArrowheads="1"/>
            </p:cNvSpPr>
            <p:nvPr/>
          </p:nvSpPr>
          <p:spPr bwMode="auto">
            <a:xfrm>
              <a:off x="771" y="1442"/>
              <a:ext cx="62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6" name="Freeform 131"/>
            <p:cNvSpPr>
              <a:spLocks/>
            </p:cNvSpPr>
            <p:nvPr/>
          </p:nvSpPr>
          <p:spPr bwMode="auto">
            <a:xfrm>
              <a:off x="586" y="147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7" name="Freeform 132"/>
            <p:cNvSpPr>
              <a:spLocks/>
            </p:cNvSpPr>
            <p:nvPr/>
          </p:nvSpPr>
          <p:spPr bwMode="auto">
            <a:xfrm>
              <a:off x="2293" y="1472"/>
              <a:ext cx="432" cy="346"/>
            </a:xfrm>
            <a:custGeom>
              <a:avLst/>
              <a:gdLst>
                <a:gd name="T0" fmla="*/ 216 w 432"/>
                <a:gd name="T1" fmla="*/ 0 h 346"/>
                <a:gd name="T2" fmla="*/ 0 w 432"/>
                <a:gd name="T3" fmla="*/ 346 h 346"/>
                <a:gd name="T4" fmla="*/ 432 w 432"/>
                <a:gd name="T5" fmla="*/ 346 h 346"/>
                <a:gd name="T6" fmla="*/ 216 w 432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346">
                  <a:moveTo>
                    <a:pt x="216" y="0"/>
                  </a:moveTo>
                  <a:lnTo>
                    <a:pt x="0" y="346"/>
                  </a:lnTo>
                  <a:lnTo>
                    <a:pt x="432" y="346"/>
                  </a:lnTo>
                  <a:lnTo>
                    <a:pt x="216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8" name="Oval 133"/>
            <p:cNvSpPr>
              <a:spLocks noChangeArrowheads="1"/>
            </p:cNvSpPr>
            <p:nvPr/>
          </p:nvSpPr>
          <p:spPr bwMode="auto">
            <a:xfrm>
              <a:off x="2133" y="2004"/>
              <a:ext cx="61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89" name="Freeform 134"/>
            <p:cNvSpPr>
              <a:spLocks/>
            </p:cNvSpPr>
            <p:nvPr/>
          </p:nvSpPr>
          <p:spPr bwMode="auto">
            <a:xfrm>
              <a:off x="2120" y="2034"/>
              <a:ext cx="87" cy="130"/>
            </a:xfrm>
            <a:custGeom>
              <a:avLst/>
              <a:gdLst>
                <a:gd name="T0" fmla="*/ 43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3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3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3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0" name="Line 135"/>
            <p:cNvSpPr>
              <a:spLocks noChangeShapeType="1"/>
            </p:cNvSpPr>
            <p:nvPr/>
          </p:nvSpPr>
          <p:spPr bwMode="auto">
            <a:xfrm>
              <a:off x="802" y="1472"/>
              <a:ext cx="259" cy="13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1" name="Line 136"/>
            <p:cNvSpPr>
              <a:spLocks noChangeShapeType="1"/>
            </p:cNvSpPr>
            <p:nvPr/>
          </p:nvSpPr>
          <p:spPr bwMode="auto">
            <a:xfrm>
              <a:off x="802" y="1472"/>
              <a:ext cx="411" cy="13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2" name="Line 137"/>
            <p:cNvSpPr>
              <a:spLocks noChangeShapeType="1"/>
            </p:cNvSpPr>
            <p:nvPr/>
          </p:nvSpPr>
          <p:spPr bwMode="auto">
            <a:xfrm>
              <a:off x="802" y="1472"/>
              <a:ext cx="519" cy="10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3" name="Freeform 138"/>
            <p:cNvSpPr>
              <a:spLocks/>
            </p:cNvSpPr>
            <p:nvPr/>
          </p:nvSpPr>
          <p:spPr bwMode="auto">
            <a:xfrm>
              <a:off x="1578" y="1549"/>
              <a:ext cx="205" cy="126"/>
            </a:xfrm>
            <a:custGeom>
              <a:avLst/>
              <a:gdLst>
                <a:gd name="T0" fmla="*/ 0 w 205"/>
                <a:gd name="T1" fmla="*/ 32 h 126"/>
                <a:gd name="T2" fmla="*/ 0 w 205"/>
                <a:gd name="T3" fmla="*/ 94 h 126"/>
                <a:gd name="T4" fmla="*/ 110 w 205"/>
                <a:gd name="T5" fmla="*/ 94 h 126"/>
                <a:gd name="T6" fmla="*/ 110 w 205"/>
                <a:gd name="T7" fmla="*/ 126 h 126"/>
                <a:gd name="T8" fmla="*/ 205 w 205"/>
                <a:gd name="T9" fmla="*/ 63 h 126"/>
                <a:gd name="T10" fmla="*/ 110 w 205"/>
                <a:gd name="T11" fmla="*/ 0 h 126"/>
                <a:gd name="T12" fmla="*/ 110 w 205"/>
                <a:gd name="T13" fmla="*/ 32 h 126"/>
                <a:gd name="T14" fmla="*/ 0 w 205"/>
                <a:gd name="T15" fmla="*/ 3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5" h="126">
                  <a:moveTo>
                    <a:pt x="0" y="32"/>
                  </a:moveTo>
                  <a:lnTo>
                    <a:pt x="0" y="94"/>
                  </a:lnTo>
                  <a:lnTo>
                    <a:pt x="110" y="94"/>
                  </a:lnTo>
                  <a:lnTo>
                    <a:pt x="110" y="126"/>
                  </a:lnTo>
                  <a:lnTo>
                    <a:pt x="205" y="63"/>
                  </a:lnTo>
                  <a:lnTo>
                    <a:pt x="110" y="0"/>
                  </a:lnTo>
                  <a:lnTo>
                    <a:pt x="110" y="32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4" name="Line 139"/>
            <p:cNvSpPr>
              <a:spLocks noChangeShapeType="1"/>
            </p:cNvSpPr>
            <p:nvPr/>
          </p:nvSpPr>
          <p:spPr bwMode="auto">
            <a:xfrm flipH="1">
              <a:off x="2207" y="1472"/>
              <a:ext cx="302" cy="15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5" name="Line 140"/>
            <p:cNvSpPr>
              <a:spLocks noChangeShapeType="1"/>
            </p:cNvSpPr>
            <p:nvPr/>
          </p:nvSpPr>
          <p:spPr bwMode="auto">
            <a:xfrm flipV="1">
              <a:off x="2034" y="1645"/>
              <a:ext cx="173" cy="238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6" name="Freeform 141"/>
            <p:cNvSpPr>
              <a:spLocks/>
            </p:cNvSpPr>
            <p:nvPr/>
          </p:nvSpPr>
          <p:spPr bwMode="auto">
            <a:xfrm>
              <a:off x="2163" y="1689"/>
              <a:ext cx="87" cy="129"/>
            </a:xfrm>
            <a:custGeom>
              <a:avLst/>
              <a:gdLst>
                <a:gd name="T0" fmla="*/ 44 w 87"/>
                <a:gd name="T1" fmla="*/ 0 h 129"/>
                <a:gd name="T2" fmla="*/ 0 w 87"/>
                <a:gd name="T3" fmla="*/ 129 h 129"/>
                <a:gd name="T4" fmla="*/ 87 w 87"/>
                <a:gd name="T5" fmla="*/ 129 h 129"/>
                <a:gd name="T6" fmla="*/ 44 w 87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29">
                  <a:moveTo>
                    <a:pt x="44" y="0"/>
                  </a:moveTo>
                  <a:lnTo>
                    <a:pt x="0" y="129"/>
                  </a:lnTo>
                  <a:lnTo>
                    <a:pt x="87" y="129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7" name="Freeform 142"/>
            <p:cNvSpPr>
              <a:spLocks/>
            </p:cNvSpPr>
            <p:nvPr/>
          </p:nvSpPr>
          <p:spPr bwMode="auto">
            <a:xfrm>
              <a:off x="1990" y="1926"/>
              <a:ext cx="87" cy="130"/>
            </a:xfrm>
            <a:custGeom>
              <a:avLst/>
              <a:gdLst>
                <a:gd name="T0" fmla="*/ 44 w 87"/>
                <a:gd name="T1" fmla="*/ 0 h 130"/>
                <a:gd name="T2" fmla="*/ 0 w 87"/>
                <a:gd name="T3" fmla="*/ 130 h 130"/>
                <a:gd name="T4" fmla="*/ 87 w 87"/>
                <a:gd name="T5" fmla="*/ 130 h 130"/>
                <a:gd name="T6" fmla="*/ 44 w 87"/>
                <a:gd name="T7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30">
                  <a:moveTo>
                    <a:pt x="44" y="0"/>
                  </a:moveTo>
                  <a:lnTo>
                    <a:pt x="0" y="130"/>
                  </a:lnTo>
                  <a:lnTo>
                    <a:pt x="87" y="130"/>
                  </a:lnTo>
                  <a:lnTo>
                    <a:pt x="44" y="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8" name="Line 143"/>
            <p:cNvSpPr>
              <a:spLocks noChangeShapeType="1"/>
            </p:cNvSpPr>
            <p:nvPr/>
          </p:nvSpPr>
          <p:spPr bwMode="auto">
            <a:xfrm>
              <a:off x="2034" y="1861"/>
              <a:ext cx="129" cy="17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199" name="Oval 144"/>
            <p:cNvSpPr>
              <a:spLocks noChangeArrowheads="1"/>
            </p:cNvSpPr>
            <p:nvPr/>
          </p:nvSpPr>
          <p:spPr bwMode="auto">
            <a:xfrm>
              <a:off x="2478" y="1442"/>
              <a:ext cx="62" cy="61"/>
            </a:xfrm>
            <a:prstGeom prst="ellipse">
              <a:avLst/>
            </a:pr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0" name="Oval 145"/>
            <p:cNvSpPr>
              <a:spLocks noChangeArrowheads="1"/>
            </p:cNvSpPr>
            <p:nvPr/>
          </p:nvSpPr>
          <p:spPr bwMode="auto">
            <a:xfrm>
              <a:off x="2125" y="1546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1" name="Oval 146"/>
            <p:cNvSpPr>
              <a:spLocks noChangeArrowheads="1"/>
            </p:cNvSpPr>
            <p:nvPr/>
          </p:nvSpPr>
          <p:spPr bwMode="auto">
            <a:xfrm>
              <a:off x="1952" y="1784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400">
                <a:latin typeface="+mn-lt"/>
              </a:endParaRPr>
            </a:p>
          </p:txBody>
        </p:sp>
        <p:sp>
          <p:nvSpPr>
            <p:cNvPr id="202" name="Rectangle 147"/>
            <p:cNvSpPr>
              <a:spLocks noChangeArrowheads="1"/>
            </p:cNvSpPr>
            <p:nvPr/>
          </p:nvSpPr>
          <p:spPr bwMode="auto">
            <a:xfrm>
              <a:off x="2181" y="1563"/>
              <a:ext cx="67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3" name="Rectangle 148"/>
            <p:cNvSpPr>
              <a:spLocks noChangeArrowheads="1"/>
            </p:cNvSpPr>
            <p:nvPr/>
          </p:nvSpPr>
          <p:spPr bwMode="auto">
            <a:xfrm>
              <a:off x="2389" y="1308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4" name="Rectangle 149"/>
            <p:cNvSpPr>
              <a:spLocks noChangeArrowheads="1"/>
            </p:cNvSpPr>
            <p:nvPr/>
          </p:nvSpPr>
          <p:spPr bwMode="auto">
            <a:xfrm>
              <a:off x="2213" y="1911"/>
              <a:ext cx="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5" name="Rectangle 150"/>
            <p:cNvSpPr>
              <a:spLocks noChangeArrowheads="1"/>
            </p:cNvSpPr>
            <p:nvPr/>
          </p:nvSpPr>
          <p:spPr bwMode="auto">
            <a:xfrm>
              <a:off x="1746" y="1805"/>
              <a:ext cx="19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0/0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6" name="Rectangle 151"/>
            <p:cNvSpPr>
              <a:spLocks noChangeArrowheads="1"/>
            </p:cNvSpPr>
            <p:nvPr/>
          </p:nvSpPr>
          <p:spPr bwMode="auto">
            <a:xfrm>
              <a:off x="1918" y="1570"/>
              <a:ext cx="19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1/0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7" name="Rectangle 152"/>
            <p:cNvSpPr>
              <a:spLocks noChangeArrowheads="1"/>
            </p:cNvSpPr>
            <p:nvPr/>
          </p:nvSpPr>
          <p:spPr bwMode="auto">
            <a:xfrm>
              <a:off x="1027" y="139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8" name="Rectangle 153"/>
            <p:cNvSpPr>
              <a:spLocks noChangeArrowheads="1"/>
            </p:cNvSpPr>
            <p:nvPr/>
          </p:nvSpPr>
          <p:spPr bwMode="auto">
            <a:xfrm>
              <a:off x="1291" y="1394"/>
              <a:ext cx="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z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09" name="Rectangle 154"/>
            <p:cNvSpPr>
              <a:spLocks noChangeArrowheads="1"/>
            </p:cNvSpPr>
            <p:nvPr/>
          </p:nvSpPr>
          <p:spPr bwMode="auto">
            <a:xfrm>
              <a:off x="682" y="1308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</a:t>
              </a:r>
              <a:endParaRPr kumimoji="0" lang="da-DK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0" name="Rectangle 155"/>
            <p:cNvSpPr>
              <a:spLocks noChangeArrowheads="1"/>
            </p:cNvSpPr>
            <p:nvPr/>
          </p:nvSpPr>
          <p:spPr bwMode="auto">
            <a:xfrm>
              <a:off x="1159" y="139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1" name="Rectangle 156"/>
            <p:cNvSpPr>
              <a:spLocks noChangeArrowheads="1"/>
            </p:cNvSpPr>
            <p:nvPr/>
          </p:nvSpPr>
          <p:spPr bwMode="auto">
            <a:xfrm>
              <a:off x="2009" y="1797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y</a:t>
              </a:r>
              <a:endParaRPr kumimoji="0" lang="da-DK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129" name="Rectangle 119"/>
          <p:cNvSpPr>
            <a:spLocks noChangeArrowheads="1"/>
          </p:cNvSpPr>
          <p:nvPr/>
        </p:nvSpPr>
        <p:spPr bwMode="auto">
          <a:xfrm>
            <a:off x="3800872" y="6423139"/>
            <a:ext cx="235122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r / m = rang / #marks</a:t>
            </a:r>
            <a:endParaRPr kumimoji="0" lang="da-D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2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96"/>
          <p:cNvGrpSpPr>
            <a:grpSpLocks noChangeAspect="1"/>
          </p:cNvGrpSpPr>
          <p:nvPr/>
        </p:nvGrpSpPr>
        <p:grpSpPr bwMode="auto">
          <a:xfrm>
            <a:off x="142294" y="2232524"/>
            <a:ext cx="9706151" cy="4325755"/>
            <a:chOff x="275" y="1635"/>
            <a:chExt cx="5614" cy="2502"/>
          </a:xfrm>
        </p:grpSpPr>
        <p:grpSp>
          <p:nvGrpSpPr>
            <p:cNvPr id="100" name="Group 297"/>
            <p:cNvGrpSpPr>
              <a:grpSpLocks/>
            </p:cNvGrpSpPr>
            <p:nvPr/>
          </p:nvGrpSpPr>
          <p:grpSpPr bwMode="auto">
            <a:xfrm>
              <a:off x="594" y="1635"/>
              <a:ext cx="5295" cy="2502"/>
              <a:chOff x="594" y="1635"/>
              <a:chExt cx="5295" cy="2502"/>
            </a:xfrm>
          </p:grpSpPr>
          <p:sp>
            <p:nvSpPr>
              <p:cNvPr id="138" name="Arc 98"/>
              <p:cNvSpPr>
                <a:spLocks/>
              </p:cNvSpPr>
              <p:nvPr/>
            </p:nvSpPr>
            <p:spPr bwMode="auto">
              <a:xfrm>
                <a:off x="5760" y="367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39" name="Arc 99"/>
              <p:cNvSpPr>
                <a:spLocks/>
              </p:cNvSpPr>
              <p:nvPr/>
            </p:nvSpPr>
            <p:spPr bwMode="auto">
              <a:xfrm>
                <a:off x="4004" y="3673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0" name="Arc 100"/>
              <p:cNvSpPr>
                <a:spLocks/>
              </p:cNvSpPr>
              <p:nvPr/>
            </p:nvSpPr>
            <p:spPr bwMode="auto">
              <a:xfrm>
                <a:off x="4856" y="3775"/>
                <a:ext cx="52" cy="10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1" name="Arc 101"/>
              <p:cNvSpPr>
                <a:spLocks/>
              </p:cNvSpPr>
              <p:nvPr/>
            </p:nvSpPr>
            <p:spPr bwMode="auto">
              <a:xfrm>
                <a:off x="4908" y="3775"/>
                <a:ext cx="52" cy="104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81 w 21600"/>
                  <a:gd name="T1" fmla="*/ 43192 h 43192"/>
                  <a:gd name="T2" fmla="*/ 21181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81" y="43191"/>
                    </a:moveTo>
                    <a:cubicBezTo>
                      <a:pt x="9417" y="42963"/>
                      <a:pt x="0" y="33362"/>
                      <a:pt x="0" y="21596"/>
                    </a:cubicBezTo>
                    <a:cubicBezTo>
                      <a:pt x="-1" y="9829"/>
                      <a:pt x="9417" y="228"/>
                      <a:pt x="21181" y="0"/>
                    </a:cubicBezTo>
                  </a:path>
                  <a:path w="21600" h="43192" stroke="0" extrusionOk="0">
                    <a:moveTo>
                      <a:pt x="21181" y="43191"/>
                    </a:moveTo>
                    <a:cubicBezTo>
                      <a:pt x="9417" y="42963"/>
                      <a:pt x="0" y="33362"/>
                      <a:pt x="0" y="21596"/>
                    </a:cubicBezTo>
                    <a:cubicBezTo>
                      <a:pt x="-1" y="9829"/>
                      <a:pt x="9417" y="228"/>
                      <a:pt x="21181" y="0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2" name="Arc 102"/>
              <p:cNvSpPr>
                <a:spLocks/>
              </p:cNvSpPr>
              <p:nvPr/>
            </p:nvSpPr>
            <p:spPr bwMode="auto">
              <a:xfrm>
                <a:off x="3177" y="3879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3" name="Arc 103"/>
              <p:cNvSpPr>
                <a:spLocks/>
              </p:cNvSpPr>
              <p:nvPr/>
            </p:nvSpPr>
            <p:spPr bwMode="auto">
              <a:xfrm>
                <a:off x="5760" y="3879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4" name="Arc 104"/>
              <p:cNvSpPr>
                <a:spLocks/>
              </p:cNvSpPr>
              <p:nvPr/>
            </p:nvSpPr>
            <p:spPr bwMode="auto">
              <a:xfrm>
                <a:off x="4494" y="3982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5" name="Arc 105"/>
              <p:cNvSpPr>
                <a:spLocks/>
              </p:cNvSpPr>
              <p:nvPr/>
            </p:nvSpPr>
            <p:spPr bwMode="auto">
              <a:xfrm>
                <a:off x="4443" y="398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6" name="Arc 106"/>
              <p:cNvSpPr>
                <a:spLocks/>
              </p:cNvSpPr>
              <p:nvPr/>
            </p:nvSpPr>
            <p:spPr bwMode="auto">
              <a:xfrm>
                <a:off x="698" y="3673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7" name="Arc 107"/>
              <p:cNvSpPr>
                <a:spLocks/>
              </p:cNvSpPr>
              <p:nvPr/>
            </p:nvSpPr>
            <p:spPr bwMode="auto">
              <a:xfrm>
                <a:off x="2041" y="367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8" name="Arc 108"/>
              <p:cNvSpPr>
                <a:spLocks/>
              </p:cNvSpPr>
              <p:nvPr/>
            </p:nvSpPr>
            <p:spPr bwMode="auto">
              <a:xfrm>
                <a:off x="1343" y="3775"/>
                <a:ext cx="52" cy="104"/>
              </a:xfrm>
              <a:custGeom>
                <a:avLst/>
                <a:gdLst>
                  <a:gd name="G0" fmla="+- 419 0 0"/>
                  <a:gd name="G1" fmla="+- 21600 0 0"/>
                  <a:gd name="G2" fmla="+- 21600 0 0"/>
                  <a:gd name="T0" fmla="*/ 0 w 22019"/>
                  <a:gd name="T1" fmla="*/ 4 h 43200"/>
                  <a:gd name="T2" fmla="*/ 0 w 22019"/>
                  <a:gd name="T3" fmla="*/ 43196 h 43200"/>
                  <a:gd name="T4" fmla="*/ 419 w 2201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19" h="43200" fill="none" extrusionOk="0">
                    <a:moveTo>
                      <a:pt x="0" y="4"/>
                    </a:moveTo>
                    <a:cubicBezTo>
                      <a:pt x="139" y="1"/>
                      <a:pt x="279" y="-1"/>
                      <a:pt x="419" y="0"/>
                    </a:cubicBezTo>
                    <a:cubicBezTo>
                      <a:pt x="12348" y="0"/>
                      <a:pt x="22019" y="9670"/>
                      <a:pt x="22019" y="21600"/>
                    </a:cubicBezTo>
                    <a:cubicBezTo>
                      <a:pt x="22019" y="33529"/>
                      <a:pt x="12348" y="43200"/>
                      <a:pt x="419" y="43200"/>
                    </a:cubicBezTo>
                    <a:cubicBezTo>
                      <a:pt x="279" y="43200"/>
                      <a:pt x="139" y="43198"/>
                      <a:pt x="0" y="43195"/>
                    </a:cubicBezTo>
                  </a:path>
                  <a:path w="22019" h="43200" stroke="0" extrusionOk="0">
                    <a:moveTo>
                      <a:pt x="0" y="4"/>
                    </a:moveTo>
                    <a:cubicBezTo>
                      <a:pt x="139" y="1"/>
                      <a:pt x="279" y="-1"/>
                      <a:pt x="419" y="0"/>
                    </a:cubicBezTo>
                    <a:cubicBezTo>
                      <a:pt x="12348" y="0"/>
                      <a:pt x="22019" y="9670"/>
                      <a:pt x="22019" y="21600"/>
                    </a:cubicBezTo>
                    <a:cubicBezTo>
                      <a:pt x="22019" y="33529"/>
                      <a:pt x="12348" y="43200"/>
                      <a:pt x="419" y="43200"/>
                    </a:cubicBezTo>
                    <a:cubicBezTo>
                      <a:pt x="279" y="43200"/>
                      <a:pt x="139" y="43198"/>
                      <a:pt x="0" y="43195"/>
                    </a:cubicBezTo>
                    <a:lnTo>
                      <a:pt x="419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49" name="Arc 109"/>
              <p:cNvSpPr>
                <a:spLocks/>
              </p:cNvSpPr>
              <p:nvPr/>
            </p:nvSpPr>
            <p:spPr bwMode="auto">
              <a:xfrm>
                <a:off x="1395" y="3775"/>
                <a:ext cx="52" cy="104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4" name="Arc 114"/>
              <p:cNvSpPr>
                <a:spLocks/>
              </p:cNvSpPr>
              <p:nvPr/>
            </p:nvSpPr>
            <p:spPr bwMode="auto">
              <a:xfrm>
                <a:off x="2867" y="3879"/>
                <a:ext cx="53" cy="103"/>
              </a:xfrm>
              <a:custGeom>
                <a:avLst/>
                <a:gdLst>
                  <a:gd name="G0" fmla="+- 423 0 0"/>
                  <a:gd name="G1" fmla="+- 21600 0 0"/>
                  <a:gd name="G2" fmla="+- 21600 0 0"/>
                  <a:gd name="T0" fmla="*/ 8 w 22023"/>
                  <a:gd name="T1" fmla="*/ 4 h 43200"/>
                  <a:gd name="T2" fmla="*/ 0 w 22023"/>
                  <a:gd name="T3" fmla="*/ 43196 h 43200"/>
                  <a:gd name="T4" fmla="*/ 423 w 2202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23" h="43200" fill="none" extrusionOk="0">
                    <a:moveTo>
                      <a:pt x="7" y="3"/>
                    </a:moveTo>
                    <a:cubicBezTo>
                      <a:pt x="146" y="1"/>
                      <a:pt x="284" y="-1"/>
                      <a:pt x="423" y="0"/>
                    </a:cubicBezTo>
                    <a:cubicBezTo>
                      <a:pt x="12352" y="0"/>
                      <a:pt x="22023" y="9670"/>
                      <a:pt x="22023" y="21600"/>
                    </a:cubicBezTo>
                    <a:cubicBezTo>
                      <a:pt x="22023" y="33529"/>
                      <a:pt x="12352" y="43200"/>
                      <a:pt x="423" y="43200"/>
                    </a:cubicBezTo>
                    <a:cubicBezTo>
                      <a:pt x="281" y="43200"/>
                      <a:pt x="140" y="43198"/>
                      <a:pt x="0" y="43195"/>
                    </a:cubicBezTo>
                  </a:path>
                  <a:path w="22023" h="43200" stroke="0" extrusionOk="0">
                    <a:moveTo>
                      <a:pt x="7" y="3"/>
                    </a:moveTo>
                    <a:cubicBezTo>
                      <a:pt x="146" y="1"/>
                      <a:pt x="284" y="-1"/>
                      <a:pt x="423" y="0"/>
                    </a:cubicBezTo>
                    <a:cubicBezTo>
                      <a:pt x="12352" y="0"/>
                      <a:pt x="22023" y="9670"/>
                      <a:pt x="22023" y="21600"/>
                    </a:cubicBezTo>
                    <a:cubicBezTo>
                      <a:pt x="22023" y="33529"/>
                      <a:pt x="12352" y="43200"/>
                      <a:pt x="423" y="43200"/>
                    </a:cubicBezTo>
                    <a:cubicBezTo>
                      <a:pt x="281" y="43200"/>
                      <a:pt x="140" y="43198"/>
                      <a:pt x="0" y="43195"/>
                    </a:cubicBezTo>
                    <a:lnTo>
                      <a:pt x="423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5" name="Arc 115"/>
              <p:cNvSpPr>
                <a:spLocks/>
              </p:cNvSpPr>
              <p:nvPr/>
            </p:nvSpPr>
            <p:spPr bwMode="auto">
              <a:xfrm>
                <a:off x="698" y="3880"/>
                <a:ext cx="52" cy="103"/>
              </a:xfrm>
              <a:custGeom>
                <a:avLst/>
                <a:gdLst>
                  <a:gd name="G0" fmla="+- 21600 0 0"/>
                  <a:gd name="G1" fmla="+- 21596 0 0"/>
                  <a:gd name="G2" fmla="+- 21600 0 0"/>
                  <a:gd name="T0" fmla="*/ 21177 w 21600"/>
                  <a:gd name="T1" fmla="*/ 43192 h 43192"/>
                  <a:gd name="T2" fmla="*/ 21185 w 21600"/>
                  <a:gd name="T3" fmla="*/ 0 h 43192"/>
                  <a:gd name="T4" fmla="*/ 21600 w 21600"/>
                  <a:gd name="T5" fmla="*/ 21596 h 43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2" fill="none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</a:path>
                  <a:path w="21600" h="43192" stroke="0" extrusionOk="0">
                    <a:moveTo>
                      <a:pt x="21177" y="43191"/>
                    </a:moveTo>
                    <a:cubicBezTo>
                      <a:pt x="9414" y="42961"/>
                      <a:pt x="0" y="33360"/>
                      <a:pt x="0" y="21596"/>
                    </a:cubicBezTo>
                    <a:cubicBezTo>
                      <a:pt x="-1" y="9828"/>
                      <a:pt x="9419" y="226"/>
                      <a:pt x="21184" y="-1"/>
                    </a:cubicBezTo>
                    <a:lnTo>
                      <a:pt x="2160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6" name="Arc 116"/>
              <p:cNvSpPr>
                <a:spLocks/>
              </p:cNvSpPr>
              <p:nvPr/>
            </p:nvSpPr>
            <p:spPr bwMode="auto">
              <a:xfrm>
                <a:off x="1808" y="3982"/>
                <a:ext cx="52" cy="10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21600"/>
                  <a:gd name="T1" fmla="*/ 43200 h 43200"/>
                  <a:gd name="T2" fmla="*/ 21600 w 21600"/>
                  <a:gd name="T3" fmla="*/ 0 h 43200"/>
                  <a:gd name="T4" fmla="*/ 2160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3200" stroke="0" extrusionOk="0">
                    <a:moveTo>
                      <a:pt x="21600" y="43200"/>
                    </a:move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57" name="Arc 117"/>
              <p:cNvSpPr>
                <a:spLocks/>
              </p:cNvSpPr>
              <p:nvPr/>
            </p:nvSpPr>
            <p:spPr bwMode="auto">
              <a:xfrm>
                <a:off x="1757" y="3982"/>
                <a:ext cx="52" cy="10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0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29"/>
                      <a:pt x="11929" y="43199"/>
                      <a:pt x="0" y="432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1" name="Arc 121"/>
              <p:cNvSpPr>
                <a:spLocks/>
              </p:cNvSpPr>
              <p:nvPr/>
            </p:nvSpPr>
            <p:spPr bwMode="auto">
              <a:xfrm>
                <a:off x="5784" y="3207"/>
                <a:ext cx="105" cy="180"/>
              </a:xfrm>
              <a:custGeom>
                <a:avLst/>
                <a:gdLst>
                  <a:gd name="G0" fmla="+- 0 0 0"/>
                  <a:gd name="G1" fmla="+- 21596 0 0"/>
                  <a:gd name="G2" fmla="+- 21600 0 0"/>
                  <a:gd name="T0" fmla="*/ 411 w 21600"/>
                  <a:gd name="T1" fmla="*/ 0 h 36972"/>
                  <a:gd name="T2" fmla="*/ 15171 w 21600"/>
                  <a:gd name="T3" fmla="*/ 36972 h 36972"/>
                  <a:gd name="T4" fmla="*/ 0 w 21600"/>
                  <a:gd name="T5" fmla="*/ 21596 h 36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6972" fill="none" extrusionOk="0">
                    <a:moveTo>
                      <a:pt x="411" y="-1"/>
                    </a:moveTo>
                    <a:cubicBezTo>
                      <a:pt x="12178" y="223"/>
                      <a:pt x="21600" y="9826"/>
                      <a:pt x="21600" y="21596"/>
                    </a:cubicBezTo>
                    <a:cubicBezTo>
                      <a:pt x="21600" y="27374"/>
                      <a:pt x="19284" y="32912"/>
                      <a:pt x="15170" y="36971"/>
                    </a:cubicBezTo>
                  </a:path>
                  <a:path w="21600" h="36972" stroke="0" extrusionOk="0">
                    <a:moveTo>
                      <a:pt x="411" y="-1"/>
                    </a:moveTo>
                    <a:cubicBezTo>
                      <a:pt x="12178" y="223"/>
                      <a:pt x="21600" y="9826"/>
                      <a:pt x="21600" y="21596"/>
                    </a:cubicBezTo>
                    <a:cubicBezTo>
                      <a:pt x="21600" y="27374"/>
                      <a:pt x="19284" y="32912"/>
                      <a:pt x="15170" y="36971"/>
                    </a:cubicBezTo>
                    <a:lnTo>
                      <a:pt x="0" y="21596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2" name="Freeform 122"/>
              <p:cNvSpPr>
                <a:spLocks/>
              </p:cNvSpPr>
              <p:nvPr/>
            </p:nvSpPr>
            <p:spPr bwMode="auto">
              <a:xfrm>
                <a:off x="5825" y="3346"/>
                <a:ext cx="64" cy="57"/>
              </a:xfrm>
              <a:custGeom>
                <a:avLst/>
                <a:gdLst>
                  <a:gd name="T0" fmla="*/ 64 w 64"/>
                  <a:gd name="T1" fmla="*/ 26 h 57"/>
                  <a:gd name="T2" fmla="*/ 0 w 64"/>
                  <a:gd name="T3" fmla="*/ 57 h 57"/>
                  <a:gd name="T4" fmla="*/ 42 w 64"/>
                  <a:gd name="T5" fmla="*/ 0 h 57"/>
                  <a:gd name="T6" fmla="*/ 64 w 64"/>
                  <a:gd name="T7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57">
                    <a:moveTo>
                      <a:pt x="64" y="26"/>
                    </a:moveTo>
                    <a:lnTo>
                      <a:pt x="0" y="57"/>
                    </a:lnTo>
                    <a:lnTo>
                      <a:pt x="42" y="0"/>
                    </a:lnTo>
                    <a:lnTo>
                      <a:pt x="64" y="2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3" name="Arc 123"/>
              <p:cNvSpPr>
                <a:spLocks/>
              </p:cNvSpPr>
              <p:nvPr/>
            </p:nvSpPr>
            <p:spPr bwMode="auto">
              <a:xfrm>
                <a:off x="594" y="3207"/>
                <a:ext cx="104" cy="193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10861 w 21600"/>
                  <a:gd name="T1" fmla="*/ 40341 h 40341"/>
                  <a:gd name="T2" fmla="*/ 21600 w 21600"/>
                  <a:gd name="T3" fmla="*/ 0 h 40341"/>
                  <a:gd name="T4" fmla="*/ 21600 w 21600"/>
                  <a:gd name="T5" fmla="*/ 21600 h 40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0341" fill="none" extrusionOk="0">
                    <a:moveTo>
                      <a:pt x="10860" y="40341"/>
                    </a:moveTo>
                    <a:cubicBezTo>
                      <a:pt x="4143" y="36491"/>
                      <a:pt x="0" y="2934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</a:path>
                  <a:path w="21600" h="40341" stroke="0" extrusionOk="0">
                    <a:moveTo>
                      <a:pt x="10860" y="40341"/>
                    </a:moveTo>
                    <a:cubicBezTo>
                      <a:pt x="4143" y="36491"/>
                      <a:pt x="0" y="29342"/>
                      <a:pt x="0" y="21600"/>
                    </a:cubicBezTo>
                    <a:cubicBezTo>
                      <a:pt x="-1" y="9670"/>
                      <a:pt x="9670" y="0"/>
                      <a:pt x="2159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4" name="Freeform 124"/>
              <p:cNvSpPr>
                <a:spLocks/>
              </p:cNvSpPr>
              <p:nvPr/>
            </p:nvSpPr>
            <p:spPr bwMode="auto">
              <a:xfrm>
                <a:off x="612" y="3363"/>
                <a:ext cx="70" cy="44"/>
              </a:xfrm>
              <a:custGeom>
                <a:avLst/>
                <a:gdLst>
                  <a:gd name="T0" fmla="*/ 14 w 70"/>
                  <a:gd name="T1" fmla="*/ 0 h 44"/>
                  <a:gd name="T2" fmla="*/ 70 w 70"/>
                  <a:gd name="T3" fmla="*/ 44 h 44"/>
                  <a:gd name="T4" fmla="*/ 0 w 70"/>
                  <a:gd name="T5" fmla="*/ 31 h 44"/>
                  <a:gd name="T6" fmla="*/ 14 w 70"/>
                  <a:gd name="T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" h="44">
                    <a:moveTo>
                      <a:pt x="14" y="0"/>
                    </a:moveTo>
                    <a:lnTo>
                      <a:pt x="70" y="44"/>
                    </a:lnTo>
                    <a:lnTo>
                      <a:pt x="0" y="31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5" name="Line 125"/>
              <p:cNvSpPr>
                <a:spLocks noChangeShapeType="1"/>
              </p:cNvSpPr>
              <p:nvPr/>
            </p:nvSpPr>
            <p:spPr bwMode="auto">
              <a:xfrm flipH="1">
                <a:off x="4959" y="3775"/>
                <a:ext cx="80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6" name="Line 126"/>
              <p:cNvSpPr>
                <a:spLocks noChangeShapeType="1"/>
              </p:cNvSpPr>
              <p:nvPr/>
            </p:nvSpPr>
            <p:spPr bwMode="auto">
              <a:xfrm flipH="1">
                <a:off x="4055" y="3775"/>
                <a:ext cx="80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7" name="Line 127"/>
              <p:cNvSpPr>
                <a:spLocks noChangeShapeType="1"/>
              </p:cNvSpPr>
              <p:nvPr/>
            </p:nvSpPr>
            <p:spPr bwMode="auto">
              <a:xfrm flipH="1">
                <a:off x="4546" y="3982"/>
                <a:ext cx="121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8" name="Line 128"/>
              <p:cNvSpPr>
                <a:spLocks noChangeShapeType="1"/>
              </p:cNvSpPr>
              <p:nvPr/>
            </p:nvSpPr>
            <p:spPr bwMode="auto">
              <a:xfrm flipH="1">
                <a:off x="3229" y="3982"/>
                <a:ext cx="121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69" name="Line 129"/>
              <p:cNvSpPr>
                <a:spLocks noChangeShapeType="1"/>
              </p:cNvSpPr>
              <p:nvPr/>
            </p:nvSpPr>
            <p:spPr bwMode="auto">
              <a:xfrm>
                <a:off x="92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0" name="Freeform 130"/>
              <p:cNvSpPr>
                <a:spLocks/>
              </p:cNvSpPr>
              <p:nvPr/>
            </p:nvSpPr>
            <p:spPr bwMode="auto">
              <a:xfrm>
                <a:off x="870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1" name="Freeform 131"/>
              <p:cNvSpPr>
                <a:spLocks/>
              </p:cNvSpPr>
              <p:nvPr/>
            </p:nvSpPr>
            <p:spPr bwMode="auto">
              <a:xfrm>
                <a:off x="1025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2" name="Line 132"/>
              <p:cNvSpPr>
                <a:spLocks noChangeShapeType="1"/>
              </p:cNvSpPr>
              <p:nvPr/>
            </p:nvSpPr>
            <p:spPr bwMode="auto">
              <a:xfrm>
                <a:off x="5467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3" name="Freeform 133"/>
              <p:cNvSpPr>
                <a:spLocks/>
              </p:cNvSpPr>
              <p:nvPr/>
            </p:nvSpPr>
            <p:spPr bwMode="auto">
              <a:xfrm>
                <a:off x="541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4" name="Freeform 134"/>
              <p:cNvSpPr>
                <a:spLocks/>
              </p:cNvSpPr>
              <p:nvPr/>
            </p:nvSpPr>
            <p:spPr bwMode="auto">
              <a:xfrm>
                <a:off x="557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5" name="Line 135"/>
              <p:cNvSpPr>
                <a:spLocks noChangeShapeType="1"/>
              </p:cNvSpPr>
              <p:nvPr/>
            </p:nvSpPr>
            <p:spPr bwMode="auto">
              <a:xfrm flipH="1">
                <a:off x="749" y="3775"/>
                <a:ext cx="59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6" name="Line 136"/>
              <p:cNvSpPr>
                <a:spLocks noChangeShapeType="1"/>
              </p:cNvSpPr>
              <p:nvPr/>
            </p:nvSpPr>
            <p:spPr bwMode="auto">
              <a:xfrm flipH="1">
                <a:off x="1447" y="3775"/>
                <a:ext cx="594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79" name="Line 139"/>
              <p:cNvSpPr>
                <a:spLocks noChangeShapeType="1"/>
              </p:cNvSpPr>
              <p:nvPr/>
            </p:nvSpPr>
            <p:spPr bwMode="auto">
              <a:xfrm flipH="1">
                <a:off x="1860" y="3982"/>
                <a:ext cx="1007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0" name="Line 140"/>
              <p:cNvSpPr>
                <a:spLocks noChangeShapeType="1"/>
              </p:cNvSpPr>
              <p:nvPr/>
            </p:nvSpPr>
            <p:spPr bwMode="auto">
              <a:xfrm flipH="1">
                <a:off x="749" y="3982"/>
                <a:ext cx="100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3" name="Line 143"/>
              <p:cNvSpPr>
                <a:spLocks noChangeShapeType="1"/>
              </p:cNvSpPr>
              <p:nvPr/>
            </p:nvSpPr>
            <p:spPr bwMode="auto">
              <a:xfrm>
                <a:off x="5054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4" name="Freeform 144"/>
              <p:cNvSpPr>
                <a:spLocks/>
              </p:cNvSpPr>
              <p:nvPr/>
            </p:nvSpPr>
            <p:spPr bwMode="auto">
              <a:xfrm>
                <a:off x="5002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5" name="Freeform 145"/>
              <p:cNvSpPr>
                <a:spLocks/>
              </p:cNvSpPr>
              <p:nvPr/>
            </p:nvSpPr>
            <p:spPr bwMode="auto">
              <a:xfrm>
                <a:off x="5157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6" name="Line 146"/>
              <p:cNvSpPr>
                <a:spLocks noChangeShapeType="1"/>
              </p:cNvSpPr>
              <p:nvPr/>
            </p:nvSpPr>
            <p:spPr bwMode="auto">
              <a:xfrm>
                <a:off x="4641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7" name="Freeform 147"/>
              <p:cNvSpPr>
                <a:spLocks/>
              </p:cNvSpPr>
              <p:nvPr/>
            </p:nvSpPr>
            <p:spPr bwMode="auto">
              <a:xfrm>
                <a:off x="4589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8" name="Freeform 148"/>
              <p:cNvSpPr>
                <a:spLocks/>
              </p:cNvSpPr>
              <p:nvPr/>
            </p:nvSpPr>
            <p:spPr bwMode="auto">
              <a:xfrm>
                <a:off x="4744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89" name="Line 149"/>
              <p:cNvSpPr>
                <a:spLocks noChangeShapeType="1"/>
              </p:cNvSpPr>
              <p:nvPr/>
            </p:nvSpPr>
            <p:spPr bwMode="auto">
              <a:xfrm>
                <a:off x="4228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0" name="Freeform 150"/>
              <p:cNvSpPr>
                <a:spLocks/>
              </p:cNvSpPr>
              <p:nvPr/>
            </p:nvSpPr>
            <p:spPr bwMode="auto">
              <a:xfrm>
                <a:off x="417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1" name="Freeform 151"/>
              <p:cNvSpPr>
                <a:spLocks/>
              </p:cNvSpPr>
              <p:nvPr/>
            </p:nvSpPr>
            <p:spPr bwMode="auto">
              <a:xfrm>
                <a:off x="433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2" name="Line 152"/>
              <p:cNvSpPr>
                <a:spLocks noChangeShapeType="1"/>
              </p:cNvSpPr>
              <p:nvPr/>
            </p:nvSpPr>
            <p:spPr bwMode="auto">
              <a:xfrm>
                <a:off x="3814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3" name="Freeform 153"/>
              <p:cNvSpPr>
                <a:spLocks/>
              </p:cNvSpPr>
              <p:nvPr/>
            </p:nvSpPr>
            <p:spPr bwMode="auto">
              <a:xfrm>
                <a:off x="376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4" name="Freeform 154"/>
              <p:cNvSpPr>
                <a:spLocks/>
              </p:cNvSpPr>
              <p:nvPr/>
            </p:nvSpPr>
            <p:spPr bwMode="auto">
              <a:xfrm>
                <a:off x="391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5" name="Line 155"/>
              <p:cNvSpPr>
                <a:spLocks noChangeShapeType="1"/>
              </p:cNvSpPr>
              <p:nvPr/>
            </p:nvSpPr>
            <p:spPr bwMode="auto">
              <a:xfrm>
                <a:off x="1748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6" name="Freeform 156"/>
              <p:cNvSpPr>
                <a:spLocks/>
              </p:cNvSpPr>
              <p:nvPr/>
            </p:nvSpPr>
            <p:spPr bwMode="auto">
              <a:xfrm>
                <a:off x="169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7" name="Freeform 157"/>
              <p:cNvSpPr>
                <a:spLocks/>
              </p:cNvSpPr>
              <p:nvPr/>
            </p:nvSpPr>
            <p:spPr bwMode="auto">
              <a:xfrm>
                <a:off x="185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8" name="Line 158"/>
              <p:cNvSpPr>
                <a:spLocks noChangeShapeType="1"/>
              </p:cNvSpPr>
              <p:nvPr/>
            </p:nvSpPr>
            <p:spPr bwMode="auto">
              <a:xfrm>
                <a:off x="1335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199" name="Freeform 159"/>
              <p:cNvSpPr>
                <a:spLocks/>
              </p:cNvSpPr>
              <p:nvPr/>
            </p:nvSpPr>
            <p:spPr bwMode="auto">
              <a:xfrm>
                <a:off x="128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0" name="Freeform 160"/>
              <p:cNvSpPr>
                <a:spLocks/>
              </p:cNvSpPr>
              <p:nvPr/>
            </p:nvSpPr>
            <p:spPr bwMode="auto">
              <a:xfrm>
                <a:off x="143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1" name="Line 161"/>
              <p:cNvSpPr>
                <a:spLocks noChangeShapeType="1"/>
              </p:cNvSpPr>
              <p:nvPr/>
            </p:nvSpPr>
            <p:spPr bwMode="auto">
              <a:xfrm>
                <a:off x="3659" y="2536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2" name="Freeform 162"/>
              <p:cNvSpPr>
                <a:spLocks/>
              </p:cNvSpPr>
              <p:nvPr/>
            </p:nvSpPr>
            <p:spPr bwMode="auto">
              <a:xfrm>
                <a:off x="3608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3" name="Freeform 163"/>
              <p:cNvSpPr>
                <a:spLocks/>
              </p:cNvSpPr>
              <p:nvPr/>
            </p:nvSpPr>
            <p:spPr bwMode="auto">
              <a:xfrm>
                <a:off x="3763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4" name="Line 164"/>
              <p:cNvSpPr>
                <a:spLocks noChangeShapeType="1"/>
              </p:cNvSpPr>
              <p:nvPr/>
            </p:nvSpPr>
            <p:spPr bwMode="auto">
              <a:xfrm>
                <a:off x="3246" y="2536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5" name="Freeform 165"/>
              <p:cNvSpPr>
                <a:spLocks/>
              </p:cNvSpPr>
              <p:nvPr/>
            </p:nvSpPr>
            <p:spPr bwMode="auto">
              <a:xfrm>
                <a:off x="3194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6" name="Freeform 166"/>
              <p:cNvSpPr>
                <a:spLocks/>
              </p:cNvSpPr>
              <p:nvPr/>
            </p:nvSpPr>
            <p:spPr bwMode="auto">
              <a:xfrm>
                <a:off x="3349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7" name="Line 167"/>
              <p:cNvSpPr>
                <a:spLocks noChangeShapeType="1"/>
              </p:cNvSpPr>
              <p:nvPr/>
            </p:nvSpPr>
            <p:spPr bwMode="auto">
              <a:xfrm>
                <a:off x="2833" y="2536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8" name="Freeform 168"/>
              <p:cNvSpPr>
                <a:spLocks/>
              </p:cNvSpPr>
              <p:nvPr/>
            </p:nvSpPr>
            <p:spPr bwMode="auto">
              <a:xfrm>
                <a:off x="2781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09" name="Freeform 169"/>
              <p:cNvSpPr>
                <a:spLocks/>
              </p:cNvSpPr>
              <p:nvPr/>
            </p:nvSpPr>
            <p:spPr bwMode="auto">
              <a:xfrm>
                <a:off x="2936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0" name="Line 170"/>
              <p:cNvSpPr>
                <a:spLocks noChangeShapeType="1"/>
              </p:cNvSpPr>
              <p:nvPr/>
            </p:nvSpPr>
            <p:spPr bwMode="auto">
              <a:xfrm>
                <a:off x="2420" y="2536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1" name="Freeform 171"/>
              <p:cNvSpPr>
                <a:spLocks/>
              </p:cNvSpPr>
              <p:nvPr/>
            </p:nvSpPr>
            <p:spPr bwMode="auto">
              <a:xfrm>
                <a:off x="2368" y="2518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2" name="Freeform 172"/>
              <p:cNvSpPr>
                <a:spLocks/>
              </p:cNvSpPr>
              <p:nvPr/>
            </p:nvSpPr>
            <p:spPr bwMode="auto">
              <a:xfrm>
                <a:off x="2523" y="2518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3" name="Line 173"/>
              <p:cNvSpPr>
                <a:spLocks noChangeShapeType="1"/>
              </p:cNvSpPr>
              <p:nvPr/>
            </p:nvSpPr>
            <p:spPr bwMode="auto">
              <a:xfrm>
                <a:off x="340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4" name="Freeform 174"/>
              <p:cNvSpPr>
                <a:spLocks/>
              </p:cNvSpPr>
              <p:nvPr/>
            </p:nvSpPr>
            <p:spPr bwMode="auto">
              <a:xfrm>
                <a:off x="3349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5" name="Freeform 175"/>
              <p:cNvSpPr>
                <a:spLocks/>
              </p:cNvSpPr>
              <p:nvPr/>
            </p:nvSpPr>
            <p:spPr bwMode="auto">
              <a:xfrm>
                <a:off x="3504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6" name="Line 176"/>
              <p:cNvSpPr>
                <a:spLocks noChangeShapeType="1"/>
              </p:cNvSpPr>
              <p:nvPr/>
            </p:nvSpPr>
            <p:spPr bwMode="auto">
              <a:xfrm>
                <a:off x="2988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7" name="Freeform 177"/>
              <p:cNvSpPr>
                <a:spLocks/>
              </p:cNvSpPr>
              <p:nvPr/>
            </p:nvSpPr>
            <p:spPr bwMode="auto">
              <a:xfrm>
                <a:off x="2936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8" name="Freeform 178"/>
              <p:cNvSpPr>
                <a:spLocks/>
              </p:cNvSpPr>
              <p:nvPr/>
            </p:nvSpPr>
            <p:spPr bwMode="auto">
              <a:xfrm>
                <a:off x="3091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19" name="Line 179"/>
              <p:cNvSpPr>
                <a:spLocks noChangeShapeType="1"/>
              </p:cNvSpPr>
              <p:nvPr/>
            </p:nvSpPr>
            <p:spPr bwMode="auto">
              <a:xfrm>
                <a:off x="2575" y="3414"/>
                <a:ext cx="120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0" name="Freeform 180"/>
              <p:cNvSpPr>
                <a:spLocks/>
              </p:cNvSpPr>
              <p:nvPr/>
            </p:nvSpPr>
            <p:spPr bwMode="auto">
              <a:xfrm>
                <a:off x="2523" y="3396"/>
                <a:ext cx="69" cy="35"/>
              </a:xfrm>
              <a:custGeom>
                <a:avLst/>
                <a:gdLst>
                  <a:gd name="T0" fmla="*/ 69 w 69"/>
                  <a:gd name="T1" fmla="*/ 35 h 35"/>
                  <a:gd name="T2" fmla="*/ 0 w 69"/>
                  <a:gd name="T3" fmla="*/ 18 h 35"/>
                  <a:gd name="T4" fmla="*/ 69 w 69"/>
                  <a:gd name="T5" fmla="*/ 0 h 35"/>
                  <a:gd name="T6" fmla="*/ 69 w 69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69" y="35"/>
                    </a:moveTo>
                    <a:lnTo>
                      <a:pt x="0" y="18"/>
                    </a:lnTo>
                    <a:lnTo>
                      <a:pt x="69" y="0"/>
                    </a:lnTo>
                    <a:lnTo>
                      <a:pt x="6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1" name="Freeform 181"/>
              <p:cNvSpPr>
                <a:spLocks/>
              </p:cNvSpPr>
              <p:nvPr/>
            </p:nvSpPr>
            <p:spPr bwMode="auto">
              <a:xfrm>
                <a:off x="2678" y="3396"/>
                <a:ext cx="69" cy="35"/>
              </a:xfrm>
              <a:custGeom>
                <a:avLst/>
                <a:gdLst>
                  <a:gd name="T0" fmla="*/ 0 w 69"/>
                  <a:gd name="T1" fmla="*/ 0 h 35"/>
                  <a:gd name="T2" fmla="*/ 69 w 69"/>
                  <a:gd name="T3" fmla="*/ 18 h 35"/>
                  <a:gd name="T4" fmla="*/ 0 w 69"/>
                  <a:gd name="T5" fmla="*/ 35 h 35"/>
                  <a:gd name="T6" fmla="*/ 0 w 69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35">
                    <a:moveTo>
                      <a:pt x="0" y="0"/>
                    </a:moveTo>
                    <a:lnTo>
                      <a:pt x="69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2" name="Line 182"/>
              <p:cNvSpPr>
                <a:spLocks noChangeShapeType="1"/>
              </p:cNvSpPr>
              <p:nvPr/>
            </p:nvSpPr>
            <p:spPr bwMode="auto">
              <a:xfrm>
                <a:off x="2161" y="3414"/>
                <a:ext cx="121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3" name="Freeform 183"/>
              <p:cNvSpPr>
                <a:spLocks/>
              </p:cNvSpPr>
              <p:nvPr/>
            </p:nvSpPr>
            <p:spPr bwMode="auto">
              <a:xfrm>
                <a:off x="2110" y="3396"/>
                <a:ext cx="68" cy="35"/>
              </a:xfrm>
              <a:custGeom>
                <a:avLst/>
                <a:gdLst>
                  <a:gd name="T0" fmla="*/ 68 w 68"/>
                  <a:gd name="T1" fmla="*/ 35 h 35"/>
                  <a:gd name="T2" fmla="*/ 0 w 68"/>
                  <a:gd name="T3" fmla="*/ 18 h 35"/>
                  <a:gd name="T4" fmla="*/ 68 w 68"/>
                  <a:gd name="T5" fmla="*/ 0 h 35"/>
                  <a:gd name="T6" fmla="*/ 68 w 68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68" y="35"/>
                    </a:moveTo>
                    <a:lnTo>
                      <a:pt x="0" y="18"/>
                    </a:lnTo>
                    <a:lnTo>
                      <a:pt x="68" y="0"/>
                    </a:lnTo>
                    <a:lnTo>
                      <a:pt x="68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4" name="Freeform 184"/>
              <p:cNvSpPr>
                <a:spLocks/>
              </p:cNvSpPr>
              <p:nvPr/>
            </p:nvSpPr>
            <p:spPr bwMode="auto">
              <a:xfrm>
                <a:off x="2265" y="3396"/>
                <a:ext cx="68" cy="35"/>
              </a:xfrm>
              <a:custGeom>
                <a:avLst/>
                <a:gdLst>
                  <a:gd name="T0" fmla="*/ 0 w 68"/>
                  <a:gd name="T1" fmla="*/ 0 h 35"/>
                  <a:gd name="T2" fmla="*/ 68 w 68"/>
                  <a:gd name="T3" fmla="*/ 18 h 35"/>
                  <a:gd name="T4" fmla="*/ 0 w 68"/>
                  <a:gd name="T5" fmla="*/ 35 h 35"/>
                  <a:gd name="T6" fmla="*/ 0 w 68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8" h="35">
                    <a:moveTo>
                      <a:pt x="0" y="0"/>
                    </a:moveTo>
                    <a:lnTo>
                      <a:pt x="68" y="18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5" name="Line 185"/>
              <p:cNvSpPr>
                <a:spLocks noChangeShapeType="1"/>
              </p:cNvSpPr>
              <p:nvPr/>
            </p:nvSpPr>
            <p:spPr bwMode="auto">
              <a:xfrm>
                <a:off x="3410" y="2251"/>
                <a:ext cx="53" cy="14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6" name="Freeform 186"/>
              <p:cNvSpPr>
                <a:spLocks/>
              </p:cNvSpPr>
              <p:nvPr/>
            </p:nvSpPr>
            <p:spPr bwMode="auto">
              <a:xfrm>
                <a:off x="3441" y="2371"/>
                <a:ext cx="40" cy="71"/>
              </a:xfrm>
              <a:custGeom>
                <a:avLst/>
                <a:gdLst>
                  <a:gd name="T0" fmla="*/ 32 w 40"/>
                  <a:gd name="T1" fmla="*/ 0 h 71"/>
                  <a:gd name="T2" fmla="*/ 40 w 40"/>
                  <a:gd name="T3" fmla="*/ 71 h 71"/>
                  <a:gd name="T4" fmla="*/ 0 w 40"/>
                  <a:gd name="T5" fmla="*/ 12 h 71"/>
                  <a:gd name="T6" fmla="*/ 32 w 40"/>
                  <a:gd name="T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71">
                    <a:moveTo>
                      <a:pt x="32" y="0"/>
                    </a:moveTo>
                    <a:lnTo>
                      <a:pt x="40" y="71"/>
                    </a:lnTo>
                    <a:lnTo>
                      <a:pt x="0" y="1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7" name="Line 187"/>
              <p:cNvSpPr>
                <a:spLocks noChangeShapeType="1"/>
              </p:cNvSpPr>
              <p:nvPr/>
            </p:nvSpPr>
            <p:spPr bwMode="auto">
              <a:xfrm>
                <a:off x="3513" y="2251"/>
                <a:ext cx="0" cy="138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8" name="Freeform 188"/>
              <p:cNvSpPr>
                <a:spLocks/>
              </p:cNvSpPr>
              <p:nvPr/>
            </p:nvSpPr>
            <p:spPr bwMode="auto">
              <a:xfrm>
                <a:off x="3496" y="2372"/>
                <a:ext cx="34" cy="69"/>
              </a:xfrm>
              <a:custGeom>
                <a:avLst/>
                <a:gdLst>
                  <a:gd name="T0" fmla="*/ 34 w 34"/>
                  <a:gd name="T1" fmla="*/ 0 h 69"/>
                  <a:gd name="T2" fmla="*/ 17 w 34"/>
                  <a:gd name="T3" fmla="*/ 69 h 69"/>
                  <a:gd name="T4" fmla="*/ 0 w 34"/>
                  <a:gd name="T5" fmla="*/ 0 h 69"/>
                  <a:gd name="T6" fmla="*/ 34 w 34"/>
                  <a:gd name="T7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" h="69">
                    <a:moveTo>
                      <a:pt x="34" y="0"/>
                    </a:moveTo>
                    <a:lnTo>
                      <a:pt x="17" y="69"/>
                    </a:lnTo>
                    <a:lnTo>
                      <a:pt x="0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29" name="Line 189"/>
              <p:cNvSpPr>
                <a:spLocks noChangeShapeType="1"/>
              </p:cNvSpPr>
              <p:nvPr/>
            </p:nvSpPr>
            <p:spPr bwMode="auto">
              <a:xfrm flipH="1">
                <a:off x="3563" y="2251"/>
                <a:ext cx="53" cy="14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0" name="Freeform 190"/>
              <p:cNvSpPr>
                <a:spLocks/>
              </p:cNvSpPr>
              <p:nvPr/>
            </p:nvSpPr>
            <p:spPr bwMode="auto">
              <a:xfrm>
                <a:off x="3545" y="2371"/>
                <a:ext cx="40" cy="71"/>
              </a:xfrm>
              <a:custGeom>
                <a:avLst/>
                <a:gdLst>
                  <a:gd name="T0" fmla="*/ 40 w 40"/>
                  <a:gd name="T1" fmla="*/ 12 h 71"/>
                  <a:gd name="T2" fmla="*/ 0 w 40"/>
                  <a:gd name="T3" fmla="*/ 71 h 71"/>
                  <a:gd name="T4" fmla="*/ 8 w 40"/>
                  <a:gd name="T5" fmla="*/ 0 h 71"/>
                  <a:gd name="T6" fmla="*/ 40 w 40"/>
                  <a:gd name="T7" fmla="*/ 12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71">
                    <a:moveTo>
                      <a:pt x="40" y="12"/>
                    </a:moveTo>
                    <a:lnTo>
                      <a:pt x="0" y="71"/>
                    </a:lnTo>
                    <a:lnTo>
                      <a:pt x="8" y="0"/>
                    </a:lnTo>
                    <a:lnTo>
                      <a:pt x="4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1" name="Line 191"/>
              <p:cNvSpPr>
                <a:spLocks noChangeShapeType="1"/>
              </p:cNvSpPr>
              <p:nvPr/>
            </p:nvSpPr>
            <p:spPr bwMode="auto">
              <a:xfrm>
                <a:off x="5528" y="3207"/>
                <a:ext cx="25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2" name="Line 192"/>
              <p:cNvSpPr>
                <a:spLocks noChangeShapeType="1"/>
              </p:cNvSpPr>
              <p:nvPr/>
            </p:nvSpPr>
            <p:spPr bwMode="auto">
              <a:xfrm>
                <a:off x="698" y="3207"/>
                <a:ext cx="258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ys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3" name="Line 193"/>
              <p:cNvSpPr>
                <a:spLocks noChangeShapeType="1"/>
              </p:cNvSpPr>
              <p:nvPr/>
            </p:nvSpPr>
            <p:spPr bwMode="auto">
              <a:xfrm flipH="1">
                <a:off x="4804" y="222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4" name="Line 194"/>
              <p:cNvSpPr>
                <a:spLocks noChangeShapeType="1"/>
              </p:cNvSpPr>
              <p:nvPr/>
            </p:nvSpPr>
            <p:spPr bwMode="auto">
              <a:xfrm flipH="1">
                <a:off x="4804" y="238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5" name="Line 195"/>
              <p:cNvSpPr>
                <a:spLocks noChangeShapeType="1"/>
              </p:cNvSpPr>
              <p:nvPr/>
            </p:nvSpPr>
            <p:spPr bwMode="auto">
              <a:xfrm flipH="1">
                <a:off x="4804" y="253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6" name="Line 196"/>
              <p:cNvSpPr>
                <a:spLocks noChangeShapeType="1"/>
              </p:cNvSpPr>
              <p:nvPr/>
            </p:nvSpPr>
            <p:spPr bwMode="auto">
              <a:xfrm flipH="1">
                <a:off x="4804" y="269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7" name="Line 197"/>
              <p:cNvSpPr>
                <a:spLocks noChangeShapeType="1"/>
              </p:cNvSpPr>
              <p:nvPr/>
            </p:nvSpPr>
            <p:spPr bwMode="auto">
              <a:xfrm flipH="1">
                <a:off x="4804" y="2845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8" name="Line 198"/>
              <p:cNvSpPr>
                <a:spLocks noChangeShapeType="1"/>
              </p:cNvSpPr>
              <p:nvPr/>
            </p:nvSpPr>
            <p:spPr bwMode="auto">
              <a:xfrm flipH="1">
                <a:off x="4804" y="2071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39" name="Line 199"/>
              <p:cNvSpPr>
                <a:spLocks noChangeShapeType="1"/>
              </p:cNvSpPr>
              <p:nvPr/>
            </p:nvSpPr>
            <p:spPr bwMode="auto">
              <a:xfrm flipH="1">
                <a:off x="4804" y="1916"/>
                <a:ext cx="879" cy="0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0" name="Rectangle 200"/>
              <p:cNvSpPr>
                <a:spLocks noChangeArrowheads="1"/>
              </p:cNvSpPr>
              <p:nvPr/>
            </p:nvSpPr>
            <p:spPr bwMode="auto">
              <a:xfrm>
                <a:off x="4804" y="1761"/>
                <a:ext cx="879" cy="1239"/>
              </a:xfrm>
              <a:prstGeom prst="rect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1" name="Freeform 201"/>
              <p:cNvSpPr>
                <a:spLocks/>
              </p:cNvSpPr>
              <p:nvPr/>
            </p:nvSpPr>
            <p:spPr bwMode="auto">
              <a:xfrm>
                <a:off x="3513" y="2536"/>
                <a:ext cx="227" cy="745"/>
              </a:xfrm>
              <a:custGeom>
                <a:avLst/>
                <a:gdLst>
                  <a:gd name="T0" fmla="*/ 0 w 227"/>
                  <a:gd name="T1" fmla="*/ 0 h 745"/>
                  <a:gd name="T2" fmla="*/ 1 w 227"/>
                  <a:gd name="T3" fmla="*/ 0 h 745"/>
                  <a:gd name="T4" fmla="*/ 1 w 227"/>
                  <a:gd name="T5" fmla="*/ 2 h 745"/>
                  <a:gd name="T6" fmla="*/ 3 w 227"/>
                  <a:gd name="T7" fmla="*/ 4 h 745"/>
                  <a:gd name="T8" fmla="*/ 6 w 227"/>
                  <a:gd name="T9" fmla="*/ 8 h 745"/>
                  <a:gd name="T10" fmla="*/ 10 w 227"/>
                  <a:gd name="T11" fmla="*/ 14 h 745"/>
                  <a:gd name="T12" fmla="*/ 14 w 227"/>
                  <a:gd name="T13" fmla="*/ 21 h 745"/>
                  <a:gd name="T14" fmla="*/ 21 w 227"/>
                  <a:gd name="T15" fmla="*/ 31 h 745"/>
                  <a:gd name="T16" fmla="*/ 28 w 227"/>
                  <a:gd name="T17" fmla="*/ 41 h 745"/>
                  <a:gd name="T18" fmla="*/ 35 w 227"/>
                  <a:gd name="T19" fmla="*/ 54 h 745"/>
                  <a:gd name="T20" fmla="*/ 44 w 227"/>
                  <a:gd name="T21" fmla="*/ 68 h 745"/>
                  <a:gd name="T22" fmla="*/ 53 w 227"/>
                  <a:gd name="T23" fmla="*/ 83 h 745"/>
                  <a:gd name="T24" fmla="*/ 63 w 227"/>
                  <a:gd name="T25" fmla="*/ 99 h 745"/>
                  <a:gd name="T26" fmla="*/ 73 w 227"/>
                  <a:gd name="T27" fmla="*/ 115 h 745"/>
                  <a:gd name="T28" fmla="*/ 83 w 227"/>
                  <a:gd name="T29" fmla="*/ 133 h 745"/>
                  <a:gd name="T30" fmla="*/ 94 w 227"/>
                  <a:gd name="T31" fmla="*/ 152 h 745"/>
                  <a:gd name="T32" fmla="*/ 104 w 227"/>
                  <a:gd name="T33" fmla="*/ 171 h 745"/>
                  <a:gd name="T34" fmla="*/ 114 w 227"/>
                  <a:gd name="T35" fmla="*/ 191 h 745"/>
                  <a:gd name="T36" fmla="*/ 125 w 227"/>
                  <a:gd name="T37" fmla="*/ 211 h 745"/>
                  <a:gd name="T38" fmla="*/ 135 w 227"/>
                  <a:gd name="T39" fmla="*/ 232 h 745"/>
                  <a:gd name="T40" fmla="*/ 145 w 227"/>
                  <a:gd name="T41" fmla="*/ 254 h 745"/>
                  <a:gd name="T42" fmla="*/ 154 w 227"/>
                  <a:gd name="T43" fmla="*/ 277 h 745"/>
                  <a:gd name="T44" fmla="*/ 164 w 227"/>
                  <a:gd name="T45" fmla="*/ 301 h 745"/>
                  <a:gd name="T46" fmla="*/ 173 w 227"/>
                  <a:gd name="T47" fmla="*/ 327 h 745"/>
                  <a:gd name="T48" fmla="*/ 183 w 227"/>
                  <a:gd name="T49" fmla="*/ 353 h 745"/>
                  <a:gd name="T50" fmla="*/ 191 w 227"/>
                  <a:gd name="T51" fmla="*/ 381 h 745"/>
                  <a:gd name="T52" fmla="*/ 199 w 227"/>
                  <a:gd name="T53" fmla="*/ 409 h 745"/>
                  <a:gd name="T54" fmla="*/ 207 w 227"/>
                  <a:gd name="T55" fmla="*/ 439 h 745"/>
                  <a:gd name="T56" fmla="*/ 214 w 227"/>
                  <a:gd name="T57" fmla="*/ 472 h 745"/>
                  <a:gd name="T58" fmla="*/ 219 w 227"/>
                  <a:gd name="T59" fmla="*/ 504 h 745"/>
                  <a:gd name="T60" fmla="*/ 223 w 227"/>
                  <a:gd name="T61" fmla="*/ 534 h 745"/>
                  <a:gd name="T62" fmla="*/ 225 w 227"/>
                  <a:gd name="T63" fmla="*/ 561 h 745"/>
                  <a:gd name="T64" fmla="*/ 227 w 227"/>
                  <a:gd name="T65" fmla="*/ 587 h 745"/>
                  <a:gd name="T66" fmla="*/ 227 w 227"/>
                  <a:gd name="T67" fmla="*/ 611 h 745"/>
                  <a:gd name="T68" fmla="*/ 226 w 227"/>
                  <a:gd name="T69" fmla="*/ 633 h 745"/>
                  <a:gd name="T70" fmla="*/ 224 w 227"/>
                  <a:gd name="T71" fmla="*/ 653 h 745"/>
                  <a:gd name="T72" fmla="*/ 222 w 227"/>
                  <a:gd name="T73" fmla="*/ 672 h 745"/>
                  <a:gd name="T74" fmla="*/ 219 w 227"/>
                  <a:gd name="T75" fmla="*/ 691 h 745"/>
                  <a:gd name="T76" fmla="*/ 216 w 227"/>
                  <a:gd name="T77" fmla="*/ 708 h 745"/>
                  <a:gd name="T78" fmla="*/ 213 w 227"/>
                  <a:gd name="T79" fmla="*/ 724 h 745"/>
                  <a:gd name="T80" fmla="*/ 209 w 227"/>
                  <a:gd name="T81" fmla="*/ 739 h 745"/>
                  <a:gd name="T82" fmla="*/ 207 w 227"/>
                  <a:gd name="T83" fmla="*/ 745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7" h="745">
                    <a:moveTo>
                      <a:pt x="0" y="0"/>
                    </a:moveTo>
                    <a:lnTo>
                      <a:pt x="1" y="0"/>
                    </a:lnTo>
                    <a:lnTo>
                      <a:pt x="1" y="2"/>
                    </a:lnTo>
                    <a:lnTo>
                      <a:pt x="3" y="4"/>
                    </a:lnTo>
                    <a:lnTo>
                      <a:pt x="6" y="8"/>
                    </a:lnTo>
                    <a:lnTo>
                      <a:pt x="10" y="14"/>
                    </a:lnTo>
                    <a:lnTo>
                      <a:pt x="14" y="21"/>
                    </a:lnTo>
                    <a:lnTo>
                      <a:pt x="21" y="31"/>
                    </a:lnTo>
                    <a:lnTo>
                      <a:pt x="28" y="41"/>
                    </a:lnTo>
                    <a:lnTo>
                      <a:pt x="35" y="54"/>
                    </a:lnTo>
                    <a:lnTo>
                      <a:pt x="44" y="68"/>
                    </a:lnTo>
                    <a:lnTo>
                      <a:pt x="53" y="83"/>
                    </a:lnTo>
                    <a:lnTo>
                      <a:pt x="63" y="99"/>
                    </a:lnTo>
                    <a:lnTo>
                      <a:pt x="73" y="115"/>
                    </a:lnTo>
                    <a:lnTo>
                      <a:pt x="83" y="133"/>
                    </a:lnTo>
                    <a:lnTo>
                      <a:pt x="94" y="152"/>
                    </a:lnTo>
                    <a:lnTo>
                      <a:pt x="104" y="171"/>
                    </a:lnTo>
                    <a:lnTo>
                      <a:pt x="114" y="191"/>
                    </a:lnTo>
                    <a:lnTo>
                      <a:pt x="125" y="211"/>
                    </a:lnTo>
                    <a:lnTo>
                      <a:pt x="135" y="232"/>
                    </a:lnTo>
                    <a:lnTo>
                      <a:pt x="145" y="254"/>
                    </a:lnTo>
                    <a:lnTo>
                      <a:pt x="154" y="277"/>
                    </a:lnTo>
                    <a:lnTo>
                      <a:pt x="164" y="301"/>
                    </a:lnTo>
                    <a:lnTo>
                      <a:pt x="173" y="327"/>
                    </a:lnTo>
                    <a:lnTo>
                      <a:pt x="183" y="353"/>
                    </a:lnTo>
                    <a:lnTo>
                      <a:pt x="191" y="381"/>
                    </a:lnTo>
                    <a:lnTo>
                      <a:pt x="199" y="409"/>
                    </a:lnTo>
                    <a:lnTo>
                      <a:pt x="207" y="439"/>
                    </a:lnTo>
                    <a:lnTo>
                      <a:pt x="214" y="472"/>
                    </a:lnTo>
                    <a:lnTo>
                      <a:pt x="219" y="504"/>
                    </a:lnTo>
                    <a:lnTo>
                      <a:pt x="223" y="534"/>
                    </a:lnTo>
                    <a:lnTo>
                      <a:pt x="225" y="561"/>
                    </a:lnTo>
                    <a:lnTo>
                      <a:pt x="227" y="587"/>
                    </a:lnTo>
                    <a:lnTo>
                      <a:pt x="227" y="611"/>
                    </a:lnTo>
                    <a:lnTo>
                      <a:pt x="226" y="633"/>
                    </a:lnTo>
                    <a:lnTo>
                      <a:pt x="224" y="653"/>
                    </a:lnTo>
                    <a:lnTo>
                      <a:pt x="222" y="672"/>
                    </a:lnTo>
                    <a:lnTo>
                      <a:pt x="219" y="691"/>
                    </a:lnTo>
                    <a:lnTo>
                      <a:pt x="216" y="708"/>
                    </a:lnTo>
                    <a:lnTo>
                      <a:pt x="213" y="724"/>
                    </a:lnTo>
                    <a:lnTo>
                      <a:pt x="209" y="739"/>
                    </a:lnTo>
                    <a:lnTo>
                      <a:pt x="207" y="745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2" name="Freeform 202"/>
              <p:cNvSpPr>
                <a:spLocks/>
              </p:cNvSpPr>
              <p:nvPr/>
            </p:nvSpPr>
            <p:spPr bwMode="auto">
              <a:xfrm>
                <a:off x="3705" y="3260"/>
                <a:ext cx="39" cy="70"/>
              </a:xfrm>
              <a:custGeom>
                <a:avLst/>
                <a:gdLst>
                  <a:gd name="T0" fmla="*/ 39 w 39"/>
                  <a:gd name="T1" fmla="*/ 11 h 70"/>
                  <a:gd name="T2" fmla="*/ 0 w 39"/>
                  <a:gd name="T3" fmla="*/ 70 h 70"/>
                  <a:gd name="T4" fmla="*/ 7 w 39"/>
                  <a:gd name="T5" fmla="*/ 0 h 70"/>
                  <a:gd name="T6" fmla="*/ 39 w 39"/>
                  <a:gd name="T7" fmla="*/ 1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70">
                    <a:moveTo>
                      <a:pt x="39" y="11"/>
                    </a:moveTo>
                    <a:lnTo>
                      <a:pt x="0" y="70"/>
                    </a:lnTo>
                    <a:lnTo>
                      <a:pt x="7" y="0"/>
                    </a:lnTo>
                    <a:lnTo>
                      <a:pt x="3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3" name="Freeform 203"/>
              <p:cNvSpPr>
                <a:spLocks/>
              </p:cNvSpPr>
              <p:nvPr/>
            </p:nvSpPr>
            <p:spPr bwMode="auto">
              <a:xfrm>
                <a:off x="1710" y="2561"/>
                <a:ext cx="1725" cy="736"/>
              </a:xfrm>
              <a:custGeom>
                <a:avLst/>
                <a:gdLst>
                  <a:gd name="T0" fmla="*/ 1725 w 1725"/>
                  <a:gd name="T1" fmla="*/ 0 h 736"/>
                  <a:gd name="T2" fmla="*/ 1722 w 1725"/>
                  <a:gd name="T3" fmla="*/ 1 h 736"/>
                  <a:gd name="T4" fmla="*/ 1714 w 1725"/>
                  <a:gd name="T5" fmla="*/ 3 h 736"/>
                  <a:gd name="T6" fmla="*/ 1700 w 1725"/>
                  <a:gd name="T7" fmla="*/ 7 h 736"/>
                  <a:gd name="T8" fmla="*/ 1678 w 1725"/>
                  <a:gd name="T9" fmla="*/ 11 h 736"/>
                  <a:gd name="T10" fmla="*/ 1650 w 1725"/>
                  <a:gd name="T11" fmla="*/ 19 h 736"/>
                  <a:gd name="T12" fmla="*/ 1614 w 1725"/>
                  <a:gd name="T13" fmla="*/ 27 h 736"/>
                  <a:gd name="T14" fmla="*/ 1572 w 1725"/>
                  <a:gd name="T15" fmla="*/ 38 h 736"/>
                  <a:gd name="T16" fmla="*/ 1525 w 1725"/>
                  <a:gd name="T17" fmla="*/ 50 h 736"/>
                  <a:gd name="T18" fmla="*/ 1475 w 1725"/>
                  <a:gd name="T19" fmla="*/ 63 h 736"/>
                  <a:gd name="T20" fmla="*/ 1420 w 1725"/>
                  <a:gd name="T21" fmla="*/ 78 h 736"/>
                  <a:gd name="T22" fmla="*/ 1363 w 1725"/>
                  <a:gd name="T23" fmla="*/ 94 h 736"/>
                  <a:gd name="T24" fmla="*/ 1303 w 1725"/>
                  <a:gd name="T25" fmla="*/ 112 h 736"/>
                  <a:gd name="T26" fmla="*/ 1240 w 1725"/>
                  <a:gd name="T27" fmla="*/ 132 h 736"/>
                  <a:gd name="T28" fmla="*/ 1173 w 1725"/>
                  <a:gd name="T29" fmla="*/ 154 h 736"/>
                  <a:gd name="T30" fmla="*/ 1103 w 1725"/>
                  <a:gd name="T31" fmla="*/ 179 h 736"/>
                  <a:gd name="T32" fmla="*/ 1026 w 1725"/>
                  <a:gd name="T33" fmla="*/ 207 h 736"/>
                  <a:gd name="T34" fmla="*/ 945 w 1725"/>
                  <a:gd name="T35" fmla="*/ 238 h 736"/>
                  <a:gd name="T36" fmla="*/ 859 w 1725"/>
                  <a:gd name="T37" fmla="*/ 272 h 736"/>
                  <a:gd name="T38" fmla="*/ 770 w 1725"/>
                  <a:gd name="T39" fmla="*/ 310 h 736"/>
                  <a:gd name="T40" fmla="*/ 682 w 1725"/>
                  <a:gd name="T41" fmla="*/ 349 h 736"/>
                  <a:gd name="T42" fmla="*/ 599 w 1725"/>
                  <a:gd name="T43" fmla="*/ 388 h 736"/>
                  <a:gd name="T44" fmla="*/ 523 w 1725"/>
                  <a:gd name="T45" fmla="*/ 426 h 736"/>
                  <a:gd name="T46" fmla="*/ 454 w 1725"/>
                  <a:gd name="T47" fmla="*/ 461 h 736"/>
                  <a:gd name="T48" fmla="*/ 390 w 1725"/>
                  <a:gd name="T49" fmla="*/ 495 h 736"/>
                  <a:gd name="T50" fmla="*/ 332 w 1725"/>
                  <a:gd name="T51" fmla="*/ 527 h 736"/>
                  <a:gd name="T52" fmla="*/ 278 w 1725"/>
                  <a:gd name="T53" fmla="*/ 558 h 736"/>
                  <a:gd name="T54" fmla="*/ 228 w 1725"/>
                  <a:gd name="T55" fmla="*/ 588 h 736"/>
                  <a:gd name="T56" fmla="*/ 182 w 1725"/>
                  <a:gd name="T57" fmla="*/ 617 h 736"/>
                  <a:gd name="T58" fmla="*/ 138 w 1725"/>
                  <a:gd name="T59" fmla="*/ 644 h 736"/>
                  <a:gd name="T60" fmla="*/ 98 w 1725"/>
                  <a:gd name="T61" fmla="*/ 671 h 736"/>
                  <a:gd name="T62" fmla="*/ 61 w 1725"/>
                  <a:gd name="T63" fmla="*/ 695 h 736"/>
                  <a:gd name="T64" fmla="*/ 28 w 1725"/>
                  <a:gd name="T65" fmla="*/ 717 h 736"/>
                  <a:gd name="T66" fmla="*/ 1 w 1725"/>
                  <a:gd name="T67" fmla="*/ 735 h 7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725" h="736">
                    <a:moveTo>
                      <a:pt x="1725" y="0"/>
                    </a:moveTo>
                    <a:lnTo>
                      <a:pt x="1725" y="0"/>
                    </a:lnTo>
                    <a:lnTo>
                      <a:pt x="1724" y="1"/>
                    </a:lnTo>
                    <a:lnTo>
                      <a:pt x="1722" y="1"/>
                    </a:lnTo>
                    <a:lnTo>
                      <a:pt x="1719" y="2"/>
                    </a:lnTo>
                    <a:lnTo>
                      <a:pt x="1714" y="3"/>
                    </a:lnTo>
                    <a:lnTo>
                      <a:pt x="1708" y="4"/>
                    </a:lnTo>
                    <a:lnTo>
                      <a:pt x="1700" y="7"/>
                    </a:lnTo>
                    <a:lnTo>
                      <a:pt x="1690" y="9"/>
                    </a:lnTo>
                    <a:lnTo>
                      <a:pt x="1678" y="11"/>
                    </a:lnTo>
                    <a:lnTo>
                      <a:pt x="1665" y="15"/>
                    </a:lnTo>
                    <a:lnTo>
                      <a:pt x="1650" y="19"/>
                    </a:lnTo>
                    <a:lnTo>
                      <a:pt x="1633" y="23"/>
                    </a:lnTo>
                    <a:lnTo>
                      <a:pt x="1614" y="27"/>
                    </a:lnTo>
                    <a:lnTo>
                      <a:pt x="1593" y="33"/>
                    </a:lnTo>
                    <a:lnTo>
                      <a:pt x="1572" y="38"/>
                    </a:lnTo>
                    <a:lnTo>
                      <a:pt x="1549" y="43"/>
                    </a:lnTo>
                    <a:lnTo>
                      <a:pt x="1525" y="50"/>
                    </a:lnTo>
                    <a:lnTo>
                      <a:pt x="1501" y="57"/>
                    </a:lnTo>
                    <a:lnTo>
                      <a:pt x="1475" y="63"/>
                    </a:lnTo>
                    <a:lnTo>
                      <a:pt x="1448" y="70"/>
                    </a:lnTo>
                    <a:lnTo>
                      <a:pt x="1420" y="78"/>
                    </a:lnTo>
                    <a:lnTo>
                      <a:pt x="1392" y="86"/>
                    </a:lnTo>
                    <a:lnTo>
                      <a:pt x="1363" y="94"/>
                    </a:lnTo>
                    <a:lnTo>
                      <a:pt x="1333" y="103"/>
                    </a:lnTo>
                    <a:lnTo>
                      <a:pt x="1303" y="112"/>
                    </a:lnTo>
                    <a:lnTo>
                      <a:pt x="1272" y="122"/>
                    </a:lnTo>
                    <a:lnTo>
                      <a:pt x="1240" y="132"/>
                    </a:lnTo>
                    <a:lnTo>
                      <a:pt x="1207" y="143"/>
                    </a:lnTo>
                    <a:lnTo>
                      <a:pt x="1173" y="154"/>
                    </a:lnTo>
                    <a:lnTo>
                      <a:pt x="1138" y="166"/>
                    </a:lnTo>
                    <a:lnTo>
                      <a:pt x="1103" y="179"/>
                    </a:lnTo>
                    <a:lnTo>
                      <a:pt x="1065" y="193"/>
                    </a:lnTo>
                    <a:lnTo>
                      <a:pt x="1026" y="207"/>
                    </a:lnTo>
                    <a:lnTo>
                      <a:pt x="986" y="222"/>
                    </a:lnTo>
                    <a:lnTo>
                      <a:pt x="945" y="238"/>
                    </a:lnTo>
                    <a:lnTo>
                      <a:pt x="902" y="255"/>
                    </a:lnTo>
                    <a:lnTo>
                      <a:pt x="859" y="272"/>
                    </a:lnTo>
                    <a:lnTo>
                      <a:pt x="815" y="291"/>
                    </a:lnTo>
                    <a:lnTo>
                      <a:pt x="770" y="310"/>
                    </a:lnTo>
                    <a:lnTo>
                      <a:pt x="726" y="330"/>
                    </a:lnTo>
                    <a:lnTo>
                      <a:pt x="682" y="349"/>
                    </a:lnTo>
                    <a:lnTo>
                      <a:pt x="640" y="369"/>
                    </a:lnTo>
                    <a:lnTo>
                      <a:pt x="599" y="388"/>
                    </a:lnTo>
                    <a:lnTo>
                      <a:pt x="560" y="407"/>
                    </a:lnTo>
                    <a:lnTo>
                      <a:pt x="523" y="426"/>
                    </a:lnTo>
                    <a:lnTo>
                      <a:pt x="487" y="443"/>
                    </a:lnTo>
                    <a:lnTo>
                      <a:pt x="454" y="461"/>
                    </a:lnTo>
                    <a:lnTo>
                      <a:pt x="421" y="478"/>
                    </a:lnTo>
                    <a:lnTo>
                      <a:pt x="390" y="495"/>
                    </a:lnTo>
                    <a:lnTo>
                      <a:pt x="361" y="511"/>
                    </a:lnTo>
                    <a:lnTo>
                      <a:pt x="332" y="527"/>
                    </a:lnTo>
                    <a:lnTo>
                      <a:pt x="304" y="543"/>
                    </a:lnTo>
                    <a:lnTo>
                      <a:pt x="278" y="558"/>
                    </a:lnTo>
                    <a:lnTo>
                      <a:pt x="253" y="573"/>
                    </a:lnTo>
                    <a:lnTo>
                      <a:pt x="228" y="588"/>
                    </a:lnTo>
                    <a:lnTo>
                      <a:pt x="204" y="602"/>
                    </a:lnTo>
                    <a:lnTo>
                      <a:pt x="182" y="617"/>
                    </a:lnTo>
                    <a:lnTo>
                      <a:pt x="159" y="631"/>
                    </a:lnTo>
                    <a:lnTo>
                      <a:pt x="138" y="644"/>
                    </a:lnTo>
                    <a:lnTo>
                      <a:pt x="117" y="658"/>
                    </a:lnTo>
                    <a:lnTo>
                      <a:pt x="98" y="671"/>
                    </a:lnTo>
                    <a:lnTo>
                      <a:pt x="79" y="683"/>
                    </a:lnTo>
                    <a:lnTo>
                      <a:pt x="61" y="695"/>
                    </a:lnTo>
                    <a:lnTo>
                      <a:pt x="44" y="706"/>
                    </a:lnTo>
                    <a:lnTo>
                      <a:pt x="28" y="717"/>
                    </a:lnTo>
                    <a:lnTo>
                      <a:pt x="14" y="726"/>
                    </a:lnTo>
                    <a:lnTo>
                      <a:pt x="1" y="735"/>
                    </a:lnTo>
                    <a:lnTo>
                      <a:pt x="0" y="736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4" name="Freeform 204"/>
              <p:cNvSpPr>
                <a:spLocks/>
              </p:cNvSpPr>
              <p:nvPr/>
            </p:nvSpPr>
            <p:spPr bwMode="auto">
              <a:xfrm>
                <a:off x="1668" y="3274"/>
                <a:ext cx="66" cy="52"/>
              </a:xfrm>
              <a:custGeom>
                <a:avLst/>
                <a:gdLst>
                  <a:gd name="T0" fmla="*/ 66 w 66"/>
                  <a:gd name="T1" fmla="*/ 28 h 52"/>
                  <a:gd name="T2" fmla="*/ 0 w 66"/>
                  <a:gd name="T3" fmla="*/ 52 h 52"/>
                  <a:gd name="T4" fmla="*/ 47 w 66"/>
                  <a:gd name="T5" fmla="*/ 0 h 52"/>
                  <a:gd name="T6" fmla="*/ 66 w 66"/>
                  <a:gd name="T7" fmla="*/ 2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52">
                    <a:moveTo>
                      <a:pt x="66" y="28"/>
                    </a:moveTo>
                    <a:lnTo>
                      <a:pt x="0" y="52"/>
                    </a:lnTo>
                    <a:lnTo>
                      <a:pt x="47" y="0"/>
                    </a:lnTo>
                    <a:lnTo>
                      <a:pt x="66" y="28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5" name="Freeform 205"/>
              <p:cNvSpPr>
                <a:spLocks/>
              </p:cNvSpPr>
              <p:nvPr/>
            </p:nvSpPr>
            <p:spPr bwMode="auto">
              <a:xfrm>
                <a:off x="1627" y="2671"/>
                <a:ext cx="1849" cy="691"/>
              </a:xfrm>
              <a:custGeom>
                <a:avLst/>
                <a:gdLst>
                  <a:gd name="T0" fmla="*/ 1 w 1849"/>
                  <a:gd name="T1" fmla="*/ 691 h 691"/>
                  <a:gd name="T2" fmla="*/ 5 w 1849"/>
                  <a:gd name="T3" fmla="*/ 690 h 691"/>
                  <a:gd name="T4" fmla="*/ 13 w 1849"/>
                  <a:gd name="T5" fmla="*/ 689 h 691"/>
                  <a:gd name="T6" fmla="*/ 27 w 1849"/>
                  <a:gd name="T7" fmla="*/ 688 h 691"/>
                  <a:gd name="T8" fmla="*/ 50 w 1849"/>
                  <a:gd name="T9" fmla="*/ 685 h 691"/>
                  <a:gd name="T10" fmla="*/ 82 w 1849"/>
                  <a:gd name="T11" fmla="*/ 681 h 691"/>
                  <a:gd name="T12" fmla="*/ 121 w 1849"/>
                  <a:gd name="T13" fmla="*/ 675 h 691"/>
                  <a:gd name="T14" fmla="*/ 168 w 1849"/>
                  <a:gd name="T15" fmla="*/ 669 h 691"/>
                  <a:gd name="T16" fmla="*/ 222 w 1849"/>
                  <a:gd name="T17" fmla="*/ 661 h 691"/>
                  <a:gd name="T18" fmla="*/ 281 w 1849"/>
                  <a:gd name="T19" fmla="*/ 652 h 691"/>
                  <a:gd name="T20" fmla="*/ 344 w 1849"/>
                  <a:gd name="T21" fmla="*/ 642 h 691"/>
                  <a:gd name="T22" fmla="*/ 411 w 1849"/>
                  <a:gd name="T23" fmla="*/ 631 h 691"/>
                  <a:gd name="T24" fmla="*/ 480 w 1849"/>
                  <a:gd name="T25" fmla="*/ 619 h 691"/>
                  <a:gd name="T26" fmla="*/ 551 w 1849"/>
                  <a:gd name="T27" fmla="*/ 607 h 691"/>
                  <a:gd name="T28" fmla="*/ 623 w 1849"/>
                  <a:gd name="T29" fmla="*/ 592 h 691"/>
                  <a:gd name="T30" fmla="*/ 697 w 1849"/>
                  <a:gd name="T31" fmla="*/ 577 h 691"/>
                  <a:gd name="T32" fmla="*/ 772 w 1849"/>
                  <a:gd name="T33" fmla="*/ 560 h 691"/>
                  <a:gd name="T34" fmla="*/ 851 w 1849"/>
                  <a:gd name="T35" fmla="*/ 540 h 691"/>
                  <a:gd name="T36" fmla="*/ 930 w 1849"/>
                  <a:gd name="T37" fmla="*/ 519 h 691"/>
                  <a:gd name="T38" fmla="*/ 1013 w 1849"/>
                  <a:gd name="T39" fmla="*/ 495 h 691"/>
                  <a:gd name="T40" fmla="*/ 1097 w 1849"/>
                  <a:gd name="T41" fmla="*/ 468 h 691"/>
                  <a:gd name="T42" fmla="*/ 1182 w 1849"/>
                  <a:gd name="T43" fmla="*/ 438 h 691"/>
                  <a:gd name="T44" fmla="*/ 1266 w 1849"/>
                  <a:gd name="T45" fmla="*/ 407 h 691"/>
                  <a:gd name="T46" fmla="*/ 1366 w 1849"/>
                  <a:gd name="T47" fmla="*/ 364 h 691"/>
                  <a:gd name="T48" fmla="*/ 1454 w 1849"/>
                  <a:gd name="T49" fmla="*/ 323 h 691"/>
                  <a:gd name="T50" fmla="*/ 1530 w 1849"/>
                  <a:gd name="T51" fmla="*/ 282 h 691"/>
                  <a:gd name="T52" fmla="*/ 1593 w 1849"/>
                  <a:gd name="T53" fmla="*/ 244 h 691"/>
                  <a:gd name="T54" fmla="*/ 1647 w 1849"/>
                  <a:gd name="T55" fmla="*/ 208 h 691"/>
                  <a:gd name="T56" fmla="*/ 1692 w 1849"/>
                  <a:gd name="T57" fmla="*/ 173 h 691"/>
                  <a:gd name="T58" fmla="*/ 1730 w 1849"/>
                  <a:gd name="T59" fmla="*/ 139 h 691"/>
                  <a:gd name="T60" fmla="*/ 1763 w 1849"/>
                  <a:gd name="T61" fmla="*/ 106 h 691"/>
                  <a:gd name="T62" fmla="*/ 1791 w 1849"/>
                  <a:gd name="T63" fmla="*/ 75 h 691"/>
                  <a:gd name="T64" fmla="*/ 1816 w 1849"/>
                  <a:gd name="T65" fmla="*/ 46 h 691"/>
                  <a:gd name="T66" fmla="*/ 1836 w 1849"/>
                  <a:gd name="T67" fmla="*/ 19 h 691"/>
                  <a:gd name="T68" fmla="*/ 1849 w 1849"/>
                  <a:gd name="T69" fmla="*/ 0 h 6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49" h="691">
                    <a:moveTo>
                      <a:pt x="0" y="691"/>
                    </a:moveTo>
                    <a:lnTo>
                      <a:pt x="1" y="691"/>
                    </a:lnTo>
                    <a:lnTo>
                      <a:pt x="2" y="691"/>
                    </a:lnTo>
                    <a:lnTo>
                      <a:pt x="5" y="690"/>
                    </a:lnTo>
                    <a:lnTo>
                      <a:pt x="7" y="690"/>
                    </a:lnTo>
                    <a:lnTo>
                      <a:pt x="13" y="689"/>
                    </a:lnTo>
                    <a:lnTo>
                      <a:pt x="19" y="689"/>
                    </a:lnTo>
                    <a:lnTo>
                      <a:pt x="27" y="688"/>
                    </a:lnTo>
                    <a:lnTo>
                      <a:pt x="38" y="686"/>
                    </a:lnTo>
                    <a:lnTo>
                      <a:pt x="50" y="685"/>
                    </a:lnTo>
                    <a:lnTo>
                      <a:pt x="65" y="683"/>
                    </a:lnTo>
                    <a:lnTo>
                      <a:pt x="82" y="681"/>
                    </a:lnTo>
                    <a:lnTo>
                      <a:pt x="100" y="678"/>
                    </a:lnTo>
                    <a:lnTo>
                      <a:pt x="121" y="675"/>
                    </a:lnTo>
                    <a:lnTo>
                      <a:pt x="144" y="672"/>
                    </a:lnTo>
                    <a:lnTo>
                      <a:pt x="168" y="669"/>
                    </a:lnTo>
                    <a:lnTo>
                      <a:pt x="194" y="665"/>
                    </a:lnTo>
                    <a:lnTo>
                      <a:pt x="222" y="661"/>
                    </a:lnTo>
                    <a:lnTo>
                      <a:pt x="251" y="657"/>
                    </a:lnTo>
                    <a:lnTo>
                      <a:pt x="281" y="652"/>
                    </a:lnTo>
                    <a:lnTo>
                      <a:pt x="312" y="647"/>
                    </a:lnTo>
                    <a:lnTo>
                      <a:pt x="344" y="642"/>
                    </a:lnTo>
                    <a:lnTo>
                      <a:pt x="378" y="637"/>
                    </a:lnTo>
                    <a:lnTo>
                      <a:pt x="411" y="631"/>
                    </a:lnTo>
                    <a:lnTo>
                      <a:pt x="445" y="626"/>
                    </a:lnTo>
                    <a:lnTo>
                      <a:pt x="480" y="619"/>
                    </a:lnTo>
                    <a:lnTo>
                      <a:pt x="515" y="613"/>
                    </a:lnTo>
                    <a:lnTo>
                      <a:pt x="551" y="607"/>
                    </a:lnTo>
                    <a:lnTo>
                      <a:pt x="587" y="600"/>
                    </a:lnTo>
                    <a:lnTo>
                      <a:pt x="623" y="592"/>
                    </a:lnTo>
                    <a:lnTo>
                      <a:pt x="660" y="585"/>
                    </a:lnTo>
                    <a:lnTo>
                      <a:pt x="697" y="577"/>
                    </a:lnTo>
                    <a:lnTo>
                      <a:pt x="735" y="568"/>
                    </a:lnTo>
                    <a:lnTo>
                      <a:pt x="772" y="560"/>
                    </a:lnTo>
                    <a:lnTo>
                      <a:pt x="812" y="550"/>
                    </a:lnTo>
                    <a:lnTo>
                      <a:pt x="851" y="540"/>
                    </a:lnTo>
                    <a:lnTo>
                      <a:pt x="890" y="530"/>
                    </a:lnTo>
                    <a:lnTo>
                      <a:pt x="930" y="519"/>
                    </a:lnTo>
                    <a:lnTo>
                      <a:pt x="972" y="507"/>
                    </a:lnTo>
                    <a:lnTo>
                      <a:pt x="1013" y="495"/>
                    </a:lnTo>
                    <a:lnTo>
                      <a:pt x="1055" y="482"/>
                    </a:lnTo>
                    <a:lnTo>
                      <a:pt x="1097" y="468"/>
                    </a:lnTo>
                    <a:lnTo>
                      <a:pt x="1140" y="453"/>
                    </a:lnTo>
                    <a:lnTo>
                      <a:pt x="1182" y="438"/>
                    </a:lnTo>
                    <a:lnTo>
                      <a:pt x="1225" y="423"/>
                    </a:lnTo>
                    <a:lnTo>
                      <a:pt x="1266" y="407"/>
                    </a:lnTo>
                    <a:lnTo>
                      <a:pt x="1317" y="386"/>
                    </a:lnTo>
                    <a:lnTo>
                      <a:pt x="1366" y="364"/>
                    </a:lnTo>
                    <a:lnTo>
                      <a:pt x="1412" y="344"/>
                    </a:lnTo>
                    <a:lnTo>
                      <a:pt x="1454" y="323"/>
                    </a:lnTo>
                    <a:lnTo>
                      <a:pt x="1493" y="302"/>
                    </a:lnTo>
                    <a:lnTo>
                      <a:pt x="1530" y="282"/>
                    </a:lnTo>
                    <a:lnTo>
                      <a:pt x="1562" y="263"/>
                    </a:lnTo>
                    <a:lnTo>
                      <a:pt x="1593" y="244"/>
                    </a:lnTo>
                    <a:lnTo>
                      <a:pt x="1621" y="226"/>
                    </a:lnTo>
                    <a:lnTo>
                      <a:pt x="1647" y="208"/>
                    </a:lnTo>
                    <a:lnTo>
                      <a:pt x="1670" y="190"/>
                    </a:lnTo>
                    <a:lnTo>
                      <a:pt x="1692" y="173"/>
                    </a:lnTo>
                    <a:lnTo>
                      <a:pt x="1711" y="156"/>
                    </a:lnTo>
                    <a:lnTo>
                      <a:pt x="1730" y="139"/>
                    </a:lnTo>
                    <a:lnTo>
                      <a:pt x="1747" y="122"/>
                    </a:lnTo>
                    <a:lnTo>
                      <a:pt x="1763" y="106"/>
                    </a:lnTo>
                    <a:lnTo>
                      <a:pt x="1778" y="91"/>
                    </a:lnTo>
                    <a:lnTo>
                      <a:pt x="1791" y="75"/>
                    </a:lnTo>
                    <a:lnTo>
                      <a:pt x="1804" y="60"/>
                    </a:lnTo>
                    <a:lnTo>
                      <a:pt x="1816" y="46"/>
                    </a:lnTo>
                    <a:lnTo>
                      <a:pt x="1826" y="32"/>
                    </a:lnTo>
                    <a:lnTo>
                      <a:pt x="1836" y="19"/>
                    </a:lnTo>
                    <a:lnTo>
                      <a:pt x="1845" y="7"/>
                    </a:lnTo>
                    <a:lnTo>
                      <a:pt x="1849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6" name="Freeform 206"/>
              <p:cNvSpPr>
                <a:spLocks/>
              </p:cNvSpPr>
              <p:nvPr/>
            </p:nvSpPr>
            <p:spPr bwMode="auto">
              <a:xfrm>
                <a:off x="3456" y="2628"/>
                <a:ext cx="48" cy="68"/>
              </a:xfrm>
              <a:custGeom>
                <a:avLst/>
                <a:gdLst>
                  <a:gd name="T0" fmla="*/ 0 w 48"/>
                  <a:gd name="T1" fmla="*/ 52 h 68"/>
                  <a:gd name="T2" fmla="*/ 48 w 48"/>
                  <a:gd name="T3" fmla="*/ 0 h 68"/>
                  <a:gd name="T4" fmla="*/ 30 w 48"/>
                  <a:gd name="T5" fmla="*/ 68 h 68"/>
                  <a:gd name="T6" fmla="*/ 0 w 48"/>
                  <a:gd name="T7" fmla="*/ 5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68">
                    <a:moveTo>
                      <a:pt x="0" y="52"/>
                    </a:moveTo>
                    <a:lnTo>
                      <a:pt x="48" y="0"/>
                    </a:lnTo>
                    <a:lnTo>
                      <a:pt x="30" y="6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7" name="Freeform 207"/>
              <p:cNvSpPr>
                <a:spLocks/>
              </p:cNvSpPr>
              <p:nvPr/>
            </p:nvSpPr>
            <p:spPr bwMode="auto">
              <a:xfrm>
                <a:off x="2067" y="2674"/>
                <a:ext cx="1415" cy="714"/>
              </a:xfrm>
              <a:custGeom>
                <a:avLst/>
                <a:gdLst>
                  <a:gd name="T0" fmla="*/ 0 w 1415"/>
                  <a:gd name="T1" fmla="*/ 714 h 714"/>
                  <a:gd name="T2" fmla="*/ 0 w 1415"/>
                  <a:gd name="T3" fmla="*/ 714 h 714"/>
                  <a:gd name="T4" fmla="*/ 1 w 1415"/>
                  <a:gd name="T5" fmla="*/ 713 h 714"/>
                  <a:gd name="T6" fmla="*/ 4 w 1415"/>
                  <a:gd name="T7" fmla="*/ 713 h 714"/>
                  <a:gd name="T8" fmla="*/ 7 w 1415"/>
                  <a:gd name="T9" fmla="*/ 712 h 714"/>
                  <a:gd name="T10" fmla="*/ 12 w 1415"/>
                  <a:gd name="T11" fmla="*/ 711 h 714"/>
                  <a:gd name="T12" fmla="*/ 19 w 1415"/>
                  <a:gd name="T13" fmla="*/ 709 h 714"/>
                  <a:gd name="T14" fmla="*/ 27 w 1415"/>
                  <a:gd name="T15" fmla="*/ 708 h 714"/>
                  <a:gd name="T16" fmla="*/ 37 w 1415"/>
                  <a:gd name="T17" fmla="*/ 705 h 714"/>
                  <a:gd name="T18" fmla="*/ 50 w 1415"/>
                  <a:gd name="T19" fmla="*/ 702 h 714"/>
                  <a:gd name="T20" fmla="*/ 64 w 1415"/>
                  <a:gd name="T21" fmla="*/ 698 h 714"/>
                  <a:gd name="T22" fmla="*/ 80 w 1415"/>
                  <a:gd name="T23" fmla="*/ 695 h 714"/>
                  <a:gd name="T24" fmla="*/ 98 w 1415"/>
                  <a:gd name="T25" fmla="*/ 690 h 714"/>
                  <a:gd name="T26" fmla="*/ 118 w 1415"/>
                  <a:gd name="T27" fmla="*/ 685 h 714"/>
                  <a:gd name="T28" fmla="*/ 139 w 1415"/>
                  <a:gd name="T29" fmla="*/ 680 h 714"/>
                  <a:gd name="T30" fmla="*/ 162 w 1415"/>
                  <a:gd name="T31" fmla="*/ 674 h 714"/>
                  <a:gd name="T32" fmla="*/ 186 w 1415"/>
                  <a:gd name="T33" fmla="*/ 668 h 714"/>
                  <a:gd name="T34" fmla="*/ 211 w 1415"/>
                  <a:gd name="T35" fmla="*/ 662 h 714"/>
                  <a:gd name="T36" fmla="*/ 238 w 1415"/>
                  <a:gd name="T37" fmla="*/ 655 h 714"/>
                  <a:gd name="T38" fmla="*/ 265 w 1415"/>
                  <a:gd name="T39" fmla="*/ 647 h 714"/>
                  <a:gd name="T40" fmla="*/ 293 w 1415"/>
                  <a:gd name="T41" fmla="*/ 640 h 714"/>
                  <a:gd name="T42" fmla="*/ 322 w 1415"/>
                  <a:gd name="T43" fmla="*/ 632 h 714"/>
                  <a:gd name="T44" fmla="*/ 351 w 1415"/>
                  <a:gd name="T45" fmla="*/ 623 h 714"/>
                  <a:gd name="T46" fmla="*/ 381 w 1415"/>
                  <a:gd name="T47" fmla="*/ 615 h 714"/>
                  <a:gd name="T48" fmla="*/ 411 w 1415"/>
                  <a:gd name="T49" fmla="*/ 606 h 714"/>
                  <a:gd name="T50" fmla="*/ 442 w 1415"/>
                  <a:gd name="T51" fmla="*/ 597 h 714"/>
                  <a:gd name="T52" fmla="*/ 473 w 1415"/>
                  <a:gd name="T53" fmla="*/ 587 h 714"/>
                  <a:gd name="T54" fmla="*/ 504 w 1415"/>
                  <a:gd name="T55" fmla="*/ 577 h 714"/>
                  <a:gd name="T56" fmla="*/ 535 w 1415"/>
                  <a:gd name="T57" fmla="*/ 567 h 714"/>
                  <a:gd name="T58" fmla="*/ 567 w 1415"/>
                  <a:gd name="T59" fmla="*/ 556 h 714"/>
                  <a:gd name="T60" fmla="*/ 599 w 1415"/>
                  <a:gd name="T61" fmla="*/ 545 h 714"/>
                  <a:gd name="T62" fmla="*/ 632 w 1415"/>
                  <a:gd name="T63" fmla="*/ 533 h 714"/>
                  <a:gd name="T64" fmla="*/ 665 w 1415"/>
                  <a:gd name="T65" fmla="*/ 520 h 714"/>
                  <a:gd name="T66" fmla="*/ 699 w 1415"/>
                  <a:gd name="T67" fmla="*/ 507 h 714"/>
                  <a:gd name="T68" fmla="*/ 733 w 1415"/>
                  <a:gd name="T69" fmla="*/ 493 h 714"/>
                  <a:gd name="T70" fmla="*/ 768 w 1415"/>
                  <a:gd name="T71" fmla="*/ 479 h 714"/>
                  <a:gd name="T72" fmla="*/ 803 w 1415"/>
                  <a:gd name="T73" fmla="*/ 464 h 714"/>
                  <a:gd name="T74" fmla="*/ 839 w 1415"/>
                  <a:gd name="T75" fmla="*/ 448 h 714"/>
                  <a:gd name="T76" fmla="*/ 875 w 1415"/>
                  <a:gd name="T77" fmla="*/ 431 h 714"/>
                  <a:gd name="T78" fmla="*/ 910 w 1415"/>
                  <a:gd name="T79" fmla="*/ 414 h 714"/>
                  <a:gd name="T80" fmla="*/ 946 w 1415"/>
                  <a:gd name="T81" fmla="*/ 396 h 714"/>
                  <a:gd name="T82" fmla="*/ 981 w 1415"/>
                  <a:gd name="T83" fmla="*/ 378 h 714"/>
                  <a:gd name="T84" fmla="*/ 1025 w 1415"/>
                  <a:gd name="T85" fmla="*/ 354 h 714"/>
                  <a:gd name="T86" fmla="*/ 1067 w 1415"/>
                  <a:gd name="T87" fmla="*/ 329 h 714"/>
                  <a:gd name="T88" fmla="*/ 1105 w 1415"/>
                  <a:gd name="T89" fmla="*/ 306 h 714"/>
                  <a:gd name="T90" fmla="*/ 1140 w 1415"/>
                  <a:gd name="T91" fmla="*/ 283 h 714"/>
                  <a:gd name="T92" fmla="*/ 1172 w 1415"/>
                  <a:gd name="T93" fmla="*/ 260 h 714"/>
                  <a:gd name="T94" fmla="*/ 1201 w 1415"/>
                  <a:gd name="T95" fmla="*/ 239 h 714"/>
                  <a:gd name="T96" fmla="*/ 1227 w 1415"/>
                  <a:gd name="T97" fmla="*/ 218 h 714"/>
                  <a:gd name="T98" fmla="*/ 1251 w 1415"/>
                  <a:gd name="T99" fmla="*/ 198 h 714"/>
                  <a:gd name="T100" fmla="*/ 1273 w 1415"/>
                  <a:gd name="T101" fmla="*/ 179 h 714"/>
                  <a:gd name="T102" fmla="*/ 1292 w 1415"/>
                  <a:gd name="T103" fmla="*/ 160 h 714"/>
                  <a:gd name="T104" fmla="*/ 1310 w 1415"/>
                  <a:gd name="T105" fmla="*/ 142 h 714"/>
                  <a:gd name="T106" fmla="*/ 1326 w 1415"/>
                  <a:gd name="T107" fmla="*/ 124 h 714"/>
                  <a:gd name="T108" fmla="*/ 1341 w 1415"/>
                  <a:gd name="T109" fmla="*/ 107 h 714"/>
                  <a:gd name="T110" fmla="*/ 1355 w 1415"/>
                  <a:gd name="T111" fmla="*/ 91 h 714"/>
                  <a:gd name="T112" fmla="*/ 1367 w 1415"/>
                  <a:gd name="T113" fmla="*/ 74 h 714"/>
                  <a:gd name="T114" fmla="*/ 1378 w 1415"/>
                  <a:gd name="T115" fmla="*/ 58 h 714"/>
                  <a:gd name="T116" fmla="*/ 1389 w 1415"/>
                  <a:gd name="T117" fmla="*/ 43 h 714"/>
                  <a:gd name="T118" fmla="*/ 1398 w 1415"/>
                  <a:gd name="T119" fmla="*/ 29 h 714"/>
                  <a:gd name="T120" fmla="*/ 1406 w 1415"/>
                  <a:gd name="T121" fmla="*/ 15 h 714"/>
                  <a:gd name="T122" fmla="*/ 1414 w 1415"/>
                  <a:gd name="T123" fmla="*/ 2 h 714"/>
                  <a:gd name="T124" fmla="*/ 1415 w 1415"/>
                  <a:gd name="T125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15" h="714">
                    <a:moveTo>
                      <a:pt x="0" y="714"/>
                    </a:moveTo>
                    <a:lnTo>
                      <a:pt x="0" y="714"/>
                    </a:lnTo>
                    <a:lnTo>
                      <a:pt x="1" y="713"/>
                    </a:lnTo>
                    <a:lnTo>
                      <a:pt x="4" y="713"/>
                    </a:lnTo>
                    <a:lnTo>
                      <a:pt x="7" y="712"/>
                    </a:lnTo>
                    <a:lnTo>
                      <a:pt x="12" y="711"/>
                    </a:lnTo>
                    <a:lnTo>
                      <a:pt x="19" y="709"/>
                    </a:lnTo>
                    <a:lnTo>
                      <a:pt x="27" y="708"/>
                    </a:lnTo>
                    <a:lnTo>
                      <a:pt x="37" y="705"/>
                    </a:lnTo>
                    <a:lnTo>
                      <a:pt x="50" y="702"/>
                    </a:lnTo>
                    <a:lnTo>
                      <a:pt x="64" y="698"/>
                    </a:lnTo>
                    <a:lnTo>
                      <a:pt x="80" y="695"/>
                    </a:lnTo>
                    <a:lnTo>
                      <a:pt x="98" y="690"/>
                    </a:lnTo>
                    <a:lnTo>
                      <a:pt x="118" y="685"/>
                    </a:lnTo>
                    <a:lnTo>
                      <a:pt x="139" y="680"/>
                    </a:lnTo>
                    <a:lnTo>
                      <a:pt x="162" y="674"/>
                    </a:lnTo>
                    <a:lnTo>
                      <a:pt x="186" y="668"/>
                    </a:lnTo>
                    <a:lnTo>
                      <a:pt x="211" y="662"/>
                    </a:lnTo>
                    <a:lnTo>
                      <a:pt x="238" y="655"/>
                    </a:lnTo>
                    <a:lnTo>
                      <a:pt x="265" y="647"/>
                    </a:lnTo>
                    <a:lnTo>
                      <a:pt x="293" y="640"/>
                    </a:lnTo>
                    <a:lnTo>
                      <a:pt x="322" y="632"/>
                    </a:lnTo>
                    <a:lnTo>
                      <a:pt x="351" y="623"/>
                    </a:lnTo>
                    <a:lnTo>
                      <a:pt x="381" y="615"/>
                    </a:lnTo>
                    <a:lnTo>
                      <a:pt x="411" y="606"/>
                    </a:lnTo>
                    <a:lnTo>
                      <a:pt x="442" y="597"/>
                    </a:lnTo>
                    <a:lnTo>
                      <a:pt x="473" y="587"/>
                    </a:lnTo>
                    <a:lnTo>
                      <a:pt x="504" y="577"/>
                    </a:lnTo>
                    <a:lnTo>
                      <a:pt x="535" y="567"/>
                    </a:lnTo>
                    <a:lnTo>
                      <a:pt x="567" y="556"/>
                    </a:lnTo>
                    <a:lnTo>
                      <a:pt x="599" y="545"/>
                    </a:lnTo>
                    <a:lnTo>
                      <a:pt x="632" y="533"/>
                    </a:lnTo>
                    <a:lnTo>
                      <a:pt x="665" y="520"/>
                    </a:lnTo>
                    <a:lnTo>
                      <a:pt x="699" y="507"/>
                    </a:lnTo>
                    <a:lnTo>
                      <a:pt x="733" y="493"/>
                    </a:lnTo>
                    <a:lnTo>
                      <a:pt x="768" y="479"/>
                    </a:lnTo>
                    <a:lnTo>
                      <a:pt x="803" y="464"/>
                    </a:lnTo>
                    <a:lnTo>
                      <a:pt x="839" y="448"/>
                    </a:lnTo>
                    <a:lnTo>
                      <a:pt x="875" y="431"/>
                    </a:lnTo>
                    <a:lnTo>
                      <a:pt x="910" y="414"/>
                    </a:lnTo>
                    <a:lnTo>
                      <a:pt x="946" y="396"/>
                    </a:lnTo>
                    <a:lnTo>
                      <a:pt x="981" y="378"/>
                    </a:lnTo>
                    <a:lnTo>
                      <a:pt x="1025" y="354"/>
                    </a:lnTo>
                    <a:lnTo>
                      <a:pt x="1067" y="329"/>
                    </a:lnTo>
                    <a:lnTo>
                      <a:pt x="1105" y="306"/>
                    </a:lnTo>
                    <a:lnTo>
                      <a:pt x="1140" y="283"/>
                    </a:lnTo>
                    <a:lnTo>
                      <a:pt x="1172" y="260"/>
                    </a:lnTo>
                    <a:lnTo>
                      <a:pt x="1201" y="239"/>
                    </a:lnTo>
                    <a:lnTo>
                      <a:pt x="1227" y="218"/>
                    </a:lnTo>
                    <a:lnTo>
                      <a:pt x="1251" y="198"/>
                    </a:lnTo>
                    <a:lnTo>
                      <a:pt x="1273" y="179"/>
                    </a:lnTo>
                    <a:lnTo>
                      <a:pt x="1292" y="160"/>
                    </a:lnTo>
                    <a:lnTo>
                      <a:pt x="1310" y="142"/>
                    </a:lnTo>
                    <a:lnTo>
                      <a:pt x="1326" y="124"/>
                    </a:lnTo>
                    <a:lnTo>
                      <a:pt x="1341" y="107"/>
                    </a:lnTo>
                    <a:lnTo>
                      <a:pt x="1355" y="91"/>
                    </a:lnTo>
                    <a:lnTo>
                      <a:pt x="1367" y="74"/>
                    </a:lnTo>
                    <a:lnTo>
                      <a:pt x="1378" y="58"/>
                    </a:lnTo>
                    <a:lnTo>
                      <a:pt x="1389" y="43"/>
                    </a:lnTo>
                    <a:lnTo>
                      <a:pt x="1398" y="29"/>
                    </a:lnTo>
                    <a:lnTo>
                      <a:pt x="1406" y="15"/>
                    </a:lnTo>
                    <a:lnTo>
                      <a:pt x="1414" y="2"/>
                    </a:lnTo>
                    <a:lnTo>
                      <a:pt x="1415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8" name="Freeform 208"/>
              <p:cNvSpPr>
                <a:spLocks/>
              </p:cNvSpPr>
              <p:nvPr/>
            </p:nvSpPr>
            <p:spPr bwMode="auto">
              <a:xfrm>
                <a:off x="3462" y="2629"/>
                <a:ext cx="44" cy="70"/>
              </a:xfrm>
              <a:custGeom>
                <a:avLst/>
                <a:gdLst>
                  <a:gd name="T0" fmla="*/ 0 w 44"/>
                  <a:gd name="T1" fmla="*/ 55 h 70"/>
                  <a:gd name="T2" fmla="*/ 44 w 44"/>
                  <a:gd name="T3" fmla="*/ 0 h 70"/>
                  <a:gd name="T4" fmla="*/ 31 w 44"/>
                  <a:gd name="T5" fmla="*/ 70 h 70"/>
                  <a:gd name="T6" fmla="*/ 0 w 44"/>
                  <a:gd name="T7" fmla="*/ 5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70">
                    <a:moveTo>
                      <a:pt x="0" y="55"/>
                    </a:moveTo>
                    <a:lnTo>
                      <a:pt x="44" y="0"/>
                    </a:lnTo>
                    <a:lnTo>
                      <a:pt x="31" y="70"/>
                    </a:lnTo>
                    <a:lnTo>
                      <a:pt x="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49" name="Freeform 209"/>
              <p:cNvSpPr>
                <a:spLocks/>
              </p:cNvSpPr>
              <p:nvPr/>
            </p:nvSpPr>
            <p:spPr bwMode="auto">
              <a:xfrm>
                <a:off x="3449" y="2674"/>
                <a:ext cx="219" cy="740"/>
              </a:xfrm>
              <a:custGeom>
                <a:avLst/>
                <a:gdLst>
                  <a:gd name="T0" fmla="*/ 219 w 219"/>
                  <a:gd name="T1" fmla="*/ 740 h 740"/>
                  <a:gd name="T2" fmla="*/ 218 w 219"/>
                  <a:gd name="T3" fmla="*/ 739 h 740"/>
                  <a:gd name="T4" fmla="*/ 217 w 219"/>
                  <a:gd name="T5" fmla="*/ 737 h 740"/>
                  <a:gd name="T6" fmla="*/ 216 w 219"/>
                  <a:gd name="T7" fmla="*/ 734 h 740"/>
                  <a:gd name="T8" fmla="*/ 213 w 219"/>
                  <a:gd name="T9" fmla="*/ 730 h 740"/>
                  <a:gd name="T10" fmla="*/ 209 w 219"/>
                  <a:gd name="T11" fmla="*/ 724 h 740"/>
                  <a:gd name="T12" fmla="*/ 204 w 219"/>
                  <a:gd name="T13" fmla="*/ 716 h 740"/>
                  <a:gd name="T14" fmla="*/ 198 w 219"/>
                  <a:gd name="T15" fmla="*/ 705 h 740"/>
                  <a:gd name="T16" fmla="*/ 190 w 219"/>
                  <a:gd name="T17" fmla="*/ 693 h 740"/>
                  <a:gd name="T18" fmla="*/ 182 w 219"/>
                  <a:gd name="T19" fmla="*/ 679 h 740"/>
                  <a:gd name="T20" fmla="*/ 173 w 219"/>
                  <a:gd name="T21" fmla="*/ 664 h 740"/>
                  <a:gd name="T22" fmla="*/ 164 w 219"/>
                  <a:gd name="T23" fmla="*/ 648 h 740"/>
                  <a:gd name="T24" fmla="*/ 154 w 219"/>
                  <a:gd name="T25" fmla="*/ 630 h 740"/>
                  <a:gd name="T26" fmla="*/ 143 w 219"/>
                  <a:gd name="T27" fmla="*/ 611 h 740"/>
                  <a:gd name="T28" fmla="*/ 132 w 219"/>
                  <a:gd name="T29" fmla="*/ 592 h 740"/>
                  <a:gd name="T30" fmla="*/ 122 w 219"/>
                  <a:gd name="T31" fmla="*/ 572 h 740"/>
                  <a:gd name="T32" fmla="*/ 111 w 219"/>
                  <a:gd name="T33" fmla="*/ 551 h 740"/>
                  <a:gd name="T34" fmla="*/ 101 w 219"/>
                  <a:gd name="T35" fmla="*/ 530 h 740"/>
                  <a:gd name="T36" fmla="*/ 90 w 219"/>
                  <a:gd name="T37" fmla="*/ 508 h 740"/>
                  <a:gd name="T38" fmla="*/ 80 w 219"/>
                  <a:gd name="T39" fmla="*/ 486 h 740"/>
                  <a:gd name="T40" fmla="*/ 70 w 219"/>
                  <a:gd name="T41" fmla="*/ 462 h 740"/>
                  <a:gd name="T42" fmla="*/ 61 w 219"/>
                  <a:gd name="T43" fmla="*/ 438 h 740"/>
                  <a:gd name="T44" fmla="*/ 51 w 219"/>
                  <a:gd name="T45" fmla="*/ 414 h 740"/>
                  <a:gd name="T46" fmla="*/ 42 w 219"/>
                  <a:gd name="T47" fmla="*/ 387 h 740"/>
                  <a:gd name="T48" fmla="*/ 34 w 219"/>
                  <a:gd name="T49" fmla="*/ 360 h 740"/>
                  <a:gd name="T50" fmla="*/ 26 w 219"/>
                  <a:gd name="T51" fmla="*/ 332 h 740"/>
                  <a:gd name="T52" fmla="*/ 19 w 219"/>
                  <a:gd name="T53" fmla="*/ 303 h 740"/>
                  <a:gd name="T54" fmla="*/ 12 w 219"/>
                  <a:gd name="T55" fmla="*/ 275 h 740"/>
                  <a:gd name="T56" fmla="*/ 7 w 219"/>
                  <a:gd name="T57" fmla="*/ 242 h 740"/>
                  <a:gd name="T58" fmla="*/ 3 w 219"/>
                  <a:gd name="T59" fmla="*/ 211 h 740"/>
                  <a:gd name="T60" fmla="*/ 1 w 219"/>
                  <a:gd name="T61" fmla="*/ 182 h 740"/>
                  <a:gd name="T62" fmla="*/ 0 w 219"/>
                  <a:gd name="T63" fmla="*/ 157 h 740"/>
                  <a:gd name="T64" fmla="*/ 0 w 219"/>
                  <a:gd name="T65" fmla="*/ 132 h 740"/>
                  <a:gd name="T66" fmla="*/ 2 w 219"/>
                  <a:gd name="T67" fmla="*/ 111 h 740"/>
                  <a:gd name="T68" fmla="*/ 5 w 219"/>
                  <a:gd name="T69" fmla="*/ 91 h 740"/>
                  <a:gd name="T70" fmla="*/ 8 w 219"/>
                  <a:gd name="T71" fmla="*/ 72 h 740"/>
                  <a:gd name="T72" fmla="*/ 12 w 219"/>
                  <a:gd name="T73" fmla="*/ 56 h 740"/>
                  <a:gd name="T74" fmla="*/ 16 w 219"/>
                  <a:gd name="T75" fmla="*/ 39 h 740"/>
                  <a:gd name="T76" fmla="*/ 22 w 219"/>
                  <a:gd name="T77" fmla="*/ 25 h 740"/>
                  <a:gd name="T78" fmla="*/ 27 w 219"/>
                  <a:gd name="T79" fmla="*/ 11 h 740"/>
                  <a:gd name="T80" fmla="*/ 32 w 219"/>
                  <a:gd name="T81" fmla="*/ 0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19" h="740">
                    <a:moveTo>
                      <a:pt x="219" y="740"/>
                    </a:moveTo>
                    <a:lnTo>
                      <a:pt x="218" y="739"/>
                    </a:lnTo>
                    <a:lnTo>
                      <a:pt x="217" y="737"/>
                    </a:lnTo>
                    <a:lnTo>
                      <a:pt x="216" y="734"/>
                    </a:lnTo>
                    <a:lnTo>
                      <a:pt x="213" y="730"/>
                    </a:lnTo>
                    <a:lnTo>
                      <a:pt x="209" y="724"/>
                    </a:lnTo>
                    <a:lnTo>
                      <a:pt x="204" y="716"/>
                    </a:lnTo>
                    <a:lnTo>
                      <a:pt x="198" y="705"/>
                    </a:lnTo>
                    <a:lnTo>
                      <a:pt x="190" y="693"/>
                    </a:lnTo>
                    <a:lnTo>
                      <a:pt x="182" y="679"/>
                    </a:lnTo>
                    <a:lnTo>
                      <a:pt x="173" y="664"/>
                    </a:lnTo>
                    <a:lnTo>
                      <a:pt x="164" y="648"/>
                    </a:lnTo>
                    <a:lnTo>
                      <a:pt x="154" y="630"/>
                    </a:lnTo>
                    <a:lnTo>
                      <a:pt x="143" y="611"/>
                    </a:lnTo>
                    <a:lnTo>
                      <a:pt x="132" y="592"/>
                    </a:lnTo>
                    <a:lnTo>
                      <a:pt x="122" y="572"/>
                    </a:lnTo>
                    <a:lnTo>
                      <a:pt x="111" y="551"/>
                    </a:lnTo>
                    <a:lnTo>
                      <a:pt x="101" y="530"/>
                    </a:lnTo>
                    <a:lnTo>
                      <a:pt x="90" y="508"/>
                    </a:lnTo>
                    <a:lnTo>
                      <a:pt x="80" y="486"/>
                    </a:lnTo>
                    <a:lnTo>
                      <a:pt x="70" y="462"/>
                    </a:lnTo>
                    <a:lnTo>
                      <a:pt x="61" y="438"/>
                    </a:lnTo>
                    <a:lnTo>
                      <a:pt x="51" y="414"/>
                    </a:lnTo>
                    <a:lnTo>
                      <a:pt x="42" y="387"/>
                    </a:lnTo>
                    <a:lnTo>
                      <a:pt x="34" y="360"/>
                    </a:lnTo>
                    <a:lnTo>
                      <a:pt x="26" y="332"/>
                    </a:lnTo>
                    <a:lnTo>
                      <a:pt x="19" y="303"/>
                    </a:lnTo>
                    <a:lnTo>
                      <a:pt x="12" y="275"/>
                    </a:lnTo>
                    <a:lnTo>
                      <a:pt x="7" y="242"/>
                    </a:lnTo>
                    <a:lnTo>
                      <a:pt x="3" y="211"/>
                    </a:lnTo>
                    <a:lnTo>
                      <a:pt x="1" y="182"/>
                    </a:lnTo>
                    <a:lnTo>
                      <a:pt x="0" y="157"/>
                    </a:lnTo>
                    <a:lnTo>
                      <a:pt x="0" y="132"/>
                    </a:lnTo>
                    <a:lnTo>
                      <a:pt x="2" y="111"/>
                    </a:lnTo>
                    <a:lnTo>
                      <a:pt x="5" y="91"/>
                    </a:lnTo>
                    <a:lnTo>
                      <a:pt x="8" y="72"/>
                    </a:lnTo>
                    <a:lnTo>
                      <a:pt x="12" y="56"/>
                    </a:lnTo>
                    <a:lnTo>
                      <a:pt x="16" y="39"/>
                    </a:lnTo>
                    <a:lnTo>
                      <a:pt x="22" y="25"/>
                    </a:lnTo>
                    <a:lnTo>
                      <a:pt x="27" y="11"/>
                    </a:lnTo>
                    <a:lnTo>
                      <a:pt x="32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0" name="Freeform 210"/>
              <p:cNvSpPr>
                <a:spLocks/>
              </p:cNvSpPr>
              <p:nvPr/>
            </p:nvSpPr>
            <p:spPr bwMode="auto">
              <a:xfrm>
                <a:off x="3452" y="2627"/>
                <a:ext cx="52" cy="68"/>
              </a:xfrm>
              <a:custGeom>
                <a:avLst/>
                <a:gdLst>
                  <a:gd name="T0" fmla="*/ 0 w 52"/>
                  <a:gd name="T1" fmla="*/ 49 h 68"/>
                  <a:gd name="T2" fmla="*/ 52 w 52"/>
                  <a:gd name="T3" fmla="*/ 0 h 68"/>
                  <a:gd name="T4" fmla="*/ 29 w 52"/>
                  <a:gd name="T5" fmla="*/ 68 h 68"/>
                  <a:gd name="T6" fmla="*/ 0 w 52"/>
                  <a:gd name="T7" fmla="*/ 49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68">
                    <a:moveTo>
                      <a:pt x="0" y="49"/>
                    </a:moveTo>
                    <a:lnTo>
                      <a:pt x="52" y="0"/>
                    </a:lnTo>
                    <a:lnTo>
                      <a:pt x="29" y="68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1" name="Freeform 211"/>
              <p:cNvSpPr>
                <a:spLocks/>
              </p:cNvSpPr>
              <p:nvPr/>
            </p:nvSpPr>
            <p:spPr bwMode="auto">
              <a:xfrm>
                <a:off x="4671" y="2923"/>
                <a:ext cx="944" cy="424"/>
              </a:xfrm>
              <a:custGeom>
                <a:avLst/>
                <a:gdLst>
                  <a:gd name="T0" fmla="*/ 133 w 944"/>
                  <a:gd name="T1" fmla="*/ 0 h 424"/>
                  <a:gd name="T2" fmla="*/ 133 w 944"/>
                  <a:gd name="T3" fmla="*/ 1 h 424"/>
                  <a:gd name="T4" fmla="*/ 131 w 944"/>
                  <a:gd name="T5" fmla="*/ 2 h 424"/>
                  <a:gd name="T6" fmla="*/ 128 w 944"/>
                  <a:gd name="T7" fmla="*/ 4 h 424"/>
                  <a:gd name="T8" fmla="*/ 123 w 944"/>
                  <a:gd name="T9" fmla="*/ 7 h 424"/>
                  <a:gd name="T10" fmla="*/ 116 w 944"/>
                  <a:gd name="T11" fmla="*/ 11 h 424"/>
                  <a:gd name="T12" fmla="*/ 108 w 944"/>
                  <a:gd name="T13" fmla="*/ 17 h 424"/>
                  <a:gd name="T14" fmla="*/ 98 w 944"/>
                  <a:gd name="T15" fmla="*/ 25 h 424"/>
                  <a:gd name="T16" fmla="*/ 88 w 944"/>
                  <a:gd name="T17" fmla="*/ 33 h 424"/>
                  <a:gd name="T18" fmla="*/ 76 w 944"/>
                  <a:gd name="T19" fmla="*/ 41 h 424"/>
                  <a:gd name="T20" fmla="*/ 65 w 944"/>
                  <a:gd name="T21" fmla="*/ 51 h 424"/>
                  <a:gd name="T22" fmla="*/ 52 w 944"/>
                  <a:gd name="T23" fmla="*/ 61 h 424"/>
                  <a:gd name="T24" fmla="*/ 42 w 944"/>
                  <a:gd name="T25" fmla="*/ 71 h 424"/>
                  <a:gd name="T26" fmla="*/ 32 w 944"/>
                  <a:gd name="T27" fmla="*/ 81 h 424"/>
                  <a:gd name="T28" fmla="*/ 23 w 944"/>
                  <a:gd name="T29" fmla="*/ 91 h 424"/>
                  <a:gd name="T30" fmla="*/ 15 w 944"/>
                  <a:gd name="T31" fmla="*/ 100 h 424"/>
                  <a:gd name="T32" fmla="*/ 9 w 944"/>
                  <a:gd name="T33" fmla="*/ 110 h 424"/>
                  <a:gd name="T34" fmla="*/ 4 w 944"/>
                  <a:gd name="T35" fmla="*/ 119 h 424"/>
                  <a:gd name="T36" fmla="*/ 1 w 944"/>
                  <a:gd name="T37" fmla="*/ 127 h 424"/>
                  <a:gd name="T38" fmla="*/ 0 w 944"/>
                  <a:gd name="T39" fmla="*/ 135 h 424"/>
                  <a:gd name="T40" fmla="*/ 1 w 944"/>
                  <a:gd name="T41" fmla="*/ 143 h 424"/>
                  <a:gd name="T42" fmla="*/ 3 w 944"/>
                  <a:gd name="T43" fmla="*/ 151 h 424"/>
                  <a:gd name="T44" fmla="*/ 7 w 944"/>
                  <a:gd name="T45" fmla="*/ 158 h 424"/>
                  <a:gd name="T46" fmla="*/ 13 w 944"/>
                  <a:gd name="T47" fmla="*/ 165 h 424"/>
                  <a:gd name="T48" fmla="*/ 21 w 944"/>
                  <a:gd name="T49" fmla="*/ 172 h 424"/>
                  <a:gd name="T50" fmla="*/ 31 w 944"/>
                  <a:gd name="T51" fmla="*/ 180 h 424"/>
                  <a:gd name="T52" fmla="*/ 43 w 944"/>
                  <a:gd name="T53" fmla="*/ 186 h 424"/>
                  <a:gd name="T54" fmla="*/ 56 w 944"/>
                  <a:gd name="T55" fmla="*/ 194 h 424"/>
                  <a:gd name="T56" fmla="*/ 66 w 944"/>
                  <a:gd name="T57" fmla="*/ 199 h 424"/>
                  <a:gd name="T58" fmla="*/ 78 w 944"/>
                  <a:gd name="T59" fmla="*/ 204 h 424"/>
                  <a:gd name="T60" fmla="*/ 90 w 944"/>
                  <a:gd name="T61" fmla="*/ 209 h 424"/>
                  <a:gd name="T62" fmla="*/ 104 w 944"/>
                  <a:gd name="T63" fmla="*/ 214 h 424"/>
                  <a:gd name="T64" fmla="*/ 119 w 944"/>
                  <a:gd name="T65" fmla="*/ 220 h 424"/>
                  <a:gd name="T66" fmla="*/ 135 w 944"/>
                  <a:gd name="T67" fmla="*/ 225 h 424"/>
                  <a:gd name="T68" fmla="*/ 152 w 944"/>
                  <a:gd name="T69" fmla="*/ 231 h 424"/>
                  <a:gd name="T70" fmla="*/ 171 w 944"/>
                  <a:gd name="T71" fmla="*/ 237 h 424"/>
                  <a:gd name="T72" fmla="*/ 191 w 944"/>
                  <a:gd name="T73" fmla="*/ 243 h 424"/>
                  <a:gd name="T74" fmla="*/ 213 w 944"/>
                  <a:gd name="T75" fmla="*/ 249 h 424"/>
                  <a:gd name="T76" fmla="*/ 237 w 944"/>
                  <a:gd name="T77" fmla="*/ 256 h 424"/>
                  <a:gd name="T78" fmla="*/ 262 w 944"/>
                  <a:gd name="T79" fmla="*/ 263 h 424"/>
                  <a:gd name="T80" fmla="*/ 289 w 944"/>
                  <a:gd name="T81" fmla="*/ 270 h 424"/>
                  <a:gd name="T82" fmla="*/ 318 w 944"/>
                  <a:gd name="T83" fmla="*/ 278 h 424"/>
                  <a:gd name="T84" fmla="*/ 349 w 944"/>
                  <a:gd name="T85" fmla="*/ 285 h 424"/>
                  <a:gd name="T86" fmla="*/ 381 w 944"/>
                  <a:gd name="T87" fmla="*/ 293 h 424"/>
                  <a:gd name="T88" fmla="*/ 415 w 944"/>
                  <a:gd name="T89" fmla="*/ 302 h 424"/>
                  <a:gd name="T90" fmla="*/ 451 w 944"/>
                  <a:gd name="T91" fmla="*/ 310 h 424"/>
                  <a:gd name="T92" fmla="*/ 488 w 944"/>
                  <a:gd name="T93" fmla="*/ 320 h 424"/>
                  <a:gd name="T94" fmla="*/ 527 w 944"/>
                  <a:gd name="T95" fmla="*/ 329 h 424"/>
                  <a:gd name="T96" fmla="*/ 567 w 944"/>
                  <a:gd name="T97" fmla="*/ 338 h 424"/>
                  <a:gd name="T98" fmla="*/ 607 w 944"/>
                  <a:gd name="T99" fmla="*/ 348 h 424"/>
                  <a:gd name="T100" fmla="*/ 648 w 944"/>
                  <a:gd name="T101" fmla="*/ 357 h 424"/>
                  <a:gd name="T102" fmla="*/ 689 w 944"/>
                  <a:gd name="T103" fmla="*/ 366 h 424"/>
                  <a:gd name="T104" fmla="*/ 729 w 944"/>
                  <a:gd name="T105" fmla="*/ 375 h 424"/>
                  <a:gd name="T106" fmla="*/ 768 w 944"/>
                  <a:gd name="T107" fmla="*/ 384 h 424"/>
                  <a:gd name="T108" fmla="*/ 806 w 944"/>
                  <a:gd name="T109" fmla="*/ 393 h 424"/>
                  <a:gd name="T110" fmla="*/ 841 w 944"/>
                  <a:gd name="T111" fmla="*/ 401 h 424"/>
                  <a:gd name="T112" fmla="*/ 873 w 944"/>
                  <a:gd name="T113" fmla="*/ 408 h 424"/>
                  <a:gd name="T114" fmla="*/ 903 w 944"/>
                  <a:gd name="T115" fmla="*/ 415 h 424"/>
                  <a:gd name="T116" fmla="*/ 928 w 944"/>
                  <a:gd name="T117" fmla="*/ 421 h 424"/>
                  <a:gd name="T118" fmla="*/ 944 w 944"/>
                  <a:gd name="T119" fmla="*/ 424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944" h="424">
                    <a:moveTo>
                      <a:pt x="133" y="0"/>
                    </a:moveTo>
                    <a:lnTo>
                      <a:pt x="133" y="1"/>
                    </a:lnTo>
                    <a:lnTo>
                      <a:pt x="131" y="2"/>
                    </a:lnTo>
                    <a:lnTo>
                      <a:pt x="128" y="4"/>
                    </a:lnTo>
                    <a:lnTo>
                      <a:pt x="123" y="7"/>
                    </a:lnTo>
                    <a:lnTo>
                      <a:pt x="116" y="11"/>
                    </a:lnTo>
                    <a:lnTo>
                      <a:pt x="108" y="17"/>
                    </a:lnTo>
                    <a:lnTo>
                      <a:pt x="98" y="25"/>
                    </a:lnTo>
                    <a:lnTo>
                      <a:pt x="88" y="33"/>
                    </a:lnTo>
                    <a:lnTo>
                      <a:pt x="76" y="41"/>
                    </a:lnTo>
                    <a:lnTo>
                      <a:pt x="65" y="51"/>
                    </a:lnTo>
                    <a:lnTo>
                      <a:pt x="52" y="61"/>
                    </a:lnTo>
                    <a:lnTo>
                      <a:pt x="42" y="71"/>
                    </a:lnTo>
                    <a:lnTo>
                      <a:pt x="32" y="81"/>
                    </a:lnTo>
                    <a:lnTo>
                      <a:pt x="23" y="91"/>
                    </a:lnTo>
                    <a:lnTo>
                      <a:pt x="15" y="100"/>
                    </a:lnTo>
                    <a:lnTo>
                      <a:pt x="9" y="110"/>
                    </a:lnTo>
                    <a:lnTo>
                      <a:pt x="4" y="119"/>
                    </a:lnTo>
                    <a:lnTo>
                      <a:pt x="1" y="127"/>
                    </a:lnTo>
                    <a:lnTo>
                      <a:pt x="0" y="135"/>
                    </a:lnTo>
                    <a:lnTo>
                      <a:pt x="1" y="143"/>
                    </a:lnTo>
                    <a:lnTo>
                      <a:pt x="3" y="151"/>
                    </a:lnTo>
                    <a:lnTo>
                      <a:pt x="7" y="158"/>
                    </a:lnTo>
                    <a:lnTo>
                      <a:pt x="13" y="165"/>
                    </a:lnTo>
                    <a:lnTo>
                      <a:pt x="21" y="172"/>
                    </a:lnTo>
                    <a:lnTo>
                      <a:pt x="31" y="180"/>
                    </a:lnTo>
                    <a:lnTo>
                      <a:pt x="43" y="186"/>
                    </a:lnTo>
                    <a:lnTo>
                      <a:pt x="56" y="194"/>
                    </a:lnTo>
                    <a:lnTo>
                      <a:pt x="66" y="199"/>
                    </a:lnTo>
                    <a:lnTo>
                      <a:pt x="78" y="204"/>
                    </a:lnTo>
                    <a:lnTo>
                      <a:pt x="90" y="209"/>
                    </a:lnTo>
                    <a:lnTo>
                      <a:pt x="104" y="214"/>
                    </a:lnTo>
                    <a:lnTo>
                      <a:pt x="119" y="220"/>
                    </a:lnTo>
                    <a:lnTo>
                      <a:pt x="135" y="225"/>
                    </a:lnTo>
                    <a:lnTo>
                      <a:pt x="152" y="231"/>
                    </a:lnTo>
                    <a:lnTo>
                      <a:pt x="171" y="237"/>
                    </a:lnTo>
                    <a:lnTo>
                      <a:pt x="191" y="243"/>
                    </a:lnTo>
                    <a:lnTo>
                      <a:pt x="213" y="249"/>
                    </a:lnTo>
                    <a:lnTo>
                      <a:pt x="237" y="256"/>
                    </a:lnTo>
                    <a:lnTo>
                      <a:pt x="262" y="263"/>
                    </a:lnTo>
                    <a:lnTo>
                      <a:pt x="289" y="270"/>
                    </a:lnTo>
                    <a:lnTo>
                      <a:pt x="318" y="278"/>
                    </a:lnTo>
                    <a:lnTo>
                      <a:pt x="349" y="285"/>
                    </a:lnTo>
                    <a:lnTo>
                      <a:pt x="381" y="293"/>
                    </a:lnTo>
                    <a:lnTo>
                      <a:pt x="415" y="302"/>
                    </a:lnTo>
                    <a:lnTo>
                      <a:pt x="451" y="310"/>
                    </a:lnTo>
                    <a:lnTo>
                      <a:pt x="488" y="320"/>
                    </a:lnTo>
                    <a:lnTo>
                      <a:pt x="527" y="329"/>
                    </a:lnTo>
                    <a:lnTo>
                      <a:pt x="567" y="338"/>
                    </a:lnTo>
                    <a:lnTo>
                      <a:pt x="607" y="348"/>
                    </a:lnTo>
                    <a:lnTo>
                      <a:pt x="648" y="357"/>
                    </a:lnTo>
                    <a:lnTo>
                      <a:pt x="689" y="366"/>
                    </a:lnTo>
                    <a:lnTo>
                      <a:pt x="729" y="375"/>
                    </a:lnTo>
                    <a:lnTo>
                      <a:pt x="768" y="384"/>
                    </a:lnTo>
                    <a:lnTo>
                      <a:pt x="806" y="393"/>
                    </a:lnTo>
                    <a:lnTo>
                      <a:pt x="841" y="401"/>
                    </a:lnTo>
                    <a:lnTo>
                      <a:pt x="873" y="408"/>
                    </a:lnTo>
                    <a:lnTo>
                      <a:pt x="903" y="415"/>
                    </a:lnTo>
                    <a:lnTo>
                      <a:pt x="928" y="421"/>
                    </a:lnTo>
                    <a:lnTo>
                      <a:pt x="944" y="424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2" name="Freeform 212"/>
              <p:cNvSpPr>
                <a:spLocks/>
              </p:cNvSpPr>
              <p:nvPr/>
            </p:nvSpPr>
            <p:spPr bwMode="auto">
              <a:xfrm>
                <a:off x="5595" y="3328"/>
                <a:ext cx="71" cy="33"/>
              </a:xfrm>
              <a:custGeom>
                <a:avLst/>
                <a:gdLst>
                  <a:gd name="T0" fmla="*/ 7 w 71"/>
                  <a:gd name="T1" fmla="*/ 0 h 33"/>
                  <a:gd name="T2" fmla="*/ 71 w 71"/>
                  <a:gd name="T3" fmla="*/ 31 h 33"/>
                  <a:gd name="T4" fmla="*/ 0 w 71"/>
                  <a:gd name="T5" fmla="*/ 33 h 33"/>
                  <a:gd name="T6" fmla="*/ 7 w 71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1" h="33">
                    <a:moveTo>
                      <a:pt x="7" y="0"/>
                    </a:moveTo>
                    <a:lnTo>
                      <a:pt x="71" y="31"/>
                    </a:lnTo>
                    <a:lnTo>
                      <a:pt x="0" y="3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3" name="Freeform 213"/>
              <p:cNvSpPr>
                <a:spLocks/>
              </p:cNvSpPr>
              <p:nvPr/>
            </p:nvSpPr>
            <p:spPr bwMode="auto">
              <a:xfrm>
                <a:off x="3367" y="2768"/>
                <a:ext cx="1437" cy="560"/>
              </a:xfrm>
              <a:custGeom>
                <a:avLst/>
                <a:gdLst>
                  <a:gd name="T0" fmla="*/ 1436 w 1437"/>
                  <a:gd name="T1" fmla="*/ 0 h 560"/>
                  <a:gd name="T2" fmla="*/ 1431 w 1437"/>
                  <a:gd name="T3" fmla="*/ 2 h 560"/>
                  <a:gd name="T4" fmla="*/ 1415 w 1437"/>
                  <a:gd name="T5" fmla="*/ 6 h 560"/>
                  <a:gd name="T6" fmla="*/ 1387 w 1437"/>
                  <a:gd name="T7" fmla="*/ 13 h 560"/>
                  <a:gd name="T8" fmla="*/ 1348 w 1437"/>
                  <a:gd name="T9" fmla="*/ 24 h 560"/>
                  <a:gd name="T10" fmla="*/ 1299 w 1437"/>
                  <a:gd name="T11" fmla="*/ 37 h 560"/>
                  <a:gd name="T12" fmla="*/ 1241 w 1437"/>
                  <a:gd name="T13" fmla="*/ 52 h 560"/>
                  <a:gd name="T14" fmla="*/ 1178 w 1437"/>
                  <a:gd name="T15" fmla="*/ 69 h 560"/>
                  <a:gd name="T16" fmla="*/ 1114 w 1437"/>
                  <a:gd name="T17" fmla="*/ 87 h 560"/>
                  <a:gd name="T18" fmla="*/ 1051 w 1437"/>
                  <a:gd name="T19" fmla="*/ 104 h 560"/>
                  <a:gd name="T20" fmla="*/ 990 w 1437"/>
                  <a:gd name="T21" fmla="*/ 121 h 560"/>
                  <a:gd name="T22" fmla="*/ 934 w 1437"/>
                  <a:gd name="T23" fmla="*/ 137 h 560"/>
                  <a:gd name="T24" fmla="*/ 882 w 1437"/>
                  <a:gd name="T25" fmla="*/ 153 h 560"/>
                  <a:gd name="T26" fmla="*/ 834 w 1437"/>
                  <a:gd name="T27" fmla="*/ 167 h 560"/>
                  <a:gd name="T28" fmla="*/ 791 w 1437"/>
                  <a:gd name="T29" fmla="*/ 181 h 560"/>
                  <a:gd name="T30" fmla="*/ 749 w 1437"/>
                  <a:gd name="T31" fmla="*/ 195 h 560"/>
                  <a:gd name="T32" fmla="*/ 710 w 1437"/>
                  <a:gd name="T33" fmla="*/ 209 h 560"/>
                  <a:gd name="T34" fmla="*/ 673 w 1437"/>
                  <a:gd name="T35" fmla="*/ 223 h 560"/>
                  <a:gd name="T36" fmla="*/ 637 w 1437"/>
                  <a:gd name="T37" fmla="*/ 237 h 560"/>
                  <a:gd name="T38" fmla="*/ 599 w 1437"/>
                  <a:gd name="T39" fmla="*/ 252 h 560"/>
                  <a:gd name="T40" fmla="*/ 561 w 1437"/>
                  <a:gd name="T41" fmla="*/ 269 h 560"/>
                  <a:gd name="T42" fmla="*/ 522 w 1437"/>
                  <a:gd name="T43" fmla="*/ 286 h 560"/>
                  <a:gd name="T44" fmla="*/ 482 w 1437"/>
                  <a:gd name="T45" fmla="*/ 304 h 560"/>
                  <a:gd name="T46" fmla="*/ 439 w 1437"/>
                  <a:gd name="T47" fmla="*/ 325 h 560"/>
                  <a:gd name="T48" fmla="*/ 393 w 1437"/>
                  <a:gd name="T49" fmla="*/ 348 h 560"/>
                  <a:gd name="T50" fmla="*/ 345 w 1437"/>
                  <a:gd name="T51" fmla="*/ 373 h 560"/>
                  <a:gd name="T52" fmla="*/ 292 w 1437"/>
                  <a:gd name="T53" fmla="*/ 401 h 560"/>
                  <a:gd name="T54" fmla="*/ 237 w 1437"/>
                  <a:gd name="T55" fmla="*/ 430 h 560"/>
                  <a:gd name="T56" fmla="*/ 179 w 1437"/>
                  <a:gd name="T57" fmla="*/ 461 h 560"/>
                  <a:gd name="T58" fmla="*/ 123 w 1437"/>
                  <a:gd name="T59" fmla="*/ 492 h 560"/>
                  <a:gd name="T60" fmla="*/ 70 w 1437"/>
                  <a:gd name="T61" fmla="*/ 521 h 560"/>
                  <a:gd name="T62" fmla="*/ 24 w 1437"/>
                  <a:gd name="T63" fmla="*/ 547 h 560"/>
                  <a:gd name="T64" fmla="*/ 0 w 1437"/>
                  <a:gd name="T65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37" h="560">
                    <a:moveTo>
                      <a:pt x="1437" y="0"/>
                    </a:moveTo>
                    <a:lnTo>
                      <a:pt x="1436" y="0"/>
                    </a:lnTo>
                    <a:lnTo>
                      <a:pt x="1435" y="1"/>
                    </a:lnTo>
                    <a:lnTo>
                      <a:pt x="1431" y="2"/>
                    </a:lnTo>
                    <a:lnTo>
                      <a:pt x="1424" y="3"/>
                    </a:lnTo>
                    <a:lnTo>
                      <a:pt x="1415" y="6"/>
                    </a:lnTo>
                    <a:lnTo>
                      <a:pt x="1403" y="9"/>
                    </a:lnTo>
                    <a:lnTo>
                      <a:pt x="1387" y="13"/>
                    </a:lnTo>
                    <a:lnTo>
                      <a:pt x="1370" y="18"/>
                    </a:lnTo>
                    <a:lnTo>
                      <a:pt x="1348" y="24"/>
                    </a:lnTo>
                    <a:lnTo>
                      <a:pt x="1325" y="29"/>
                    </a:lnTo>
                    <a:lnTo>
                      <a:pt x="1299" y="37"/>
                    </a:lnTo>
                    <a:lnTo>
                      <a:pt x="1270" y="44"/>
                    </a:lnTo>
                    <a:lnTo>
                      <a:pt x="1241" y="52"/>
                    </a:lnTo>
                    <a:lnTo>
                      <a:pt x="1210" y="60"/>
                    </a:lnTo>
                    <a:lnTo>
                      <a:pt x="1178" y="69"/>
                    </a:lnTo>
                    <a:lnTo>
                      <a:pt x="1146" y="77"/>
                    </a:lnTo>
                    <a:lnTo>
                      <a:pt x="1114" y="87"/>
                    </a:lnTo>
                    <a:lnTo>
                      <a:pt x="1082" y="95"/>
                    </a:lnTo>
                    <a:lnTo>
                      <a:pt x="1051" y="104"/>
                    </a:lnTo>
                    <a:lnTo>
                      <a:pt x="1020" y="112"/>
                    </a:lnTo>
                    <a:lnTo>
                      <a:pt x="990" y="121"/>
                    </a:lnTo>
                    <a:lnTo>
                      <a:pt x="962" y="129"/>
                    </a:lnTo>
                    <a:lnTo>
                      <a:pt x="934" y="137"/>
                    </a:lnTo>
                    <a:lnTo>
                      <a:pt x="908" y="145"/>
                    </a:lnTo>
                    <a:lnTo>
                      <a:pt x="882" y="153"/>
                    </a:lnTo>
                    <a:lnTo>
                      <a:pt x="858" y="160"/>
                    </a:lnTo>
                    <a:lnTo>
                      <a:pt x="834" y="167"/>
                    </a:lnTo>
                    <a:lnTo>
                      <a:pt x="812" y="174"/>
                    </a:lnTo>
                    <a:lnTo>
                      <a:pt x="791" y="181"/>
                    </a:lnTo>
                    <a:lnTo>
                      <a:pt x="769" y="188"/>
                    </a:lnTo>
                    <a:lnTo>
                      <a:pt x="749" y="195"/>
                    </a:lnTo>
                    <a:lnTo>
                      <a:pt x="730" y="202"/>
                    </a:lnTo>
                    <a:lnTo>
                      <a:pt x="710" y="209"/>
                    </a:lnTo>
                    <a:lnTo>
                      <a:pt x="692" y="216"/>
                    </a:lnTo>
                    <a:lnTo>
                      <a:pt x="673" y="223"/>
                    </a:lnTo>
                    <a:lnTo>
                      <a:pt x="655" y="230"/>
                    </a:lnTo>
                    <a:lnTo>
                      <a:pt x="637" y="237"/>
                    </a:lnTo>
                    <a:lnTo>
                      <a:pt x="618" y="244"/>
                    </a:lnTo>
                    <a:lnTo>
                      <a:pt x="599" y="252"/>
                    </a:lnTo>
                    <a:lnTo>
                      <a:pt x="580" y="260"/>
                    </a:lnTo>
                    <a:lnTo>
                      <a:pt x="561" y="269"/>
                    </a:lnTo>
                    <a:lnTo>
                      <a:pt x="541" y="277"/>
                    </a:lnTo>
                    <a:lnTo>
                      <a:pt x="522" y="286"/>
                    </a:lnTo>
                    <a:lnTo>
                      <a:pt x="502" y="295"/>
                    </a:lnTo>
                    <a:lnTo>
                      <a:pt x="482" y="304"/>
                    </a:lnTo>
                    <a:lnTo>
                      <a:pt x="461" y="314"/>
                    </a:lnTo>
                    <a:lnTo>
                      <a:pt x="439" y="325"/>
                    </a:lnTo>
                    <a:lnTo>
                      <a:pt x="416" y="336"/>
                    </a:lnTo>
                    <a:lnTo>
                      <a:pt x="393" y="348"/>
                    </a:lnTo>
                    <a:lnTo>
                      <a:pt x="369" y="360"/>
                    </a:lnTo>
                    <a:lnTo>
                      <a:pt x="345" y="373"/>
                    </a:lnTo>
                    <a:lnTo>
                      <a:pt x="319" y="387"/>
                    </a:lnTo>
                    <a:lnTo>
                      <a:pt x="292" y="401"/>
                    </a:lnTo>
                    <a:lnTo>
                      <a:pt x="264" y="416"/>
                    </a:lnTo>
                    <a:lnTo>
                      <a:pt x="237" y="430"/>
                    </a:lnTo>
                    <a:lnTo>
                      <a:pt x="208" y="446"/>
                    </a:lnTo>
                    <a:lnTo>
                      <a:pt x="179" y="461"/>
                    </a:lnTo>
                    <a:lnTo>
                      <a:pt x="151" y="477"/>
                    </a:lnTo>
                    <a:lnTo>
                      <a:pt x="123" y="492"/>
                    </a:lnTo>
                    <a:lnTo>
                      <a:pt x="95" y="507"/>
                    </a:lnTo>
                    <a:lnTo>
                      <a:pt x="70" y="521"/>
                    </a:lnTo>
                    <a:lnTo>
                      <a:pt x="46" y="535"/>
                    </a:lnTo>
                    <a:lnTo>
                      <a:pt x="24" y="547"/>
                    </a:lnTo>
                    <a:lnTo>
                      <a:pt x="4" y="558"/>
                    </a:lnTo>
                    <a:lnTo>
                      <a:pt x="0" y="56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4" name="Freeform 214"/>
              <p:cNvSpPr>
                <a:spLocks/>
              </p:cNvSpPr>
              <p:nvPr/>
            </p:nvSpPr>
            <p:spPr bwMode="auto">
              <a:xfrm>
                <a:off x="3321" y="3305"/>
                <a:ext cx="69" cy="48"/>
              </a:xfrm>
              <a:custGeom>
                <a:avLst/>
                <a:gdLst>
                  <a:gd name="T0" fmla="*/ 69 w 69"/>
                  <a:gd name="T1" fmla="*/ 29 h 48"/>
                  <a:gd name="T2" fmla="*/ 0 w 69"/>
                  <a:gd name="T3" fmla="*/ 48 h 48"/>
                  <a:gd name="T4" fmla="*/ 52 w 69"/>
                  <a:gd name="T5" fmla="*/ 0 h 48"/>
                  <a:gd name="T6" fmla="*/ 69 w 69"/>
                  <a:gd name="T7" fmla="*/ 29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" h="48">
                    <a:moveTo>
                      <a:pt x="69" y="29"/>
                    </a:moveTo>
                    <a:lnTo>
                      <a:pt x="0" y="48"/>
                    </a:lnTo>
                    <a:lnTo>
                      <a:pt x="52" y="0"/>
                    </a:lnTo>
                    <a:lnTo>
                      <a:pt x="69" y="2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5" name="Freeform 215"/>
              <p:cNvSpPr>
                <a:spLocks/>
              </p:cNvSpPr>
              <p:nvPr/>
            </p:nvSpPr>
            <p:spPr bwMode="auto">
              <a:xfrm>
                <a:off x="4070" y="2553"/>
                <a:ext cx="734" cy="70"/>
              </a:xfrm>
              <a:custGeom>
                <a:avLst/>
                <a:gdLst>
                  <a:gd name="T0" fmla="*/ 734 w 734"/>
                  <a:gd name="T1" fmla="*/ 60 h 70"/>
                  <a:gd name="T2" fmla="*/ 733 w 734"/>
                  <a:gd name="T3" fmla="*/ 60 h 70"/>
                  <a:gd name="T4" fmla="*/ 729 w 734"/>
                  <a:gd name="T5" fmla="*/ 60 h 70"/>
                  <a:gd name="T6" fmla="*/ 724 w 734"/>
                  <a:gd name="T7" fmla="*/ 61 h 70"/>
                  <a:gd name="T8" fmla="*/ 714 w 734"/>
                  <a:gd name="T9" fmla="*/ 61 h 70"/>
                  <a:gd name="T10" fmla="*/ 701 w 734"/>
                  <a:gd name="T11" fmla="*/ 62 h 70"/>
                  <a:gd name="T12" fmla="*/ 684 w 734"/>
                  <a:gd name="T13" fmla="*/ 62 h 70"/>
                  <a:gd name="T14" fmla="*/ 665 w 734"/>
                  <a:gd name="T15" fmla="*/ 63 h 70"/>
                  <a:gd name="T16" fmla="*/ 643 w 734"/>
                  <a:gd name="T17" fmla="*/ 64 h 70"/>
                  <a:gd name="T18" fmla="*/ 620 w 734"/>
                  <a:gd name="T19" fmla="*/ 65 h 70"/>
                  <a:gd name="T20" fmla="*/ 595 w 734"/>
                  <a:gd name="T21" fmla="*/ 66 h 70"/>
                  <a:gd name="T22" fmla="*/ 570 w 734"/>
                  <a:gd name="T23" fmla="*/ 67 h 70"/>
                  <a:gd name="T24" fmla="*/ 545 w 734"/>
                  <a:gd name="T25" fmla="*/ 67 h 70"/>
                  <a:gd name="T26" fmla="*/ 521 w 734"/>
                  <a:gd name="T27" fmla="*/ 68 h 70"/>
                  <a:gd name="T28" fmla="*/ 498 w 734"/>
                  <a:gd name="T29" fmla="*/ 69 h 70"/>
                  <a:gd name="T30" fmla="*/ 476 w 734"/>
                  <a:gd name="T31" fmla="*/ 69 h 70"/>
                  <a:gd name="T32" fmla="*/ 455 w 734"/>
                  <a:gd name="T33" fmla="*/ 69 h 70"/>
                  <a:gd name="T34" fmla="*/ 435 w 734"/>
                  <a:gd name="T35" fmla="*/ 70 h 70"/>
                  <a:gd name="T36" fmla="*/ 416 w 734"/>
                  <a:gd name="T37" fmla="*/ 70 h 70"/>
                  <a:gd name="T38" fmla="*/ 399 w 734"/>
                  <a:gd name="T39" fmla="*/ 69 h 70"/>
                  <a:gd name="T40" fmla="*/ 383 w 734"/>
                  <a:gd name="T41" fmla="*/ 69 h 70"/>
                  <a:gd name="T42" fmla="*/ 367 w 734"/>
                  <a:gd name="T43" fmla="*/ 69 h 70"/>
                  <a:gd name="T44" fmla="*/ 352 w 734"/>
                  <a:gd name="T45" fmla="*/ 67 h 70"/>
                  <a:gd name="T46" fmla="*/ 337 w 734"/>
                  <a:gd name="T47" fmla="*/ 67 h 70"/>
                  <a:gd name="T48" fmla="*/ 322 w 734"/>
                  <a:gd name="T49" fmla="*/ 66 h 70"/>
                  <a:gd name="T50" fmla="*/ 309 w 734"/>
                  <a:gd name="T51" fmla="*/ 65 h 70"/>
                  <a:gd name="T52" fmla="*/ 293 w 734"/>
                  <a:gd name="T53" fmla="*/ 63 h 70"/>
                  <a:gd name="T54" fmla="*/ 278 w 734"/>
                  <a:gd name="T55" fmla="*/ 61 h 70"/>
                  <a:gd name="T56" fmla="*/ 263 w 734"/>
                  <a:gd name="T57" fmla="*/ 59 h 70"/>
                  <a:gd name="T58" fmla="*/ 247 w 734"/>
                  <a:gd name="T59" fmla="*/ 57 h 70"/>
                  <a:gd name="T60" fmla="*/ 230 w 734"/>
                  <a:gd name="T61" fmla="*/ 54 h 70"/>
                  <a:gd name="T62" fmla="*/ 214 w 734"/>
                  <a:gd name="T63" fmla="*/ 51 h 70"/>
                  <a:gd name="T64" fmla="*/ 197 w 734"/>
                  <a:gd name="T65" fmla="*/ 47 h 70"/>
                  <a:gd name="T66" fmla="*/ 178 w 734"/>
                  <a:gd name="T67" fmla="*/ 43 h 70"/>
                  <a:gd name="T68" fmla="*/ 158 w 734"/>
                  <a:gd name="T69" fmla="*/ 39 h 70"/>
                  <a:gd name="T70" fmla="*/ 137 w 734"/>
                  <a:gd name="T71" fmla="*/ 34 h 70"/>
                  <a:gd name="T72" fmla="*/ 116 w 734"/>
                  <a:gd name="T73" fmla="*/ 29 h 70"/>
                  <a:gd name="T74" fmla="*/ 93 w 734"/>
                  <a:gd name="T75" fmla="*/ 24 h 70"/>
                  <a:gd name="T76" fmla="*/ 70 w 734"/>
                  <a:gd name="T77" fmla="*/ 18 h 70"/>
                  <a:gd name="T78" fmla="*/ 47 w 734"/>
                  <a:gd name="T79" fmla="*/ 12 h 70"/>
                  <a:gd name="T80" fmla="*/ 25 w 734"/>
                  <a:gd name="T81" fmla="*/ 7 h 70"/>
                  <a:gd name="T82" fmla="*/ 4 w 734"/>
                  <a:gd name="T83" fmla="*/ 1 h 70"/>
                  <a:gd name="T84" fmla="*/ 0 w 734"/>
                  <a:gd name="T85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34" h="70">
                    <a:moveTo>
                      <a:pt x="734" y="60"/>
                    </a:moveTo>
                    <a:lnTo>
                      <a:pt x="733" y="60"/>
                    </a:lnTo>
                    <a:lnTo>
                      <a:pt x="729" y="60"/>
                    </a:lnTo>
                    <a:lnTo>
                      <a:pt x="724" y="61"/>
                    </a:lnTo>
                    <a:lnTo>
                      <a:pt x="714" y="61"/>
                    </a:lnTo>
                    <a:lnTo>
                      <a:pt x="701" y="62"/>
                    </a:lnTo>
                    <a:lnTo>
                      <a:pt x="684" y="62"/>
                    </a:lnTo>
                    <a:lnTo>
                      <a:pt x="665" y="63"/>
                    </a:lnTo>
                    <a:lnTo>
                      <a:pt x="643" y="64"/>
                    </a:lnTo>
                    <a:lnTo>
                      <a:pt x="620" y="65"/>
                    </a:lnTo>
                    <a:lnTo>
                      <a:pt x="595" y="66"/>
                    </a:lnTo>
                    <a:lnTo>
                      <a:pt x="570" y="67"/>
                    </a:lnTo>
                    <a:lnTo>
                      <a:pt x="545" y="67"/>
                    </a:lnTo>
                    <a:lnTo>
                      <a:pt x="521" y="68"/>
                    </a:lnTo>
                    <a:lnTo>
                      <a:pt x="498" y="69"/>
                    </a:lnTo>
                    <a:lnTo>
                      <a:pt x="476" y="69"/>
                    </a:lnTo>
                    <a:lnTo>
                      <a:pt x="455" y="69"/>
                    </a:lnTo>
                    <a:lnTo>
                      <a:pt x="435" y="70"/>
                    </a:lnTo>
                    <a:lnTo>
                      <a:pt x="416" y="70"/>
                    </a:lnTo>
                    <a:lnTo>
                      <a:pt x="399" y="69"/>
                    </a:lnTo>
                    <a:lnTo>
                      <a:pt x="383" y="69"/>
                    </a:lnTo>
                    <a:lnTo>
                      <a:pt x="367" y="69"/>
                    </a:lnTo>
                    <a:lnTo>
                      <a:pt x="352" y="67"/>
                    </a:lnTo>
                    <a:lnTo>
                      <a:pt x="337" y="67"/>
                    </a:lnTo>
                    <a:lnTo>
                      <a:pt x="322" y="66"/>
                    </a:lnTo>
                    <a:lnTo>
                      <a:pt x="309" y="65"/>
                    </a:lnTo>
                    <a:lnTo>
                      <a:pt x="293" y="63"/>
                    </a:lnTo>
                    <a:lnTo>
                      <a:pt x="278" y="61"/>
                    </a:lnTo>
                    <a:lnTo>
                      <a:pt x="263" y="59"/>
                    </a:lnTo>
                    <a:lnTo>
                      <a:pt x="247" y="57"/>
                    </a:lnTo>
                    <a:lnTo>
                      <a:pt x="230" y="54"/>
                    </a:lnTo>
                    <a:lnTo>
                      <a:pt x="214" y="51"/>
                    </a:lnTo>
                    <a:lnTo>
                      <a:pt x="197" y="47"/>
                    </a:lnTo>
                    <a:lnTo>
                      <a:pt x="178" y="43"/>
                    </a:lnTo>
                    <a:lnTo>
                      <a:pt x="158" y="39"/>
                    </a:lnTo>
                    <a:lnTo>
                      <a:pt x="137" y="34"/>
                    </a:lnTo>
                    <a:lnTo>
                      <a:pt x="116" y="29"/>
                    </a:lnTo>
                    <a:lnTo>
                      <a:pt x="93" y="24"/>
                    </a:lnTo>
                    <a:lnTo>
                      <a:pt x="70" y="18"/>
                    </a:lnTo>
                    <a:lnTo>
                      <a:pt x="47" y="12"/>
                    </a:lnTo>
                    <a:lnTo>
                      <a:pt x="25" y="7"/>
                    </a:lnTo>
                    <a:lnTo>
                      <a:pt x="4" y="1"/>
                    </a:lnTo>
                    <a:lnTo>
                      <a:pt x="0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6" name="Freeform 216"/>
              <p:cNvSpPr>
                <a:spLocks/>
              </p:cNvSpPr>
              <p:nvPr/>
            </p:nvSpPr>
            <p:spPr bwMode="auto">
              <a:xfrm>
                <a:off x="4020" y="2540"/>
                <a:ext cx="72" cy="35"/>
              </a:xfrm>
              <a:custGeom>
                <a:avLst/>
                <a:gdLst>
                  <a:gd name="T0" fmla="*/ 62 w 72"/>
                  <a:gd name="T1" fmla="*/ 35 h 35"/>
                  <a:gd name="T2" fmla="*/ 0 w 72"/>
                  <a:gd name="T3" fmla="*/ 0 h 35"/>
                  <a:gd name="T4" fmla="*/ 72 w 72"/>
                  <a:gd name="T5" fmla="*/ 1 h 35"/>
                  <a:gd name="T6" fmla="*/ 62 w 72"/>
                  <a:gd name="T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2" h="35">
                    <a:moveTo>
                      <a:pt x="62" y="35"/>
                    </a:moveTo>
                    <a:lnTo>
                      <a:pt x="0" y="0"/>
                    </a:lnTo>
                    <a:lnTo>
                      <a:pt x="72" y="1"/>
                    </a:lnTo>
                    <a:lnTo>
                      <a:pt x="62" y="35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7" name="Freeform 217"/>
              <p:cNvSpPr>
                <a:spLocks/>
              </p:cNvSpPr>
              <p:nvPr/>
            </p:nvSpPr>
            <p:spPr bwMode="auto">
              <a:xfrm>
                <a:off x="5679" y="2204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2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69 h 97"/>
                  <a:gd name="T20" fmla="*/ 65 w 118"/>
                  <a:gd name="T21" fmla="*/ 65 h 97"/>
                  <a:gd name="T22" fmla="*/ 71 w 118"/>
                  <a:gd name="T23" fmla="*/ 59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2 h 97"/>
                  <a:gd name="T30" fmla="*/ 93 w 118"/>
                  <a:gd name="T31" fmla="*/ 35 h 97"/>
                  <a:gd name="T32" fmla="*/ 99 w 118"/>
                  <a:gd name="T33" fmla="*/ 27 h 97"/>
                  <a:gd name="T34" fmla="*/ 106 w 118"/>
                  <a:gd name="T35" fmla="*/ 18 h 97"/>
                  <a:gd name="T36" fmla="*/ 113 w 118"/>
                  <a:gd name="T37" fmla="*/ 7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2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69"/>
                    </a:lnTo>
                    <a:lnTo>
                      <a:pt x="65" y="65"/>
                    </a:lnTo>
                    <a:lnTo>
                      <a:pt x="71" y="59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2"/>
                    </a:lnTo>
                    <a:lnTo>
                      <a:pt x="93" y="35"/>
                    </a:lnTo>
                    <a:lnTo>
                      <a:pt x="99" y="27"/>
                    </a:lnTo>
                    <a:lnTo>
                      <a:pt x="106" y="18"/>
                    </a:lnTo>
                    <a:lnTo>
                      <a:pt x="113" y="7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8" name="Freeform 218"/>
              <p:cNvSpPr>
                <a:spLocks/>
              </p:cNvSpPr>
              <p:nvPr/>
            </p:nvSpPr>
            <p:spPr bwMode="auto">
              <a:xfrm>
                <a:off x="5773" y="2160"/>
                <a:ext cx="51" cy="68"/>
              </a:xfrm>
              <a:custGeom>
                <a:avLst/>
                <a:gdLst>
                  <a:gd name="T0" fmla="*/ 0 w 51"/>
                  <a:gd name="T1" fmla="*/ 50 h 68"/>
                  <a:gd name="T2" fmla="*/ 51 w 51"/>
                  <a:gd name="T3" fmla="*/ 0 h 68"/>
                  <a:gd name="T4" fmla="*/ 30 w 51"/>
                  <a:gd name="T5" fmla="*/ 68 h 68"/>
                  <a:gd name="T6" fmla="*/ 0 w 51"/>
                  <a:gd name="T7" fmla="*/ 5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8">
                    <a:moveTo>
                      <a:pt x="0" y="50"/>
                    </a:moveTo>
                    <a:lnTo>
                      <a:pt x="51" y="0"/>
                    </a:lnTo>
                    <a:lnTo>
                      <a:pt x="30" y="6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59" name="Freeform 219"/>
              <p:cNvSpPr>
                <a:spLocks/>
              </p:cNvSpPr>
              <p:nvPr/>
            </p:nvSpPr>
            <p:spPr bwMode="auto">
              <a:xfrm>
                <a:off x="5683" y="2051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9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9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0" name="Freeform 220"/>
              <p:cNvSpPr>
                <a:spLocks/>
              </p:cNvSpPr>
              <p:nvPr/>
            </p:nvSpPr>
            <p:spPr bwMode="auto">
              <a:xfrm>
                <a:off x="5777" y="2008"/>
                <a:ext cx="51" cy="67"/>
              </a:xfrm>
              <a:custGeom>
                <a:avLst/>
                <a:gdLst>
                  <a:gd name="T0" fmla="*/ 0 w 51"/>
                  <a:gd name="T1" fmla="*/ 49 h 67"/>
                  <a:gd name="T2" fmla="*/ 51 w 51"/>
                  <a:gd name="T3" fmla="*/ 0 h 67"/>
                  <a:gd name="T4" fmla="*/ 30 w 51"/>
                  <a:gd name="T5" fmla="*/ 67 h 67"/>
                  <a:gd name="T6" fmla="*/ 0 w 51"/>
                  <a:gd name="T7" fmla="*/ 4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7">
                    <a:moveTo>
                      <a:pt x="0" y="49"/>
                    </a:moveTo>
                    <a:lnTo>
                      <a:pt x="51" y="0"/>
                    </a:lnTo>
                    <a:lnTo>
                      <a:pt x="30" y="67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1" name="Freeform 221"/>
              <p:cNvSpPr>
                <a:spLocks/>
              </p:cNvSpPr>
              <p:nvPr/>
            </p:nvSpPr>
            <p:spPr bwMode="auto">
              <a:xfrm>
                <a:off x="5683" y="1896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9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9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2" name="Freeform 222"/>
              <p:cNvSpPr>
                <a:spLocks/>
              </p:cNvSpPr>
              <p:nvPr/>
            </p:nvSpPr>
            <p:spPr bwMode="auto">
              <a:xfrm>
                <a:off x="5777" y="1853"/>
                <a:ext cx="51" cy="67"/>
              </a:xfrm>
              <a:custGeom>
                <a:avLst/>
                <a:gdLst>
                  <a:gd name="T0" fmla="*/ 0 w 51"/>
                  <a:gd name="T1" fmla="*/ 49 h 67"/>
                  <a:gd name="T2" fmla="*/ 51 w 51"/>
                  <a:gd name="T3" fmla="*/ 0 h 67"/>
                  <a:gd name="T4" fmla="*/ 30 w 51"/>
                  <a:gd name="T5" fmla="*/ 67 h 67"/>
                  <a:gd name="T6" fmla="*/ 0 w 51"/>
                  <a:gd name="T7" fmla="*/ 49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7">
                    <a:moveTo>
                      <a:pt x="0" y="49"/>
                    </a:moveTo>
                    <a:lnTo>
                      <a:pt x="51" y="0"/>
                    </a:lnTo>
                    <a:lnTo>
                      <a:pt x="30" y="67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3" name="Freeform 223"/>
              <p:cNvSpPr>
                <a:spLocks/>
              </p:cNvSpPr>
              <p:nvPr/>
            </p:nvSpPr>
            <p:spPr bwMode="auto">
              <a:xfrm>
                <a:off x="5683" y="2361"/>
                <a:ext cx="118" cy="97"/>
              </a:xfrm>
              <a:custGeom>
                <a:avLst/>
                <a:gdLst>
                  <a:gd name="T0" fmla="*/ 0 w 118"/>
                  <a:gd name="T1" fmla="*/ 97 h 97"/>
                  <a:gd name="T2" fmla="*/ 0 w 118"/>
                  <a:gd name="T3" fmla="*/ 97 h 97"/>
                  <a:gd name="T4" fmla="*/ 2 w 118"/>
                  <a:gd name="T5" fmla="*/ 96 h 97"/>
                  <a:gd name="T6" fmla="*/ 7 w 118"/>
                  <a:gd name="T7" fmla="*/ 94 h 97"/>
                  <a:gd name="T8" fmla="*/ 15 w 118"/>
                  <a:gd name="T9" fmla="*/ 91 h 97"/>
                  <a:gd name="T10" fmla="*/ 24 w 118"/>
                  <a:gd name="T11" fmla="*/ 87 h 97"/>
                  <a:gd name="T12" fmla="*/ 33 w 118"/>
                  <a:gd name="T13" fmla="*/ 83 h 97"/>
                  <a:gd name="T14" fmla="*/ 43 w 118"/>
                  <a:gd name="T15" fmla="*/ 78 h 97"/>
                  <a:gd name="T16" fmla="*/ 51 w 118"/>
                  <a:gd name="T17" fmla="*/ 74 h 97"/>
                  <a:gd name="T18" fmla="*/ 58 w 118"/>
                  <a:gd name="T19" fmla="*/ 70 h 97"/>
                  <a:gd name="T20" fmla="*/ 65 w 118"/>
                  <a:gd name="T21" fmla="*/ 65 h 97"/>
                  <a:gd name="T22" fmla="*/ 71 w 118"/>
                  <a:gd name="T23" fmla="*/ 60 h 97"/>
                  <a:gd name="T24" fmla="*/ 77 w 118"/>
                  <a:gd name="T25" fmla="*/ 54 h 97"/>
                  <a:gd name="T26" fmla="*/ 82 w 118"/>
                  <a:gd name="T27" fmla="*/ 49 h 97"/>
                  <a:gd name="T28" fmla="*/ 87 w 118"/>
                  <a:gd name="T29" fmla="*/ 43 h 97"/>
                  <a:gd name="T30" fmla="*/ 93 w 118"/>
                  <a:gd name="T31" fmla="*/ 36 h 97"/>
                  <a:gd name="T32" fmla="*/ 99 w 118"/>
                  <a:gd name="T33" fmla="*/ 28 h 97"/>
                  <a:gd name="T34" fmla="*/ 106 w 118"/>
                  <a:gd name="T35" fmla="*/ 18 h 97"/>
                  <a:gd name="T36" fmla="*/ 113 w 118"/>
                  <a:gd name="T37" fmla="*/ 8 h 97"/>
                  <a:gd name="T38" fmla="*/ 118 w 118"/>
                  <a:gd name="T3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8" h="97">
                    <a:moveTo>
                      <a:pt x="0" y="97"/>
                    </a:moveTo>
                    <a:lnTo>
                      <a:pt x="0" y="97"/>
                    </a:lnTo>
                    <a:lnTo>
                      <a:pt x="2" y="96"/>
                    </a:lnTo>
                    <a:lnTo>
                      <a:pt x="7" y="94"/>
                    </a:lnTo>
                    <a:lnTo>
                      <a:pt x="15" y="91"/>
                    </a:lnTo>
                    <a:lnTo>
                      <a:pt x="24" y="87"/>
                    </a:lnTo>
                    <a:lnTo>
                      <a:pt x="33" y="83"/>
                    </a:lnTo>
                    <a:lnTo>
                      <a:pt x="43" y="78"/>
                    </a:lnTo>
                    <a:lnTo>
                      <a:pt x="51" y="74"/>
                    </a:lnTo>
                    <a:lnTo>
                      <a:pt x="58" y="70"/>
                    </a:lnTo>
                    <a:lnTo>
                      <a:pt x="65" y="65"/>
                    </a:lnTo>
                    <a:lnTo>
                      <a:pt x="71" y="60"/>
                    </a:lnTo>
                    <a:lnTo>
                      <a:pt x="77" y="54"/>
                    </a:lnTo>
                    <a:lnTo>
                      <a:pt x="82" y="49"/>
                    </a:lnTo>
                    <a:lnTo>
                      <a:pt x="87" y="43"/>
                    </a:lnTo>
                    <a:lnTo>
                      <a:pt x="93" y="36"/>
                    </a:lnTo>
                    <a:lnTo>
                      <a:pt x="99" y="28"/>
                    </a:lnTo>
                    <a:lnTo>
                      <a:pt x="106" y="18"/>
                    </a:lnTo>
                    <a:lnTo>
                      <a:pt x="113" y="8"/>
                    </a:lnTo>
                    <a:lnTo>
                      <a:pt x="118" y="0"/>
                    </a:lnTo>
                  </a:path>
                </a:pathLst>
              </a:custGeom>
              <a:noFill/>
              <a:ln w="8" cap="flat">
                <a:solidFill>
                  <a:srgbClr val="000000"/>
                </a:solidFill>
                <a:prstDash val="sysDash"/>
                <a:bevel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4" name="Freeform 224"/>
              <p:cNvSpPr>
                <a:spLocks/>
              </p:cNvSpPr>
              <p:nvPr/>
            </p:nvSpPr>
            <p:spPr bwMode="auto">
              <a:xfrm>
                <a:off x="5777" y="2317"/>
                <a:ext cx="51" cy="68"/>
              </a:xfrm>
              <a:custGeom>
                <a:avLst/>
                <a:gdLst>
                  <a:gd name="T0" fmla="*/ 0 w 51"/>
                  <a:gd name="T1" fmla="*/ 50 h 68"/>
                  <a:gd name="T2" fmla="*/ 51 w 51"/>
                  <a:gd name="T3" fmla="*/ 0 h 68"/>
                  <a:gd name="T4" fmla="*/ 30 w 51"/>
                  <a:gd name="T5" fmla="*/ 68 h 68"/>
                  <a:gd name="T6" fmla="*/ 0 w 51"/>
                  <a:gd name="T7" fmla="*/ 5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68">
                    <a:moveTo>
                      <a:pt x="0" y="50"/>
                    </a:moveTo>
                    <a:lnTo>
                      <a:pt x="51" y="0"/>
                    </a:lnTo>
                    <a:lnTo>
                      <a:pt x="30" y="68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65" name="Rectangle 225"/>
              <p:cNvSpPr>
                <a:spLocks noChangeArrowheads="1"/>
              </p:cNvSpPr>
              <p:nvPr/>
            </p:nvSpPr>
            <p:spPr bwMode="auto">
              <a:xfrm>
                <a:off x="5123" y="2720"/>
                <a:ext cx="306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singles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6" name="Rectangle 226"/>
              <p:cNvSpPr>
                <a:spLocks noChangeArrowheads="1"/>
              </p:cNvSpPr>
              <p:nvPr/>
            </p:nvSpPr>
            <p:spPr bwMode="auto">
              <a:xfrm>
                <a:off x="4993" y="2100"/>
                <a:ext cx="497" cy="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color-record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7" name="Rectangle 227"/>
              <p:cNvSpPr>
                <a:spLocks noChangeArrowheads="1"/>
              </p:cNvSpPr>
              <p:nvPr/>
            </p:nvSpPr>
            <p:spPr bwMode="auto">
              <a:xfrm>
                <a:off x="5183" y="1945"/>
                <a:ext cx="18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root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8" name="Rectangle 228"/>
              <p:cNvSpPr>
                <a:spLocks noChangeArrowheads="1"/>
              </p:cNvSpPr>
              <p:nvPr/>
            </p:nvSpPr>
            <p:spPr bwMode="auto">
              <a:xfrm>
                <a:off x="5187" y="1790"/>
                <a:ext cx="170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size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69" name="Rectangle 229"/>
              <p:cNvSpPr>
                <a:spLocks noChangeArrowheads="1"/>
              </p:cNvSpPr>
              <p:nvPr/>
            </p:nvSpPr>
            <p:spPr bwMode="auto">
              <a:xfrm>
                <a:off x="4883" y="2255"/>
                <a:ext cx="79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non-linkable-child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0" name="Rectangle 230"/>
              <p:cNvSpPr>
                <a:spLocks noChangeArrowheads="1"/>
              </p:cNvSpPr>
              <p:nvPr/>
            </p:nvSpPr>
            <p:spPr bwMode="auto">
              <a:xfrm>
                <a:off x="5114" y="2410"/>
                <a:ext cx="328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Q-head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1" name="Rectangle 231"/>
              <p:cNvSpPr>
                <a:spLocks noChangeArrowheads="1"/>
              </p:cNvSpPr>
              <p:nvPr/>
            </p:nvSpPr>
            <p:spPr bwMode="auto">
              <a:xfrm>
                <a:off x="672" y="3620"/>
                <a:ext cx="5140" cy="104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2" name="Rectangle 232"/>
              <p:cNvSpPr>
                <a:spLocks noChangeArrowheads="1"/>
              </p:cNvSpPr>
              <p:nvPr/>
            </p:nvSpPr>
            <p:spPr bwMode="auto">
              <a:xfrm>
                <a:off x="698" y="3827"/>
                <a:ext cx="5140" cy="103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3" name="Rectangle 233"/>
              <p:cNvSpPr>
                <a:spLocks noChangeArrowheads="1"/>
              </p:cNvSpPr>
              <p:nvPr/>
            </p:nvSpPr>
            <p:spPr bwMode="auto">
              <a:xfrm>
                <a:off x="698" y="4034"/>
                <a:ext cx="5140" cy="103"/>
              </a:xfrm>
              <a:prstGeom prst="rect">
                <a:avLst/>
              </a:prstGeom>
              <a:solidFill>
                <a:srgbClr val="FFFFFF"/>
              </a:solidFill>
              <a:ln w="8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4" name="Rectangle 234"/>
              <p:cNvSpPr>
                <a:spLocks noChangeArrowheads="1"/>
              </p:cNvSpPr>
              <p:nvPr/>
            </p:nvSpPr>
            <p:spPr bwMode="auto">
              <a:xfrm>
                <a:off x="5015" y="1635"/>
                <a:ext cx="534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heap record</a:t>
                </a:r>
                <a:endParaRPr kumimoji="0" lang="da-D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275" name="Line 235"/>
              <p:cNvSpPr>
                <a:spLocks noChangeShapeType="1"/>
              </p:cNvSpPr>
              <p:nvPr/>
            </p:nvSpPr>
            <p:spPr bwMode="auto">
              <a:xfrm flipH="1">
                <a:off x="5232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6" name="Freeform 236"/>
              <p:cNvSpPr>
                <a:spLocks/>
              </p:cNvSpPr>
              <p:nvPr/>
            </p:nvSpPr>
            <p:spPr bwMode="auto">
              <a:xfrm>
                <a:off x="5257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7" name="Freeform 237"/>
              <p:cNvSpPr>
                <a:spLocks/>
              </p:cNvSpPr>
              <p:nvPr/>
            </p:nvSpPr>
            <p:spPr bwMode="auto">
              <a:xfrm>
                <a:off x="520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5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5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8" name="Line 238"/>
              <p:cNvSpPr>
                <a:spLocks noChangeShapeType="1"/>
              </p:cNvSpPr>
              <p:nvPr/>
            </p:nvSpPr>
            <p:spPr bwMode="auto">
              <a:xfrm flipH="1">
                <a:off x="4819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79" name="Freeform 239"/>
              <p:cNvSpPr>
                <a:spLocks/>
              </p:cNvSpPr>
              <p:nvPr/>
            </p:nvSpPr>
            <p:spPr bwMode="auto">
              <a:xfrm>
                <a:off x="4844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0" name="Freeform 240"/>
              <p:cNvSpPr>
                <a:spLocks/>
              </p:cNvSpPr>
              <p:nvPr/>
            </p:nvSpPr>
            <p:spPr bwMode="auto">
              <a:xfrm>
                <a:off x="4788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1" name="Line 241"/>
              <p:cNvSpPr>
                <a:spLocks noChangeShapeType="1"/>
              </p:cNvSpPr>
              <p:nvPr/>
            </p:nvSpPr>
            <p:spPr bwMode="auto">
              <a:xfrm>
                <a:off x="4529" y="3551"/>
                <a:ext cx="35" cy="61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2" name="Freeform 242"/>
              <p:cNvSpPr>
                <a:spLocks/>
              </p:cNvSpPr>
              <p:nvPr/>
            </p:nvSpPr>
            <p:spPr bwMode="auto">
              <a:xfrm>
                <a:off x="4503" y="3506"/>
                <a:ext cx="49" cy="68"/>
              </a:xfrm>
              <a:custGeom>
                <a:avLst/>
                <a:gdLst>
                  <a:gd name="T0" fmla="*/ 19 w 49"/>
                  <a:gd name="T1" fmla="*/ 68 h 68"/>
                  <a:gd name="T2" fmla="*/ 0 w 49"/>
                  <a:gd name="T3" fmla="*/ 0 h 68"/>
                  <a:gd name="T4" fmla="*/ 49 w 49"/>
                  <a:gd name="T5" fmla="*/ 51 h 68"/>
                  <a:gd name="T6" fmla="*/ 19 w 49"/>
                  <a:gd name="T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68">
                    <a:moveTo>
                      <a:pt x="19" y="68"/>
                    </a:moveTo>
                    <a:lnTo>
                      <a:pt x="0" y="0"/>
                    </a:lnTo>
                    <a:lnTo>
                      <a:pt x="49" y="51"/>
                    </a:lnTo>
                    <a:lnTo>
                      <a:pt x="19" y="68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3" name="Freeform 243"/>
              <p:cNvSpPr>
                <a:spLocks/>
              </p:cNvSpPr>
              <p:nvPr/>
            </p:nvSpPr>
            <p:spPr bwMode="auto">
              <a:xfrm>
                <a:off x="4540" y="3589"/>
                <a:ext cx="49" cy="68"/>
              </a:xfrm>
              <a:custGeom>
                <a:avLst/>
                <a:gdLst>
                  <a:gd name="T0" fmla="*/ 30 w 49"/>
                  <a:gd name="T1" fmla="*/ 0 h 68"/>
                  <a:gd name="T2" fmla="*/ 49 w 49"/>
                  <a:gd name="T3" fmla="*/ 68 h 68"/>
                  <a:gd name="T4" fmla="*/ 0 w 49"/>
                  <a:gd name="T5" fmla="*/ 17 h 68"/>
                  <a:gd name="T6" fmla="*/ 30 w 49"/>
                  <a:gd name="T7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68">
                    <a:moveTo>
                      <a:pt x="30" y="0"/>
                    </a:moveTo>
                    <a:lnTo>
                      <a:pt x="49" y="68"/>
                    </a:lnTo>
                    <a:lnTo>
                      <a:pt x="0" y="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4" name="Line 244"/>
              <p:cNvSpPr>
                <a:spLocks noChangeShapeType="1"/>
              </p:cNvSpPr>
              <p:nvPr/>
            </p:nvSpPr>
            <p:spPr bwMode="auto">
              <a:xfrm>
                <a:off x="4121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5" name="Freeform 245"/>
              <p:cNvSpPr>
                <a:spLocks/>
              </p:cNvSpPr>
              <p:nvPr/>
            </p:nvSpPr>
            <p:spPr bwMode="auto">
              <a:xfrm>
                <a:off x="4091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6" name="Freeform 246"/>
              <p:cNvSpPr>
                <a:spLocks/>
              </p:cNvSpPr>
              <p:nvPr/>
            </p:nvSpPr>
            <p:spPr bwMode="auto">
              <a:xfrm>
                <a:off x="4147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7" name="Line 247"/>
              <p:cNvSpPr>
                <a:spLocks noChangeShapeType="1"/>
              </p:cNvSpPr>
              <p:nvPr/>
            </p:nvSpPr>
            <p:spPr bwMode="auto">
              <a:xfrm flipH="1">
                <a:off x="3166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8" name="Freeform 248"/>
              <p:cNvSpPr>
                <a:spLocks/>
              </p:cNvSpPr>
              <p:nvPr/>
            </p:nvSpPr>
            <p:spPr bwMode="auto">
              <a:xfrm>
                <a:off x="3191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89" name="Freeform 249"/>
              <p:cNvSpPr>
                <a:spLocks/>
              </p:cNvSpPr>
              <p:nvPr/>
            </p:nvSpPr>
            <p:spPr bwMode="auto">
              <a:xfrm>
                <a:off x="3135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0" name="Line 250"/>
              <p:cNvSpPr>
                <a:spLocks noChangeShapeType="1"/>
              </p:cNvSpPr>
              <p:nvPr/>
            </p:nvSpPr>
            <p:spPr bwMode="auto">
              <a:xfrm flipH="1">
                <a:off x="2752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1" name="Freeform 251"/>
              <p:cNvSpPr>
                <a:spLocks/>
              </p:cNvSpPr>
              <p:nvPr/>
            </p:nvSpPr>
            <p:spPr bwMode="auto">
              <a:xfrm>
                <a:off x="2778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2" name="Freeform 252"/>
              <p:cNvSpPr>
                <a:spLocks/>
              </p:cNvSpPr>
              <p:nvPr/>
            </p:nvSpPr>
            <p:spPr bwMode="auto">
              <a:xfrm>
                <a:off x="272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3" name="Line 253"/>
              <p:cNvSpPr>
                <a:spLocks noChangeShapeType="1"/>
              </p:cNvSpPr>
              <p:nvPr/>
            </p:nvSpPr>
            <p:spPr bwMode="auto">
              <a:xfrm flipH="1">
                <a:off x="2296" y="3540"/>
                <a:ext cx="83" cy="83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4" name="Freeform 254"/>
              <p:cNvSpPr>
                <a:spLocks/>
              </p:cNvSpPr>
              <p:nvPr/>
            </p:nvSpPr>
            <p:spPr bwMode="auto">
              <a:xfrm>
                <a:off x="2355" y="3503"/>
                <a:ext cx="61" cy="61"/>
              </a:xfrm>
              <a:custGeom>
                <a:avLst/>
                <a:gdLst>
                  <a:gd name="T0" fmla="*/ 0 w 61"/>
                  <a:gd name="T1" fmla="*/ 37 h 61"/>
                  <a:gd name="T2" fmla="*/ 61 w 61"/>
                  <a:gd name="T3" fmla="*/ 0 h 61"/>
                  <a:gd name="T4" fmla="*/ 24 w 61"/>
                  <a:gd name="T5" fmla="*/ 61 h 61"/>
                  <a:gd name="T6" fmla="*/ 0 w 61"/>
                  <a:gd name="T7" fmla="*/ 37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1">
                    <a:moveTo>
                      <a:pt x="0" y="37"/>
                    </a:moveTo>
                    <a:lnTo>
                      <a:pt x="61" y="0"/>
                    </a:lnTo>
                    <a:lnTo>
                      <a:pt x="24" y="61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5" name="Freeform 255"/>
              <p:cNvSpPr>
                <a:spLocks/>
              </p:cNvSpPr>
              <p:nvPr/>
            </p:nvSpPr>
            <p:spPr bwMode="auto">
              <a:xfrm>
                <a:off x="2259" y="3599"/>
                <a:ext cx="61" cy="61"/>
              </a:xfrm>
              <a:custGeom>
                <a:avLst/>
                <a:gdLst>
                  <a:gd name="T0" fmla="*/ 61 w 61"/>
                  <a:gd name="T1" fmla="*/ 24 h 61"/>
                  <a:gd name="T2" fmla="*/ 0 w 61"/>
                  <a:gd name="T3" fmla="*/ 61 h 61"/>
                  <a:gd name="T4" fmla="*/ 37 w 61"/>
                  <a:gd name="T5" fmla="*/ 0 h 61"/>
                  <a:gd name="T6" fmla="*/ 61 w 61"/>
                  <a:gd name="T7" fmla="*/ 2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1">
                    <a:moveTo>
                      <a:pt x="61" y="24"/>
                    </a:moveTo>
                    <a:lnTo>
                      <a:pt x="0" y="61"/>
                    </a:lnTo>
                    <a:lnTo>
                      <a:pt x="37" y="0"/>
                    </a:lnTo>
                    <a:lnTo>
                      <a:pt x="61" y="24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6" name="Line 256"/>
              <p:cNvSpPr>
                <a:spLocks noChangeShapeType="1"/>
              </p:cNvSpPr>
              <p:nvPr/>
            </p:nvSpPr>
            <p:spPr bwMode="auto">
              <a:xfrm>
                <a:off x="2055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7" name="Freeform 257"/>
              <p:cNvSpPr>
                <a:spLocks/>
              </p:cNvSpPr>
              <p:nvPr/>
            </p:nvSpPr>
            <p:spPr bwMode="auto">
              <a:xfrm>
                <a:off x="2025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8" name="Freeform 258"/>
              <p:cNvSpPr>
                <a:spLocks/>
              </p:cNvSpPr>
              <p:nvPr/>
            </p:nvSpPr>
            <p:spPr bwMode="auto">
              <a:xfrm>
                <a:off x="2080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299" name="Line 259"/>
              <p:cNvSpPr>
                <a:spLocks noChangeShapeType="1"/>
              </p:cNvSpPr>
              <p:nvPr/>
            </p:nvSpPr>
            <p:spPr bwMode="auto">
              <a:xfrm>
                <a:off x="3708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0" name="Freeform 260"/>
              <p:cNvSpPr>
                <a:spLocks/>
              </p:cNvSpPr>
              <p:nvPr/>
            </p:nvSpPr>
            <p:spPr bwMode="auto">
              <a:xfrm>
                <a:off x="3678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1" name="Freeform 261"/>
              <p:cNvSpPr>
                <a:spLocks/>
              </p:cNvSpPr>
              <p:nvPr/>
            </p:nvSpPr>
            <p:spPr bwMode="auto">
              <a:xfrm>
                <a:off x="3733" y="3592"/>
                <a:ext cx="54" cy="66"/>
              </a:xfrm>
              <a:custGeom>
                <a:avLst/>
                <a:gdLst>
                  <a:gd name="T0" fmla="*/ 29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9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9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2" name="Line 262"/>
              <p:cNvSpPr>
                <a:spLocks noChangeShapeType="1"/>
              </p:cNvSpPr>
              <p:nvPr/>
            </p:nvSpPr>
            <p:spPr bwMode="auto">
              <a:xfrm flipH="1">
                <a:off x="1513" y="3547"/>
                <a:ext cx="48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3" name="Freeform 263"/>
              <p:cNvSpPr>
                <a:spLocks/>
              </p:cNvSpPr>
              <p:nvPr/>
            </p:nvSpPr>
            <p:spPr bwMode="auto">
              <a:xfrm>
                <a:off x="1538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8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8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4" name="Freeform 264"/>
              <p:cNvSpPr>
                <a:spLocks/>
              </p:cNvSpPr>
              <p:nvPr/>
            </p:nvSpPr>
            <p:spPr bwMode="auto">
              <a:xfrm>
                <a:off x="1482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5" name="Line 265"/>
              <p:cNvSpPr>
                <a:spLocks noChangeShapeType="1"/>
              </p:cNvSpPr>
              <p:nvPr/>
            </p:nvSpPr>
            <p:spPr bwMode="auto">
              <a:xfrm>
                <a:off x="1215" y="3554"/>
                <a:ext cx="24" cy="55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6" name="Freeform 266"/>
              <p:cNvSpPr>
                <a:spLocks/>
              </p:cNvSpPr>
              <p:nvPr/>
            </p:nvSpPr>
            <p:spPr bwMode="auto">
              <a:xfrm>
                <a:off x="1195" y="3507"/>
                <a:ext cx="43" cy="70"/>
              </a:xfrm>
              <a:custGeom>
                <a:avLst/>
                <a:gdLst>
                  <a:gd name="T0" fmla="*/ 12 w 43"/>
                  <a:gd name="T1" fmla="*/ 70 h 70"/>
                  <a:gd name="T2" fmla="*/ 0 w 43"/>
                  <a:gd name="T3" fmla="*/ 0 h 70"/>
                  <a:gd name="T4" fmla="*/ 43 w 43"/>
                  <a:gd name="T5" fmla="*/ 56 h 70"/>
                  <a:gd name="T6" fmla="*/ 12 w 43"/>
                  <a:gd name="T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70">
                    <a:moveTo>
                      <a:pt x="12" y="70"/>
                    </a:moveTo>
                    <a:lnTo>
                      <a:pt x="0" y="0"/>
                    </a:lnTo>
                    <a:lnTo>
                      <a:pt x="43" y="56"/>
                    </a:lnTo>
                    <a:lnTo>
                      <a:pt x="12" y="7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7" name="Freeform 267"/>
              <p:cNvSpPr>
                <a:spLocks/>
              </p:cNvSpPr>
              <p:nvPr/>
            </p:nvSpPr>
            <p:spPr bwMode="auto">
              <a:xfrm>
                <a:off x="1216" y="3586"/>
                <a:ext cx="43" cy="70"/>
              </a:xfrm>
              <a:custGeom>
                <a:avLst/>
                <a:gdLst>
                  <a:gd name="T0" fmla="*/ 32 w 43"/>
                  <a:gd name="T1" fmla="*/ 0 h 70"/>
                  <a:gd name="T2" fmla="*/ 43 w 43"/>
                  <a:gd name="T3" fmla="*/ 70 h 70"/>
                  <a:gd name="T4" fmla="*/ 0 w 43"/>
                  <a:gd name="T5" fmla="*/ 14 h 70"/>
                  <a:gd name="T6" fmla="*/ 32 w 43"/>
                  <a:gd name="T7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70">
                    <a:moveTo>
                      <a:pt x="32" y="0"/>
                    </a:moveTo>
                    <a:lnTo>
                      <a:pt x="43" y="70"/>
                    </a:lnTo>
                    <a:lnTo>
                      <a:pt x="0" y="1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8" name="Line 268"/>
              <p:cNvSpPr>
                <a:spLocks noChangeShapeType="1"/>
              </p:cNvSpPr>
              <p:nvPr/>
            </p:nvSpPr>
            <p:spPr bwMode="auto">
              <a:xfrm>
                <a:off x="5774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09" name="Freeform 269"/>
              <p:cNvSpPr>
                <a:spLocks/>
              </p:cNvSpPr>
              <p:nvPr/>
            </p:nvSpPr>
            <p:spPr bwMode="auto">
              <a:xfrm>
                <a:off x="5744" y="3505"/>
                <a:ext cx="54" cy="66"/>
              </a:xfrm>
              <a:custGeom>
                <a:avLst/>
                <a:gdLst>
                  <a:gd name="T0" fmla="*/ 26 w 54"/>
                  <a:gd name="T1" fmla="*/ 66 h 66"/>
                  <a:gd name="T2" fmla="*/ 0 w 54"/>
                  <a:gd name="T3" fmla="*/ 0 h 66"/>
                  <a:gd name="T4" fmla="*/ 54 w 54"/>
                  <a:gd name="T5" fmla="*/ 46 h 66"/>
                  <a:gd name="T6" fmla="*/ 26 w 54"/>
                  <a:gd name="T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6" y="66"/>
                    </a:moveTo>
                    <a:lnTo>
                      <a:pt x="0" y="0"/>
                    </a:lnTo>
                    <a:lnTo>
                      <a:pt x="54" y="46"/>
                    </a:lnTo>
                    <a:lnTo>
                      <a:pt x="26" y="6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0" name="Freeform 270"/>
              <p:cNvSpPr>
                <a:spLocks/>
              </p:cNvSpPr>
              <p:nvPr/>
            </p:nvSpPr>
            <p:spPr bwMode="auto">
              <a:xfrm>
                <a:off x="5800" y="3592"/>
                <a:ext cx="54" cy="66"/>
              </a:xfrm>
              <a:custGeom>
                <a:avLst/>
                <a:gdLst>
                  <a:gd name="T0" fmla="*/ 28 w 54"/>
                  <a:gd name="T1" fmla="*/ 0 h 66"/>
                  <a:gd name="T2" fmla="*/ 54 w 54"/>
                  <a:gd name="T3" fmla="*/ 66 h 66"/>
                  <a:gd name="T4" fmla="*/ 0 w 54"/>
                  <a:gd name="T5" fmla="*/ 20 h 66"/>
                  <a:gd name="T6" fmla="*/ 28 w 54"/>
                  <a:gd name="T7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28" y="0"/>
                    </a:moveTo>
                    <a:lnTo>
                      <a:pt x="54" y="66"/>
                    </a:lnTo>
                    <a:lnTo>
                      <a:pt x="0" y="2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1" name="Oval 271"/>
              <p:cNvSpPr>
                <a:spLocks noChangeArrowheads="1"/>
              </p:cNvSpPr>
              <p:nvPr/>
            </p:nvSpPr>
            <p:spPr bwMode="auto">
              <a:xfrm>
                <a:off x="2351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2" name="Oval 272"/>
              <p:cNvSpPr>
                <a:spLocks noChangeArrowheads="1"/>
              </p:cNvSpPr>
              <p:nvPr/>
            </p:nvSpPr>
            <p:spPr bwMode="auto">
              <a:xfrm>
                <a:off x="193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3" name="Oval 273"/>
              <p:cNvSpPr>
                <a:spLocks noChangeArrowheads="1"/>
              </p:cNvSpPr>
              <p:nvPr/>
            </p:nvSpPr>
            <p:spPr bwMode="auto">
              <a:xfrm>
                <a:off x="2196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4" name="Line 274"/>
              <p:cNvSpPr>
                <a:spLocks noChangeShapeType="1"/>
              </p:cNvSpPr>
              <p:nvPr/>
            </p:nvSpPr>
            <p:spPr bwMode="auto">
              <a:xfrm>
                <a:off x="3203" y="3543"/>
                <a:ext cx="0" cy="0"/>
              </a:xfrm>
              <a:prstGeom prst="line">
                <a:avLst/>
              </a:prstGeom>
              <a:noFill/>
              <a:ln w="4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5" name="Oval 275"/>
              <p:cNvSpPr>
                <a:spLocks noChangeArrowheads="1"/>
              </p:cNvSpPr>
              <p:nvPr/>
            </p:nvSpPr>
            <p:spPr bwMode="auto">
              <a:xfrm>
                <a:off x="698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6" name="Oval 276"/>
              <p:cNvSpPr>
                <a:spLocks noChangeArrowheads="1"/>
              </p:cNvSpPr>
              <p:nvPr/>
            </p:nvSpPr>
            <p:spPr bwMode="auto">
              <a:xfrm>
                <a:off x="1111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7" name="Line 277"/>
              <p:cNvSpPr>
                <a:spLocks noChangeShapeType="1"/>
              </p:cNvSpPr>
              <p:nvPr/>
            </p:nvSpPr>
            <p:spPr bwMode="auto">
              <a:xfrm flipH="1">
                <a:off x="686" y="3547"/>
                <a:ext cx="49" cy="69"/>
              </a:xfrm>
              <a:prstGeom prst="line">
                <a:avLst/>
              </a:prstGeom>
              <a:noFill/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8" name="Freeform 278"/>
              <p:cNvSpPr>
                <a:spLocks/>
              </p:cNvSpPr>
              <p:nvPr/>
            </p:nvSpPr>
            <p:spPr bwMode="auto">
              <a:xfrm>
                <a:off x="711" y="3505"/>
                <a:ext cx="54" cy="66"/>
              </a:xfrm>
              <a:custGeom>
                <a:avLst/>
                <a:gdLst>
                  <a:gd name="T0" fmla="*/ 0 w 54"/>
                  <a:gd name="T1" fmla="*/ 46 h 66"/>
                  <a:gd name="T2" fmla="*/ 54 w 54"/>
                  <a:gd name="T3" fmla="*/ 0 h 66"/>
                  <a:gd name="T4" fmla="*/ 29 w 54"/>
                  <a:gd name="T5" fmla="*/ 66 h 66"/>
                  <a:gd name="T6" fmla="*/ 0 w 54"/>
                  <a:gd name="T7" fmla="*/ 4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0" y="46"/>
                    </a:moveTo>
                    <a:lnTo>
                      <a:pt x="54" y="0"/>
                    </a:lnTo>
                    <a:lnTo>
                      <a:pt x="29" y="6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19" name="Freeform 279"/>
              <p:cNvSpPr>
                <a:spLocks/>
              </p:cNvSpPr>
              <p:nvPr/>
            </p:nvSpPr>
            <p:spPr bwMode="auto">
              <a:xfrm>
                <a:off x="656" y="3592"/>
                <a:ext cx="54" cy="66"/>
              </a:xfrm>
              <a:custGeom>
                <a:avLst/>
                <a:gdLst>
                  <a:gd name="T0" fmla="*/ 54 w 54"/>
                  <a:gd name="T1" fmla="*/ 20 h 66"/>
                  <a:gd name="T2" fmla="*/ 0 w 54"/>
                  <a:gd name="T3" fmla="*/ 66 h 66"/>
                  <a:gd name="T4" fmla="*/ 26 w 54"/>
                  <a:gd name="T5" fmla="*/ 0 h 66"/>
                  <a:gd name="T6" fmla="*/ 54 w 54"/>
                  <a:gd name="T7" fmla="*/ 2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66">
                    <a:moveTo>
                      <a:pt x="54" y="20"/>
                    </a:moveTo>
                    <a:lnTo>
                      <a:pt x="0" y="66"/>
                    </a:lnTo>
                    <a:lnTo>
                      <a:pt x="26" y="0"/>
                    </a:lnTo>
                    <a:lnTo>
                      <a:pt x="54" y="20"/>
                    </a:lnTo>
                    <a:close/>
                  </a:path>
                </a:pathLst>
              </a:custGeom>
              <a:solidFill>
                <a:srgbClr val="000000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0" name="Oval 280"/>
              <p:cNvSpPr>
                <a:spLocks noChangeArrowheads="1"/>
              </p:cNvSpPr>
              <p:nvPr/>
            </p:nvSpPr>
            <p:spPr bwMode="auto">
              <a:xfrm>
                <a:off x="565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1" name="Oval 281"/>
              <p:cNvSpPr>
                <a:spLocks noChangeArrowheads="1"/>
              </p:cNvSpPr>
              <p:nvPr/>
            </p:nvSpPr>
            <p:spPr bwMode="auto">
              <a:xfrm>
                <a:off x="5244" y="3336"/>
                <a:ext cx="154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2" name="Oval 282"/>
              <p:cNvSpPr>
                <a:spLocks noChangeArrowheads="1"/>
              </p:cNvSpPr>
              <p:nvPr/>
            </p:nvSpPr>
            <p:spPr bwMode="auto">
              <a:xfrm>
                <a:off x="4830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3" name="Oval 283"/>
              <p:cNvSpPr>
                <a:spLocks noChangeArrowheads="1"/>
              </p:cNvSpPr>
              <p:nvPr/>
            </p:nvSpPr>
            <p:spPr bwMode="auto">
              <a:xfrm>
                <a:off x="441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4" name="Oval 284"/>
              <p:cNvSpPr>
                <a:spLocks noChangeArrowheads="1"/>
              </p:cNvSpPr>
              <p:nvPr/>
            </p:nvSpPr>
            <p:spPr bwMode="auto">
              <a:xfrm>
                <a:off x="400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5" name="Oval 285"/>
              <p:cNvSpPr>
                <a:spLocks noChangeArrowheads="1"/>
              </p:cNvSpPr>
              <p:nvPr/>
            </p:nvSpPr>
            <p:spPr bwMode="auto">
              <a:xfrm>
                <a:off x="152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6" name="Oval 286"/>
              <p:cNvSpPr>
                <a:spLocks noChangeArrowheads="1"/>
              </p:cNvSpPr>
              <p:nvPr/>
            </p:nvSpPr>
            <p:spPr bwMode="auto">
              <a:xfrm>
                <a:off x="3849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7" name="Oval 287"/>
              <p:cNvSpPr>
                <a:spLocks noChangeArrowheads="1"/>
              </p:cNvSpPr>
              <p:nvPr/>
            </p:nvSpPr>
            <p:spPr bwMode="auto">
              <a:xfrm>
                <a:off x="3435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8" name="Oval 288"/>
              <p:cNvSpPr>
                <a:spLocks noChangeArrowheads="1"/>
              </p:cNvSpPr>
              <p:nvPr/>
            </p:nvSpPr>
            <p:spPr bwMode="auto">
              <a:xfrm>
                <a:off x="3022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29" name="Oval 289"/>
              <p:cNvSpPr>
                <a:spLocks noChangeArrowheads="1"/>
              </p:cNvSpPr>
              <p:nvPr/>
            </p:nvSpPr>
            <p:spPr bwMode="auto">
              <a:xfrm>
                <a:off x="2609" y="2458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0" name="Oval 290"/>
              <p:cNvSpPr>
                <a:spLocks noChangeArrowheads="1"/>
              </p:cNvSpPr>
              <p:nvPr/>
            </p:nvSpPr>
            <p:spPr bwMode="auto">
              <a:xfrm>
                <a:off x="3590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1" name="Oval 291"/>
              <p:cNvSpPr>
                <a:spLocks noChangeArrowheads="1"/>
              </p:cNvSpPr>
              <p:nvPr/>
            </p:nvSpPr>
            <p:spPr bwMode="auto">
              <a:xfrm>
                <a:off x="3177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2" name="Oval 292"/>
              <p:cNvSpPr>
                <a:spLocks noChangeArrowheads="1"/>
              </p:cNvSpPr>
              <p:nvPr/>
            </p:nvSpPr>
            <p:spPr bwMode="auto">
              <a:xfrm>
                <a:off x="2764" y="3336"/>
                <a:ext cx="155" cy="155"/>
              </a:xfrm>
              <a:prstGeom prst="ellipse">
                <a:avLst/>
              </a:prstGeom>
              <a:solidFill>
                <a:srgbClr val="FFFFFF"/>
              </a:solidFill>
              <a:ln w="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 sz="1100">
                  <a:latin typeface="+mn-lt"/>
                </a:endParaRPr>
              </a:p>
            </p:txBody>
          </p:sp>
          <p:sp>
            <p:nvSpPr>
              <p:cNvPr id="333" name="Rectangle 293"/>
              <p:cNvSpPr>
                <a:spLocks noChangeArrowheads="1"/>
              </p:cNvSpPr>
              <p:nvPr/>
            </p:nvSpPr>
            <p:spPr bwMode="auto">
              <a:xfrm>
                <a:off x="2667" y="2497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3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4" name="Rectangle 294"/>
              <p:cNvSpPr>
                <a:spLocks noChangeArrowheads="1"/>
              </p:cNvSpPr>
              <p:nvPr/>
            </p:nvSpPr>
            <p:spPr bwMode="auto">
              <a:xfrm>
                <a:off x="1980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1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5" name="Rectangle 295"/>
              <p:cNvSpPr>
                <a:spLocks noChangeArrowheads="1"/>
              </p:cNvSpPr>
              <p:nvPr/>
            </p:nvSpPr>
            <p:spPr bwMode="auto">
              <a:xfrm>
                <a:off x="2397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4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336" name="Rectangle 296"/>
              <p:cNvSpPr>
                <a:spLocks noChangeArrowheads="1"/>
              </p:cNvSpPr>
              <p:nvPr/>
            </p:nvSpPr>
            <p:spPr bwMode="auto">
              <a:xfrm>
                <a:off x="3230" y="3375"/>
                <a:ext cx="57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a-DK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n-lt"/>
                    <a:cs typeface="Arial" pitchFamily="34" charset="0"/>
                  </a:rPr>
                  <a:t>2</a:t>
                </a:r>
                <a:endPara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101" name="Rectangle 298"/>
            <p:cNvSpPr>
              <a:spLocks noChangeArrowheads="1"/>
            </p:cNvSpPr>
            <p:nvPr/>
          </p:nvSpPr>
          <p:spPr bwMode="auto">
            <a:xfrm>
              <a:off x="2813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2" name="Rectangle 299"/>
            <p:cNvSpPr>
              <a:spLocks noChangeArrowheads="1"/>
            </p:cNvSpPr>
            <p:nvPr/>
          </p:nvSpPr>
          <p:spPr bwMode="auto">
            <a:xfrm>
              <a:off x="3646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3" name="Rectangle 300"/>
            <p:cNvSpPr>
              <a:spLocks noChangeArrowheads="1"/>
            </p:cNvSpPr>
            <p:nvPr/>
          </p:nvSpPr>
          <p:spPr bwMode="auto">
            <a:xfrm>
              <a:off x="2251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" name="Rectangle 301"/>
            <p:cNvSpPr>
              <a:spLocks noChangeArrowheads="1"/>
            </p:cNvSpPr>
            <p:nvPr/>
          </p:nvSpPr>
          <p:spPr bwMode="auto">
            <a:xfrm>
              <a:off x="275" y="3375"/>
              <a:ext cx="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fix-list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" name="Rectangle 302"/>
            <p:cNvSpPr>
              <a:spLocks noChangeArrowheads="1"/>
            </p:cNvSpPr>
            <p:nvPr/>
          </p:nvSpPr>
          <p:spPr bwMode="auto">
            <a:xfrm>
              <a:off x="5094" y="2565"/>
              <a:ext cx="37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" name="Rectangle 303"/>
            <p:cNvSpPr>
              <a:spLocks noChangeArrowheads="1"/>
            </p:cNvSpPr>
            <p:nvPr/>
          </p:nvSpPr>
          <p:spPr bwMode="auto">
            <a:xfrm>
              <a:off x="5129" y="2875"/>
              <a:ext cx="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fix-list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" name="Rectangle 304"/>
            <p:cNvSpPr>
              <a:spLocks noChangeArrowheads="1"/>
            </p:cNvSpPr>
            <p:nvPr/>
          </p:nvSpPr>
          <p:spPr bwMode="auto">
            <a:xfrm>
              <a:off x="3359" y="3453"/>
              <a:ext cx="1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8" name="Rectangle 305"/>
            <p:cNvSpPr>
              <a:spLocks noChangeArrowheads="1"/>
            </p:cNvSpPr>
            <p:nvPr/>
          </p:nvSpPr>
          <p:spPr bwMode="auto">
            <a:xfrm>
              <a:off x="3771" y="3453"/>
              <a:ext cx="21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right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0" name="Rectangle 307"/>
            <p:cNvSpPr>
              <a:spLocks noChangeArrowheads="1"/>
            </p:cNvSpPr>
            <p:nvPr/>
          </p:nvSpPr>
          <p:spPr bwMode="auto">
            <a:xfrm>
              <a:off x="1108" y="3814"/>
              <a:ext cx="57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transformable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" name="Rectangle 308"/>
            <p:cNvSpPr>
              <a:spLocks noChangeArrowheads="1"/>
            </p:cNvSpPr>
            <p:nvPr/>
          </p:nvSpPr>
          <p:spPr bwMode="auto">
            <a:xfrm>
              <a:off x="3996" y="4021"/>
              <a:ext cx="7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nodes with 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marks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2" name="Rectangle 309"/>
            <p:cNvSpPr>
              <a:spLocks noChangeArrowheads="1"/>
            </p:cNvSpPr>
            <p:nvPr/>
          </p:nvSpPr>
          <p:spPr bwMode="auto">
            <a:xfrm>
              <a:off x="1544" y="4021"/>
              <a:ext cx="45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3" name="Rectangle 310"/>
            <p:cNvSpPr>
              <a:spLocks noChangeArrowheads="1"/>
            </p:cNvSpPr>
            <p:nvPr/>
          </p:nvSpPr>
          <p:spPr bwMode="auto">
            <a:xfrm>
              <a:off x="3823" y="3608"/>
              <a:ext cx="21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node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4" name="Rectangle 311"/>
            <p:cNvSpPr>
              <a:spLocks noChangeArrowheads="1"/>
            </p:cNvSpPr>
            <p:nvPr/>
          </p:nvSpPr>
          <p:spPr bwMode="auto">
            <a:xfrm>
              <a:off x="3694" y="2730"/>
              <a:ext cx="31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marked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5" name="Rectangle 312"/>
            <p:cNvSpPr>
              <a:spLocks noChangeArrowheads="1"/>
            </p:cNvSpPr>
            <p:nvPr/>
          </p:nvSpPr>
          <p:spPr bwMode="auto">
            <a:xfrm>
              <a:off x="1755" y="2497"/>
              <a:ext cx="37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rank-list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6" name="Rectangle 313"/>
            <p:cNvSpPr>
              <a:spLocks noChangeArrowheads="1"/>
            </p:cNvSpPr>
            <p:nvPr/>
          </p:nvSpPr>
          <p:spPr bwMode="auto">
            <a:xfrm>
              <a:off x="2495" y="2006"/>
              <a:ext cx="201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pointers from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unmarked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nodes with rank </a:t>
              </a:r>
              <a:r>
                <a:rPr kumimoji="0" lang="da-DK" sz="1100" b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7" name="Rectangle 314"/>
            <p:cNvSpPr>
              <a:spLocks noChangeArrowheads="1"/>
            </p:cNvSpPr>
            <p:nvPr/>
          </p:nvSpPr>
          <p:spPr bwMode="auto">
            <a:xfrm>
              <a:off x="3037" y="2110"/>
              <a:ext cx="93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and with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parent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8" name="Rectangle 315"/>
            <p:cNvSpPr>
              <a:spLocks noChangeArrowheads="1"/>
            </p:cNvSpPr>
            <p:nvPr/>
          </p:nvSpPr>
          <p:spPr bwMode="auto">
            <a:xfrm>
              <a:off x="4627" y="3814"/>
              <a:ext cx="57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transformable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9" name="Rectangle 316"/>
            <p:cNvSpPr>
              <a:spLocks noChangeArrowheads="1"/>
            </p:cNvSpPr>
            <p:nvPr/>
          </p:nvSpPr>
          <p:spPr bwMode="auto">
            <a:xfrm>
              <a:off x="2827" y="2394"/>
              <a:ext cx="12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inc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0" name="Rectangle 317"/>
            <p:cNvSpPr>
              <a:spLocks noChangeArrowheads="1"/>
            </p:cNvSpPr>
            <p:nvPr/>
          </p:nvSpPr>
          <p:spPr bwMode="auto">
            <a:xfrm>
              <a:off x="3203" y="2394"/>
              <a:ext cx="1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dec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2" name="Rectangle 319"/>
            <p:cNvSpPr>
              <a:spLocks noChangeArrowheads="1"/>
            </p:cNvSpPr>
            <p:nvPr/>
          </p:nvSpPr>
          <p:spPr bwMode="auto">
            <a:xfrm>
              <a:off x="2157" y="2342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3" name="Rectangle 320"/>
            <p:cNvSpPr>
              <a:spLocks noChangeArrowheads="1"/>
            </p:cNvSpPr>
            <p:nvPr/>
          </p:nvSpPr>
          <p:spPr bwMode="auto">
            <a:xfrm>
              <a:off x="2050" y="2239"/>
              <a:ext cx="44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maximum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4" name="Rectangle 321"/>
            <p:cNvSpPr>
              <a:spLocks noChangeArrowheads="1"/>
            </p:cNvSpPr>
            <p:nvPr/>
          </p:nvSpPr>
          <p:spPr bwMode="auto">
            <a:xfrm>
              <a:off x="3234" y="301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5" name="Rectangle 322"/>
            <p:cNvSpPr>
              <a:spLocks noChangeArrowheads="1"/>
            </p:cNvSpPr>
            <p:nvPr/>
          </p:nvSpPr>
          <p:spPr bwMode="auto">
            <a:xfrm>
              <a:off x="1766" y="2833"/>
              <a:ext cx="45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white</a:t>
              </a:r>
              <a:r>
                <a:rPr kumimoji="0" lang="da-DK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roots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6" name="Rectangle 323"/>
            <p:cNvSpPr>
              <a:spLocks noChangeArrowheads="1"/>
            </p:cNvSpPr>
            <p:nvPr/>
          </p:nvSpPr>
          <p:spPr bwMode="auto">
            <a:xfrm>
              <a:off x="751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7" name="Rectangle 324"/>
            <p:cNvSpPr>
              <a:spLocks noChangeArrowheads="1"/>
            </p:cNvSpPr>
            <p:nvPr/>
          </p:nvSpPr>
          <p:spPr bwMode="auto">
            <a:xfrm>
              <a:off x="116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8" name="Rectangle 325"/>
            <p:cNvSpPr>
              <a:spLocks noChangeArrowheads="1"/>
            </p:cNvSpPr>
            <p:nvPr/>
          </p:nvSpPr>
          <p:spPr bwMode="auto">
            <a:xfrm>
              <a:off x="4063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29" name="Rectangle 326"/>
            <p:cNvSpPr>
              <a:spLocks noChangeArrowheads="1"/>
            </p:cNvSpPr>
            <p:nvPr/>
          </p:nvSpPr>
          <p:spPr bwMode="auto">
            <a:xfrm>
              <a:off x="445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0" name="Rectangle 327"/>
            <p:cNvSpPr>
              <a:spLocks noChangeArrowheads="1"/>
            </p:cNvSpPr>
            <p:nvPr/>
          </p:nvSpPr>
          <p:spPr bwMode="auto">
            <a:xfrm>
              <a:off x="1584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1" name="Rectangle 328"/>
            <p:cNvSpPr>
              <a:spLocks noChangeArrowheads="1"/>
            </p:cNvSpPr>
            <p:nvPr/>
          </p:nvSpPr>
          <p:spPr bwMode="auto">
            <a:xfrm>
              <a:off x="4875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2" name="Rectangle 329"/>
            <p:cNvSpPr>
              <a:spLocks noChangeArrowheads="1"/>
            </p:cNvSpPr>
            <p:nvPr/>
          </p:nvSpPr>
          <p:spPr bwMode="auto">
            <a:xfrm>
              <a:off x="5291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3" name="Rectangle 330"/>
            <p:cNvSpPr>
              <a:spLocks noChangeArrowheads="1"/>
            </p:cNvSpPr>
            <p:nvPr/>
          </p:nvSpPr>
          <p:spPr bwMode="auto">
            <a:xfrm>
              <a:off x="5708" y="3375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4" name="Rectangle 331"/>
            <p:cNvSpPr>
              <a:spLocks noChangeArrowheads="1"/>
            </p:cNvSpPr>
            <p:nvPr/>
          </p:nvSpPr>
          <p:spPr bwMode="auto">
            <a:xfrm>
              <a:off x="3479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5" name="Rectangle 332"/>
            <p:cNvSpPr>
              <a:spLocks noChangeArrowheads="1"/>
            </p:cNvSpPr>
            <p:nvPr/>
          </p:nvSpPr>
          <p:spPr bwMode="auto">
            <a:xfrm>
              <a:off x="3896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0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6" name="Rectangle 333"/>
            <p:cNvSpPr>
              <a:spLocks noChangeArrowheads="1"/>
            </p:cNvSpPr>
            <p:nvPr/>
          </p:nvSpPr>
          <p:spPr bwMode="auto">
            <a:xfrm>
              <a:off x="3063" y="2497"/>
              <a:ext cx="5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92" y="80628"/>
            <a:ext cx="8915400" cy="706438"/>
          </a:xfrm>
        </p:spPr>
        <p:txBody>
          <a:bodyPr/>
          <a:lstStyle/>
          <a:p>
            <a:r>
              <a:rPr lang="da-DK" dirty="0" err="1" smtClean="0"/>
              <a:t>Representation</a:t>
            </a:r>
            <a:endParaRPr lang="da-DK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60512" y="1154559"/>
            <a:ext cx="4165600" cy="2130425"/>
            <a:chOff x="2734" y="258"/>
            <a:chExt cx="2624" cy="1342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734" y="258"/>
              <a:ext cx="2612" cy="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12" y="409"/>
              <a:ext cx="276" cy="470"/>
            </a:xfrm>
            <a:custGeom>
              <a:avLst/>
              <a:gdLst>
                <a:gd name="T0" fmla="*/ 3 w 276"/>
                <a:gd name="T1" fmla="*/ 470 h 470"/>
                <a:gd name="T2" fmla="*/ 3 w 276"/>
                <a:gd name="T3" fmla="*/ 469 h 470"/>
                <a:gd name="T4" fmla="*/ 3 w 276"/>
                <a:gd name="T5" fmla="*/ 468 h 470"/>
                <a:gd name="T6" fmla="*/ 2 w 276"/>
                <a:gd name="T7" fmla="*/ 464 h 470"/>
                <a:gd name="T8" fmla="*/ 2 w 276"/>
                <a:gd name="T9" fmla="*/ 459 h 470"/>
                <a:gd name="T10" fmla="*/ 1 w 276"/>
                <a:gd name="T11" fmla="*/ 452 h 470"/>
                <a:gd name="T12" fmla="*/ 1 w 276"/>
                <a:gd name="T13" fmla="*/ 443 h 470"/>
                <a:gd name="T14" fmla="*/ 1 w 276"/>
                <a:gd name="T15" fmla="*/ 433 h 470"/>
                <a:gd name="T16" fmla="*/ 0 w 276"/>
                <a:gd name="T17" fmla="*/ 422 h 470"/>
                <a:gd name="T18" fmla="*/ 0 w 276"/>
                <a:gd name="T19" fmla="*/ 410 h 470"/>
                <a:gd name="T20" fmla="*/ 0 w 276"/>
                <a:gd name="T21" fmla="*/ 397 h 470"/>
                <a:gd name="T22" fmla="*/ 0 w 276"/>
                <a:gd name="T23" fmla="*/ 384 h 470"/>
                <a:gd name="T24" fmla="*/ 1 w 276"/>
                <a:gd name="T25" fmla="*/ 370 h 470"/>
                <a:gd name="T26" fmla="*/ 2 w 276"/>
                <a:gd name="T27" fmla="*/ 356 h 470"/>
                <a:gd name="T28" fmla="*/ 4 w 276"/>
                <a:gd name="T29" fmla="*/ 341 h 470"/>
                <a:gd name="T30" fmla="*/ 6 w 276"/>
                <a:gd name="T31" fmla="*/ 325 h 470"/>
                <a:gd name="T32" fmla="*/ 9 w 276"/>
                <a:gd name="T33" fmla="*/ 308 h 470"/>
                <a:gd name="T34" fmla="*/ 13 w 276"/>
                <a:gd name="T35" fmla="*/ 291 h 470"/>
                <a:gd name="T36" fmla="*/ 18 w 276"/>
                <a:gd name="T37" fmla="*/ 273 h 470"/>
                <a:gd name="T38" fmla="*/ 24 w 276"/>
                <a:gd name="T39" fmla="*/ 254 h 470"/>
                <a:gd name="T40" fmla="*/ 32 w 276"/>
                <a:gd name="T41" fmla="*/ 235 h 470"/>
                <a:gd name="T42" fmla="*/ 39 w 276"/>
                <a:gd name="T43" fmla="*/ 217 h 470"/>
                <a:gd name="T44" fmla="*/ 46 w 276"/>
                <a:gd name="T45" fmla="*/ 203 h 470"/>
                <a:gd name="T46" fmla="*/ 52 w 276"/>
                <a:gd name="T47" fmla="*/ 192 h 470"/>
                <a:gd name="T48" fmla="*/ 56 w 276"/>
                <a:gd name="T49" fmla="*/ 184 h 470"/>
                <a:gd name="T50" fmla="*/ 59 w 276"/>
                <a:gd name="T51" fmla="*/ 178 h 470"/>
                <a:gd name="T52" fmla="*/ 61 w 276"/>
                <a:gd name="T53" fmla="*/ 175 h 470"/>
                <a:gd name="T54" fmla="*/ 63 w 276"/>
                <a:gd name="T55" fmla="*/ 173 h 470"/>
                <a:gd name="T56" fmla="*/ 64 w 276"/>
                <a:gd name="T57" fmla="*/ 171 h 470"/>
                <a:gd name="T58" fmla="*/ 65 w 276"/>
                <a:gd name="T59" fmla="*/ 170 h 470"/>
                <a:gd name="T60" fmla="*/ 67 w 276"/>
                <a:gd name="T61" fmla="*/ 168 h 470"/>
                <a:gd name="T62" fmla="*/ 70 w 276"/>
                <a:gd name="T63" fmla="*/ 165 h 470"/>
                <a:gd name="T64" fmla="*/ 75 w 276"/>
                <a:gd name="T65" fmla="*/ 161 h 470"/>
                <a:gd name="T66" fmla="*/ 82 w 276"/>
                <a:gd name="T67" fmla="*/ 154 h 470"/>
                <a:gd name="T68" fmla="*/ 90 w 276"/>
                <a:gd name="T69" fmla="*/ 144 h 470"/>
                <a:gd name="T70" fmla="*/ 102 w 276"/>
                <a:gd name="T71" fmla="*/ 133 h 470"/>
                <a:gd name="T72" fmla="*/ 116 w 276"/>
                <a:gd name="T73" fmla="*/ 118 h 470"/>
                <a:gd name="T74" fmla="*/ 132 w 276"/>
                <a:gd name="T75" fmla="*/ 103 h 470"/>
                <a:gd name="T76" fmla="*/ 146 w 276"/>
                <a:gd name="T77" fmla="*/ 90 h 470"/>
                <a:gd name="T78" fmla="*/ 160 w 276"/>
                <a:gd name="T79" fmla="*/ 78 h 470"/>
                <a:gd name="T80" fmla="*/ 174 w 276"/>
                <a:gd name="T81" fmla="*/ 67 h 470"/>
                <a:gd name="T82" fmla="*/ 187 w 276"/>
                <a:gd name="T83" fmla="*/ 57 h 470"/>
                <a:gd name="T84" fmla="*/ 200 w 276"/>
                <a:gd name="T85" fmla="*/ 48 h 470"/>
                <a:gd name="T86" fmla="*/ 213 w 276"/>
                <a:gd name="T87" fmla="*/ 39 h 470"/>
                <a:gd name="T88" fmla="*/ 225 w 276"/>
                <a:gd name="T89" fmla="*/ 31 h 470"/>
                <a:gd name="T90" fmla="*/ 237 w 276"/>
                <a:gd name="T91" fmla="*/ 23 h 470"/>
                <a:gd name="T92" fmla="*/ 248 w 276"/>
                <a:gd name="T93" fmla="*/ 16 h 470"/>
                <a:gd name="T94" fmla="*/ 259 w 276"/>
                <a:gd name="T95" fmla="*/ 10 h 470"/>
                <a:gd name="T96" fmla="*/ 270 w 276"/>
                <a:gd name="T97" fmla="*/ 3 h 470"/>
                <a:gd name="T98" fmla="*/ 276 w 276"/>
                <a:gd name="T99" fmla="*/ 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6" h="470">
                  <a:moveTo>
                    <a:pt x="3" y="470"/>
                  </a:moveTo>
                  <a:lnTo>
                    <a:pt x="3" y="469"/>
                  </a:lnTo>
                  <a:lnTo>
                    <a:pt x="3" y="468"/>
                  </a:lnTo>
                  <a:lnTo>
                    <a:pt x="2" y="464"/>
                  </a:lnTo>
                  <a:lnTo>
                    <a:pt x="2" y="459"/>
                  </a:lnTo>
                  <a:lnTo>
                    <a:pt x="1" y="452"/>
                  </a:lnTo>
                  <a:lnTo>
                    <a:pt x="1" y="443"/>
                  </a:lnTo>
                  <a:lnTo>
                    <a:pt x="1" y="433"/>
                  </a:lnTo>
                  <a:lnTo>
                    <a:pt x="0" y="422"/>
                  </a:lnTo>
                  <a:lnTo>
                    <a:pt x="0" y="410"/>
                  </a:lnTo>
                  <a:lnTo>
                    <a:pt x="0" y="397"/>
                  </a:lnTo>
                  <a:lnTo>
                    <a:pt x="0" y="384"/>
                  </a:lnTo>
                  <a:lnTo>
                    <a:pt x="1" y="370"/>
                  </a:lnTo>
                  <a:lnTo>
                    <a:pt x="2" y="356"/>
                  </a:lnTo>
                  <a:lnTo>
                    <a:pt x="4" y="341"/>
                  </a:lnTo>
                  <a:lnTo>
                    <a:pt x="6" y="325"/>
                  </a:lnTo>
                  <a:lnTo>
                    <a:pt x="9" y="308"/>
                  </a:lnTo>
                  <a:lnTo>
                    <a:pt x="13" y="291"/>
                  </a:lnTo>
                  <a:lnTo>
                    <a:pt x="18" y="273"/>
                  </a:lnTo>
                  <a:lnTo>
                    <a:pt x="24" y="254"/>
                  </a:lnTo>
                  <a:lnTo>
                    <a:pt x="32" y="235"/>
                  </a:lnTo>
                  <a:lnTo>
                    <a:pt x="39" y="217"/>
                  </a:lnTo>
                  <a:lnTo>
                    <a:pt x="46" y="203"/>
                  </a:lnTo>
                  <a:lnTo>
                    <a:pt x="52" y="192"/>
                  </a:lnTo>
                  <a:lnTo>
                    <a:pt x="56" y="184"/>
                  </a:lnTo>
                  <a:lnTo>
                    <a:pt x="59" y="178"/>
                  </a:lnTo>
                  <a:lnTo>
                    <a:pt x="61" y="175"/>
                  </a:lnTo>
                  <a:lnTo>
                    <a:pt x="63" y="173"/>
                  </a:lnTo>
                  <a:lnTo>
                    <a:pt x="64" y="171"/>
                  </a:lnTo>
                  <a:lnTo>
                    <a:pt x="65" y="170"/>
                  </a:lnTo>
                  <a:lnTo>
                    <a:pt x="67" y="168"/>
                  </a:lnTo>
                  <a:lnTo>
                    <a:pt x="70" y="165"/>
                  </a:lnTo>
                  <a:lnTo>
                    <a:pt x="75" y="161"/>
                  </a:lnTo>
                  <a:lnTo>
                    <a:pt x="82" y="154"/>
                  </a:lnTo>
                  <a:lnTo>
                    <a:pt x="90" y="144"/>
                  </a:lnTo>
                  <a:lnTo>
                    <a:pt x="102" y="133"/>
                  </a:lnTo>
                  <a:lnTo>
                    <a:pt x="116" y="118"/>
                  </a:lnTo>
                  <a:lnTo>
                    <a:pt x="132" y="103"/>
                  </a:lnTo>
                  <a:lnTo>
                    <a:pt x="146" y="90"/>
                  </a:lnTo>
                  <a:lnTo>
                    <a:pt x="160" y="78"/>
                  </a:lnTo>
                  <a:lnTo>
                    <a:pt x="174" y="67"/>
                  </a:lnTo>
                  <a:lnTo>
                    <a:pt x="187" y="57"/>
                  </a:lnTo>
                  <a:lnTo>
                    <a:pt x="200" y="48"/>
                  </a:lnTo>
                  <a:lnTo>
                    <a:pt x="213" y="39"/>
                  </a:lnTo>
                  <a:lnTo>
                    <a:pt x="225" y="31"/>
                  </a:lnTo>
                  <a:lnTo>
                    <a:pt x="237" y="23"/>
                  </a:lnTo>
                  <a:lnTo>
                    <a:pt x="248" y="16"/>
                  </a:lnTo>
                  <a:lnTo>
                    <a:pt x="259" y="10"/>
                  </a:lnTo>
                  <a:lnTo>
                    <a:pt x="270" y="3"/>
                  </a:lnTo>
                  <a:lnTo>
                    <a:pt x="276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968" y="388"/>
              <a:ext cx="58" cy="39"/>
            </a:xfrm>
            <a:custGeom>
              <a:avLst/>
              <a:gdLst>
                <a:gd name="T0" fmla="*/ 0 w 58"/>
                <a:gd name="T1" fmla="*/ 13 h 39"/>
                <a:gd name="T2" fmla="*/ 58 w 58"/>
                <a:gd name="T3" fmla="*/ 0 h 39"/>
                <a:gd name="T4" fmla="*/ 13 w 58"/>
                <a:gd name="T5" fmla="*/ 39 h 39"/>
                <a:gd name="T6" fmla="*/ 0 w 58"/>
                <a:gd name="T7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9">
                  <a:moveTo>
                    <a:pt x="0" y="13"/>
                  </a:moveTo>
                  <a:lnTo>
                    <a:pt x="58" y="0"/>
                  </a:lnTo>
                  <a:lnTo>
                    <a:pt x="13" y="39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1" name="Arc 7"/>
            <p:cNvSpPr>
              <a:spLocks/>
            </p:cNvSpPr>
            <p:nvPr/>
          </p:nvSpPr>
          <p:spPr bwMode="auto">
            <a:xfrm>
              <a:off x="2850" y="879"/>
              <a:ext cx="65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2" name="Arc 8"/>
            <p:cNvSpPr>
              <a:spLocks/>
            </p:cNvSpPr>
            <p:nvPr/>
          </p:nvSpPr>
          <p:spPr bwMode="auto">
            <a:xfrm>
              <a:off x="4514" y="900"/>
              <a:ext cx="65" cy="109"/>
            </a:xfrm>
            <a:custGeom>
              <a:avLst/>
              <a:gdLst>
                <a:gd name="G0" fmla="+- 0 0 0"/>
                <a:gd name="G1" fmla="+- 14762 0 0"/>
                <a:gd name="G2" fmla="+- 21600 0 0"/>
                <a:gd name="T0" fmla="*/ 15768 w 21600"/>
                <a:gd name="T1" fmla="*/ 0 h 36362"/>
                <a:gd name="T2" fmla="*/ 0 w 21600"/>
                <a:gd name="T3" fmla="*/ 36362 h 36362"/>
                <a:gd name="T4" fmla="*/ 0 w 21600"/>
                <a:gd name="T5" fmla="*/ 14762 h 36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362" fill="none" extrusionOk="0">
                  <a:moveTo>
                    <a:pt x="15768" y="-1"/>
                  </a:moveTo>
                  <a:cubicBezTo>
                    <a:pt x="19515" y="4002"/>
                    <a:pt x="21600" y="9279"/>
                    <a:pt x="21600" y="14762"/>
                  </a:cubicBezTo>
                  <a:cubicBezTo>
                    <a:pt x="21600" y="26691"/>
                    <a:pt x="11929" y="36361"/>
                    <a:pt x="0" y="36362"/>
                  </a:cubicBezTo>
                </a:path>
                <a:path w="21600" h="36362" stroke="0" extrusionOk="0">
                  <a:moveTo>
                    <a:pt x="15768" y="-1"/>
                  </a:moveTo>
                  <a:cubicBezTo>
                    <a:pt x="19515" y="4002"/>
                    <a:pt x="21600" y="9279"/>
                    <a:pt x="21600" y="14762"/>
                  </a:cubicBezTo>
                  <a:cubicBezTo>
                    <a:pt x="21600" y="26691"/>
                    <a:pt x="11929" y="36361"/>
                    <a:pt x="0" y="36362"/>
                  </a:cubicBezTo>
                  <a:lnTo>
                    <a:pt x="0" y="14762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526" y="888"/>
              <a:ext cx="56" cy="43"/>
            </a:xfrm>
            <a:custGeom>
              <a:avLst/>
              <a:gdLst>
                <a:gd name="T0" fmla="*/ 40 w 56"/>
                <a:gd name="T1" fmla="*/ 43 h 43"/>
                <a:gd name="T2" fmla="*/ 0 w 56"/>
                <a:gd name="T3" fmla="*/ 0 h 43"/>
                <a:gd name="T4" fmla="*/ 56 w 56"/>
                <a:gd name="T5" fmla="*/ 19 h 43"/>
                <a:gd name="T6" fmla="*/ 40 w 56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3">
                  <a:moveTo>
                    <a:pt x="40" y="43"/>
                  </a:moveTo>
                  <a:lnTo>
                    <a:pt x="0" y="0"/>
                  </a:lnTo>
                  <a:lnTo>
                    <a:pt x="56" y="19"/>
                  </a:lnTo>
                  <a:lnTo>
                    <a:pt x="40" y="43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4" name="Arc 10"/>
            <p:cNvSpPr>
              <a:spLocks/>
            </p:cNvSpPr>
            <p:nvPr/>
          </p:nvSpPr>
          <p:spPr bwMode="auto">
            <a:xfrm>
              <a:off x="4514" y="836"/>
              <a:ext cx="108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5" name="Arc 11"/>
            <p:cNvSpPr>
              <a:spLocks/>
            </p:cNvSpPr>
            <p:nvPr/>
          </p:nvSpPr>
          <p:spPr bwMode="auto">
            <a:xfrm>
              <a:off x="4125" y="1419"/>
              <a:ext cx="65" cy="109"/>
            </a:xfrm>
            <a:custGeom>
              <a:avLst/>
              <a:gdLst>
                <a:gd name="G0" fmla="+- 0 0 0"/>
                <a:gd name="G1" fmla="+- 14596 0 0"/>
                <a:gd name="G2" fmla="+- 21600 0 0"/>
                <a:gd name="T0" fmla="*/ 15923 w 21600"/>
                <a:gd name="T1" fmla="*/ 0 h 36196"/>
                <a:gd name="T2" fmla="*/ 0 w 21600"/>
                <a:gd name="T3" fmla="*/ 36196 h 36196"/>
                <a:gd name="T4" fmla="*/ 0 w 21600"/>
                <a:gd name="T5" fmla="*/ 14596 h 36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6196" fill="none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6525"/>
                    <a:pt x="11929" y="36195"/>
                    <a:pt x="0" y="36196"/>
                  </a:cubicBezTo>
                </a:path>
                <a:path w="21600" h="36196" stroke="0" extrusionOk="0">
                  <a:moveTo>
                    <a:pt x="15922" y="0"/>
                  </a:moveTo>
                  <a:cubicBezTo>
                    <a:pt x="19574" y="3984"/>
                    <a:pt x="21600" y="9191"/>
                    <a:pt x="21600" y="14596"/>
                  </a:cubicBezTo>
                  <a:cubicBezTo>
                    <a:pt x="21600" y="26525"/>
                    <a:pt x="11929" y="36195"/>
                    <a:pt x="0" y="36196"/>
                  </a:cubicBezTo>
                  <a:lnTo>
                    <a:pt x="0" y="14596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137" y="1406"/>
              <a:ext cx="56" cy="44"/>
            </a:xfrm>
            <a:custGeom>
              <a:avLst/>
              <a:gdLst>
                <a:gd name="T0" fmla="*/ 40 w 56"/>
                <a:gd name="T1" fmla="*/ 44 h 44"/>
                <a:gd name="T2" fmla="*/ 0 w 56"/>
                <a:gd name="T3" fmla="*/ 0 h 44"/>
                <a:gd name="T4" fmla="*/ 56 w 56"/>
                <a:gd name="T5" fmla="*/ 20 h 44"/>
                <a:gd name="T6" fmla="*/ 40 w 5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44">
                  <a:moveTo>
                    <a:pt x="40" y="44"/>
                  </a:moveTo>
                  <a:lnTo>
                    <a:pt x="0" y="0"/>
                  </a:lnTo>
                  <a:lnTo>
                    <a:pt x="56" y="20"/>
                  </a:lnTo>
                  <a:lnTo>
                    <a:pt x="40" y="4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7" name="Arc 13"/>
            <p:cNvSpPr>
              <a:spLocks/>
            </p:cNvSpPr>
            <p:nvPr/>
          </p:nvSpPr>
          <p:spPr bwMode="auto">
            <a:xfrm>
              <a:off x="4125" y="1355"/>
              <a:ext cx="108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8" name="Arc 14"/>
            <p:cNvSpPr>
              <a:spLocks/>
            </p:cNvSpPr>
            <p:nvPr/>
          </p:nvSpPr>
          <p:spPr bwMode="auto">
            <a:xfrm>
              <a:off x="3455" y="1398"/>
              <a:ext cx="65" cy="13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19" name="Arc 15"/>
            <p:cNvSpPr>
              <a:spLocks/>
            </p:cNvSpPr>
            <p:nvPr/>
          </p:nvSpPr>
          <p:spPr bwMode="auto">
            <a:xfrm>
              <a:off x="3412" y="1362"/>
              <a:ext cx="108" cy="209"/>
            </a:xfrm>
            <a:custGeom>
              <a:avLst/>
              <a:gdLst>
                <a:gd name="G0" fmla="+- 21600 0 0"/>
                <a:gd name="G1" fmla="+- 20150 0 0"/>
                <a:gd name="G2" fmla="+- 21600 0 0"/>
                <a:gd name="T0" fmla="*/ 21600 w 21600"/>
                <a:gd name="T1" fmla="*/ 41750 h 41750"/>
                <a:gd name="T2" fmla="*/ 13819 w 21600"/>
                <a:gd name="T3" fmla="*/ 0 h 41750"/>
                <a:gd name="T4" fmla="*/ 21600 w 21600"/>
                <a:gd name="T5" fmla="*/ 20150 h 4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750" fill="none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</a:path>
                <a:path w="21600" h="41750" stroke="0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  <a:lnTo>
                    <a:pt x="21600" y="2015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3448" y="1360"/>
              <a:ext cx="59" cy="32"/>
            </a:xfrm>
            <a:custGeom>
              <a:avLst/>
              <a:gdLst>
                <a:gd name="T0" fmla="*/ 0 w 59"/>
                <a:gd name="T1" fmla="*/ 6 h 32"/>
                <a:gd name="T2" fmla="*/ 59 w 59"/>
                <a:gd name="T3" fmla="*/ 0 h 32"/>
                <a:gd name="T4" fmla="*/ 9 w 59"/>
                <a:gd name="T5" fmla="*/ 32 h 32"/>
                <a:gd name="T6" fmla="*/ 0 w 59"/>
                <a:gd name="T7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32">
                  <a:moveTo>
                    <a:pt x="0" y="6"/>
                  </a:moveTo>
                  <a:lnTo>
                    <a:pt x="59" y="0"/>
                  </a:lnTo>
                  <a:lnTo>
                    <a:pt x="9" y="32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707" y="1398"/>
              <a:ext cx="28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3664" y="1384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V="1">
              <a:off x="3607" y="1000"/>
              <a:ext cx="92" cy="33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3681" y="958"/>
              <a:ext cx="30" cy="60"/>
            </a:xfrm>
            <a:custGeom>
              <a:avLst/>
              <a:gdLst>
                <a:gd name="T0" fmla="*/ 0 w 30"/>
                <a:gd name="T1" fmla="*/ 52 h 60"/>
                <a:gd name="T2" fmla="*/ 30 w 30"/>
                <a:gd name="T3" fmla="*/ 0 h 60"/>
                <a:gd name="T4" fmla="*/ 28 w 30"/>
                <a:gd name="T5" fmla="*/ 60 h 60"/>
                <a:gd name="T6" fmla="*/ 0 w 30"/>
                <a:gd name="T7" fmla="*/ 5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0">
                  <a:moveTo>
                    <a:pt x="0" y="52"/>
                  </a:moveTo>
                  <a:lnTo>
                    <a:pt x="30" y="0"/>
                  </a:lnTo>
                  <a:lnTo>
                    <a:pt x="28" y="6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 flipV="1">
              <a:off x="3791" y="991"/>
              <a:ext cx="269" cy="386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3766" y="956"/>
              <a:ext cx="45" cy="56"/>
            </a:xfrm>
            <a:custGeom>
              <a:avLst/>
              <a:gdLst>
                <a:gd name="T0" fmla="*/ 21 w 45"/>
                <a:gd name="T1" fmla="*/ 56 h 56"/>
                <a:gd name="T2" fmla="*/ 0 w 45"/>
                <a:gd name="T3" fmla="*/ 0 h 56"/>
                <a:gd name="T4" fmla="*/ 45 w 45"/>
                <a:gd name="T5" fmla="*/ 39 h 56"/>
                <a:gd name="T6" fmla="*/ 21 w 45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6">
                  <a:moveTo>
                    <a:pt x="21" y="56"/>
                  </a:moveTo>
                  <a:lnTo>
                    <a:pt x="0" y="0"/>
                  </a:lnTo>
                  <a:lnTo>
                    <a:pt x="45" y="39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H="1">
              <a:off x="3520" y="1528"/>
              <a:ext cx="605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3520" y="1571"/>
              <a:ext cx="605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H="1">
              <a:off x="4881" y="555"/>
              <a:ext cx="447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81" y="425"/>
              <a:ext cx="447" cy="260"/>
            </a:xfrm>
            <a:prstGeom prst="rect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 flipV="1">
              <a:off x="3745" y="434"/>
              <a:ext cx="704" cy="402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3708" y="412"/>
              <a:ext cx="57" cy="41"/>
            </a:xfrm>
            <a:custGeom>
              <a:avLst/>
              <a:gdLst>
                <a:gd name="T0" fmla="*/ 43 w 57"/>
                <a:gd name="T1" fmla="*/ 41 h 41"/>
                <a:gd name="T2" fmla="*/ 0 w 57"/>
                <a:gd name="T3" fmla="*/ 0 h 41"/>
                <a:gd name="T4" fmla="*/ 57 w 57"/>
                <a:gd name="T5" fmla="*/ 16 h 41"/>
                <a:gd name="T6" fmla="*/ 43 w 57"/>
                <a:gd name="T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41">
                  <a:moveTo>
                    <a:pt x="43" y="41"/>
                  </a:moveTo>
                  <a:lnTo>
                    <a:pt x="0" y="0"/>
                  </a:lnTo>
                  <a:lnTo>
                    <a:pt x="57" y="16"/>
                  </a:lnTo>
                  <a:lnTo>
                    <a:pt x="43" y="41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H="1">
              <a:off x="4226" y="879"/>
              <a:ext cx="15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4183" y="865"/>
              <a:ext cx="57" cy="29"/>
            </a:xfrm>
            <a:custGeom>
              <a:avLst/>
              <a:gdLst>
                <a:gd name="T0" fmla="*/ 57 w 57"/>
                <a:gd name="T1" fmla="*/ 29 h 29"/>
                <a:gd name="T2" fmla="*/ 0 w 57"/>
                <a:gd name="T3" fmla="*/ 14 h 29"/>
                <a:gd name="T4" fmla="*/ 57 w 57"/>
                <a:gd name="T5" fmla="*/ 0 h 29"/>
                <a:gd name="T6" fmla="*/ 57 w 57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57" y="29"/>
                  </a:moveTo>
                  <a:lnTo>
                    <a:pt x="0" y="14"/>
                  </a:lnTo>
                  <a:lnTo>
                    <a:pt x="57" y="0"/>
                  </a:lnTo>
                  <a:lnTo>
                    <a:pt x="57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3715" y="546"/>
              <a:ext cx="515" cy="312"/>
            </a:xfrm>
            <a:custGeom>
              <a:avLst/>
              <a:gdLst>
                <a:gd name="T0" fmla="*/ 0 w 515"/>
                <a:gd name="T1" fmla="*/ 312 h 312"/>
                <a:gd name="T2" fmla="*/ 0 w 515"/>
                <a:gd name="T3" fmla="*/ 311 h 312"/>
                <a:gd name="T4" fmla="*/ 0 w 515"/>
                <a:gd name="T5" fmla="*/ 309 h 312"/>
                <a:gd name="T6" fmla="*/ 0 w 515"/>
                <a:gd name="T7" fmla="*/ 306 h 312"/>
                <a:gd name="T8" fmla="*/ 1 w 515"/>
                <a:gd name="T9" fmla="*/ 301 h 312"/>
                <a:gd name="T10" fmla="*/ 1 w 515"/>
                <a:gd name="T11" fmla="*/ 294 h 312"/>
                <a:gd name="T12" fmla="*/ 2 w 515"/>
                <a:gd name="T13" fmla="*/ 286 h 312"/>
                <a:gd name="T14" fmla="*/ 4 w 515"/>
                <a:gd name="T15" fmla="*/ 277 h 312"/>
                <a:gd name="T16" fmla="*/ 5 w 515"/>
                <a:gd name="T17" fmla="*/ 266 h 312"/>
                <a:gd name="T18" fmla="*/ 8 w 515"/>
                <a:gd name="T19" fmla="*/ 254 h 312"/>
                <a:gd name="T20" fmla="*/ 11 w 515"/>
                <a:gd name="T21" fmla="*/ 242 h 312"/>
                <a:gd name="T22" fmla="*/ 13 w 515"/>
                <a:gd name="T23" fmla="*/ 229 h 312"/>
                <a:gd name="T24" fmla="*/ 17 w 515"/>
                <a:gd name="T25" fmla="*/ 216 h 312"/>
                <a:gd name="T26" fmla="*/ 22 w 515"/>
                <a:gd name="T27" fmla="*/ 202 h 312"/>
                <a:gd name="T28" fmla="*/ 28 w 515"/>
                <a:gd name="T29" fmla="*/ 189 h 312"/>
                <a:gd name="T30" fmla="*/ 34 w 515"/>
                <a:gd name="T31" fmla="*/ 175 h 312"/>
                <a:gd name="T32" fmla="*/ 42 w 515"/>
                <a:gd name="T33" fmla="*/ 162 h 312"/>
                <a:gd name="T34" fmla="*/ 51 w 515"/>
                <a:gd name="T35" fmla="*/ 148 h 312"/>
                <a:gd name="T36" fmla="*/ 63 w 515"/>
                <a:gd name="T37" fmla="*/ 134 h 312"/>
                <a:gd name="T38" fmla="*/ 76 w 515"/>
                <a:gd name="T39" fmla="*/ 121 h 312"/>
                <a:gd name="T40" fmla="*/ 91 w 515"/>
                <a:gd name="T41" fmla="*/ 108 h 312"/>
                <a:gd name="T42" fmla="*/ 108 w 515"/>
                <a:gd name="T43" fmla="*/ 96 h 312"/>
                <a:gd name="T44" fmla="*/ 124 w 515"/>
                <a:gd name="T45" fmla="*/ 85 h 312"/>
                <a:gd name="T46" fmla="*/ 141 w 515"/>
                <a:gd name="T47" fmla="*/ 77 h 312"/>
                <a:gd name="T48" fmla="*/ 157 w 515"/>
                <a:gd name="T49" fmla="*/ 70 h 312"/>
                <a:gd name="T50" fmla="*/ 172 w 515"/>
                <a:gd name="T51" fmla="*/ 64 h 312"/>
                <a:gd name="T52" fmla="*/ 185 w 515"/>
                <a:gd name="T53" fmla="*/ 61 h 312"/>
                <a:gd name="T54" fmla="*/ 197 w 515"/>
                <a:gd name="T55" fmla="*/ 59 h 312"/>
                <a:gd name="T56" fmla="*/ 207 w 515"/>
                <a:gd name="T57" fmla="*/ 57 h 312"/>
                <a:gd name="T58" fmla="*/ 216 w 515"/>
                <a:gd name="T59" fmla="*/ 57 h 312"/>
                <a:gd name="T60" fmla="*/ 224 w 515"/>
                <a:gd name="T61" fmla="*/ 58 h 312"/>
                <a:gd name="T62" fmla="*/ 230 w 515"/>
                <a:gd name="T63" fmla="*/ 60 h 312"/>
                <a:gd name="T64" fmla="*/ 237 w 515"/>
                <a:gd name="T65" fmla="*/ 61 h 312"/>
                <a:gd name="T66" fmla="*/ 242 w 515"/>
                <a:gd name="T67" fmla="*/ 63 h 312"/>
                <a:gd name="T68" fmla="*/ 249 w 515"/>
                <a:gd name="T69" fmla="*/ 65 h 312"/>
                <a:gd name="T70" fmla="*/ 255 w 515"/>
                <a:gd name="T71" fmla="*/ 67 h 312"/>
                <a:gd name="T72" fmla="*/ 262 w 515"/>
                <a:gd name="T73" fmla="*/ 69 h 312"/>
                <a:gd name="T74" fmla="*/ 270 w 515"/>
                <a:gd name="T75" fmla="*/ 70 h 312"/>
                <a:gd name="T76" fmla="*/ 279 w 515"/>
                <a:gd name="T77" fmla="*/ 71 h 312"/>
                <a:gd name="T78" fmla="*/ 290 w 515"/>
                <a:gd name="T79" fmla="*/ 71 h 312"/>
                <a:gd name="T80" fmla="*/ 303 w 515"/>
                <a:gd name="T81" fmla="*/ 70 h 312"/>
                <a:gd name="T82" fmla="*/ 317 w 515"/>
                <a:gd name="T83" fmla="*/ 69 h 312"/>
                <a:gd name="T84" fmla="*/ 333 w 515"/>
                <a:gd name="T85" fmla="*/ 66 h 312"/>
                <a:gd name="T86" fmla="*/ 351 w 515"/>
                <a:gd name="T87" fmla="*/ 62 h 312"/>
                <a:gd name="T88" fmla="*/ 369 w 515"/>
                <a:gd name="T89" fmla="*/ 58 h 312"/>
                <a:gd name="T90" fmla="*/ 388 w 515"/>
                <a:gd name="T91" fmla="*/ 52 h 312"/>
                <a:gd name="T92" fmla="*/ 411 w 515"/>
                <a:gd name="T93" fmla="*/ 46 h 312"/>
                <a:gd name="T94" fmla="*/ 431 w 515"/>
                <a:gd name="T95" fmla="*/ 39 h 312"/>
                <a:gd name="T96" fmla="*/ 448 w 515"/>
                <a:gd name="T97" fmla="*/ 32 h 312"/>
                <a:gd name="T98" fmla="*/ 464 w 515"/>
                <a:gd name="T99" fmla="*/ 26 h 312"/>
                <a:gd name="T100" fmla="*/ 478 w 515"/>
                <a:gd name="T101" fmla="*/ 20 h 312"/>
                <a:gd name="T102" fmla="*/ 491 w 515"/>
                <a:gd name="T103" fmla="*/ 14 h 312"/>
                <a:gd name="T104" fmla="*/ 501 w 515"/>
                <a:gd name="T105" fmla="*/ 8 h 312"/>
                <a:gd name="T106" fmla="*/ 511 w 515"/>
                <a:gd name="T107" fmla="*/ 2 h 312"/>
                <a:gd name="T108" fmla="*/ 515 w 515"/>
                <a:gd name="T10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5" h="312">
                  <a:moveTo>
                    <a:pt x="0" y="312"/>
                  </a:moveTo>
                  <a:lnTo>
                    <a:pt x="0" y="311"/>
                  </a:lnTo>
                  <a:lnTo>
                    <a:pt x="0" y="309"/>
                  </a:lnTo>
                  <a:lnTo>
                    <a:pt x="0" y="306"/>
                  </a:lnTo>
                  <a:lnTo>
                    <a:pt x="1" y="301"/>
                  </a:lnTo>
                  <a:lnTo>
                    <a:pt x="1" y="294"/>
                  </a:lnTo>
                  <a:lnTo>
                    <a:pt x="2" y="286"/>
                  </a:lnTo>
                  <a:lnTo>
                    <a:pt x="4" y="277"/>
                  </a:lnTo>
                  <a:lnTo>
                    <a:pt x="5" y="266"/>
                  </a:lnTo>
                  <a:lnTo>
                    <a:pt x="8" y="254"/>
                  </a:lnTo>
                  <a:lnTo>
                    <a:pt x="11" y="242"/>
                  </a:lnTo>
                  <a:lnTo>
                    <a:pt x="13" y="229"/>
                  </a:lnTo>
                  <a:lnTo>
                    <a:pt x="17" y="216"/>
                  </a:lnTo>
                  <a:lnTo>
                    <a:pt x="22" y="202"/>
                  </a:lnTo>
                  <a:lnTo>
                    <a:pt x="28" y="189"/>
                  </a:lnTo>
                  <a:lnTo>
                    <a:pt x="34" y="175"/>
                  </a:lnTo>
                  <a:lnTo>
                    <a:pt x="42" y="162"/>
                  </a:lnTo>
                  <a:lnTo>
                    <a:pt x="51" y="148"/>
                  </a:lnTo>
                  <a:lnTo>
                    <a:pt x="63" y="134"/>
                  </a:lnTo>
                  <a:lnTo>
                    <a:pt x="76" y="121"/>
                  </a:lnTo>
                  <a:lnTo>
                    <a:pt x="91" y="108"/>
                  </a:lnTo>
                  <a:lnTo>
                    <a:pt x="108" y="96"/>
                  </a:lnTo>
                  <a:lnTo>
                    <a:pt x="124" y="85"/>
                  </a:lnTo>
                  <a:lnTo>
                    <a:pt x="141" y="77"/>
                  </a:lnTo>
                  <a:lnTo>
                    <a:pt x="157" y="70"/>
                  </a:lnTo>
                  <a:lnTo>
                    <a:pt x="172" y="64"/>
                  </a:lnTo>
                  <a:lnTo>
                    <a:pt x="185" y="61"/>
                  </a:lnTo>
                  <a:lnTo>
                    <a:pt x="197" y="59"/>
                  </a:lnTo>
                  <a:lnTo>
                    <a:pt x="207" y="57"/>
                  </a:lnTo>
                  <a:lnTo>
                    <a:pt x="216" y="57"/>
                  </a:lnTo>
                  <a:lnTo>
                    <a:pt x="224" y="58"/>
                  </a:lnTo>
                  <a:lnTo>
                    <a:pt x="230" y="60"/>
                  </a:lnTo>
                  <a:lnTo>
                    <a:pt x="237" y="61"/>
                  </a:lnTo>
                  <a:lnTo>
                    <a:pt x="242" y="63"/>
                  </a:lnTo>
                  <a:lnTo>
                    <a:pt x="249" y="65"/>
                  </a:lnTo>
                  <a:lnTo>
                    <a:pt x="255" y="67"/>
                  </a:lnTo>
                  <a:lnTo>
                    <a:pt x="262" y="69"/>
                  </a:lnTo>
                  <a:lnTo>
                    <a:pt x="270" y="70"/>
                  </a:lnTo>
                  <a:lnTo>
                    <a:pt x="279" y="71"/>
                  </a:lnTo>
                  <a:lnTo>
                    <a:pt x="290" y="71"/>
                  </a:lnTo>
                  <a:lnTo>
                    <a:pt x="303" y="70"/>
                  </a:lnTo>
                  <a:lnTo>
                    <a:pt x="317" y="69"/>
                  </a:lnTo>
                  <a:lnTo>
                    <a:pt x="333" y="66"/>
                  </a:lnTo>
                  <a:lnTo>
                    <a:pt x="351" y="62"/>
                  </a:lnTo>
                  <a:lnTo>
                    <a:pt x="369" y="58"/>
                  </a:lnTo>
                  <a:lnTo>
                    <a:pt x="388" y="52"/>
                  </a:lnTo>
                  <a:lnTo>
                    <a:pt x="411" y="46"/>
                  </a:lnTo>
                  <a:lnTo>
                    <a:pt x="431" y="39"/>
                  </a:lnTo>
                  <a:lnTo>
                    <a:pt x="448" y="32"/>
                  </a:lnTo>
                  <a:lnTo>
                    <a:pt x="464" y="26"/>
                  </a:lnTo>
                  <a:lnTo>
                    <a:pt x="478" y="20"/>
                  </a:lnTo>
                  <a:lnTo>
                    <a:pt x="491" y="14"/>
                  </a:lnTo>
                  <a:lnTo>
                    <a:pt x="501" y="8"/>
                  </a:lnTo>
                  <a:lnTo>
                    <a:pt x="511" y="2"/>
                  </a:lnTo>
                  <a:lnTo>
                    <a:pt x="515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212" y="521"/>
              <a:ext cx="53" cy="48"/>
            </a:xfrm>
            <a:custGeom>
              <a:avLst/>
              <a:gdLst>
                <a:gd name="T0" fmla="*/ 0 w 53"/>
                <a:gd name="T1" fmla="*/ 26 h 48"/>
                <a:gd name="T2" fmla="*/ 53 w 53"/>
                <a:gd name="T3" fmla="*/ 0 h 48"/>
                <a:gd name="T4" fmla="*/ 18 w 53"/>
                <a:gd name="T5" fmla="*/ 48 h 48"/>
                <a:gd name="T6" fmla="*/ 0 w 53"/>
                <a:gd name="T7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26"/>
                  </a:moveTo>
                  <a:lnTo>
                    <a:pt x="53" y="0"/>
                  </a:lnTo>
                  <a:lnTo>
                    <a:pt x="18" y="48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2988" y="858"/>
              <a:ext cx="727" cy="383"/>
            </a:xfrm>
            <a:custGeom>
              <a:avLst/>
              <a:gdLst>
                <a:gd name="T0" fmla="*/ 727 w 727"/>
                <a:gd name="T1" fmla="*/ 0 h 383"/>
                <a:gd name="T2" fmla="*/ 726 w 727"/>
                <a:gd name="T3" fmla="*/ 0 h 383"/>
                <a:gd name="T4" fmla="*/ 726 w 727"/>
                <a:gd name="T5" fmla="*/ 1 h 383"/>
                <a:gd name="T6" fmla="*/ 724 w 727"/>
                <a:gd name="T7" fmla="*/ 4 h 383"/>
                <a:gd name="T8" fmla="*/ 722 w 727"/>
                <a:gd name="T9" fmla="*/ 6 h 383"/>
                <a:gd name="T10" fmla="*/ 720 w 727"/>
                <a:gd name="T11" fmla="*/ 11 h 383"/>
                <a:gd name="T12" fmla="*/ 716 w 727"/>
                <a:gd name="T13" fmla="*/ 17 h 383"/>
                <a:gd name="T14" fmla="*/ 712 w 727"/>
                <a:gd name="T15" fmla="*/ 23 h 383"/>
                <a:gd name="T16" fmla="*/ 707 w 727"/>
                <a:gd name="T17" fmla="*/ 31 h 383"/>
                <a:gd name="T18" fmla="*/ 701 w 727"/>
                <a:gd name="T19" fmla="*/ 40 h 383"/>
                <a:gd name="T20" fmla="*/ 694 w 727"/>
                <a:gd name="T21" fmla="*/ 49 h 383"/>
                <a:gd name="T22" fmla="*/ 687 w 727"/>
                <a:gd name="T23" fmla="*/ 58 h 383"/>
                <a:gd name="T24" fmla="*/ 679 w 727"/>
                <a:gd name="T25" fmla="*/ 68 h 383"/>
                <a:gd name="T26" fmla="*/ 670 w 727"/>
                <a:gd name="T27" fmla="*/ 79 h 383"/>
                <a:gd name="T28" fmla="*/ 660 w 727"/>
                <a:gd name="T29" fmla="*/ 90 h 383"/>
                <a:gd name="T30" fmla="*/ 649 w 727"/>
                <a:gd name="T31" fmla="*/ 100 h 383"/>
                <a:gd name="T32" fmla="*/ 638 w 727"/>
                <a:gd name="T33" fmla="*/ 111 h 383"/>
                <a:gd name="T34" fmla="*/ 625 w 727"/>
                <a:gd name="T35" fmla="*/ 123 h 383"/>
                <a:gd name="T36" fmla="*/ 610 w 727"/>
                <a:gd name="T37" fmla="*/ 134 h 383"/>
                <a:gd name="T38" fmla="*/ 594 w 727"/>
                <a:gd name="T39" fmla="*/ 146 h 383"/>
                <a:gd name="T40" fmla="*/ 576 w 727"/>
                <a:gd name="T41" fmla="*/ 158 h 383"/>
                <a:gd name="T42" fmla="*/ 556 w 727"/>
                <a:gd name="T43" fmla="*/ 170 h 383"/>
                <a:gd name="T44" fmla="*/ 534 w 727"/>
                <a:gd name="T45" fmla="*/ 182 h 383"/>
                <a:gd name="T46" fmla="*/ 511 w 727"/>
                <a:gd name="T47" fmla="*/ 194 h 383"/>
                <a:gd name="T48" fmla="*/ 489 w 727"/>
                <a:gd name="T49" fmla="*/ 204 h 383"/>
                <a:gd name="T50" fmla="*/ 469 w 727"/>
                <a:gd name="T51" fmla="*/ 213 h 383"/>
                <a:gd name="T52" fmla="*/ 449 w 727"/>
                <a:gd name="T53" fmla="*/ 221 h 383"/>
                <a:gd name="T54" fmla="*/ 430 w 727"/>
                <a:gd name="T55" fmla="*/ 227 h 383"/>
                <a:gd name="T56" fmla="*/ 413 w 727"/>
                <a:gd name="T57" fmla="*/ 233 h 383"/>
                <a:gd name="T58" fmla="*/ 397 w 727"/>
                <a:gd name="T59" fmla="*/ 237 h 383"/>
                <a:gd name="T60" fmla="*/ 383 w 727"/>
                <a:gd name="T61" fmla="*/ 240 h 383"/>
                <a:gd name="T62" fmla="*/ 371 w 727"/>
                <a:gd name="T63" fmla="*/ 242 h 383"/>
                <a:gd name="T64" fmla="*/ 361 w 727"/>
                <a:gd name="T65" fmla="*/ 243 h 383"/>
                <a:gd name="T66" fmla="*/ 352 w 727"/>
                <a:gd name="T67" fmla="*/ 244 h 383"/>
                <a:gd name="T68" fmla="*/ 343 w 727"/>
                <a:gd name="T69" fmla="*/ 243 h 383"/>
                <a:gd name="T70" fmla="*/ 336 w 727"/>
                <a:gd name="T71" fmla="*/ 243 h 383"/>
                <a:gd name="T72" fmla="*/ 330 w 727"/>
                <a:gd name="T73" fmla="*/ 242 h 383"/>
                <a:gd name="T74" fmla="*/ 323 w 727"/>
                <a:gd name="T75" fmla="*/ 241 h 383"/>
                <a:gd name="T76" fmla="*/ 317 w 727"/>
                <a:gd name="T77" fmla="*/ 240 h 383"/>
                <a:gd name="T78" fmla="*/ 310 w 727"/>
                <a:gd name="T79" fmla="*/ 240 h 383"/>
                <a:gd name="T80" fmla="*/ 303 w 727"/>
                <a:gd name="T81" fmla="*/ 239 h 383"/>
                <a:gd name="T82" fmla="*/ 295 w 727"/>
                <a:gd name="T83" fmla="*/ 239 h 383"/>
                <a:gd name="T84" fmla="*/ 286 w 727"/>
                <a:gd name="T85" fmla="*/ 239 h 383"/>
                <a:gd name="T86" fmla="*/ 276 w 727"/>
                <a:gd name="T87" fmla="*/ 240 h 383"/>
                <a:gd name="T88" fmla="*/ 264 w 727"/>
                <a:gd name="T89" fmla="*/ 241 h 383"/>
                <a:gd name="T90" fmla="*/ 251 w 727"/>
                <a:gd name="T91" fmla="*/ 244 h 383"/>
                <a:gd name="T92" fmla="*/ 236 w 727"/>
                <a:gd name="T93" fmla="*/ 248 h 383"/>
                <a:gd name="T94" fmla="*/ 220 w 727"/>
                <a:gd name="T95" fmla="*/ 252 h 383"/>
                <a:gd name="T96" fmla="*/ 202 w 727"/>
                <a:gd name="T97" fmla="*/ 258 h 383"/>
                <a:gd name="T98" fmla="*/ 183 w 727"/>
                <a:gd name="T99" fmla="*/ 265 h 383"/>
                <a:gd name="T100" fmla="*/ 163 w 727"/>
                <a:gd name="T101" fmla="*/ 273 h 383"/>
                <a:gd name="T102" fmla="*/ 143 w 727"/>
                <a:gd name="T103" fmla="*/ 281 h 383"/>
                <a:gd name="T104" fmla="*/ 117 w 727"/>
                <a:gd name="T105" fmla="*/ 293 h 383"/>
                <a:gd name="T106" fmla="*/ 94 w 727"/>
                <a:gd name="T107" fmla="*/ 305 h 383"/>
                <a:gd name="T108" fmla="*/ 74 w 727"/>
                <a:gd name="T109" fmla="*/ 317 h 383"/>
                <a:gd name="T110" fmla="*/ 57 w 727"/>
                <a:gd name="T111" fmla="*/ 328 h 383"/>
                <a:gd name="T112" fmla="*/ 42 w 727"/>
                <a:gd name="T113" fmla="*/ 339 h 383"/>
                <a:gd name="T114" fmla="*/ 30 w 727"/>
                <a:gd name="T115" fmla="*/ 350 h 383"/>
                <a:gd name="T116" fmla="*/ 19 w 727"/>
                <a:gd name="T117" fmla="*/ 360 h 383"/>
                <a:gd name="T118" fmla="*/ 10 w 727"/>
                <a:gd name="T119" fmla="*/ 370 h 383"/>
                <a:gd name="T120" fmla="*/ 2 w 727"/>
                <a:gd name="T121" fmla="*/ 379 h 383"/>
                <a:gd name="T122" fmla="*/ 0 w 727"/>
                <a:gd name="T123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27" h="383">
                  <a:moveTo>
                    <a:pt x="727" y="0"/>
                  </a:moveTo>
                  <a:lnTo>
                    <a:pt x="726" y="0"/>
                  </a:lnTo>
                  <a:lnTo>
                    <a:pt x="726" y="1"/>
                  </a:lnTo>
                  <a:lnTo>
                    <a:pt x="724" y="4"/>
                  </a:lnTo>
                  <a:lnTo>
                    <a:pt x="722" y="6"/>
                  </a:lnTo>
                  <a:lnTo>
                    <a:pt x="720" y="11"/>
                  </a:lnTo>
                  <a:lnTo>
                    <a:pt x="716" y="17"/>
                  </a:lnTo>
                  <a:lnTo>
                    <a:pt x="712" y="23"/>
                  </a:lnTo>
                  <a:lnTo>
                    <a:pt x="707" y="31"/>
                  </a:lnTo>
                  <a:lnTo>
                    <a:pt x="701" y="40"/>
                  </a:lnTo>
                  <a:lnTo>
                    <a:pt x="694" y="49"/>
                  </a:lnTo>
                  <a:lnTo>
                    <a:pt x="687" y="58"/>
                  </a:lnTo>
                  <a:lnTo>
                    <a:pt x="679" y="68"/>
                  </a:lnTo>
                  <a:lnTo>
                    <a:pt x="670" y="79"/>
                  </a:lnTo>
                  <a:lnTo>
                    <a:pt x="660" y="90"/>
                  </a:lnTo>
                  <a:lnTo>
                    <a:pt x="649" y="100"/>
                  </a:lnTo>
                  <a:lnTo>
                    <a:pt x="638" y="111"/>
                  </a:lnTo>
                  <a:lnTo>
                    <a:pt x="625" y="123"/>
                  </a:lnTo>
                  <a:lnTo>
                    <a:pt x="610" y="134"/>
                  </a:lnTo>
                  <a:lnTo>
                    <a:pt x="594" y="146"/>
                  </a:lnTo>
                  <a:lnTo>
                    <a:pt x="576" y="158"/>
                  </a:lnTo>
                  <a:lnTo>
                    <a:pt x="556" y="170"/>
                  </a:lnTo>
                  <a:lnTo>
                    <a:pt x="534" y="182"/>
                  </a:lnTo>
                  <a:lnTo>
                    <a:pt x="511" y="194"/>
                  </a:lnTo>
                  <a:lnTo>
                    <a:pt x="489" y="204"/>
                  </a:lnTo>
                  <a:lnTo>
                    <a:pt x="469" y="213"/>
                  </a:lnTo>
                  <a:lnTo>
                    <a:pt x="449" y="221"/>
                  </a:lnTo>
                  <a:lnTo>
                    <a:pt x="430" y="227"/>
                  </a:lnTo>
                  <a:lnTo>
                    <a:pt x="413" y="233"/>
                  </a:lnTo>
                  <a:lnTo>
                    <a:pt x="397" y="237"/>
                  </a:lnTo>
                  <a:lnTo>
                    <a:pt x="383" y="240"/>
                  </a:lnTo>
                  <a:lnTo>
                    <a:pt x="371" y="242"/>
                  </a:lnTo>
                  <a:lnTo>
                    <a:pt x="361" y="243"/>
                  </a:lnTo>
                  <a:lnTo>
                    <a:pt x="352" y="244"/>
                  </a:lnTo>
                  <a:lnTo>
                    <a:pt x="343" y="243"/>
                  </a:lnTo>
                  <a:lnTo>
                    <a:pt x="336" y="243"/>
                  </a:lnTo>
                  <a:lnTo>
                    <a:pt x="330" y="242"/>
                  </a:lnTo>
                  <a:lnTo>
                    <a:pt x="323" y="241"/>
                  </a:lnTo>
                  <a:lnTo>
                    <a:pt x="317" y="240"/>
                  </a:lnTo>
                  <a:lnTo>
                    <a:pt x="310" y="240"/>
                  </a:lnTo>
                  <a:lnTo>
                    <a:pt x="303" y="239"/>
                  </a:lnTo>
                  <a:lnTo>
                    <a:pt x="295" y="239"/>
                  </a:lnTo>
                  <a:lnTo>
                    <a:pt x="286" y="239"/>
                  </a:lnTo>
                  <a:lnTo>
                    <a:pt x="276" y="240"/>
                  </a:lnTo>
                  <a:lnTo>
                    <a:pt x="264" y="241"/>
                  </a:lnTo>
                  <a:lnTo>
                    <a:pt x="251" y="244"/>
                  </a:lnTo>
                  <a:lnTo>
                    <a:pt x="236" y="248"/>
                  </a:lnTo>
                  <a:lnTo>
                    <a:pt x="220" y="252"/>
                  </a:lnTo>
                  <a:lnTo>
                    <a:pt x="202" y="258"/>
                  </a:lnTo>
                  <a:lnTo>
                    <a:pt x="183" y="265"/>
                  </a:lnTo>
                  <a:lnTo>
                    <a:pt x="163" y="273"/>
                  </a:lnTo>
                  <a:lnTo>
                    <a:pt x="143" y="281"/>
                  </a:lnTo>
                  <a:lnTo>
                    <a:pt x="117" y="293"/>
                  </a:lnTo>
                  <a:lnTo>
                    <a:pt x="94" y="305"/>
                  </a:lnTo>
                  <a:lnTo>
                    <a:pt x="74" y="317"/>
                  </a:lnTo>
                  <a:lnTo>
                    <a:pt x="57" y="328"/>
                  </a:lnTo>
                  <a:lnTo>
                    <a:pt x="42" y="339"/>
                  </a:lnTo>
                  <a:lnTo>
                    <a:pt x="30" y="350"/>
                  </a:lnTo>
                  <a:lnTo>
                    <a:pt x="19" y="360"/>
                  </a:lnTo>
                  <a:lnTo>
                    <a:pt x="10" y="370"/>
                  </a:lnTo>
                  <a:lnTo>
                    <a:pt x="2" y="379"/>
                  </a:lnTo>
                  <a:lnTo>
                    <a:pt x="0" y="383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2964" y="1219"/>
              <a:ext cx="37" cy="58"/>
            </a:xfrm>
            <a:custGeom>
              <a:avLst/>
              <a:gdLst>
                <a:gd name="T0" fmla="*/ 37 w 37"/>
                <a:gd name="T1" fmla="*/ 12 h 58"/>
                <a:gd name="T2" fmla="*/ 0 w 37"/>
                <a:gd name="T3" fmla="*/ 58 h 58"/>
                <a:gd name="T4" fmla="*/ 10 w 37"/>
                <a:gd name="T5" fmla="*/ 0 h 58"/>
                <a:gd name="T6" fmla="*/ 37 w 37"/>
                <a:gd name="T7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8">
                  <a:moveTo>
                    <a:pt x="37" y="12"/>
                  </a:moveTo>
                  <a:lnTo>
                    <a:pt x="0" y="58"/>
                  </a:lnTo>
                  <a:lnTo>
                    <a:pt x="10" y="0"/>
                  </a:lnTo>
                  <a:lnTo>
                    <a:pt x="37" y="1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5154" y="741"/>
              <a:ext cx="73" cy="74"/>
            </a:xfrm>
            <a:custGeom>
              <a:avLst/>
              <a:gdLst>
                <a:gd name="T0" fmla="*/ 73 w 73"/>
                <a:gd name="T1" fmla="*/ 74 h 74"/>
                <a:gd name="T2" fmla="*/ 72 w 73"/>
                <a:gd name="T3" fmla="*/ 74 h 74"/>
                <a:gd name="T4" fmla="*/ 70 w 73"/>
                <a:gd name="T5" fmla="*/ 72 h 74"/>
                <a:gd name="T6" fmla="*/ 63 w 73"/>
                <a:gd name="T7" fmla="*/ 70 h 74"/>
                <a:gd name="T8" fmla="*/ 55 w 73"/>
                <a:gd name="T9" fmla="*/ 66 h 74"/>
                <a:gd name="T10" fmla="*/ 46 w 73"/>
                <a:gd name="T11" fmla="*/ 62 h 74"/>
                <a:gd name="T12" fmla="*/ 37 w 73"/>
                <a:gd name="T13" fmla="*/ 57 h 74"/>
                <a:gd name="T14" fmla="*/ 30 w 73"/>
                <a:gd name="T15" fmla="*/ 52 h 74"/>
                <a:gd name="T16" fmla="*/ 24 w 73"/>
                <a:gd name="T17" fmla="*/ 48 h 74"/>
                <a:gd name="T18" fmla="*/ 20 w 73"/>
                <a:gd name="T19" fmla="*/ 43 h 74"/>
                <a:gd name="T20" fmla="*/ 15 w 73"/>
                <a:gd name="T21" fmla="*/ 38 h 74"/>
                <a:gd name="T22" fmla="*/ 12 w 73"/>
                <a:gd name="T23" fmla="*/ 33 h 74"/>
                <a:gd name="T24" fmla="*/ 10 w 73"/>
                <a:gd name="T25" fmla="*/ 28 h 74"/>
                <a:gd name="T26" fmla="*/ 8 w 73"/>
                <a:gd name="T27" fmla="*/ 22 h 74"/>
                <a:gd name="T28" fmla="*/ 5 w 73"/>
                <a:gd name="T29" fmla="*/ 15 h 74"/>
                <a:gd name="T30" fmla="*/ 2 w 73"/>
                <a:gd name="T31" fmla="*/ 8 h 74"/>
                <a:gd name="T32" fmla="*/ 0 w 73"/>
                <a:gd name="T3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74">
                  <a:moveTo>
                    <a:pt x="73" y="74"/>
                  </a:moveTo>
                  <a:lnTo>
                    <a:pt x="72" y="74"/>
                  </a:lnTo>
                  <a:lnTo>
                    <a:pt x="70" y="72"/>
                  </a:lnTo>
                  <a:lnTo>
                    <a:pt x="63" y="70"/>
                  </a:lnTo>
                  <a:lnTo>
                    <a:pt x="55" y="66"/>
                  </a:lnTo>
                  <a:lnTo>
                    <a:pt x="46" y="62"/>
                  </a:lnTo>
                  <a:lnTo>
                    <a:pt x="37" y="57"/>
                  </a:lnTo>
                  <a:lnTo>
                    <a:pt x="30" y="52"/>
                  </a:lnTo>
                  <a:lnTo>
                    <a:pt x="24" y="48"/>
                  </a:lnTo>
                  <a:lnTo>
                    <a:pt x="20" y="43"/>
                  </a:lnTo>
                  <a:lnTo>
                    <a:pt x="15" y="38"/>
                  </a:lnTo>
                  <a:lnTo>
                    <a:pt x="12" y="33"/>
                  </a:lnTo>
                  <a:lnTo>
                    <a:pt x="10" y="28"/>
                  </a:lnTo>
                  <a:lnTo>
                    <a:pt x="8" y="22"/>
                  </a:lnTo>
                  <a:lnTo>
                    <a:pt x="5" y="15"/>
                  </a:lnTo>
                  <a:lnTo>
                    <a:pt x="2" y="8"/>
                  </a:lnTo>
                  <a:lnTo>
                    <a:pt x="0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143" y="699"/>
              <a:ext cx="28" cy="59"/>
            </a:xfrm>
            <a:custGeom>
              <a:avLst/>
              <a:gdLst>
                <a:gd name="T0" fmla="*/ 0 w 28"/>
                <a:gd name="T1" fmla="*/ 59 h 59"/>
                <a:gd name="T2" fmla="*/ 1 w 28"/>
                <a:gd name="T3" fmla="*/ 0 h 59"/>
                <a:gd name="T4" fmla="*/ 28 w 28"/>
                <a:gd name="T5" fmla="*/ 53 h 59"/>
                <a:gd name="T6" fmla="*/ 0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0" y="59"/>
                  </a:moveTo>
                  <a:lnTo>
                    <a:pt x="1" y="0"/>
                  </a:lnTo>
                  <a:lnTo>
                    <a:pt x="28" y="53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4897" y="730"/>
              <a:ext cx="98" cy="81"/>
            </a:xfrm>
            <a:custGeom>
              <a:avLst/>
              <a:gdLst>
                <a:gd name="T0" fmla="*/ 0 w 98"/>
                <a:gd name="T1" fmla="*/ 81 h 81"/>
                <a:gd name="T2" fmla="*/ 0 w 98"/>
                <a:gd name="T3" fmla="*/ 81 h 81"/>
                <a:gd name="T4" fmla="*/ 2 w 98"/>
                <a:gd name="T5" fmla="*/ 80 h 81"/>
                <a:gd name="T6" fmla="*/ 6 w 98"/>
                <a:gd name="T7" fmla="*/ 78 h 81"/>
                <a:gd name="T8" fmla="*/ 12 w 98"/>
                <a:gd name="T9" fmla="*/ 76 h 81"/>
                <a:gd name="T10" fmla="*/ 20 w 98"/>
                <a:gd name="T11" fmla="*/ 73 h 81"/>
                <a:gd name="T12" fmla="*/ 28 w 98"/>
                <a:gd name="T13" fmla="*/ 69 h 81"/>
                <a:gd name="T14" fmla="*/ 36 w 98"/>
                <a:gd name="T15" fmla="*/ 65 h 81"/>
                <a:gd name="T16" fmla="*/ 42 w 98"/>
                <a:gd name="T17" fmla="*/ 61 h 81"/>
                <a:gd name="T18" fmla="*/ 49 w 98"/>
                <a:gd name="T19" fmla="*/ 58 h 81"/>
                <a:gd name="T20" fmla="*/ 54 w 98"/>
                <a:gd name="T21" fmla="*/ 54 h 81"/>
                <a:gd name="T22" fmla="*/ 60 w 98"/>
                <a:gd name="T23" fmla="*/ 49 h 81"/>
                <a:gd name="T24" fmla="*/ 64 w 98"/>
                <a:gd name="T25" fmla="*/ 45 h 81"/>
                <a:gd name="T26" fmla="*/ 69 w 98"/>
                <a:gd name="T27" fmla="*/ 40 h 81"/>
                <a:gd name="T28" fmla="*/ 73 w 98"/>
                <a:gd name="T29" fmla="*/ 35 h 81"/>
                <a:gd name="T30" fmla="*/ 78 w 98"/>
                <a:gd name="T31" fmla="*/ 29 h 81"/>
                <a:gd name="T32" fmla="*/ 83 w 98"/>
                <a:gd name="T33" fmla="*/ 23 h 81"/>
                <a:gd name="T34" fmla="*/ 88 w 98"/>
                <a:gd name="T35" fmla="*/ 15 h 81"/>
                <a:gd name="T36" fmla="*/ 94 w 98"/>
                <a:gd name="T37" fmla="*/ 6 h 81"/>
                <a:gd name="T38" fmla="*/ 98 w 98"/>
                <a:gd name="T3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81">
                  <a:moveTo>
                    <a:pt x="0" y="81"/>
                  </a:moveTo>
                  <a:lnTo>
                    <a:pt x="0" y="81"/>
                  </a:lnTo>
                  <a:lnTo>
                    <a:pt x="2" y="80"/>
                  </a:lnTo>
                  <a:lnTo>
                    <a:pt x="6" y="78"/>
                  </a:lnTo>
                  <a:lnTo>
                    <a:pt x="12" y="76"/>
                  </a:lnTo>
                  <a:lnTo>
                    <a:pt x="20" y="73"/>
                  </a:lnTo>
                  <a:lnTo>
                    <a:pt x="28" y="69"/>
                  </a:lnTo>
                  <a:lnTo>
                    <a:pt x="36" y="65"/>
                  </a:lnTo>
                  <a:lnTo>
                    <a:pt x="42" y="61"/>
                  </a:lnTo>
                  <a:lnTo>
                    <a:pt x="49" y="58"/>
                  </a:lnTo>
                  <a:lnTo>
                    <a:pt x="54" y="54"/>
                  </a:lnTo>
                  <a:lnTo>
                    <a:pt x="60" y="49"/>
                  </a:lnTo>
                  <a:lnTo>
                    <a:pt x="64" y="45"/>
                  </a:lnTo>
                  <a:lnTo>
                    <a:pt x="69" y="40"/>
                  </a:lnTo>
                  <a:lnTo>
                    <a:pt x="73" y="35"/>
                  </a:lnTo>
                  <a:lnTo>
                    <a:pt x="78" y="29"/>
                  </a:lnTo>
                  <a:lnTo>
                    <a:pt x="83" y="23"/>
                  </a:lnTo>
                  <a:lnTo>
                    <a:pt x="88" y="15"/>
                  </a:lnTo>
                  <a:lnTo>
                    <a:pt x="94" y="6"/>
                  </a:lnTo>
                  <a:lnTo>
                    <a:pt x="98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4976" y="693"/>
              <a:ext cx="43" cy="57"/>
            </a:xfrm>
            <a:custGeom>
              <a:avLst/>
              <a:gdLst>
                <a:gd name="T0" fmla="*/ 0 w 43"/>
                <a:gd name="T1" fmla="*/ 41 h 57"/>
                <a:gd name="T2" fmla="*/ 43 w 43"/>
                <a:gd name="T3" fmla="*/ 0 h 57"/>
                <a:gd name="T4" fmla="*/ 24 w 43"/>
                <a:gd name="T5" fmla="*/ 57 h 57"/>
                <a:gd name="T6" fmla="*/ 0 w 43"/>
                <a:gd name="T7" fmla="*/ 4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57">
                  <a:moveTo>
                    <a:pt x="0" y="41"/>
                  </a:moveTo>
                  <a:lnTo>
                    <a:pt x="43" y="0"/>
                  </a:lnTo>
                  <a:lnTo>
                    <a:pt x="24" y="57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3" name="Arc 39"/>
            <p:cNvSpPr>
              <a:spLocks/>
            </p:cNvSpPr>
            <p:nvPr/>
          </p:nvSpPr>
          <p:spPr bwMode="auto">
            <a:xfrm>
              <a:off x="2807" y="843"/>
              <a:ext cx="108" cy="209"/>
            </a:xfrm>
            <a:custGeom>
              <a:avLst/>
              <a:gdLst>
                <a:gd name="G0" fmla="+- 21600 0 0"/>
                <a:gd name="G1" fmla="+- 20150 0 0"/>
                <a:gd name="G2" fmla="+- 21600 0 0"/>
                <a:gd name="T0" fmla="*/ 21600 w 21600"/>
                <a:gd name="T1" fmla="*/ 41750 h 41750"/>
                <a:gd name="T2" fmla="*/ 13819 w 21600"/>
                <a:gd name="T3" fmla="*/ 0 h 41750"/>
                <a:gd name="T4" fmla="*/ 21600 w 21600"/>
                <a:gd name="T5" fmla="*/ 20150 h 4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750" fill="none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</a:path>
                <a:path w="21600" h="41750" stroke="0" extrusionOk="0">
                  <a:moveTo>
                    <a:pt x="21600" y="41750"/>
                  </a:moveTo>
                  <a:cubicBezTo>
                    <a:pt x="9670" y="41750"/>
                    <a:pt x="0" y="32079"/>
                    <a:pt x="0" y="20150"/>
                  </a:cubicBezTo>
                  <a:cubicBezTo>
                    <a:pt x="-1" y="11223"/>
                    <a:pt x="5491" y="3215"/>
                    <a:pt x="13819" y="0"/>
                  </a:cubicBezTo>
                  <a:lnTo>
                    <a:pt x="21600" y="20150"/>
                  </a:lnTo>
                  <a:close/>
                </a:path>
              </a:pathLst>
            </a:cu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2843" y="841"/>
              <a:ext cx="59" cy="33"/>
            </a:xfrm>
            <a:custGeom>
              <a:avLst/>
              <a:gdLst>
                <a:gd name="T0" fmla="*/ 0 w 59"/>
                <a:gd name="T1" fmla="*/ 6 h 33"/>
                <a:gd name="T2" fmla="*/ 59 w 59"/>
                <a:gd name="T3" fmla="*/ 0 h 33"/>
                <a:gd name="T4" fmla="*/ 9 w 59"/>
                <a:gd name="T5" fmla="*/ 33 h 33"/>
                <a:gd name="T6" fmla="*/ 0 w 59"/>
                <a:gd name="T7" fmla="*/ 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33">
                  <a:moveTo>
                    <a:pt x="0" y="6"/>
                  </a:moveTo>
                  <a:lnTo>
                    <a:pt x="59" y="0"/>
                  </a:lnTo>
                  <a:lnTo>
                    <a:pt x="9" y="33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3736" y="584"/>
              <a:ext cx="1094" cy="231"/>
            </a:xfrm>
            <a:custGeom>
              <a:avLst/>
              <a:gdLst>
                <a:gd name="T0" fmla="*/ 0 w 1094"/>
                <a:gd name="T1" fmla="*/ 230 h 231"/>
                <a:gd name="T2" fmla="*/ 0 w 1094"/>
                <a:gd name="T3" fmla="*/ 229 h 231"/>
                <a:gd name="T4" fmla="*/ 0 w 1094"/>
                <a:gd name="T5" fmla="*/ 225 h 231"/>
                <a:gd name="T6" fmla="*/ 0 w 1094"/>
                <a:gd name="T7" fmla="*/ 218 h 231"/>
                <a:gd name="T8" fmla="*/ 1 w 1094"/>
                <a:gd name="T9" fmla="*/ 209 h 231"/>
                <a:gd name="T10" fmla="*/ 3 w 1094"/>
                <a:gd name="T11" fmla="*/ 198 h 231"/>
                <a:gd name="T12" fmla="*/ 7 w 1094"/>
                <a:gd name="T13" fmla="*/ 186 h 231"/>
                <a:gd name="T14" fmla="*/ 14 w 1094"/>
                <a:gd name="T15" fmla="*/ 173 h 231"/>
                <a:gd name="T16" fmla="*/ 23 w 1094"/>
                <a:gd name="T17" fmla="*/ 160 h 231"/>
                <a:gd name="T18" fmla="*/ 38 w 1094"/>
                <a:gd name="T19" fmla="*/ 147 h 231"/>
                <a:gd name="T20" fmla="*/ 59 w 1094"/>
                <a:gd name="T21" fmla="*/ 135 h 231"/>
                <a:gd name="T22" fmla="*/ 87 w 1094"/>
                <a:gd name="T23" fmla="*/ 123 h 231"/>
                <a:gd name="T24" fmla="*/ 125 w 1094"/>
                <a:gd name="T25" fmla="*/ 111 h 231"/>
                <a:gd name="T26" fmla="*/ 173 w 1094"/>
                <a:gd name="T27" fmla="*/ 101 h 231"/>
                <a:gd name="T28" fmla="*/ 218 w 1094"/>
                <a:gd name="T29" fmla="*/ 94 h 231"/>
                <a:gd name="T30" fmla="*/ 262 w 1094"/>
                <a:gd name="T31" fmla="*/ 90 h 231"/>
                <a:gd name="T32" fmla="*/ 303 w 1094"/>
                <a:gd name="T33" fmla="*/ 87 h 231"/>
                <a:gd name="T34" fmla="*/ 338 w 1094"/>
                <a:gd name="T35" fmla="*/ 87 h 231"/>
                <a:gd name="T36" fmla="*/ 366 w 1094"/>
                <a:gd name="T37" fmla="*/ 88 h 231"/>
                <a:gd name="T38" fmla="*/ 390 w 1094"/>
                <a:gd name="T39" fmla="*/ 91 h 231"/>
                <a:gd name="T40" fmla="*/ 409 w 1094"/>
                <a:gd name="T41" fmla="*/ 95 h 231"/>
                <a:gd name="T42" fmla="*/ 426 w 1094"/>
                <a:gd name="T43" fmla="*/ 98 h 231"/>
                <a:gd name="T44" fmla="*/ 442 w 1094"/>
                <a:gd name="T45" fmla="*/ 103 h 231"/>
                <a:gd name="T46" fmla="*/ 460 w 1094"/>
                <a:gd name="T47" fmla="*/ 107 h 231"/>
                <a:gd name="T48" fmla="*/ 480 w 1094"/>
                <a:gd name="T49" fmla="*/ 110 h 231"/>
                <a:gd name="T50" fmla="*/ 505 w 1094"/>
                <a:gd name="T51" fmla="*/ 113 h 231"/>
                <a:gd name="T52" fmla="*/ 537 w 1094"/>
                <a:gd name="T53" fmla="*/ 114 h 231"/>
                <a:gd name="T54" fmla="*/ 577 w 1094"/>
                <a:gd name="T55" fmla="*/ 114 h 231"/>
                <a:gd name="T56" fmla="*/ 624 w 1094"/>
                <a:gd name="T57" fmla="*/ 112 h 231"/>
                <a:gd name="T58" fmla="*/ 678 w 1094"/>
                <a:gd name="T59" fmla="*/ 108 h 231"/>
                <a:gd name="T60" fmla="*/ 735 w 1094"/>
                <a:gd name="T61" fmla="*/ 101 h 231"/>
                <a:gd name="T62" fmla="*/ 801 w 1094"/>
                <a:gd name="T63" fmla="*/ 91 h 231"/>
                <a:gd name="T64" fmla="*/ 861 w 1094"/>
                <a:gd name="T65" fmla="*/ 79 h 231"/>
                <a:gd name="T66" fmla="*/ 912 w 1094"/>
                <a:gd name="T67" fmla="*/ 67 h 231"/>
                <a:gd name="T68" fmla="*/ 956 w 1094"/>
                <a:gd name="T69" fmla="*/ 55 h 231"/>
                <a:gd name="T70" fmla="*/ 994 w 1094"/>
                <a:gd name="T71" fmla="*/ 42 h 231"/>
                <a:gd name="T72" fmla="*/ 1027 w 1094"/>
                <a:gd name="T73" fmla="*/ 30 h 231"/>
                <a:gd name="T74" fmla="*/ 1057 w 1094"/>
                <a:gd name="T75" fmla="*/ 17 h 231"/>
                <a:gd name="T76" fmla="*/ 1083 w 1094"/>
                <a:gd name="T77" fmla="*/ 5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94" h="231">
                  <a:moveTo>
                    <a:pt x="0" y="231"/>
                  </a:moveTo>
                  <a:lnTo>
                    <a:pt x="0" y="230"/>
                  </a:lnTo>
                  <a:lnTo>
                    <a:pt x="0" y="230"/>
                  </a:lnTo>
                  <a:lnTo>
                    <a:pt x="0" y="229"/>
                  </a:lnTo>
                  <a:lnTo>
                    <a:pt x="0" y="227"/>
                  </a:lnTo>
                  <a:lnTo>
                    <a:pt x="0" y="225"/>
                  </a:lnTo>
                  <a:lnTo>
                    <a:pt x="0" y="222"/>
                  </a:lnTo>
                  <a:lnTo>
                    <a:pt x="0" y="218"/>
                  </a:lnTo>
                  <a:lnTo>
                    <a:pt x="0" y="214"/>
                  </a:lnTo>
                  <a:lnTo>
                    <a:pt x="1" y="209"/>
                  </a:lnTo>
                  <a:lnTo>
                    <a:pt x="2" y="204"/>
                  </a:lnTo>
                  <a:lnTo>
                    <a:pt x="3" y="198"/>
                  </a:lnTo>
                  <a:lnTo>
                    <a:pt x="4" y="192"/>
                  </a:lnTo>
                  <a:lnTo>
                    <a:pt x="7" y="186"/>
                  </a:lnTo>
                  <a:lnTo>
                    <a:pt x="10" y="180"/>
                  </a:lnTo>
                  <a:lnTo>
                    <a:pt x="14" y="173"/>
                  </a:lnTo>
                  <a:lnTo>
                    <a:pt x="18" y="167"/>
                  </a:lnTo>
                  <a:lnTo>
                    <a:pt x="23" y="160"/>
                  </a:lnTo>
                  <a:lnTo>
                    <a:pt x="30" y="154"/>
                  </a:lnTo>
                  <a:lnTo>
                    <a:pt x="38" y="147"/>
                  </a:lnTo>
                  <a:lnTo>
                    <a:pt x="48" y="141"/>
                  </a:lnTo>
                  <a:lnTo>
                    <a:pt x="59" y="135"/>
                  </a:lnTo>
                  <a:lnTo>
                    <a:pt x="72" y="129"/>
                  </a:lnTo>
                  <a:lnTo>
                    <a:pt x="87" y="123"/>
                  </a:lnTo>
                  <a:lnTo>
                    <a:pt x="105" y="117"/>
                  </a:lnTo>
                  <a:lnTo>
                    <a:pt x="125" y="111"/>
                  </a:lnTo>
                  <a:lnTo>
                    <a:pt x="148" y="106"/>
                  </a:lnTo>
                  <a:lnTo>
                    <a:pt x="173" y="101"/>
                  </a:lnTo>
                  <a:lnTo>
                    <a:pt x="195" y="97"/>
                  </a:lnTo>
                  <a:lnTo>
                    <a:pt x="218" y="94"/>
                  </a:lnTo>
                  <a:lnTo>
                    <a:pt x="240" y="92"/>
                  </a:lnTo>
                  <a:lnTo>
                    <a:pt x="262" y="90"/>
                  </a:lnTo>
                  <a:lnTo>
                    <a:pt x="283" y="88"/>
                  </a:lnTo>
                  <a:lnTo>
                    <a:pt x="303" y="87"/>
                  </a:lnTo>
                  <a:lnTo>
                    <a:pt x="321" y="87"/>
                  </a:lnTo>
                  <a:lnTo>
                    <a:pt x="338" y="87"/>
                  </a:lnTo>
                  <a:lnTo>
                    <a:pt x="353" y="87"/>
                  </a:lnTo>
                  <a:lnTo>
                    <a:pt x="366" y="88"/>
                  </a:lnTo>
                  <a:lnTo>
                    <a:pt x="378" y="90"/>
                  </a:lnTo>
                  <a:lnTo>
                    <a:pt x="390" y="91"/>
                  </a:lnTo>
                  <a:lnTo>
                    <a:pt x="400" y="93"/>
                  </a:lnTo>
                  <a:lnTo>
                    <a:pt x="409" y="95"/>
                  </a:lnTo>
                  <a:lnTo>
                    <a:pt x="418" y="96"/>
                  </a:lnTo>
                  <a:lnTo>
                    <a:pt x="426" y="98"/>
                  </a:lnTo>
                  <a:lnTo>
                    <a:pt x="434" y="101"/>
                  </a:lnTo>
                  <a:lnTo>
                    <a:pt x="442" y="103"/>
                  </a:lnTo>
                  <a:lnTo>
                    <a:pt x="451" y="105"/>
                  </a:lnTo>
                  <a:lnTo>
                    <a:pt x="460" y="107"/>
                  </a:lnTo>
                  <a:lnTo>
                    <a:pt x="469" y="109"/>
                  </a:lnTo>
                  <a:lnTo>
                    <a:pt x="480" y="110"/>
                  </a:lnTo>
                  <a:lnTo>
                    <a:pt x="492" y="112"/>
                  </a:lnTo>
                  <a:lnTo>
                    <a:pt x="505" y="113"/>
                  </a:lnTo>
                  <a:lnTo>
                    <a:pt x="521" y="114"/>
                  </a:lnTo>
                  <a:lnTo>
                    <a:pt x="537" y="114"/>
                  </a:lnTo>
                  <a:lnTo>
                    <a:pt x="556" y="114"/>
                  </a:lnTo>
                  <a:lnTo>
                    <a:pt x="577" y="114"/>
                  </a:lnTo>
                  <a:lnTo>
                    <a:pt x="599" y="113"/>
                  </a:lnTo>
                  <a:lnTo>
                    <a:pt x="624" y="112"/>
                  </a:lnTo>
                  <a:lnTo>
                    <a:pt x="650" y="110"/>
                  </a:lnTo>
                  <a:lnTo>
                    <a:pt x="678" y="108"/>
                  </a:lnTo>
                  <a:lnTo>
                    <a:pt x="706" y="104"/>
                  </a:lnTo>
                  <a:lnTo>
                    <a:pt x="735" y="101"/>
                  </a:lnTo>
                  <a:lnTo>
                    <a:pt x="769" y="96"/>
                  </a:lnTo>
                  <a:lnTo>
                    <a:pt x="801" y="91"/>
                  </a:lnTo>
                  <a:lnTo>
                    <a:pt x="832" y="85"/>
                  </a:lnTo>
                  <a:lnTo>
                    <a:pt x="861" y="79"/>
                  </a:lnTo>
                  <a:lnTo>
                    <a:pt x="887" y="73"/>
                  </a:lnTo>
                  <a:lnTo>
                    <a:pt x="912" y="67"/>
                  </a:lnTo>
                  <a:lnTo>
                    <a:pt x="934" y="61"/>
                  </a:lnTo>
                  <a:lnTo>
                    <a:pt x="956" y="55"/>
                  </a:lnTo>
                  <a:lnTo>
                    <a:pt x="975" y="48"/>
                  </a:lnTo>
                  <a:lnTo>
                    <a:pt x="994" y="42"/>
                  </a:lnTo>
                  <a:lnTo>
                    <a:pt x="1011" y="36"/>
                  </a:lnTo>
                  <a:lnTo>
                    <a:pt x="1027" y="30"/>
                  </a:lnTo>
                  <a:lnTo>
                    <a:pt x="1042" y="23"/>
                  </a:lnTo>
                  <a:lnTo>
                    <a:pt x="1057" y="17"/>
                  </a:lnTo>
                  <a:lnTo>
                    <a:pt x="1070" y="11"/>
                  </a:lnTo>
                  <a:lnTo>
                    <a:pt x="1083" y="5"/>
                  </a:lnTo>
                  <a:lnTo>
                    <a:pt x="1094" y="0"/>
                  </a:lnTo>
                </a:path>
              </a:pathLst>
            </a:custGeom>
            <a:noFill/>
            <a:ln w="7" cap="flat">
              <a:solidFill>
                <a:srgbClr val="000000"/>
              </a:solidFill>
              <a:prstDash val="sysDash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4811" y="564"/>
              <a:ext cx="58" cy="40"/>
            </a:xfrm>
            <a:custGeom>
              <a:avLst/>
              <a:gdLst>
                <a:gd name="T0" fmla="*/ 0 w 58"/>
                <a:gd name="T1" fmla="*/ 14 h 40"/>
                <a:gd name="T2" fmla="*/ 58 w 58"/>
                <a:gd name="T3" fmla="*/ 0 h 40"/>
                <a:gd name="T4" fmla="*/ 14 w 58"/>
                <a:gd name="T5" fmla="*/ 40 h 40"/>
                <a:gd name="T6" fmla="*/ 0 w 58"/>
                <a:gd name="T7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40">
                  <a:moveTo>
                    <a:pt x="0" y="14"/>
                  </a:moveTo>
                  <a:lnTo>
                    <a:pt x="58" y="0"/>
                  </a:lnTo>
                  <a:lnTo>
                    <a:pt x="14" y="4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899" y="567"/>
              <a:ext cx="4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ref-count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422" y="545"/>
              <a:ext cx="2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active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729" y="1129"/>
              <a:ext cx="9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...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>
              <a:off x="3390" y="836"/>
              <a:ext cx="181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3556" y="822"/>
              <a:ext cx="58" cy="29"/>
            </a:xfrm>
            <a:custGeom>
              <a:avLst/>
              <a:gdLst>
                <a:gd name="T0" fmla="*/ 0 w 58"/>
                <a:gd name="T1" fmla="*/ 0 h 29"/>
                <a:gd name="T2" fmla="*/ 58 w 58"/>
                <a:gd name="T3" fmla="*/ 14 h 29"/>
                <a:gd name="T4" fmla="*/ 0 w 58"/>
                <a:gd name="T5" fmla="*/ 29 h 29"/>
                <a:gd name="T6" fmla="*/ 0 w 5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0" y="0"/>
                  </a:moveTo>
                  <a:lnTo>
                    <a:pt x="58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H="1">
              <a:off x="3448" y="879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405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>
              <a:off x="3801" y="836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967" y="822"/>
              <a:ext cx="57" cy="29"/>
            </a:xfrm>
            <a:custGeom>
              <a:avLst/>
              <a:gdLst>
                <a:gd name="T0" fmla="*/ 0 w 57"/>
                <a:gd name="T1" fmla="*/ 0 h 29"/>
                <a:gd name="T2" fmla="*/ 57 w 57"/>
                <a:gd name="T3" fmla="*/ 14 h 29"/>
                <a:gd name="T4" fmla="*/ 0 w 57"/>
                <a:gd name="T5" fmla="*/ 29 h 29"/>
                <a:gd name="T6" fmla="*/ 0 w 57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0" y="0"/>
                  </a:moveTo>
                  <a:lnTo>
                    <a:pt x="57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 flipH="1">
              <a:off x="3859" y="879"/>
              <a:ext cx="180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3815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 flipH="1">
              <a:off x="2915" y="1009"/>
              <a:ext cx="159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 flipH="1">
              <a:off x="2915" y="1052"/>
              <a:ext cx="159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3045" y="836"/>
              <a:ext cx="15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3189" y="822"/>
              <a:ext cx="57" cy="29"/>
            </a:xfrm>
            <a:custGeom>
              <a:avLst/>
              <a:gdLst>
                <a:gd name="T0" fmla="*/ 0 w 57"/>
                <a:gd name="T1" fmla="*/ 0 h 29"/>
                <a:gd name="T2" fmla="*/ 57 w 57"/>
                <a:gd name="T3" fmla="*/ 14 h 29"/>
                <a:gd name="T4" fmla="*/ 0 w 57"/>
                <a:gd name="T5" fmla="*/ 29 h 29"/>
                <a:gd name="T6" fmla="*/ 0 w 57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9">
                  <a:moveTo>
                    <a:pt x="0" y="0"/>
                  </a:moveTo>
                  <a:lnTo>
                    <a:pt x="57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 flipH="1">
              <a:off x="3102" y="879"/>
              <a:ext cx="15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3059" y="865"/>
              <a:ext cx="58" cy="29"/>
            </a:xfrm>
            <a:custGeom>
              <a:avLst/>
              <a:gdLst>
                <a:gd name="T0" fmla="*/ 58 w 58"/>
                <a:gd name="T1" fmla="*/ 29 h 29"/>
                <a:gd name="T2" fmla="*/ 0 w 58"/>
                <a:gd name="T3" fmla="*/ 14 h 29"/>
                <a:gd name="T4" fmla="*/ 58 w 58"/>
                <a:gd name="T5" fmla="*/ 0 h 29"/>
                <a:gd name="T6" fmla="*/ 58 w 58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58" y="29"/>
                  </a:moveTo>
                  <a:lnTo>
                    <a:pt x="0" y="14"/>
                  </a:lnTo>
                  <a:lnTo>
                    <a:pt x="58" y="0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168" y="836"/>
              <a:ext cx="159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4312" y="822"/>
              <a:ext cx="58" cy="29"/>
            </a:xfrm>
            <a:custGeom>
              <a:avLst/>
              <a:gdLst>
                <a:gd name="T0" fmla="*/ 0 w 58"/>
                <a:gd name="T1" fmla="*/ 0 h 29"/>
                <a:gd name="T2" fmla="*/ 58 w 58"/>
                <a:gd name="T3" fmla="*/ 14 h 29"/>
                <a:gd name="T4" fmla="*/ 0 w 58"/>
                <a:gd name="T5" fmla="*/ 29 h 29"/>
                <a:gd name="T6" fmla="*/ 0 w 58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9">
                  <a:moveTo>
                    <a:pt x="0" y="0"/>
                  </a:moveTo>
                  <a:lnTo>
                    <a:pt x="58" y="14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 flipH="1">
              <a:off x="3601" y="858"/>
              <a:ext cx="114" cy="399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589" y="1238"/>
              <a:ext cx="30" cy="60"/>
            </a:xfrm>
            <a:custGeom>
              <a:avLst/>
              <a:gdLst>
                <a:gd name="T0" fmla="*/ 30 w 30"/>
                <a:gd name="T1" fmla="*/ 8 h 60"/>
                <a:gd name="T2" fmla="*/ 0 w 30"/>
                <a:gd name="T3" fmla="*/ 60 h 60"/>
                <a:gd name="T4" fmla="*/ 2 w 30"/>
                <a:gd name="T5" fmla="*/ 0 h 60"/>
                <a:gd name="T6" fmla="*/ 30 w 30"/>
                <a:gd name="T7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60">
                  <a:moveTo>
                    <a:pt x="30" y="8"/>
                  </a:moveTo>
                  <a:lnTo>
                    <a:pt x="0" y="60"/>
                  </a:lnTo>
                  <a:lnTo>
                    <a:pt x="2" y="0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3650" y="1355"/>
              <a:ext cx="288" cy="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923" y="1341"/>
              <a:ext cx="58" cy="28"/>
            </a:xfrm>
            <a:custGeom>
              <a:avLst/>
              <a:gdLst>
                <a:gd name="T0" fmla="*/ 0 w 58"/>
                <a:gd name="T1" fmla="*/ 0 h 28"/>
                <a:gd name="T2" fmla="*/ 58 w 58"/>
                <a:gd name="T3" fmla="*/ 14 h 28"/>
                <a:gd name="T4" fmla="*/ 0 w 58"/>
                <a:gd name="T5" fmla="*/ 28 h 28"/>
                <a:gd name="T6" fmla="*/ 0 w 58"/>
                <a:gd name="T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28">
                  <a:moveTo>
                    <a:pt x="0" y="0"/>
                  </a:moveTo>
                  <a:lnTo>
                    <a:pt x="58" y="14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 flipH="1">
              <a:off x="3073" y="382"/>
              <a:ext cx="555" cy="391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038" y="753"/>
              <a:ext cx="55" cy="45"/>
            </a:xfrm>
            <a:custGeom>
              <a:avLst/>
              <a:gdLst>
                <a:gd name="T0" fmla="*/ 55 w 55"/>
                <a:gd name="T1" fmla="*/ 24 h 45"/>
                <a:gd name="T2" fmla="*/ 0 w 55"/>
                <a:gd name="T3" fmla="*/ 45 h 45"/>
                <a:gd name="T4" fmla="*/ 39 w 55"/>
                <a:gd name="T5" fmla="*/ 0 h 45"/>
                <a:gd name="T6" fmla="*/ 55 w 55"/>
                <a:gd name="T7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5">
                  <a:moveTo>
                    <a:pt x="55" y="24"/>
                  </a:moveTo>
                  <a:lnTo>
                    <a:pt x="0" y="45"/>
                  </a:lnTo>
                  <a:lnTo>
                    <a:pt x="39" y="0"/>
                  </a:lnTo>
                  <a:lnTo>
                    <a:pt x="55" y="24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 flipV="1">
              <a:off x="3326" y="496"/>
              <a:ext cx="247" cy="340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553" y="460"/>
              <a:ext cx="45" cy="56"/>
            </a:xfrm>
            <a:custGeom>
              <a:avLst/>
              <a:gdLst>
                <a:gd name="T0" fmla="*/ 0 w 45"/>
                <a:gd name="T1" fmla="*/ 38 h 56"/>
                <a:gd name="T2" fmla="*/ 45 w 45"/>
                <a:gd name="T3" fmla="*/ 0 h 56"/>
                <a:gd name="T4" fmla="*/ 23 w 45"/>
                <a:gd name="T5" fmla="*/ 56 h 56"/>
                <a:gd name="T6" fmla="*/ 0 w 45"/>
                <a:gd name="T7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6">
                  <a:moveTo>
                    <a:pt x="0" y="38"/>
                  </a:moveTo>
                  <a:lnTo>
                    <a:pt x="45" y="0"/>
                  </a:lnTo>
                  <a:lnTo>
                    <a:pt x="23" y="56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 flipH="1" flipV="1">
              <a:off x="3647" y="507"/>
              <a:ext cx="68" cy="351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635" y="464"/>
              <a:ext cx="29" cy="60"/>
            </a:xfrm>
            <a:custGeom>
              <a:avLst/>
              <a:gdLst>
                <a:gd name="T0" fmla="*/ 0 w 29"/>
                <a:gd name="T1" fmla="*/ 60 h 60"/>
                <a:gd name="T2" fmla="*/ 4 w 29"/>
                <a:gd name="T3" fmla="*/ 0 h 60"/>
                <a:gd name="T4" fmla="*/ 29 w 29"/>
                <a:gd name="T5" fmla="*/ 54 h 60"/>
                <a:gd name="T6" fmla="*/ 0 w 29"/>
                <a:gd name="T7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60">
                  <a:moveTo>
                    <a:pt x="0" y="60"/>
                  </a:moveTo>
                  <a:lnTo>
                    <a:pt x="4" y="0"/>
                  </a:lnTo>
                  <a:lnTo>
                    <a:pt x="29" y="54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 flipH="1" flipV="1">
              <a:off x="3721" y="473"/>
              <a:ext cx="382" cy="363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690" y="443"/>
              <a:ext cx="52" cy="50"/>
            </a:xfrm>
            <a:custGeom>
              <a:avLst/>
              <a:gdLst>
                <a:gd name="T0" fmla="*/ 32 w 52"/>
                <a:gd name="T1" fmla="*/ 50 h 50"/>
                <a:gd name="T2" fmla="*/ 0 w 52"/>
                <a:gd name="T3" fmla="*/ 0 h 50"/>
                <a:gd name="T4" fmla="*/ 52 w 52"/>
                <a:gd name="T5" fmla="*/ 29 h 50"/>
                <a:gd name="T6" fmla="*/ 32 w 52"/>
                <a:gd name="T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50">
                  <a:moveTo>
                    <a:pt x="32" y="50"/>
                  </a:moveTo>
                  <a:lnTo>
                    <a:pt x="0" y="0"/>
                  </a:lnTo>
                  <a:lnTo>
                    <a:pt x="52" y="29"/>
                  </a:lnTo>
                  <a:lnTo>
                    <a:pt x="32" y="50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 flipV="1">
              <a:off x="3002" y="474"/>
              <a:ext cx="540" cy="384"/>
            </a:xfrm>
            <a:prstGeom prst="line">
              <a:avLst/>
            </a:prstGeom>
            <a:noFill/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523" y="449"/>
              <a:ext cx="55" cy="45"/>
            </a:xfrm>
            <a:custGeom>
              <a:avLst/>
              <a:gdLst>
                <a:gd name="T0" fmla="*/ 0 w 55"/>
                <a:gd name="T1" fmla="*/ 22 h 45"/>
                <a:gd name="T2" fmla="*/ 55 w 55"/>
                <a:gd name="T3" fmla="*/ 0 h 45"/>
                <a:gd name="T4" fmla="*/ 16 w 55"/>
                <a:gd name="T5" fmla="*/ 45 h 45"/>
                <a:gd name="T6" fmla="*/ 0 w 55"/>
                <a:gd name="T7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45">
                  <a:moveTo>
                    <a:pt x="0" y="22"/>
                  </a:moveTo>
                  <a:lnTo>
                    <a:pt x="55" y="0"/>
                  </a:lnTo>
                  <a:lnTo>
                    <a:pt x="16" y="45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3257" y="790"/>
              <a:ext cx="137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3517" y="1308"/>
              <a:ext cx="136" cy="137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3992" y="1308"/>
              <a:ext cx="136" cy="137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3628" y="771"/>
              <a:ext cx="173" cy="173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3560" y="314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4035" y="790"/>
              <a:ext cx="137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912" y="790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4381" y="790"/>
              <a:ext cx="136" cy="136"/>
            </a:xfrm>
            <a:prstGeom prst="ellipse">
              <a:avLst/>
            </a:prstGeom>
            <a:solidFill>
              <a:srgbClr val="FFFFFF"/>
            </a:solidFill>
            <a:ln w="7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sz="1100">
                <a:latin typeface="+mn-lt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41" y="1302"/>
              <a:ext cx="30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Q-prev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3692" y="804"/>
              <a:ext cx="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x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3209" y="1117"/>
              <a:ext cx="3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left-child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3952" y="26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rank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3456" y="891"/>
              <a:ext cx="14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left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794" y="718"/>
              <a:ext cx="21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right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3417" y="675"/>
              <a:ext cx="2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parent</a:t>
              </a:r>
              <a:endParaRPr kumimoji="0" 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5025" y="437"/>
              <a:ext cx="16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flag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826" y="307"/>
              <a:ext cx="5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color</a:t>
              </a:r>
              <a:r>
                <a:rPr kumimoji="0" lang="da-DK" sz="1100" b="0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da-DK" sz="1100" b="0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record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4241" y="407"/>
              <a:ext cx="30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Q-</a:t>
              </a:r>
              <a:r>
                <a:rPr kumimoji="0" lang="da-DK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next</a:t>
              </a:r>
              <a:endPara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72310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5818906"/>
            <a:ext cx="8915400" cy="706438"/>
          </a:xfrm>
        </p:spPr>
        <p:txBody>
          <a:bodyPr/>
          <a:lstStyle/>
          <a:p>
            <a:pPr algn="ctr"/>
            <a:r>
              <a:rPr lang="da-DK" dirty="0" err="1" smtClean="0"/>
              <a:t>Thank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endParaRPr lang="en-US" dirty="0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279634"/>
              </p:ext>
            </p:extLst>
          </p:nvPr>
        </p:nvGraphicFramePr>
        <p:xfrm>
          <a:off x="369888" y="1649269"/>
          <a:ext cx="9083675" cy="2895855"/>
        </p:xfrm>
        <a:graphic>
          <a:graphicData uri="http://schemas.openxmlformats.org/drawingml/2006/table">
            <a:tbl>
              <a:tblPr/>
              <a:tblGrid>
                <a:gridCol w="1460500"/>
                <a:gridCol w="1120775"/>
                <a:gridCol w="671512"/>
                <a:gridCol w="649288"/>
                <a:gridCol w="414337"/>
                <a:gridCol w="735013"/>
                <a:gridCol w="881062"/>
                <a:gridCol w="887413"/>
                <a:gridCol w="889000"/>
                <a:gridCol w="1374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Williams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1964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Vuillemin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1978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Fredman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Driscoll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et al.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1988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  <a:b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1996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Brodal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Lagogianis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Tarjan</a:t>
                      </a:r>
                      <a:endParaRPr kumimoji="0" lang="da-DK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STOC 2012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anchor="b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Insert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FindMin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Delete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Meld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DecreaseKey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46800" marB="4680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 rot="19641260">
            <a:off x="2184170" y="971379"/>
            <a:ext cx="1585749" cy="312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Binary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9641260">
            <a:off x="3303627" y="902921"/>
            <a:ext cx="1975127" cy="305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rgbClr val="C00000"/>
                </a:solidFill>
              </a:rPr>
              <a:t>Binomial </a:t>
            </a:r>
            <a:r>
              <a:rPr lang="da-DK" sz="1400" dirty="0" err="1" smtClean="0">
                <a:solidFill>
                  <a:srgbClr val="C00000"/>
                </a:solidFill>
              </a:rPr>
              <a:t>queues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641260">
            <a:off x="4624396" y="937575"/>
            <a:ext cx="17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641260">
            <a:off x="5642898" y="883569"/>
            <a:ext cx="1932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Run-relaxed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9641260">
            <a:off x="8332544" y="900545"/>
            <a:ext cx="1847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>
                <a:solidFill>
                  <a:srgbClr val="C00000"/>
                </a:solidFill>
              </a:rPr>
              <a:t>Strict</a:t>
            </a:r>
            <a:r>
              <a:rPr lang="da-DK" sz="1400" dirty="0" smtClean="0">
                <a:solidFill>
                  <a:srgbClr val="C00000"/>
                </a:solidFill>
              </a:rPr>
              <a:t> </a:t>
            </a:r>
            <a:r>
              <a:rPr lang="da-DK" sz="1400" dirty="0" err="1" smtClean="0">
                <a:solidFill>
                  <a:srgbClr val="C00000"/>
                </a:solidFill>
              </a:rPr>
              <a:t>Fibonacci</a:t>
            </a:r>
            <a:endParaRPr lang="da-DK" sz="1400" dirty="0" smtClean="0">
              <a:solidFill>
                <a:srgbClr val="C00000"/>
              </a:solidFill>
            </a:endParaRPr>
          </a:p>
          <a:p>
            <a:r>
              <a:rPr lang="da-DK" sz="1400" dirty="0" smtClean="0">
                <a:solidFill>
                  <a:srgbClr val="C00000"/>
                </a:solidFill>
              </a:rPr>
              <a:t>      </a:t>
            </a:r>
            <a:r>
              <a:rPr lang="da-DK" sz="1400" dirty="0" err="1" smtClean="0">
                <a:solidFill>
                  <a:srgbClr val="C00000"/>
                </a:solidFill>
              </a:rPr>
              <a:t>heaps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33237" y="4977172"/>
            <a:ext cx="1395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rgbClr val="C00000"/>
                </a:solidFill>
              </a:rPr>
              <a:t>Amortized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476836" y="4581128"/>
            <a:ext cx="360040" cy="468052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3512840" y="4597387"/>
            <a:ext cx="1512168" cy="504056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969224" y="4509120"/>
            <a:ext cx="133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Arrays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82403" y="4525960"/>
            <a:ext cx="991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rgbClr val="C00000"/>
                </a:solidFill>
              </a:rPr>
              <a:t>Pointer </a:t>
            </a:r>
            <a:r>
              <a:rPr lang="da-DK" sz="1400" dirty="0" err="1" smtClean="0">
                <a:solidFill>
                  <a:srgbClr val="C00000"/>
                </a:solidFill>
              </a:rPr>
              <a:t>Based</a:t>
            </a:r>
            <a:endParaRPr lang="da-DK" sz="1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">
  <a:themeElements>
    <a:clrScheme name="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A2A12"/>
          </a:buClr>
          <a:buSzTx/>
          <a:buFont typeface="Wingdings" pitchFamily="2" charset="2"/>
          <a:buNone/>
          <a:tabLst/>
          <a:defRPr kumimoji="0" lang="da-DK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19343</TotalTime>
  <Words>967</Words>
  <Application>Microsoft Office PowerPoint</Application>
  <PresentationFormat>A4 Paper (210x297 mm)</PresentationFormat>
  <Paragraphs>474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</vt:lpstr>
      <vt:lpstr>PowerPoint Presentation</vt:lpstr>
      <vt:lpstr>The Problem — Priority Queues</vt:lpstr>
      <vt:lpstr>History</vt:lpstr>
      <vt:lpstr>Technical History</vt:lpstr>
      <vt:lpstr>Ideas</vt:lpstr>
      <vt:lpstr>Priority Queue Operations</vt:lpstr>
      <vt:lpstr>Transformations</vt:lpstr>
      <vt:lpstr>Representation</vt:lpstr>
      <vt:lpstr>Thank You</vt:lpstr>
    </vt:vector>
  </TitlesOfParts>
  <Company>Daimi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Lars Michael Kristensen</dc:creator>
  <cp:lastModifiedBy>gerth</cp:lastModifiedBy>
  <cp:revision>1888</cp:revision>
  <cp:lastPrinted>2011-05-16T07:17:13Z</cp:lastPrinted>
  <dcterms:created xsi:type="dcterms:W3CDTF">2006-01-26T18:25:33Z</dcterms:created>
  <dcterms:modified xsi:type="dcterms:W3CDTF">2012-05-22T19:43:14Z</dcterms:modified>
</cp:coreProperties>
</file>