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79" r:id="rId2"/>
    <p:sldId id="291" r:id="rId3"/>
    <p:sldId id="295" r:id="rId4"/>
    <p:sldId id="280" r:id="rId5"/>
    <p:sldId id="306" r:id="rId6"/>
    <p:sldId id="284" r:id="rId7"/>
    <p:sldId id="285" r:id="rId8"/>
    <p:sldId id="287" r:id="rId9"/>
    <p:sldId id="286" r:id="rId10"/>
    <p:sldId id="290" r:id="rId11"/>
    <p:sldId id="304" r:id="rId12"/>
    <p:sldId id="307" r:id="rId13"/>
    <p:sldId id="277" r:id="rId14"/>
    <p:sldId id="325" r:id="rId15"/>
    <p:sldId id="309" r:id="rId16"/>
    <p:sldId id="305" r:id="rId17"/>
    <p:sldId id="311" r:id="rId18"/>
    <p:sldId id="313" r:id="rId19"/>
    <p:sldId id="312" r:id="rId20"/>
    <p:sldId id="315" r:id="rId21"/>
    <p:sldId id="316" r:id="rId22"/>
    <p:sldId id="314" r:id="rId23"/>
    <p:sldId id="274" r:id="rId24"/>
    <p:sldId id="276" r:id="rId25"/>
    <p:sldId id="328" r:id="rId26"/>
    <p:sldId id="326" r:id="rId27"/>
    <p:sldId id="319" r:id="rId28"/>
    <p:sldId id="327" r:id="rId29"/>
    <p:sldId id="320" r:id="rId30"/>
    <p:sldId id="321" r:id="rId31"/>
    <p:sldId id="323" r:id="rId32"/>
    <p:sldId id="322" r:id="rId33"/>
    <p:sldId id="324" r:id="rId34"/>
    <p:sldId id="308" r:id="rId35"/>
    <p:sldId id="301" r:id="rId36"/>
    <p:sldId id="363" r:id="rId37"/>
    <p:sldId id="357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58" r:id="rId47"/>
    <p:sldId id="359" r:id="rId48"/>
    <p:sldId id="336" r:id="rId49"/>
    <p:sldId id="337" r:id="rId50"/>
    <p:sldId id="338" r:id="rId51"/>
    <p:sldId id="339" r:id="rId52"/>
    <p:sldId id="342" r:id="rId53"/>
    <p:sldId id="343" r:id="rId54"/>
    <p:sldId id="354" r:id="rId55"/>
    <p:sldId id="372" r:id="rId56"/>
    <p:sldId id="360" r:id="rId57"/>
    <p:sldId id="302" r:id="rId58"/>
    <p:sldId id="298" r:id="rId59"/>
    <p:sldId id="303" r:id="rId60"/>
    <p:sldId id="299" r:id="rId61"/>
    <p:sldId id="283" r:id="rId62"/>
    <p:sldId id="317" r:id="rId63"/>
    <p:sldId id="362" r:id="rId64"/>
    <p:sldId id="293" r:id="rId65"/>
    <p:sldId id="361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CCECFF"/>
    <a:srgbClr val="00CC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1167" autoAdjust="0"/>
  </p:normalViewPr>
  <p:slideViewPr>
    <p:cSldViewPr>
      <p:cViewPr varScale="1">
        <p:scale>
          <a:sx n="30" d="100"/>
          <a:sy n="30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362AE4-32BC-4B87-88B2-2170A497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Gnuplot</a:t>
            </a:r>
            <a:r>
              <a:rPr lang="da-DK" dirty="0" smtClean="0"/>
              <a:t>: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…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plot x, </a:t>
            </a:r>
            <a:r>
              <a:rPr lang="da-DK" dirty="0" err="1" smtClean="0"/>
              <a:t>x*x</a:t>
            </a:r>
            <a:r>
              <a:rPr lang="da-DK" dirty="0" smtClean="0"/>
              <a:t>,</a:t>
            </a:r>
            <a:r>
              <a:rPr lang="da-DK" baseline="0" dirty="0" smtClean="0"/>
              <a:t> x**2, 984237509812375*x**2</a:t>
            </a:r>
          </a:p>
          <a:p>
            <a:r>
              <a:rPr lang="da-DK" baseline="0" dirty="0" smtClean="0"/>
              <a:t>set log </a:t>
            </a:r>
            <a:r>
              <a:rPr lang="da-DK" baseline="0" dirty="0" err="1" smtClean="0"/>
              <a:t>xy</a:t>
            </a:r>
            <a:r>
              <a:rPr lang="da-DK" baseline="0" dirty="0" smtClean="0"/>
              <a:t> </a:t>
            </a:r>
          </a:p>
          <a:p>
            <a:r>
              <a:rPr lang="da-DK" dirty="0" err="1" smtClean="0"/>
              <a:t>unset</a:t>
            </a:r>
            <a:r>
              <a:rPr lang="da-DK" dirty="0" smtClean="0"/>
              <a:t> log </a:t>
            </a:r>
            <a:r>
              <a:rPr lang="da-DK" dirty="0" err="1" smtClean="0"/>
              <a:t>xy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77EE6-A210-4F5A-B346-76B31C1FE2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09C57-8B45-44A3-8731-9D138622F2E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Tiderne kommer ved enten at bruge en prioritetskø med O(log n) på alle operationer, eller et trivielt array.</a:t>
            </a:r>
          </a:p>
          <a:p>
            <a:pPr eaLnBrk="1" hangingPunct="1"/>
            <a:r>
              <a:rPr lang="da-DK" smtClean="0"/>
              <a:t>Eksempel på GRÅDIG ALGORITME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12D86-A5EA-4550-B99C-AEA29833FB6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Rækkefølgende afgørende for hvor mange operationer der skal udføres: </a:t>
            </a:r>
          </a:p>
          <a:p>
            <a:pPr eaLnBrk="1" hangingPunct="1"/>
            <a:r>
              <a:rPr lang="da-DK" smtClean="0"/>
              <a:t>Dimmensioner 2 x10, 10x50, 50x20 giver en forskel på 3000 vs 10400.</a:t>
            </a: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12D86-A5EA-4550-B99C-AEA29833FB6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Rækkefølgende afgørende for hvor mange operationer der skal udføres: </a:t>
            </a:r>
          </a:p>
          <a:p>
            <a:pPr eaLnBrk="1" hangingPunct="1"/>
            <a:r>
              <a:rPr lang="da-DK" smtClean="0"/>
              <a:t>Dimmensioner 2 x10, 10x50, 50x20 giver en forskel på 3000 vs 10400.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6978A0-E52B-4EE6-95C3-9F8017C0080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80C15-DC15-4C9C-8348-420DD8AC9F7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Eksponentiel tid!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37CD8-10DB-4884-B106-3AF91E74CD0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Data fra ”Dynamic Highway-Node Touring”, Dominik Schultes and Peter Sanders, WEA 2007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4AD04-84B3-4CB5-A8CC-395C761680F9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Orienteret</a:t>
            </a:r>
            <a:r>
              <a:rPr lang="da-DK" baseline="0" dirty="0" smtClean="0"/>
              <a:t> graf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62AE4-32BC-4B87-88B2-2170A497045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D4609-4FBA-47C9-9AA8-602B9CC8078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Retunerer om der er en negative cykel i grafen (FALSE hvis der er en negativ cykel)</a:t>
            </a:r>
          </a:p>
          <a:p>
            <a:pPr eaLnBrk="1" hangingPunct="1"/>
            <a:r>
              <a:rPr lang="da-DK" smtClean="0"/>
              <a:t>Eksempel på DYNAMISK PROGRAMMERING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4972-E635-42ED-AA3B-9804E89E8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09DE-DF7C-4846-B2C9-71F66F94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3D3D-4C9D-45A0-9C10-6C9F2C09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66746-C06C-4413-9B83-6B42F8648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555-0B2E-42D3-8A5B-0A03EA67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E4CAC-1227-4C90-9CDA-043424ACB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D74F-4E08-408A-88AB-3E0ED6C90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779A6-F2AA-40F3-90E7-DF7608E4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D87E5-5187-466F-A6D9-584127857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E0F7-1311-400F-A29C-AB364C86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D9CB2-F7C0-44F8-9DE4-2844243C4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ABC4B-6DD1-471E-8567-9B3DBE39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14D237-A841-4F0B-B837-EDEBB6FB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4114800" cy="288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da-DK" sz="5400" b="1" dirty="0" smtClean="0">
                <a:solidFill>
                  <a:srgbClr val="C00000"/>
                </a:solidFill>
              </a:rPr>
              <a:t>Oplæg og øvelser, herunder frugt og vand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1371600"/>
          </a:xfrm>
        </p:spPr>
        <p:txBody>
          <a:bodyPr/>
          <a:lstStyle/>
          <a:p>
            <a:pPr algn="ctr">
              <a:buNone/>
            </a:pPr>
            <a:r>
              <a:rPr lang="da-DK" b="1" dirty="0" err="1" smtClean="0"/>
              <a:t>Gerth</a:t>
            </a:r>
            <a:r>
              <a:rPr lang="da-DK" b="1" dirty="0" smtClean="0"/>
              <a:t> </a:t>
            </a:r>
            <a:r>
              <a:rPr lang="da-DK" b="1" dirty="0" err="1" smtClean="0"/>
              <a:t>Stølting</a:t>
            </a:r>
            <a:r>
              <a:rPr lang="da-DK" b="1" dirty="0" smtClean="0"/>
              <a:t> Brodal</a:t>
            </a:r>
          </a:p>
          <a:p>
            <a:pPr algn="ctr">
              <a:buNone/>
            </a:pPr>
            <a:r>
              <a:rPr lang="da-DK" sz="2000" dirty="0" smtClean="0"/>
              <a:t>Datalogisk Institut</a:t>
            </a:r>
          </a:p>
          <a:p>
            <a:pPr algn="ctr">
              <a:buNone/>
            </a:pPr>
            <a:r>
              <a:rPr lang="da-DK" sz="2000" dirty="0" smtClean="0"/>
              <a:t>Aarhus Universitet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da-D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MasterClass</a:t>
            </a: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Matematik, Mærsk</a:t>
            </a:r>
            <a:r>
              <a:rPr kumimoji="0" lang="da-DK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Mc-Kinney</a:t>
            </a:r>
            <a:r>
              <a:rPr kumimoji="0" lang="da-DK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Møller </a:t>
            </a:r>
            <a:r>
              <a:rPr kumimoji="0" lang="da-DK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Videncenter</a:t>
            </a:r>
            <a:r>
              <a:rPr kumimoji="0" lang="da-DK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Sorø,</a:t>
            </a:r>
            <a:r>
              <a:rPr kumimoji="0" lang="da-DK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29-31. oktober 2009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4112"/>
            <a:ext cx="3352800" cy="15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00" y="1219200"/>
            <a:ext cx="3200400" cy="5334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77495"/>
          <a:ext cx="8458200" cy="48233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71800"/>
                <a:gridCol w="2667000"/>
                <a:gridCol w="2819400"/>
              </a:tblGrid>
              <a:tr h="602913">
                <a:tc>
                  <a:txBody>
                    <a:bodyPr/>
                    <a:lstStyle/>
                    <a:p>
                      <a:pPr algn="ctr"/>
                      <a:r>
                        <a:rPr lang="da-DK" sz="28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>
                          <a:solidFill>
                            <a:srgbClr val="C00000"/>
                          </a:solidFill>
                        </a:rPr>
                        <a:t>Mindste funktion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913">
                <a:tc>
                  <a:txBody>
                    <a:bodyPr/>
                    <a:lstStyle/>
                    <a:p>
                      <a:pPr algn="ctr"/>
                      <a:r>
                        <a:rPr lang="da-DK" sz="2800" i="1" baseline="0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3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913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latin typeface="Times" pitchFamily="18" charset="0"/>
                        </a:rPr>
                        <a:t>3</a:t>
                      </a:r>
                      <a:r>
                        <a:rPr lang="en-US" sz="2800" dirty="0" smtClean="0">
                          <a:latin typeface="Times" pitchFamily="18" charset="0"/>
                          <a:cs typeface="Arial" charset="0"/>
                        </a:rPr>
                        <a:t>·</a:t>
                      </a:r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2</a:t>
                      </a:r>
                      <a:r>
                        <a:rPr lang="da-DK" sz="2800" dirty="0" smtClean="0">
                          <a:latin typeface="Times" pitchFamily="18" charset="0"/>
                        </a:rPr>
                        <a:t> + 7</a:t>
                      </a:r>
                      <a:r>
                        <a:rPr lang="en-US" sz="2800" dirty="0" smtClean="0">
                          <a:latin typeface="Times" pitchFamily="18" charset="0"/>
                          <a:cs typeface="Arial" charset="0"/>
                        </a:rPr>
                        <a:t>·</a:t>
                      </a:r>
                      <a:r>
                        <a:rPr lang="en-US" sz="2800" i="1" dirty="0" smtClean="0">
                          <a:latin typeface="Times" pitchFamily="18" charset="0"/>
                          <a:cs typeface="Arial" charset="0"/>
                        </a:rPr>
                        <a:t>n</a:t>
                      </a:r>
                      <a:r>
                        <a:rPr lang="en-US" sz="2800" dirty="0" smtClean="0">
                          <a:latin typeface="Times" pitchFamily="18" charset="0"/>
                          <a:cs typeface="Arial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913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latin typeface="Times" pitchFamily="18" charset="0"/>
                        </a:rPr>
                        <a:t>2</a:t>
                      </a:r>
                      <a:r>
                        <a:rPr lang="da-DK" sz="2800" i="1" baseline="30000" dirty="0" smtClean="0">
                          <a:latin typeface="Times" pitchFamily="18" charset="0"/>
                        </a:rPr>
                        <a:t>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latin typeface="Times" pitchFamily="18" charset="0"/>
                        </a:rPr>
                        <a:t>3</a:t>
                      </a:r>
                      <a:r>
                        <a:rPr lang="da-DK" sz="2800" i="1" baseline="30000" dirty="0" smtClean="0">
                          <a:latin typeface="Times" pitchFamily="18" charset="0"/>
                        </a:rPr>
                        <a:t>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913"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latin typeface="Times" pitchFamily="18" charset="0"/>
                        </a:rPr>
                        <a:t>4</a:t>
                      </a:r>
                      <a:r>
                        <a:rPr lang="da-DK" sz="2800" i="1" baseline="30000" dirty="0" smtClean="0">
                          <a:latin typeface="Times" pitchFamily="18" charset="0"/>
                        </a:rPr>
                        <a:t>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i="0" baseline="30000" dirty="0" smtClean="0">
                          <a:latin typeface="Times" pitchFamily="18" charset="0"/>
                        </a:rPr>
                        <a:t>2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" pitchFamily="18" charset="0"/>
                          <a:cs typeface="Arial" charset="0"/>
                        </a:rPr>
                        <a:t>·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 </a:t>
                      </a:r>
                      <a:r>
                        <a:rPr lang="da-DK" sz="2800" dirty="0" smtClean="0">
                          <a:latin typeface="Times" pitchFamily="18" charset="0"/>
                        </a:rPr>
                        <a:t>2</a:t>
                      </a:r>
                      <a:r>
                        <a:rPr lang="da-DK" sz="2800" i="1" baseline="30000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i="1" dirty="0" smtClean="0">
                          <a:latin typeface="Times" pitchFamily="18" charset="0"/>
                        </a:rPr>
                        <a:t> 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i="1" baseline="0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latin typeface="Times" pitchFamily="18" charset="0"/>
                        </a:rPr>
                        <a:t>log</a:t>
                      </a:r>
                      <a:r>
                        <a:rPr lang="da-DK" sz="2800" baseline="-25000" dirty="0" smtClean="0">
                          <a:latin typeface="Times" pitchFamily="18" charset="0"/>
                        </a:rPr>
                        <a:t>2</a:t>
                      </a:r>
                      <a:r>
                        <a:rPr lang="da-DK" sz="2800" dirty="0" smtClean="0">
                          <a:latin typeface="Times" pitchFamily="18" charset="0"/>
                        </a:rPr>
                        <a:t> </a:t>
                      </a:r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Times" pitchFamily="18" charset="0"/>
                          <a:cs typeface="Arial" charset="0"/>
                        </a:rPr>
                        <a:t>·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 </a:t>
                      </a:r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0.1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dirty="0" smtClean="0">
                          <a:latin typeface="Times" pitchFamily="18" charset="0"/>
                        </a:rPr>
                        <a:t>(log</a:t>
                      </a:r>
                      <a:r>
                        <a:rPr lang="da-DK" sz="2800" baseline="-25000" dirty="0" smtClean="0">
                          <a:latin typeface="Times" pitchFamily="18" charset="0"/>
                        </a:rPr>
                        <a:t>2</a:t>
                      </a:r>
                      <a:r>
                        <a:rPr lang="da-DK" sz="2800" dirty="0" smtClean="0">
                          <a:latin typeface="Times" pitchFamily="18" charset="0"/>
                        </a:rPr>
                        <a:t> </a:t>
                      </a:r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dirty="0" smtClean="0">
                          <a:latin typeface="Times" pitchFamily="18" charset="0"/>
                        </a:rPr>
                        <a:t>)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0.1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2 </a:t>
                      </a:r>
                      <a:r>
                        <a:rPr lang="en-US" sz="2800" dirty="0" smtClean="0">
                          <a:latin typeface="Times" pitchFamily="18" charset="0"/>
                          <a:cs typeface="Arial" charset="0"/>
                        </a:rPr>
                        <a:t>· </a:t>
                      </a:r>
                      <a:r>
                        <a:rPr lang="da-DK" sz="2800" dirty="0" smtClean="0">
                          <a:latin typeface="Times" pitchFamily="18" charset="0"/>
                        </a:rPr>
                        <a:t>log</a:t>
                      </a:r>
                      <a:r>
                        <a:rPr lang="da-DK" sz="2800" baseline="-25000" dirty="0" smtClean="0">
                          <a:latin typeface="Times" pitchFamily="18" charset="0"/>
                        </a:rPr>
                        <a:t>2</a:t>
                      </a:r>
                      <a:r>
                        <a:rPr lang="da-DK" sz="2800" dirty="0" smtClean="0">
                          <a:latin typeface="Times" pitchFamily="18" charset="0"/>
                        </a:rPr>
                        <a:t> </a:t>
                      </a:r>
                      <a:r>
                        <a:rPr lang="da-DK" sz="2800" i="1" dirty="0" smtClean="0">
                          <a:latin typeface="Times" pitchFamily="18" charset="0"/>
                        </a:rPr>
                        <a:t>n + </a:t>
                      </a:r>
                      <a:r>
                        <a:rPr lang="da-DK" sz="2800" dirty="0" smtClean="0">
                          <a:latin typeface="Times" pitchFamily="18" charset="0"/>
                        </a:rPr>
                        <a:t>7</a:t>
                      </a:r>
                      <a:r>
                        <a:rPr lang="en-US" sz="2800" dirty="0" smtClean="0">
                          <a:latin typeface="Times" pitchFamily="18" charset="0"/>
                          <a:cs typeface="Arial" charset="0"/>
                        </a:rPr>
                        <a:t>·</a:t>
                      </a:r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2.5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i="1" dirty="0" smtClean="0">
                          <a:latin typeface="Times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" pitchFamily="18" charset="0"/>
                        </a:rPr>
                        <a:t>2.5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dirty="0" err="1" smtClean="0"/>
              <a:t>Assymptotisk</a:t>
            </a:r>
            <a:r>
              <a:rPr lang="da-DK" dirty="0" smtClean="0"/>
              <a:t> Tid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Assymptotisk</a:t>
            </a:r>
            <a:r>
              <a:rPr lang="da-DK" dirty="0" smtClean="0"/>
              <a:t> Tid (formel)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5105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da-DK" b="1" dirty="0" smtClean="0">
                <a:solidFill>
                  <a:srgbClr val="C00000"/>
                </a:solidFill>
              </a:rPr>
              <a:t>Definition</a:t>
            </a:r>
            <a:r>
              <a:rPr lang="da-DK" dirty="0" smtClean="0"/>
              <a:t>:   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f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) = 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g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(</a:t>
            </a:r>
            <a:r>
              <a:rPr lang="da-DK" i="1" dirty="0" smtClean="0">
                <a:solidFill>
                  <a:schemeClr val="accent2"/>
                </a:solidFill>
                <a:latin typeface="Times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" pitchFamily="18" charset="0"/>
              </a:rPr>
              <a:t>))</a:t>
            </a:r>
            <a:r>
              <a:rPr lang="da-DK" b="1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a-DK" sz="1000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a-DK" sz="2800" dirty="0" smtClean="0"/>
              <a:t>hvis </a:t>
            </a:r>
            <a:r>
              <a:rPr lang="da-DK" sz="2800" i="1" dirty="0" smtClean="0">
                <a:latin typeface="Times" pitchFamily="18" charset="0"/>
              </a:rPr>
              <a:t>f</a:t>
            </a:r>
            <a:r>
              <a:rPr lang="da-DK" sz="2800" dirty="0" smtClean="0">
                <a:latin typeface="Times" pitchFamily="18" charset="0"/>
              </a:rPr>
              <a:t>(</a:t>
            </a:r>
            <a:r>
              <a:rPr lang="da-DK" sz="2800" i="1" dirty="0" smtClean="0">
                <a:latin typeface="Times" pitchFamily="18" charset="0"/>
              </a:rPr>
              <a:t>n</a:t>
            </a:r>
            <a:r>
              <a:rPr lang="da-DK" sz="2800" dirty="0" smtClean="0">
                <a:latin typeface="Times" pitchFamily="18" charset="0"/>
              </a:rPr>
              <a:t>)</a:t>
            </a:r>
            <a:r>
              <a:rPr lang="da-DK" sz="2800" dirty="0" smtClean="0"/>
              <a:t> og </a:t>
            </a:r>
            <a:r>
              <a:rPr lang="da-DK" sz="2800" i="1" dirty="0" smtClean="0">
                <a:latin typeface="Times" pitchFamily="18" charset="0"/>
              </a:rPr>
              <a:t>g</a:t>
            </a:r>
            <a:r>
              <a:rPr lang="da-DK" sz="2800" dirty="0" smtClean="0">
                <a:latin typeface="Times" pitchFamily="18" charset="0"/>
              </a:rPr>
              <a:t>(</a:t>
            </a:r>
            <a:r>
              <a:rPr lang="da-DK" sz="2800" i="1" dirty="0" smtClean="0">
                <a:latin typeface="Times" pitchFamily="18" charset="0"/>
              </a:rPr>
              <a:t>n</a:t>
            </a:r>
            <a:r>
              <a:rPr lang="da-DK" sz="2800" dirty="0" smtClean="0">
                <a:latin typeface="Times" pitchFamily="18" charset="0"/>
              </a:rPr>
              <a:t>)</a:t>
            </a:r>
            <a:r>
              <a:rPr lang="da-DK" sz="2800" dirty="0" smtClean="0"/>
              <a:t> er ikke negative funktioner og der </a:t>
            </a:r>
            <a:r>
              <a:rPr lang="da-DK" sz="2800" dirty="0" smtClean="0">
                <a:cs typeface="Arial" charset="0"/>
              </a:rPr>
              <a:t>findes </a:t>
            </a:r>
            <a:r>
              <a:rPr lang="da-DK" sz="2800" i="1" dirty="0" smtClean="0">
                <a:latin typeface="Times" pitchFamily="18" charset="0"/>
                <a:cs typeface="Arial" charset="0"/>
              </a:rPr>
              <a:t>c</a:t>
            </a:r>
            <a:r>
              <a:rPr lang="da-DK" sz="2800" dirty="0" smtClean="0">
                <a:latin typeface="Times" pitchFamily="18" charset="0"/>
                <a:cs typeface="Arial" charset="0"/>
              </a:rPr>
              <a:t> ≤ 0</a:t>
            </a:r>
            <a:r>
              <a:rPr lang="da-DK" sz="2800" dirty="0" smtClean="0">
                <a:cs typeface="Arial" charset="0"/>
              </a:rPr>
              <a:t> og </a:t>
            </a:r>
            <a:r>
              <a:rPr lang="da-DK" sz="2800" i="1" dirty="0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dirty="0" smtClean="0">
                <a:latin typeface="Times" pitchFamily="18" charset="0"/>
                <a:cs typeface="Arial" charset="0"/>
              </a:rPr>
              <a:t>0</a:t>
            </a:r>
            <a:r>
              <a:rPr lang="da-DK" sz="2800" baseline="-25000" dirty="0" smtClean="0">
                <a:cs typeface="Arial" charset="0"/>
              </a:rPr>
              <a:t>  </a:t>
            </a:r>
            <a:r>
              <a:rPr lang="da-DK" sz="2800" dirty="0" smtClean="0">
                <a:cs typeface="Arial" charset="0"/>
              </a:rPr>
              <a:t>så for alle </a:t>
            </a:r>
            <a:r>
              <a:rPr lang="da-DK" sz="2800" i="1" dirty="0" smtClean="0">
                <a:latin typeface="Times" pitchFamily="18" charset="0"/>
                <a:cs typeface="Arial" charset="0"/>
              </a:rPr>
              <a:t>n</a:t>
            </a:r>
            <a:r>
              <a:rPr lang="da-DK" sz="2800" dirty="0" smtClean="0">
                <a:latin typeface="Times" pitchFamily="18" charset="0"/>
                <a:cs typeface="Arial" charset="0"/>
              </a:rPr>
              <a:t> ≥ </a:t>
            </a:r>
            <a:r>
              <a:rPr lang="da-DK" sz="2800" i="1" dirty="0" smtClean="0">
                <a:latin typeface="Times" pitchFamily="18" charset="0"/>
                <a:cs typeface="Arial" charset="0"/>
              </a:rPr>
              <a:t>N</a:t>
            </a:r>
            <a:r>
              <a:rPr lang="da-DK" sz="2800" baseline="-25000" dirty="0" smtClean="0">
                <a:latin typeface="Times" pitchFamily="18" charset="0"/>
                <a:cs typeface="Arial" charset="0"/>
              </a:rPr>
              <a:t>0 </a:t>
            </a:r>
            <a:r>
              <a:rPr lang="da-DK" sz="2800" dirty="0" smtClean="0">
                <a:cs typeface="Arial" charset="0"/>
              </a:rPr>
              <a:t>: </a:t>
            </a:r>
            <a:r>
              <a:rPr lang="da-DK" sz="2800" i="1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f</a:t>
            </a:r>
            <a:r>
              <a:rPr lang="da-DK" sz="2800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da-DK" sz="2800" i="1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da-DK" sz="2800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 ≤ </a:t>
            </a:r>
            <a:r>
              <a:rPr lang="da-DK" sz="2800" i="1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c</a:t>
            </a:r>
            <a:r>
              <a:rPr lang="en-US" sz="2800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sz="2800" i="1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(</a:t>
            </a:r>
            <a:r>
              <a:rPr lang="en-US" sz="2800" i="1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accent2"/>
                </a:solidFill>
                <a:latin typeface="Times" pitchFamily="18" charset="0"/>
                <a:cs typeface="Arial" charset="0"/>
              </a:rPr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a-DK" dirty="0" smtClean="0">
              <a:solidFill>
                <a:schemeClr val="accent2"/>
              </a:solidFill>
              <a:latin typeface="Times" pitchFamily="18" charset="0"/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da-DK" dirty="0" smtClean="0">
              <a:solidFill>
                <a:schemeClr val="accent2"/>
              </a:solidFill>
              <a:latin typeface="Times" pitchFamily="18" charset="0"/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da-DK" dirty="0" smtClean="0">
              <a:solidFill>
                <a:schemeClr val="accent2"/>
              </a:solidFill>
              <a:latin typeface="Times" pitchFamily="18" charset="0"/>
              <a:cs typeface="Arial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da-DK" dirty="0" smtClean="0">
              <a:solidFill>
                <a:schemeClr val="accent2"/>
              </a:solidFill>
              <a:latin typeface="Times" pitchFamily="18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a-DK" b="1" dirty="0" smtClean="0">
                <a:solidFill>
                  <a:srgbClr val="C00000"/>
                </a:solidFill>
              </a:rPr>
              <a:t>Eksempel</a:t>
            </a:r>
            <a:endParaRPr lang="da-DK" dirty="0" smtClean="0"/>
          </a:p>
          <a:p>
            <a:pPr lvl="0" algn="ctr">
              <a:lnSpc>
                <a:spcPct val="90000"/>
              </a:lnSpc>
              <a:buNone/>
            </a:pPr>
            <a:r>
              <a:rPr lang="da-DK" b="1" i="1" dirty="0" smtClean="0">
                <a:latin typeface="Times" pitchFamily="18" charset="0"/>
                <a:cs typeface="Times" pitchFamily="18" charset="0"/>
              </a:rPr>
              <a:t>n</a:t>
            </a:r>
            <a:r>
              <a:rPr lang="da-DK" b="1" baseline="30000" dirty="0" smtClean="0">
                <a:latin typeface="Times" pitchFamily="18" charset="0"/>
                <a:cs typeface="Times" pitchFamily="18" charset="0"/>
              </a:rPr>
              <a:t>5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·</a:t>
            </a:r>
            <a:r>
              <a:rPr lang="da-DK" b="1" baseline="30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da-DK" b="1" dirty="0" smtClean="0">
                <a:latin typeface="Times" pitchFamily="18" charset="0"/>
                <a:cs typeface="Times" pitchFamily="18" charset="0"/>
              </a:rPr>
              <a:t>2</a:t>
            </a:r>
            <a:r>
              <a:rPr lang="da-DK" b="1" i="1" baseline="30000" dirty="0" smtClean="0">
                <a:latin typeface="Times" pitchFamily="18" charset="0"/>
                <a:cs typeface="Times" pitchFamily="18" charset="0"/>
              </a:rPr>
              <a:t>n</a:t>
            </a:r>
            <a:r>
              <a:rPr lang="da-DK" b="1" i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da-DK" b="1" dirty="0" smtClean="0">
                <a:latin typeface="Times" pitchFamily="18" charset="0"/>
                <a:cs typeface="Times" pitchFamily="18" charset="0"/>
              </a:rPr>
              <a:t>= </a:t>
            </a:r>
            <a:r>
              <a:rPr lang="da-DK" b="1" i="1" dirty="0" smtClean="0">
                <a:latin typeface="Times" pitchFamily="18" charset="0"/>
                <a:cs typeface="Times" pitchFamily="18" charset="0"/>
              </a:rPr>
              <a:t>O</a:t>
            </a:r>
            <a:r>
              <a:rPr lang="da-DK" b="1" dirty="0" smtClean="0">
                <a:latin typeface="Times" pitchFamily="18" charset="0"/>
                <a:cs typeface="Times" pitchFamily="18" charset="0"/>
              </a:rPr>
              <a:t>( 3</a:t>
            </a:r>
            <a:r>
              <a:rPr lang="da-DK" b="1" i="1" baseline="30000" dirty="0" smtClean="0">
                <a:latin typeface="Times" pitchFamily="18" charset="0"/>
                <a:cs typeface="Times" pitchFamily="18" charset="0"/>
              </a:rPr>
              <a:t>n </a:t>
            </a:r>
            <a:r>
              <a:rPr lang="da-DK" b="1" dirty="0" smtClean="0">
                <a:latin typeface="Times" pitchFamily="18" charset="0"/>
                <a:cs typeface="Times" pitchFamily="18" charset="0"/>
              </a:rPr>
              <a:t>)</a:t>
            </a:r>
            <a:endParaRPr lang="en-US" b="1" i="1" dirty="0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276600" y="3505200"/>
            <a:ext cx="3733800" cy="1890713"/>
            <a:chOff x="3312" y="1824"/>
            <a:chExt cx="2352" cy="1191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312" y="1824"/>
              <a:ext cx="2160" cy="1191"/>
              <a:chOff x="3312" y="1824"/>
              <a:chExt cx="2160" cy="1191"/>
            </a:xfrm>
          </p:grpSpPr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flipV="1">
                <a:off x="3312" y="1824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V="1">
                <a:off x="3312" y="2784"/>
                <a:ext cx="17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3312" y="1968"/>
                <a:ext cx="1776" cy="808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288" y="528"/>
                  </a:cxn>
                  <a:cxn ang="0">
                    <a:pos x="624" y="720"/>
                  </a:cxn>
                  <a:cxn ang="0">
                    <a:pos x="1776" y="0"/>
                  </a:cxn>
                </a:cxnLst>
                <a:rect l="0" t="0" r="r" b="b"/>
                <a:pathLst>
                  <a:path w="1776" h="808">
                    <a:moveTo>
                      <a:pt x="0" y="672"/>
                    </a:moveTo>
                    <a:cubicBezTo>
                      <a:pt x="92" y="596"/>
                      <a:pt x="184" y="520"/>
                      <a:pt x="288" y="528"/>
                    </a:cubicBezTo>
                    <a:cubicBezTo>
                      <a:pt x="392" y="536"/>
                      <a:pt x="376" y="808"/>
                      <a:pt x="624" y="720"/>
                    </a:cubicBezTo>
                    <a:cubicBezTo>
                      <a:pt x="872" y="632"/>
                      <a:pt x="1568" y="120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3312" y="2256"/>
                <a:ext cx="1776" cy="376"/>
              </a:xfrm>
              <a:custGeom>
                <a:avLst/>
                <a:gdLst/>
                <a:ahLst/>
                <a:cxnLst>
                  <a:cxn ang="0">
                    <a:pos x="0" y="240"/>
                  </a:cxn>
                  <a:cxn ang="0">
                    <a:pos x="624" y="336"/>
                  </a:cxn>
                  <a:cxn ang="0">
                    <a:pos x="1776" y="0"/>
                  </a:cxn>
                </a:cxnLst>
                <a:rect l="0" t="0" r="r" b="b"/>
                <a:pathLst>
                  <a:path w="1776" h="376">
                    <a:moveTo>
                      <a:pt x="0" y="240"/>
                    </a:moveTo>
                    <a:cubicBezTo>
                      <a:pt x="164" y="308"/>
                      <a:pt x="328" y="376"/>
                      <a:pt x="624" y="336"/>
                    </a:cubicBezTo>
                    <a:cubicBezTo>
                      <a:pt x="920" y="296"/>
                      <a:pt x="1504" y="56"/>
                      <a:pt x="1776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 flipV="1">
                <a:off x="4464" y="1872"/>
                <a:ext cx="0" cy="9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4272" y="2784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a-DK" i="1">
                    <a:latin typeface="Times" pitchFamily="18" charset="0"/>
                  </a:rPr>
                  <a:t>N</a:t>
                </a:r>
                <a:r>
                  <a:rPr lang="da-DK" baseline="-25000">
                    <a:latin typeface="Times" pitchFamily="18" charset="0"/>
                  </a:rPr>
                  <a:t>0</a:t>
                </a:r>
              </a:p>
            </p:txBody>
          </p:sp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5088" y="2112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f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(</a:t>
                </a:r>
                <a:r>
                  <a:rPr lang="da-DK" b="1" i="1">
                    <a:solidFill>
                      <a:schemeClr val="accent2"/>
                    </a:solidFill>
                    <a:latin typeface="Times" pitchFamily="18" charset="0"/>
                  </a:rPr>
                  <a:t>n</a:t>
                </a:r>
                <a:r>
                  <a:rPr lang="da-DK" b="1">
                    <a:solidFill>
                      <a:schemeClr val="accent2"/>
                    </a:solidFill>
                    <a:latin typeface="Times" pitchFamily="18" charset="0"/>
                  </a:rPr>
                  <a:t>)</a:t>
                </a:r>
              </a:p>
            </p:txBody>
          </p:sp>
        </p:grp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088" y="1824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b="1" i="1">
                  <a:solidFill>
                    <a:schemeClr val="accent2"/>
                  </a:solidFill>
                  <a:latin typeface="Times" pitchFamily="18" charset="0"/>
                </a:rPr>
                <a:t>c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·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g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(</a:t>
              </a:r>
              <a:r>
                <a:rPr lang="en-US" b="1" i="1">
                  <a:solidFill>
                    <a:schemeClr val="accent2"/>
                  </a:solidFill>
                  <a:latin typeface="Times" pitchFamily="18" charset="0"/>
                </a:rPr>
                <a:t>n</a:t>
              </a:r>
              <a:r>
                <a:rPr lang="en-US" b="1">
                  <a:solidFill>
                    <a:schemeClr val="accent2"/>
                  </a:solidFill>
                  <a:latin typeface="Times" pitchFamily="18" charset="0"/>
                </a:rPr>
                <a:t>)</a:t>
              </a:r>
              <a:endParaRPr lang="da-DK" b="1">
                <a:solidFill>
                  <a:schemeClr val="accent2"/>
                </a:solidFill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da-DK" sz="5400" dirty="0" smtClean="0">
                <a:solidFill>
                  <a:srgbClr val="C00000"/>
                </a:solidFill>
              </a:rPr>
              <a:t>6 ∙ 7 = 42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Multiplikation af lange heltal</a:t>
            </a:r>
            <a:endParaRPr lang="en-US" b="1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600200"/>
            <a:ext cx="9372600" cy="5257800"/>
          </a:xfrm>
        </p:spPr>
        <p:txBody>
          <a:bodyPr/>
          <a:lstStyle/>
          <a:p>
            <a:pPr algn="just"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/>
              <a:t> hver heltal med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/>
              <a:t> cifre</a:t>
            </a:r>
          </a:p>
          <a:p>
            <a:pPr eaLnBrk="1" hangingPunct="1"/>
            <a:r>
              <a:rPr lang="da-DK" dirty="0" smtClean="0"/>
              <a:t>Naive </a:t>
            </a:r>
            <a:r>
              <a:rPr lang="da-DK" dirty="0" err="1" smtClean="0"/>
              <a:t>implementation</a:t>
            </a:r>
            <a:r>
              <a:rPr lang="da-DK" dirty="0" smtClean="0"/>
              <a:t> kræver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operationer</a:t>
            </a:r>
          </a:p>
          <a:p>
            <a:pPr eaLnBrk="1" hangingPunct="1"/>
            <a:r>
              <a:rPr lang="da-DK" dirty="0" smtClean="0"/>
              <a:t>Lad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dirty="0" smtClean="0"/>
              <a:t>og 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-J</a:t>
            </a:r>
            <a:r>
              <a:rPr lang="da-DK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i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)·10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n/2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·J</a:t>
            </a:r>
            <a:r>
              <a:rPr lang="da-DK" i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da-DK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endParaRPr lang="da-DK" i="1" baseline="30000" dirty="0" smtClean="0">
              <a:cs typeface="Arial" charset="0"/>
            </a:endParaRPr>
          </a:p>
          <a:p>
            <a:pPr eaLnBrk="1" hangingPunct="1"/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447800" y="4467225"/>
            <a:ext cx="6324600" cy="132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 smtClean="0">
                <a:latin typeface="+mn-lt"/>
                <a:cs typeface="Times New Roman" pitchFamily="18" charset="0"/>
              </a:rPr>
              <a:t>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 smtClean="0">
                <a:latin typeface="+mn-lt"/>
                <a:cs typeface="Times New Roman" pitchFamily="18" charset="0"/>
              </a:rPr>
              <a:t>for 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2200" y="6248400"/>
            <a:ext cx="2873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da-DK" sz="5400" smtClean="0">
                <a:solidFill>
                  <a:srgbClr val="C00000"/>
                </a:solidFill>
              </a:rPr>
              <a:t>Matricer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Matrix</a:t>
            </a:r>
            <a:endParaRPr lang="en-US" b="1" dirty="0" smtClean="0"/>
          </a:p>
        </p:txBody>
      </p:sp>
      <p:pic>
        <p:nvPicPr>
          <p:cNvPr id="12291" name="Picture 5" descr="[c_(11) c_(12) ... c_(1p); c_(21) c_(22) ... c_(2p); | | ... |; c_(n1) c_(n2) ... c_(np)]==[a_(11) a_(12) ... a_(1m); a_(21) a_(22) ... a_(2m); | | ... |; a_(n1) a_(n2) ... a_(nm)][b_(11) b_(12) ... b_(1p); b_(21) b_(22) ... b_(2p); | | ... |; b_(m1) b_(m2) ... b_(mp)],"/>
          <p:cNvPicPr>
            <a:picLocks noChangeAspect="1" noChangeArrowheads="1"/>
          </p:cNvPicPr>
          <p:nvPr/>
        </p:nvPicPr>
        <p:blipFill>
          <a:blip r:embed="rId2" cstate="print"/>
          <a:srcRect r="69000"/>
          <a:stretch>
            <a:fillRect/>
          </a:stretch>
        </p:blipFill>
        <p:spPr bwMode="auto">
          <a:xfrm>
            <a:off x="3429000" y="2820987"/>
            <a:ext cx="23622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smtClean="0"/>
              <a:t>Matrix Multiplikation</a:t>
            </a:r>
            <a:endParaRPr lang="en-US" b="1" dirty="0" smtClean="0"/>
          </a:p>
        </p:txBody>
      </p:sp>
      <p:pic>
        <p:nvPicPr>
          <p:cNvPr id="12291" name="Picture 5" descr="[c_(11) c_(12) ... c_(1p); c_(21) c_(22) ... c_(2p); | | ... |; c_(n1) c_(n2) ... c_(np)]==[a_(11) a_(12) ... a_(1m); a_(21) a_(22) ... a_(2m); | | ... |; a_(n1) a_(n2) ... a_(nm)][b_(11) b_(12) ... b_(1p); b_(21) b_(22) ... b_(2p); | | ... |; b_(m1) b_(m2) ... b_(mp)]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11387"/>
            <a:ext cx="7620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116"/>
          <p:cNvSpPr txBox="1">
            <a:spLocks noChangeArrowheads="1"/>
          </p:cNvSpPr>
          <p:nvPr/>
        </p:nvSpPr>
        <p:spPr bwMode="auto">
          <a:xfrm>
            <a:off x="2514600" y="44196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44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4000" baseline="-25000" dirty="0">
                <a:latin typeface="Times New Roman" pitchFamily="18" charset="0"/>
                <a:cs typeface="Times New Roman" pitchFamily="18" charset="0"/>
              </a:rPr>
              <a:t>=1..</a:t>
            </a:r>
            <a:r>
              <a:rPr lang="da-DK" sz="40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40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4000" i="1" baseline="-25000" dirty="0" err="1">
                <a:latin typeface="Times New Roman" pitchFamily="18" charset="0"/>
                <a:cs typeface="Times New Roman" pitchFamily="18" charset="0"/>
              </a:rPr>
              <a:t>kj</a:t>
            </a:r>
            <a:endParaRPr lang="el-GR" sz="4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117"/>
          <p:cNvSpPr txBox="1">
            <a:spLocks noChangeArrowheads="1"/>
          </p:cNvSpPr>
          <p:nvPr/>
        </p:nvSpPr>
        <p:spPr bwMode="auto">
          <a:xfrm>
            <a:off x="1219200" y="5867400"/>
            <a:ext cx="685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3200" b="1" dirty="0">
                <a:solidFill>
                  <a:srgbClr val="C00000"/>
                </a:solidFill>
              </a:rPr>
              <a:t>Naive </a:t>
            </a:r>
            <a:r>
              <a:rPr lang="da-DK" sz="3200" b="1" dirty="0" smtClean="0">
                <a:solidFill>
                  <a:srgbClr val="C00000"/>
                </a:solidFill>
              </a:rPr>
              <a:t>algoritme: </a:t>
            </a:r>
            <a:r>
              <a:rPr lang="da-DK" sz="3200" b="1" dirty="0">
                <a:solidFill>
                  <a:srgbClr val="C00000"/>
                </a:solidFill>
              </a:rPr>
              <a:t>tid 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npm</a:t>
            </a:r>
            <a:r>
              <a:rPr lang="da-DK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667000"/>
            <a:ext cx="381000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2667000"/>
            <a:ext cx="2133600" cy="3048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2133600"/>
            <a:ext cx="457200" cy="16764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514600"/>
            <a:ext cx="2667000" cy="24384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31242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/>
              <a:t>=</a:t>
            </a:r>
            <a:r>
              <a:rPr lang="da-DK" dirty="0" smtClean="0"/>
              <a:t>                    </a:t>
            </a:r>
            <a:r>
              <a:rPr lang="da-DK" sz="6600" dirty="0" smtClean="0"/>
              <a:t>?</a:t>
            </a:r>
            <a:endParaRPr lang="en-US" sz="6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Matrix Multiplikation</a:t>
            </a:r>
            <a:endParaRPr lang="en-US" dirty="0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743200" y="2590800"/>
          <a:ext cx="2362200" cy="2507146"/>
        </p:xfrm>
        <a:graphic>
          <a:graphicData uri="http://schemas.openxmlformats.org/presentationml/2006/ole">
            <p:oleObj spid="_x0000_s4101" name="Equation" r:id="rId3" imgW="203040" imgH="215640" progId="Equation.3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688975" y="2590800"/>
          <a:ext cx="2509838" cy="2506663"/>
        </p:xfrm>
        <a:graphic>
          <a:graphicData uri="http://schemas.openxmlformats.org/presentationml/2006/ole">
            <p:oleObj spid="_x0000_s4102" name="Equation" r:id="rId4" imgW="2156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43600" y="2514600"/>
            <a:ext cx="2667000" cy="24384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2438400"/>
          <a:ext cx="2585577" cy="2514600"/>
        </p:xfrm>
        <a:graphic>
          <a:graphicData uri="http://schemas.openxmlformats.org/presentationml/2006/ole">
            <p:oleObj spid="_x0000_s6146" name="Equation" r:id="rId3" imgW="469800" imgH="457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3006804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/>
              <a:t>=</a:t>
            </a:r>
            <a:r>
              <a:rPr lang="da-DK" dirty="0" smtClean="0"/>
              <a:t>                    </a:t>
            </a:r>
            <a:r>
              <a:rPr lang="da-DK" sz="6600" dirty="0" smtClean="0"/>
              <a:t>?</a:t>
            </a:r>
            <a:endParaRPr lang="en-US" sz="6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Matrix Multiplikation</a:t>
            </a:r>
            <a:endParaRPr lang="en-US" dirty="0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633662" y="2415026"/>
          <a:ext cx="2700338" cy="2557024"/>
        </p:xfrm>
        <a:graphic>
          <a:graphicData uri="http://schemas.openxmlformats.org/presentationml/2006/ole">
            <p:oleObj spid="_x0000_s6147" name="Equation" r:id="rId4" imgW="4824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72200" y="2590800"/>
            <a:ext cx="2667000" cy="24384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" y="2667000"/>
          <a:ext cx="2591858" cy="2362200"/>
        </p:xfrm>
        <a:graphic>
          <a:graphicData uri="http://schemas.openxmlformats.org/presentationml/2006/ole">
            <p:oleObj spid="_x0000_s5122" name="Equation" r:id="rId3" imgW="1002960" imgH="9144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840038" y="2667000"/>
          <a:ext cx="2855912" cy="2362200"/>
        </p:xfrm>
        <a:graphic>
          <a:graphicData uri="http://schemas.openxmlformats.org/presentationml/2006/ole">
            <p:oleObj spid="_x0000_s5123" name="Equation" r:id="rId4" imgW="1104840" imgH="914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3124200"/>
            <a:ext cx="213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/>
              <a:t>=</a:t>
            </a:r>
            <a:r>
              <a:rPr lang="da-DK" dirty="0" smtClean="0"/>
              <a:t>                  </a:t>
            </a:r>
            <a:r>
              <a:rPr lang="da-DK" sz="6600" dirty="0" smtClean="0"/>
              <a:t>?</a:t>
            </a:r>
            <a:endParaRPr lang="en-US" sz="6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Matrix Multiplikation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da-DK" sz="5400" b="1" dirty="0" smtClean="0">
                <a:solidFill>
                  <a:srgbClr val="C00000"/>
                </a:solidFill>
              </a:rPr>
              <a:t>Algoritmer:</a:t>
            </a:r>
            <a:br>
              <a:rPr lang="da-DK" sz="5400" b="1" dirty="0" smtClean="0">
                <a:solidFill>
                  <a:srgbClr val="C00000"/>
                </a:solidFill>
              </a:rPr>
            </a:br>
            <a:r>
              <a:rPr lang="da-DK" sz="5400" b="1" dirty="0" smtClean="0">
                <a:solidFill>
                  <a:srgbClr val="C00000"/>
                </a:solidFill>
              </a:rPr>
              <a:t>Matricer og Grafer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371600"/>
          </a:xfrm>
        </p:spPr>
        <p:txBody>
          <a:bodyPr/>
          <a:lstStyle/>
          <a:p>
            <a:pPr algn="ctr">
              <a:buNone/>
            </a:pPr>
            <a:r>
              <a:rPr lang="da-DK" b="1" dirty="0" err="1" smtClean="0"/>
              <a:t>Gerth</a:t>
            </a:r>
            <a:r>
              <a:rPr lang="da-DK" b="1" dirty="0" smtClean="0"/>
              <a:t> </a:t>
            </a:r>
            <a:r>
              <a:rPr lang="da-DK" b="1" dirty="0" err="1" smtClean="0"/>
              <a:t>Stølting</a:t>
            </a:r>
            <a:r>
              <a:rPr lang="da-DK" b="1" dirty="0" smtClean="0"/>
              <a:t> Brodal</a:t>
            </a:r>
          </a:p>
          <a:p>
            <a:pPr algn="ctr">
              <a:buNone/>
            </a:pPr>
            <a:r>
              <a:rPr lang="da-DK" sz="2000" dirty="0" smtClean="0"/>
              <a:t>Datalogisk Institut</a:t>
            </a:r>
          </a:p>
          <a:p>
            <a:pPr algn="ctr">
              <a:buNone/>
            </a:pPr>
            <a:r>
              <a:rPr lang="da-DK" sz="2000" dirty="0" smtClean="0"/>
              <a:t>Aarhus Universitet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da-DK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MasterClass</a:t>
            </a: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Matematik, Mærsk</a:t>
            </a:r>
            <a:r>
              <a:rPr kumimoji="0" lang="da-DK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Mc-Kinney</a:t>
            </a:r>
            <a:r>
              <a:rPr kumimoji="0" lang="da-DK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Møller </a:t>
            </a:r>
            <a:r>
              <a:rPr kumimoji="0" lang="da-DK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Videncenter</a:t>
            </a:r>
            <a:r>
              <a:rPr kumimoji="0" lang="da-DK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a-DK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Sorø,</a:t>
            </a:r>
            <a:r>
              <a:rPr kumimoji="0" lang="da-DK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29-31. oktober 2009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(Kvadratisk) Matrix Multiplikation</a:t>
            </a:r>
            <a:endParaRPr lang="en-US" b="1" dirty="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887537"/>
            <a:ext cx="7315200" cy="1236663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 l="33333" t="8418" r="35802" b="56226"/>
          <a:stretch>
            <a:fillRect/>
          </a:stretch>
        </p:blipFill>
        <p:spPr bwMode="auto">
          <a:xfrm>
            <a:off x="2895600" y="4146550"/>
            <a:ext cx="2971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914400" y="1828799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14433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</a:t>
            </a:r>
            <a:r>
              <a:rPr lang="da-DK" sz="2400" b="1" dirty="0" smtClean="0">
                <a:solidFill>
                  <a:srgbClr val="C00000"/>
                </a:solidFill>
              </a:rPr>
              <a:t> x </a:t>
            </a:r>
            <a:r>
              <a:rPr lang="da-DK" sz="24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</a:t>
            </a:r>
            <a:r>
              <a:rPr lang="da-DK" sz="2400" b="1" dirty="0" smtClean="0">
                <a:solidFill>
                  <a:srgbClr val="C00000"/>
                </a:solidFill>
              </a:rPr>
              <a:t> matrix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V="1">
            <a:off x="1638301" y="3086099"/>
            <a:ext cx="381002" cy="1524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05000" y="2895600"/>
            <a:ext cx="53340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714502" y="2628904"/>
            <a:ext cx="914395" cy="533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1409700" y="2857499"/>
            <a:ext cx="914401" cy="762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2721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</a:t>
            </a:r>
            <a:r>
              <a:rPr lang="da-DK" sz="24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/2</a:t>
            </a:r>
            <a:r>
              <a:rPr lang="da-DK" sz="2400" b="1" dirty="0" smtClean="0">
                <a:solidFill>
                  <a:srgbClr val="C00000"/>
                </a:solidFill>
              </a:rPr>
              <a:t> x </a:t>
            </a:r>
            <a:r>
              <a:rPr lang="da-DK" sz="24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</a:t>
            </a:r>
            <a:r>
              <a:rPr lang="da-DK" sz="24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/2</a:t>
            </a:r>
            <a:r>
              <a:rPr lang="da-DK" sz="2400" b="1" dirty="0" smtClean="0">
                <a:solidFill>
                  <a:srgbClr val="C00000"/>
                </a:solidFill>
              </a:rPr>
              <a:t>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48400" y="1981200"/>
            <a:ext cx="1295400" cy="16764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477000" y="2498558"/>
            <a:ext cx="457200" cy="457200"/>
          </a:xfrm>
          <a:prstGeom prst="rect">
            <a:avLst/>
          </a:prstGeom>
          <a:solidFill>
            <a:srgbClr val="00FF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71800" y="2438400"/>
            <a:ext cx="457200" cy="1066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971800" y="3581400"/>
            <a:ext cx="457200" cy="10668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76400" y="2438400"/>
            <a:ext cx="1066800" cy="4572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2438400"/>
            <a:ext cx="1143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" y="2362200"/>
          <a:ext cx="2591858" cy="2362200"/>
        </p:xfrm>
        <a:graphic>
          <a:graphicData uri="http://schemas.openxmlformats.org/presentationml/2006/ole">
            <p:oleObj spid="_x0000_s7170" name="Equation" r:id="rId3" imgW="1002960" imgH="9144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840038" y="2362200"/>
          <a:ext cx="2855912" cy="2362200"/>
        </p:xfrm>
        <a:graphic>
          <a:graphicData uri="http://schemas.openxmlformats.org/presentationml/2006/ole">
            <p:oleObj spid="_x0000_s7171" name="Equation" r:id="rId4" imgW="1104840" imgH="914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31783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 smtClean="0"/>
              <a:t>=</a:t>
            </a:r>
            <a:endParaRPr lang="en-US" sz="6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Matrix Multiplikation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438400"/>
            <a:ext cx="1143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76400" y="2438400"/>
            <a:ext cx="1066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76400" y="3581400"/>
            <a:ext cx="10668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3581400"/>
            <a:ext cx="1143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1800" y="2438400"/>
            <a:ext cx="1143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1800" y="3581400"/>
            <a:ext cx="11430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20496" y="3581400"/>
            <a:ext cx="12954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20496" y="2438400"/>
            <a:ext cx="12954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0" y="2590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C00000"/>
                </a:solidFill>
              </a:rPr>
              <a:t>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2590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C00000"/>
                </a:solidFill>
              </a:rPr>
              <a:t>B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3733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C00000"/>
                </a:solidFill>
              </a:rPr>
              <a:t>D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37117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C00000"/>
                </a:solidFill>
              </a:rPr>
              <a:t>C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2590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C00000"/>
                </a:solidFill>
              </a:rPr>
              <a:t>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2590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C00000"/>
                </a:solidFill>
              </a:rPr>
              <a:t>F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3733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C00000"/>
                </a:solidFill>
              </a:rPr>
              <a:t>H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37117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C00000"/>
                </a:solidFill>
              </a:rPr>
              <a:t>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298739" y="2209800"/>
          <a:ext cx="2297113" cy="2362200"/>
        </p:xfrm>
        <a:graphic>
          <a:graphicData uri="http://schemas.openxmlformats.org/presentationml/2006/ole">
            <p:oleObj spid="_x0000_s7172" name="Equation" r:id="rId5" imgW="888840" imgH="914400" progId="Equation.3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6418008" y="2438400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67600" y="2438400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415548" y="3566652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465140" y="3566652"/>
            <a:ext cx="9906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05600" y="2590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C00000"/>
                </a:solidFill>
              </a:rPr>
              <a:t>I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5845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i="1" dirty="0" smtClean="0">
                <a:solidFill>
                  <a:srgbClr val="C00000"/>
                </a:solidFill>
              </a:rPr>
              <a:t>I = AE + BG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6452936" y="2470484"/>
            <a:ext cx="457200" cy="457200"/>
          </a:xfrm>
          <a:custGeom>
            <a:avLst/>
            <a:gdLst>
              <a:gd name="connsiteX0" fmla="*/ 0 w 240631"/>
              <a:gd name="connsiteY0" fmla="*/ 0 h 336884"/>
              <a:gd name="connsiteX1" fmla="*/ 0 w 240631"/>
              <a:gd name="connsiteY1" fmla="*/ 336884 h 336884"/>
              <a:gd name="connsiteX2" fmla="*/ 240631 w 240631"/>
              <a:gd name="connsiteY2" fmla="*/ 16042 h 336884"/>
              <a:gd name="connsiteX3" fmla="*/ 0 w 240631"/>
              <a:gd name="connsiteY3" fmla="*/ 0 h 336884"/>
              <a:gd name="connsiteX0" fmla="*/ 0 w 240631"/>
              <a:gd name="connsiteY0" fmla="*/ 136358 h 320842"/>
              <a:gd name="connsiteX1" fmla="*/ 0 w 240631"/>
              <a:gd name="connsiteY1" fmla="*/ 320842 h 320842"/>
              <a:gd name="connsiteX2" fmla="*/ 240631 w 240631"/>
              <a:gd name="connsiteY2" fmla="*/ 0 h 320842"/>
              <a:gd name="connsiteX3" fmla="*/ 0 w 240631"/>
              <a:gd name="connsiteY3" fmla="*/ 136358 h 320842"/>
              <a:gd name="connsiteX0" fmla="*/ 0 w 240631"/>
              <a:gd name="connsiteY0" fmla="*/ 0 h 336884"/>
              <a:gd name="connsiteX1" fmla="*/ 0 w 240631"/>
              <a:gd name="connsiteY1" fmla="*/ 336884 h 336884"/>
              <a:gd name="connsiteX2" fmla="*/ 240631 w 240631"/>
              <a:gd name="connsiteY2" fmla="*/ 16042 h 336884"/>
              <a:gd name="connsiteX3" fmla="*/ 0 w 240631"/>
              <a:gd name="connsiteY3" fmla="*/ 0 h 336884"/>
              <a:gd name="connsiteX0" fmla="*/ 0 w 240631"/>
              <a:gd name="connsiteY0" fmla="*/ 0 h 336884"/>
              <a:gd name="connsiteX1" fmla="*/ 0 w 240631"/>
              <a:gd name="connsiteY1" fmla="*/ 336884 h 336884"/>
              <a:gd name="connsiteX2" fmla="*/ 240631 w 240631"/>
              <a:gd name="connsiteY2" fmla="*/ 16042 h 336884"/>
              <a:gd name="connsiteX3" fmla="*/ 0 w 240631"/>
              <a:gd name="connsiteY3" fmla="*/ 0 h 336884"/>
              <a:gd name="connsiteX0" fmla="*/ 0 w 228600"/>
              <a:gd name="connsiteY0" fmla="*/ 0 h 336884"/>
              <a:gd name="connsiteX1" fmla="*/ 0 w 228600"/>
              <a:gd name="connsiteY1" fmla="*/ 336884 h 336884"/>
              <a:gd name="connsiteX2" fmla="*/ 228600 w 228600"/>
              <a:gd name="connsiteY2" fmla="*/ 0 h 336884"/>
              <a:gd name="connsiteX3" fmla="*/ 0 w 228600"/>
              <a:gd name="connsiteY3" fmla="*/ 0 h 336884"/>
              <a:gd name="connsiteX0" fmla="*/ 0 w 228600"/>
              <a:gd name="connsiteY0" fmla="*/ 0 h 228600"/>
              <a:gd name="connsiteX1" fmla="*/ 0 w 228600"/>
              <a:gd name="connsiteY1" fmla="*/ 228600 h 228600"/>
              <a:gd name="connsiteX2" fmla="*/ 228600 w 228600"/>
              <a:gd name="connsiteY2" fmla="*/ 0 h 228600"/>
              <a:gd name="connsiteX3" fmla="*/ 0 w 228600"/>
              <a:gd name="connsiteY3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228600">
                <a:moveTo>
                  <a:pt x="0" y="0"/>
                </a:moveTo>
                <a:lnTo>
                  <a:pt x="0" y="2286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(Kvadratisk) Matrix Multiplikation</a:t>
            </a:r>
            <a:endParaRPr lang="en-US" b="1" dirty="0" smtClean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95400"/>
            <a:ext cx="7315200" cy="1236663"/>
          </a:xfrm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 l="33333" t="8418" r="35802" b="56226"/>
          <a:stretch>
            <a:fillRect/>
          </a:stretch>
        </p:blipFill>
        <p:spPr bwMode="auto">
          <a:xfrm>
            <a:off x="304800" y="3581400"/>
            <a:ext cx="2971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962400" y="3276600"/>
            <a:ext cx="5181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/>
              <a:t>er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i="1" dirty="0"/>
              <a:t>-</a:t>
            </a:r>
            <a:r>
              <a:rPr lang="da-DK" sz="2400" dirty="0"/>
              <a:t>matricer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a-DK" sz="2400" dirty="0"/>
              <a:t> kan beregnes med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da-DK" sz="2400" dirty="0"/>
              <a:t> </a:t>
            </a:r>
            <a:r>
              <a:rPr lang="da-DK" sz="2400" dirty="0" err="1"/>
              <a:t>rekursive</a:t>
            </a:r>
            <a:r>
              <a:rPr lang="da-DK" sz="2400" dirty="0"/>
              <a:t> </a:t>
            </a:r>
            <a:r>
              <a:rPr lang="da-DK" sz="2400" dirty="0" err="1"/>
              <a:t>multiplication</a:t>
            </a:r>
            <a:r>
              <a:rPr lang="da-DK" sz="2400" dirty="0"/>
              <a:t> på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 x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sz="2400" dirty="0"/>
              <a:t>-matricer +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dirty="0"/>
              <a:t> matrix additioner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8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2400" dirty="0">
                <a:latin typeface="+mn-lt"/>
                <a:cs typeface="Times New Roman" pitchFamily="18" charset="0"/>
              </a:rPr>
              <a:t>for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da-DK" sz="2400" dirty="0">
                <a:latin typeface="+mn-lt"/>
                <a:cs typeface="Times New Roman" pitchFamily="18" charset="0"/>
              </a:rPr>
              <a:t>for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= 1</a:t>
            </a:r>
          </a:p>
          <a:p>
            <a:pPr marL="236538" indent="-236538">
              <a:spcBef>
                <a:spcPct val="50000"/>
              </a:spcBef>
              <a:buFontTx/>
              <a:buChar char="•"/>
              <a:defRPr/>
            </a:pPr>
            <a:r>
              <a:rPr lang="da-DK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3886200" y="28956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886200" y="2895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990600" y="1975603"/>
            <a:ext cx="7162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3200400" cy="262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15741" t="55560" r="18518" b="24237"/>
          <a:stretch>
            <a:fillRect/>
          </a:stretch>
        </p:blipFill>
        <p:spPr>
          <a:xfrm>
            <a:off x="1371600" y="914400"/>
            <a:ext cx="6324600" cy="1069975"/>
          </a:xfrm>
          <a:noFill/>
        </p:spPr>
      </p:pic>
      <p:sp>
        <p:nvSpPr>
          <p:cNvPr id="1434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dirty="0" err="1" smtClean="0"/>
              <a:t>Strassen’s</a:t>
            </a:r>
            <a:r>
              <a:rPr lang="da-DK" b="1" dirty="0" smtClean="0"/>
              <a:t> Matrix Multiplikation</a:t>
            </a:r>
            <a:endParaRPr lang="en-US" b="1" dirty="0" smtClean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8077200" y="7620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000" b="1" dirty="0">
                <a:solidFill>
                  <a:srgbClr val="C00000"/>
                </a:solidFill>
              </a:rPr>
              <a:t>1969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73234" y="4349234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7 </a:t>
            </a:r>
            <a:r>
              <a:rPr lang="da-DK" dirty="0" err="1" smtClean="0">
                <a:solidFill>
                  <a:srgbClr val="FF0000"/>
                </a:solidFill>
              </a:rPr>
              <a:t>rekursive</a:t>
            </a:r>
            <a:r>
              <a:rPr lang="da-DK" dirty="0" smtClean="0">
                <a:solidFill>
                  <a:srgbClr val="FF0000"/>
                </a:solidFill>
              </a:rPr>
              <a:t> multiplikationer </a:t>
            </a:r>
            <a:endParaRPr lang="da-D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848600" cy="4525963"/>
          </a:xfrm>
        </p:spPr>
        <p:txBody>
          <a:bodyPr/>
          <a:lstStyle/>
          <a:p>
            <a:pPr eaLnBrk="1" hangingPunct="1"/>
            <a:r>
              <a:rPr lang="da-DK" dirty="0" smtClean="0"/>
              <a:t>Bruger 18 matrix additioner (tid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) og </a:t>
            </a:r>
            <a:r>
              <a:rPr lang="da-DK" dirty="0" smtClean="0">
                <a:solidFill>
                  <a:srgbClr val="C00000"/>
                </a:solidFill>
              </a:rPr>
              <a:t>7 </a:t>
            </a:r>
            <a:r>
              <a:rPr lang="da-DK" dirty="0" err="1" smtClean="0">
                <a:solidFill>
                  <a:srgbClr val="C00000"/>
                </a:solidFill>
              </a:rPr>
              <a:t>rekursive</a:t>
            </a:r>
            <a:r>
              <a:rPr lang="da-DK" dirty="0" smtClean="0">
                <a:solidFill>
                  <a:srgbClr val="C00000"/>
                </a:solidFill>
              </a:rPr>
              <a:t> matrix multiplikationer</a:t>
            </a: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dirty="0" smtClean="0">
              <a:solidFill>
                <a:schemeClr val="accent2"/>
              </a:solidFill>
            </a:endParaRPr>
          </a:p>
          <a:p>
            <a:pPr eaLnBrk="1" hangingPunct="1"/>
            <a:endParaRPr lang="da-DK" b="1" i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2.81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dirty="0" smtClean="0"/>
              <a:t>hvor 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2.81 = log</a:t>
            </a:r>
            <a:r>
              <a:rPr lang="da-DK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371600" y="2971800"/>
            <a:ext cx="6477000" cy="132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7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/2) +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en-US" sz="3200" dirty="0">
                <a:latin typeface="+mn-lt"/>
                <a:cs typeface="Times New Roman" pitchFamily="18" charset="0"/>
              </a:rPr>
              <a:t>for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≥ 2</a:t>
            </a:r>
          </a:p>
          <a:p>
            <a:pPr marL="236538" indent="-236538">
              <a:spcBef>
                <a:spcPct val="50000"/>
              </a:spcBef>
              <a:defRPr/>
            </a:pP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) ≤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da-DK" sz="3200" dirty="0">
                <a:latin typeface="+mn-lt"/>
                <a:cs typeface="Times New Roman" pitchFamily="18" charset="0"/>
              </a:rPr>
              <a:t>for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a-DK" sz="3200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3200" dirty="0"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dirty="0" err="1" smtClean="0"/>
              <a:t>Strassen’s</a:t>
            </a:r>
            <a:r>
              <a:rPr lang="da-DK" b="1" dirty="0" smtClean="0"/>
              <a:t> Matrix Multiplikation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da-DK" b="1" dirty="0" smtClean="0"/>
              <a:t>Matrix Multiplikation</a:t>
            </a:r>
            <a:endParaRPr lang="en-US" b="1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2133600"/>
          <a:ext cx="7620000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3793"/>
                <a:gridCol w="2496207"/>
              </a:tblGrid>
              <a:tr h="1136650">
                <a:tc>
                  <a:txBody>
                    <a:bodyPr/>
                    <a:lstStyle/>
                    <a:p>
                      <a:r>
                        <a:rPr lang="da-DK" sz="3600" dirty="0" smtClean="0"/>
                        <a:t>Naive</a:t>
                      </a:r>
                      <a:r>
                        <a:rPr lang="da-DK" sz="3600" baseline="0" dirty="0" smtClean="0"/>
                        <a:t> algoritme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1" i="1" dirty="0" smtClean="0">
                          <a:solidFill>
                            <a:srgbClr val="C00000"/>
                          </a:solidFill>
                          <a:latin typeface="Times" pitchFamily="18" charset="0"/>
                          <a:cs typeface="Times" pitchFamily="18" charset="0"/>
                        </a:rPr>
                        <a:t>O</a:t>
                      </a:r>
                      <a:r>
                        <a:rPr lang="da-DK" sz="3600" b="1" dirty="0" smtClean="0">
                          <a:solidFill>
                            <a:srgbClr val="C00000"/>
                          </a:solidFill>
                          <a:latin typeface="Times" pitchFamily="18" charset="0"/>
                          <a:cs typeface="Times" pitchFamily="18" charset="0"/>
                        </a:rPr>
                        <a:t>(</a:t>
                      </a:r>
                      <a:r>
                        <a:rPr lang="da-DK" sz="3600" b="1" i="1" dirty="0" smtClean="0">
                          <a:solidFill>
                            <a:srgbClr val="C00000"/>
                          </a:solidFill>
                          <a:latin typeface="Times" pitchFamily="18" charset="0"/>
                          <a:cs typeface="Times" pitchFamily="18" charset="0"/>
                        </a:rPr>
                        <a:t>n</a:t>
                      </a:r>
                      <a:r>
                        <a:rPr lang="da-DK" sz="3600" b="1" baseline="30000" dirty="0" smtClean="0">
                          <a:solidFill>
                            <a:srgbClr val="C00000"/>
                          </a:solidFill>
                          <a:latin typeface="Times" pitchFamily="18" charset="0"/>
                          <a:cs typeface="Times" pitchFamily="18" charset="0"/>
                        </a:rPr>
                        <a:t>3</a:t>
                      </a:r>
                      <a:r>
                        <a:rPr lang="da-DK" sz="3600" b="1" dirty="0" smtClean="0">
                          <a:solidFill>
                            <a:srgbClr val="C00000"/>
                          </a:solidFill>
                          <a:latin typeface="Times" pitchFamily="18" charset="0"/>
                          <a:cs typeface="Times" pitchFamily="18" charset="0"/>
                        </a:rPr>
                        <a:t>)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1136650">
                <a:tc>
                  <a:txBody>
                    <a:bodyPr/>
                    <a:lstStyle/>
                    <a:p>
                      <a:r>
                        <a:rPr lang="da-DK" sz="3600" dirty="0" err="1" smtClean="0"/>
                        <a:t>Strassen’s</a:t>
                      </a:r>
                      <a:r>
                        <a:rPr lang="da-DK" sz="3600" dirty="0" smtClean="0"/>
                        <a:t> algoritme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3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3600" b="1" baseline="30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2.81</a:t>
                      </a:r>
                      <a:r>
                        <a:rPr lang="da-DK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600" b="1" dirty="0"/>
                    </a:p>
                  </a:txBody>
                  <a:tcPr/>
                </a:tc>
              </a:tr>
              <a:tr h="1136650">
                <a:tc>
                  <a:txBody>
                    <a:bodyPr/>
                    <a:lstStyle/>
                    <a:p>
                      <a:r>
                        <a:rPr lang="da-DK" sz="3600" dirty="0" err="1" smtClean="0"/>
                        <a:t>Coppersmith-Winograd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3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3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3600" b="1" baseline="300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2.376</a:t>
                      </a:r>
                      <a:r>
                        <a:rPr lang="da-DK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229922" y="496466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dirty="0" smtClean="0">
                <a:solidFill>
                  <a:schemeClr val="bg2"/>
                </a:solidFill>
              </a:rPr>
              <a:t>(kun teoretisk interesse)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da-DK" sz="5400" dirty="0" smtClean="0"/>
              <a:t>Matrix-kæde Multiplikation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·C  </a:t>
            </a:r>
            <a:r>
              <a:rPr lang="da-DK" sz="5400" dirty="0" smtClean="0"/>
              <a:t>eller  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B·C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da-DK" sz="5400" dirty="0" smtClean="0"/>
              <a:t>?</a:t>
            </a:r>
          </a:p>
          <a:p>
            <a:pPr algn="ctr" eaLnBrk="1" hangingPunct="1">
              <a:buFontTx/>
              <a:buNone/>
            </a:pPr>
            <a:endParaRPr lang="da-DK" sz="5400" dirty="0" smtClean="0"/>
          </a:p>
          <a:p>
            <a:pPr algn="ctr" eaLnBrk="1" hangingPunct="1">
              <a:buFontTx/>
              <a:buNone/>
            </a:pPr>
            <a:endParaRPr lang="en-US" sz="5400" i="1" dirty="0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dirty="0" smtClean="0"/>
              <a:t>Matrix-kæde Multiplikation</a:t>
            </a:r>
            <a:endParaRPr lang="en-US" b="1" dirty="0" smtClean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 dirty="0"/>
              <a:t>Matrix multiplikation er associativ (kan sætte </a:t>
            </a:r>
            <a:r>
              <a:rPr lang="da-DK" b="0" dirty="0" err="1"/>
              <a:t>paranteser</a:t>
            </a:r>
            <a:r>
              <a:rPr lang="da-DK" b="0" dirty="0"/>
              <a:t> som man vel) men ikke </a:t>
            </a:r>
            <a:r>
              <a:rPr lang="da-DK" b="0" dirty="0" err="1"/>
              <a:t>kommutative</a:t>
            </a:r>
            <a:r>
              <a:rPr lang="da-DK" b="0" dirty="0"/>
              <a:t> (kan ikke bytte rundt ¨på rækkefølgen af matricerne)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5116" y="1752600"/>
            <a:ext cx="8305800" cy="44196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dirty="0" smtClean="0"/>
              <a:t>Matrix-kæde Multiplikation</a:t>
            </a:r>
            <a:endParaRPr lang="en-US" b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56904" y="1955800"/>
          <a:ext cx="7754937" cy="3987800"/>
        </p:xfrm>
        <a:graphic>
          <a:graphicData uri="http://schemas.openxmlformats.org/presentationml/2006/ole">
            <p:oleObj spid="_x0000_s9218" name="Equation" r:id="rId4" imgW="2222280" imgH="1143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868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rgbClr val="C00000"/>
                </a:solidFill>
              </a:rPr>
              <a:t>Problem</a:t>
            </a:r>
            <a:r>
              <a:rPr lang="da-DK" sz="2800" dirty="0" smtClean="0"/>
              <a:t>: Find den bedste rækkefølge (</a:t>
            </a:r>
            <a:r>
              <a:rPr lang="da-DK" sz="2800" dirty="0" err="1" smtClean="0"/>
              <a:t>paranteser</a:t>
            </a:r>
            <a:r>
              <a:rPr lang="da-DK" sz="2800" dirty="0" smtClean="0"/>
              <a:t>) for at gange </a:t>
            </a:r>
            <a:r>
              <a:rPr lang="da-DK" sz="2800" i="1" dirty="0" smtClean="0">
                <a:latin typeface="Times" pitchFamily="18" charset="0"/>
              </a:rPr>
              <a:t>n</a:t>
            </a:r>
            <a:r>
              <a:rPr lang="da-DK" sz="2800" dirty="0" smtClean="0"/>
              <a:t> matricer sammen</a:t>
            </a:r>
          </a:p>
          <a:p>
            <a:pPr marL="0" indent="0" algn="ctr" eaLnBrk="1" hangingPunct="1">
              <a:buFontTx/>
              <a:buNone/>
            </a:pPr>
            <a:endParaRPr lang="da-DK" sz="2800" b="1" i="1" dirty="0" smtClean="0">
              <a:solidFill>
                <a:srgbClr val="C0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da-DK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da-DK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 · </a:t>
            </a:r>
            <a:r>
              <a:rPr lang="da-DK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dirty="0" smtClean="0"/>
              <a:t>hvor </a:t>
            </a:r>
            <a:r>
              <a:rPr lang="da-DK" sz="28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er en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z="2800" dirty="0" smtClean="0"/>
              <a:t> x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matricer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rgbClr val="C00000"/>
                </a:solidFill>
              </a:rPr>
              <a:t>NB</a:t>
            </a:r>
            <a:r>
              <a:rPr lang="da-DK" sz="2800" dirty="0" smtClean="0"/>
              <a:t>: Der er 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da-DK" sz="2800" dirty="0" smtClean="0">
                <a:cs typeface="Arial" charset="0"/>
              </a:rPr>
              <a:t>mulige måder for </a:t>
            </a:r>
            <a:r>
              <a:rPr lang="da-DK" sz="2800" dirty="0" err="1" smtClean="0">
                <a:cs typeface="Arial" charset="0"/>
              </a:rPr>
              <a:t>paranteserne</a:t>
            </a:r>
            <a:r>
              <a:rPr lang="da-DK" sz="2800" dirty="0" smtClean="0">
                <a:cs typeface="Arial" charset="0"/>
              </a:rPr>
              <a:t> 					       (det n’te </a:t>
            </a:r>
            <a:r>
              <a:rPr lang="da-DK" sz="2800" dirty="0" err="1" smtClean="0">
                <a:cs typeface="Arial" charset="0"/>
              </a:rPr>
              <a:t>Catalan</a:t>
            </a:r>
            <a:r>
              <a:rPr lang="da-DK" sz="2800" dirty="0" smtClean="0">
                <a:cs typeface="Arial" charset="0"/>
              </a:rPr>
              <a:t> tal)</a:t>
            </a:r>
            <a:endParaRPr lang="el-GR" sz="2800" dirty="0" smtClean="0">
              <a:cs typeface="Arial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38399" y="5255340"/>
          <a:ext cx="1524001" cy="838200"/>
        </p:xfrm>
        <a:graphic>
          <a:graphicData uri="http://schemas.openxmlformats.org/presentationml/2006/ole">
            <p:oleObj spid="_x0000_s10243" name="Equation" r:id="rId4" imgW="78732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5400" dirty="0" err="1" smtClean="0"/>
              <a:t>Gerth</a:t>
            </a:r>
            <a:r>
              <a:rPr lang="da-DK" sz="5400" dirty="0" smtClean="0"/>
              <a:t> </a:t>
            </a:r>
            <a:r>
              <a:rPr lang="da-DK" sz="5400" dirty="0" err="1" smtClean="0"/>
              <a:t>Stølting</a:t>
            </a:r>
            <a:r>
              <a:rPr lang="da-DK" sz="5400" dirty="0" smtClean="0"/>
              <a:t> Brodal</a:t>
            </a:r>
            <a:endParaRPr lang="en-US" sz="5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038600"/>
            <a:ext cx="170688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752600"/>
            <a:ext cx="9144000" cy="3200400"/>
          </a:xfrm>
        </p:spPr>
        <p:txBody>
          <a:bodyPr/>
          <a:lstStyle/>
          <a:p>
            <a:pPr>
              <a:spcAft>
                <a:spcPts val="1200"/>
              </a:spcAft>
              <a:buNone/>
            </a:pPr>
            <a:r>
              <a:rPr lang="da-DK" sz="2400" dirty="0" smtClean="0">
                <a:solidFill>
                  <a:srgbClr val="C00000"/>
                </a:solidFill>
              </a:rPr>
              <a:t>1985-1988</a:t>
            </a:r>
            <a:r>
              <a:rPr lang="da-DK" sz="2400" dirty="0" smtClean="0"/>
              <a:t> </a:t>
            </a:r>
            <a:r>
              <a:rPr lang="en-US" sz="2400" dirty="0" err="1" smtClean="0"/>
              <a:t>Aabenraa</a:t>
            </a:r>
            <a:r>
              <a:rPr lang="en-US" sz="2400" dirty="0" smtClean="0"/>
              <a:t> Gymnasium </a:t>
            </a:r>
          </a:p>
          <a:p>
            <a:pPr>
              <a:spcAft>
                <a:spcPts val="1200"/>
              </a:spcAft>
              <a:buNone/>
            </a:pPr>
            <a:r>
              <a:rPr lang="da-DK" sz="2400" dirty="0" smtClean="0">
                <a:solidFill>
                  <a:srgbClr val="C00000"/>
                </a:solidFill>
              </a:rPr>
              <a:t>1989-1994</a:t>
            </a:r>
            <a:r>
              <a:rPr lang="da-DK" sz="2400" dirty="0" smtClean="0"/>
              <a:t> </a:t>
            </a:r>
            <a:r>
              <a:rPr lang="da-DK" sz="2400" b="1" dirty="0" err="1" smtClean="0"/>
              <a:t>Datalogi-Matematik</a:t>
            </a:r>
            <a:r>
              <a:rPr lang="da-DK" sz="2400" dirty="0" smtClean="0"/>
              <a:t>, Aarhus Universitet (</a:t>
            </a:r>
            <a:r>
              <a:rPr lang="da-DK" sz="2400" i="1" dirty="0" smtClean="0"/>
              <a:t>cand. </a:t>
            </a:r>
            <a:r>
              <a:rPr lang="da-DK" sz="2400" i="1" dirty="0" err="1" smtClean="0"/>
              <a:t>scient</a:t>
            </a:r>
            <a:r>
              <a:rPr lang="da-DK" sz="2400" dirty="0" smtClean="0"/>
              <a:t>)</a:t>
            </a:r>
          </a:p>
          <a:p>
            <a:pPr>
              <a:spcAft>
                <a:spcPts val="1200"/>
              </a:spcAft>
              <a:buNone/>
            </a:pPr>
            <a:r>
              <a:rPr lang="da-DK" sz="2400" dirty="0" smtClean="0">
                <a:solidFill>
                  <a:srgbClr val="C00000"/>
                </a:solidFill>
              </a:rPr>
              <a:t>1993-1997</a:t>
            </a:r>
            <a:r>
              <a:rPr lang="da-DK" sz="2400" dirty="0" smtClean="0"/>
              <a:t> </a:t>
            </a:r>
            <a:r>
              <a:rPr lang="da-DK" sz="2400" dirty="0" err="1" smtClean="0"/>
              <a:t>PhD</a:t>
            </a:r>
            <a:r>
              <a:rPr lang="da-DK" sz="2400" dirty="0" smtClean="0"/>
              <a:t> i </a:t>
            </a:r>
            <a:r>
              <a:rPr lang="da-DK" sz="2400" b="1" dirty="0" smtClean="0"/>
              <a:t>Datalogi</a:t>
            </a:r>
            <a:r>
              <a:rPr lang="da-DK" sz="2400" dirty="0" smtClean="0"/>
              <a:t>, Aarhus Universitet</a:t>
            </a:r>
          </a:p>
          <a:p>
            <a:pPr>
              <a:spcAft>
                <a:spcPts val="1200"/>
              </a:spcAft>
              <a:buNone/>
            </a:pPr>
            <a:r>
              <a:rPr lang="da-DK" sz="2400" dirty="0" smtClean="0">
                <a:solidFill>
                  <a:srgbClr val="C00000"/>
                </a:solidFill>
              </a:rPr>
              <a:t>1997-1998</a:t>
            </a:r>
            <a:r>
              <a:rPr lang="da-DK" sz="2400" dirty="0" smtClean="0"/>
              <a:t> </a:t>
            </a:r>
            <a:r>
              <a:rPr lang="de-DE" sz="2400" dirty="0" smtClean="0"/>
              <a:t>Post. </a:t>
            </a:r>
            <a:r>
              <a:rPr lang="de-DE" sz="2400" dirty="0" err="1" smtClean="0"/>
              <a:t>doc</a:t>
            </a:r>
            <a:r>
              <a:rPr lang="de-DE" sz="2400" dirty="0" smtClean="0"/>
              <a:t>., Max-Planck-Institut für Informatik, Saarbrücken, </a:t>
            </a:r>
            <a:r>
              <a:rPr lang="de-DE" sz="2400" dirty="0" err="1" smtClean="0"/>
              <a:t>Tyskland</a:t>
            </a:r>
            <a:endParaRPr lang="de-DE" sz="2400" dirty="0" smtClean="0"/>
          </a:p>
          <a:p>
            <a:pPr>
              <a:spcAft>
                <a:spcPts val="1200"/>
              </a:spcAft>
              <a:buNone/>
            </a:pPr>
            <a:r>
              <a:rPr lang="de-DE" sz="2400" dirty="0" smtClean="0">
                <a:solidFill>
                  <a:srgbClr val="C00000"/>
                </a:solidFill>
              </a:rPr>
              <a:t>1999-	</a:t>
            </a:r>
            <a:r>
              <a:rPr lang="de-DE" sz="2400" dirty="0" smtClean="0"/>
              <a:t>Lektor, </a:t>
            </a:r>
            <a:r>
              <a:rPr lang="de-DE" sz="2400" dirty="0" err="1" smtClean="0"/>
              <a:t>Datalogisk</a:t>
            </a:r>
            <a:r>
              <a:rPr lang="de-DE" sz="2400" dirty="0" smtClean="0"/>
              <a:t> Institut, </a:t>
            </a:r>
            <a:r>
              <a:rPr lang="de-DE" sz="2400" dirty="0" err="1" smtClean="0"/>
              <a:t>Aarhus</a:t>
            </a:r>
            <a:r>
              <a:rPr lang="de-DE" sz="2400" dirty="0" smtClean="0"/>
              <a:t> </a:t>
            </a:r>
            <a:r>
              <a:rPr lang="de-DE" sz="2400" dirty="0" err="1" smtClean="0"/>
              <a:t>Universitet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8077200" y="457200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153400" y="441960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620000" y="5715000"/>
            <a:ext cx="152400" cy="1524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04800" y="2322512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8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800" b="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800" b="0" dirty="0"/>
              <a:t> = minimale antal (</a:t>
            </a:r>
            <a:r>
              <a:rPr lang="da-DK" sz="2800" b="0" dirty="0" smtClean="0"/>
              <a:t>primitive</a:t>
            </a:r>
            <a:r>
              <a:rPr lang="da-DK" sz="2800" b="0" dirty="0"/>
              <a:t>) multiplikationer for at beregne </a:t>
            </a:r>
            <a:r>
              <a:rPr lang="da-DK" sz="2800" b="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·…·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b="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pic>
        <p:nvPicPr>
          <p:cNvPr id="6" name="Picture 5" descr="0022_00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802438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447800"/>
            <a:ext cx="83058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29200"/>
            <a:ext cx="15240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022_001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5638800"/>
            <a:ext cx="7162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 l="4587" t="1529" r="1834" b="2135"/>
          <a:stretch>
            <a:fillRect/>
          </a:stretch>
        </p:blipFill>
        <p:spPr bwMode="auto">
          <a:xfrm>
            <a:off x="152400" y="1304925"/>
            <a:ext cx="89916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dirty="0" smtClean="0">
                <a:solidFill>
                  <a:srgbClr val="C00000"/>
                </a:solidFill>
              </a:rPr>
              <a:t>Tid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78062"/>
            <a:ext cx="88392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dirty="0" smtClean="0">
                <a:solidFill>
                  <a:srgbClr val="C00000"/>
                </a:solidFill>
              </a:rPr>
              <a:t>Tid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da-DK" sz="5400" dirty="0" smtClean="0">
                <a:solidFill>
                  <a:srgbClr val="C00000"/>
                </a:solidFill>
              </a:rPr>
              <a:t>Grafer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>
            <a:noFill/>
          </a:ln>
        </p:spPr>
        <p:txBody>
          <a:bodyPr/>
          <a:lstStyle/>
          <a:p>
            <a:r>
              <a:rPr lang="da-DK" dirty="0" smtClean="0"/>
              <a:t>Grafer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2209800" y="2286000"/>
            <a:ext cx="5257800" cy="2895600"/>
            <a:chOff x="2209800" y="2971800"/>
            <a:chExt cx="5257800" cy="2895600"/>
          </a:xfrm>
        </p:grpSpPr>
        <p:cxnSp>
          <p:nvCxnSpPr>
            <p:cNvPr id="33" name="Straight Connector 32"/>
            <p:cNvCxnSpPr/>
            <p:nvPr/>
          </p:nvCxnSpPr>
          <p:spPr>
            <a:xfrm rot="16200000" flipV="1">
              <a:off x="3352800" y="4800600"/>
              <a:ext cx="14478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/>
            <p:cNvGrpSpPr/>
            <p:nvPr/>
          </p:nvGrpSpPr>
          <p:grpSpPr>
            <a:xfrm>
              <a:off x="2209800" y="2971800"/>
              <a:ext cx="5257800" cy="2895600"/>
              <a:chOff x="2209800" y="2971800"/>
              <a:chExt cx="5257800" cy="28956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1485900" y="4000500"/>
                <a:ext cx="17526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209800" y="2971800"/>
                <a:ext cx="1905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2514600" y="5029200"/>
                <a:ext cx="16002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5200" y="3505200"/>
                <a:ext cx="11430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114800" y="2971800"/>
                <a:ext cx="16002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4038600" y="3200400"/>
                <a:ext cx="1676400" cy="914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5791200" y="4419602"/>
                <a:ext cx="1371600" cy="3047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029200" y="5105400"/>
                <a:ext cx="1143000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5410200" y="5867400"/>
                <a:ext cx="2057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 flipV="1">
                <a:off x="5410200" y="4419600"/>
                <a:ext cx="1752600" cy="1447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/>
          <p:cNvGrpSpPr/>
          <p:nvPr/>
        </p:nvGrpSpPr>
        <p:grpSpPr>
          <a:xfrm>
            <a:off x="2057400" y="2133600"/>
            <a:ext cx="5562600" cy="3200400"/>
            <a:chOff x="2057400" y="2819400"/>
            <a:chExt cx="5562600" cy="3200400"/>
          </a:xfrm>
        </p:grpSpPr>
        <p:sp>
          <p:nvSpPr>
            <p:cNvPr id="4" name="Oval 3"/>
            <p:cNvSpPr/>
            <p:nvPr/>
          </p:nvSpPr>
          <p:spPr>
            <a:xfrm>
              <a:off x="3962400" y="2819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638800" y="4572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86200" y="3962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62400" y="5410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62200" y="48768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3124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5715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104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3048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315200" y="5715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Straight Arrow Connector 91"/>
          <p:cNvCxnSpPr/>
          <p:nvPr/>
        </p:nvCxnSpPr>
        <p:spPr>
          <a:xfrm rot="16200000" flipH="1">
            <a:off x="1752600" y="21336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62000" y="17481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knude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191000" y="1295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kant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4686300" y="1943100"/>
            <a:ext cx="533400" cy="152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04800" y="5562600"/>
            <a:ext cx="8534400" cy="1143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685800" y="5837237"/>
            <a:ext cx="8382000" cy="639763"/>
          </a:xfrm>
        </p:spPr>
        <p:txBody>
          <a:bodyPr/>
          <a:lstStyle/>
          <a:p>
            <a:r>
              <a:rPr lang="da-DK" dirty="0" smtClean="0"/>
              <a:t>Hvor mange knuder </a:t>
            </a:r>
            <a:r>
              <a:rPr lang="da-DK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</a:t>
            </a:r>
            <a:r>
              <a:rPr lang="da-DK" dirty="0" smtClean="0"/>
              <a:t> og kanter </a:t>
            </a:r>
            <a:r>
              <a:rPr lang="da-DK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e</a:t>
            </a:r>
            <a:r>
              <a:rPr lang="da-DK" dirty="0" smtClean="0"/>
              <a:t> er der?</a:t>
            </a:r>
          </a:p>
          <a:p>
            <a:endParaRPr lang="da-DK" dirty="0" smtClean="0"/>
          </a:p>
        </p:txBody>
      </p:sp>
      <p:sp>
        <p:nvSpPr>
          <p:cNvPr id="99" name="TextBox 98"/>
          <p:cNvSpPr txBox="1"/>
          <p:nvPr/>
        </p:nvSpPr>
        <p:spPr>
          <a:xfrm>
            <a:off x="64770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a-D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vertices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da-D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edges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304800" y="50408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planar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ingen krydsende kanter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Graf repræsentationer: </a:t>
            </a:r>
            <a:br>
              <a:rPr lang="da-DK" sz="4000" b="1" dirty="0" smtClean="0"/>
            </a:br>
            <a:r>
              <a:rPr lang="da-DK" sz="4000" b="1" dirty="0" err="1" smtClean="0"/>
              <a:t>Incidenslister</a:t>
            </a:r>
            <a:r>
              <a:rPr lang="da-DK" sz="4000" b="1" dirty="0" smtClean="0"/>
              <a:t> og </a:t>
            </a:r>
            <a:r>
              <a:rPr lang="da-DK" sz="4000" b="1" dirty="0" err="1" smtClean="0"/>
              <a:t>incidensmatricer</a:t>
            </a:r>
            <a:endParaRPr lang="en-US" sz="4000" b="1" dirty="0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800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0" y="3505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 b="0" dirty="0">
                <a:solidFill>
                  <a:srgbClr val="C00000"/>
                </a:solidFill>
              </a:rPr>
              <a:t>Uorienterede grafer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2400" b="0">
                <a:solidFill>
                  <a:srgbClr val="C00000"/>
                </a:solidFill>
              </a:rPr>
              <a:t>Orienterede grafer</a:t>
            </a:r>
            <a:endParaRPr lang="en-US" sz="2400" b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304800" y="304800"/>
            <a:ext cx="6400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4400" b="1" dirty="0">
                <a:solidFill>
                  <a:srgbClr val="C00000"/>
                </a:solidFill>
              </a:rPr>
              <a:t>Kort over </a:t>
            </a:r>
            <a:r>
              <a:rPr lang="da-DK" sz="4400" b="1" dirty="0" err="1">
                <a:solidFill>
                  <a:srgbClr val="C00000"/>
                </a:solidFill>
              </a:rPr>
              <a:t>Vest-Europa</a:t>
            </a:r>
            <a:endParaRPr lang="da-DK" sz="4400" b="1" dirty="0">
              <a:solidFill>
                <a:srgbClr val="C00000"/>
              </a:solidFill>
            </a:endParaRPr>
          </a:p>
          <a:p>
            <a:endParaRPr lang="da-DK" sz="10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/>
              <a:t>  18.029.721 knuder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da-DK" sz="2400" dirty="0"/>
              <a:t>  42.199.587 orienterede </a:t>
            </a:r>
            <a:r>
              <a:rPr lang="da-DK" sz="2400" dirty="0" smtClean="0"/>
              <a:t>kanter</a:t>
            </a:r>
            <a:endParaRPr lang="da-DK" sz="24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25908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362200"/>
            <a:ext cx="5867400" cy="440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9144000" cy="1143000"/>
          </a:xfrm>
        </p:spPr>
        <p:txBody>
          <a:bodyPr/>
          <a:lstStyle/>
          <a:p>
            <a:pPr eaLnBrk="1" hangingPunct="1"/>
            <a:r>
              <a:rPr lang="da-DK" sz="5400" b="1" dirty="0" smtClean="0"/>
              <a:t>Korteste Veje mellem alle </a:t>
            </a:r>
            <a:br>
              <a:rPr lang="da-DK" sz="5400" b="1" dirty="0" smtClean="0"/>
            </a:br>
            <a:r>
              <a:rPr lang="da-DK" sz="5400" b="1" dirty="0" smtClean="0"/>
              <a:t>Par af Knude</a:t>
            </a:r>
            <a:endParaRPr lang="en-US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– Tropiske Algebra</a:t>
            </a:r>
            <a:endParaRPr lang="en-US" b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52800" y="2362200"/>
          <a:ext cx="2351087" cy="685800"/>
        </p:xfrm>
        <a:graphic>
          <a:graphicData uri="http://schemas.openxmlformats.org/presentationml/2006/ole">
            <p:oleObj spid="_x0000_s53250" name="Equation" r:id="rId3" imgW="609480" imgH="177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52613" y="3460750"/>
          <a:ext cx="5199062" cy="958850"/>
        </p:xfrm>
        <a:graphic>
          <a:graphicData uri="http://schemas.openxmlformats.org/presentationml/2006/ole">
            <p:oleObj spid="_x0000_s53251" name="Equation" r:id="rId4" imgW="1307880" imgH="241200" progId="Equation.3">
              <p:embed/>
            </p:oleObj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5227637"/>
            <a:ext cx="8686800" cy="1401763"/>
          </a:xfrm>
        </p:spPr>
        <p:txBody>
          <a:bodyPr/>
          <a:lstStyle/>
          <a:p>
            <a:r>
              <a:rPr lang="da-DK" dirty="0" smtClean="0"/>
              <a:t>Normalt (+,*)-matrix multiplikation</a:t>
            </a:r>
          </a:p>
          <a:p>
            <a:r>
              <a:rPr lang="da-DK" dirty="0" smtClean="0"/>
              <a:t>Tropisk algebra: </a:t>
            </a:r>
            <a:r>
              <a:rPr lang="da-DK" dirty="0" smtClean="0">
                <a:solidFill>
                  <a:srgbClr val="C00000"/>
                </a:solidFill>
              </a:rPr>
              <a:t>(min,+)-matrix multiplikation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da-DK" dirty="0" smtClean="0"/>
              <a:t>Indhold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9144000" cy="5257800"/>
          </a:xfrm>
        </p:spPr>
        <p:txBody>
          <a:bodyPr/>
          <a:lstStyle/>
          <a:p>
            <a:r>
              <a:rPr lang="da-DK" dirty="0" err="1" smtClean="0"/>
              <a:t>Algoritmik</a:t>
            </a:r>
            <a:endParaRPr lang="da-DK" dirty="0" smtClean="0"/>
          </a:p>
          <a:p>
            <a:r>
              <a:rPr lang="da-DK" dirty="0" smtClean="0"/>
              <a:t>Matricer</a:t>
            </a:r>
          </a:p>
          <a:p>
            <a:pPr lvl="1"/>
            <a:r>
              <a:rPr lang="da-DK" sz="2400" dirty="0" smtClean="0"/>
              <a:t>Multiplikation: Naive algoritme, </a:t>
            </a:r>
            <a:r>
              <a:rPr lang="da-DK" sz="2400" dirty="0" err="1" smtClean="0"/>
              <a:t>Strassen’s</a:t>
            </a:r>
            <a:r>
              <a:rPr lang="da-DK" sz="2400" dirty="0" smtClean="0"/>
              <a:t> algoritme, </a:t>
            </a:r>
            <a:r>
              <a:rPr lang="da-DK" sz="2400" dirty="0" err="1" smtClean="0"/>
              <a:t>rekursionsligninger</a:t>
            </a:r>
            <a:r>
              <a:rPr lang="da-DK" sz="2400" dirty="0" smtClean="0"/>
              <a:t>, optimal rækkefølge for multiplikation af matricer</a:t>
            </a:r>
          </a:p>
          <a:p>
            <a:r>
              <a:rPr lang="da-DK" dirty="0" smtClean="0"/>
              <a:t>Grafer</a:t>
            </a:r>
          </a:p>
          <a:p>
            <a:pPr lvl="1"/>
            <a:r>
              <a:rPr lang="da-DK" sz="2400" dirty="0" smtClean="0">
                <a:solidFill>
                  <a:schemeClr val="bg2"/>
                </a:solidFill>
              </a:rPr>
              <a:t>Korteste  veje: Korteste veje: matrix potensopløftning (tropisk algebra), </a:t>
            </a:r>
            <a:r>
              <a:rPr lang="da-DK" sz="2400" dirty="0" err="1" smtClean="0">
                <a:solidFill>
                  <a:schemeClr val="bg2"/>
                </a:solidFill>
              </a:rPr>
              <a:t>Seidel’s</a:t>
            </a:r>
            <a:r>
              <a:rPr lang="da-DK" sz="2400" dirty="0" smtClean="0">
                <a:solidFill>
                  <a:schemeClr val="bg2"/>
                </a:solidFill>
              </a:rPr>
              <a:t> algoritme,  </a:t>
            </a:r>
            <a:r>
              <a:rPr lang="da-DK" sz="2400" dirty="0" err="1" smtClean="0">
                <a:solidFill>
                  <a:schemeClr val="bg2"/>
                </a:solidFill>
              </a:rPr>
              <a:t>Dijkstra’s</a:t>
            </a:r>
            <a:r>
              <a:rPr lang="da-DK" sz="2400" dirty="0" smtClean="0">
                <a:solidFill>
                  <a:schemeClr val="bg2"/>
                </a:solidFill>
              </a:rPr>
              <a:t> algoritme</a:t>
            </a:r>
          </a:p>
          <a:p>
            <a:pPr lvl="1"/>
            <a:r>
              <a:rPr lang="da-DK" sz="2400" dirty="0" err="1" smtClean="0"/>
              <a:t>Planare</a:t>
            </a:r>
            <a:r>
              <a:rPr lang="da-DK" sz="2400" dirty="0" smtClean="0"/>
              <a:t> grafer: </a:t>
            </a:r>
            <a:r>
              <a:rPr lang="da-DK" sz="2400" dirty="0" err="1" smtClean="0"/>
              <a:t>Euler's</a:t>
            </a:r>
            <a:r>
              <a:rPr lang="da-DK" sz="2400" dirty="0" smtClean="0"/>
              <a:t> formel, </a:t>
            </a:r>
            <a:r>
              <a:rPr lang="da-DK" sz="2400" dirty="0" err="1" smtClean="0"/>
              <a:t>Kuratowski's</a:t>
            </a:r>
            <a:r>
              <a:rPr lang="da-DK" sz="2400" dirty="0" smtClean="0"/>
              <a:t> Sætning, </a:t>
            </a:r>
            <a:r>
              <a:rPr lang="da-DK" sz="2400" dirty="0" err="1" smtClean="0"/>
              <a:t>planaritets</a:t>
            </a:r>
            <a:r>
              <a:rPr lang="da-DK" sz="2400" dirty="0" smtClean="0"/>
              <a:t> test</a:t>
            </a:r>
          </a:p>
          <a:p>
            <a:r>
              <a:rPr lang="da-DK" dirty="0" smtClean="0">
                <a:solidFill>
                  <a:schemeClr val="bg2"/>
                </a:solidFill>
              </a:rPr>
              <a:t>Eksempel fra DM i programmering 2009</a:t>
            </a:r>
          </a:p>
          <a:p>
            <a:endParaRPr lang="da-DK" dirty="0" smtClean="0"/>
          </a:p>
          <a:p>
            <a:endParaRPr lang="da-DK" dirty="0" smtClean="0"/>
          </a:p>
          <a:p>
            <a:pPr>
              <a:buNone/>
            </a:pPr>
            <a:endParaRPr lang="da-DK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248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Formiddagens arbejdsform: Forelæsning med små øvelser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endParaRPr kumimoji="0" lang="da-DK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38425"/>
            <a:ext cx="73152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dirty="0" smtClean="0"/>
              <a:t>Multiplikation – Tropiske Algebra</a:t>
            </a:r>
            <a:endParaRPr lang="en-US" b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8763" y="1600200"/>
          <a:ext cx="2351087" cy="685800"/>
        </p:xfrm>
        <a:graphic>
          <a:graphicData uri="http://schemas.openxmlformats.org/presentationml/2006/ole">
            <p:oleObj spid="_x0000_s54274" name="Equation" r:id="rId4" imgW="609480" imgH="177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14725" y="1524000"/>
          <a:ext cx="5400675" cy="958850"/>
        </p:xfrm>
        <a:graphic>
          <a:graphicData uri="http://schemas.openxmlformats.org/presentationml/2006/ole">
            <p:oleObj spid="_x0000_s54275" name="Equation" r:id="rId5" imgW="13586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763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791200" y="6172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400" dirty="0">
                <a:solidFill>
                  <a:srgbClr val="C00000"/>
                </a:solidFill>
              </a:rPr>
              <a:t>Tid </a:t>
            </a:r>
            <a:r>
              <a:rPr lang="da-DK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0800000">
            <a:off x="2971800" y="2819399"/>
            <a:ext cx="9144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2891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>
                <a:solidFill>
                  <a:srgbClr val="C00000"/>
                </a:solidFill>
              </a:rPr>
              <a:t>diagonalen = 0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sz="3600" b="1" dirty="0" smtClean="0"/>
              <a:t>Korteste Veje mellem alle Par af Knude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0000">
            <a:off x="3245410" y="518327"/>
            <a:ext cx="2964671" cy="263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0000">
            <a:off x="1272257" y="3550367"/>
            <a:ext cx="7010400" cy="316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8392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791200" y="6172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400" dirty="0">
                <a:solidFill>
                  <a:srgbClr val="C00000"/>
                </a:solidFill>
              </a:rPr>
              <a:t>Tid </a:t>
            </a:r>
            <a:r>
              <a:rPr lang="da-DK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sz="3600" b="1" dirty="0" smtClean="0"/>
              <a:t>Korteste Veje mellem alle Par af Knude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Floyd-Warshall</a:t>
            </a:r>
            <a:endParaRPr lang="en-US" b="1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6868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943600" y="6324600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400" dirty="0">
                <a:solidFill>
                  <a:srgbClr val="C00000"/>
                </a:solidFill>
              </a:rPr>
              <a:t>Tid </a:t>
            </a:r>
            <a:r>
              <a:rPr lang="da-DK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5461000"/>
          <a:ext cx="666750" cy="635000"/>
        </p:xfrm>
        <a:graphic>
          <a:graphicData uri="http://schemas.openxmlformats.org/presentationml/2006/ole">
            <p:oleObj spid="_x0000_s55298" name="Equation" r:id="rId4" imgW="266400" imgH="253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486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= afstand fra </a:t>
            </a:r>
            <a:r>
              <a:rPr lang="da-DK" sz="2800" i="1" dirty="0" smtClean="0">
                <a:latin typeface="Times" pitchFamily="18" charset="0"/>
                <a:cs typeface="Times" pitchFamily="18" charset="0"/>
              </a:rPr>
              <a:t>i</a:t>
            </a:r>
            <a:r>
              <a:rPr lang="da-DK" sz="2800" dirty="0" smtClean="0"/>
              <a:t> til </a:t>
            </a:r>
            <a:r>
              <a:rPr lang="da-DK" sz="2800" i="1" dirty="0" smtClean="0">
                <a:latin typeface="Times" pitchFamily="18" charset="0"/>
                <a:cs typeface="Times" pitchFamily="18" charset="0"/>
              </a:rPr>
              <a:t>j</a:t>
            </a:r>
            <a:r>
              <a:rPr lang="da-DK" sz="2800" dirty="0" smtClean="0"/>
              <a:t> kun igennem knuderne </a:t>
            </a:r>
            <a:r>
              <a:rPr lang="da-DK" sz="2800" dirty="0" smtClean="0">
                <a:latin typeface="Times" pitchFamily="18" charset="0"/>
                <a:cs typeface="Times" pitchFamily="18" charset="0"/>
              </a:rPr>
              <a:t>{1,..,</a:t>
            </a:r>
            <a:r>
              <a:rPr lang="da-DK" sz="2800" i="1" dirty="0" smtClean="0">
                <a:latin typeface="Times" pitchFamily="18" charset="0"/>
                <a:cs typeface="Times" pitchFamily="18" charset="0"/>
              </a:rPr>
              <a:t>k</a:t>
            </a:r>
            <a:r>
              <a:rPr lang="da-DK" sz="2800" dirty="0" smtClean="0">
                <a:latin typeface="Times" pitchFamily="18" charset="0"/>
                <a:cs typeface="Times" pitchFamily="18" charset="0"/>
              </a:rPr>
              <a:t>}</a:t>
            </a:r>
            <a:endParaRPr lang="en-US" sz="28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9144000" cy="1143000"/>
          </a:xfrm>
        </p:spPr>
        <p:txBody>
          <a:bodyPr/>
          <a:lstStyle/>
          <a:p>
            <a:pPr eaLnBrk="1" hangingPunct="1"/>
            <a:r>
              <a:rPr lang="da-DK" sz="5400" b="1" dirty="0" smtClean="0"/>
              <a:t>Korteste Veje fra </a:t>
            </a:r>
            <a:r>
              <a:rPr lang="da-DK" sz="5400" b="1" i="1" dirty="0" smtClean="0">
                <a:latin typeface="Times" pitchFamily="18" charset="0"/>
                <a:cs typeface="Times" pitchFamily="18" charset="0"/>
              </a:rPr>
              <a:t>s</a:t>
            </a:r>
            <a:r>
              <a:rPr lang="da-DK" sz="5400" b="1" dirty="0" smtClean="0"/>
              <a:t> til alle </a:t>
            </a:r>
            <a:br>
              <a:rPr lang="da-DK" sz="5400" b="1" dirty="0" smtClean="0"/>
            </a:br>
            <a:r>
              <a:rPr lang="da-DK" sz="5400" b="1" dirty="0" smtClean="0"/>
              <a:t>Par af Knude</a:t>
            </a:r>
            <a:endParaRPr lang="en-US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8610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Eksempel: Korteste veje fra </a:t>
            </a:r>
            <a:r>
              <a:rPr lang="da-DK" b="1" i="1" smtClean="0"/>
              <a:t>s</a:t>
            </a:r>
            <a:endParaRPr lang="en-US" b="1" i="1" smtClean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82925" y="5562600"/>
            <a:ext cx="1793875" cy="801688"/>
            <a:chOff x="2973390" y="5562600"/>
            <a:chExt cx="1793345" cy="801131"/>
          </a:xfrm>
        </p:grpSpPr>
        <p:cxnSp>
          <p:nvCxnSpPr>
            <p:cNvPr id="4112" name="Straight Arrow Connector 9"/>
            <p:cNvCxnSpPr>
              <a:cxnSpLocks noChangeShapeType="1"/>
            </p:cNvCxnSpPr>
            <p:nvPr/>
          </p:nvCxnSpPr>
          <p:spPr bwMode="auto">
            <a:xfrm rot="16200000" flipV="1">
              <a:off x="2841363" y="5694627"/>
              <a:ext cx="457200" cy="19314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4113" name="TextBox 12"/>
            <p:cNvSpPr txBox="1">
              <a:spLocks noChangeArrowheads="1"/>
            </p:cNvSpPr>
            <p:nvPr/>
          </p:nvSpPr>
          <p:spPr bwMode="auto">
            <a:xfrm>
              <a:off x="3014135" y="5994399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a-DK" dirty="0">
                  <a:solidFill>
                    <a:srgbClr val="FF0000"/>
                  </a:solidFill>
                </a:rPr>
                <a:t>Negativ cykel</a:t>
              </a:r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63738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589338" y="4716463"/>
            <a:ext cx="414337" cy="41275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8466138" y="2862263"/>
            <a:ext cx="414337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850063" y="28622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662863" y="4081463"/>
            <a:ext cx="412750" cy="412750"/>
          </a:xfrm>
          <a:prstGeom prst="ellipse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214938" y="3479800"/>
            <a:ext cx="414337" cy="4143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324600" y="4495800"/>
            <a:ext cx="1981200" cy="1360488"/>
            <a:chOff x="2211390" y="5029202"/>
            <a:chExt cx="1981200" cy="1359930"/>
          </a:xfrm>
        </p:grpSpPr>
        <p:cxnSp>
          <p:nvCxnSpPr>
            <p:cNvPr id="4110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2879464" y="5316274"/>
              <a:ext cx="990598" cy="416454"/>
            </a:xfrm>
            <a:prstGeom prst="straightConnector1">
              <a:avLst/>
            </a:prstGeom>
            <a:noFill/>
            <a:ln w="38100" algn="ctr">
              <a:solidFill>
                <a:srgbClr val="92D050"/>
              </a:solidFill>
              <a:round/>
              <a:headEnd/>
              <a:tailEnd type="arrow" w="med" len="med"/>
            </a:ln>
          </p:spPr>
        </p:cxnSp>
        <p:sp>
          <p:nvSpPr>
            <p:cNvPr id="4111" name="TextBox 27"/>
            <p:cNvSpPr txBox="1">
              <a:spLocks noChangeArrowheads="1"/>
            </p:cNvSpPr>
            <p:nvPr/>
          </p:nvSpPr>
          <p:spPr bwMode="auto">
            <a:xfrm>
              <a:off x="2211390" y="6019800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a-DK">
                  <a:solidFill>
                    <a:srgbClr val="92D050"/>
                  </a:solidFill>
                </a:rPr>
                <a:t>Uforbundet til </a:t>
              </a:r>
              <a:r>
                <a:rPr lang="da-DK" i="1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31" name="Freeform 30"/>
          <p:cNvSpPr>
            <a:spLocks noChangeArrowheads="1"/>
          </p:cNvSpPr>
          <p:nvPr/>
        </p:nvSpPr>
        <p:spPr bwMode="auto">
          <a:xfrm>
            <a:off x="2354263" y="4706938"/>
            <a:ext cx="1260475" cy="93662"/>
          </a:xfrm>
          <a:custGeom>
            <a:avLst/>
            <a:gdLst>
              <a:gd name="T0" fmla="*/ 0 w 1295400"/>
              <a:gd name="T1" fmla="*/ 81668 h 94545"/>
              <a:gd name="T2" fmla="*/ 495226 w 1295400"/>
              <a:gd name="T3" fmla="*/ 1338 h 94545"/>
              <a:gd name="T4" fmla="*/ 1130890 w 1295400"/>
              <a:gd name="T5" fmla="*/ 89700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 flipH="1" flipV="1">
            <a:off x="2354263" y="5029200"/>
            <a:ext cx="1260475" cy="127000"/>
          </a:xfrm>
          <a:custGeom>
            <a:avLst/>
            <a:gdLst>
              <a:gd name="T0" fmla="*/ 0 w 1295400"/>
              <a:gd name="T1" fmla="*/ 376450 h 94545"/>
              <a:gd name="T2" fmla="*/ 495226 w 1295400"/>
              <a:gd name="T3" fmla="*/ 6171 h 94545"/>
              <a:gd name="T4" fmla="*/ 1130890 w 1295400"/>
              <a:gd name="T5" fmla="*/ 413478 h 94545"/>
              <a:gd name="T6" fmla="*/ 0 60000 65536"/>
              <a:gd name="T7" fmla="*/ 0 60000 65536"/>
              <a:gd name="T8" fmla="*/ 0 60000 65536"/>
              <a:gd name="T9" fmla="*/ 0 w 1295400"/>
              <a:gd name="T10" fmla="*/ 0 h 94545"/>
              <a:gd name="T11" fmla="*/ 1295400 w 1295400"/>
              <a:gd name="T12" fmla="*/ 94545 h 945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5400" h="94545">
                <a:moveTo>
                  <a:pt x="0" y="86078"/>
                </a:moveTo>
                <a:cubicBezTo>
                  <a:pt x="175683" y="43039"/>
                  <a:pt x="351367" y="0"/>
                  <a:pt x="567267" y="1411"/>
                </a:cubicBezTo>
                <a:cubicBezTo>
                  <a:pt x="783167" y="2822"/>
                  <a:pt x="1039283" y="48683"/>
                  <a:pt x="1295400" y="94545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0" y="1752600"/>
            <a:ext cx="17531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Orienteret graf med vægte på kanterne</a:t>
            </a:r>
            <a:endParaRPr lang="da-DK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Eksempel: Korteste veje træer</a:t>
            </a:r>
            <a:endParaRPr lang="en-US" b="1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8229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Left Brace 3"/>
          <p:cNvSpPr>
            <a:spLocks/>
          </p:cNvSpPr>
          <p:nvPr/>
        </p:nvSpPr>
        <p:spPr bwMode="auto">
          <a:xfrm rot="-5400000">
            <a:off x="6057900" y="1943100"/>
            <a:ext cx="304800" cy="5410200"/>
          </a:xfrm>
          <a:prstGeom prst="leftBrace">
            <a:avLst>
              <a:gd name="adj1" fmla="val 8300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638550" y="4800600"/>
            <a:ext cx="518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2 forskellige korteste veje træer der repræsenterer stier fra s med samme længde</a:t>
            </a: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883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dirty="0" smtClean="0"/>
              <a:t>Korteste Veje Estimater : </a:t>
            </a:r>
            <a:r>
              <a:rPr lang="da-DK" sz="4000" b="1" dirty="0" err="1" smtClean="0"/>
              <a:t>Initialisering</a:t>
            </a:r>
            <a:endParaRPr lang="en-US" sz="4000" b="1" dirty="0" smtClean="0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24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14538" y="4495800"/>
            <a:ext cx="5105400" cy="2335213"/>
            <a:chOff x="1524000" y="4191000"/>
            <a:chExt cx="6395458" cy="2640013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0" y="4191000"/>
              <a:ext cx="6395458" cy="2640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1126" y="5410200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1451" y="5410200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6213" y="6324600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76689" y="4505326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6539" y="6324600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6539" y="5419726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6539" y="4505326"/>
              <a:ext cx="304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smtClean="0"/>
              <a:t>Korteste Veje Estimater : Relax</a:t>
            </a:r>
            <a:endParaRPr lang="en-US" sz="4000" b="1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038600"/>
            <a:ext cx="617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609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828800" y="61722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Kortere afstand til </a:t>
            </a:r>
            <a:r>
              <a:rPr lang="da-DK" i="1">
                <a:solidFill>
                  <a:srgbClr val="FF0000"/>
                </a:solidFill>
              </a:rPr>
              <a:t>v </a:t>
            </a:r>
            <a:r>
              <a:rPr lang="da-DK">
                <a:solidFill>
                  <a:srgbClr val="FF0000"/>
                </a:solidFill>
              </a:rPr>
              <a:t>fundet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5486400" y="6135688"/>
            <a:ext cx="190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Forbedrer ikke afstanden til </a:t>
            </a:r>
            <a:r>
              <a:rPr lang="da-DK" i="1">
                <a:solidFill>
                  <a:srgbClr val="FF0000"/>
                </a:solidFill>
              </a:rPr>
              <a:t>v</a:t>
            </a:r>
            <a:endParaRPr lang="da-DK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da-DK" sz="5400" dirty="0" err="1" smtClean="0">
                <a:solidFill>
                  <a:srgbClr val="C00000"/>
                </a:solidFill>
              </a:rPr>
              <a:t>Algoritmik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pPr algn="l" eaLnBrk="1" hangingPunct="1"/>
            <a:r>
              <a:rPr lang="da-DK" sz="4000" b="1" smtClean="0"/>
              <a:t>Bellman-Ford:</a:t>
            </a:r>
            <a:br>
              <a:rPr lang="da-DK" sz="4000" b="1" smtClean="0"/>
            </a:br>
            <a:r>
              <a:rPr lang="da-DK" sz="3200" b="1" smtClean="0"/>
              <a:t>Korteste Veje i Grafer med Negative Vægte</a:t>
            </a:r>
            <a:endParaRPr lang="en-US" sz="3200" b="1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76400"/>
            <a:ext cx="693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553200" y="6172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400" dirty="0">
                <a:solidFill>
                  <a:srgbClr val="C00000"/>
                </a:solidFill>
              </a:rPr>
              <a:t>Tid </a:t>
            </a:r>
            <a:r>
              <a:rPr lang="da-DK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Left Brace 4"/>
          <p:cNvSpPr>
            <a:spLocks/>
          </p:cNvSpPr>
          <p:nvPr/>
        </p:nvSpPr>
        <p:spPr bwMode="auto">
          <a:xfrm>
            <a:off x="1143000" y="4267200"/>
            <a:ext cx="190500" cy="1485900"/>
          </a:xfrm>
          <a:prstGeom prst="leftBrace">
            <a:avLst>
              <a:gd name="adj1" fmla="val 8342"/>
              <a:gd name="adj2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>
              <a:solidFill>
                <a:srgbClr val="C00000"/>
              </a:solidFill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-152400" y="4648200"/>
            <a:ext cx="144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rgbClr val="C00000"/>
                </a:solidFill>
              </a:rPr>
              <a:t>Check for negativ cykel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16125"/>
            <a:ext cx="86106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Bellman-Ford: </a:t>
            </a:r>
            <a:br>
              <a:rPr lang="da-DK" b="1" smtClean="0"/>
            </a:br>
            <a:r>
              <a:rPr lang="da-DK" b="1" smtClean="0"/>
              <a:t>Eksempel</a:t>
            </a: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  <a:noFill/>
        </p:spPr>
        <p:txBody>
          <a:bodyPr/>
          <a:lstStyle/>
          <a:p>
            <a:pPr algn="l" eaLnBrk="1" hangingPunct="1"/>
            <a:r>
              <a:rPr lang="da-DK" sz="4000" b="1" smtClean="0"/>
              <a:t>Dijkstra:</a:t>
            </a:r>
            <a:br>
              <a:rPr lang="da-DK" sz="4000" b="1" smtClean="0"/>
            </a:br>
            <a:r>
              <a:rPr lang="da-DK" sz="3200" b="1" smtClean="0"/>
              <a:t>Korteste Veje i Grafer uden Negative Vægte</a:t>
            </a:r>
            <a:endParaRPr lang="en-US" sz="3200" b="1" smtClean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019800" y="6035675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a-DK" sz="2400" dirty="0">
                <a:solidFill>
                  <a:srgbClr val="C00000"/>
                </a:solidFill>
              </a:rPr>
              <a:t>Tid </a:t>
            </a:r>
            <a:r>
              <a:rPr lang="da-DK" sz="2400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((</a:t>
            </a:r>
            <a:r>
              <a:rPr lang="da-DK" sz="2400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v+e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>
                <a:solidFill>
                  <a:srgbClr val="C00000"/>
                </a:solidFill>
              </a:rPr>
              <a:t>eller </a:t>
            </a:r>
            <a:r>
              <a:rPr lang="da-DK" sz="24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sz="2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495800" y="3101975"/>
            <a:ext cx="449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000" i="1">
                <a:solidFill>
                  <a:srgbClr val="FF0000"/>
                </a:solidFill>
              </a:rPr>
              <a:t>Q </a:t>
            </a:r>
            <a:r>
              <a:rPr lang="da-DK" sz="2000">
                <a:solidFill>
                  <a:srgbClr val="FF0000"/>
                </a:solidFill>
              </a:rPr>
              <a:t>= prioritets kø (besøger knuderne efter stigende afstand fra </a:t>
            </a:r>
            <a:r>
              <a:rPr lang="da-DK" sz="2000" i="1">
                <a:solidFill>
                  <a:srgbClr val="FF0000"/>
                </a:solidFill>
              </a:rPr>
              <a:t>s</a:t>
            </a:r>
            <a:r>
              <a:rPr lang="da-DK" sz="200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dirty="0" err="1" smtClean="0"/>
              <a:t>Dijkstra</a:t>
            </a:r>
            <a:r>
              <a:rPr lang="da-DK" b="1" dirty="0" smtClean="0"/>
              <a:t> : Eksempel</a:t>
            </a:r>
            <a:endParaRPr lang="en-US" b="1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517" name="Group 6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24389"/>
        </p:xfrm>
        <a:graphic>
          <a:graphicData uri="http://schemas.openxmlformats.org/drawingml/2006/table">
            <a:tbl>
              <a:tblPr/>
              <a:tblGrid>
                <a:gridCol w="2133600"/>
                <a:gridCol w="1981200"/>
                <a:gridCol w="2057400"/>
                <a:gridCol w="2057400"/>
              </a:tblGrid>
              <a:tr h="11318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En-til-alle korteste veje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APSP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Alle-til-alle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korteste veje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03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Acykliske grafer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(positive og negative vægte)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Generelle grafer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Kun positive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Dijkstra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((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da-DK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Floyd-Warshall</a:t>
                      </a:r>
                      <a:endParaRPr kumimoji="0" lang="da-D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da-DK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og negative vægte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Bellman-Ford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da-DK" b="1" dirty="0" smtClean="0">
                <a:solidFill>
                  <a:srgbClr val="C00000"/>
                </a:solidFill>
              </a:rPr>
              <a:t>Korteste Veje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8230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6477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STOC 1992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da-DK" sz="5400" dirty="0" err="1" smtClean="0">
                <a:solidFill>
                  <a:srgbClr val="C00000"/>
                </a:solidFill>
              </a:rPr>
              <a:t>Planare</a:t>
            </a:r>
            <a:r>
              <a:rPr lang="da-DK" sz="5400" dirty="0" smtClean="0">
                <a:solidFill>
                  <a:srgbClr val="C00000"/>
                </a:solidFill>
              </a:rPr>
              <a:t> Grafer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/>
        </p:nvSpPr>
        <p:spPr>
          <a:xfrm>
            <a:off x="5401994" y="3733800"/>
            <a:ext cx="1772529" cy="1463040"/>
          </a:xfrm>
          <a:custGeom>
            <a:avLst/>
            <a:gdLst>
              <a:gd name="connsiteX0" fmla="*/ 393895 w 1772529"/>
              <a:gd name="connsiteY0" fmla="*/ 309490 h 1463040"/>
              <a:gd name="connsiteX1" fmla="*/ 1772529 w 1772529"/>
              <a:gd name="connsiteY1" fmla="*/ 0 h 1463040"/>
              <a:gd name="connsiteX2" fmla="*/ 0 w 1772529"/>
              <a:gd name="connsiteY2" fmla="*/ 1463040 h 1463040"/>
              <a:gd name="connsiteX3" fmla="*/ 393895 w 1772529"/>
              <a:gd name="connsiteY3" fmla="*/ 30949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2529" h="1463040">
                <a:moveTo>
                  <a:pt x="393895" y="309490"/>
                </a:moveTo>
                <a:lnTo>
                  <a:pt x="1772529" y="0"/>
                </a:lnTo>
                <a:lnTo>
                  <a:pt x="0" y="1463040"/>
                </a:lnTo>
                <a:lnTo>
                  <a:pt x="393895" y="30949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037428" y="2307102"/>
            <a:ext cx="1674055" cy="1139483"/>
          </a:xfrm>
          <a:custGeom>
            <a:avLst/>
            <a:gdLst>
              <a:gd name="connsiteX0" fmla="*/ 0 w 1674055"/>
              <a:gd name="connsiteY0" fmla="*/ 1139483 h 1139483"/>
              <a:gd name="connsiteX1" fmla="*/ 1674055 w 1674055"/>
              <a:gd name="connsiteY1" fmla="*/ 211015 h 1139483"/>
              <a:gd name="connsiteX2" fmla="*/ 70338 w 1674055"/>
              <a:gd name="connsiteY2" fmla="*/ 0 h 1139483"/>
              <a:gd name="connsiteX3" fmla="*/ 0 w 1674055"/>
              <a:gd name="connsiteY3" fmla="*/ 1139483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055" h="1139483">
                <a:moveTo>
                  <a:pt x="0" y="1139483"/>
                </a:moveTo>
                <a:lnTo>
                  <a:pt x="1674055" y="211015"/>
                </a:lnTo>
                <a:lnTo>
                  <a:pt x="70338" y="0"/>
                </a:lnTo>
                <a:lnTo>
                  <a:pt x="0" y="113948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222695" y="2307102"/>
            <a:ext cx="1899139" cy="2588455"/>
          </a:xfrm>
          <a:custGeom>
            <a:avLst/>
            <a:gdLst>
              <a:gd name="connsiteX0" fmla="*/ 0 w 1899139"/>
              <a:gd name="connsiteY0" fmla="*/ 281353 h 2588455"/>
              <a:gd name="connsiteX1" fmla="*/ 1899139 w 1899139"/>
              <a:gd name="connsiteY1" fmla="*/ 0 h 2588455"/>
              <a:gd name="connsiteX2" fmla="*/ 1814733 w 1899139"/>
              <a:gd name="connsiteY2" fmla="*/ 1125415 h 2588455"/>
              <a:gd name="connsiteX3" fmla="*/ 1899139 w 1899139"/>
              <a:gd name="connsiteY3" fmla="*/ 2588455 h 2588455"/>
              <a:gd name="connsiteX4" fmla="*/ 281354 w 1899139"/>
              <a:gd name="connsiteY4" fmla="*/ 2067950 h 2588455"/>
              <a:gd name="connsiteX5" fmla="*/ 0 w 1899139"/>
              <a:gd name="connsiteY5" fmla="*/ 281353 h 258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139" h="2588455">
                <a:moveTo>
                  <a:pt x="0" y="281353"/>
                </a:moveTo>
                <a:lnTo>
                  <a:pt x="1899139" y="0"/>
                </a:lnTo>
                <a:lnTo>
                  <a:pt x="1814733" y="1125415"/>
                </a:lnTo>
                <a:lnTo>
                  <a:pt x="1899139" y="2588455"/>
                </a:lnTo>
                <a:lnTo>
                  <a:pt x="281354" y="2067950"/>
                </a:lnTo>
                <a:lnTo>
                  <a:pt x="0" y="281353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da-DK" dirty="0" err="1" smtClean="0"/>
              <a:t>Planare</a:t>
            </a:r>
            <a:r>
              <a:rPr lang="da-DK" dirty="0" smtClean="0"/>
              <a:t> Grafer</a:t>
            </a:r>
            <a:endParaRPr lang="en-US" dirty="0"/>
          </a:p>
        </p:txBody>
      </p:sp>
      <p:grpSp>
        <p:nvGrpSpPr>
          <p:cNvPr id="3" name="Group 87"/>
          <p:cNvGrpSpPr/>
          <p:nvPr/>
        </p:nvGrpSpPr>
        <p:grpSpPr>
          <a:xfrm>
            <a:off x="2209800" y="2286000"/>
            <a:ext cx="5257800" cy="2895600"/>
            <a:chOff x="2209800" y="2971800"/>
            <a:chExt cx="5257800" cy="2895600"/>
          </a:xfrm>
        </p:grpSpPr>
        <p:cxnSp>
          <p:nvCxnSpPr>
            <p:cNvPr id="33" name="Straight Connector 32"/>
            <p:cNvCxnSpPr/>
            <p:nvPr/>
          </p:nvCxnSpPr>
          <p:spPr>
            <a:xfrm rot="16200000" flipV="1">
              <a:off x="3352800" y="4800600"/>
              <a:ext cx="14478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86"/>
            <p:cNvGrpSpPr/>
            <p:nvPr/>
          </p:nvGrpSpPr>
          <p:grpSpPr>
            <a:xfrm>
              <a:off x="2209800" y="2971800"/>
              <a:ext cx="5257800" cy="2895600"/>
              <a:chOff x="2209800" y="2971800"/>
              <a:chExt cx="5257800" cy="28956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16200000" flipH="1">
                <a:off x="1485900" y="4000500"/>
                <a:ext cx="17526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2209800" y="2971800"/>
                <a:ext cx="1905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2514600" y="5029200"/>
                <a:ext cx="16002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5200" y="3505200"/>
                <a:ext cx="11430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114800" y="2971800"/>
                <a:ext cx="16002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4038600" y="3200400"/>
                <a:ext cx="1676400" cy="914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5791200" y="4419602"/>
                <a:ext cx="1371600" cy="3047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029200" y="5105400"/>
                <a:ext cx="1143000" cy="381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5410200" y="5867400"/>
                <a:ext cx="2057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 flipV="1">
                <a:off x="5410200" y="4419600"/>
                <a:ext cx="1752600" cy="1447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88"/>
          <p:cNvGrpSpPr/>
          <p:nvPr/>
        </p:nvGrpSpPr>
        <p:grpSpPr>
          <a:xfrm>
            <a:off x="2057400" y="2133600"/>
            <a:ext cx="5562600" cy="3200400"/>
            <a:chOff x="2057400" y="2819400"/>
            <a:chExt cx="5562600" cy="3200400"/>
          </a:xfrm>
        </p:grpSpPr>
        <p:sp>
          <p:nvSpPr>
            <p:cNvPr id="4" name="Oval 3"/>
            <p:cNvSpPr/>
            <p:nvPr/>
          </p:nvSpPr>
          <p:spPr>
            <a:xfrm>
              <a:off x="3962400" y="2819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638800" y="4572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86200" y="3962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62400" y="5410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362200" y="48768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3124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5715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104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3048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315200" y="5715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2" name="Straight Arrow Connector 91"/>
          <p:cNvCxnSpPr>
            <a:stCxn id="93" idx="2"/>
          </p:cNvCxnSpPr>
          <p:nvPr/>
        </p:nvCxnSpPr>
        <p:spPr>
          <a:xfrm rot="16200000" flipH="1">
            <a:off x="2383483" y="2459682"/>
            <a:ext cx="1443335" cy="4953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905000" y="1524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rgbClr val="C00000"/>
                </a:solidFill>
              </a:rPr>
              <a:t>flade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04800" y="5562600"/>
            <a:ext cx="8534400" cy="1143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685800" y="5837237"/>
            <a:ext cx="8382000" cy="639763"/>
          </a:xfrm>
        </p:spPr>
        <p:txBody>
          <a:bodyPr/>
          <a:lstStyle/>
          <a:p>
            <a:pPr algn="ctr"/>
            <a:r>
              <a:rPr lang="da-DK" dirty="0" smtClean="0"/>
              <a:t>Hvor mange flader </a:t>
            </a:r>
            <a:r>
              <a:rPr lang="da-DK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f</a:t>
            </a:r>
            <a:r>
              <a:rPr lang="da-DK" dirty="0" smtClean="0"/>
              <a:t> er der?</a:t>
            </a:r>
          </a:p>
          <a:p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 rot="10800000">
            <a:off x="4038600" y="3429000"/>
            <a:ext cx="1752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Euler’s</a:t>
            </a:r>
            <a:r>
              <a:rPr lang="da-DK" dirty="0" smtClean="0"/>
              <a:t> Formel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5562600"/>
            <a:ext cx="8534400" cy="1143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5913437"/>
            <a:ext cx="8382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da-DK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 </a:t>
            </a:r>
            <a:r>
              <a:rPr lang="en-US" sz="28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-</a:t>
            </a:r>
            <a:r>
              <a:rPr lang="en-US" sz="28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e</a:t>
            </a:r>
            <a:r>
              <a:rPr lang="en-US" sz="2800" b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+</a:t>
            </a:r>
            <a:r>
              <a:rPr lang="en-US" sz="2800" b="1" i="1" dirty="0" err="1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f</a:t>
            </a:r>
            <a:r>
              <a:rPr lang="en-US" sz="28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= 2 </a:t>
            </a:r>
            <a:r>
              <a:rPr lang="da-DK" sz="2800" kern="0" dirty="0" smtClean="0"/>
              <a:t>for en </a:t>
            </a:r>
            <a:r>
              <a:rPr lang="da-DK" sz="2800" b="1" kern="0" dirty="0" smtClean="0"/>
              <a:t>sammenhængene</a:t>
            </a:r>
            <a:r>
              <a:rPr lang="da-DK" sz="2800" kern="0" dirty="0" smtClean="0"/>
              <a:t> </a:t>
            </a:r>
            <a:r>
              <a:rPr lang="da-DK" sz="2800" kern="0" dirty="0" err="1" smtClean="0"/>
              <a:t>planar</a:t>
            </a:r>
            <a:r>
              <a:rPr lang="da-DK" sz="2800" kern="0" dirty="0" smtClean="0"/>
              <a:t> graf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401994" y="3733800"/>
            <a:ext cx="1772529" cy="1463040"/>
          </a:xfrm>
          <a:custGeom>
            <a:avLst/>
            <a:gdLst>
              <a:gd name="connsiteX0" fmla="*/ 393895 w 1772529"/>
              <a:gd name="connsiteY0" fmla="*/ 309490 h 1463040"/>
              <a:gd name="connsiteX1" fmla="*/ 1772529 w 1772529"/>
              <a:gd name="connsiteY1" fmla="*/ 0 h 1463040"/>
              <a:gd name="connsiteX2" fmla="*/ 0 w 1772529"/>
              <a:gd name="connsiteY2" fmla="*/ 1463040 h 1463040"/>
              <a:gd name="connsiteX3" fmla="*/ 393895 w 1772529"/>
              <a:gd name="connsiteY3" fmla="*/ 30949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2529" h="1463040">
                <a:moveTo>
                  <a:pt x="393895" y="309490"/>
                </a:moveTo>
                <a:lnTo>
                  <a:pt x="1772529" y="0"/>
                </a:lnTo>
                <a:lnTo>
                  <a:pt x="0" y="1463040"/>
                </a:lnTo>
                <a:lnTo>
                  <a:pt x="393895" y="309490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037428" y="2307102"/>
            <a:ext cx="1674055" cy="1139483"/>
          </a:xfrm>
          <a:custGeom>
            <a:avLst/>
            <a:gdLst>
              <a:gd name="connsiteX0" fmla="*/ 0 w 1674055"/>
              <a:gd name="connsiteY0" fmla="*/ 1139483 h 1139483"/>
              <a:gd name="connsiteX1" fmla="*/ 1674055 w 1674055"/>
              <a:gd name="connsiteY1" fmla="*/ 211015 h 1139483"/>
              <a:gd name="connsiteX2" fmla="*/ 70338 w 1674055"/>
              <a:gd name="connsiteY2" fmla="*/ 0 h 1139483"/>
              <a:gd name="connsiteX3" fmla="*/ 0 w 1674055"/>
              <a:gd name="connsiteY3" fmla="*/ 1139483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055" h="1139483">
                <a:moveTo>
                  <a:pt x="0" y="1139483"/>
                </a:moveTo>
                <a:lnTo>
                  <a:pt x="1674055" y="211015"/>
                </a:lnTo>
                <a:lnTo>
                  <a:pt x="70338" y="0"/>
                </a:lnTo>
                <a:lnTo>
                  <a:pt x="0" y="113948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222695" y="2307102"/>
            <a:ext cx="1899139" cy="2588455"/>
          </a:xfrm>
          <a:custGeom>
            <a:avLst/>
            <a:gdLst>
              <a:gd name="connsiteX0" fmla="*/ 0 w 1899139"/>
              <a:gd name="connsiteY0" fmla="*/ 281353 h 2588455"/>
              <a:gd name="connsiteX1" fmla="*/ 1899139 w 1899139"/>
              <a:gd name="connsiteY1" fmla="*/ 0 h 2588455"/>
              <a:gd name="connsiteX2" fmla="*/ 1814733 w 1899139"/>
              <a:gd name="connsiteY2" fmla="*/ 1125415 h 2588455"/>
              <a:gd name="connsiteX3" fmla="*/ 1899139 w 1899139"/>
              <a:gd name="connsiteY3" fmla="*/ 2588455 h 2588455"/>
              <a:gd name="connsiteX4" fmla="*/ 281354 w 1899139"/>
              <a:gd name="connsiteY4" fmla="*/ 2067950 h 2588455"/>
              <a:gd name="connsiteX5" fmla="*/ 0 w 1899139"/>
              <a:gd name="connsiteY5" fmla="*/ 281353 h 2588455"/>
              <a:gd name="connsiteX0" fmla="*/ 0 w 1899139"/>
              <a:gd name="connsiteY0" fmla="*/ 281353 h 2588455"/>
              <a:gd name="connsiteX1" fmla="*/ 1899139 w 1899139"/>
              <a:gd name="connsiteY1" fmla="*/ 0 h 2588455"/>
              <a:gd name="connsiteX2" fmla="*/ 1814733 w 1899139"/>
              <a:gd name="connsiteY2" fmla="*/ 1125415 h 2588455"/>
              <a:gd name="connsiteX3" fmla="*/ 1899139 w 1899139"/>
              <a:gd name="connsiteY3" fmla="*/ 2588455 h 2588455"/>
              <a:gd name="connsiteX4" fmla="*/ 291905 w 1899139"/>
              <a:gd name="connsiteY4" fmla="*/ 2036298 h 2588455"/>
              <a:gd name="connsiteX5" fmla="*/ 0 w 1899139"/>
              <a:gd name="connsiteY5" fmla="*/ 281353 h 258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139" h="2588455">
                <a:moveTo>
                  <a:pt x="0" y="281353"/>
                </a:moveTo>
                <a:lnTo>
                  <a:pt x="1899139" y="0"/>
                </a:lnTo>
                <a:lnTo>
                  <a:pt x="1814733" y="1125415"/>
                </a:lnTo>
                <a:lnTo>
                  <a:pt x="1899139" y="2588455"/>
                </a:lnTo>
                <a:lnTo>
                  <a:pt x="291905" y="2036298"/>
                </a:lnTo>
                <a:lnTo>
                  <a:pt x="0" y="281353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87"/>
          <p:cNvGrpSpPr/>
          <p:nvPr/>
        </p:nvGrpSpPr>
        <p:grpSpPr>
          <a:xfrm>
            <a:off x="2209800" y="2286000"/>
            <a:ext cx="5257800" cy="2895600"/>
            <a:chOff x="2209800" y="2971800"/>
            <a:chExt cx="5257800" cy="2895600"/>
          </a:xfrm>
        </p:grpSpPr>
        <p:cxnSp>
          <p:nvCxnSpPr>
            <p:cNvPr id="39" name="Straight Connector 38"/>
            <p:cNvCxnSpPr/>
            <p:nvPr/>
          </p:nvCxnSpPr>
          <p:spPr>
            <a:xfrm rot="16200000" flipV="1">
              <a:off x="3352800" y="4800600"/>
              <a:ext cx="14478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86"/>
            <p:cNvGrpSpPr/>
            <p:nvPr/>
          </p:nvGrpSpPr>
          <p:grpSpPr>
            <a:xfrm>
              <a:off x="2209800" y="2971800"/>
              <a:ext cx="5257800" cy="2895600"/>
              <a:chOff x="2209800" y="2971800"/>
              <a:chExt cx="5257800" cy="28956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1485900" y="4000500"/>
                <a:ext cx="17526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209800" y="2971800"/>
                <a:ext cx="19050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514600" y="5029200"/>
                <a:ext cx="16002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3505200" y="3505200"/>
                <a:ext cx="11430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114800" y="2971800"/>
                <a:ext cx="16002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038600" y="3200400"/>
                <a:ext cx="1676400" cy="9144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791200" y="4419602"/>
                <a:ext cx="1371600" cy="3047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5029200" y="5105400"/>
                <a:ext cx="11430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0800000">
                <a:off x="5410200" y="5867400"/>
                <a:ext cx="2057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 flipV="1">
                <a:off x="5410200" y="4419600"/>
                <a:ext cx="1752600" cy="1447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88"/>
          <p:cNvGrpSpPr/>
          <p:nvPr/>
        </p:nvGrpSpPr>
        <p:grpSpPr>
          <a:xfrm>
            <a:off x="2057400" y="2133600"/>
            <a:ext cx="5562600" cy="3200400"/>
            <a:chOff x="2057400" y="2819400"/>
            <a:chExt cx="5562600" cy="3200400"/>
          </a:xfrm>
        </p:grpSpPr>
        <p:sp>
          <p:nvSpPr>
            <p:cNvPr id="52" name="Oval 51"/>
            <p:cNvSpPr/>
            <p:nvPr/>
          </p:nvSpPr>
          <p:spPr>
            <a:xfrm>
              <a:off x="3962400" y="2819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38800" y="4572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886200" y="3962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962400" y="5410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362200" y="48768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057400" y="3124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257800" y="5715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104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562600" y="3048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315200" y="5715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239000" y="6324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(10-12+4 = 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 rot="10800000">
            <a:off x="4038600" y="3429000"/>
            <a:ext cx="1752600" cy="6096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Euler’s</a:t>
            </a:r>
            <a:r>
              <a:rPr lang="da-DK" dirty="0" smtClean="0"/>
              <a:t> Formel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5562600"/>
            <a:ext cx="8534400" cy="1143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5913437"/>
            <a:ext cx="8382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da-DK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 </a:t>
            </a:r>
            <a:r>
              <a:rPr lang="en-US" sz="28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e ≤  </a:t>
            </a:r>
            <a:r>
              <a:rPr lang="en-US" sz="28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3</a:t>
            </a:r>
            <a:r>
              <a:rPr lang="en-US" sz="28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 </a:t>
            </a:r>
            <a:r>
              <a:rPr lang="en-US" sz="28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- 6 </a:t>
            </a:r>
            <a:r>
              <a:rPr lang="da-DK" sz="2800" kern="0" dirty="0" smtClean="0"/>
              <a:t>for </a:t>
            </a:r>
            <a:r>
              <a:rPr lang="en-US" sz="2800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</a:t>
            </a:r>
            <a:r>
              <a:rPr lang="en-US" sz="2800" b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 ≥ 3 </a:t>
            </a:r>
            <a:r>
              <a:rPr lang="da-DK" sz="2800" kern="0" dirty="0" smtClean="0"/>
              <a:t>for en </a:t>
            </a:r>
            <a:r>
              <a:rPr lang="da-DK" sz="2800" kern="0" dirty="0" err="1" smtClean="0"/>
              <a:t>planar</a:t>
            </a:r>
            <a:r>
              <a:rPr lang="da-DK" sz="2800" kern="0" dirty="0" smtClean="0"/>
              <a:t> graf</a:t>
            </a: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401994" y="3733800"/>
            <a:ext cx="1772529" cy="1463040"/>
          </a:xfrm>
          <a:custGeom>
            <a:avLst/>
            <a:gdLst>
              <a:gd name="connsiteX0" fmla="*/ 393895 w 1772529"/>
              <a:gd name="connsiteY0" fmla="*/ 309490 h 1463040"/>
              <a:gd name="connsiteX1" fmla="*/ 1772529 w 1772529"/>
              <a:gd name="connsiteY1" fmla="*/ 0 h 1463040"/>
              <a:gd name="connsiteX2" fmla="*/ 0 w 1772529"/>
              <a:gd name="connsiteY2" fmla="*/ 1463040 h 1463040"/>
              <a:gd name="connsiteX3" fmla="*/ 393895 w 1772529"/>
              <a:gd name="connsiteY3" fmla="*/ 30949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2529" h="1463040">
                <a:moveTo>
                  <a:pt x="393895" y="309490"/>
                </a:moveTo>
                <a:lnTo>
                  <a:pt x="1772529" y="0"/>
                </a:lnTo>
                <a:lnTo>
                  <a:pt x="0" y="1463040"/>
                </a:lnTo>
                <a:lnTo>
                  <a:pt x="393895" y="309490"/>
                </a:lnTo>
                <a:close/>
              </a:path>
            </a:pathLst>
          </a:cu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037428" y="2307102"/>
            <a:ext cx="1674055" cy="1139483"/>
          </a:xfrm>
          <a:custGeom>
            <a:avLst/>
            <a:gdLst>
              <a:gd name="connsiteX0" fmla="*/ 0 w 1674055"/>
              <a:gd name="connsiteY0" fmla="*/ 1139483 h 1139483"/>
              <a:gd name="connsiteX1" fmla="*/ 1674055 w 1674055"/>
              <a:gd name="connsiteY1" fmla="*/ 211015 h 1139483"/>
              <a:gd name="connsiteX2" fmla="*/ 70338 w 1674055"/>
              <a:gd name="connsiteY2" fmla="*/ 0 h 1139483"/>
              <a:gd name="connsiteX3" fmla="*/ 0 w 1674055"/>
              <a:gd name="connsiteY3" fmla="*/ 1139483 h 113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4055" h="1139483">
                <a:moveTo>
                  <a:pt x="0" y="1139483"/>
                </a:moveTo>
                <a:lnTo>
                  <a:pt x="1674055" y="211015"/>
                </a:lnTo>
                <a:lnTo>
                  <a:pt x="70338" y="0"/>
                </a:lnTo>
                <a:lnTo>
                  <a:pt x="0" y="1139483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222695" y="2307102"/>
            <a:ext cx="1899139" cy="2588455"/>
          </a:xfrm>
          <a:custGeom>
            <a:avLst/>
            <a:gdLst>
              <a:gd name="connsiteX0" fmla="*/ 0 w 1899139"/>
              <a:gd name="connsiteY0" fmla="*/ 281353 h 2588455"/>
              <a:gd name="connsiteX1" fmla="*/ 1899139 w 1899139"/>
              <a:gd name="connsiteY1" fmla="*/ 0 h 2588455"/>
              <a:gd name="connsiteX2" fmla="*/ 1814733 w 1899139"/>
              <a:gd name="connsiteY2" fmla="*/ 1125415 h 2588455"/>
              <a:gd name="connsiteX3" fmla="*/ 1899139 w 1899139"/>
              <a:gd name="connsiteY3" fmla="*/ 2588455 h 2588455"/>
              <a:gd name="connsiteX4" fmla="*/ 281354 w 1899139"/>
              <a:gd name="connsiteY4" fmla="*/ 2067950 h 2588455"/>
              <a:gd name="connsiteX5" fmla="*/ 0 w 1899139"/>
              <a:gd name="connsiteY5" fmla="*/ 281353 h 2588455"/>
              <a:gd name="connsiteX0" fmla="*/ 0 w 1899139"/>
              <a:gd name="connsiteY0" fmla="*/ 281353 h 2588455"/>
              <a:gd name="connsiteX1" fmla="*/ 1899139 w 1899139"/>
              <a:gd name="connsiteY1" fmla="*/ 0 h 2588455"/>
              <a:gd name="connsiteX2" fmla="*/ 1814733 w 1899139"/>
              <a:gd name="connsiteY2" fmla="*/ 1125415 h 2588455"/>
              <a:gd name="connsiteX3" fmla="*/ 1899139 w 1899139"/>
              <a:gd name="connsiteY3" fmla="*/ 2588455 h 2588455"/>
              <a:gd name="connsiteX4" fmla="*/ 291905 w 1899139"/>
              <a:gd name="connsiteY4" fmla="*/ 2036298 h 2588455"/>
              <a:gd name="connsiteX5" fmla="*/ 0 w 1899139"/>
              <a:gd name="connsiteY5" fmla="*/ 281353 h 258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139" h="2588455">
                <a:moveTo>
                  <a:pt x="0" y="281353"/>
                </a:moveTo>
                <a:lnTo>
                  <a:pt x="1899139" y="0"/>
                </a:lnTo>
                <a:lnTo>
                  <a:pt x="1814733" y="1125415"/>
                </a:lnTo>
                <a:lnTo>
                  <a:pt x="1899139" y="2588455"/>
                </a:lnTo>
                <a:lnTo>
                  <a:pt x="291905" y="2036298"/>
                </a:lnTo>
                <a:lnTo>
                  <a:pt x="0" y="281353"/>
                </a:lnTo>
                <a:close/>
              </a:path>
            </a:pathLst>
          </a:custGeom>
          <a:solidFill>
            <a:srgbClr val="00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87"/>
          <p:cNvGrpSpPr/>
          <p:nvPr/>
        </p:nvGrpSpPr>
        <p:grpSpPr>
          <a:xfrm>
            <a:off x="2209800" y="2286000"/>
            <a:ext cx="5257800" cy="2895600"/>
            <a:chOff x="2209800" y="2971800"/>
            <a:chExt cx="5257800" cy="2895600"/>
          </a:xfrm>
        </p:grpSpPr>
        <p:cxnSp>
          <p:nvCxnSpPr>
            <p:cNvPr id="39" name="Straight Connector 38"/>
            <p:cNvCxnSpPr/>
            <p:nvPr/>
          </p:nvCxnSpPr>
          <p:spPr>
            <a:xfrm rot="16200000" flipV="1">
              <a:off x="3352800" y="4800600"/>
              <a:ext cx="14478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86"/>
            <p:cNvGrpSpPr/>
            <p:nvPr/>
          </p:nvGrpSpPr>
          <p:grpSpPr>
            <a:xfrm>
              <a:off x="2209800" y="2971800"/>
              <a:ext cx="5257800" cy="2895600"/>
              <a:chOff x="2209800" y="2971800"/>
              <a:chExt cx="5257800" cy="28956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16200000" flipH="1">
                <a:off x="1485900" y="4000500"/>
                <a:ext cx="17526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209800" y="2971800"/>
                <a:ext cx="1905000" cy="304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514600" y="5029200"/>
                <a:ext cx="1600200" cy="533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3505200" y="3505200"/>
                <a:ext cx="11430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114800" y="2971800"/>
                <a:ext cx="16002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4038600" y="3200400"/>
                <a:ext cx="1676400" cy="9144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791200" y="4419602"/>
                <a:ext cx="1371600" cy="3047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5029200" y="5105400"/>
                <a:ext cx="1143000" cy="381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0800000">
                <a:off x="5410200" y="5867400"/>
                <a:ext cx="20574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0800000" flipV="1">
                <a:off x="5410200" y="4419600"/>
                <a:ext cx="1752600" cy="1447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88"/>
          <p:cNvGrpSpPr/>
          <p:nvPr/>
        </p:nvGrpSpPr>
        <p:grpSpPr>
          <a:xfrm>
            <a:off x="2057400" y="2133600"/>
            <a:ext cx="5562600" cy="3200400"/>
            <a:chOff x="2057400" y="2819400"/>
            <a:chExt cx="5562600" cy="3200400"/>
          </a:xfrm>
        </p:grpSpPr>
        <p:sp>
          <p:nvSpPr>
            <p:cNvPr id="52" name="Oval 51"/>
            <p:cNvSpPr/>
            <p:nvPr/>
          </p:nvSpPr>
          <p:spPr>
            <a:xfrm>
              <a:off x="3962400" y="2819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638800" y="4572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886200" y="39624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962400" y="5410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362200" y="48768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057400" y="3124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257800" y="5715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104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562600" y="3048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315200" y="57150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a-DK" dirty="0" err="1" smtClean="0"/>
              <a:t>Algoritmik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534400" cy="2819400"/>
          </a:xfrm>
        </p:spPr>
        <p:txBody>
          <a:bodyPr/>
          <a:lstStyle/>
          <a:p>
            <a:r>
              <a:rPr lang="da-DK" dirty="0" smtClean="0">
                <a:solidFill>
                  <a:srgbClr val="C00000"/>
                </a:solidFill>
              </a:rPr>
              <a:t>Metoder</a:t>
            </a:r>
            <a:r>
              <a:rPr lang="da-DK" dirty="0" smtClean="0"/>
              <a:t> til at løse problemer</a:t>
            </a:r>
          </a:p>
          <a:p>
            <a:endParaRPr lang="da-DK" dirty="0" smtClean="0"/>
          </a:p>
          <a:p>
            <a:r>
              <a:rPr lang="da-DK" dirty="0" smtClean="0"/>
              <a:t>Krav til en algoritme</a:t>
            </a:r>
          </a:p>
          <a:p>
            <a:pPr lvl="1"/>
            <a:r>
              <a:rPr lang="da-DK" dirty="0" smtClean="0">
                <a:solidFill>
                  <a:srgbClr val="C00000"/>
                </a:solidFill>
              </a:rPr>
              <a:t>Korrekt</a:t>
            </a:r>
            <a:r>
              <a:rPr lang="da-DK" dirty="0" smtClean="0"/>
              <a:t> (gør det den skal)</a:t>
            </a:r>
          </a:p>
          <a:p>
            <a:pPr lvl="1"/>
            <a:r>
              <a:rPr lang="da-DK" b="1" dirty="0" smtClean="0">
                <a:solidFill>
                  <a:srgbClr val="C00000"/>
                </a:solidFill>
              </a:rPr>
              <a:t>Effektiv</a:t>
            </a:r>
            <a:r>
              <a:rPr lang="da-DK" dirty="0" smtClean="0"/>
              <a:t> (f.eks. m.h.t. tid for at løse et problem)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057400" y="2057400"/>
            <a:ext cx="4648200" cy="39624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04800" y="1447800"/>
            <a:ext cx="1524000" cy="51816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 følgende grafer </a:t>
            </a:r>
            <a:r>
              <a:rPr lang="da-DK" dirty="0" err="1" smtClean="0"/>
              <a:t>planare</a:t>
            </a:r>
            <a:r>
              <a:rPr lang="da-DK" dirty="0" smtClean="0"/>
              <a:t>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790700"/>
          <a:ext cx="1219200" cy="47625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3400"/>
                <a:gridCol w="685800"/>
              </a:tblGrid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da-DK" i="1" dirty="0" smtClean="0">
                          <a:solidFill>
                            <a:schemeClr val="tx1"/>
                          </a:solidFill>
                          <a:latin typeface="Times" pitchFamily="18" charset="0"/>
                          <a:cs typeface="Times" pitchFamily="18" charset="0"/>
                        </a:rPr>
                        <a:t>n</a:t>
                      </a:r>
                      <a:endParaRPr lang="en-US" i="1" dirty="0">
                        <a:solidFill>
                          <a:schemeClr val="tx1"/>
                        </a:solidFill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r>
                        <a:rPr lang="da-DK" i="1" baseline="-2500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cs typeface="Times" pitchFamily="18" charset="0"/>
                        </a:rPr>
                        <a:t>n</a:t>
                      </a: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i="1" baseline="-25000" dirty="0">
                        <a:solidFill>
                          <a:schemeClr val="tx1"/>
                        </a:solidFill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09802" y="2362200"/>
          <a:ext cx="4343398" cy="3581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4333"/>
                <a:gridCol w="707813"/>
                <a:gridCol w="707813"/>
                <a:gridCol w="707813"/>
                <a:gridCol w="707813"/>
                <a:gridCol w="707813"/>
              </a:tblGrid>
              <a:tr h="626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i="1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cs typeface="Times" pitchFamily="18" charset="0"/>
                        </a:rPr>
                        <a:t>K</a:t>
                      </a:r>
                      <a:r>
                        <a:rPr lang="da-DK" i="1" baseline="-25000" dirty="0" err="1" smtClean="0">
                          <a:solidFill>
                            <a:schemeClr val="tx1"/>
                          </a:solidFill>
                          <a:latin typeface="Times" pitchFamily="18" charset="0"/>
                          <a:cs typeface="Times" pitchFamily="18" charset="0"/>
                        </a:rPr>
                        <a:t>n,m</a:t>
                      </a:r>
                      <a:r>
                        <a:rPr lang="da-DK" i="1" baseline="0" dirty="0" smtClean="0">
                          <a:solidFill>
                            <a:schemeClr val="tx1"/>
                          </a:solidFill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i="1" baseline="-25000" dirty="0" smtClean="0">
                        <a:solidFill>
                          <a:schemeClr val="tx1"/>
                        </a:solidFill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068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</a:tr>
              <a:tr h="591068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</a:tr>
              <a:tr h="591068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</a:tr>
              <a:tr h="591068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</a:tr>
              <a:tr h="591068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239000" y="1828800"/>
            <a:ext cx="1524000" cy="1676400"/>
            <a:chOff x="2057400" y="2895600"/>
            <a:chExt cx="1524000" cy="1676400"/>
          </a:xfrm>
        </p:grpSpPr>
        <p:sp>
          <p:nvSpPr>
            <p:cNvPr id="10" name="Freeform 9"/>
            <p:cNvSpPr/>
            <p:nvPr/>
          </p:nvSpPr>
          <p:spPr>
            <a:xfrm>
              <a:off x="2218544" y="3057993"/>
              <a:ext cx="1244184" cy="1379096"/>
            </a:xfrm>
            <a:custGeom>
              <a:avLst/>
              <a:gdLst>
                <a:gd name="connsiteX0" fmla="*/ 0 w 1244184"/>
                <a:gd name="connsiteY0" fmla="*/ 1379096 h 1379096"/>
                <a:gd name="connsiteX1" fmla="*/ 689548 w 1244184"/>
                <a:gd name="connsiteY1" fmla="*/ 0 h 1379096"/>
                <a:gd name="connsiteX2" fmla="*/ 1244184 w 1244184"/>
                <a:gd name="connsiteY2" fmla="*/ 1019332 h 1379096"/>
                <a:gd name="connsiteX3" fmla="*/ 0 w 1244184"/>
                <a:gd name="connsiteY3" fmla="*/ 1379096 h 137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184" h="1379096">
                  <a:moveTo>
                    <a:pt x="0" y="1379096"/>
                  </a:moveTo>
                  <a:lnTo>
                    <a:pt x="689548" y="0"/>
                  </a:lnTo>
                  <a:lnTo>
                    <a:pt x="1244184" y="1019332"/>
                  </a:lnTo>
                  <a:lnTo>
                    <a:pt x="0" y="137909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743200" y="28956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76600" y="3886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4267200"/>
              <a:ext cx="304800" cy="304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3576935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400" i="1" dirty="0" smtClean="0">
                  <a:latin typeface="Times" pitchFamily="18" charset="0"/>
                  <a:cs typeface="Times" pitchFamily="18" charset="0"/>
                </a:rPr>
                <a:t>K</a:t>
              </a:r>
              <a:r>
                <a:rPr lang="da-DK" sz="2400" baseline="-25000" dirty="0" smtClean="0">
                  <a:latin typeface="Times" pitchFamily="18" charset="0"/>
                  <a:cs typeface="Times" pitchFamily="18" charset="0"/>
                </a:rPr>
                <a:t>3</a:t>
              </a:r>
              <a:endParaRPr lang="en-US" sz="2400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7391400" y="4724400"/>
            <a:ext cx="1219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91400" y="5029200"/>
            <a:ext cx="1219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391400" y="5562600"/>
            <a:ext cx="1219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91400" y="5257800"/>
            <a:ext cx="12192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91400" y="4724400"/>
            <a:ext cx="12192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391400" y="5029200"/>
            <a:ext cx="1219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239000" y="4572000"/>
            <a:ext cx="304800" cy="304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39000" y="5105400"/>
            <a:ext cx="304800" cy="304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5638800"/>
            <a:ext cx="304800" cy="304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58200" y="4876800"/>
            <a:ext cx="304800" cy="304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458200" y="5410200"/>
            <a:ext cx="304800" cy="304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00" y="59391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smtClean="0">
                <a:latin typeface="Times" pitchFamily="18" charset="0"/>
                <a:cs typeface="Times" pitchFamily="18" charset="0"/>
              </a:rPr>
              <a:t>K</a:t>
            </a:r>
            <a:r>
              <a:rPr lang="da-DK" sz="2400" baseline="-25000" dirty="0" smtClean="0">
                <a:latin typeface="Times" pitchFamily="18" charset="0"/>
                <a:cs typeface="Times" pitchFamily="18" charset="0"/>
              </a:rPr>
              <a:t>3,2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2713704"/>
            <a:ext cx="8182896" cy="144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Kuratowski's</a:t>
            </a:r>
            <a:r>
              <a:rPr lang="en-US" dirty="0" smtClean="0"/>
              <a:t> </a:t>
            </a:r>
            <a:r>
              <a:rPr lang="en-US" dirty="0" err="1" smtClean="0"/>
              <a:t>Sætning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04" y="2865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En  graf er </a:t>
            </a:r>
            <a:r>
              <a:rPr lang="da-DK" dirty="0" err="1" smtClean="0"/>
              <a:t>planar</a:t>
            </a:r>
            <a:r>
              <a:rPr lang="da-DK" dirty="0" smtClean="0"/>
              <a:t> hvis og kun hvis den ikke indeholder en delgraf der er en </a:t>
            </a:r>
            <a:r>
              <a:rPr lang="da-DK" i="1" dirty="0" smtClean="0">
                <a:latin typeface="Times" pitchFamily="18" charset="0"/>
                <a:cs typeface="Times" pitchFamily="18" charset="0"/>
              </a:rPr>
              <a:t>K</a:t>
            </a:r>
            <a:r>
              <a:rPr lang="da-DK" baseline="-25000" dirty="0" smtClean="0">
                <a:latin typeface="Times" pitchFamily="18" charset="0"/>
                <a:cs typeface="Times" pitchFamily="18" charset="0"/>
              </a:rPr>
              <a:t>5</a:t>
            </a:r>
            <a:r>
              <a:rPr lang="da-DK" dirty="0" smtClean="0"/>
              <a:t> eller </a:t>
            </a:r>
            <a:r>
              <a:rPr lang="da-DK" i="1" dirty="0" smtClean="0">
                <a:latin typeface="Times" pitchFamily="18" charset="0"/>
                <a:cs typeface="Times" pitchFamily="18" charset="0"/>
              </a:rPr>
              <a:t>K</a:t>
            </a:r>
            <a:r>
              <a:rPr lang="da-DK" baseline="-25000" dirty="0" smtClean="0">
                <a:latin typeface="Times" pitchFamily="18" charset="0"/>
                <a:cs typeface="Times" pitchFamily="18" charset="0"/>
              </a:rPr>
              <a:t>3,3</a:t>
            </a:r>
            <a:endParaRPr lang="en-US" baseline="-25000" dirty="0" smtClean="0">
              <a:latin typeface="Times" pitchFamily="18" charset="0"/>
              <a:cs typeface="Times" pitchFamily="18" charset="0"/>
            </a:endParaRPr>
          </a:p>
          <a:p>
            <a:pPr marL="0" indent="0"/>
            <a:endParaRPr lang="da-DK" dirty="0" smtClean="0"/>
          </a:p>
          <a:p>
            <a:pPr marL="0" indent="0"/>
            <a:endParaRPr lang="da-DK" dirty="0" smtClean="0"/>
          </a:p>
          <a:p>
            <a:pPr marL="0" indent="0">
              <a:buNone/>
            </a:pP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delgraf er en graf der opnås ved at slette knuder og kanter og erstatte       med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5797344" y="5799137"/>
            <a:ext cx="6096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7200899" y="5860589"/>
            <a:ext cx="6096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43600" y="5761037"/>
            <a:ext cx="304800" cy="304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5400" y="1295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Kuratowski 1896–</a:t>
            </a:r>
            <a:r>
              <a:rPr lang="da-DK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980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dirty="0" smtClean="0"/>
              <a:t>Historie – </a:t>
            </a:r>
            <a:r>
              <a:rPr lang="da-DK" dirty="0" err="1" smtClean="0"/>
              <a:t>Planaritets</a:t>
            </a:r>
            <a:r>
              <a:rPr lang="da-DK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458200" cy="1447800"/>
          </a:xfrm>
        </p:spPr>
        <p:txBody>
          <a:bodyPr/>
          <a:lstStyle/>
          <a:p>
            <a:pPr>
              <a:tabLst>
                <a:tab pos="8694738" algn="l"/>
              </a:tabLst>
            </a:pPr>
            <a:r>
              <a:rPr lang="da-DK" sz="2800" dirty="0" smtClean="0"/>
              <a:t>Baseret på </a:t>
            </a:r>
            <a:r>
              <a:rPr lang="da-DK" sz="2800" dirty="0" err="1" smtClean="0"/>
              <a:t>Kuratowski’s</a:t>
            </a:r>
            <a:r>
              <a:rPr lang="da-DK" sz="2800" dirty="0" smtClean="0"/>
              <a:t> Sætning findes flere algoritmer til at </a:t>
            </a:r>
            <a:r>
              <a:rPr lang="da-DK" sz="2800" dirty="0" smtClean="0">
                <a:solidFill>
                  <a:srgbClr val="C00000"/>
                </a:solidFill>
              </a:rPr>
              <a:t>teste</a:t>
            </a:r>
            <a:r>
              <a:rPr lang="da-DK" sz="2800" dirty="0" smtClean="0"/>
              <a:t> om en graf er </a:t>
            </a:r>
            <a:r>
              <a:rPr lang="da-DK" sz="2800" dirty="0" err="1" smtClean="0"/>
              <a:t>planar</a:t>
            </a:r>
            <a:endParaRPr lang="da-DK" sz="2800" dirty="0" smtClean="0"/>
          </a:p>
          <a:p>
            <a:pPr>
              <a:buNone/>
              <a:tabLst>
                <a:tab pos="8694738" algn="l"/>
              </a:tabLst>
            </a:pPr>
            <a:r>
              <a:rPr lang="da-DK" sz="2800" dirty="0" smtClean="0"/>
              <a:t>	(givet en liste af </a:t>
            </a:r>
            <a:r>
              <a:rPr lang="da-DK" sz="2800" i="1" dirty="0" smtClean="0">
                <a:latin typeface="Times" pitchFamily="18" charset="0"/>
                <a:cs typeface="Times" pitchFamily="18" charset="0"/>
              </a:rPr>
              <a:t>e</a:t>
            </a:r>
            <a:r>
              <a:rPr lang="da-DK" sz="2800" dirty="0" smtClean="0"/>
              <a:t> par </a:t>
            </a:r>
            <a:r>
              <a:rPr lang="da-DK" sz="2800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da-DK" sz="2800" i="1" dirty="0" err="1" smtClean="0">
                <a:latin typeface="Times" pitchFamily="18" charset="0"/>
                <a:cs typeface="Times" pitchFamily="18" charset="0"/>
              </a:rPr>
              <a:t>i</a:t>
            </a:r>
            <a:r>
              <a:rPr lang="da-DK" sz="2800" dirty="0" err="1" smtClean="0">
                <a:latin typeface="Times" pitchFamily="18" charset="0"/>
                <a:cs typeface="Times" pitchFamily="18" charset="0"/>
              </a:rPr>
              <a:t>,</a:t>
            </a:r>
            <a:r>
              <a:rPr lang="da-DK" sz="2800" i="1" dirty="0" err="1" smtClean="0">
                <a:latin typeface="Times" pitchFamily="18" charset="0"/>
                <a:cs typeface="Times" pitchFamily="18" charset="0"/>
              </a:rPr>
              <a:t>j</a:t>
            </a:r>
            <a:r>
              <a:rPr lang="da-DK" sz="2800" dirty="0" smtClean="0">
                <a:latin typeface="Times" pitchFamily="18" charset="0"/>
                <a:cs typeface="Times" pitchFamily="18" charset="0"/>
              </a:rPr>
              <a:t>)</a:t>
            </a:r>
            <a:r>
              <a:rPr lang="da-DK" sz="2800" dirty="0" smtClean="0"/>
              <a:t> som angiver kanterne)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37338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tabLst>
                <a:tab pos="8694738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1961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Auslander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(</a:t>
            </a:r>
            <a:r>
              <a:rPr lang="en-US" sz="2800" i="1" kern="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1964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Demoucron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Malgrange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Pertuiset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(</a:t>
            </a:r>
            <a:r>
              <a:rPr lang="en-US" sz="2800" i="1" kern="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2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1974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Hopcroft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Tarjan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(</a:t>
            </a:r>
            <a:r>
              <a:rPr lang="en-US" sz="2800" i="1" kern="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1985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Chiba,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Nishizeki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Abe and Ozawa  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indlejring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(</a:t>
            </a:r>
            <a:r>
              <a:rPr lang="en-US" sz="2800" i="1" kern="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v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" pitchFamily="18" charset="0"/>
                <a:ea typeface="+mn-ea"/>
                <a:cs typeface="Times" pitchFamily="18" charset="0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400"/>
            <a:ext cx="9144000" cy="1143000"/>
          </a:xfrm>
        </p:spPr>
        <p:txBody>
          <a:bodyPr/>
          <a:lstStyle/>
          <a:p>
            <a:r>
              <a:rPr lang="da-DK" sz="5400" dirty="0" smtClean="0"/>
              <a:t>Eksempel fra DM i Programmering 2009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9556" y="3244334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ncpc.idi.ntnu.no/ncpc2009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73083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da-DK" dirty="0" err="1" smtClean="0"/>
              <a:t>Speedy</a:t>
            </a:r>
            <a:r>
              <a:rPr lang="da-DK" dirty="0" smtClean="0"/>
              <a:t> </a:t>
            </a:r>
            <a:r>
              <a:rPr lang="da-DK" dirty="0" err="1" smtClean="0"/>
              <a:t>Escape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-1910860" y="3292640"/>
            <a:ext cx="436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ncpc.idi.ntnu.no/ncpc2009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267200"/>
            <a:ext cx="8534400" cy="114300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Opgave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Assymptotisk</a:t>
            </a:r>
            <a:r>
              <a:rPr lang="da-DK" dirty="0" smtClean="0"/>
              <a:t> Tid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686800" cy="4525963"/>
          </a:xfrm>
        </p:spPr>
        <p:txBody>
          <a:bodyPr/>
          <a:lstStyle/>
          <a:p>
            <a:r>
              <a:rPr lang="da-DK" dirty="0" smtClean="0"/>
              <a:t>Lad </a:t>
            </a:r>
            <a:r>
              <a:rPr lang="da-DK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</a:t>
            </a:r>
            <a:r>
              <a:rPr lang="da-DK" dirty="0" smtClean="0"/>
              <a:t> være størrelsen af et problem</a:t>
            </a:r>
          </a:p>
          <a:p>
            <a:endParaRPr lang="da-DK" dirty="0" smtClean="0"/>
          </a:p>
          <a:p>
            <a:r>
              <a:rPr lang="da-DK" dirty="0" smtClean="0"/>
              <a:t>Algoritme </a:t>
            </a:r>
            <a:r>
              <a:rPr lang="da-DK" b="1" dirty="0" smtClean="0">
                <a:solidFill>
                  <a:srgbClr val="C00000"/>
                </a:solidFill>
              </a:rPr>
              <a:t>A</a:t>
            </a:r>
            <a:r>
              <a:rPr lang="da-DK" dirty="0" smtClean="0"/>
              <a:t>: Løser problemet i tid </a:t>
            </a:r>
            <a:r>
              <a:rPr lang="da-DK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</a:t>
            </a:r>
          </a:p>
          <a:p>
            <a:r>
              <a:rPr lang="da-DK" dirty="0" smtClean="0"/>
              <a:t>Algoritme </a:t>
            </a:r>
            <a:r>
              <a:rPr lang="da-DK" b="1" dirty="0" smtClean="0">
                <a:solidFill>
                  <a:srgbClr val="C00000"/>
                </a:solidFill>
              </a:rPr>
              <a:t>B</a:t>
            </a:r>
            <a:r>
              <a:rPr lang="da-DK" dirty="0" smtClean="0"/>
              <a:t>: Løser problemet i tid </a:t>
            </a:r>
            <a:r>
              <a:rPr lang="da-DK" b="1" i="1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n</a:t>
            </a:r>
            <a:r>
              <a:rPr lang="da-DK" b="1" baseline="30000" dirty="0" smtClean="0">
                <a:solidFill>
                  <a:srgbClr val="C00000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da-DK" dirty="0" smtClean="0"/>
              <a:t> </a:t>
            </a:r>
          </a:p>
          <a:p>
            <a:endParaRPr lang="da-DK" dirty="0" smtClean="0"/>
          </a:p>
          <a:p>
            <a:r>
              <a:rPr lang="da-DK" dirty="0" smtClean="0"/>
              <a:t>Hvilken algoritme er hurtigst ? </a:t>
            </a:r>
            <a:r>
              <a:rPr lang="da-DK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</a:t>
            </a:r>
            <a:r>
              <a:rPr lang="da-DK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n</a:t>
            </a:r>
            <a:r>
              <a:rPr lang="da-DK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 pitchFamily="18" charset="0"/>
                <a:cs typeface="Times" pitchFamily="18" charset="0"/>
              </a:rPr>
              <a:t> → ∞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Times" pitchFamily="18" charset="0"/>
              </a:rPr>
              <a:t>1089</a:t>
            </a:r>
            <a:r>
              <a:rPr lang="en-US" dirty="0" smtClean="0">
                <a:latin typeface="Times" pitchFamily="18" charset="0"/>
                <a:cs typeface="Arial" charset="0"/>
              </a:rPr>
              <a:t>·</a:t>
            </a:r>
            <a:r>
              <a:rPr lang="da-DK" i="1" dirty="0" smtClean="0">
                <a:latin typeface="Times" pitchFamily="18" charset="0"/>
              </a:rPr>
              <a:t>n</a:t>
            </a:r>
            <a:r>
              <a:rPr lang="da-DK" dirty="0" smtClean="0"/>
              <a:t>   </a:t>
            </a:r>
            <a:r>
              <a:rPr lang="da-DK" dirty="0" err="1"/>
              <a:t>vs</a:t>
            </a:r>
            <a:r>
              <a:rPr lang="da-DK" dirty="0"/>
              <a:t>   </a:t>
            </a:r>
            <a:r>
              <a:rPr lang="da-DK" dirty="0">
                <a:solidFill>
                  <a:srgbClr val="00CC00"/>
                </a:solidFill>
                <a:latin typeface="Times" pitchFamily="18" charset="0"/>
              </a:rPr>
              <a:t>0.33</a:t>
            </a:r>
            <a:r>
              <a:rPr lang="en-US" dirty="0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·</a:t>
            </a:r>
            <a:r>
              <a:rPr lang="en-US" i="1" dirty="0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n</a:t>
            </a:r>
            <a:r>
              <a:rPr lang="en-US" baseline="30000" dirty="0" smtClean="0">
                <a:solidFill>
                  <a:srgbClr val="00CC00"/>
                </a:solidFill>
                <a:latin typeface="Times" pitchFamily="18" charset="0"/>
                <a:cs typeface="Arial" charset="0"/>
              </a:rPr>
              <a:t>2</a:t>
            </a:r>
            <a:endParaRPr lang="en-US" baseline="30000" dirty="0">
              <a:solidFill>
                <a:srgbClr val="00CC00"/>
              </a:solidFill>
              <a:latin typeface="Times" pitchFamily="18" charset="0"/>
              <a:cs typeface="Arial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71628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267199"/>
            <a:ext cx="2857470" cy="20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5119" y="2161735"/>
            <a:ext cx="2933761" cy="213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198" y="4267199"/>
            <a:ext cx="2933670" cy="20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71680"/>
            <a:ext cx="2933761" cy="20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330" y="2171680"/>
            <a:ext cx="2933670" cy="20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8198" y="4267199"/>
            <a:ext cx="2995802" cy="20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 rot="5400000">
            <a:off x="321003" y="3771106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91694" y="3771105"/>
            <a:ext cx="54102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106679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Plot af de to funktioner </a:t>
            </a:r>
          </a:p>
          <a:p>
            <a:r>
              <a:rPr lang="da-DK" dirty="0" smtClean="0"/>
              <a:t>– ikke særlig informativ </a:t>
            </a:r>
            <a:endParaRPr lang="da-DK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1066799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Plot af de to funktioner med logaritmisk y-akse </a:t>
            </a:r>
          </a:p>
          <a:p>
            <a:r>
              <a:rPr lang="da-DK" dirty="0" smtClean="0"/>
              <a:t>– første plot misvisende </a:t>
            </a:r>
            <a:endParaRPr lang="da-DK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1066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Plot af brøken mellem de to funktioner </a:t>
            </a:r>
          </a:p>
          <a:p>
            <a:r>
              <a:rPr lang="da-DK" dirty="0" smtClean="0"/>
              <a:t>– første plot misvisende</a:t>
            </a:r>
            <a:endParaRPr lang="da-DK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da-DK" sz="4400" b="1" i="1" dirty="0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sz="4400" b="1" baseline="30000" dirty="0" smtClean="0">
                <a:solidFill>
                  <a:srgbClr val="C00000"/>
                </a:solidFill>
                <a:latin typeface="Times" pitchFamily="18" charset="0"/>
              </a:rPr>
              <a:t>5 </a:t>
            </a:r>
            <a:r>
              <a:rPr lang="en-US" sz="4400" b="1" dirty="0" smtClean="0">
                <a:solidFill>
                  <a:srgbClr val="C00000"/>
                </a:solidFill>
                <a:latin typeface="Times" pitchFamily="18" charset="0"/>
                <a:cs typeface="Arial" charset="0"/>
              </a:rPr>
              <a:t>·</a:t>
            </a:r>
            <a:r>
              <a:rPr lang="da-DK" sz="4400" b="1" baseline="30000" dirty="0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lang="da-DK" sz="4400" b="1" dirty="0" smtClean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da-DK" sz="4400" b="1" i="1" baseline="30000" dirty="0" smtClean="0">
                <a:solidFill>
                  <a:srgbClr val="C00000"/>
                </a:solidFill>
                <a:latin typeface="Times" pitchFamily="18" charset="0"/>
              </a:rPr>
              <a:t>n</a:t>
            </a:r>
            <a:r>
              <a:rPr lang="da-DK" sz="4400" b="1" i="1" dirty="0" smtClean="0">
                <a:solidFill>
                  <a:srgbClr val="C00000"/>
                </a:solidFill>
                <a:latin typeface="Times" pitchFamily="18" charset="0"/>
              </a:rPr>
              <a:t> </a:t>
            </a:r>
            <a:r>
              <a:rPr kumimoji="0" lang="da-DK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da-DK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0" lang="da-DK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da-DK" sz="4400" b="1" dirty="0" smtClean="0">
                <a:solidFill>
                  <a:srgbClr val="00CC00"/>
                </a:solidFill>
                <a:latin typeface="Times" pitchFamily="18" charset="0"/>
              </a:rPr>
              <a:t>3</a:t>
            </a:r>
            <a:r>
              <a:rPr lang="da-DK" sz="4400" b="1" i="1" baseline="30000" dirty="0" smtClean="0">
                <a:solidFill>
                  <a:srgbClr val="00CC00"/>
                </a:solidFill>
                <a:latin typeface="Times" pitchFamily="18" charset="0"/>
              </a:rPr>
              <a:t>n    </a:t>
            </a:r>
            <a:endParaRPr kumimoji="0" lang="en-US" sz="4400" b="1" i="0" u="none" strike="noStrike" kern="0" cap="none" spc="0" normalizeH="0" baseline="3000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Times" pitchFamily="18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3913</TotalTime>
  <Words>1296</Words>
  <Application>Microsoft Office PowerPoint</Application>
  <PresentationFormat>On-screen Show (4:3)</PresentationFormat>
  <Paragraphs>329</Paragraphs>
  <Slides>65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Default Design</vt:lpstr>
      <vt:lpstr>Equation</vt:lpstr>
      <vt:lpstr>Oplæg og øvelser, herunder frugt og vand</vt:lpstr>
      <vt:lpstr>Algoritmer: Matricer og Grafer</vt:lpstr>
      <vt:lpstr>Gerth Stølting Brodal</vt:lpstr>
      <vt:lpstr>Indhold</vt:lpstr>
      <vt:lpstr>Algoritmik</vt:lpstr>
      <vt:lpstr>Algoritmik</vt:lpstr>
      <vt:lpstr>Assymptotisk Tid</vt:lpstr>
      <vt:lpstr>1089·n   vs   0.33·n2</vt:lpstr>
      <vt:lpstr>Slide 9</vt:lpstr>
      <vt:lpstr>Assymptotisk Tid</vt:lpstr>
      <vt:lpstr>Assymptotisk Tid (formel)</vt:lpstr>
      <vt:lpstr>6 ∙ 7 = 42</vt:lpstr>
      <vt:lpstr>Multiplikation af lange heltal</vt:lpstr>
      <vt:lpstr>Matricer</vt:lpstr>
      <vt:lpstr>Matrix</vt:lpstr>
      <vt:lpstr>Matrix Multiplikation</vt:lpstr>
      <vt:lpstr>Matrix Multiplikation</vt:lpstr>
      <vt:lpstr>Matrix Multiplikation</vt:lpstr>
      <vt:lpstr>Matrix Multiplikation</vt:lpstr>
      <vt:lpstr>(Kvadratisk) Matrix Multiplikation</vt:lpstr>
      <vt:lpstr>Matrix Multiplikation</vt:lpstr>
      <vt:lpstr>(Kvadratisk) Matrix Multiplikation</vt:lpstr>
      <vt:lpstr>Strassen’s Matrix Multiplikation</vt:lpstr>
      <vt:lpstr>Strassen’s Matrix Multiplikation</vt:lpstr>
      <vt:lpstr>Matrix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Grafer</vt:lpstr>
      <vt:lpstr>Grafer</vt:lpstr>
      <vt:lpstr>Graf repræsentationer:  Incidenslister og incidensmatricer</vt:lpstr>
      <vt:lpstr>Slide 37</vt:lpstr>
      <vt:lpstr>Korteste Veje mellem alle  Par af Knude</vt:lpstr>
      <vt:lpstr>Multiplikation – Tropiske Algebra</vt:lpstr>
      <vt:lpstr>Multiplikation – Tropiske Algebra</vt:lpstr>
      <vt:lpstr>Korteste Veje mellem alle Par af Knude</vt:lpstr>
      <vt:lpstr>Slide 42</vt:lpstr>
      <vt:lpstr>Korteste Veje mellem alle Par af Knude</vt:lpstr>
      <vt:lpstr>Floyd-Warshall</vt:lpstr>
      <vt:lpstr>Korteste Veje fra s til alle  Par af Knude</vt:lpstr>
      <vt:lpstr>Eksempel: Korteste veje fra s</vt:lpstr>
      <vt:lpstr>Eksempel: Korteste veje træer</vt:lpstr>
      <vt:lpstr>Korteste Veje Estimater : Initialisering</vt:lpstr>
      <vt:lpstr>Korteste Veje Estimater : Relax</vt:lpstr>
      <vt:lpstr>Bellman-Ford: Korteste Veje i Grafer med Negative Vægte</vt:lpstr>
      <vt:lpstr>Bellman-Ford:  Eksempel</vt:lpstr>
      <vt:lpstr>Dijkstra: Korteste Veje i Grafer uden Negative Vægte</vt:lpstr>
      <vt:lpstr>Dijkstra : Eksempel</vt:lpstr>
      <vt:lpstr>Korteste Veje</vt:lpstr>
      <vt:lpstr>Slide 55</vt:lpstr>
      <vt:lpstr>Planare Grafer</vt:lpstr>
      <vt:lpstr>Planare Grafer</vt:lpstr>
      <vt:lpstr>Euler’s Formel</vt:lpstr>
      <vt:lpstr>Euler’s Formel</vt:lpstr>
      <vt:lpstr>Er følgende grafer planare?</vt:lpstr>
      <vt:lpstr>Kuratowski's Sætning</vt:lpstr>
      <vt:lpstr>Historie – Planaritets Test</vt:lpstr>
      <vt:lpstr>Eksempel fra DM i Programmering 2009</vt:lpstr>
      <vt:lpstr>Speedy Escape</vt:lpstr>
      <vt:lpstr>Slide 65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101</cp:revision>
  <dcterms:created xsi:type="dcterms:W3CDTF">2007-02-01T13:58:12Z</dcterms:created>
  <dcterms:modified xsi:type="dcterms:W3CDTF">2009-11-02T08:56:58Z</dcterms:modified>
</cp:coreProperties>
</file>