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1" r:id="rId3"/>
    <p:sldId id="294" r:id="rId4"/>
    <p:sldId id="257" r:id="rId5"/>
    <p:sldId id="266" r:id="rId6"/>
    <p:sldId id="267" r:id="rId7"/>
    <p:sldId id="272" r:id="rId8"/>
    <p:sldId id="264" r:id="rId9"/>
    <p:sldId id="265" r:id="rId10"/>
    <p:sldId id="262" r:id="rId11"/>
    <p:sldId id="271" r:id="rId12"/>
    <p:sldId id="275" r:id="rId13"/>
    <p:sldId id="274" r:id="rId14"/>
    <p:sldId id="273" r:id="rId15"/>
    <p:sldId id="299" r:id="rId16"/>
    <p:sldId id="270" r:id="rId17"/>
    <p:sldId id="268" r:id="rId18"/>
    <p:sldId id="269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th Stølting Brodal" initials="G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FFFF00"/>
    <a:srgbClr val="FFF189"/>
    <a:srgbClr val="FE0000"/>
    <a:srgbClr val="FF5D5D"/>
    <a:srgbClr val="FF696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0745" autoAdjust="0"/>
  </p:normalViewPr>
  <p:slideViewPr>
    <p:cSldViewPr snapToGrid="0">
      <p:cViewPr varScale="1">
        <p:scale>
          <a:sx n="143" d="100"/>
          <a:sy n="143" d="100"/>
        </p:scale>
        <p:origin x="132" y="252"/>
      </p:cViewPr>
      <p:guideLst>
        <p:guide orient="horz" pos="2160"/>
        <p:guide pos="380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9577F-3B8C-4BC2-8910-B53EC20B725C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39DA1-4C7E-4B5E-BA2B-C319ADCCB455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602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Time: 13:00-14:00</a:t>
            </a:r>
            <a:r>
              <a:rPr lang="da-DK" sz="12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Duration: 45 </a:t>
            </a:r>
            <a:r>
              <a:rPr lang="de-DE" sz="1200" b="0" i="0" u="none" strike="noStrike" dirty="0" err="1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minutes</a:t>
            </a:r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 </a:t>
            </a:r>
            <a:r>
              <a:rPr lang="de-DE" sz="1200" b="0" i="0" u="none" strike="noStrike" dirty="0" err="1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followed</a:t>
            </a:r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 </a:t>
            </a:r>
            <a:r>
              <a:rPr lang="de-DE" sz="1200" b="0" i="0" u="none" strike="noStrike" dirty="0" err="1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by</a:t>
            </a:r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 a Q&amp;A (</a:t>
            </a:r>
            <a:r>
              <a:rPr lang="de-DE" sz="1200" b="0" i="0" u="none" strike="noStrike" dirty="0" err="1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approx</a:t>
            </a:r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. 15 </a:t>
            </a:r>
            <a:r>
              <a:rPr lang="de-DE" sz="1200" b="0" i="0" u="none" strike="noStrike" dirty="0" err="1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minutes</a:t>
            </a:r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)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Topic: </a:t>
            </a:r>
            <a:r>
              <a:rPr lang="de-DE" sz="1200" b="0" i="0" u="none" strike="noStrike" dirty="0" err="1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Lecture</a:t>
            </a:r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 relevant for </a:t>
            </a:r>
            <a:r>
              <a:rPr lang="de-DE" sz="1200" b="0" i="0" u="none" strike="noStrike" dirty="0" err="1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postdocs</a:t>
            </a:r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.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200" b="0" i="0" u="none" strike="noStrike" dirty="0">
                <a:effectLst/>
                <a:latin typeface="Amasis MT Pro Light" panose="02040304050005020304" pitchFamily="18" charset="0"/>
                <a:ea typeface="Calibri" panose="020F0502020204030204" pitchFamily="34" charset="0"/>
              </a:rPr>
              <a:t> 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4720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4057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4999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6623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235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020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Auditorium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often 2 projectors in bigger auditoriums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</a:t>
            </a:r>
            <a:r>
              <a:rPr lang="en-US" baseline="0" dirty="0"/>
              <a:t> to use two computers, 1 = the permanent PC in the auditorium, then two computers and docking station; recently only one computer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boards,</a:t>
            </a:r>
            <a:r>
              <a:rPr lang="en-US" baseline="0" dirty="0"/>
              <a:t> often good blackboards, but sometimes bad white boards with no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two screens are not available in Aud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AF45-4343-42EE-AE46-92AEDCEAC2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63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AF45-4343-42EE-AE46-92AEDCEAC2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82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AF45-4343-42EE-AE46-92AEDCEAC2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colleague</a:t>
            </a:r>
            <a:r>
              <a:rPr lang="da-DK" dirty="0"/>
              <a:t> asks </a:t>
            </a:r>
            <a:r>
              <a:rPr lang="da-DK" dirty="0" err="1"/>
              <a:t>you</a:t>
            </a:r>
            <a:r>
              <a:rPr lang="da-DK" dirty="0"/>
              <a:t> to </a:t>
            </a:r>
            <a:r>
              <a:rPr lang="da-DK" dirty="0" err="1"/>
              <a:t>take</a:t>
            </a:r>
            <a:r>
              <a:rPr lang="da-DK" dirty="0"/>
              <a:t> over a class, </a:t>
            </a:r>
            <a:r>
              <a:rPr lang="da-DK" dirty="0" err="1"/>
              <a:t>since</a:t>
            </a:r>
            <a:r>
              <a:rPr lang="da-DK" dirty="0"/>
              <a:t> he/</a:t>
            </a:r>
            <a:r>
              <a:rPr lang="da-DK" dirty="0" err="1"/>
              <a:t>she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like to </a:t>
            </a:r>
            <a:r>
              <a:rPr lang="da-DK" dirty="0" err="1"/>
              <a:t>attend</a:t>
            </a:r>
            <a:r>
              <a:rPr lang="da-DK" dirty="0"/>
              <a:t>. This is the </a:t>
            </a:r>
            <a:r>
              <a:rPr lang="da-DK" dirty="0" err="1"/>
              <a:t>lecture</a:t>
            </a:r>
            <a:r>
              <a:rPr lang="da-DK" dirty="0"/>
              <a:t> hall, </a:t>
            </a:r>
            <a:r>
              <a:rPr lang="da-DK" dirty="0" err="1"/>
              <a:t>what</a:t>
            </a:r>
            <a:r>
              <a:rPr lang="da-DK" dirty="0"/>
              <a:t> do </a:t>
            </a:r>
            <a:r>
              <a:rPr lang="da-DK" dirty="0" err="1"/>
              <a:t>you</a:t>
            </a:r>
            <a:r>
              <a:rPr lang="da-DK" dirty="0"/>
              <a:t> do? …</a:t>
            </a:r>
          </a:p>
          <a:p>
            <a:endParaRPr lang="da-DK" dirty="0"/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da-DK" dirty="0" err="1"/>
              <a:t>Definitely</a:t>
            </a:r>
            <a:r>
              <a:rPr lang="da-DK" dirty="0"/>
              <a:t>, </a:t>
            </a:r>
            <a:r>
              <a:rPr lang="da-DK" dirty="0" err="1"/>
              <a:t>this</a:t>
            </a:r>
            <a:r>
              <a:rPr lang="da-DK" dirty="0"/>
              <a:t> is the </a:t>
            </a:r>
            <a:r>
              <a:rPr lang="da-DK" dirty="0" err="1"/>
              <a:t>way</a:t>
            </a:r>
            <a:r>
              <a:rPr lang="da-DK" dirty="0"/>
              <a:t> a </a:t>
            </a:r>
            <a:r>
              <a:rPr lang="da-DK" dirty="0" err="1"/>
              <a:t>lecture</a:t>
            </a:r>
            <a:r>
              <a:rPr lang="da-DK" dirty="0"/>
              <a:t> hall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endParaRPr lang="da-DK" dirty="0"/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da-DK" dirty="0"/>
              <a:t>Yes, sounds </a:t>
            </a:r>
            <a:r>
              <a:rPr lang="da-DK" dirty="0" err="1"/>
              <a:t>interesting</a:t>
            </a:r>
            <a:r>
              <a:rPr lang="da-DK" dirty="0"/>
              <a:t> and </a:t>
            </a:r>
            <a:r>
              <a:rPr lang="da-DK" dirty="0" err="1"/>
              <a:t>worth</a:t>
            </a:r>
            <a:r>
              <a:rPr lang="da-DK" dirty="0"/>
              <a:t> a </a:t>
            </a:r>
            <a:r>
              <a:rPr lang="da-DK" dirty="0" err="1"/>
              <a:t>try</a:t>
            </a:r>
            <a:endParaRPr lang="da-DK" dirty="0"/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da-DK" dirty="0"/>
              <a:t>If I had to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da-DK" dirty="0" err="1"/>
              <a:t>Preferably</a:t>
            </a:r>
            <a:r>
              <a:rPr lang="da-DK" dirty="0"/>
              <a:t> not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da-DK" dirty="0"/>
              <a:t>No </a:t>
            </a:r>
            <a:r>
              <a:rPr lang="da-DK" dirty="0" err="1"/>
              <a:t>way</a:t>
            </a:r>
            <a:r>
              <a:rPr lang="da-DK" dirty="0"/>
              <a:t>,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make</a:t>
            </a:r>
            <a:r>
              <a:rPr lang="da-DK" dirty="0"/>
              <a:t> sense at all</a:t>
            </a:r>
          </a:p>
          <a:p>
            <a:endParaRPr lang="da-DK" dirty="0"/>
          </a:p>
          <a:p>
            <a:r>
              <a:rPr lang="da-DK" dirty="0"/>
              <a:t>600-seat arena class </a:t>
            </a:r>
            <a:r>
              <a:rPr lang="da-DK" dirty="0" err="1"/>
              <a:t>room</a:t>
            </a:r>
            <a:r>
              <a:rPr lang="da-DK" dirty="0"/>
              <a:t>, 8 </a:t>
            </a:r>
            <a:r>
              <a:rPr lang="da-DK" dirty="0" err="1"/>
              <a:t>rows</a:t>
            </a:r>
            <a:endParaRPr lang="da-DK" dirty="0"/>
          </a:p>
          <a:p>
            <a:r>
              <a:rPr lang="da-DK" dirty="0"/>
              <a:t>http://is.oregonstate.edu/sites/is.oregonstate.edu/files/article_designing_activeclassroom_wilkerson_0.pdf</a:t>
            </a:r>
          </a:p>
          <a:p>
            <a:r>
              <a:rPr lang="da-DK" dirty="0" err="1"/>
              <a:t>Designed</a:t>
            </a:r>
            <a:r>
              <a:rPr lang="da-DK" dirty="0"/>
              <a:t> for ”</a:t>
            </a:r>
            <a:r>
              <a:rPr lang="da-DK" dirty="0" err="1"/>
              <a:t>active</a:t>
            </a:r>
            <a:r>
              <a:rPr lang="da-DK" dirty="0"/>
              <a:t> learning”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84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ADS</a:t>
            </a:r>
            <a:r>
              <a:rPr lang="en-US" baseline="0" dirty="0"/>
              <a:t> 96 for engineering students</a:t>
            </a:r>
          </a:p>
          <a:p>
            <a:r>
              <a:rPr lang="en-US" baseline="0" dirty="0"/>
              <a:t>TA course: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Record yourself (using VHS), very hand waving (juggling)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Electricity disappeared for several hours – for warning: Over the years,</a:t>
            </a:r>
            <a:r>
              <a:rPr lang="en-US" baseline="0" dirty="0"/>
              <a:t> whatever tool you try to use in your teaching, be prepared that the do not work...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Introduction</a:t>
            </a:r>
            <a:r>
              <a:rPr lang="en-US" baseline="0" dirty="0"/>
              <a:t> of clickers, strongly inspired by colleagues bringing Eric Mazur and Tin </a:t>
            </a:r>
            <a:r>
              <a:rPr lang="en-US" baseline="0" dirty="0" err="1"/>
              <a:t>Tin</a:t>
            </a:r>
            <a:r>
              <a:rPr lang="en-US" baseline="0" dirty="0"/>
              <a:t> Su’s influence to the department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err="1"/>
              <a:t>MentiMeter</a:t>
            </a:r>
            <a:r>
              <a:rPr lang="en-US" baseline="0" dirty="0"/>
              <a:t>: Introducing Cliquer questions, did not force me to reduce the material to covered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Changing to </a:t>
            </a:r>
            <a:r>
              <a:rPr lang="en-US" baseline="0" dirty="0" err="1"/>
              <a:t>MentiMeter</a:t>
            </a:r>
            <a:r>
              <a:rPr lang="en-US" baseline="0" dirty="0"/>
              <a:t>: My impression is that the quality of the answers is lower (fewer students dare to submit wrong answers)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err="1"/>
              <a:t>LifeSize</a:t>
            </a:r>
            <a:r>
              <a:rPr lang="en-US" baseline="0" dirty="0"/>
              <a:t> – no chance to see what you write on the blackboard, but using visualizer makes perfect sense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Study café – way to differentiate teaching (I try to be there part of the time); by being there yourself you learn where students struggle; a source to figure out where to focus elaborating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March 11(!) TAs suggested to move to Discord, so we did March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Programming projects = IPSA, used colleagues from Chemistry, Math, and CS.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AF45-4343-42EE-AE46-92AEDCEAC2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7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421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 </a:t>
            </a:r>
            <a:r>
              <a:rPr lang="da-DK" dirty="0" err="1"/>
              <a:t>correct</a:t>
            </a:r>
            <a:r>
              <a:rPr lang="da-DK" dirty="0"/>
              <a:t> </a:t>
            </a:r>
            <a:r>
              <a:rPr lang="da-DK" dirty="0" err="1"/>
              <a:t>answer</a:t>
            </a:r>
            <a:r>
              <a:rPr lang="da-DK" dirty="0"/>
              <a:t> – it is up to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career</a:t>
            </a:r>
            <a:r>
              <a:rPr lang="da-DK" dirty="0"/>
              <a:t> plans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consider</a:t>
            </a:r>
            <a:r>
              <a:rPr lang="da-DK" dirty="0"/>
              <a:t> </a:t>
            </a:r>
            <a:r>
              <a:rPr lang="da-DK" dirty="0" err="1"/>
              <a:t>teaching</a:t>
            </a:r>
            <a:r>
              <a:rPr lang="da-DK" dirty="0"/>
              <a:t> at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218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576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From Science magasin -</a:t>
            </a:r>
            <a:r>
              <a:rPr lang="da-DK" baseline="0" dirty="0"/>
              <a:t> </a:t>
            </a:r>
            <a:r>
              <a:rPr lang="da-DK" dirty="0" err="1"/>
              <a:t>section</a:t>
            </a:r>
            <a:r>
              <a:rPr lang="da-DK" dirty="0"/>
              <a:t> on ”</a:t>
            </a:r>
            <a:r>
              <a:rPr lang="da-DK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Becoming</a:t>
            </a:r>
            <a:r>
              <a:rPr lang="da-DK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Teacher</a:t>
            </a:r>
            <a:r>
              <a:rPr lang="da-DK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endParaRPr lang="da-DK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432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Document from Science webpages </a:t>
            </a:r>
            <a:r>
              <a:rPr lang="da-DK" dirty="0" err="1"/>
              <a:t>about</a:t>
            </a:r>
            <a:r>
              <a:rPr lang="da-DK" dirty="0"/>
              <a:t> hiring </a:t>
            </a:r>
            <a:r>
              <a:rPr lang="da-DK" dirty="0" err="1"/>
              <a:t>process</a:t>
            </a:r>
            <a:endParaRPr lang="da-DK" dirty="0"/>
          </a:p>
          <a:p>
            <a:r>
              <a:rPr lang="da-DK" dirty="0"/>
              <a:t>https://scitech.medarbejdere.au.dk/fileadmin/site_files/scitech.medarbejdere.au.dk/files/Evaluation_Criteria.pdf</a:t>
            </a:r>
          </a:p>
          <a:p>
            <a:r>
              <a:rPr lang="da-DK" dirty="0"/>
              <a:t>https://nat.au.dk/fileadmin/nat.au.dk/HR/Vejledninger_Nat_DK/Kriterier_for_varig_ansaettelse__Nat_.pdf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61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Openings</a:t>
            </a:r>
            <a:r>
              <a:rPr lang="da-DK" dirty="0"/>
              <a:t> </a:t>
            </a:r>
            <a:r>
              <a:rPr lang="da-DK" dirty="0" err="1"/>
              <a:t>often</a:t>
            </a:r>
            <a:r>
              <a:rPr lang="da-DK" dirty="0"/>
              <a:t> ask for </a:t>
            </a:r>
            <a:r>
              <a:rPr lang="da-DK" dirty="0" err="1"/>
              <a:t>Teaching</a:t>
            </a:r>
            <a:r>
              <a:rPr lang="da-DK" dirty="0"/>
              <a:t> </a:t>
            </a:r>
            <a:r>
              <a:rPr lang="da-DK" dirty="0" err="1"/>
              <a:t>portfolios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9DA1-4C7E-4B5E-BA2B-C319ADCCB45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9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1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38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6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48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2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0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7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4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393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0A67-EC31-4037-9BEC-B2D3F4DB91B4}" type="datetimeFigureOut">
              <a:rPr lang="da-DK" smtClean="0"/>
              <a:t>20-08-2022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26C5E0C-F8B6-4B57-9E3C-09A0C64FEA91}" type="slidenum">
              <a:rPr lang="da-DK" smtClean="0"/>
              <a:t>‹#›</a:t>
            </a:fld>
            <a:endParaRPr lang="da-D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3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c.agrsci.dk/videos/livestreams/page1/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ll.au.dk/ressourcer/peerwise/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5" Type="http://schemas.openxmlformats.org/officeDocument/2006/relationships/image" Target="../media/image10.jp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t.au.dk/en/about-the-faculty/vacant-positions-and-career/guidelines-and-rules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296" y="1257988"/>
            <a:ext cx="10576737" cy="743597"/>
          </a:xfrm>
        </p:spPr>
        <p:txBody>
          <a:bodyPr anchor="t">
            <a:normAutofit/>
          </a:bodyPr>
          <a:lstStyle/>
          <a:p>
            <a:r>
              <a:rPr lang="da-DK" sz="4000" b="1" dirty="0" err="1">
                <a:latin typeface="+mn-lt"/>
              </a:rPr>
              <a:t>Something</a:t>
            </a:r>
            <a:r>
              <a:rPr lang="da-DK" sz="4000" b="1" dirty="0">
                <a:latin typeface="+mn-lt"/>
              </a:rPr>
              <a:t> On  </a:t>
            </a:r>
            <a:r>
              <a:rPr lang="da-DK" sz="4000" b="1" dirty="0" err="1">
                <a:latin typeface="+mn-lt"/>
              </a:rPr>
              <a:t>Teaching</a:t>
            </a:r>
            <a:endParaRPr lang="da-DK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296" y="2342537"/>
            <a:ext cx="6858000" cy="1527835"/>
          </a:xfrm>
        </p:spPr>
        <p:txBody>
          <a:bodyPr anchor="ctr">
            <a:normAutofit/>
          </a:bodyPr>
          <a:lstStyle/>
          <a:p>
            <a:r>
              <a:rPr lang="da-DK" sz="2800" dirty="0"/>
              <a:t>Gerth Stølting Brodal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75000"/>
                  </a:schemeClr>
                </a:solidFill>
              </a:rPr>
              <a:t>Aarhus University, Department of Computer Science, Post Doc </a:t>
            </a:r>
            <a:r>
              <a:rPr lang="da-DK" sz="1600" dirty="0" err="1">
                <a:solidFill>
                  <a:schemeClr val="bg1">
                    <a:lumMod val="75000"/>
                  </a:schemeClr>
                </a:solidFill>
              </a:rPr>
              <a:t>retreat</a:t>
            </a:r>
            <a:r>
              <a:rPr lang="da-DK" sz="1600" dirty="0">
                <a:solidFill>
                  <a:schemeClr val="bg1">
                    <a:lumMod val="75000"/>
                  </a:schemeClr>
                </a:solidFill>
              </a:rPr>
              <a:t>,  Aarhus,  August 25,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57572-D4F0-4384-858F-7131473260A8}"/>
              </a:ext>
            </a:extLst>
          </p:cNvPr>
          <p:cNvSpPr txBox="1"/>
          <p:nvPr/>
        </p:nvSpPr>
        <p:spPr>
          <a:xfrm>
            <a:off x="1273296" y="4552276"/>
            <a:ext cx="86221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8719">
              <a:tabLst>
                <a:tab pos="984250" algn="l"/>
              </a:tabLst>
            </a:pPr>
            <a:r>
              <a:rPr lang="en-US" b="1" dirty="0"/>
              <a:t>Curriculum </a:t>
            </a:r>
            <a:r>
              <a:rPr lang="en-US" b="1" dirty="0" err="1"/>
              <a:t>Vitæ</a:t>
            </a:r>
            <a:br>
              <a:rPr lang="en-US" sz="1600" dirty="0"/>
            </a:br>
            <a:r>
              <a:rPr lang="en-US" sz="1600" dirty="0"/>
              <a:t>1989–1997	PhD Computer Science,  Aarhus University</a:t>
            </a:r>
          </a:p>
          <a:p>
            <a:pPr defTabSz="1178719">
              <a:tabLst>
                <a:tab pos="984250" algn="l"/>
              </a:tabLst>
            </a:pPr>
            <a:r>
              <a:rPr lang="en-US" sz="1600" dirty="0"/>
              <a:t>1997–1998	</a:t>
            </a:r>
            <a:r>
              <a:rPr lang="en-US" sz="1600" dirty="0" err="1"/>
              <a:t>PostDoc</a:t>
            </a:r>
            <a:r>
              <a:rPr lang="en-US" sz="1600" dirty="0"/>
              <a:t> at the Max-Planck-</a:t>
            </a:r>
            <a:r>
              <a:rPr lang="en-US" sz="1600" dirty="0" err="1"/>
              <a:t>Institut</a:t>
            </a:r>
            <a:r>
              <a:rPr lang="en-US" sz="1600" dirty="0"/>
              <a:t> for Computer Science, </a:t>
            </a:r>
            <a:r>
              <a:rPr lang="en-US" sz="1600" dirty="0" err="1"/>
              <a:t>Saarbrücken</a:t>
            </a:r>
            <a:r>
              <a:rPr lang="en-US" sz="1600" dirty="0"/>
              <a:t>, Germany</a:t>
            </a:r>
          </a:p>
          <a:p>
            <a:pPr defTabSz="1178719">
              <a:tabLst>
                <a:tab pos="984250" algn="l"/>
              </a:tabLst>
            </a:pPr>
            <a:r>
              <a:rPr lang="en-US" sz="1600" dirty="0"/>
              <a:t>1998–	Research Assistant Professor /  Research Associate Professor /</a:t>
            </a:r>
          </a:p>
          <a:p>
            <a:pPr defTabSz="1178719">
              <a:tabLst>
                <a:tab pos="984250" algn="l"/>
              </a:tabLst>
            </a:pPr>
            <a:r>
              <a:rPr lang="en-US" sz="1600" dirty="0"/>
              <a:t>	Associate Professor (non-tenured / tenured 2004 / MSK) / Professor,  Aarhus University</a:t>
            </a:r>
          </a:p>
          <a:p>
            <a:pPr defTabSz="1178719">
              <a:tabLst>
                <a:tab pos="984250" algn="l"/>
              </a:tabLst>
            </a:pPr>
            <a:r>
              <a:rPr lang="en-US" sz="1600" dirty="0"/>
              <a:t>2014–2019	Chair of the education committee 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62955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54" y="419296"/>
            <a:ext cx="7886700" cy="731698"/>
          </a:xfrm>
        </p:spPr>
        <p:txBody>
          <a:bodyPr/>
          <a:lstStyle/>
          <a:p>
            <a:r>
              <a:rPr lang="da-DK" dirty="0" err="1"/>
              <a:t>Teaching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10" y="1225213"/>
            <a:ext cx="8658191" cy="5231109"/>
          </a:xfrm>
        </p:spPr>
        <p:txBody>
          <a:bodyPr>
            <a:normAutofit lnSpcReduction="10000"/>
          </a:bodyPr>
          <a:lstStyle/>
          <a:p>
            <a:r>
              <a:rPr lang="da-DK" sz="2400" dirty="0" err="1"/>
              <a:t>Blackboards</a:t>
            </a:r>
            <a:r>
              <a:rPr lang="da-DK" sz="2400" dirty="0"/>
              <a:t> and </a:t>
            </a:r>
            <a:r>
              <a:rPr lang="da-DK" sz="2400" dirty="0" err="1"/>
              <a:t>chalk</a:t>
            </a:r>
            <a:endParaRPr lang="da-DK" sz="2400" dirty="0"/>
          </a:p>
          <a:p>
            <a:r>
              <a:rPr lang="da-DK" sz="2400" dirty="0"/>
              <a:t>Whiteboards, </a:t>
            </a:r>
            <a:r>
              <a:rPr lang="da-DK" sz="2400" dirty="0" err="1"/>
              <a:t>color</a:t>
            </a:r>
            <a:r>
              <a:rPr lang="da-DK" sz="2400" dirty="0"/>
              <a:t> pens, magnets, </a:t>
            </a:r>
            <a:r>
              <a:rPr lang="da-DK" sz="2400" dirty="0" err="1"/>
              <a:t>rope</a:t>
            </a:r>
            <a:r>
              <a:rPr lang="da-DK" sz="2400" dirty="0"/>
              <a:t>, tape…</a:t>
            </a:r>
          </a:p>
          <a:p>
            <a:r>
              <a:rPr lang="da-DK" sz="2400" dirty="0"/>
              <a:t>Slides, PowerPoint, </a:t>
            </a:r>
            <a:r>
              <a:rPr lang="da-DK" sz="2400" dirty="0" err="1"/>
              <a:t>interactive</a:t>
            </a:r>
            <a:r>
              <a:rPr lang="da-DK" sz="2400" dirty="0"/>
              <a:t> </a:t>
            </a:r>
            <a:r>
              <a:rPr lang="da-DK" sz="2400" dirty="0" err="1"/>
              <a:t>projectors</a:t>
            </a:r>
            <a:r>
              <a:rPr lang="da-DK" sz="2400" dirty="0"/>
              <a:t>…</a:t>
            </a:r>
          </a:p>
          <a:p>
            <a:r>
              <a:rPr lang="da-DK" sz="2400" dirty="0"/>
              <a:t>Videos – </a:t>
            </a:r>
            <a:r>
              <a:rPr lang="da-DK" sz="2400" dirty="0" err="1"/>
              <a:t>record</a:t>
            </a:r>
            <a:r>
              <a:rPr lang="da-DK" sz="2400" dirty="0"/>
              <a:t> </a:t>
            </a:r>
            <a:r>
              <a:rPr lang="da-DK" sz="2400" dirty="0" err="1"/>
              <a:t>lectures</a:t>
            </a:r>
            <a:r>
              <a:rPr lang="da-DK" sz="2400" dirty="0"/>
              <a:t>, podcasts, </a:t>
            </a:r>
            <a:r>
              <a:rPr lang="da-DK" sz="2400" dirty="0" err="1"/>
              <a:t>pencasts</a:t>
            </a:r>
            <a:endParaRPr lang="da-DK" sz="2400" dirty="0"/>
          </a:p>
          <a:p>
            <a:r>
              <a:rPr lang="da-DK" sz="2400" dirty="0" err="1"/>
              <a:t>Prepare</a:t>
            </a:r>
            <a:r>
              <a:rPr lang="da-DK" sz="2400" dirty="0"/>
              <a:t> videos of </a:t>
            </a:r>
            <a:r>
              <a:rPr lang="da-DK" sz="2400" dirty="0" err="1"/>
              <a:t>material</a:t>
            </a:r>
            <a:r>
              <a:rPr lang="da-DK" sz="2400" dirty="0"/>
              <a:t>, </a:t>
            </a:r>
            <a:r>
              <a:rPr lang="da-DK" sz="2400" dirty="0" err="1"/>
              <a:t>flipped</a:t>
            </a:r>
            <a:r>
              <a:rPr lang="da-DK" sz="2400" dirty="0"/>
              <a:t> </a:t>
            </a:r>
            <a:r>
              <a:rPr lang="da-DK" sz="2400" dirty="0" err="1"/>
              <a:t>classroom</a:t>
            </a:r>
            <a:endParaRPr lang="da-DK" sz="2400" dirty="0"/>
          </a:p>
          <a:p>
            <a:r>
              <a:rPr lang="da-DK" sz="2400" dirty="0" err="1"/>
              <a:t>Voting</a:t>
            </a:r>
            <a:r>
              <a:rPr lang="da-DK" sz="2400" dirty="0"/>
              <a:t> systems, </a:t>
            </a:r>
            <a:r>
              <a:rPr lang="da-DK" sz="2400" dirty="0" err="1"/>
              <a:t>clickers</a:t>
            </a:r>
            <a:r>
              <a:rPr lang="da-DK" sz="2400" dirty="0"/>
              <a:t>, </a:t>
            </a:r>
            <a:r>
              <a:rPr lang="da-DK" sz="2400" dirty="0" err="1"/>
              <a:t>active</a:t>
            </a:r>
            <a:r>
              <a:rPr lang="da-DK" sz="2400" dirty="0"/>
              <a:t> learning</a:t>
            </a:r>
          </a:p>
          <a:p>
            <a:r>
              <a:rPr lang="da-DK" sz="2400" dirty="0"/>
              <a:t>Online </a:t>
            </a:r>
            <a:r>
              <a:rPr lang="da-DK" sz="2400" dirty="0" err="1"/>
              <a:t>material</a:t>
            </a:r>
            <a:r>
              <a:rPr lang="da-DK" sz="2400" dirty="0"/>
              <a:t>, quizzes, tests</a:t>
            </a:r>
          </a:p>
          <a:p>
            <a:r>
              <a:rPr lang="da-DK" sz="2400" dirty="0"/>
              <a:t>Peer </a:t>
            </a:r>
            <a:r>
              <a:rPr lang="da-DK" sz="2400" dirty="0" err="1"/>
              <a:t>reviewing</a:t>
            </a:r>
            <a:endParaRPr lang="da-DK" sz="2400" dirty="0"/>
          </a:p>
          <a:p>
            <a:r>
              <a:rPr lang="da-DK" sz="2400" dirty="0"/>
              <a:t>Learning </a:t>
            </a:r>
            <a:r>
              <a:rPr lang="da-DK" sz="2400" dirty="0" err="1"/>
              <a:t>Managment</a:t>
            </a:r>
            <a:r>
              <a:rPr lang="da-DK" sz="2400" dirty="0"/>
              <a:t> Systems, </a:t>
            </a:r>
            <a:r>
              <a:rPr lang="da-DK" sz="2400" dirty="0" err="1"/>
              <a:t>e.g</a:t>
            </a:r>
            <a:r>
              <a:rPr lang="da-DK" sz="2400" dirty="0"/>
              <a:t>. </a:t>
            </a:r>
            <a:r>
              <a:rPr lang="da-DK" sz="2400" dirty="0" err="1"/>
              <a:t>Brightspace</a:t>
            </a:r>
            <a:endParaRPr lang="da-DK" sz="2400" dirty="0"/>
          </a:p>
          <a:p>
            <a:r>
              <a:rPr lang="da-DK" sz="2400" dirty="0"/>
              <a:t>TA sessions, </a:t>
            </a:r>
            <a:r>
              <a:rPr lang="da-DK" sz="2400" dirty="0" err="1"/>
              <a:t>study</a:t>
            </a:r>
            <a:r>
              <a:rPr lang="da-DK" sz="2400" dirty="0"/>
              <a:t> café, </a:t>
            </a:r>
            <a:r>
              <a:rPr lang="da-DK" sz="2400" dirty="0" err="1"/>
              <a:t>office</a:t>
            </a:r>
            <a:r>
              <a:rPr lang="da-DK" sz="2400" dirty="0"/>
              <a:t> hours, lab</a:t>
            </a:r>
          </a:p>
        </p:txBody>
      </p:sp>
      <p:sp>
        <p:nvSpPr>
          <p:cNvPr id="5" name="AutoShape 4" descr="data:image/jpeg;base64,/9j/4AAQSkZJRgABAQAAAQABAAD/2wCEAAkGBw8PEBAQEBAVDxAQDxAVFRUQDxAQEBAPFRUXFhUVFRUYHSggGBolGxUVITEhJSkrLi4uFx8zODMsNygtLisBCgoKDg0OFhAQFy0dHR8tLSsrLS0rLS0tLS0tLS0tLS0tLS0tKy0tLS0tLS0tLS0tLS0tLS0tLS0tLS0tLS0tLf/AABEIAOEA4QMBEQACEQEDEQH/xAAcAAABBQEBAQAAAAAAAAAAAAAAAQMEBgcCBQj/xABIEAABAwICAwwHBQcDAwUAAAABAAIDBBEFEgYhMQcTMkFRYXFygZGhsSJCUpKywcIUI2Ki0RVDU3OCg5MWM2MkhPE0RGTS4f/EABoBAQACAwEAAAAAAAAAAAAAAAABAgMEBQb/xAA0EQEBAAEDAQQIBgICAwEAAAAAAQIDBBExBUFRgSEiYXGRocHREhQjMkKxE1Lh8DNDYhX/2gAMAwEAAhEDEQA/ANxQCAQCAQCAQCAQCAQCAQCAQCBEAgLoC6AugLoC6AugEAgECoBAIBAIBAIEQCAugLoC6AugS6AugLoC6AugS6AugLoC6BLoC6AugW6AugW6AQKgEAgEAgS6AugLoEugLoC6BLoC6AugS6AugLoEugMyBMyAzIDMgTMgMyAzIFzIFBQKCg6BQKgVAl0CXQJdAXQJdAl0BdAmZAZkCZkBmQJmQGZAmZAZkCZkBmQJmQGZAmZAmZAZkC5kChyDoOQdAoOwUHQKBUHJKBCUHJKBC5BzmQJmQGZAmZAmZAZkCZkCZkBmQJnQJnQGdAheg5Mg5UDT6yMbXtHS4BRcpOtTxTDsWgH71vYQVjy19LHrlPitNPK9zg4xFxZndWN5+Sw5b/b49c4tNDUvc5OLezFIeluX4iFhy7V20/lz5Lzbajn9qScUJHWez5ErDl2zoTpLVptMvFycQqPYjHS95+lYcu28e7D5rzaeNdNxWVvDjDm8ZjcS4f0ka+xX0u2tPK8Z48K5bSzpXrUlUyRocw5geRdjHKZSXG8xq2WXipIKsh2CgW6DklBwSg4LkHJcg5LkCF6DnfEHLpmjaQO1Ay/EIm7ZGjpcFS6mE62JmNvcZOLwe2D1bu8liy3ejj1znxXmlne5wcXZxNeeiN/6LDl2ltp/NabfUvc5OKO4oXnpLG+ZWHLtfbzpzfJebXNwcQmOyIDrSfoCsOXbel3Y1abS99cmrqD/AA29Bc75BYcu273YfNebSd9cGWc7ZQOrH+rlhy7a1r0xkWm1wcnfDtmf2ZB9Kw5drbm98nkvNtpzucmG+17z/ccPKyw5dobm/wA6tNHCdzk00fG2/Wc53mViu41suud+K8wxncUQxjYxo/pasVyyvWpOBwGzV0KvCQ6TlUyIRZsTgZw5o2daVjfMrJjoamXTG3yqLljOtefNpZh7dtZD/TK157m3WfHYbm9NO/BS62n/ALIh08wzMG/advHvU+Xtdlssv/5e645/B8591fzGn4vbhrGSNa9jg9jgC1zSHNcDxgjatLLTuNuOU4sZpZZzDuG1O91AA4M17ji3wawe0X7gu32PrWZXSvTrGpusPR+JaGld9onWlB0gbcUEOtrmRD0jrOwAXc48wWLW1sNHH8Wd4i2GFzvEec/EpjwY2tH436/yg+a5GfbeEvq4WtqbS99Nuq6g+sxvQ1zvmFgy7bz7sIvNpj302ZJjtm91jR53WHLtncXpJFptcHBa47ZXntaPILDl2pub/JebfTnc5MDeMuPTI/8AVYst7uMuudWmlhO4n2eL2AekX81hurqZdcr8VpjJ3O2tYNjQOhoCp6as6zqOBw+oa3a4DpIHmrTC3pEcoU2O0jOHUwt6ZowfNZsdprZdML8KrdTCdbEKbTDD27aph6ge/wCEFZsezdzf4X5T+1Lr6c70CbdCw9ux8j+rA8fFZZseyNzesk8/tyr+Z00CbdOpRwYJ3dIhaPjKzY9iavfnjPj9lLu8fCoM+6kfUo79eot4Bh81mx7En8tT5f8AKt3fhj80GbdOqzwIIWdYyP8AmFmx7F0Z1yt+EVu6y8Igy7omJO2OiZ1Yf/sSs07J207rfNW7nUQZdM8SdtqnDqsib5NWXHs/bT/1z5/dS6+pe9Bn0grH8KrmP9948AVmx22jj0wnwit1M731HtPL/Fl/ySfqs0xk6ThW0/DgFW7g0sv+FzfEgK3NQkjRms9aIRj/AJJoGeblBygV1G6BwY50byWg/dStlaNZFiW6gdWzoQXPcyr3BtRCT6DSx7Rfgl2YPtyA2aem/KuL2tpS3DPv9M+zc2uXWLzT1H3sJ5JR4gj5rT2E/Dr4s2v6dOr5Gdi9M5h5pQd3QR5n2BPIEFXZPnJldtde34Y76gOnb2ryG/3GWtrXwnojq6OEwxhnEMVhp2b5M8Mbs13JJ5GgayeYLW0dvqa2X4cJzV8s8cZza8KTTykHBbM/oja34nBdHHsbcXrZPP7Rgu6w9qM/TxnqUzz15GM8syzY9h59+c+Fv2Uu8ndDDtN5jwadjetK9/k0LNj2Hh36l+H/ADVLvL/qYfpdWHYIm9EbyfF6zY9jbedbb5z7K3d5+xGl0jrnfvsvViiHm0rNj2XtZ/Hnzql3Ope9EmxerdtqZOx+T4bLNjsdvj004rdbUv8AJAnqZXcKaR3Wlkd5lZZo6ePTGTyitzyvei/Y3v2RueeZjnHyWWehU43A6p3Bp5P8ZaPFAjtHar1mNj/mTws83KAy7BLcKqpWf9xmPcxpQNOw2lHCr2f26aol8bNRLgwYc3bPUSfy6aKP43lBzv2HN2QVMv8AMqIox+RhQAxKkHBw9n9yqqJPAZQgP27bgUlIz/ty8973FAv+pascF7I/5dPAz6UODUukFa7bVS9khb8NkEOWslfwpXv60j3eZQMWHIiSohaNz6S1RI32oCe5zf1XO7TnOlL7Wztr61X+N1nMPI9h/MFydveNXG+2NvUnONaNA7UOgL07lJLUHSCFX/7b+qUFKgnsxo5Ggd2peLz0+MrHYl9CkacVDn1LWk+iyJuUcV3E5j4DuXoeycJjo2zra0N1b+Ph5lBRiS95Y4rW/wBwuBPQADddRrPQZQU421YPUgld4myISGQUY2yTP6sUbPNxQOt+yDZFK/rzMb8LUCmohHBpWf1yyv8AmEHDsQI4MEDf7AcfzEoI8mM1A2PDOpFEzyaghVGL1DttRJ2SuA8CiXnTTvfte53S8u8yghPaORQGHhEmHoLTovoDWVxa9wNNTmxMkjTme3/jZtPSbDp2IPE0own7FWT0ocXiF7Q1xAaXNcxrwSBx+lbsQeUgEAgEAgEAiXvaESZaxg9qOQeGb6Vpb+c6F8mbb3140Zx1LhY3iyt++mNFoH3Yw8rQvVOQmNQdoItTra7oKDOpLhzhyOd5ry+vjxq5z211cLzjPcqelrfvo3csdu5x/Vdbsu/p5T2/Rp7qetK8qILptZLjCIaFQ7nTnNY51U0BzWuAbCXaiL8bgiXqwbnVOOHPK7qtjZ5goJ0WgdA3aJH9aUj4bKBFxChwSicGTRMDy0OAc2aYlpJF+MbQUERuk2CxH0IAOdtGwfK6ke5hGOUNX6MEjHOtwCzI+3M1wF+xQHq7BKScWlpopOtEy/YbXCCh6U7mLC10lAS14F95kdmY7mY862nmcSOcIMzw3DxNUMp5ZW0uZ7mufMLNic0G4cCRY3GWxI1lBsmjmgOH0eWQN+1S7RLNleAeWNg9FvTrPOpFoKIYVuvQ5cUef4lPA/wLPoULRSkBdAIBAIBAIPU0Xky1lOeV5HvNI+a193OdDP3Muj++NPOxecdFf8DfmgjP4R5L1GnecMb7I5WU4ysemxXVOII8uwoM6xBtpZB+Mrzm8nGvm6ejedOKtpY3/ZPXHwre7Lv757vqwbuftrxol1mmmxIhOicdWs95Qadue4nJNFJFI4vMJZlLjd2R19RPHYtPeiVtuoGc7qMVpqd/tRPb7rr/AFqRQJkQiGRzXBzSWuaQQ5pIc1w2EEbCiWz6FY4a6kbI/wD3WOMcltQL22IdbnaQeknkUD3CgxjdiwlsNVHUMFhVMdnts36OwJ6S1zfdKERNyXEJGYgyDfHbzJFMN7zu3vOG5gcuy/onXzoVtJUoY3u3Q2q6V/t0zm+5IT9ahMZwiQiQiAgEAgEErCpMs8DuSaL4gserOdPKey/0theMo1gleYdReNF33p2c2ruXpNredHD3OZqzjOvcYs7G7QMPQZ/jrbTv57FcHtCca190dDb39NVdKR90w8knm0/osvZl/Uyns+qu6nqx4MRXaaKXEUQmxOQXnc0n+/mZ7UIPuvA+tBod1CVG3U2fd0z+SSRvvNB+hSMzlciEOUolfdx+c5qyPiywv7bvafl3KBpJQZfu3TNyUTPWL5nf0hrQfEhCKLoDNkxShd/zFvvxvZ9SJfQRUqss3coPQoZOR87PeDHfSVCYyZElQIgEAgEAgVr8pDvZIPdrTjn0DYA6+vlXleOHWXLQ994SOR7vNd7Y3nQx8/7c7cT9SrGxbjCcQMvQUTShtp+loXF7Sn6mN9je2t9WqnpKL05PI9h8bfNU7PvGt75VtzPUViNy7znpUb0QlRyILbuc1Fq5o9uGVvgHfSg1W6hKo7pzL0TXexURnsLXN+oIMkkepQiyORLS9yLD3NhqKlwsJntYznbHmzEc2Z1v6SgvVVUMiY+SRwjjY0uc5xs1rRtJKhD58030hOI1b5hcRNGSJp1ERAn0iOIuJJ7QOJEvKwOfe6ukfe2SrpndglaT4XRL6VcpVZ9u1Q5qCJ/8OrZ3OZI39FCYzPRfRGsxE3hYGQg2dNJdsQI2hvG88w7SES0TD9yWjYBv880zuPJkhZfmFifFEcpku5dhZFgJmHlbOSfzAhDlVNIdyyeJpko5PtIAvvbwGTW/CR6LzzeiieVKwzCJ6l72RMu9nCa9zY3N12N2usdR1HkQScU0bqaVjZJgwNfIGDK/MQ4gnXq2eiUOXsf6ClaCX1MTLD2XW7zZOEcqe8bRt2jVsPQiWsYdLnhhd7UUZ72heZ1ceNTKe2uphecZV00Kf6Mg5H/ILr9nX9Kz2tPcz1/JamLfaxxA09BS9MWWkYeUFcntOfsvv+jc2t/cqGOtvTy8zQe4g/JamzvGvh/3uZtec6dU1j16JzUhj0D7JEQsGhFTlxClPLIW+81zfmg2u6hLwNOqV81BOyNpe/7sta1pc4lsjTqA26roMsi0RxKTZSPF+N5ZGPzEKRYsD3M3lwfWyANH7qFxLnczpNVh0d4UC64hXGljDKajlnyNDWRwMbHG0DUBmeQAOi6DKNNJccrP/UUk0cDTdsUMbpI2kbHOLLl55zs4gEFWwzD4J3ZH1Qp33sWyRHbyZi4AHmNkHekOEQUsO+RVbZ5Q4ei0x3AsTewJOogd6D6HZJnAcNjgHdhF/mpQ87H8Kp6yExVOuEPZI708g+7Ob0ncTdWvZqugqGJbpuG0gENLG6obGA0bw1kVOxo2BrjtHVBChPCFSbr1O5wE1JJG0nhMkZLbnLSG+CHC+YVisFXEJqeQSxnVduog8bXNOtruYqUJRQZxup6Plg/adLeKaOwnMZLHPjd6Ik1esNQJ42nXwVCYyqetmk1SSySC97SSveL8tiUSYdr1nWefWgLoNN0bkvSU/NEB7vo/Jee3c41s/e6Wj+yLvoU/0pB1T5re7Nvoynua+6nplXNi6bUOIG3oKjpozgHnXN7SnqY32/RtbW+tVNxFuaGYcsUnwlc3QvGrhfbP7bWpOcLPYoLZF6Vy1rgwqgDWl9aCSASGlg19GsoGKL7C2WYSvc6IEb0Rmu4a73sOjkQS4q2kbVUTqVrm5KmMvLs2sZ2W2k/i70G4kqBExWqdDBNKwBzo4ZHgG9nFrSQDboQZPUbqNe7gMgZ/be4+L1IjM3TsSabkwvHI6Ej4XBBaNHd1CnncI6tn2V7jYPDs0BP4idbO245woF8upQ8bSHRqjr2ltREHOtZsjbNmZ0P29huOZBg+mOjMuGz7zIc8bwXRSAWEjNhuOJwuARzg8ahZu+i1RvtDRSe1SU5PTvbb+KlVE08iz4XXt2/9JM7tY0v+lEvnNQkIPd0N0jfh1S2UEmF5DZ2cT4vat7Tb3B6RxlB9CteHAEG4IBBGwg6wQpVMV1K2aKSF4uyWN7HA8bXAg+aD5mkjLHOY7hMcWnrNNj4hQs5QCDQtDZL0cY9l0o/OT81wt/P175f06G3/APHF50OfaZw5WfP/APVm7NvrZT2Me6noi9sXXaRxBy9BWNM2fdA8jlpdoTnR91jPtr66lOFwRygjvXEnosroVmrDbVyL1LkHWvUBwPUjts+Uhw2tIPaNaD6VjkzAO9oA94uoQ4qmZ43s9tj294I+aD5nzW1HaPNEm3PQNOciWwbkOkDqinkpZHZn0uXITtNO64aP6SCOgtUoq/EohUd1DCm1OGzm130w39htrGThjtZm8ETDm5rPnwqjPsxvZ7kj2+QCFe5iUO+QzR/xIZWe80j5oh8uxOu1p5QPJQs6QCDfdzisM2F0ribljHRG+s/dPcweDQpRVlCIfM+KuBqKgjY6pnI6DI4hQsioBBeNBZL08g9md3cWtP6rjdoz9SX2fWt3bX1b7170VktUt52kfNV7PvGt5VO5nqNDYu20DiBHoPB0qjzQOWrvZzoZf972XQv6kZ+CuA6TNqsZZZW+zLIO5xXptO84Y32RyspxbHIerodB6IdF6D6O0bqN9oqST26WA9uRt0Q9EFSPmfGGb3UVEfsVEzfdkcPkoSguciTZcgum4/OW4nlGx9LOD2Fjh8KIrbyVKEHHADS1Idwfs09+je3XQVHcbnzYWG/w6iZvvZX/AFqE1eAdalD5er4d7mmj2b3NKz3Hub8lCxhAINy3KIy3C4bi2aSocOrvrgPJSivZ0qxcUVHPUE62sIYPamd6LB7xHYCg+dB39O0qEhAILfoHJ6M7eR0Z7w4fJcvtKenC+9t7W9YveAPtUR9Nu8LV2d41sf8Avcy6/p060uMrvOcdQD0Hl40zNERzhYN1OdDUnsv9L6d4zx97Mzq1ci891dRnWOjLVTj/AJCe+x+a9Dtrzo4e5zdWcZ1DDlnY3QegXOg+gNzmo3zC6M+zG5n+N7mfSpQsd0Q+d9PI8mJ1zf8A5Dne+A/6lCVfLkS5JQaJuKYa59TUVRHoQxb0DxGSQhxHY1v5giK2G6lCp7p2LtpcNnF7SVLTAwX1kvFnnsZmPciYr24fN/09ZH7NQx3Y6MD6FBWkqUMG3Q9GKmlqqioMZdTTTSSNkYCWMzuLi2T2CCTt1HVY8QhaKiCg9TR3AKjEJRFTtJF/TkIO9Qt4y52y/I3aUH0BSQQ0VMyPMI4KaEDM9wAaxg1ucT3npUqsX3QdLf2jM1kVxSwk5AQQZJDqMrhxatQHECeWwhaRU0AgEFm0FfaWZvLG09zrfUud2jPUxvtbO2vrVfMLfaaM/jC52heNXC+2NrU9OF9zU4dg6F6JyzyBXoIGJD7t3QoynMs8Uy8XlmFa3LLIOSR/xFeW0/2Y+5171Z5pW21XJ+JsZ/KB8l6DZXnRx8/7c7Xnr15ActphLmQLmQbluPzZsLaP4dRUN7yH/WpRV2uiGH7sWGvhr/tGUiKqjjId6u/Mbkcy/Llaw9vMVCYobngbSiXu6NaKVmIvAhjLYr+lPI0iFg47H1z+Ft+e21BvOj2DQ0FPHTQ3ysuS53CkkPCe7nJ7hYcSlVzj+PUtBFvtTIGD1WjXJI72WM2uPgOMgIMF0v0mmxOo32QZI2AtijBuI2E67njcbAk8wHEoWXXcOk9KvbyNpneMoRFWCp3TsNjqHQkyOY3Vv8bN8hLuMAA5iB7QBB8TJw9KHTfCpBcV0IuNkjjEbc4eAUHm1WJaN5s73UL3bbtjikcT0MaSUEDEN1DD4GZKSJ89uCGx/ZoR7wDh2NUHDOtJtLKvETaZ+WIG7YY7tiBGwnjeec9lkS8JAIBAIPd0Nfapt7UTx4g/Jae/nOl5xn299dfKd9ntPI4ea42N4srevpljWqQ3Y08wXpXJSUCvQRKtt2OHMUGX4wLTyc5B72g/NeYk45nhbPha60vMlZ7pq21Q0+1C3wc4Ls9n39Kz2tLcz13gXW81y3QXrA9y+sqY4pnTwRQysY9pbvssmRwBHoZWi9j7SI5a1gOFQYdTR08brMZcl0jgHPe43c53Fcnu1BSgtVpJQRf7lbTs5nVEQPddB4+IadYLlLZKqOZp2tEUlQ09jWEInh4J050eiN4qXO4fw6CNhvzF+VQcG592GmAtFRzOsNW+SRRj8pchwr2K7q2ISgiFkdKDxtBmkHQ53o/lRPCk1tXLO8yzSOlkdtdI4vcRyXOwc2xAwg7imezNke5mZpa7I9zczDta6x1g8hQN5hyoO42OdwWl3VBPkglRYVVP4NPKf7Mlu+yCQNHqzjgLR+N8UfxOCBHYJIOHNTR9erjv3NugP2bCOHXQj+WyebyYEAKahG2qkf8Ay6Qt8XvCADsPHq1T+l1PGPC5QR62ancAIYXREHW585kJFtlsoA6UEvRUH7VHbiDyeZuUjzIWrvOP8N59jNofvi+tdrHSFw7PRW+13CHZoYzysHkvSY3nGVyrOLYnWVkFcgjzDUehBl+kbbVDudrfDV8l5zVnGrqT/wCr8/T9XT07zhj7mf6cN9KB3K147iD810uzr6uU9zX3PWKxddFqluglftipytZ9pmDGNDWsFRKGNaNQAaHWAQMGB8pvkfKeXI6Q+RQSocFq3cGml/xOaPEIHv8AT9X60Yj/AJk0LPNyDk4M4cKppWdNUHHuYCgU4fTjhV0f9uCol8bBAbzQt21E8n8umYz43oASUA2RVMnXlhjH5WlAfbqUcGhB/mVUzvAAIA4u0cGkpm9MTpD+ZyBf9QVA4G9R/wAunhb9KBt+kNW7V9pf0NcGfDZT6UehxmrJeOol6N+k/VUueM65Sea3F7o6ZgNW/X9mk6Xxlni6yxXc6M65z4rTTzvdT8ejNYf3TWdaeAeAddUu80Z/Lnyv2Wmjn4H26J1PHJA3pkkPwxlU/P6XhfhPrYt+Xz9iQ3RA+tUtHUhe/wCItWO9oTuwvxk+602176kR6JQ+tPI7qxMj83OVL2hn3YT48/SLTbTvp+PRikG3fn9aVgH5WDzVLvtW9OJ5X7rTb4+16VJRwwi0UbY+W2Zzj0ucST3rX1NXPU/deWXHDHHpE+ihMj2saLkkKmOFzymM705ZfhnNbBh0OSNjeRoC9DJxOHLvpSrKQrggaeEGZaYMtOOdh8HH9VwNzONxqeV+UdHQv6cZ/prGTFE+2pshB5sw/UBbXZ+XGWU8Yx7meiVV6OdsbszomzDKRlkzZb6tfokH/wArqtNM/bJHBpqZnRT5j3uJQKdI6ocGRsfUhhZ9KelBv9tVkmoVEruZj3DwalvHVIFLWy/u6iS/Kydw7ysd1tOdcp8YtMMr3Om6O1h/9uR1jGz4nBY7u9H/AHnzv9Lf4s/BIZotVnaI2daZh+C6x3faM77fK/XhaaGfgfj0RmPCmhb1d+efgHmqXtDT7sbfh91ptsvGJDNEB61T7tN8zIPJUvaHhh8/+Fvy3/0fbopTDbLM7oMTPNrlT8/qd2M+d+y35bHxSGaOUY2se/rzO+gNWO73WvfJ5fflabfA/Hg9G3ZTsPWdK/4nFUu51r/O/KfRM0cJ3H46SBvBghb0QRX77Kl1dS9c78atNPCdJElspGz0eqA3yWOznr6V/RA6Zx2uJ6SSn4Z4HJvMpHQBOwE9AKjmQdiCT2He6VH4sfEdCjlPqHwV5jlekt8qi5Sd51uGTnYw+KyTQ1b0wql1cPFIjwGpd6h7lebTWv8AH5xX/Ph4plPopUOOsW6dSyTY6t62T5/ZW7nDulXDR7RllP6TvSf5Le0NvjpdPTfFramrc+vRZWhbDG7sgHBA24IM+07ozcSAcEm/VdbX2EeK4+/w/DqzPuynHnPvP6bu2y5xuPgpkzGvaWuAc1wsQRcELVxtxvM6tiyWcV5wwCjH7gHplqLdwetj83r/AO3yn2Yv8GHgfbhlKNlNF/VHn+O6pdfWv87/AF/Sf8WHgkxsYzgRxs6kMbfILHcsr1yt86tMcZ0h37Q/2j2OICr+GeCzhzydpv0qZAgKB1kEjtjHHoY4qtzxnWw4ONw+c/u3DpGXzUTPG9Lz8w43Cpz6oHS9nyKySZXpjb5VW54zvnxPswKY8bR758mq80da9NO/KfVW6uE/kkR6Myn1j2RE+ZCvNpuL/GT337Sq3X0/FKi0Seduc9jG/Mq82Ovetxnxv0iv5nDwqVFodytd2yj5NCvOzs+/Unlj/wAq/mp/r80uPQ5vGxvaZD9SyTs7Hvzvy+yv5nLwiVHolGOJg/ttPmrzs/R7+b536cK3cZ/9iVHozGOPuAHksk2WhP4c+/0/2rdbU8Uhmj8PGCeklZMdvpY9MJ8IrdTK9bTzMFgHqBZZJOinKQzD4hsYO5SHm0zBsaO5A42MciBwNQdgIOwEC2QBCDghB5+JUDZm2O3i1X7OcLHqaWOpjcc5zKtjlcbzFFxHRFwcSwFvMBnb2awR4rl57DVxvqWZT2+i/wBWX5NvHc43904RGaJynaXdkY+blWbPcXuk879k3cYe1Jj0Odxh5/qY36Ssk2GreuUnlb9Yrdzj3RKj0NHG33pHHysrzs69+p8JPryr+a8MUqLQ9nG1g7HO+IlXnZ2HfnlfOfSK/mcvCJcWi0Y9kdEUY+SvOz9DvlvnfurdxqePyS48AYPWd2G3krzZbef+ufBW62p/sebgkPGCekkrNjpaePTGTyVuWV606zCYR6g7lkVPtooxsYO5A4IGjiHcg7EY5EC5EC5EBkQLlQLlQGVAuVAuVAuVAoag6DUCgIOgEC2QBCDkhBwQg4LUHORAmVAZUBlQGVAuVAZUC5UC5UBlQLlQGVAuVAZUC5UBlQLlQGVAuVAWQLZAtkC2QLZAqBECEIOSECEIEyoEyoEyoFyoDKgMqBcqAyoFyoDKgWyAsgLIFsgLICyBbICyAsgWyAsgLIFQCAQCBLICyBLIEsgLICyAsgLIFsgLICyAsgWyAsgLICyBbICyAsgLICyAQCBUAgEAgEAgRAIBAIEsgLIFQFkBZAWQFkAgVAIBAIBAIBAIBAIBAIBAIBAIBAIBAIBAIBAIBAIBAIBAIBAIBAIBAIBAIBAIBAIBAIBB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35" y="4126113"/>
            <a:ext cx="1052577" cy="1117462"/>
          </a:xfrm>
          <a:prstGeom prst="rect">
            <a:avLst/>
          </a:prstGeom>
        </p:spPr>
      </p:pic>
      <p:sp>
        <p:nvSpPr>
          <p:cNvPr id="10" name="AutoShape 12" descr="Image result for logo mentimeter"/>
          <p:cNvSpPr>
            <a:spLocks noChangeAspect="1" noChangeArrowheads="1"/>
          </p:cNvSpPr>
          <p:nvPr/>
        </p:nvSpPr>
        <p:spPr bwMode="auto">
          <a:xfrm>
            <a:off x="2817259" y="402343"/>
            <a:ext cx="7620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18" y="3202954"/>
            <a:ext cx="1635688" cy="204461"/>
          </a:xfrm>
          <a:prstGeom prst="rect">
            <a:avLst/>
          </a:prstGeom>
        </p:spPr>
      </p:pic>
      <p:pic>
        <p:nvPicPr>
          <p:cNvPr id="2062" name="Picture 14" descr="Epson BrightLink 475Wi Interactive Projector w/ Mou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 b="21099"/>
          <a:stretch/>
        </p:blipFill>
        <p:spPr bwMode="auto">
          <a:xfrm>
            <a:off x="9030306" y="628068"/>
            <a:ext cx="1442765" cy="8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peerwise.cs.auckland.ac.nz/bin/images/PeerWiseSmall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90" y="3810274"/>
            <a:ext cx="1776499" cy="4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dekom.com/fileadmin/user_upload/references/slider/certificates/all/lifesize_slider.pn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2" b="28121"/>
          <a:stretch/>
        </p:blipFill>
        <p:spPr bwMode="auto">
          <a:xfrm>
            <a:off x="7271009" y="2164211"/>
            <a:ext cx="1759297" cy="3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11093" b="11093"/>
          <a:stretch/>
        </p:blipFill>
        <p:spPr>
          <a:xfrm>
            <a:off x="6905856" y="4344788"/>
            <a:ext cx="2083981" cy="371963"/>
          </a:xfrm>
          <a:prstGeom prst="rect">
            <a:avLst/>
          </a:prstGeom>
        </p:spPr>
      </p:pic>
      <p:pic>
        <p:nvPicPr>
          <p:cNvPr id="2072" name="Picture 24" descr="https://images-na.ssl-images-amazon.com/images/I/810YezTuMWL._SY679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223" y="1232773"/>
            <a:ext cx="733248" cy="17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t="26677" r="16209" b="26908"/>
          <a:stretch/>
        </p:blipFill>
        <p:spPr>
          <a:xfrm>
            <a:off x="7332732" y="935154"/>
            <a:ext cx="1286541" cy="549804"/>
          </a:xfrm>
          <a:prstGeom prst="rect">
            <a:avLst/>
          </a:prstGeom>
        </p:spPr>
      </p:pic>
      <p:pic>
        <p:nvPicPr>
          <p:cNvPr id="2074" name="Picture 26" descr="http://cs.staff.au.dk/typo3temp/_processed_/csm_WW2_26f3f759f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97" y="5282514"/>
            <a:ext cx="1827623" cy="12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4044E2-F7DD-44FA-A07B-B23469F721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64" y="5052534"/>
            <a:ext cx="1198698" cy="5629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C9063C-A63B-4D0F-ABA3-933914978A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57" y="1978848"/>
            <a:ext cx="1411371" cy="14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1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Types of </a:t>
            </a:r>
            <a:r>
              <a:rPr lang="da-DK" dirty="0" err="1"/>
              <a:t>teaching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89152"/>
          </a:xfrm>
        </p:spPr>
        <p:txBody>
          <a:bodyPr>
            <a:normAutofit lnSpcReduction="10000"/>
          </a:bodyPr>
          <a:lstStyle/>
          <a:p>
            <a:r>
              <a:rPr lang="da-DK" sz="2400" dirty="0"/>
              <a:t>Project </a:t>
            </a:r>
            <a:r>
              <a:rPr lang="da-DK" sz="2400" dirty="0" err="1"/>
              <a:t>advisor</a:t>
            </a:r>
            <a:endParaRPr lang="da-DK" sz="2400" dirty="0"/>
          </a:p>
          <a:p>
            <a:r>
              <a:rPr lang="da-DK" sz="2400" dirty="0" err="1"/>
              <a:t>BSc</a:t>
            </a:r>
            <a:r>
              <a:rPr lang="da-DK" sz="2400" dirty="0"/>
              <a:t> </a:t>
            </a:r>
            <a:r>
              <a:rPr lang="da-DK" sz="2400" dirty="0" err="1"/>
              <a:t>Thesis</a:t>
            </a:r>
            <a:r>
              <a:rPr lang="da-DK" sz="2400" dirty="0"/>
              <a:t> </a:t>
            </a:r>
            <a:r>
              <a:rPr lang="da-DK" sz="2400" dirty="0" err="1"/>
              <a:t>project</a:t>
            </a:r>
            <a:r>
              <a:rPr lang="da-DK" sz="2400" dirty="0"/>
              <a:t> </a:t>
            </a:r>
            <a:r>
              <a:rPr lang="da-DK" sz="2400" dirty="0" err="1"/>
              <a:t>advisor</a:t>
            </a:r>
            <a:r>
              <a:rPr lang="da-DK" sz="2400" dirty="0"/>
              <a:t> </a:t>
            </a:r>
          </a:p>
          <a:p>
            <a:r>
              <a:rPr lang="da-DK" sz="2400" dirty="0" err="1"/>
              <a:t>MSc</a:t>
            </a:r>
            <a:r>
              <a:rPr lang="da-DK" sz="2400" dirty="0"/>
              <a:t> </a:t>
            </a:r>
            <a:r>
              <a:rPr lang="da-DK" sz="2400" dirty="0" err="1"/>
              <a:t>Thesis</a:t>
            </a:r>
            <a:r>
              <a:rPr lang="da-DK" sz="2400" dirty="0"/>
              <a:t> </a:t>
            </a:r>
            <a:r>
              <a:rPr lang="da-DK" sz="2400" dirty="0" err="1"/>
              <a:t>project</a:t>
            </a:r>
            <a:r>
              <a:rPr lang="da-DK" sz="2400" dirty="0"/>
              <a:t> </a:t>
            </a:r>
            <a:r>
              <a:rPr lang="da-DK" sz="2400" dirty="0" err="1"/>
              <a:t>advisor</a:t>
            </a:r>
            <a:endParaRPr lang="da-DK" sz="2400" dirty="0"/>
          </a:p>
          <a:p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PhD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course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lecturer</a:t>
            </a:r>
            <a:endParaRPr lang="da-DK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MSc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course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lecturer</a:t>
            </a:r>
            <a:endParaRPr lang="da-DK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BSc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course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lecturer</a:t>
            </a:r>
            <a:endParaRPr lang="da-DK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Teaching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assistant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BSc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MSc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course</a:t>
            </a:r>
            <a:endParaRPr lang="da-DK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Outreach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(highschool, </a:t>
            </a:r>
            <a:r>
              <a:rPr lang="da-DK" sz="2400" dirty="0" err="1">
                <a:solidFill>
                  <a:schemeClr val="bg1">
                    <a:lumMod val="65000"/>
                  </a:schemeClr>
                </a:solidFill>
              </a:rPr>
              <a:t>primary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 school)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855914" y="2138951"/>
            <a:ext cx="148855" cy="139604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6100460" y="2160138"/>
            <a:ext cx="4584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More </a:t>
            </a:r>
            <a:r>
              <a:rPr lang="da-DK" sz="1600" dirty="0" err="1"/>
              <a:t>projects</a:t>
            </a:r>
            <a:r>
              <a:rPr lang="da-DK" sz="1600" dirty="0"/>
              <a:t> </a:t>
            </a:r>
            <a:r>
              <a:rPr lang="da-DK" sz="1600" dirty="0" err="1"/>
              <a:t>simultaniously</a:t>
            </a:r>
            <a:r>
              <a:rPr lang="da-DK" sz="1600" dirty="0"/>
              <a:t> ?</a:t>
            </a:r>
          </a:p>
          <a:p>
            <a:r>
              <a:rPr lang="da-DK" sz="1600" dirty="0" err="1"/>
              <a:t>Individual</a:t>
            </a:r>
            <a:r>
              <a:rPr lang="da-DK" sz="1600" dirty="0"/>
              <a:t> </a:t>
            </a:r>
            <a:r>
              <a:rPr lang="da-DK" sz="1600" dirty="0" err="1"/>
              <a:t>vs</a:t>
            </a:r>
            <a:r>
              <a:rPr lang="da-DK" sz="1600" dirty="0"/>
              <a:t> </a:t>
            </a:r>
            <a:r>
              <a:rPr lang="da-DK" sz="1600" dirty="0" err="1"/>
              <a:t>group</a:t>
            </a:r>
            <a:r>
              <a:rPr lang="da-DK" sz="1600" dirty="0"/>
              <a:t> </a:t>
            </a:r>
            <a:r>
              <a:rPr lang="da-DK" sz="1600" dirty="0" err="1"/>
              <a:t>projects</a:t>
            </a:r>
            <a:r>
              <a:rPr lang="da-DK" sz="1600" dirty="0"/>
              <a:t> ?</a:t>
            </a:r>
          </a:p>
          <a:p>
            <a:r>
              <a:rPr lang="da-DK" sz="1600" dirty="0" err="1"/>
              <a:t>Milestones</a:t>
            </a:r>
            <a:r>
              <a:rPr lang="da-DK" sz="1600" dirty="0"/>
              <a:t> ?</a:t>
            </a:r>
          </a:p>
          <a:p>
            <a:r>
              <a:rPr lang="da-DK" sz="1600" dirty="0" err="1"/>
              <a:t>What</a:t>
            </a:r>
            <a:r>
              <a:rPr lang="da-DK" sz="1600" dirty="0"/>
              <a:t> is the </a:t>
            </a:r>
            <a:r>
              <a:rPr lang="da-DK" sz="1600" dirty="0" err="1"/>
              <a:t>level</a:t>
            </a:r>
            <a:r>
              <a:rPr lang="da-DK" sz="1600" dirty="0"/>
              <a:t> of the students ?</a:t>
            </a:r>
          </a:p>
          <a:p>
            <a:r>
              <a:rPr lang="da-DK" sz="1600" dirty="0"/>
              <a:t>Can the </a:t>
            </a:r>
            <a:r>
              <a:rPr lang="da-DK" sz="1600" dirty="0" err="1"/>
              <a:t>project</a:t>
            </a:r>
            <a:r>
              <a:rPr lang="da-DK" sz="1600" dirty="0"/>
              <a:t> </a:t>
            </a:r>
            <a:r>
              <a:rPr lang="da-DK" sz="1600" dirty="0" err="1"/>
              <a:t>result</a:t>
            </a:r>
            <a:r>
              <a:rPr lang="da-DK" sz="1600" dirty="0"/>
              <a:t> in research </a:t>
            </a:r>
            <a:r>
              <a:rPr lang="da-DK" sz="1600" dirty="0" err="1"/>
              <a:t>paper</a:t>
            </a:r>
            <a:r>
              <a:rPr lang="da-DK" sz="16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2039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17" y="791170"/>
            <a:ext cx="9603275" cy="1049235"/>
          </a:xfrm>
        </p:spPr>
        <p:txBody>
          <a:bodyPr/>
          <a:lstStyle/>
          <a:p>
            <a:r>
              <a:rPr lang="da-DK" dirty="0" err="1"/>
              <a:t>Advising</a:t>
            </a:r>
            <a:r>
              <a:rPr lang="da-DK" dirty="0"/>
              <a:t> </a:t>
            </a:r>
            <a:r>
              <a:rPr lang="da-DK" dirty="0" err="1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17" y="1544272"/>
            <a:ext cx="11778184" cy="5121585"/>
          </a:xfrm>
        </p:spPr>
        <p:txBody>
          <a:bodyPr>
            <a:normAutofit fontScale="92500"/>
          </a:bodyPr>
          <a:lstStyle/>
          <a:p>
            <a:r>
              <a:rPr lang="da-DK" sz="2800" dirty="0">
                <a:solidFill>
                  <a:srgbClr val="AA0000"/>
                </a:solidFill>
              </a:rPr>
              <a:t>Deadlines</a:t>
            </a:r>
            <a:r>
              <a:rPr lang="da-DK" sz="2800" dirty="0"/>
              <a:t> </a:t>
            </a:r>
            <a:r>
              <a:rPr lang="da-DK" sz="2800" dirty="0" err="1"/>
              <a:t>are</a:t>
            </a:r>
            <a:r>
              <a:rPr lang="da-DK" sz="2800" dirty="0"/>
              <a:t> </a:t>
            </a:r>
            <a:r>
              <a:rPr lang="da-DK" sz="2800" dirty="0" err="1"/>
              <a:t>typically</a:t>
            </a:r>
            <a:r>
              <a:rPr lang="da-DK" sz="2800" dirty="0"/>
              <a:t> </a:t>
            </a:r>
            <a:r>
              <a:rPr lang="da-DK" sz="2800" dirty="0" err="1"/>
              <a:t>strict</a:t>
            </a:r>
            <a:r>
              <a:rPr lang="da-DK" sz="2800" dirty="0"/>
              <a:t> – at </a:t>
            </a:r>
            <a:r>
              <a:rPr lang="da-DK" sz="2800" dirty="0" err="1"/>
              <a:t>least</a:t>
            </a:r>
            <a:r>
              <a:rPr lang="da-DK" sz="2800" dirty="0"/>
              <a:t> bachelor </a:t>
            </a:r>
            <a:r>
              <a:rPr lang="da-DK" sz="2800" dirty="0" err="1"/>
              <a:t>project</a:t>
            </a:r>
            <a:r>
              <a:rPr lang="da-DK" sz="2800" dirty="0"/>
              <a:t> and master </a:t>
            </a:r>
            <a:r>
              <a:rPr lang="da-DK" sz="2800" dirty="0" err="1"/>
              <a:t>thesis</a:t>
            </a:r>
            <a:r>
              <a:rPr lang="da-DK" sz="2800" dirty="0"/>
              <a:t> @ CS.AU</a:t>
            </a:r>
          </a:p>
          <a:p>
            <a:r>
              <a:rPr lang="da-DK" sz="2800" dirty="0"/>
              <a:t>Students not </a:t>
            </a:r>
            <a:r>
              <a:rPr lang="da-DK" sz="2800" dirty="0" err="1"/>
              <a:t>showing</a:t>
            </a:r>
            <a:r>
              <a:rPr lang="da-DK" sz="2800" dirty="0"/>
              <a:t> up / </a:t>
            </a:r>
            <a:r>
              <a:rPr lang="da-DK" sz="2800" dirty="0" err="1"/>
              <a:t>answering</a:t>
            </a:r>
            <a:r>
              <a:rPr lang="da-DK" sz="2800" dirty="0"/>
              <a:t> </a:t>
            </a:r>
            <a:r>
              <a:rPr lang="da-DK" sz="2800" dirty="0" err="1"/>
              <a:t>emails</a:t>
            </a:r>
            <a:endParaRPr lang="da-DK" sz="2800" dirty="0"/>
          </a:p>
          <a:p>
            <a:r>
              <a:rPr lang="en-US" sz="2800" dirty="0"/>
              <a:t>Procrastination</a:t>
            </a:r>
          </a:p>
          <a:p>
            <a:r>
              <a:rPr lang="da-DK" sz="2800" dirty="0" err="1"/>
              <a:t>Dealing</a:t>
            </a:r>
            <a:r>
              <a:rPr lang="da-DK" sz="2800" dirty="0"/>
              <a:t> with </a:t>
            </a:r>
            <a:r>
              <a:rPr lang="da-DK" sz="2800" dirty="0" err="1"/>
              <a:t>personal</a:t>
            </a:r>
            <a:r>
              <a:rPr lang="da-DK" sz="2800" dirty="0"/>
              <a:t> problems (depression, stress, ...)</a:t>
            </a:r>
          </a:p>
          <a:p>
            <a:r>
              <a:rPr lang="da-DK" sz="2800" dirty="0" err="1"/>
              <a:t>Unrealistic</a:t>
            </a:r>
            <a:r>
              <a:rPr lang="da-DK" sz="2800" dirty="0"/>
              <a:t> ambition </a:t>
            </a:r>
            <a:r>
              <a:rPr lang="da-DK" sz="2800" dirty="0" err="1"/>
              <a:t>level</a:t>
            </a:r>
            <a:r>
              <a:rPr lang="da-DK" sz="2800" dirty="0"/>
              <a:t> (student and/or </a:t>
            </a:r>
            <a:r>
              <a:rPr lang="da-DK" sz="2800" dirty="0" err="1"/>
              <a:t>advisor</a:t>
            </a:r>
            <a:r>
              <a:rPr lang="da-DK" sz="2800" dirty="0"/>
              <a:t>?)</a:t>
            </a:r>
          </a:p>
          <a:p>
            <a:r>
              <a:rPr lang="da-DK" sz="2800" dirty="0"/>
              <a:t>Too </a:t>
            </a:r>
            <a:r>
              <a:rPr lang="da-DK" sz="2800" dirty="0" err="1"/>
              <a:t>much</a:t>
            </a:r>
            <a:r>
              <a:rPr lang="da-DK" sz="2800" dirty="0"/>
              <a:t> </a:t>
            </a:r>
            <a:r>
              <a:rPr lang="da-DK" sz="2800" dirty="0" err="1"/>
              <a:t>focus</a:t>
            </a:r>
            <a:r>
              <a:rPr lang="da-DK" sz="2800" dirty="0"/>
              <a:t> on the </a:t>
            </a:r>
            <a:r>
              <a:rPr lang="da-DK" sz="2800" dirty="0" err="1"/>
              <a:t>technical</a:t>
            </a:r>
            <a:r>
              <a:rPr lang="da-DK" sz="2800" dirty="0"/>
              <a:t> problems, </a:t>
            </a:r>
            <a:r>
              <a:rPr lang="da-DK" sz="2800" dirty="0" err="1"/>
              <a:t>instead</a:t>
            </a:r>
            <a:r>
              <a:rPr lang="da-DK" sz="2800" dirty="0"/>
              <a:t> of </a:t>
            </a:r>
            <a:r>
              <a:rPr lang="da-DK" sz="2800" dirty="0" err="1"/>
              <a:t>delivering</a:t>
            </a:r>
            <a:r>
              <a:rPr lang="da-DK" sz="2800" dirty="0"/>
              <a:t> </a:t>
            </a:r>
            <a:r>
              <a:rPr lang="da-DK" sz="2800" dirty="0" err="1"/>
              <a:t>polished</a:t>
            </a:r>
            <a:r>
              <a:rPr lang="da-DK" sz="2800" dirty="0"/>
              <a:t> </a:t>
            </a:r>
            <a:r>
              <a:rPr lang="da-DK" sz="2800" dirty="0" err="1"/>
              <a:t>report</a:t>
            </a:r>
            <a:endParaRPr lang="da-DK" sz="2800" dirty="0"/>
          </a:p>
          <a:p>
            <a:r>
              <a:rPr lang="da-DK" sz="2800" dirty="0" err="1"/>
              <a:t>Only</a:t>
            </a:r>
            <a:r>
              <a:rPr lang="da-DK" sz="2800" dirty="0"/>
              <a:t> </a:t>
            </a:r>
            <a:r>
              <a:rPr lang="da-DK" sz="2800" dirty="0" err="1"/>
              <a:t>MSc</a:t>
            </a:r>
            <a:r>
              <a:rPr lang="da-DK" sz="2800" dirty="0"/>
              <a:t> </a:t>
            </a:r>
            <a:r>
              <a:rPr lang="da-DK" sz="2800" dirty="0" err="1"/>
              <a:t>project</a:t>
            </a:r>
            <a:r>
              <a:rPr lang="da-DK" sz="2800" dirty="0"/>
              <a:t> is </a:t>
            </a:r>
            <a:r>
              <a:rPr lang="da-DK" sz="2800" dirty="0" err="1"/>
              <a:t>full</a:t>
            </a:r>
            <a:r>
              <a:rPr lang="da-DK" sz="2800" dirty="0"/>
              <a:t> time </a:t>
            </a:r>
            <a:r>
              <a:rPr lang="da-DK" sz="2800" dirty="0" err="1"/>
              <a:t>work</a:t>
            </a:r>
            <a:r>
              <a:rPr lang="da-DK" sz="2800" dirty="0"/>
              <a:t> for the students !</a:t>
            </a:r>
          </a:p>
          <a:p>
            <a:r>
              <a:rPr lang="da-DK" sz="2800" dirty="0"/>
              <a:t>One big </a:t>
            </a:r>
            <a:r>
              <a:rPr lang="da-DK" sz="2800" dirty="0" err="1"/>
              <a:t>goal</a:t>
            </a:r>
            <a:r>
              <a:rPr lang="da-DK" sz="2800" dirty="0"/>
              <a:t> </a:t>
            </a:r>
            <a:r>
              <a:rPr lang="da-DK" sz="2800" dirty="0" err="1"/>
              <a:t>instead</a:t>
            </a:r>
            <a:r>
              <a:rPr lang="da-DK" sz="2800" dirty="0"/>
              <a:t> of a </a:t>
            </a:r>
            <a:r>
              <a:rPr lang="da-DK" sz="2800" dirty="0" err="1"/>
              <a:t>sequence</a:t>
            </a:r>
            <a:r>
              <a:rPr lang="da-DK" sz="2800" dirty="0"/>
              <a:t> of </a:t>
            </a:r>
            <a:r>
              <a:rPr lang="da-DK" sz="2800" dirty="0" err="1"/>
              <a:t>milestones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48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/>
              <a:t>Different</a:t>
            </a:r>
            <a:r>
              <a:rPr lang="da-DK" dirty="0"/>
              <a:t> kind of </a:t>
            </a:r>
            <a:r>
              <a:rPr lang="da-DK" dirty="0" err="1"/>
              <a:t>courses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361465"/>
              </p:ext>
            </p:extLst>
          </p:nvPr>
        </p:nvGraphicFramePr>
        <p:xfrm>
          <a:off x="2152651" y="1836259"/>
          <a:ext cx="8057715" cy="3990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055">
                <a:tc>
                  <a:txBody>
                    <a:bodyPr/>
                    <a:lstStyle/>
                    <a:p>
                      <a:pPr algn="l"/>
                      <a:endParaRPr lang="da-DK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BSc</a:t>
                      </a:r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MSc</a:t>
                      </a:r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PhD</a:t>
                      </a:r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055">
                <a:tc>
                  <a:txBody>
                    <a:bodyPr/>
                    <a:lstStyle/>
                    <a:p>
                      <a:pPr algn="l"/>
                      <a:r>
                        <a:rPr lang="da-DK" dirty="0" err="1"/>
                        <a:t>Teaching</a:t>
                      </a:r>
                      <a:r>
                        <a:rPr lang="da-DK" dirty="0"/>
                        <a:t> time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055">
                <a:tc>
                  <a:txBody>
                    <a:bodyPr/>
                    <a:lstStyle/>
                    <a:p>
                      <a:pPr algn="l"/>
                      <a:r>
                        <a:rPr lang="da-DK" dirty="0" err="1"/>
                        <a:t>Interaction</a:t>
                      </a:r>
                      <a:r>
                        <a:rPr lang="da-DK" dirty="0"/>
                        <a:t> with students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(</a:t>
                      </a:r>
                      <a:r>
                        <a:rPr lang="da-DK" sz="1200" dirty="0" err="1"/>
                        <a:t>goal</a:t>
                      </a:r>
                      <a:r>
                        <a:rPr lang="da-DK" sz="1200" dirty="0"/>
                        <a:t> 6 </a:t>
                      </a:r>
                      <a:r>
                        <a:rPr lang="da-DK" sz="1200" dirty="0" err="1"/>
                        <a:t>hours</a:t>
                      </a:r>
                      <a:r>
                        <a:rPr lang="da-DK" sz="1200" dirty="0"/>
                        <a:t> per </a:t>
                      </a:r>
                      <a:r>
                        <a:rPr lang="da-DK" sz="1200" dirty="0" err="1"/>
                        <a:t>week</a:t>
                      </a:r>
                      <a:r>
                        <a:rPr lang="da-DK" sz="1200" dirty="0"/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(</a:t>
                      </a:r>
                      <a:r>
                        <a:rPr lang="da-DK" sz="1200" dirty="0" err="1"/>
                        <a:t>goal</a:t>
                      </a:r>
                      <a:r>
                        <a:rPr lang="da-DK" sz="1200" dirty="0"/>
                        <a:t> 5 </a:t>
                      </a:r>
                      <a:r>
                        <a:rPr lang="da-DK" sz="1200" dirty="0" err="1"/>
                        <a:t>hours</a:t>
                      </a:r>
                      <a:r>
                        <a:rPr lang="da-DK" sz="1200" dirty="0"/>
                        <a:t> per </a:t>
                      </a:r>
                      <a:r>
                        <a:rPr lang="da-DK" sz="1200" dirty="0" err="1"/>
                        <a:t>week</a:t>
                      </a:r>
                      <a:r>
                        <a:rPr lang="da-DK" sz="1200" dirty="0"/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55">
                <a:tc>
                  <a:txBody>
                    <a:bodyPr/>
                    <a:lstStyle/>
                    <a:p>
                      <a:pPr algn="l"/>
                      <a:r>
                        <a:rPr lang="da-DK" dirty="0" err="1"/>
                        <a:t>Interaction</a:t>
                      </a:r>
                      <a:r>
                        <a:rPr lang="da-DK" baseline="0" dirty="0"/>
                        <a:t> with </a:t>
                      </a:r>
                      <a:r>
                        <a:rPr lang="da-DK" baseline="0" dirty="0" err="1"/>
                        <a:t>TAs</a:t>
                      </a:r>
                      <a:endParaRPr lang="da-DK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55">
                <a:tc>
                  <a:txBody>
                    <a:bodyPr/>
                    <a:lstStyle/>
                    <a:p>
                      <a:pPr algn="l"/>
                      <a:r>
                        <a:rPr lang="da-DK" dirty="0" err="1"/>
                        <a:t>Exam</a:t>
                      </a:r>
                      <a:r>
                        <a:rPr lang="da-DK" dirty="0"/>
                        <a:t>, administration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55">
                <a:tc>
                  <a:txBody>
                    <a:bodyPr/>
                    <a:lstStyle/>
                    <a:p>
                      <a:pPr algn="l"/>
                      <a:r>
                        <a:rPr lang="da-DK" dirty="0" err="1"/>
                        <a:t>Polishing</a:t>
                      </a:r>
                      <a:r>
                        <a:rPr lang="da-DK" baseline="0" dirty="0"/>
                        <a:t> </a:t>
                      </a:r>
                      <a:r>
                        <a:rPr lang="da-DK" baseline="0" dirty="0" err="1"/>
                        <a:t>lecture</a:t>
                      </a:r>
                      <a:r>
                        <a:rPr lang="da-DK" baseline="0" dirty="0"/>
                        <a:t> </a:t>
                      </a:r>
                      <a:r>
                        <a:rPr lang="da-DK" baseline="0" dirty="0" err="1"/>
                        <a:t>material</a:t>
                      </a:r>
                      <a:endParaRPr lang="da-DK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055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Research</a:t>
                      </a:r>
                      <a:r>
                        <a:rPr lang="da-DK" baseline="0" dirty="0"/>
                        <a:t> benefit</a:t>
                      </a:r>
                      <a:endParaRPr lang="da-DK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5343343" y="2530551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5-Point Star 5"/>
          <p:cNvSpPr/>
          <p:nvPr/>
        </p:nvSpPr>
        <p:spPr>
          <a:xfrm>
            <a:off x="5693061" y="2530551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5-Point Star 6"/>
          <p:cNvSpPr/>
          <p:nvPr/>
        </p:nvSpPr>
        <p:spPr>
          <a:xfrm>
            <a:off x="6045341" y="2530551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5-Point Star 7"/>
          <p:cNvSpPr/>
          <p:nvPr/>
        </p:nvSpPr>
        <p:spPr>
          <a:xfrm>
            <a:off x="8914494" y="5408112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5-Point Star 8"/>
          <p:cNvSpPr/>
          <p:nvPr/>
        </p:nvSpPr>
        <p:spPr>
          <a:xfrm>
            <a:off x="9282616" y="5408112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5-Point Star 9"/>
          <p:cNvSpPr/>
          <p:nvPr/>
        </p:nvSpPr>
        <p:spPr>
          <a:xfrm>
            <a:off x="7459528" y="5408112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5-Point Star 10"/>
          <p:cNvSpPr/>
          <p:nvPr/>
        </p:nvSpPr>
        <p:spPr>
          <a:xfrm>
            <a:off x="9098966" y="4842557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5-Point Star 11"/>
          <p:cNvSpPr/>
          <p:nvPr/>
        </p:nvSpPr>
        <p:spPr>
          <a:xfrm>
            <a:off x="7285498" y="4836667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5-Point Star 12"/>
          <p:cNvSpPr/>
          <p:nvPr/>
        </p:nvSpPr>
        <p:spPr>
          <a:xfrm>
            <a:off x="7635217" y="4836667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5-Point Star 13"/>
          <p:cNvSpPr/>
          <p:nvPr/>
        </p:nvSpPr>
        <p:spPr>
          <a:xfrm>
            <a:off x="5343343" y="4836667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5-Point Star 14"/>
          <p:cNvSpPr/>
          <p:nvPr/>
        </p:nvSpPr>
        <p:spPr>
          <a:xfrm>
            <a:off x="5693062" y="4836667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5-Point Star 15"/>
          <p:cNvSpPr/>
          <p:nvPr/>
        </p:nvSpPr>
        <p:spPr>
          <a:xfrm>
            <a:off x="6045341" y="4836667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5-Point Star 16"/>
          <p:cNvSpPr/>
          <p:nvPr/>
        </p:nvSpPr>
        <p:spPr>
          <a:xfrm>
            <a:off x="5509240" y="4239278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5-Point Star 17"/>
          <p:cNvSpPr/>
          <p:nvPr/>
        </p:nvSpPr>
        <p:spPr>
          <a:xfrm>
            <a:off x="5861520" y="4239278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5-Point Star 18"/>
          <p:cNvSpPr/>
          <p:nvPr/>
        </p:nvSpPr>
        <p:spPr>
          <a:xfrm>
            <a:off x="5693060" y="3704875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5-Point Star 19"/>
          <p:cNvSpPr/>
          <p:nvPr/>
        </p:nvSpPr>
        <p:spPr>
          <a:xfrm>
            <a:off x="7459528" y="4239278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5-Point Star 20"/>
          <p:cNvSpPr/>
          <p:nvPr/>
        </p:nvSpPr>
        <p:spPr>
          <a:xfrm>
            <a:off x="5693060" y="3049385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5-Point Star 21"/>
          <p:cNvSpPr/>
          <p:nvPr/>
        </p:nvSpPr>
        <p:spPr>
          <a:xfrm>
            <a:off x="7282937" y="3051546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5-Point Star 22"/>
          <p:cNvSpPr/>
          <p:nvPr/>
        </p:nvSpPr>
        <p:spPr>
          <a:xfrm>
            <a:off x="8776471" y="3051546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5-Point Star 23"/>
          <p:cNvSpPr/>
          <p:nvPr/>
        </p:nvSpPr>
        <p:spPr>
          <a:xfrm>
            <a:off x="9098429" y="3049385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5-Point Star 24"/>
          <p:cNvSpPr/>
          <p:nvPr/>
        </p:nvSpPr>
        <p:spPr>
          <a:xfrm>
            <a:off x="9420388" y="3049385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5-Point Star 25"/>
          <p:cNvSpPr/>
          <p:nvPr/>
        </p:nvSpPr>
        <p:spPr>
          <a:xfrm>
            <a:off x="7635216" y="3051546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5-Point Star 26"/>
          <p:cNvSpPr/>
          <p:nvPr/>
        </p:nvSpPr>
        <p:spPr>
          <a:xfrm>
            <a:off x="9098965" y="4244423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ctangle 27"/>
          <p:cNvSpPr/>
          <p:nvPr/>
        </p:nvSpPr>
        <p:spPr>
          <a:xfrm>
            <a:off x="9252886" y="4206402"/>
            <a:ext cx="282465" cy="39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5-Point Star 28"/>
          <p:cNvSpPr/>
          <p:nvPr/>
        </p:nvSpPr>
        <p:spPr>
          <a:xfrm>
            <a:off x="9098429" y="2526362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5-Point Star 29"/>
          <p:cNvSpPr/>
          <p:nvPr/>
        </p:nvSpPr>
        <p:spPr>
          <a:xfrm>
            <a:off x="7284961" y="2520472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5-Point Star 30"/>
          <p:cNvSpPr/>
          <p:nvPr/>
        </p:nvSpPr>
        <p:spPr>
          <a:xfrm>
            <a:off x="7634680" y="2520472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5-Point Star 32"/>
          <p:cNvSpPr/>
          <p:nvPr/>
        </p:nvSpPr>
        <p:spPr>
          <a:xfrm>
            <a:off x="5712650" y="5415322"/>
            <a:ext cx="282465" cy="308344"/>
          </a:xfrm>
          <a:prstGeom prst="star5">
            <a:avLst/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Rectangle 33"/>
          <p:cNvSpPr/>
          <p:nvPr/>
        </p:nvSpPr>
        <p:spPr>
          <a:xfrm>
            <a:off x="5866571" y="5377301"/>
            <a:ext cx="282465" cy="39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595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9" y="631871"/>
            <a:ext cx="9603275" cy="1049235"/>
          </a:xfrm>
        </p:spPr>
        <p:txBody>
          <a:bodyPr/>
          <a:lstStyle/>
          <a:p>
            <a:r>
              <a:rPr lang="da-DK" dirty="0" err="1"/>
              <a:t>Exams</a:t>
            </a:r>
            <a:r>
              <a:rPr lang="da-DK" dirty="0"/>
              <a:t> – types of </a:t>
            </a:r>
            <a:r>
              <a:rPr lang="da-DK" dirty="0" err="1"/>
              <a:t>evaluation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9" y="1464016"/>
            <a:ext cx="7886700" cy="4589465"/>
          </a:xfrm>
        </p:spPr>
        <p:txBody>
          <a:bodyPr>
            <a:normAutofit/>
          </a:bodyPr>
          <a:lstStyle/>
          <a:p>
            <a:r>
              <a:rPr lang="da-DK" sz="2400" dirty="0"/>
              <a:t>Oral </a:t>
            </a:r>
            <a:r>
              <a:rPr lang="da-DK" sz="2400" dirty="0" err="1"/>
              <a:t>exam</a:t>
            </a:r>
            <a:r>
              <a:rPr lang="da-DK" sz="2400" dirty="0"/>
              <a:t> </a:t>
            </a:r>
          </a:p>
          <a:p>
            <a:r>
              <a:rPr lang="da-DK" sz="2400" dirty="0"/>
              <a:t>Multiple </a:t>
            </a:r>
            <a:r>
              <a:rPr lang="da-DK" sz="2400" dirty="0" err="1"/>
              <a:t>choice</a:t>
            </a:r>
            <a:r>
              <a:rPr lang="da-DK" sz="2400" dirty="0"/>
              <a:t> </a:t>
            </a:r>
            <a:r>
              <a:rPr lang="da-DK" sz="2400" dirty="0" err="1"/>
              <a:t>exam</a:t>
            </a:r>
            <a:endParaRPr lang="da-DK" sz="2400" dirty="0"/>
          </a:p>
          <a:p>
            <a:r>
              <a:rPr lang="da-DK" sz="2400" dirty="0" err="1"/>
              <a:t>Written</a:t>
            </a:r>
            <a:r>
              <a:rPr lang="da-DK" sz="2400" dirty="0"/>
              <a:t> (computer </a:t>
            </a:r>
            <a:r>
              <a:rPr lang="da-DK" sz="2400" dirty="0" err="1"/>
              <a:t>allowed</a:t>
            </a:r>
            <a:r>
              <a:rPr lang="da-DK" sz="2400" dirty="0"/>
              <a:t>?)</a:t>
            </a:r>
          </a:p>
          <a:p>
            <a:r>
              <a:rPr lang="da-DK" sz="2400" dirty="0"/>
              <a:t>Projects + </a:t>
            </a:r>
            <a:r>
              <a:rPr lang="da-DK" sz="2400" dirty="0" err="1"/>
              <a:t>report</a:t>
            </a:r>
            <a:r>
              <a:rPr lang="da-DK" sz="2400" dirty="0"/>
              <a:t> + oral </a:t>
            </a:r>
            <a:r>
              <a:rPr lang="da-DK" sz="2400" dirty="0" err="1"/>
              <a:t>exam</a:t>
            </a:r>
            <a:endParaRPr lang="da-DK" sz="2400" dirty="0"/>
          </a:p>
          <a:p>
            <a:r>
              <a:rPr lang="da-DK" sz="2400" dirty="0"/>
              <a:t>48h Take home</a:t>
            </a:r>
          </a:p>
          <a:p>
            <a:r>
              <a:rPr lang="da-DK" sz="2400" dirty="0"/>
              <a:t>…</a:t>
            </a:r>
          </a:p>
          <a:p>
            <a:r>
              <a:rPr lang="da-DK" sz="2400" dirty="0" err="1"/>
              <a:t>Alignment</a:t>
            </a:r>
            <a:r>
              <a:rPr lang="da-DK" sz="2400" dirty="0"/>
              <a:t> </a:t>
            </a:r>
            <a:r>
              <a:rPr lang="da-DK" sz="2400" dirty="0" err="1"/>
              <a:t>between</a:t>
            </a:r>
            <a:r>
              <a:rPr lang="da-DK" sz="2400" dirty="0"/>
              <a:t> </a:t>
            </a:r>
            <a:r>
              <a:rPr lang="da-DK" sz="2400" dirty="0" err="1"/>
              <a:t>teaching</a:t>
            </a:r>
            <a:r>
              <a:rPr lang="da-DK" sz="2400" dirty="0"/>
              <a:t> </a:t>
            </a:r>
            <a:r>
              <a:rPr lang="da-DK" sz="2400" dirty="0" err="1"/>
              <a:t>activities</a:t>
            </a:r>
            <a:r>
              <a:rPr lang="da-DK" sz="2400" dirty="0"/>
              <a:t> and </a:t>
            </a:r>
            <a:r>
              <a:rPr lang="da-DK" sz="2400" dirty="0" err="1"/>
              <a:t>exam</a:t>
            </a:r>
            <a:r>
              <a:rPr lang="da-DK" sz="2400" dirty="0"/>
              <a:t> ?</a:t>
            </a:r>
          </a:p>
          <a:p>
            <a:r>
              <a:rPr lang="da-DK" sz="2400" dirty="0" err="1"/>
              <a:t>External</a:t>
            </a:r>
            <a:r>
              <a:rPr lang="da-DK" sz="2400" dirty="0"/>
              <a:t> censors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34" y="1464016"/>
            <a:ext cx="2707508" cy="1524065"/>
          </a:xfrm>
          <a:prstGeom prst="rect">
            <a:avLst/>
          </a:prstGeom>
        </p:spPr>
      </p:pic>
      <p:pic>
        <p:nvPicPr>
          <p:cNvPr id="3076" name="Picture 4" descr="http://studerende.au.dk/fileadmin/_migrated/pics/eksamen_674x13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49" y="5528798"/>
            <a:ext cx="6103614" cy="11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3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47" y="438224"/>
            <a:ext cx="9603275" cy="1049235"/>
          </a:xfrm>
        </p:spPr>
        <p:txBody>
          <a:bodyPr/>
          <a:lstStyle/>
          <a:p>
            <a:r>
              <a:rPr lang="en-US" dirty="0"/>
              <a:t>Written Exams</a:t>
            </a:r>
            <a:br>
              <a:rPr lang="en-US" dirty="0"/>
            </a:b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-98241" y="1300202"/>
            <a:ext cx="6034332" cy="3807907"/>
            <a:chOff x="-98241" y="1300202"/>
            <a:chExt cx="6034332" cy="3807907"/>
          </a:xfrm>
        </p:grpSpPr>
        <p:grpSp>
          <p:nvGrpSpPr>
            <p:cNvPr id="11" name="Group 10"/>
            <p:cNvGrpSpPr/>
            <p:nvPr/>
          </p:nvGrpSpPr>
          <p:grpSpPr>
            <a:xfrm>
              <a:off x="1515648" y="2242160"/>
              <a:ext cx="3482237" cy="2542784"/>
              <a:chOff x="1866377" y="2215019"/>
              <a:chExt cx="2088000" cy="134237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66377" y="2379945"/>
                <a:ext cx="1891431" cy="11774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1866377" y="3557392"/>
                <a:ext cx="2088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 flipV="1">
                <a:off x="1866377" y="2215019"/>
                <a:ext cx="0" cy="134237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1891431" y="2467627"/>
                <a:ext cx="1866378" cy="501041"/>
              </a:xfrm>
              <a:custGeom>
                <a:avLst/>
                <a:gdLst>
                  <a:gd name="connsiteX0" fmla="*/ 0 w 2417523"/>
                  <a:gd name="connsiteY0" fmla="*/ 556999 h 556999"/>
                  <a:gd name="connsiteX1" fmla="*/ 926926 w 2417523"/>
                  <a:gd name="connsiteY1" fmla="*/ 444265 h 556999"/>
                  <a:gd name="connsiteX2" fmla="*/ 1828800 w 2417523"/>
                  <a:gd name="connsiteY2" fmla="*/ 43432 h 556999"/>
                  <a:gd name="connsiteX3" fmla="*/ 2417523 w 2417523"/>
                  <a:gd name="connsiteY3" fmla="*/ 55958 h 556999"/>
                  <a:gd name="connsiteX0" fmla="*/ 0 w 2417523"/>
                  <a:gd name="connsiteY0" fmla="*/ 519882 h 519882"/>
                  <a:gd name="connsiteX1" fmla="*/ 926926 w 2417523"/>
                  <a:gd name="connsiteY1" fmla="*/ 407148 h 519882"/>
                  <a:gd name="connsiteX2" fmla="*/ 1845025 w 2417523"/>
                  <a:gd name="connsiteY2" fmla="*/ 144102 h 519882"/>
                  <a:gd name="connsiteX3" fmla="*/ 2417523 w 2417523"/>
                  <a:gd name="connsiteY3" fmla="*/ 18841 h 519882"/>
                  <a:gd name="connsiteX0" fmla="*/ 0 w 2417523"/>
                  <a:gd name="connsiteY0" fmla="*/ 520282 h 520282"/>
                  <a:gd name="connsiteX1" fmla="*/ 1218975 w 2417523"/>
                  <a:gd name="connsiteY1" fmla="*/ 432600 h 520282"/>
                  <a:gd name="connsiteX2" fmla="*/ 1845025 w 2417523"/>
                  <a:gd name="connsiteY2" fmla="*/ 144502 h 520282"/>
                  <a:gd name="connsiteX3" fmla="*/ 2417523 w 2417523"/>
                  <a:gd name="connsiteY3" fmla="*/ 19241 h 520282"/>
                  <a:gd name="connsiteX0" fmla="*/ 0 w 2417523"/>
                  <a:gd name="connsiteY0" fmla="*/ 520282 h 537217"/>
                  <a:gd name="connsiteX1" fmla="*/ 1218975 w 2417523"/>
                  <a:gd name="connsiteY1" fmla="*/ 432600 h 537217"/>
                  <a:gd name="connsiteX2" fmla="*/ 1845025 w 2417523"/>
                  <a:gd name="connsiteY2" fmla="*/ 144502 h 537217"/>
                  <a:gd name="connsiteX3" fmla="*/ 2417523 w 2417523"/>
                  <a:gd name="connsiteY3" fmla="*/ 19241 h 537217"/>
                  <a:gd name="connsiteX0" fmla="*/ 0 w 2417523"/>
                  <a:gd name="connsiteY0" fmla="*/ 525221 h 525221"/>
                  <a:gd name="connsiteX1" fmla="*/ 1218975 w 2417523"/>
                  <a:gd name="connsiteY1" fmla="*/ 437539 h 525221"/>
                  <a:gd name="connsiteX2" fmla="*/ 1845025 w 2417523"/>
                  <a:gd name="connsiteY2" fmla="*/ 111863 h 525221"/>
                  <a:gd name="connsiteX3" fmla="*/ 2417523 w 2417523"/>
                  <a:gd name="connsiteY3" fmla="*/ 24180 h 525221"/>
                  <a:gd name="connsiteX0" fmla="*/ 0 w 2417523"/>
                  <a:gd name="connsiteY0" fmla="*/ 531753 h 531753"/>
                  <a:gd name="connsiteX1" fmla="*/ 1218975 w 2417523"/>
                  <a:gd name="connsiteY1" fmla="*/ 444071 h 531753"/>
                  <a:gd name="connsiteX2" fmla="*/ 1845025 w 2417523"/>
                  <a:gd name="connsiteY2" fmla="*/ 118395 h 531753"/>
                  <a:gd name="connsiteX3" fmla="*/ 2417523 w 2417523"/>
                  <a:gd name="connsiteY3" fmla="*/ 30712 h 531753"/>
                  <a:gd name="connsiteX0" fmla="*/ 0 w 2417523"/>
                  <a:gd name="connsiteY0" fmla="*/ 526487 h 526487"/>
                  <a:gd name="connsiteX1" fmla="*/ 943151 w 2417523"/>
                  <a:gd name="connsiteY1" fmla="*/ 488909 h 526487"/>
                  <a:gd name="connsiteX2" fmla="*/ 1845025 w 2417523"/>
                  <a:gd name="connsiteY2" fmla="*/ 113129 h 526487"/>
                  <a:gd name="connsiteX3" fmla="*/ 2417523 w 2417523"/>
                  <a:gd name="connsiteY3" fmla="*/ 25446 h 526487"/>
                  <a:gd name="connsiteX0" fmla="*/ 0 w 2417523"/>
                  <a:gd name="connsiteY0" fmla="*/ 526487 h 526487"/>
                  <a:gd name="connsiteX1" fmla="*/ 1845025 w 2417523"/>
                  <a:gd name="connsiteY1" fmla="*/ 113129 h 526487"/>
                  <a:gd name="connsiteX2" fmla="*/ 2417523 w 2417523"/>
                  <a:gd name="connsiteY2" fmla="*/ 25446 h 526487"/>
                  <a:gd name="connsiteX0" fmla="*/ 0 w 2417523"/>
                  <a:gd name="connsiteY0" fmla="*/ 526487 h 526487"/>
                  <a:gd name="connsiteX1" fmla="*/ 1845025 w 2417523"/>
                  <a:gd name="connsiteY1" fmla="*/ 113129 h 526487"/>
                  <a:gd name="connsiteX2" fmla="*/ 2417523 w 2417523"/>
                  <a:gd name="connsiteY2" fmla="*/ 25446 h 526487"/>
                  <a:gd name="connsiteX0" fmla="*/ 0 w 2417523"/>
                  <a:gd name="connsiteY0" fmla="*/ 531696 h 531696"/>
                  <a:gd name="connsiteX1" fmla="*/ 1666551 w 2417523"/>
                  <a:gd name="connsiteY1" fmla="*/ 93286 h 531696"/>
                  <a:gd name="connsiteX2" fmla="*/ 2417523 w 2417523"/>
                  <a:gd name="connsiteY2" fmla="*/ 30655 h 531696"/>
                  <a:gd name="connsiteX0" fmla="*/ 0 w 2417523"/>
                  <a:gd name="connsiteY0" fmla="*/ 501041 h 501041"/>
                  <a:gd name="connsiteX1" fmla="*/ 2417523 w 2417523"/>
                  <a:gd name="connsiteY1" fmla="*/ 0 h 501041"/>
                  <a:gd name="connsiteX0" fmla="*/ 0 w 2417523"/>
                  <a:gd name="connsiteY0" fmla="*/ 501041 h 501041"/>
                  <a:gd name="connsiteX1" fmla="*/ 2417523 w 2417523"/>
                  <a:gd name="connsiteY1" fmla="*/ 0 h 501041"/>
                  <a:gd name="connsiteX0" fmla="*/ 0 w 2417523"/>
                  <a:gd name="connsiteY0" fmla="*/ 501041 h 501041"/>
                  <a:gd name="connsiteX1" fmla="*/ 2417523 w 2417523"/>
                  <a:gd name="connsiteY1" fmla="*/ 0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17523" h="501041">
                    <a:moveTo>
                      <a:pt x="0" y="501041"/>
                    </a:moveTo>
                    <a:cubicBezTo>
                      <a:pt x="1957814" y="396657"/>
                      <a:pt x="1141157" y="91858"/>
                      <a:pt x="2417523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825510" y="1300202"/>
              <a:ext cx="2430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/>
                <a:t>My early years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6422" y="2424633"/>
              <a:ext cx="615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hard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1461" y="4075558"/>
              <a:ext cx="600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easy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98241" y="4415613"/>
              <a:ext cx="1620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ridiculous easy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9564" y="3420123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medium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8067" y="1888914"/>
              <a:ext cx="1055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Hardness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7885" y="4461778"/>
              <a:ext cx="9382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Exercise</a:t>
              </a:r>
              <a:br>
                <a:rPr lang="en-US" dirty="0"/>
              </a:br>
              <a:r>
                <a:rPr lang="en-US" dirty="0"/>
                <a:t>number</a:t>
              </a:r>
            </a:p>
          </p:txBody>
        </p:sp>
      </p:grp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89466" y="5409423"/>
            <a:ext cx="5806773" cy="1188479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Too many challenging exercises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Hard to differentiate around passing grade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028879" y="1295305"/>
            <a:ext cx="6034332" cy="5543661"/>
            <a:chOff x="6057022" y="1283128"/>
            <a:chExt cx="6034332" cy="5543661"/>
          </a:xfrm>
        </p:grpSpPr>
        <p:grpSp>
          <p:nvGrpSpPr>
            <p:cNvPr id="18" name="Group 17"/>
            <p:cNvGrpSpPr/>
            <p:nvPr/>
          </p:nvGrpSpPr>
          <p:grpSpPr>
            <a:xfrm>
              <a:off x="7670911" y="2388354"/>
              <a:ext cx="3482237" cy="2552795"/>
              <a:chOff x="1866377" y="2209734"/>
              <a:chExt cx="2088000" cy="134765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66377" y="2379945"/>
                <a:ext cx="1891431" cy="11774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1866377" y="3557392"/>
                <a:ext cx="2088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1866377" y="2215019"/>
                <a:ext cx="0" cy="134237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21"/>
              <p:cNvSpPr/>
              <p:nvPr/>
            </p:nvSpPr>
            <p:spPr>
              <a:xfrm>
                <a:off x="1868899" y="2209734"/>
                <a:ext cx="1896422" cy="1281336"/>
              </a:xfrm>
              <a:custGeom>
                <a:avLst/>
                <a:gdLst>
                  <a:gd name="connsiteX0" fmla="*/ 0 w 2417523"/>
                  <a:gd name="connsiteY0" fmla="*/ 556999 h 556999"/>
                  <a:gd name="connsiteX1" fmla="*/ 926926 w 2417523"/>
                  <a:gd name="connsiteY1" fmla="*/ 444265 h 556999"/>
                  <a:gd name="connsiteX2" fmla="*/ 1828800 w 2417523"/>
                  <a:gd name="connsiteY2" fmla="*/ 43432 h 556999"/>
                  <a:gd name="connsiteX3" fmla="*/ 2417523 w 2417523"/>
                  <a:gd name="connsiteY3" fmla="*/ 55958 h 556999"/>
                  <a:gd name="connsiteX0" fmla="*/ 0 w 2417523"/>
                  <a:gd name="connsiteY0" fmla="*/ 519882 h 519882"/>
                  <a:gd name="connsiteX1" fmla="*/ 926926 w 2417523"/>
                  <a:gd name="connsiteY1" fmla="*/ 407148 h 519882"/>
                  <a:gd name="connsiteX2" fmla="*/ 1845025 w 2417523"/>
                  <a:gd name="connsiteY2" fmla="*/ 144102 h 519882"/>
                  <a:gd name="connsiteX3" fmla="*/ 2417523 w 2417523"/>
                  <a:gd name="connsiteY3" fmla="*/ 18841 h 519882"/>
                  <a:gd name="connsiteX0" fmla="*/ 0 w 2417523"/>
                  <a:gd name="connsiteY0" fmla="*/ 520282 h 520282"/>
                  <a:gd name="connsiteX1" fmla="*/ 1218975 w 2417523"/>
                  <a:gd name="connsiteY1" fmla="*/ 432600 h 520282"/>
                  <a:gd name="connsiteX2" fmla="*/ 1845025 w 2417523"/>
                  <a:gd name="connsiteY2" fmla="*/ 144502 h 520282"/>
                  <a:gd name="connsiteX3" fmla="*/ 2417523 w 2417523"/>
                  <a:gd name="connsiteY3" fmla="*/ 19241 h 520282"/>
                  <a:gd name="connsiteX0" fmla="*/ 0 w 2417523"/>
                  <a:gd name="connsiteY0" fmla="*/ 520282 h 537217"/>
                  <a:gd name="connsiteX1" fmla="*/ 1218975 w 2417523"/>
                  <a:gd name="connsiteY1" fmla="*/ 432600 h 537217"/>
                  <a:gd name="connsiteX2" fmla="*/ 1845025 w 2417523"/>
                  <a:gd name="connsiteY2" fmla="*/ 144502 h 537217"/>
                  <a:gd name="connsiteX3" fmla="*/ 2417523 w 2417523"/>
                  <a:gd name="connsiteY3" fmla="*/ 19241 h 537217"/>
                  <a:gd name="connsiteX0" fmla="*/ 0 w 2417523"/>
                  <a:gd name="connsiteY0" fmla="*/ 525221 h 525221"/>
                  <a:gd name="connsiteX1" fmla="*/ 1218975 w 2417523"/>
                  <a:gd name="connsiteY1" fmla="*/ 437539 h 525221"/>
                  <a:gd name="connsiteX2" fmla="*/ 1845025 w 2417523"/>
                  <a:gd name="connsiteY2" fmla="*/ 111863 h 525221"/>
                  <a:gd name="connsiteX3" fmla="*/ 2417523 w 2417523"/>
                  <a:gd name="connsiteY3" fmla="*/ 24180 h 525221"/>
                  <a:gd name="connsiteX0" fmla="*/ 0 w 2417523"/>
                  <a:gd name="connsiteY0" fmla="*/ 531753 h 531753"/>
                  <a:gd name="connsiteX1" fmla="*/ 1218975 w 2417523"/>
                  <a:gd name="connsiteY1" fmla="*/ 444071 h 531753"/>
                  <a:gd name="connsiteX2" fmla="*/ 1845025 w 2417523"/>
                  <a:gd name="connsiteY2" fmla="*/ 118395 h 531753"/>
                  <a:gd name="connsiteX3" fmla="*/ 2417523 w 2417523"/>
                  <a:gd name="connsiteY3" fmla="*/ 30712 h 531753"/>
                  <a:gd name="connsiteX0" fmla="*/ 0 w 2417523"/>
                  <a:gd name="connsiteY0" fmla="*/ 526487 h 526487"/>
                  <a:gd name="connsiteX1" fmla="*/ 943151 w 2417523"/>
                  <a:gd name="connsiteY1" fmla="*/ 488909 h 526487"/>
                  <a:gd name="connsiteX2" fmla="*/ 1845025 w 2417523"/>
                  <a:gd name="connsiteY2" fmla="*/ 113129 h 526487"/>
                  <a:gd name="connsiteX3" fmla="*/ 2417523 w 2417523"/>
                  <a:gd name="connsiteY3" fmla="*/ 25446 h 526487"/>
                  <a:gd name="connsiteX0" fmla="*/ 0 w 2417523"/>
                  <a:gd name="connsiteY0" fmla="*/ 526487 h 526487"/>
                  <a:gd name="connsiteX1" fmla="*/ 1845025 w 2417523"/>
                  <a:gd name="connsiteY1" fmla="*/ 113129 h 526487"/>
                  <a:gd name="connsiteX2" fmla="*/ 2417523 w 2417523"/>
                  <a:gd name="connsiteY2" fmla="*/ 25446 h 526487"/>
                  <a:gd name="connsiteX0" fmla="*/ 0 w 2417523"/>
                  <a:gd name="connsiteY0" fmla="*/ 526487 h 526487"/>
                  <a:gd name="connsiteX1" fmla="*/ 1845025 w 2417523"/>
                  <a:gd name="connsiteY1" fmla="*/ 113129 h 526487"/>
                  <a:gd name="connsiteX2" fmla="*/ 2417523 w 2417523"/>
                  <a:gd name="connsiteY2" fmla="*/ 25446 h 526487"/>
                  <a:gd name="connsiteX0" fmla="*/ 0 w 2417523"/>
                  <a:gd name="connsiteY0" fmla="*/ 531696 h 531696"/>
                  <a:gd name="connsiteX1" fmla="*/ 1666551 w 2417523"/>
                  <a:gd name="connsiteY1" fmla="*/ 93286 h 531696"/>
                  <a:gd name="connsiteX2" fmla="*/ 2417523 w 2417523"/>
                  <a:gd name="connsiteY2" fmla="*/ 30655 h 531696"/>
                  <a:gd name="connsiteX0" fmla="*/ 0 w 2417523"/>
                  <a:gd name="connsiteY0" fmla="*/ 501041 h 501041"/>
                  <a:gd name="connsiteX1" fmla="*/ 2417523 w 2417523"/>
                  <a:gd name="connsiteY1" fmla="*/ 0 h 501041"/>
                  <a:gd name="connsiteX0" fmla="*/ 0 w 2417523"/>
                  <a:gd name="connsiteY0" fmla="*/ 501041 h 501041"/>
                  <a:gd name="connsiteX1" fmla="*/ 2417523 w 2417523"/>
                  <a:gd name="connsiteY1" fmla="*/ 0 h 501041"/>
                  <a:gd name="connsiteX0" fmla="*/ 0 w 2417523"/>
                  <a:gd name="connsiteY0" fmla="*/ 501041 h 501041"/>
                  <a:gd name="connsiteX1" fmla="*/ 2417523 w 2417523"/>
                  <a:gd name="connsiteY1" fmla="*/ 0 h 501041"/>
                  <a:gd name="connsiteX0" fmla="*/ 0 w 2417523"/>
                  <a:gd name="connsiteY0" fmla="*/ 501041 h 501041"/>
                  <a:gd name="connsiteX1" fmla="*/ 819806 w 2417523"/>
                  <a:gd name="connsiteY1" fmla="*/ 431998 h 501041"/>
                  <a:gd name="connsiteX2" fmla="*/ 2417523 w 2417523"/>
                  <a:gd name="connsiteY2" fmla="*/ 0 h 501041"/>
                  <a:gd name="connsiteX0" fmla="*/ 0 w 2446709"/>
                  <a:gd name="connsiteY0" fmla="*/ 1023442 h 1023442"/>
                  <a:gd name="connsiteX1" fmla="*/ 848992 w 2446709"/>
                  <a:gd name="connsiteY1" fmla="*/ 431998 h 1023442"/>
                  <a:gd name="connsiteX2" fmla="*/ 2446709 w 2446709"/>
                  <a:gd name="connsiteY2" fmla="*/ 0 h 1023442"/>
                  <a:gd name="connsiteX0" fmla="*/ 0 w 2446709"/>
                  <a:gd name="connsiteY0" fmla="*/ 1023442 h 1023442"/>
                  <a:gd name="connsiteX1" fmla="*/ 177709 w 2446709"/>
                  <a:gd name="connsiteY1" fmla="*/ 835371 h 1023442"/>
                  <a:gd name="connsiteX2" fmla="*/ 2446709 w 2446709"/>
                  <a:gd name="connsiteY2" fmla="*/ 0 h 1023442"/>
                  <a:gd name="connsiteX0" fmla="*/ 0 w 2446709"/>
                  <a:gd name="connsiteY0" fmla="*/ 1023442 h 1023442"/>
                  <a:gd name="connsiteX1" fmla="*/ 177709 w 2446709"/>
                  <a:gd name="connsiteY1" fmla="*/ 835371 h 1023442"/>
                  <a:gd name="connsiteX2" fmla="*/ 2446709 w 2446709"/>
                  <a:gd name="connsiteY2" fmla="*/ 0 h 1023442"/>
                  <a:gd name="connsiteX0" fmla="*/ 0 w 2446709"/>
                  <a:gd name="connsiteY0" fmla="*/ 1023442 h 1023442"/>
                  <a:gd name="connsiteX1" fmla="*/ 177709 w 2446709"/>
                  <a:gd name="connsiteY1" fmla="*/ 835371 h 1023442"/>
                  <a:gd name="connsiteX2" fmla="*/ 975466 w 2446709"/>
                  <a:gd name="connsiteY2" fmla="*/ 332809 h 1023442"/>
                  <a:gd name="connsiteX3" fmla="*/ 2446709 w 2446709"/>
                  <a:gd name="connsiteY3" fmla="*/ 0 h 1023442"/>
                  <a:gd name="connsiteX0" fmla="*/ 0 w 2446709"/>
                  <a:gd name="connsiteY0" fmla="*/ 1023442 h 1023442"/>
                  <a:gd name="connsiteX1" fmla="*/ 177709 w 2446709"/>
                  <a:gd name="connsiteY1" fmla="*/ 835371 h 1023442"/>
                  <a:gd name="connsiteX2" fmla="*/ 722519 w 2446709"/>
                  <a:gd name="connsiteY2" fmla="*/ 749407 h 1023442"/>
                  <a:gd name="connsiteX3" fmla="*/ 2446709 w 2446709"/>
                  <a:gd name="connsiteY3" fmla="*/ 0 h 1023442"/>
                  <a:gd name="connsiteX0" fmla="*/ 0 w 2446709"/>
                  <a:gd name="connsiteY0" fmla="*/ 1023442 h 1023442"/>
                  <a:gd name="connsiteX1" fmla="*/ 177709 w 2446709"/>
                  <a:gd name="connsiteY1" fmla="*/ 835371 h 1023442"/>
                  <a:gd name="connsiteX2" fmla="*/ 722519 w 2446709"/>
                  <a:gd name="connsiteY2" fmla="*/ 749407 h 1023442"/>
                  <a:gd name="connsiteX3" fmla="*/ 1325701 w 2446709"/>
                  <a:gd name="connsiteY3" fmla="*/ 471674 h 1023442"/>
                  <a:gd name="connsiteX4" fmla="*/ 2446709 w 2446709"/>
                  <a:gd name="connsiteY4" fmla="*/ 0 h 1023442"/>
                  <a:gd name="connsiteX0" fmla="*/ 0 w 2446709"/>
                  <a:gd name="connsiteY0" fmla="*/ 1023442 h 1023442"/>
                  <a:gd name="connsiteX1" fmla="*/ 177709 w 2446709"/>
                  <a:gd name="connsiteY1" fmla="*/ 835371 h 1023442"/>
                  <a:gd name="connsiteX2" fmla="*/ 722519 w 2446709"/>
                  <a:gd name="connsiteY2" fmla="*/ 749407 h 1023442"/>
                  <a:gd name="connsiteX3" fmla="*/ 1121398 w 2446709"/>
                  <a:gd name="connsiteY3" fmla="*/ 405547 h 1023442"/>
                  <a:gd name="connsiteX4" fmla="*/ 2446709 w 2446709"/>
                  <a:gd name="connsiteY4" fmla="*/ 0 h 1023442"/>
                  <a:gd name="connsiteX0" fmla="*/ 0 w 2446709"/>
                  <a:gd name="connsiteY0" fmla="*/ 1023442 h 1023442"/>
                  <a:gd name="connsiteX1" fmla="*/ 177709 w 2446709"/>
                  <a:gd name="connsiteY1" fmla="*/ 835371 h 1023442"/>
                  <a:gd name="connsiteX2" fmla="*/ 722519 w 2446709"/>
                  <a:gd name="connsiteY2" fmla="*/ 749407 h 1023442"/>
                  <a:gd name="connsiteX3" fmla="*/ 1121398 w 2446709"/>
                  <a:gd name="connsiteY3" fmla="*/ 405547 h 1023442"/>
                  <a:gd name="connsiteX4" fmla="*/ 1763493 w 2446709"/>
                  <a:gd name="connsiteY4" fmla="*/ 207167 h 1023442"/>
                  <a:gd name="connsiteX5" fmla="*/ 2446709 w 2446709"/>
                  <a:gd name="connsiteY5" fmla="*/ 0 h 1023442"/>
                  <a:gd name="connsiteX0" fmla="*/ 0 w 2446709"/>
                  <a:gd name="connsiteY0" fmla="*/ 1023442 h 1023442"/>
                  <a:gd name="connsiteX1" fmla="*/ 177709 w 2446709"/>
                  <a:gd name="connsiteY1" fmla="*/ 835371 h 1023442"/>
                  <a:gd name="connsiteX2" fmla="*/ 722519 w 2446709"/>
                  <a:gd name="connsiteY2" fmla="*/ 749407 h 1023442"/>
                  <a:gd name="connsiteX3" fmla="*/ 1121398 w 2446709"/>
                  <a:gd name="connsiteY3" fmla="*/ 405547 h 1023442"/>
                  <a:gd name="connsiteX4" fmla="*/ 2055356 w 2446709"/>
                  <a:gd name="connsiteY4" fmla="*/ 379097 h 1023442"/>
                  <a:gd name="connsiteX5" fmla="*/ 2446709 w 2446709"/>
                  <a:gd name="connsiteY5" fmla="*/ 0 h 1023442"/>
                  <a:gd name="connsiteX0" fmla="*/ 0 w 2456438"/>
                  <a:gd name="connsiteY0" fmla="*/ 1281336 h 1281336"/>
                  <a:gd name="connsiteX1" fmla="*/ 177709 w 2456438"/>
                  <a:gd name="connsiteY1" fmla="*/ 1093265 h 1281336"/>
                  <a:gd name="connsiteX2" fmla="*/ 722519 w 2456438"/>
                  <a:gd name="connsiteY2" fmla="*/ 1007301 h 1281336"/>
                  <a:gd name="connsiteX3" fmla="*/ 1121398 w 2456438"/>
                  <a:gd name="connsiteY3" fmla="*/ 663441 h 1281336"/>
                  <a:gd name="connsiteX4" fmla="*/ 2055356 w 2456438"/>
                  <a:gd name="connsiteY4" fmla="*/ 636991 h 1281336"/>
                  <a:gd name="connsiteX5" fmla="*/ 2456438 w 2456438"/>
                  <a:gd name="connsiteY5" fmla="*/ 0 h 1281336"/>
                  <a:gd name="connsiteX0" fmla="*/ 0 w 2456438"/>
                  <a:gd name="connsiteY0" fmla="*/ 1281336 h 1281336"/>
                  <a:gd name="connsiteX1" fmla="*/ 177709 w 2456438"/>
                  <a:gd name="connsiteY1" fmla="*/ 1093265 h 1281336"/>
                  <a:gd name="connsiteX2" fmla="*/ 722519 w 2456438"/>
                  <a:gd name="connsiteY2" fmla="*/ 1007301 h 1281336"/>
                  <a:gd name="connsiteX3" fmla="*/ 1121398 w 2456438"/>
                  <a:gd name="connsiteY3" fmla="*/ 663441 h 1281336"/>
                  <a:gd name="connsiteX4" fmla="*/ 2055356 w 2456438"/>
                  <a:gd name="connsiteY4" fmla="*/ 636991 h 1281336"/>
                  <a:gd name="connsiteX5" fmla="*/ 2456438 w 2456438"/>
                  <a:gd name="connsiteY5" fmla="*/ 0 h 1281336"/>
                  <a:gd name="connsiteX0" fmla="*/ 0 w 2456438"/>
                  <a:gd name="connsiteY0" fmla="*/ 1281336 h 1281336"/>
                  <a:gd name="connsiteX1" fmla="*/ 177709 w 2456438"/>
                  <a:gd name="connsiteY1" fmla="*/ 1093265 h 1281336"/>
                  <a:gd name="connsiteX2" fmla="*/ 722519 w 2456438"/>
                  <a:gd name="connsiteY2" fmla="*/ 1007301 h 1281336"/>
                  <a:gd name="connsiteX3" fmla="*/ 1121398 w 2456438"/>
                  <a:gd name="connsiteY3" fmla="*/ 663441 h 1281336"/>
                  <a:gd name="connsiteX4" fmla="*/ 2055356 w 2456438"/>
                  <a:gd name="connsiteY4" fmla="*/ 636991 h 1281336"/>
                  <a:gd name="connsiteX5" fmla="*/ 2456438 w 2456438"/>
                  <a:gd name="connsiteY5" fmla="*/ 0 h 1281336"/>
                  <a:gd name="connsiteX0" fmla="*/ 0 w 2456438"/>
                  <a:gd name="connsiteY0" fmla="*/ 1281336 h 1281336"/>
                  <a:gd name="connsiteX1" fmla="*/ 177709 w 2456438"/>
                  <a:gd name="connsiteY1" fmla="*/ 1093265 h 1281336"/>
                  <a:gd name="connsiteX2" fmla="*/ 722519 w 2456438"/>
                  <a:gd name="connsiteY2" fmla="*/ 1007301 h 1281336"/>
                  <a:gd name="connsiteX3" fmla="*/ 1043568 w 2456438"/>
                  <a:gd name="connsiteY3" fmla="*/ 703117 h 1281336"/>
                  <a:gd name="connsiteX4" fmla="*/ 2055356 w 2456438"/>
                  <a:gd name="connsiteY4" fmla="*/ 636991 h 1281336"/>
                  <a:gd name="connsiteX5" fmla="*/ 2456438 w 2456438"/>
                  <a:gd name="connsiteY5" fmla="*/ 0 h 1281336"/>
                  <a:gd name="connsiteX0" fmla="*/ 0 w 2456438"/>
                  <a:gd name="connsiteY0" fmla="*/ 1281336 h 1281336"/>
                  <a:gd name="connsiteX1" fmla="*/ 177709 w 2456438"/>
                  <a:gd name="connsiteY1" fmla="*/ 1093265 h 1281336"/>
                  <a:gd name="connsiteX2" fmla="*/ 722519 w 2456438"/>
                  <a:gd name="connsiteY2" fmla="*/ 1007301 h 1281336"/>
                  <a:gd name="connsiteX3" fmla="*/ 1043568 w 2456438"/>
                  <a:gd name="connsiteY3" fmla="*/ 703117 h 1281336"/>
                  <a:gd name="connsiteX4" fmla="*/ 2094271 w 2456438"/>
                  <a:gd name="connsiteY4" fmla="*/ 623765 h 1281336"/>
                  <a:gd name="connsiteX5" fmla="*/ 2456438 w 2456438"/>
                  <a:gd name="connsiteY5" fmla="*/ 0 h 1281336"/>
                  <a:gd name="connsiteX0" fmla="*/ 0 w 2456438"/>
                  <a:gd name="connsiteY0" fmla="*/ 1281336 h 1281336"/>
                  <a:gd name="connsiteX1" fmla="*/ 177709 w 2456438"/>
                  <a:gd name="connsiteY1" fmla="*/ 1093265 h 1281336"/>
                  <a:gd name="connsiteX2" fmla="*/ 732248 w 2456438"/>
                  <a:gd name="connsiteY2" fmla="*/ 1007301 h 1281336"/>
                  <a:gd name="connsiteX3" fmla="*/ 1043568 w 2456438"/>
                  <a:gd name="connsiteY3" fmla="*/ 703117 h 1281336"/>
                  <a:gd name="connsiteX4" fmla="*/ 2094271 w 2456438"/>
                  <a:gd name="connsiteY4" fmla="*/ 623765 h 1281336"/>
                  <a:gd name="connsiteX5" fmla="*/ 2456438 w 2456438"/>
                  <a:gd name="connsiteY5" fmla="*/ 0 h 1281336"/>
                  <a:gd name="connsiteX0" fmla="*/ 0 w 2456438"/>
                  <a:gd name="connsiteY0" fmla="*/ 1281336 h 1281336"/>
                  <a:gd name="connsiteX1" fmla="*/ 177709 w 2456438"/>
                  <a:gd name="connsiteY1" fmla="*/ 1093265 h 1281336"/>
                  <a:gd name="connsiteX2" fmla="*/ 732248 w 2456438"/>
                  <a:gd name="connsiteY2" fmla="*/ 1007301 h 1281336"/>
                  <a:gd name="connsiteX3" fmla="*/ 1033839 w 2456438"/>
                  <a:gd name="connsiteY3" fmla="*/ 742793 h 1281336"/>
                  <a:gd name="connsiteX4" fmla="*/ 2094271 w 2456438"/>
                  <a:gd name="connsiteY4" fmla="*/ 623765 h 1281336"/>
                  <a:gd name="connsiteX5" fmla="*/ 2456438 w 2456438"/>
                  <a:gd name="connsiteY5" fmla="*/ 0 h 128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6438" h="1281336">
                    <a:moveTo>
                      <a:pt x="0" y="1281336"/>
                    </a:moveTo>
                    <a:cubicBezTo>
                      <a:pt x="59236" y="1218646"/>
                      <a:pt x="55668" y="1138937"/>
                      <a:pt x="177709" y="1093265"/>
                    </a:cubicBezTo>
                    <a:cubicBezTo>
                      <a:pt x="299750" y="1047593"/>
                      <a:pt x="540916" y="1067917"/>
                      <a:pt x="732248" y="1007301"/>
                    </a:cubicBezTo>
                    <a:cubicBezTo>
                      <a:pt x="923580" y="946685"/>
                      <a:pt x="860343" y="833166"/>
                      <a:pt x="1033839" y="742793"/>
                    </a:cubicBezTo>
                    <a:cubicBezTo>
                      <a:pt x="1207335" y="652420"/>
                      <a:pt x="1857171" y="747564"/>
                      <a:pt x="2094271" y="623765"/>
                    </a:cubicBezTo>
                    <a:cubicBezTo>
                      <a:pt x="2331371" y="499966"/>
                      <a:pt x="2400574" y="371034"/>
                      <a:pt x="2456438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001685" y="2580838"/>
              <a:ext cx="615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hard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76724" y="4231763"/>
              <a:ext cx="600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easy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57022" y="4571818"/>
              <a:ext cx="1620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ridiculous easy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74827" y="3576328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medium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43330" y="2045119"/>
              <a:ext cx="1055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Hardness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153148" y="4617983"/>
              <a:ext cx="9382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Exercise</a:t>
              </a:r>
              <a:br>
                <a:rPr lang="en-US" dirty="0"/>
              </a:br>
              <a:r>
                <a:rPr lang="en-US" dirty="0"/>
                <a:t>number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6109" y="1283128"/>
              <a:ext cx="25007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/>
                <a:t>More recently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6914085" y="5397246"/>
              <a:ext cx="4668062" cy="142954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2400" dirty="0"/>
                <a:t>Sufficiently many easy exercises to get evidence for passing</a:t>
              </a:r>
            </a:p>
            <a:p>
              <a:pPr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2400" dirty="0"/>
                <a:t>Challenge top 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4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Some</a:t>
            </a:r>
            <a:r>
              <a:rPr lang="da-DK" dirty="0"/>
              <a:t> final </a:t>
            </a:r>
            <a:r>
              <a:rPr lang="da-DK" dirty="0" err="1"/>
              <a:t>remarks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400" dirty="0"/>
              <a:t>As a Post Doc </a:t>
            </a:r>
            <a:r>
              <a:rPr lang="da-DK" sz="2400" dirty="0" err="1"/>
              <a:t>make</a:t>
            </a:r>
            <a:r>
              <a:rPr lang="da-DK" sz="2400" dirty="0"/>
              <a:t> a plan for </a:t>
            </a:r>
            <a:r>
              <a:rPr lang="da-DK" sz="2400" dirty="0" err="1"/>
              <a:t>your</a:t>
            </a:r>
            <a:r>
              <a:rPr lang="da-DK" sz="2400" dirty="0"/>
              <a:t> </a:t>
            </a:r>
            <a:r>
              <a:rPr lang="da-DK" sz="2400" dirty="0" err="1"/>
              <a:t>teaching</a:t>
            </a:r>
            <a:r>
              <a:rPr lang="da-DK" sz="2400" dirty="0"/>
              <a:t> </a:t>
            </a:r>
          </a:p>
          <a:p>
            <a:r>
              <a:rPr lang="da-DK" sz="2400" dirty="0"/>
              <a:t>Keep track of </a:t>
            </a:r>
            <a:r>
              <a:rPr lang="da-DK" sz="2400" dirty="0" err="1"/>
              <a:t>your</a:t>
            </a:r>
            <a:r>
              <a:rPr lang="da-DK" sz="2400" dirty="0"/>
              <a:t> </a:t>
            </a:r>
            <a:r>
              <a:rPr lang="da-DK" sz="2400" dirty="0" err="1"/>
              <a:t>teaching</a:t>
            </a:r>
            <a:r>
              <a:rPr lang="da-DK" sz="2400" dirty="0"/>
              <a:t> </a:t>
            </a:r>
            <a:r>
              <a:rPr lang="da-DK" sz="2400" dirty="0" err="1"/>
              <a:t>portfolio</a:t>
            </a:r>
            <a:endParaRPr lang="da-DK" sz="2400" dirty="0"/>
          </a:p>
          <a:p>
            <a:r>
              <a:rPr lang="da-DK" sz="2400" dirty="0" err="1"/>
              <a:t>Reflect</a:t>
            </a:r>
            <a:r>
              <a:rPr lang="da-DK" sz="2400" dirty="0"/>
              <a:t> on </a:t>
            </a:r>
            <a:r>
              <a:rPr lang="da-DK" sz="2400" dirty="0" err="1"/>
              <a:t>your</a:t>
            </a:r>
            <a:r>
              <a:rPr lang="da-DK" sz="2400" dirty="0"/>
              <a:t> </a:t>
            </a:r>
            <a:r>
              <a:rPr lang="da-DK" sz="2400" dirty="0" err="1"/>
              <a:t>teaching</a:t>
            </a:r>
            <a:r>
              <a:rPr lang="da-DK" sz="2400" dirty="0"/>
              <a:t> – </a:t>
            </a:r>
            <a:r>
              <a:rPr lang="da-DK" sz="2400" dirty="0" err="1"/>
              <a:t>e.g</a:t>
            </a:r>
            <a:r>
              <a:rPr lang="da-DK" sz="2400" dirty="0"/>
              <a:t>. </a:t>
            </a:r>
            <a:r>
              <a:rPr lang="da-DK" sz="2400" dirty="0" err="1"/>
              <a:t>course</a:t>
            </a:r>
            <a:r>
              <a:rPr lang="da-DK" sz="2400" dirty="0"/>
              <a:t> </a:t>
            </a:r>
            <a:r>
              <a:rPr lang="da-DK" sz="2400" dirty="0" err="1"/>
              <a:t>evaluations</a:t>
            </a:r>
            <a:r>
              <a:rPr lang="da-DK" sz="2400" dirty="0"/>
              <a:t>, </a:t>
            </a:r>
            <a:r>
              <a:rPr lang="da-DK" sz="2400" dirty="0" err="1"/>
              <a:t>courses</a:t>
            </a:r>
            <a:r>
              <a:rPr lang="da-DK" sz="2400" dirty="0"/>
              <a:t> on </a:t>
            </a:r>
            <a:r>
              <a:rPr lang="da-DK" sz="2400" dirty="0" err="1"/>
              <a:t>teaching</a:t>
            </a:r>
            <a:r>
              <a:rPr lang="da-DK" sz="2400" dirty="0"/>
              <a:t>, …</a:t>
            </a:r>
          </a:p>
          <a:p>
            <a:r>
              <a:rPr lang="da-DK" sz="2400" dirty="0"/>
              <a:t>Try new </a:t>
            </a:r>
            <a:r>
              <a:rPr lang="da-DK" sz="2400" dirty="0" err="1"/>
              <a:t>techniques</a:t>
            </a:r>
            <a:r>
              <a:rPr lang="da-DK" sz="2400" dirty="0"/>
              <a:t> / </a:t>
            </a:r>
            <a:r>
              <a:rPr lang="da-DK" sz="2400" dirty="0" err="1"/>
              <a:t>approaches</a:t>
            </a:r>
            <a:r>
              <a:rPr lang="da-DK" sz="2400" dirty="0"/>
              <a:t> / </a:t>
            </a:r>
            <a:r>
              <a:rPr lang="da-DK" sz="2400" dirty="0" err="1"/>
              <a:t>organization</a:t>
            </a:r>
            <a:r>
              <a:rPr lang="da-DK" sz="2400" dirty="0"/>
              <a:t> / …</a:t>
            </a:r>
          </a:p>
          <a:p>
            <a:r>
              <a:rPr lang="da-DK" sz="2400" dirty="0" err="1"/>
              <a:t>Discuss</a:t>
            </a:r>
            <a:r>
              <a:rPr lang="da-DK" sz="2400" dirty="0"/>
              <a:t> </a:t>
            </a:r>
            <a:r>
              <a:rPr lang="da-DK" sz="2400" dirty="0" err="1"/>
              <a:t>your</a:t>
            </a:r>
            <a:r>
              <a:rPr lang="da-DK" sz="2400" dirty="0"/>
              <a:t> </a:t>
            </a:r>
            <a:r>
              <a:rPr lang="da-DK" sz="2400" dirty="0" err="1"/>
              <a:t>teaching</a:t>
            </a:r>
            <a:r>
              <a:rPr lang="da-DK" sz="2400" dirty="0"/>
              <a:t> with </a:t>
            </a:r>
            <a:r>
              <a:rPr lang="da-DK" sz="2400" dirty="0" err="1"/>
              <a:t>colleagues</a:t>
            </a:r>
            <a:r>
              <a:rPr lang="da-DK" sz="2400" dirty="0"/>
              <a:t> and </a:t>
            </a:r>
            <a:r>
              <a:rPr lang="da-DK" sz="2400" dirty="0" err="1"/>
              <a:t>steel</a:t>
            </a:r>
            <a:r>
              <a:rPr lang="da-DK" sz="2400" dirty="0"/>
              <a:t> </a:t>
            </a:r>
            <a:r>
              <a:rPr lang="da-DK" sz="2400" dirty="0" err="1"/>
              <a:t>good</a:t>
            </a:r>
            <a:r>
              <a:rPr lang="da-DK" sz="2400" dirty="0"/>
              <a:t> tricks</a:t>
            </a:r>
          </a:p>
          <a:p>
            <a:r>
              <a:rPr lang="da-DK" sz="2400" dirty="0"/>
              <a:t>Courses </a:t>
            </a:r>
            <a:r>
              <a:rPr lang="en-US" sz="2400" dirty="0"/>
              <a:t>evolve</a:t>
            </a:r>
            <a:r>
              <a:rPr lang="da-DK" sz="2400" dirty="0"/>
              <a:t> over time</a:t>
            </a:r>
            <a:endParaRPr lang="en-US" sz="2400" dirty="0"/>
          </a:p>
          <a:p>
            <a:endParaRPr lang="da-DK" sz="2400" dirty="0"/>
          </a:p>
          <a:p>
            <a:pPr marL="0" indent="0" algn="ctr">
              <a:buNone/>
            </a:pPr>
            <a:r>
              <a:rPr lang="da-DK" sz="2400" dirty="0" err="1"/>
              <a:t>Teaching</a:t>
            </a:r>
            <a:r>
              <a:rPr lang="da-DK" sz="2400" dirty="0"/>
              <a:t> </a:t>
            </a:r>
            <a:r>
              <a:rPr lang="da-DK" sz="2400" dirty="0" err="1"/>
              <a:t>takes</a:t>
            </a:r>
            <a:r>
              <a:rPr lang="da-DK" sz="2400" dirty="0"/>
              <a:t> time !</a:t>
            </a:r>
          </a:p>
        </p:txBody>
      </p:sp>
    </p:spTree>
    <p:extLst>
      <p:ext uri="{BB962C8B-B14F-4D97-AF65-F5344CB8AC3E}">
        <p14:creationId xmlns:p14="http://schemas.microsoft.com/office/powerpoint/2010/main" val="8279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8" y="538691"/>
            <a:ext cx="9603275" cy="1049235"/>
          </a:xfrm>
        </p:spPr>
        <p:txBody>
          <a:bodyPr/>
          <a:lstStyle/>
          <a:p>
            <a:r>
              <a:rPr lang="en-US" dirty="0"/>
              <a:t>Using two projectors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53" y="1690688"/>
            <a:ext cx="3122195" cy="2341646"/>
          </a:xfrm>
          <a:ln w="63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53" y="4197949"/>
            <a:ext cx="3122195" cy="23416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5820" r="3797" b="17996"/>
          <a:stretch/>
        </p:blipFill>
        <p:spPr>
          <a:xfrm>
            <a:off x="503320" y="1690688"/>
            <a:ext cx="7925093" cy="48489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6420823" y="1835067"/>
            <a:ext cx="1653515" cy="5872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Adobe Acrobat (PDF)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5748" y="1835067"/>
            <a:ext cx="1545201" cy="5872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PowerPoint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593863" y="5075126"/>
            <a:ext cx="2047338" cy="1036915"/>
            <a:chOff x="5593863" y="5075126"/>
            <a:chExt cx="2047338" cy="1036915"/>
          </a:xfrm>
        </p:grpSpPr>
        <p:sp>
          <p:nvSpPr>
            <p:cNvPr id="12" name="Rounded Rectangle 11"/>
            <p:cNvSpPr/>
            <p:nvPr/>
          </p:nvSpPr>
          <p:spPr>
            <a:xfrm>
              <a:off x="6096000" y="5075126"/>
              <a:ext cx="1545201" cy="5872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2 screens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 rot="2424420">
              <a:off x="5593863" y="5646820"/>
              <a:ext cx="529389" cy="465221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3088" y="4368556"/>
            <a:ext cx="2082020" cy="1037729"/>
            <a:chOff x="3926633" y="4280655"/>
            <a:chExt cx="2082020" cy="1037729"/>
          </a:xfrm>
        </p:grpSpPr>
        <p:sp>
          <p:nvSpPr>
            <p:cNvPr id="14" name="Rounded Rectangle 13"/>
            <p:cNvSpPr/>
            <p:nvPr/>
          </p:nvSpPr>
          <p:spPr>
            <a:xfrm>
              <a:off x="4463452" y="4280655"/>
              <a:ext cx="1545201" cy="5872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C00000"/>
                  </a:solidFill>
                </a:rPr>
                <a:t>Gerth’s</a:t>
              </a:r>
              <a:r>
                <a:rPr lang="en-US" dirty="0">
                  <a:solidFill>
                    <a:srgbClr val="C00000"/>
                  </a:solidFill>
                </a:rPr>
                <a:t> laptop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 rot="2424420">
              <a:off x="3926633" y="4853163"/>
              <a:ext cx="529389" cy="465221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585" y="4629998"/>
            <a:ext cx="2203236" cy="720469"/>
            <a:chOff x="165585" y="4629998"/>
            <a:chExt cx="2203236" cy="720469"/>
          </a:xfrm>
        </p:grpSpPr>
        <p:sp>
          <p:nvSpPr>
            <p:cNvPr id="16" name="Down Arrow 15"/>
            <p:cNvSpPr/>
            <p:nvPr/>
          </p:nvSpPr>
          <p:spPr>
            <a:xfrm rot="17112702">
              <a:off x="1871516" y="4853162"/>
              <a:ext cx="529389" cy="465221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65585" y="4629998"/>
              <a:ext cx="1545201" cy="5872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Visualizer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967787" y="5694764"/>
            <a:ext cx="122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HDMI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6148" y="6064096"/>
            <a:ext cx="300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HDMI – </a:t>
            </a:r>
            <a:r>
              <a:rPr lang="en-US" dirty="0" err="1">
                <a:solidFill>
                  <a:srgbClr val="C00000"/>
                </a:solidFill>
              </a:rPr>
              <a:t>MiniDisplay</a:t>
            </a:r>
            <a:r>
              <a:rPr lang="en-US" dirty="0">
                <a:solidFill>
                  <a:srgbClr val="C00000"/>
                </a:solidFill>
              </a:rPr>
              <a:t> adapter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66148" y="3234205"/>
            <a:ext cx="1675709" cy="5872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PowerPoint presenter view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29750" y="5040029"/>
            <a:ext cx="122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Logitech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   USB</a:t>
            </a:r>
          </a:p>
        </p:txBody>
      </p:sp>
    </p:spTree>
    <p:extLst>
      <p:ext uri="{BB962C8B-B14F-4D97-AF65-F5344CB8AC3E}">
        <p14:creationId xmlns:p14="http://schemas.microsoft.com/office/powerpoint/2010/main" val="10126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/>
      <p:bldP spid="19" grpId="0"/>
      <p:bldP spid="2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53" y="477203"/>
            <a:ext cx="10674410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Controlling two projectors with Logitech R700</a:t>
            </a:r>
            <a:br>
              <a:rPr lang="en-US" dirty="0"/>
            </a:br>
            <a:r>
              <a:rPr lang="en-US" dirty="0"/>
              <a:t>(when you like to run around in the auditorium)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0263" t="15714" r="33421" b="5529"/>
          <a:stretch/>
        </p:blipFill>
        <p:spPr>
          <a:xfrm>
            <a:off x="3688177" y="1949200"/>
            <a:ext cx="4815646" cy="447818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206073" y="1756309"/>
            <a:ext cx="6873633" cy="905243"/>
            <a:chOff x="5206073" y="1756309"/>
            <a:chExt cx="6873633" cy="905243"/>
          </a:xfrm>
        </p:grpSpPr>
        <p:sp>
          <p:nvSpPr>
            <p:cNvPr id="26" name="TextBox 25"/>
            <p:cNvSpPr txBox="1"/>
            <p:nvPr/>
          </p:nvSpPr>
          <p:spPr>
            <a:xfrm>
              <a:off x="5206073" y="1756309"/>
              <a:ext cx="68736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laser pointer (small red point   , hard to track)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5775158" y="2232174"/>
              <a:ext cx="338394" cy="42937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117571" y="2306936"/>
            <a:ext cx="9105492" cy="2676065"/>
            <a:chOff x="1117571" y="2306936"/>
            <a:chExt cx="9105492" cy="2676065"/>
          </a:xfrm>
        </p:grpSpPr>
        <p:sp>
          <p:nvSpPr>
            <p:cNvPr id="15" name="TextBox 14"/>
            <p:cNvSpPr txBox="1"/>
            <p:nvPr/>
          </p:nvSpPr>
          <p:spPr>
            <a:xfrm>
              <a:off x="7542523" y="2879730"/>
              <a:ext cx="268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black screen  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368718" y="3188211"/>
              <a:ext cx="1083594" cy="10862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08160" y="2306936"/>
              <a:ext cx="2656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next slide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063918" y="2637584"/>
              <a:ext cx="1044242" cy="3374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170947" y="3758031"/>
              <a:ext cx="1147768" cy="83041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17571" y="3835018"/>
              <a:ext cx="2776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previous slide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23756" y="4459781"/>
              <a:ext cx="2878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start presentation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3883696" y="3499519"/>
              <a:ext cx="1147768" cy="56401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 flipV="1">
            <a:off x="9683389" y="200792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98232" y="2308606"/>
            <a:ext cx="10825114" cy="2689130"/>
            <a:chOff x="-98232" y="2308606"/>
            <a:chExt cx="10825114" cy="2689130"/>
          </a:xfrm>
        </p:grpSpPr>
        <p:sp>
          <p:nvSpPr>
            <p:cNvPr id="38" name="TextBox 37"/>
            <p:cNvSpPr txBox="1"/>
            <p:nvPr/>
          </p:nvSpPr>
          <p:spPr>
            <a:xfrm>
              <a:off x="9451817" y="2862381"/>
              <a:ext cx="1275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</a:rPr>
                <a:t>(.)</a:t>
              </a:r>
              <a:endParaRPr lang="en-US" sz="2400" dirty="0">
                <a:solidFill>
                  <a:schemeClr val="accent5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73460" y="2308606"/>
              <a:ext cx="2064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</a:rPr>
                <a:t>(page down)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98232" y="4474516"/>
              <a:ext cx="1693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5"/>
                  </a:solidFill>
                </a:rPr>
                <a:t>(ESC / F5)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210" y="3850407"/>
              <a:ext cx="1693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5"/>
                  </a:solidFill>
                </a:rPr>
                <a:t>(page up)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86749" y="3167898"/>
            <a:ext cx="4363452" cy="768331"/>
            <a:chOff x="7486749" y="3167898"/>
            <a:chExt cx="4363452" cy="768331"/>
          </a:xfrm>
        </p:grpSpPr>
        <p:sp>
          <p:nvSpPr>
            <p:cNvPr id="45" name="TextBox 44"/>
            <p:cNvSpPr txBox="1"/>
            <p:nvPr/>
          </p:nvSpPr>
          <p:spPr>
            <a:xfrm>
              <a:off x="7486749" y="3289898"/>
              <a:ext cx="4363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reprogrammed to alternate focus between PowerPoint and Adobe Acrobat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7629101" y="3167898"/>
              <a:ext cx="1888717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6042" y="4752168"/>
            <a:ext cx="4684295" cy="861258"/>
            <a:chOff x="16042" y="4752168"/>
            <a:chExt cx="4684295" cy="861258"/>
          </a:xfrm>
        </p:grpSpPr>
        <p:sp>
          <p:nvSpPr>
            <p:cNvPr id="50" name="TextBox 49"/>
            <p:cNvSpPr txBox="1"/>
            <p:nvPr/>
          </p:nvSpPr>
          <p:spPr>
            <a:xfrm>
              <a:off x="34437" y="4967095"/>
              <a:ext cx="4665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reprogrammed to send Ctrl-L in Adobe Acrobat and ESC / Shift-F5 in PowerPoint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6042" y="4752168"/>
              <a:ext cx="145983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5820" r="3797" b="17996"/>
          <a:stretch/>
        </p:blipFill>
        <p:spPr>
          <a:xfrm>
            <a:off x="9071811" y="4863152"/>
            <a:ext cx="2951502" cy="18058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97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also with Logitech Spotlight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1" t="2989" r="36323" b="7623"/>
          <a:stretch/>
        </p:blipFill>
        <p:spPr>
          <a:xfrm>
            <a:off x="1593003" y="1690688"/>
            <a:ext cx="2117558" cy="4796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965" t="10897" r="24473" b="17369"/>
          <a:stretch/>
        </p:blipFill>
        <p:spPr>
          <a:xfrm>
            <a:off x="6816964" y="3043960"/>
            <a:ext cx="5087980" cy="317998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88189" y="6350291"/>
            <a:ext cx="6293285" cy="40239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dirty="0"/>
              <a:t>...easier to follow and gets recorded on		    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780778" y="3544866"/>
            <a:ext cx="926706" cy="930847"/>
          </a:xfrm>
          <a:prstGeom prst="straightConnector1">
            <a:avLst/>
          </a:prstGeom>
          <a:ln w="381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68767" y="4475713"/>
            <a:ext cx="287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hold to alternate between PowerPoint and Adobe Acrobat (when configured to “.”)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6292B62-538B-489F-B895-9200EB86FA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8" b="20335"/>
          <a:stretch/>
        </p:blipFill>
        <p:spPr>
          <a:xfrm>
            <a:off x="10239144" y="6405549"/>
            <a:ext cx="1461171" cy="3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9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ttp://is.oregonstate.edu/sites/is.oregonstate.edu/files/booralearninginnovationcenter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 b="10104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50546" y="6053481"/>
            <a:ext cx="285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Oregon State University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Learning Innovation Center</a:t>
            </a:r>
          </a:p>
        </p:txBody>
      </p:sp>
    </p:spTree>
    <p:extLst>
      <p:ext uri="{BB962C8B-B14F-4D97-AF65-F5344CB8AC3E}">
        <p14:creationId xmlns:p14="http://schemas.microsoft.com/office/powerpoint/2010/main" val="33622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33993" y="231651"/>
          <a:ext cx="7166293" cy="638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6293">
                  <a:extLst>
                    <a:ext uri="{9D8B030D-6E8A-4147-A177-3AD203B41FA5}">
                      <a16:colId xmlns:a16="http://schemas.microsoft.com/office/drawing/2014/main" val="157107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Auto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Hot Key script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26826"/>
                  </a:ext>
                </a:extLst>
              </a:tr>
              <a:tr h="410677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;; Map '.' to switch toggle between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AcroRead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PowerPoint presentation</a:t>
                      </a:r>
                    </a:p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$.::   ; used $ to avoid recursion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WinActive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ahk_class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AcrobatSDIWindow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 &amp;&amp;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WinExist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ahk_class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screenClass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WinActivate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ahk_class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screenClass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 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if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WinActive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ahk_class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screenClass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 &amp;&amp;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WinExist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ahk_class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AcrobatSDIWindow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WinActivate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ahk_class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AcrobatSDIWindow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else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Send . ;; Default send '.' if other window not present, 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;;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 other type of window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</a:p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;; In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AcroRead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allow Logitech presenter to toggle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Fullscreen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;; by mapping escape and F5 to Ctrl-L (remote alternates between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;; submitting F5 and escape)</a:t>
                      </a:r>
                    </a:p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$ESC:: 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WinActive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ahk_class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AcrobatSDIWindow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send ^l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send {ESC}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</a:p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$F5::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WinActive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ahk_class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AcrobatSDIWindow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send ^l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if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WinActive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ahk_class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PPTFrameClass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;; For PowerPoint send Shift-F5 instead of F5 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;; to continue </a:t>
                      </a:r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pressentation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at current slide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;; (instead of starting from slide 1)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send +{F5}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else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send {F5}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747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10" y="5966754"/>
            <a:ext cx="867276" cy="6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1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960472"/>
              </p:ext>
            </p:extLst>
          </p:nvPr>
        </p:nvGraphicFramePr>
        <p:xfrm>
          <a:off x="293328" y="1598933"/>
          <a:ext cx="1166721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90">
                  <a:extLst>
                    <a:ext uri="{9D8B030D-6E8A-4147-A177-3AD203B41FA5}">
                      <a16:colId xmlns:a16="http://schemas.microsoft.com/office/drawing/2014/main" val="1668224517"/>
                    </a:ext>
                  </a:extLst>
                </a:gridCol>
                <a:gridCol w="869798">
                  <a:extLst>
                    <a:ext uri="{9D8B030D-6E8A-4147-A177-3AD203B41FA5}">
                      <a16:colId xmlns:a16="http://schemas.microsoft.com/office/drawing/2014/main" val="2838080022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1447104720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2455990092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1162206607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1939332447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367263725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280484186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1276014580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1569346036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1603386477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3551807414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1036844259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2872026734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3402852190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776183126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2068739889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1675773704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50516713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2640702351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1880095057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36807709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2467758881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3437300490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4019971143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204316552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347004409"/>
                    </a:ext>
                  </a:extLst>
                </a:gridCol>
                <a:gridCol w="287684">
                  <a:extLst>
                    <a:ext uri="{9D8B030D-6E8A-4147-A177-3AD203B41FA5}">
                      <a16:colId xmlns:a16="http://schemas.microsoft.com/office/drawing/2014/main" val="3108793764"/>
                    </a:ext>
                  </a:extLst>
                </a:gridCol>
                <a:gridCol w="349346">
                  <a:extLst>
                    <a:ext uri="{9D8B030D-6E8A-4147-A177-3AD203B41FA5}">
                      <a16:colId xmlns:a16="http://schemas.microsoft.com/office/drawing/2014/main" val="3766121158"/>
                    </a:ext>
                  </a:extLst>
                </a:gridCol>
                <a:gridCol w="325171">
                  <a:extLst>
                    <a:ext uri="{9D8B030D-6E8A-4147-A177-3AD203B41FA5}">
                      <a16:colId xmlns:a16="http://schemas.microsoft.com/office/drawing/2014/main" val="317020351"/>
                    </a:ext>
                  </a:extLst>
                </a:gridCol>
                <a:gridCol w="305814">
                  <a:extLst>
                    <a:ext uri="{9D8B030D-6E8A-4147-A177-3AD203B41FA5}">
                      <a16:colId xmlns:a16="http://schemas.microsoft.com/office/drawing/2014/main" val="93721289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826981531"/>
                    </a:ext>
                  </a:extLst>
                </a:gridCol>
                <a:gridCol w="311858">
                  <a:extLst>
                    <a:ext uri="{9D8B030D-6E8A-4147-A177-3AD203B41FA5}">
                      <a16:colId xmlns:a16="http://schemas.microsoft.com/office/drawing/2014/main" val="334767188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786973070"/>
                    </a:ext>
                  </a:extLst>
                </a:gridCol>
                <a:gridCol w="317902">
                  <a:extLst>
                    <a:ext uri="{9D8B030D-6E8A-4147-A177-3AD203B41FA5}">
                      <a16:colId xmlns:a16="http://schemas.microsoft.com/office/drawing/2014/main" val="588681668"/>
                    </a:ext>
                  </a:extLst>
                </a:gridCol>
              </a:tblGrid>
              <a:tr h="16040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9589"/>
                  </a:ext>
                </a:extLst>
              </a:tr>
              <a:tr h="160406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BSc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87070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IPSA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12145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CS:persp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  1 week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4213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CS:talent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01971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54852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PhD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0110"/>
                  </a:ext>
                </a:extLst>
              </a:tr>
              <a:tr h="160406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Msc</a:t>
                      </a:r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086438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AADS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116641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306859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31487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WWW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48263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Outreach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</a:t>
                      </a:r>
                      <a:r>
                        <a:rPr lang="en-US" dirty="0" err="1"/>
                        <a:t>Gymnasiepraktik</a:t>
                      </a:r>
                      <a:r>
                        <a:rPr lang="en-US" dirty="0"/>
                        <a:t>” / IT Camp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36686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109062"/>
              </p:ext>
            </p:extLst>
          </p:nvPr>
        </p:nvGraphicFramePr>
        <p:xfrm>
          <a:off x="293330" y="1592259"/>
          <a:ext cx="1166685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77">
                  <a:extLst>
                    <a:ext uri="{9D8B030D-6E8A-4147-A177-3AD203B41FA5}">
                      <a16:colId xmlns:a16="http://schemas.microsoft.com/office/drawing/2014/main" val="1668224517"/>
                    </a:ext>
                  </a:extLst>
                </a:gridCol>
                <a:gridCol w="869786">
                  <a:extLst>
                    <a:ext uri="{9D8B030D-6E8A-4147-A177-3AD203B41FA5}">
                      <a16:colId xmlns:a16="http://schemas.microsoft.com/office/drawing/2014/main" val="2838080022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1447104720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2455990092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1162206607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1939332447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367263725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280484186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1276014580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1569346036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1603386477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3551807414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1036844259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2872026734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3402852190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776183126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2068739889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1675773704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50516713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2640702351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1880095057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36807709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2467758881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3437300490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4019971143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204316552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347004409"/>
                    </a:ext>
                  </a:extLst>
                </a:gridCol>
                <a:gridCol w="287679">
                  <a:extLst>
                    <a:ext uri="{9D8B030D-6E8A-4147-A177-3AD203B41FA5}">
                      <a16:colId xmlns:a16="http://schemas.microsoft.com/office/drawing/2014/main" val="3108793764"/>
                    </a:ext>
                  </a:extLst>
                </a:gridCol>
                <a:gridCol w="349252">
                  <a:extLst>
                    <a:ext uri="{9D8B030D-6E8A-4147-A177-3AD203B41FA5}">
                      <a16:colId xmlns:a16="http://schemas.microsoft.com/office/drawing/2014/main" val="3766121158"/>
                    </a:ext>
                  </a:extLst>
                </a:gridCol>
                <a:gridCol w="325078">
                  <a:extLst>
                    <a:ext uri="{9D8B030D-6E8A-4147-A177-3AD203B41FA5}">
                      <a16:colId xmlns:a16="http://schemas.microsoft.com/office/drawing/2014/main" val="317020351"/>
                    </a:ext>
                  </a:extLst>
                </a:gridCol>
                <a:gridCol w="305809">
                  <a:extLst>
                    <a:ext uri="{9D8B030D-6E8A-4147-A177-3AD203B41FA5}">
                      <a16:colId xmlns:a16="http://schemas.microsoft.com/office/drawing/2014/main" val="93721289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95795295"/>
                    </a:ext>
                  </a:extLst>
                </a:gridCol>
                <a:gridCol w="311853">
                  <a:extLst>
                    <a:ext uri="{9D8B030D-6E8A-4147-A177-3AD203B41FA5}">
                      <a16:colId xmlns:a16="http://schemas.microsoft.com/office/drawing/2014/main" val="365403755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150508419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val="668060271"/>
                    </a:ext>
                  </a:extLst>
                </a:gridCol>
              </a:tblGrid>
              <a:tr h="16040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09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9589"/>
                  </a:ext>
                </a:extLst>
              </a:tr>
              <a:tr h="160406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BSc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24887070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IPSA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54412145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CS:persp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  1 week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4213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CS:talent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7001971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54852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PhD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0110"/>
                  </a:ext>
                </a:extLst>
              </a:tr>
              <a:tr h="160406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Msc</a:t>
                      </a:r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086438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AADS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116641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306859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31487"/>
                  </a:ext>
                </a:extLst>
              </a:tr>
              <a:tr h="16040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WWW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48263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Outreach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</a:t>
                      </a:r>
                      <a:r>
                        <a:rPr lang="en-US" dirty="0" err="1"/>
                        <a:t>Gymnasiepraktik</a:t>
                      </a:r>
                      <a:r>
                        <a:rPr lang="en-US" dirty="0"/>
                        <a:t>” / IT Camp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3668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35226" r="19743" b="33028"/>
          <a:stretch/>
        </p:blipFill>
        <p:spPr>
          <a:xfrm>
            <a:off x="8354544" y="5533998"/>
            <a:ext cx="1901725" cy="52267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11807"/>
              </p:ext>
            </p:extLst>
          </p:nvPr>
        </p:nvGraphicFramePr>
        <p:xfrm>
          <a:off x="4154219" y="5793819"/>
          <a:ext cx="51911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09">
                  <a:extLst>
                    <a:ext uri="{9D8B030D-6E8A-4147-A177-3AD203B41FA5}">
                      <a16:colId xmlns:a16="http://schemas.microsoft.com/office/drawing/2014/main" val="2686317608"/>
                    </a:ext>
                  </a:extLst>
                </a:gridCol>
                <a:gridCol w="4824735">
                  <a:extLst>
                    <a:ext uri="{9D8B030D-6E8A-4147-A177-3AD203B41FA5}">
                      <a16:colId xmlns:a16="http://schemas.microsoft.com/office/drawing/2014/main" val="410664224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pattFill prst="wd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= </a:t>
                      </a:r>
                      <a:r>
                        <a:rPr lang="en-US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slides available on course webpage </a:t>
                      </a:r>
                      <a:br>
                        <a:rPr lang="en-US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(until then  primarily blackboard / whiteboard)</a:t>
                      </a:r>
                      <a:endParaRPr lang="en-US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25037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38100" cmpd="sng"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622472"/>
                  </a:ext>
                </a:extLst>
              </a:tr>
            </a:tbl>
          </a:graphicData>
        </a:graphic>
      </p:graphicFrame>
      <p:graphicFrame>
        <p:nvGraphicFramePr>
          <p:cNvPr id="2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954350"/>
              </p:ext>
            </p:extLst>
          </p:nvPr>
        </p:nvGraphicFramePr>
        <p:xfrm>
          <a:off x="293328" y="5176797"/>
          <a:ext cx="1167780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360">
                  <a:extLst>
                    <a:ext uri="{9D8B030D-6E8A-4147-A177-3AD203B41FA5}">
                      <a16:colId xmlns:a16="http://schemas.microsoft.com/office/drawing/2014/main" val="1668224517"/>
                    </a:ext>
                  </a:extLst>
                </a:gridCol>
                <a:gridCol w="828367">
                  <a:extLst>
                    <a:ext uri="{9D8B030D-6E8A-4147-A177-3AD203B41FA5}">
                      <a16:colId xmlns:a16="http://schemas.microsoft.com/office/drawing/2014/main" val="2838080022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1447104720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2455990092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1162206607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1939332447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367263725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280484186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1276014580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1569346036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1603386477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3551807414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1036844259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2872026734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3402852190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776183126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2068739889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1675773704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50516713"/>
                    </a:ext>
                  </a:extLst>
                </a:gridCol>
                <a:gridCol w="302760">
                  <a:extLst>
                    <a:ext uri="{9D8B030D-6E8A-4147-A177-3AD203B41FA5}">
                      <a16:colId xmlns:a16="http://schemas.microsoft.com/office/drawing/2014/main" val="2640702351"/>
                    </a:ext>
                  </a:extLst>
                </a:gridCol>
                <a:gridCol w="687946">
                  <a:extLst>
                    <a:ext uri="{9D8B030D-6E8A-4147-A177-3AD203B41FA5}">
                      <a16:colId xmlns:a16="http://schemas.microsoft.com/office/drawing/2014/main" val="1880095057"/>
                    </a:ext>
                  </a:extLst>
                </a:gridCol>
                <a:gridCol w="302419">
                  <a:extLst>
                    <a:ext uri="{9D8B030D-6E8A-4147-A177-3AD203B41FA5}">
                      <a16:colId xmlns:a16="http://schemas.microsoft.com/office/drawing/2014/main" val="36807709"/>
                    </a:ext>
                  </a:extLst>
                </a:gridCol>
                <a:gridCol w="459581">
                  <a:extLst>
                    <a:ext uri="{9D8B030D-6E8A-4147-A177-3AD203B41FA5}">
                      <a16:colId xmlns:a16="http://schemas.microsoft.com/office/drawing/2014/main" val="2467758881"/>
                    </a:ext>
                  </a:extLst>
                </a:gridCol>
                <a:gridCol w="499269">
                  <a:extLst>
                    <a:ext uri="{9D8B030D-6E8A-4147-A177-3AD203B41FA5}">
                      <a16:colId xmlns:a16="http://schemas.microsoft.com/office/drawing/2014/main" val="343730049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4316552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347004409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108793764"/>
                    </a:ext>
                  </a:extLst>
                </a:gridCol>
                <a:gridCol w="623681">
                  <a:extLst>
                    <a:ext uri="{9D8B030D-6E8A-4147-A177-3AD203B41FA5}">
                      <a16:colId xmlns:a16="http://schemas.microsoft.com/office/drawing/2014/main" val="1849216265"/>
                    </a:ext>
                  </a:extLst>
                </a:gridCol>
              </a:tblGrid>
              <a:tr h="242409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 VKF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4826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86" y="113679"/>
            <a:ext cx="3132551" cy="1325563"/>
          </a:xfrm>
        </p:spPr>
        <p:txBody>
          <a:bodyPr/>
          <a:lstStyle/>
          <a:p>
            <a:r>
              <a:rPr lang="en-US" dirty="0"/>
              <a:t>Teaching CV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9653" y="2088195"/>
            <a:ext cx="1041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8000" dirty="0">
                <a:latin typeface="+mj-lt"/>
              </a:rPr>
              <a:t>}</a:t>
            </a:r>
            <a:endParaRPr lang="en-US" sz="54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4847" y="3279016"/>
            <a:ext cx="2488602" cy="3180449"/>
            <a:chOff x="1077453" y="4708534"/>
            <a:chExt cx="2488602" cy="171912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333297" y="4708534"/>
              <a:ext cx="0" cy="12661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77453" y="5978479"/>
              <a:ext cx="2488602" cy="449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Weekend course on being a TA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8276075" y="1348343"/>
            <a:ext cx="0" cy="2880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12" y="338343"/>
            <a:ext cx="983098" cy="9630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6" b="30399"/>
          <a:stretch/>
        </p:blipFill>
        <p:spPr>
          <a:xfrm>
            <a:off x="7142342" y="37212"/>
            <a:ext cx="1936837" cy="2921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9744758" y="2433382"/>
            <a:ext cx="729422" cy="31593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8620623" y="814934"/>
            <a:ext cx="1539946" cy="818674"/>
            <a:chOff x="9045905" y="814934"/>
            <a:chExt cx="1539946" cy="81867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0336924" y="1244877"/>
              <a:ext cx="0" cy="38873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9045905" y="814934"/>
              <a:ext cx="1539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online quiz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391533" y="587812"/>
            <a:ext cx="1547630" cy="1048171"/>
            <a:chOff x="11039123" y="540965"/>
            <a:chExt cx="1547630" cy="1048171"/>
          </a:xfrm>
        </p:grpSpPr>
        <p:sp>
          <p:nvSpPr>
            <p:cNvPr id="26" name="TextBox 25"/>
            <p:cNvSpPr txBox="1"/>
            <p:nvPr/>
          </p:nvSpPr>
          <p:spPr>
            <a:xfrm>
              <a:off x="11039123" y="540965"/>
              <a:ext cx="1547630" cy="6448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exam generator</a:t>
              </a:r>
            </a:p>
          </p:txBody>
        </p: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 flipH="1">
              <a:off x="11493708" y="1112880"/>
              <a:ext cx="42957" cy="47625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976306" y="1544893"/>
            <a:ext cx="5439157" cy="5281577"/>
            <a:chOff x="4343810" y="1576423"/>
            <a:chExt cx="5439157" cy="5281577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4343810" y="1576423"/>
              <a:ext cx="21021" cy="521851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4343810" y="6488668"/>
              <a:ext cx="5439157" cy="369332"/>
              <a:chOff x="4343810" y="5749158"/>
              <a:chExt cx="5439157" cy="369332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343810" y="5948855"/>
                <a:ext cx="666601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5027178" y="5749158"/>
                <a:ext cx="4755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course webpages (all still exist on my homepage)</a:t>
                </a:r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11038539" y="2140274"/>
            <a:ext cx="310308" cy="283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329725" y="2449301"/>
            <a:ext cx="1390232" cy="4345639"/>
            <a:chOff x="10765645" y="2449301"/>
            <a:chExt cx="1390232" cy="4345639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11649496" y="2449301"/>
              <a:ext cx="12236" cy="326621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2" t="40183" r="8478" b="40457"/>
            <a:stretch/>
          </p:blipFill>
          <p:spPr>
            <a:xfrm>
              <a:off x="10765645" y="6172135"/>
              <a:ext cx="1056909" cy="24731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9" t="16057" r="25378" b="33789"/>
            <a:stretch/>
          </p:blipFill>
          <p:spPr>
            <a:xfrm>
              <a:off x="10784391" y="6488668"/>
              <a:ext cx="308835" cy="30627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2" t="76917" r="25377" b="16161"/>
            <a:stretch/>
          </p:blipFill>
          <p:spPr>
            <a:xfrm>
              <a:off x="11120972" y="6555704"/>
              <a:ext cx="1034905" cy="15514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 t="32933" r="10149" b="33292"/>
            <a:stretch/>
          </p:blipFill>
          <p:spPr>
            <a:xfrm>
              <a:off x="10771002" y="5755659"/>
              <a:ext cx="1206908" cy="34171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086904" y="80491"/>
            <a:ext cx="6720424" cy="3970832"/>
            <a:chOff x="4400548" y="80491"/>
            <a:chExt cx="6720424" cy="39708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48" y="80491"/>
              <a:ext cx="1411371" cy="141137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1" t="35851" r="12064" b="35559"/>
            <a:stretch/>
          </p:blipFill>
          <p:spPr>
            <a:xfrm>
              <a:off x="5884378" y="1084090"/>
              <a:ext cx="922404" cy="291598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>
            <a:xfrm>
              <a:off x="6385521" y="1431419"/>
              <a:ext cx="4735451" cy="261990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73098" y="1052395"/>
              <a:ext cx="314634" cy="371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42467" y="903753"/>
            <a:ext cx="567784" cy="694411"/>
            <a:chOff x="3899225" y="906614"/>
            <a:chExt cx="567784" cy="694411"/>
          </a:xfrm>
        </p:grpSpPr>
        <p:sp>
          <p:nvSpPr>
            <p:cNvPr id="25" name="TextBox 24"/>
            <p:cNvSpPr txBox="1"/>
            <p:nvPr/>
          </p:nvSpPr>
          <p:spPr>
            <a:xfrm>
              <a:off x="3899225" y="906614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PhD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183117" y="1212294"/>
              <a:ext cx="0" cy="38873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523364" y="423035"/>
            <a:ext cx="2087351" cy="1187602"/>
            <a:chOff x="8164593" y="491279"/>
            <a:chExt cx="2087351" cy="118760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9641809" y="921729"/>
              <a:ext cx="423395" cy="75715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164593" y="491279"/>
              <a:ext cx="20873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Two projectors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470500" y="483440"/>
            <a:ext cx="2132295" cy="1650160"/>
            <a:chOff x="4775013" y="-1001298"/>
            <a:chExt cx="2132295" cy="1650160"/>
          </a:xfrm>
        </p:grpSpPr>
        <p:cxnSp>
          <p:nvCxnSpPr>
            <p:cNvPr id="61" name="Straight Arrow Connector 60"/>
            <p:cNvCxnSpPr>
              <a:cxnSpLocks/>
            </p:cNvCxnSpPr>
            <p:nvPr/>
          </p:nvCxnSpPr>
          <p:spPr>
            <a:xfrm flipH="1">
              <a:off x="6445663" y="-614788"/>
              <a:ext cx="146854" cy="76548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cxnSpLocks/>
            </p:cNvCxnSpPr>
            <p:nvPr/>
          </p:nvCxnSpPr>
          <p:spPr>
            <a:xfrm>
              <a:off x="6622343" y="-614183"/>
              <a:ext cx="110627" cy="126304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4775013" y="-1001298"/>
              <a:ext cx="21322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C00000"/>
                  </a:solidFill>
                </a:rPr>
                <a:t>study café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410780" y="1184472"/>
            <a:ext cx="1400552" cy="448237"/>
            <a:chOff x="8836062" y="1184472"/>
            <a:chExt cx="1400552" cy="44823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062" y="1184472"/>
              <a:ext cx="1374556" cy="307390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>
              <a:off x="10163503" y="1458867"/>
              <a:ext cx="73111" cy="17384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AutoShape 2" descr="data:image/png;base64,iVBORw0KGgoAAAANSUhEUgAAAOEAAADgCAMAAADCMfHtAAAAkFBMVEX///8AAAD8/Pz5+fnt7e3p6enV1dX09PTx8fHOzs7m5ubj4+Pf39/s7OzT09OwsLCgoKDIyMi9vb2GhoZVVVW1tbVycnKPj488PDxnZ2eTk5N7e3u7u7upqaktLS3KyspdXV0iIiJvb29XV1cXFxcdHR01NTVGRkYoKChhYWESEhJLS0uJiYlAQEBISEgHDQ3lJlcCAAAgAElEQVR4nO09CZeiOrMElEVQAsgaQUDFBZf//+9eKmEJtnt3z9zvvKl77rQLQipVqb0SSfoH/+Af/IN/8A/+wf8cWDMf25OpDq81a2Zpf3tAPwCKPnJcVSXB/oyqCkVhMj8gtFplFULofNlUK+yMJYfYqv63h/oOjBzFXJB8WxRnBJDNg9RZznSFf61o8ngsK6oryZOpg0+XLfJxhqLlIhz/3YG/BLKBc8DqnPiWlQa5T5Hh37hHyU6kxJ5tFupsMc6XaUykqQVfTeCfsR1maPb3Rv4KTJLN5bAjnpceg7Fk4cqhGFs4kc70SwVFMUKl54UUfxvtEKoRchEOYtOcNpMgEWT+TQQeA6YDRqUpHWcrN/GIJjsolOQaxdiRUC1pWEPHdJEe9/QyLI2W2J4jNDNWCCdA8/2S3SUJ8v8iGSkFJic6yotK38zZ0kP0JSVHjiQpRaqKLMWRrOZytV1trk3FK/3fpdcmMYqosDHoqv1LWDwCB7WA7VPzak+oXPEQmpjsbfz8LooqS6M1vTb8/RG/C2N0C+LTYrJBZcXfBbbBLzakqTRmdP8Kx1dn40+DdhND5Nmjw+CDbM2RLZAlHylrYjUSBYuadQz+n4PjbRTRCeXDDzYLw7AkS02Jk8gekR0bfm6OVSPsrrGePe2vgHeF2jpEX2CuayBstJkB0pJLG9eclXsiXLQrp38Xk7vgVNkAnaB9YcyOSZq6xtKl2j3dU4MnUbGOjU1gYXxN+903DFV59btqpvSl2fwWo+4wtpMwwUubiZwsyLNod5OlE7k+fmMENjUhnB/D5ytkPv1Hw3G8uTn6p5BTwSPtv4NhAbeJFj+Ez1dAfvtq6ufZY2yGEMVYVbhNvvc+H8Ci5Rn7ph76PkREfGc6S2/+mJrrdU08f+aKi2f/DV1f9bf+HW1zCtifZv7YH1lL+BPP51N+DM51tqvOp9imcsctUCLp6cIazndJpE/BESbvd/zqM5WS1qLcRAuX7A+oCtjYFW08mt4S/4Y3lsbb4pDQ12NZ21t4Qhm1DD5/fo9g8vFNHkK8l0bNEwjGqSNyiqLpy7Gmycrtn6bHnarHVF1K+48xnP06CSXvQihPYlIvZ3gqeWn3hRy3ltsBfRUkUzYTQO8lNiTysUW66hH8jjx+BEl3d4zQCocSnq+odkr3qEzNCfVrY19fXoVi3II6Ih1hnUt1/BRDSyDhb8V7KPXg9hlVa7ZHCaPDu1xG4NXb3VVDqwN84U5/YRSjjyVN3CP4ubB6AmnAbeyq/cBOVVWX7ITbL6ucGjIRdYzWqDrnEG5De7cT7HbgURWqH/CHwzMFEk5+BJ0bYBNqYxYJQRkB30AQKrpqWY7hYhxi7Bi+7xiWMVNVayppFgxnklJeTSg99c2nBAh6BH/Pt3QAQxRIS6rnM99GURY+ti20qbN0QxLM+do5UaOIvnA/efZUIOGvBbI8VLF1eCG9xRYRDyf002oeEEIWaZIk2DBSskNDvxgxTyQBEfWZPSK4bqsfx6yB0/WQYUXi47XXOIDIu9B/i+3Vx+8/XIww/FZ4QL2Nw6HuTNPd0EjdJP4iqdCljo8pWpQNylIN/7wNgrNd/zxuHJZXqIVOyDD6wo1XUO3QjlpAzehqmKj3F6Ii3HD5C8hxuI7GrJJkiyoymUrmwkkZCoeoEhHeBgSH6JSO3Xbhsr/p82ddAxZm7Ocx60Ct+SMOPRaMisUFWZJCXIepD02dqZbph45KHYwy+upe7T549KX/+UeS+FWYNA/pn9fhekEJxlNw/cZjN0niqxjGun1RRmj7/oPt/k6HH8dKAC1CPUWo7XK4iEgkpFrNLacSP0NecRnMRAq21/tPLvo72s+v/hyo3YTF4a8HGA5hu71AGNWbC9fElsKE4tsPXgg3/gW8etAhYcZguLiqDcdX/DR1L6gYXOVxlw5/MEghJIR/GqkhXJDLR02XVbW6kiEbNGRQEXYr3BrLH3CpGLz4pQhUCweBS4tyW9/FSIQDSn3hHnOC3s1yC8bULwUvOiiuMxQdjapqswFpst4wQVuc95uIu+S5AVELe94qwZy8m+Q2hAf9dl1HF6o4AGlwL0S8dETVlIMpdaaKZhqqmkLMuz7uQFO61Gtat8bkPn83KyNE2b8Ran0NTmhZbOjIz45tKzuO4KW0UurzuUSW7MhG607zoYoirRhHOkBi94yZl+hOsOoOiMGL0U9jdA0EGaiSI8aXgsGdGLkELHwo2Pv1KkmP1BVOCPBpmQ4d8t3hTUmz7xH8teBFBzaiE5ok4gokhm3bqJRMbTJzfT+emS7ZMuN0Tj1Hp6Wd2i2gzZuyVEw9/1rwogMXiYIb7bZs7bv83cYMpBQZ/opgRxQIYwdo2QUUD957GP6R4EUHLkrRFcDHyzCxrBkE+DSKmj7zQzIuWQ5M9ugkbJMlIyUPIEfvYTgSnvUH8sYu2DS7QMTQScYNDbk9Xil2SUKs6HYpQQ1KY4RMlqQKGJNF73GpkF7NfxqdG+Ai/5qGHBgamjUycZImhASVm6JNbEj60po6aQzcXDVycP0WhmLw4k8UGblICKwXFrNp4hkYa5vTgZmhdeBj7KosTzN1E3b5tkxdKEKRrWTyLoaCVPu14IUIrjCjaH3K0CblinyhSRWWPJ4ZtDAm8Yo5iFu/qbecOsm8iGFtHuo3bEsxePGbye0ORPuJwUbSqFo3ApxiBmF5Bj253ddnkmD6n055106o0q9btbgO3tD4grMmRK8UfTweT/XfMMKnX9wH2ymlaaf7MfZs7Hn7qiqaT3YFKuJkwWozFSsNZClav25cyr2BxIMXmmp786r5dFOtjrb5s3iOUMDs/EN4BCY8EEhZBgTR1VI3uFNlQNLUXxhLMl/RBTiBEehjB5MIHUqLmSgvYygELyrqgONbdSCbvf+TiSiUNLHdbR+HIb4vzah/5C62BM09ApaHug68MDyWRxLPwQQvTqVt8IEEb0gaIdjTVwvegNXipyipoCMl1UHgHZTIkhrtXQ1VOTMgMw9riqK5tp0kHjkmC8NgFpuFmzqa/euxpMUdhG7AJfkZQpooYMwooBjtqQakOKiO7dEVeJ5XEayTC/xP9ceGWloTFxIbuas3GF5efVz0OoYUwp/wHU3UehRf3fsoptLTdZ2Qan9FHpnj0WgycYJyu1kTrPbis37ZB3K+POMJgJOtzBbYI3Hgealrvc27Ru/hdzI1ZPSc7/N+mWzyYG5LXhlnVZyklmqYUyM8tfUJcN3ceOVxrwVJRDiRqzKm2nsnBcBSK9m1uojSen7ivn+nNLaBqigBOu1JUPD5yBO1JRzFMI5ecYRm6GegfBXJCKUTapl9qcdLF75qzUxrrH/xOwDrAKvDwBPF0KBC8rkNtrpxu8+geCkEuURLqBTYNGWi1ZeM0yUbxIdPdPGZg7VvYbYscsDQe64yrOsHfAtewDFoAolf5Nvcc43j0S5R1WJYOVdegGZiqGYkDEMCGIZQrPL4gfH1g7rn+YY10rSRZaTeAx15BZunSx8ESjQf6sLmt4HONFe0uURF4KWCn2o6VCsyNXm2W2nq7ZDFcvLnh88zvzwHwLsep+wENy+8AeUTDAuE7se0QYLtV6dzXNV0Bsp9Nmdyp4khFYENpQVOxIbntyLp8RNvDLy+nVeT7fux9gGsH8cImBgOwWbLv5AxSLy0CusgW3leHOOl4y9HXOxsy2TZpCtqAnVD5nIOFbBL6fx4aUyvn4HqBw6w+yKODytve6P3a8rz4OfLMMiCKgq26FKQxcywprs9tlXVctOSKmINGmdGtge/ZVXM1PHzHz3uuvzh8CQvekuO34BHSQEmQ9UbN9rsyQYi4IQAbfcF/QTHdR1lq1O08nEd1NjbNRMT2K2ZMX48ode9HcFTl3J0pVxIfNNgeFC9y9bFbuC+cLF66HxB6gxuT9STqDY5+4mVxtuO4PW8TAUjavxYgA9Csk/Iffs3YDua6Vd36z6Kj+VyvZkblmk5C3esO4Q6+0HGTYPDKfCpVap9ocHmUd2PPLz7i1HEQYylKboZJcXwXvdzyNcXPoUzth1zYudxyG46ukqpHR+F6AeZZvRy98mg4qcr2cBXmep7ivFq/EwRrA8Qf/mCewYL05EM3UhgqN68YrnuoQOXPqo5Ee92eSMbM0CxWwXKlea542VdYdH96PB1QWdw8ZYJcDUPXclSFX06HiI4rR5Ujdji3d7KVQwcrv6JQ/7d3/5tr3GSJYiYwbrMULapEl+1Md6hgMj2PFGliT6F2Wr/F0Ata3R4ILhFffRmDFHkb2EZjAde1e2lOO59Q2YxUgxtb+vzTw/IcpsMqMLFQlp6qyO1WtQClfmAIZUZ/P6RehODF2/3ZojSU1jAysAmuMOnPlxkmdyi8SRExqkjKaqZ+Na4K/jUrQWLmJz4pM2N2vUSgQ4GL+B7aM8Ig3m/xE+MIYsZY0Wk4l0hR03KPRBgC6IYpUsgVwnayoD0NuNFsEWO8tJ101jSrIwJ0P2hVYQWPKbyruXqEETP94Nsk7iIRR2li0S8O4CGyxe7dWMCBNj3LRBhGR0+r1fbUPG68ppYPr83+1d17eIlvitfmOtHILDAYMGJM/fgxuOZT8D8NhTcWqiediAnVIs2H15FXtgKQU31E68PDTzz00Q2+yhCKMjTIZMnb9y5uTY71ckcecALExVvoabLRlVZC85rJ3I7z/kZ4wn5uw8rLwQnfahqBBn9zOe/0R3LbvtKW+IzDIXChA8L1gVZPLQqhBrgZxWgYk/vy1Ai7xUM+x/MP0NQtGqv4l2CEn8yjIfF61+A90QlOVgGl2f8ISTwXvIoboFAgOEXwhJ9MoyhZXwTdjUYvBm1l6b8vkzELaBb49Vbf5yJEGbpqqy//+K2ph1L4W0Mm1KhFirWwAYoVQ7KhFI47D7VFv0y/DyrLYjjK1Id737DAfFyJm1ynRQ69PVRYPLsNmgtVH+xUu9LSf9CGABLN7sxW+jVyjfKEPtOzCvFJzofN3QiVHmXyapCl6GtziCr9vtVr2zXVXykDqK7nOwjViacbTKUBjX4xI/iiIKU+EbFei/rr2vKxSHHqiRLiiLpsj7VJdMNjnwBlyt0uJallW5OTdVSe0UYJqs0rE+nUyHMQVfse39sQpj0G9suCJbb1Te9rwd2S1Hs1peMKblunDvrVj5hwwpOurn5egGDCQ9k0ymaSOYdr0hQWd9IBwrMePVNrwVySbOH+ntnY6bVz4NP1x321XVv0xD2aO1w0zC5QPrxTiK45//iG4lrodrvSiD3MnITHo/uYLkVtgJT05arr88otxnhivaKqJGaPSeQXo5GBVWybJ3ysMcdR7u32T7oyuhA8COuNLto7yR4LCceTpPUjSBIX6x5yWyTdIpLlDCpvOmzUNkOeYZ9uI54NNiGUsgz/YzN82cYfmrRPMawV5VXuXZUL9PcExcYxcZaQD30plcLxxoVW23UBKCzSSuQSkq1U6JZc0E13sla/DaG91Yok+ETzsNGFyfoWr0Ohyrg/saa1dfxikl7vF2ROSpDJraoZFm0y5yoyb2Ad4/hd8rY7mPYLzxGw5FpS66cGgxDV5ITWEdpt8x46L1YIzfFScg84siV3GOT7vfCJE14TC5jM0bnr2Ys/SCO2K+T35E0/QwWEmRhc+roKlAOQz+pBmFDSpace4lZMXCaCnQD5kDD8SVtJNkDq1ewjb+hLYT88dU3vRcMhmnO9haYJLXzJXl/iYPYRtHX5spdf2llLF21e7tC4RkxBk8fNbkKY/tGXb6gBK6+6YPDJEDzAh149sGBX5xEGl6oa+Mi42vO+x6sJVWqlyBLH8defsZq67XedTtm0X2zGrDejQ2REmmOcnSnN7j92TkvG6fznEiTCbOmnjSQ9o/9huXdy+wrkS2IoKBfEFk9P9cD+8ajtPbBgowbOyYw0qXrzMzGKKodx1FVXgfVys9cQpb5Amn6wX2jJ71fPVfTJCh86pev7IVI49EIStYD8LBSarubwLR+k9rvAj70CipORCQaf4941I5n4cQn9TtCQOxjUSNw1lVkT2zbym5kXSEiLLl2rFLCgEg4WIgHN1s3ALaGIB7aJX2UrPEmYPUZMrx5El4ShOnHC1EIlA1nSYxU3gwh+HjOPXQPeQiXh2V7q3Y2OmOgY3+lZZiZNGEeyLNxC4P4uIGk6G5xJWjEiOnjKFCIMJoccRde7mplUE8xDmxpgyXqS75b3uCbLyCkVj70EIUwzVXIREDwSbgoRTNKRdLNd4sh+TI0sHt2NnC3JiGT5XaejE8ohvhQmgqLbah6BRJmT9KSLjIpMnqnnltuZ6OrRDUr77g3MpKiyYixz7OEoNAGdHmvja8BQc4MnVCxR+zZKAyoXa8kvXU22lQOQ7kcsNepvaNFUjaHT9NJQgzhIyLe/b3guxfPbjJr0GotEBN6ukbquOWDbbKCfRRDoahllMKX0eV5qF70uz+w3Jx7PxdTEU+b+k3KeSepXzPVudlG6Ub1VWMreDVEmbLLC91LgrWbv4+h8OuBMBY7tp6SkLE6OAhv1CnP0ZFLyedJT7Hw6u3Ivlh3IcqZQQ3D87sCI8FaK9EtuLnTQlGhkw0Nmi+0qou/ezP/JMaqxSjBIOT0gnNtNLoUmBJCFAzaQBS6GXQrLOTOd+ZLS0tMVB/ecoQHhcUCtwzTEC/MmgU1+lcFgVunXco39xv2Y0veIn/zElHEqoJ3tqOZiE/szQ5luItA790sMElN02dToVArTl86jS3noIQgYSCDitP1rVhbKc+lhYuWxUsY3i7fegrDotROmQ4KkKgBMlMXJPEI2RfYZxJynfLl5ngk9rJThcBJMiCeOW32OsFhyraf89i7HVMZ14FvavAc2Yy8VF4xSBtULyr+obPa2r/ODfn+FU6D8V5SYE/7bl/S11JwBA6W77MozmsFJEOf+6XfDBt4ud05wbd3sSJ8jPuEOkJoLsyB6AdTZTO7nbc3Zo2MvVTQiFgVUD5krdw3RntdyP7CzlLD8ryTMrV878b4JlB3Sn2EdUzKecDyJPuZtGg2GagIn1rwD1mu/3YuWLIambPD2DeWampSmk/SU3B5HcNr/qifWMrOFTL3NiALEpn7HoeAkLi4V1oBtTRsWm/ufI1u9YLkVMtpcvw6htdlwog8SHpbd7ZcuYZCi6gZoBjq8uEPItsHcxozb3V5YxacLoVFdIdOwqJ0wPSWuXf7ciHXl3II7w4djXvpvGu4ULEMds5i5+l0JRZUmEymuqKPeps8Jr2QA6lfIPVGGC7vFe/OkhTJjRZc5KtvYXij5WJuf7EXzOTlXbd37Q7ADnTrAo949HbQSqDojQ4/hNCJW8cge5jls0VNNwebxc5aE0rtI6pTEvrNeimNldN7GN4saomOtjUCf5ROvZGWtzd+vwWXHWXzMekDYeGBeleyQlaSVw3bi/LZtgkPUK4z1jHFjrU8hV1Qwx2jjtbuNNrtKE1t9TBPIipV3yk3vFvVstvtbuqku7ChpNaleC4GpOkY83uiZt04uQWSKiJF6ETIAenKuqljW4pe6Co/WTJsPjxdqoiqp7dM6bfbSO9BVPMGj24pK7cbqwDme5YHZi4CHe+WtJVyvcG9FwIGTGyfuLvNmP2l9tEOxq93p92FA07XMA4WYjY3GZBx0L7ppbe6OV3YbeaCEhQMjKUAlH0kmF0ZSfEi53ZwCuv13Q3XrrXGm7AOK9cJtJE8TotAliYLgzWI2XGCF3uUsHaMyI4bTNN00aHjSLO9tL7UKKMErUKMdmUVoNwBOlGxIotOIshWCP2cduSD2Mvk/X7gHjy1MdAOsZajnC7sZDGjUn1koMui8p2jkwSkVet4GWdo0govWZL1zon4YkE4A8+qXKHdBMyU8vRRdOm11rQ5nwmSakJEJkCHdOmWFEtrmh6xXe7JqpRGaMYCuVNqsEl+0upTr+OX0GvCcVQQBLfVLb7WUgvQb3CI10fbAj7HMVYlq+Ja+qZ4aixbpRF0PIaWJ5ObVxsQvaBrzXcXoCP2FHn6f1miBKcpbqS4YPJtgHMdabyOQCZ9mI14Ug65a8TdZFCdp1I7Sh1ZyfGr5Q68WERElma626s2poH3Oij0SuPRuTIGn36BEoWiTbDltS3Qfi+ecEWZ02zd0w8xjKlKur3V5jpUHWxMTEnngenui3ynGLYqkRIrVOARnw5/M5d0R8XWuHRjlCG8oOTS09ZIjRk9100wRGbOkKlDBBhHEFoEovU54Q2LKMDmEYixfGf6vactOuAbG3geqQU8D3vPUSR2HqGqyUm+O6C8k4Uhx3bkpLa0NBx7dEReeKRrcIV8da8ANtkYOZwiWNUl08j4AFVWxsYkTiLllHCRxsL6gk6pwaSEMdl0etbjgf312YZdygGMwr3tuRBFtwBLfwlr2gKFucnZA+auIXciLhmpCRmwjLFjzzYsNslpjh1Ccimzx/RuJna5Mb0ZLgjNQEXSnhEH4RDcxURyJhsmfFt9sSX0w82Q1ihkd7Tp86OK3RVTHd7Z+Fk7eY3kwCz/gVO6cLC811TVkuJAiGTKwYGpAHhtpscu/T3qwzrAvHTkhCeADfhiLXQfQNpmjTZGBaU5Yjnjh+uw1VLQ139gt8np/YtDc2vqvsxjX3VxI3Sbv9YIJcex5Co2HadedQLHnEi+lyxx2Ubg2zTaZtG53lhjVV6HtWEbCSW5jy5JhWJIbcWwxUt7xM4aJPh6U88JBKuq+JOtrgEKNB7XGOdRTeV2vUNrijI1pD26/KvjpcEdnu0ANQuqmlzdtMYLszk3bHjIXZBIzrHbwlFNiT3tjc6GSkFLTBAhTNcWKjUVKOfAHS+ohgfFKkz30Zw46mRiFdQ0DD7dJnePyj3EhuhA5yVeSJrqmnqIdoLezcscwvV0qNHSWKOY6e+NieLJmElZeWTZKQn29Tw+lSSCyS8B7xRMFtWmv9uP1D2VUDdKoBsgVJ7b1FpOor5kcX2tqz9Me7Llv6KzlKhQeBQ1ard2uMWxSwxLN1TXX+xvPZTZlu1EBKu8znbbIA4d/Uh9YB3TZaSzoBRo+iC4GeSJGeNfyHTQ9MLsbMy2wdwizzEcJf5088NbGn99jLEfXhf1NsQjfpq6vuUYtmtOLNNSLdXGCQlHli5TwQP3VJigATKu0AlTGib17U12qypCZzqVayomXe4td643COYABZ67Q7GXe6R6c3vWWxgWw8dvWGHdKklt2N9gGqEFw5D9SkeldIE2T7Q+7NAlysqgSb8xFCdQmL0u5l5je7M/Idy/LufHyhlPrXN9ompzBLeEI2Wbwun1vPfqEqEeg45m9/ImUVdA+BEnKNRHsq5rOEhTe6KMU1zWFY9B95bAbp6dmz0KZlNJ1igB/RQTvkA0vMGWRSZSytKkFvWdjmIO7WIBnlXsSIpmuNbIanT5is5G19UditqBKiGDuv10giii8/yTTfUBPFRJGmWNLZgqZM8NtHC1j8VFQR28ibAXnzLWzRnmF6x3e6yBl+9tom29p6snYRhiRFzHpHbPAmRWMM+Gk9XAgQAzdv5Szk586EHnWhgIXUSfniF7RHMWOZiAqHYM1rzpotU+nE6dEx6PR7qiDCKqtlfC0SEetu00cQ1G0sI7wUlcbhjHq/Mm5TPX4BDM1wWKid1HE7fHCGJom5ptSCMvRD/VG2Q5I27vAAe7+adcaiPCrSb+VoNKeLZTg38GpwnPA28/jBlr3Uk/bA1v6nzPC3h3e7TCtmpuyJ1jSbA7J6oCU9nxQ3JN1lTCWdrFO5O2imc3/ljSuBS3MfRz0tkMq2MTNw0xtHDsVHPpm8qtAqOEyW7Z7vS5ewQZNF56rj5SV2Kqs2c7V1LpYtJgC4Hxwnf9PkpckQLw4ex6FFzjUmgV+RBDn0V6FMoIdbHboJx/ig1pZAalRhnyMC8JToJ9iTVluVi4rjQL0qNqYfcIfYEzqi74tNAlbO9P2Rx24ZYV05xwzz7uxU3mY2R87SKtFmBTU+zWuoRTy5LskOyTJuXlcCqu8esb7n3BECorRnvYA3XSWdCTRszvVo1tUxs4V0fJkY7a3O1qVDbr7NYtZU1KozzSuFN0P7rIgZhck2foNAiINhbtTm2N/ueFHvcwrBoHzfKyvijN4k0qPk5S7JGEPsa6UT5R2a0l5alSQhTJP0kB3CRECUSoEITE4d+tkU4k5QjHxmLOg6c4wGkKBzlK8syB857SdAEomu60jkk5lcaNqub7es53n8pSH2QyixOsOWpeKHe49Lbu1DJDrLozSbGcdJ9xTUxRapTUpFIkmcrQkSiU6NTnC84DB2LDZMUBORTst2HqqAlVpdTPp3O5jtGZi5wgafPfVoKbcYwben7YvkwxtGRu7U9Mw7KoGNtnlAkT7GM8m7nY88J8LyhiOhLfmoGnUTuLRbJIMQ7DEu3j9aWiq5WsiOd5q+BIICnqXW/x8hGkrc2ef4LhD8T3GRJg/pxO25jvNIuyqDgxOXsKcZptipIQHAZHL6BQemVZBkG8PZ82230ZB2G5357P2108D0jJysCKTSFOzVI+wA5/xmfSVAmORypG99SKT9wEnh0uXAfbLgPHcWaO4+LweMRUvgd7SqGQvjKW9JvJWLXuPZRl3Khl/sGIZrzmyjJc1/ZCWLarAn10XNerAGNVbjdzaKlk9iEwoUhbSvLBhe7n50t05uPHPejXIPenX+Ng5Hl4bqtUt/UXJH0lzvlMDSKqwyUm8efwhQw62qLqrXQkN55IduIYsrSgajdMJD8q3+8kb1H8uTPFukzZhLIGKGiLqAmSA1vK50mVTY3SiPgkjFFo+YheZqCcWGtgpIrq6JhaSA61Jk0oToFlhSGyRUXkOEfH99dSE81a/8Yu3LrLAikTRDDsi88V1EGTTm0haQxxVGoPtbtJ25JpT2EzGVNZafG4pJTLk/p0pvroYqUn1fgoXvbTJBwAIOhJcalf0ng9JhWVPbkm+Yd2WV68UrMAAAhmSURBVFKecw2DakJ9pOij0TWBdNgZWJJV9udjYLrit45rGh3Vn9go+Ztg2Ys/cELFP/hfAzi29m+P4VeBSc3fP0Ho74ECJ6D/kfNn/hZQ8QxJsR8zk/57ALVWxi+cXmL55PmesH8GIrSrxMAIuBCvnMw3wfiWiW4uHeB4CGisHtqlo/BIvRgGC8mBPyF7/2FiTQA/7IDtWaCDb9d5PhDcq/h2qVJIsNGdV6AaM/DZLP5H4huesReKOuM/n1BfiMUtJAg2XdjaFkrga2kGZ1YTwk+ZEPLd2aDK9rtnUIh70/K4REwH01rgNToZC9Q0NXk8fpiRo6uzGrQFP5CWTQzLSTP5lDYvIG6aypjv1OUhlkNjtc7HJAwTgtaStYd4XN2meA/8sRaqJHYY4BopIPh+AENWCQLeQtU86NJuuZywilCnbds6okRyXW9fwfuaVRo4rXdq8X77BkWP/Rjeq/TjAzS5XRA/bqQJfpqwEthzoTqbocapTL+ZSyVw0YGOTC4+6ycUYUOfyJ404gWujDq8JVdv2HXTYFg3bU81TPoZJnfaNewArRocXLbnI7Ctwa4A6tGl3SjZhigawawxEqzykP/wcqWjDt8mXwNyO5fcBbChRIHza9q0qpVNHv3cDIGRgWEYdTUELGBVNBhCQaiFdiwRCJ9XOovoND/u7fkGQ59vrfNrGEothhwC5gyye+8b2qlsp1EgKR+crEkcQ6/bh1HeIDhCdMoxJCikRI0ZhhdGXFZJ2mNojkQMmyQdLH+t6Pv/fgvDCu3VZu1Hw6ZfjdGopcAZKW7fsjbheWKHY2hnkXQqUoahh2rwNLNFw/LA1xbKWgwlZifqHMOYxELH0i9hSAmF5cYwzYZ9fw7KNN1oyXa+zITG0VTYG89FCziZ07MZhpR8ELasnOYcO7ouL5cGD4phFBUsfM8wzKrs9zF0gRAVa2dtMFRmFDSpyWZu2rqI86ESEgpU71laE/Zzka+iCi05DSntZDiJWmkYA7ZlIz0NCTmxOlKGoUk/6VscfwlDjxLDX/H1cWJcypwNQCtBnj6L2qBJDe1nXYAhYzs/8IVKuZTqsoPEMaQsvxhnWyhM9ziGVHafSIshe8C2wdCSJEE3/BKGbVYWBsdlqDyOOSJn+JC01kBNZ1tufwc6oYBqGLXBkFA+x+wmVsvLWYvhtSxVGpXzZ2QpOE+j8YyrtkXDMls+xnqQIDkDC+NmiwWfESjltAYMFUdrMKQD5yu3OVnsBoaHIYZuoP0ihkvuOB0YbgqnicapoA/3nDizka65hUKYGLV4V4zbEK3BsG0Sbk6Ha80wPJ+1GF7Q1LVYmwL7Zt78PfzgcdM9hglvimgOHrLRTmGfcQwHaTym8ekVjEAnbosd2M+uMCR828pFs79Fm7IGZcufq6yRTWfBosaiSoWaWrOFoKsH5HyYVfsCY0o5fjwWZNfzEStyOYFECdABe43lrbaCfM1GUPORVhTR8Yr7Rns49mAJspRdlzL1wA4epZOxJJ6tSiNqMqU2BZ+yvkp/t58A0U7oKB51CYjxOqIfcin5beFVAt6MLi3gD1NSuICSmtWMXbQr8dLgVNDpuCvoQVijS6ocwQdSJEz/eFPngA4gofwL2lDWTTPiuV1MWKw0W1hxWcZj2LYcRZpkqS2w5ajDq586j3k8U9XZvX1d2sHpxsIrL+1kaBSZgI7ECkhwFa5X6Udg2xgBu+J/DkbLBfmtKPs/+Af/4B/8g5vwH8hAPoBvJ8+tcoMO2b2Q7iQWThxTFl6QfNjd9DHozUloAP7+dD62Dv8iTRcTXaSOadxS7Usw0KgBGLWIqIln90iVwo5Fxgato5d2svhJCLmjT0Gp+SkFzRy3kemoiWcsINxdfClEUJowaN5uUo2h4DRr2/+hxLLF0GCWb/r0iIyfBWoitxiyqLReoXXbq5ePTDNNEj7lR3SwYZuOa2cON35hG7Z2UKbTD/lN3RziqA2G2oY3hXsPD1P8YVjAABoMXc4+asNF6nDncOph6eDLrq8xjNsU3ZZjUjAHt4lQHi+7qqMhfnrc5y/AOHGNFkPCozZSxgNNxqBJR2uyFV/FUhdMPbMgo4NyeGN1hxwkHYY76MUb/UZV0GNQewy56xtzdjMGzXL47oaQmtpQ9cKCFKSRI+s2RBm2GJp0EZ/+RmpdwJCnE0suOujch47bHHpOWdBZBvvywQpyebSn4VXq7jbZ1w5Dgy6IyLazb+2o/gl0GIYNI9b8L2m6QzjtoPMuIo+OsW1+vWtyOF67PDsMl3wrPzn7teKnO9BhOOYHDS+avGBA16EMlGRTzvOH+u5uA13TPCgXDYbkFoa8pbSpxv5j0GEIUcITb/WAAIrmML0Y8wE2kXyriXmyUMRMSAYc260Wd00ErfyCodruOfr83O2fhR5DnpuGDRZ08eumtZvbAVu2vGaHC2Qltp1cNLojJ7ZNsPz0ZR2O2xDqX8SQjsKCwkuwOVSV00Lnwq9oMIxvHtVr9ZMScD6W0RdZStUQu8f4r2IosVICzPP17K3J4+L7RgnUtwpUZM7XKnG6fLjTETXs6pIajR9+vpHzZ6C2YxknCXDRFgpogZW4UG/ixG6XG79RkpJRzjStxZwNvWBsem7CxZZDlU/qLIGftQNMk/3SJp4/BrI5cVE0NSHGmICKV/aNop9z5oKufbba1mzI9a1T+agSYYewnHOgs4t2kMvglQ3dfgmMjBacMfSHS826rjH+/DUcMMUnH7YdwOzoEb4ALWgeOd1iMDk759iedUczw0bJqOB00nnHg9t4GnpKSPpzeZhXQNYbgDcW2Z62XptD0ErWQRu3780yirYv6epZGKT/kcqvJyBPx9P/dnjiH/yDf/AP/sE/+H8C/wenfdQBRU4WnQAAAABJRU5ErkJggg=="/>
          <p:cNvSpPr>
            <a:spLocks noChangeAspect="1" noChangeArrowheads="1"/>
          </p:cNvSpPr>
          <p:nvPr/>
        </p:nvSpPr>
        <p:spPr bwMode="auto">
          <a:xfrm>
            <a:off x="-15806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74106" r="9333" b="15179"/>
          <a:stretch/>
        </p:blipFill>
        <p:spPr>
          <a:xfrm>
            <a:off x="293329" y="5200212"/>
            <a:ext cx="1069427" cy="15650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2317229" y="1610637"/>
            <a:ext cx="46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9002559" y="12601"/>
            <a:ext cx="3076028" cy="2120999"/>
            <a:chOff x="9427841" y="12601"/>
            <a:chExt cx="3076028" cy="2120999"/>
          </a:xfrm>
        </p:grpSpPr>
        <p:sp>
          <p:nvSpPr>
            <p:cNvPr id="84" name="TextBox 83"/>
            <p:cNvSpPr txBox="1"/>
            <p:nvPr/>
          </p:nvSpPr>
          <p:spPr>
            <a:xfrm>
              <a:off x="9427841" y="12601"/>
              <a:ext cx="3076028" cy="6145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programming project</a:t>
              </a:r>
              <a:br>
                <a:rPr lang="en-US" sz="2400" dirty="0">
                  <a:solidFill>
                    <a:srgbClr val="C00000"/>
                  </a:solidFill>
                </a:rPr>
              </a:br>
              <a:r>
                <a:rPr lang="en-US" sz="2400" dirty="0">
                  <a:solidFill>
                    <a:srgbClr val="C00000"/>
                  </a:solidFill>
                </a:rPr>
                <a:t>part of grade</a:t>
              </a:r>
            </a:p>
          </p:txBody>
        </p:sp>
        <p:cxnSp>
          <p:nvCxnSpPr>
            <p:cNvPr id="85" name="Straight Arrow Connector 84"/>
            <p:cNvCxnSpPr>
              <a:cxnSpLocks/>
              <a:stCxn id="84" idx="2"/>
            </p:cNvCxnSpPr>
            <p:nvPr/>
          </p:nvCxnSpPr>
          <p:spPr>
            <a:xfrm flipH="1">
              <a:off x="10853739" y="627193"/>
              <a:ext cx="112116" cy="15064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cxnSpLocks/>
              <a:stCxn id="84" idx="2"/>
            </p:cNvCxnSpPr>
            <p:nvPr/>
          </p:nvCxnSpPr>
          <p:spPr>
            <a:xfrm flipH="1">
              <a:off x="10906593" y="627193"/>
              <a:ext cx="59262" cy="12266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CACED8C-BA60-4B66-A94C-4A5F1FDF8DA7}"/>
              </a:ext>
            </a:extLst>
          </p:cNvPr>
          <p:cNvSpPr txBox="1"/>
          <p:nvPr/>
        </p:nvSpPr>
        <p:spPr>
          <a:xfrm>
            <a:off x="10872716" y="1181112"/>
            <a:ext cx="1364408" cy="361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dirty="0">
                <a:solidFill>
                  <a:srgbClr val="C00000"/>
                </a:solidFill>
              </a:rPr>
              <a:t>all_slides.pdf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964DCE2-5AA1-42DA-A534-CB3F32475A43}"/>
              </a:ext>
            </a:extLst>
          </p:cNvPr>
          <p:cNvCxnSpPr>
            <a:cxnSpLocks/>
          </p:cNvCxnSpPr>
          <p:nvPr/>
        </p:nvCxnSpPr>
        <p:spPr>
          <a:xfrm>
            <a:off x="11797734" y="1481230"/>
            <a:ext cx="0" cy="1568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73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696441" y="1807514"/>
            <a:ext cx="1260000" cy="126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ight Arrow 10"/>
          <p:cNvSpPr/>
          <p:nvPr/>
        </p:nvSpPr>
        <p:spPr>
          <a:xfrm>
            <a:off x="324344" y="1944047"/>
            <a:ext cx="1082991" cy="1008000"/>
          </a:xfrm>
          <a:prstGeom prst="rightArrow">
            <a:avLst>
              <a:gd name="adj1" fmla="val 50000"/>
              <a:gd name="adj2" fmla="val 3361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400" dirty="0" err="1"/>
              <a:t>BSc</a:t>
            </a:r>
            <a:r>
              <a:rPr lang="da-DK" sz="1400" dirty="0"/>
              <a:t> </a:t>
            </a:r>
          </a:p>
          <a:p>
            <a:pPr algn="ctr"/>
            <a:r>
              <a:rPr lang="da-DK" sz="1400" dirty="0"/>
              <a:t>student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486602" y="1947460"/>
            <a:ext cx="1082991" cy="1008000"/>
          </a:xfrm>
          <a:prstGeom prst="rightArrow">
            <a:avLst>
              <a:gd name="adj1" fmla="val 50000"/>
              <a:gd name="adj2" fmla="val 3316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400" dirty="0" err="1"/>
              <a:t>MSc</a:t>
            </a:r>
            <a:r>
              <a:rPr lang="da-DK" sz="1400" dirty="0"/>
              <a:t> </a:t>
            </a:r>
          </a:p>
          <a:p>
            <a:pPr algn="ctr"/>
            <a:r>
              <a:rPr lang="da-DK" sz="1400" dirty="0"/>
              <a:t>student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648860" y="1947460"/>
            <a:ext cx="1082991" cy="1008000"/>
          </a:xfrm>
          <a:prstGeom prst="rightArrow">
            <a:avLst>
              <a:gd name="adj1" fmla="val 50000"/>
              <a:gd name="adj2" fmla="val 3279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400" dirty="0" err="1"/>
              <a:t>PhD</a:t>
            </a:r>
            <a:endParaRPr lang="da-DK" sz="1400" dirty="0"/>
          </a:p>
          <a:p>
            <a:pPr algn="ctr"/>
            <a:r>
              <a:rPr lang="da-DK" sz="1400" dirty="0"/>
              <a:t>student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811118" y="1947460"/>
            <a:ext cx="1082991" cy="1008000"/>
          </a:xfrm>
          <a:prstGeom prst="rightArrow">
            <a:avLst>
              <a:gd name="adj1" fmla="val 50000"/>
              <a:gd name="adj2" fmla="val 3197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400" dirty="0"/>
              <a:t>Post Doc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973376" y="1947460"/>
            <a:ext cx="1082991" cy="1008000"/>
          </a:xfrm>
          <a:prstGeom prst="rightArrow">
            <a:avLst>
              <a:gd name="adj1" fmla="val 50000"/>
              <a:gd name="adj2" fmla="val 368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200" dirty="0"/>
              <a:t>Assistant Professor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135634" y="1947460"/>
            <a:ext cx="1082991" cy="1008000"/>
          </a:xfrm>
          <a:prstGeom prst="rightArrow">
            <a:avLst>
              <a:gd name="adj1" fmla="val 50000"/>
              <a:gd name="adj2" fmla="val 352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200" dirty="0" err="1"/>
              <a:t>Associate</a:t>
            </a:r>
            <a:r>
              <a:rPr lang="da-DK" sz="1200" dirty="0"/>
              <a:t> Professor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297892" y="1947460"/>
            <a:ext cx="1082991" cy="1008000"/>
          </a:xfrm>
          <a:prstGeom prst="rightArrow">
            <a:avLst>
              <a:gd name="adj1" fmla="val 50000"/>
              <a:gd name="adj2" fmla="val 3197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200" dirty="0"/>
              <a:t>Full</a:t>
            </a:r>
            <a:br>
              <a:rPr lang="da-DK" sz="1200" dirty="0"/>
            </a:br>
            <a:r>
              <a:rPr lang="da-DK" sz="1200" dirty="0"/>
              <a:t>Professor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8460150" y="1947460"/>
            <a:ext cx="1082991" cy="1008000"/>
          </a:xfrm>
          <a:prstGeom prst="rightArrow">
            <a:avLst>
              <a:gd name="adj1" fmla="val 50000"/>
              <a:gd name="adj2" fmla="val 31155"/>
            </a:avLst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200" dirty="0"/>
              <a:t>Department</a:t>
            </a:r>
            <a:r>
              <a:rPr lang="da-DK" sz="1100" dirty="0"/>
              <a:t> Chair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9622408" y="1947460"/>
            <a:ext cx="1082991" cy="1008000"/>
          </a:xfrm>
          <a:prstGeom prst="rightArrow">
            <a:avLst>
              <a:gd name="adj1" fmla="val 50000"/>
              <a:gd name="adj2" fmla="val 34432"/>
            </a:avLst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600" dirty="0"/>
              <a:t>Dean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0784665" y="1944047"/>
            <a:ext cx="1082991" cy="1008000"/>
          </a:xfrm>
          <a:prstGeom prst="rightArrow">
            <a:avLst>
              <a:gd name="adj1" fmla="val 50000"/>
              <a:gd name="adj2" fmla="val 36071"/>
            </a:avLst>
          </a:prstGeom>
          <a:solidFill>
            <a:srgbClr val="A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600" dirty="0"/>
              <a:t>Rector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132441" y="454850"/>
            <a:ext cx="7886700" cy="1124464"/>
          </a:xfrm>
        </p:spPr>
        <p:txBody>
          <a:bodyPr/>
          <a:lstStyle/>
          <a:p>
            <a:pPr algn="ctr"/>
            <a:r>
              <a:rPr lang="da-DK" dirty="0"/>
              <a:t>The Academic </a:t>
            </a:r>
            <a:r>
              <a:rPr lang="da-DK" dirty="0" err="1"/>
              <a:t>Ladder</a:t>
            </a:r>
            <a:endParaRPr lang="da-DK" dirty="0"/>
          </a:p>
        </p:txBody>
      </p:sp>
      <p:sp>
        <p:nvSpPr>
          <p:cNvPr id="29" name="Oval 28"/>
          <p:cNvSpPr/>
          <p:nvPr/>
        </p:nvSpPr>
        <p:spPr>
          <a:xfrm>
            <a:off x="5390420" y="3649000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000" dirty="0"/>
              <a:t>Research</a:t>
            </a:r>
          </a:p>
        </p:txBody>
      </p:sp>
      <p:sp>
        <p:nvSpPr>
          <p:cNvPr id="30" name="Oval 29"/>
          <p:cNvSpPr/>
          <p:nvPr/>
        </p:nvSpPr>
        <p:spPr>
          <a:xfrm>
            <a:off x="3672733" y="5089000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000" dirty="0"/>
              <a:t>Service</a:t>
            </a:r>
            <a:endParaRPr lang="da-DK" sz="1200" dirty="0"/>
          </a:p>
        </p:txBody>
      </p:sp>
      <p:sp>
        <p:nvSpPr>
          <p:cNvPr id="31" name="Oval 30"/>
          <p:cNvSpPr/>
          <p:nvPr/>
        </p:nvSpPr>
        <p:spPr>
          <a:xfrm>
            <a:off x="7127281" y="5108017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000" dirty="0" err="1"/>
              <a:t>Teaching</a:t>
            </a:r>
            <a:endParaRPr lang="da-DK" sz="2000" dirty="0"/>
          </a:p>
        </p:txBody>
      </p:sp>
      <p:sp>
        <p:nvSpPr>
          <p:cNvPr id="34" name="Left-Right Arrow 33"/>
          <p:cNvSpPr/>
          <p:nvPr/>
        </p:nvSpPr>
        <p:spPr>
          <a:xfrm rot="19074648">
            <a:off x="4835630" y="4874042"/>
            <a:ext cx="736227" cy="3240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Left-Right Arrow 34"/>
          <p:cNvSpPr/>
          <p:nvPr/>
        </p:nvSpPr>
        <p:spPr>
          <a:xfrm rot="13356865">
            <a:off x="6605125" y="4922207"/>
            <a:ext cx="736227" cy="3240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Left Arrow 36"/>
          <p:cNvSpPr/>
          <p:nvPr/>
        </p:nvSpPr>
        <p:spPr>
          <a:xfrm>
            <a:off x="5153950" y="5692726"/>
            <a:ext cx="1689111" cy="3240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Left Arrow 37"/>
          <p:cNvSpPr/>
          <p:nvPr/>
        </p:nvSpPr>
        <p:spPr>
          <a:xfrm rot="10800000">
            <a:off x="5360438" y="5692726"/>
            <a:ext cx="1718831" cy="3240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1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2539 0.031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155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2435 0.033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69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03021 -3.703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03112 -3.70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/>
          <a:p>
            <a:pPr algn="ctr"/>
            <a:r>
              <a:rPr lang="da-DK" sz="3600" dirty="0"/>
              <a:t>How </a:t>
            </a:r>
            <a:r>
              <a:rPr lang="da-DK" sz="3600" dirty="0" err="1"/>
              <a:t>much</a:t>
            </a:r>
            <a:r>
              <a:rPr lang="da-DK" sz="3600" dirty="0"/>
              <a:t> time is optimal for</a:t>
            </a:r>
            <a:br>
              <a:rPr lang="da-DK" sz="3600" dirty="0"/>
            </a:br>
            <a:r>
              <a:rPr lang="da-DK" sz="3600" dirty="0"/>
              <a:t> </a:t>
            </a:r>
            <a:br>
              <a:rPr lang="da-DK" sz="3600" dirty="0"/>
            </a:br>
            <a:r>
              <a:rPr lang="da-DK" sz="3600" dirty="0" err="1">
                <a:solidFill>
                  <a:srgbClr val="AA0000"/>
                </a:solidFill>
              </a:rPr>
              <a:t>you</a:t>
            </a:r>
            <a:br>
              <a:rPr lang="da-DK" sz="3600" dirty="0">
                <a:solidFill>
                  <a:srgbClr val="AA0000"/>
                </a:solidFill>
              </a:rPr>
            </a:br>
            <a:br>
              <a:rPr lang="da-DK" sz="3600" dirty="0">
                <a:solidFill>
                  <a:srgbClr val="AA0000"/>
                </a:solidFill>
              </a:rPr>
            </a:br>
            <a:r>
              <a:rPr lang="da-DK" sz="3600" dirty="0"/>
              <a:t>to </a:t>
            </a:r>
            <a:r>
              <a:rPr lang="da-DK" sz="3600" dirty="0" err="1"/>
              <a:t>spend</a:t>
            </a:r>
            <a:r>
              <a:rPr lang="da-DK" sz="3600" dirty="0"/>
              <a:t> on </a:t>
            </a:r>
            <a:r>
              <a:rPr lang="da-DK" sz="3600" dirty="0" err="1"/>
              <a:t>teaching</a:t>
            </a:r>
            <a:r>
              <a:rPr lang="da-DK" sz="3600" dirty="0"/>
              <a:t> and </a:t>
            </a:r>
            <a:r>
              <a:rPr lang="da-DK" sz="3600" dirty="0" err="1"/>
              <a:t>advising</a:t>
            </a:r>
            <a:br>
              <a:rPr lang="da-DK" sz="3600" dirty="0"/>
            </a:br>
            <a:r>
              <a:rPr lang="da-DK" sz="3600" dirty="0"/>
              <a:t>as a Post Doc ?</a:t>
            </a:r>
          </a:p>
        </p:txBody>
      </p:sp>
    </p:spTree>
    <p:extLst>
      <p:ext uri="{BB962C8B-B14F-4D97-AF65-F5344CB8AC3E}">
        <p14:creationId xmlns:p14="http://schemas.microsoft.com/office/powerpoint/2010/main" val="279656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Why should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rgbClr val="AA0000"/>
                </a:solidFill>
              </a:rPr>
              <a:t>you</a:t>
            </a:r>
            <a:br>
              <a:rPr lang="en-US" sz="3600" dirty="0">
                <a:solidFill>
                  <a:srgbClr val="AA0000"/>
                </a:solidFill>
              </a:rPr>
            </a:br>
            <a:br>
              <a:rPr lang="en-US" sz="3600" dirty="0"/>
            </a:br>
            <a:r>
              <a:rPr lang="en-US" sz="3600" dirty="0"/>
              <a:t>teach and advise students as a Post Doc ?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81980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43343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Moving Up The Academic Ladder</a:t>
            </a:r>
            <a:br>
              <a:rPr lang="en-US" sz="4000" dirty="0"/>
            </a:br>
            <a:r>
              <a:rPr lang="da-DK" sz="2000" dirty="0"/>
              <a:t>Laura </a:t>
            </a:r>
            <a:r>
              <a:rPr lang="da-DK" sz="2000" dirty="0" err="1"/>
              <a:t>Bonetta</a:t>
            </a:r>
            <a:r>
              <a:rPr lang="da-DK" sz="2000" dirty="0"/>
              <a:t>, Science, </a:t>
            </a:r>
            <a:r>
              <a:rPr lang="da-DK" sz="2000" dirty="0" err="1"/>
              <a:t>February</a:t>
            </a:r>
            <a:r>
              <a:rPr lang="da-DK" sz="2000" dirty="0"/>
              <a:t> 2011</a:t>
            </a:r>
            <a:br>
              <a:rPr lang="en-US" sz="4000" dirty="0"/>
            </a:br>
            <a:r>
              <a:rPr lang="da-DK" sz="1600" dirty="0">
                <a:solidFill>
                  <a:schemeClr val="bg1">
                    <a:lumMod val="75000"/>
                  </a:schemeClr>
                </a:solidFill>
              </a:rPr>
              <a:t>www.sciencemag.org/careers/features/2011/02/moving-academic-ladder</a:t>
            </a:r>
            <a:endParaRPr lang="da-D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7" y="1618236"/>
            <a:ext cx="11192933" cy="2440479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a-DK" sz="3600" b="1" dirty="0">
                <a:latin typeface="Times New Roman" panose="02020603050405020304" pitchFamily="18" charset="0"/>
              </a:rPr>
              <a:t>“</a:t>
            </a:r>
            <a:r>
              <a:rPr lang="da-DK" altLang="da-DK" sz="2400" i="1" dirty="0" err="1">
                <a:latin typeface="+mj-lt"/>
              </a:rPr>
              <a:t>Although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tenure</a:t>
            </a:r>
            <a:r>
              <a:rPr lang="da-DK" altLang="da-DK" sz="2400" i="1" dirty="0">
                <a:latin typeface="+mj-lt"/>
              </a:rPr>
              <a:t> decisions at </a:t>
            </a:r>
            <a:r>
              <a:rPr lang="da-DK" altLang="da-DK" sz="2400" i="1" dirty="0" err="1">
                <a:latin typeface="+mj-lt"/>
              </a:rPr>
              <a:t>primarily</a:t>
            </a:r>
            <a:r>
              <a:rPr lang="da-DK" altLang="da-DK" sz="2400" i="1" dirty="0">
                <a:latin typeface="+mj-lt"/>
              </a:rPr>
              <a:t> research institutions </a:t>
            </a:r>
            <a:r>
              <a:rPr lang="da-DK" altLang="da-DK" sz="2400" i="1" dirty="0" err="1">
                <a:latin typeface="+mj-lt"/>
              </a:rPr>
              <a:t>are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based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mostly</a:t>
            </a:r>
            <a:r>
              <a:rPr lang="da-DK" altLang="da-DK" sz="2400" i="1" dirty="0">
                <a:latin typeface="+mj-lt"/>
              </a:rPr>
              <a:t> on </a:t>
            </a:r>
            <a:r>
              <a:rPr lang="da-DK" altLang="da-DK" sz="2400" i="1" dirty="0" err="1">
                <a:latin typeface="+mj-lt"/>
              </a:rPr>
              <a:t>publications</a:t>
            </a:r>
            <a:r>
              <a:rPr lang="da-DK" altLang="da-DK" sz="2400" i="1" dirty="0">
                <a:latin typeface="+mj-lt"/>
              </a:rPr>
              <a:t> and </a:t>
            </a:r>
            <a:r>
              <a:rPr lang="da-DK" altLang="da-DK" sz="2400" i="1" dirty="0" err="1">
                <a:latin typeface="+mj-lt"/>
              </a:rPr>
              <a:t>grants</a:t>
            </a:r>
            <a:r>
              <a:rPr lang="da-DK" altLang="da-DK" sz="2400" i="1" dirty="0">
                <a:latin typeface="+mj-lt"/>
              </a:rPr>
              <a:t>, 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more and more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universities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want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faculty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members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who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are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also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good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teachers</a:t>
            </a:r>
            <a:r>
              <a:rPr lang="da-DK" altLang="da-DK" sz="2400" i="1" dirty="0">
                <a:latin typeface="+mj-lt"/>
              </a:rPr>
              <a:t>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a-DK" altLang="da-DK" sz="2400" i="1" dirty="0"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a-DK" altLang="da-DK" sz="2400" i="1" dirty="0"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a-DK" altLang="da-DK" sz="2400" i="1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282" y="2526662"/>
            <a:ext cx="11121356" cy="1005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a-DK" altLang="da-DK" sz="2400" dirty="0">
                <a:latin typeface="+mj-lt"/>
              </a:rPr>
              <a:t>”</a:t>
            </a:r>
            <a:r>
              <a:rPr lang="da-DK" altLang="da-DK" sz="2400" i="1" dirty="0" err="1">
                <a:latin typeface="+mj-lt"/>
              </a:rPr>
              <a:t>When</a:t>
            </a:r>
            <a:r>
              <a:rPr lang="da-DK" altLang="da-DK" sz="2400" i="1" dirty="0">
                <a:latin typeface="+mj-lt"/>
              </a:rPr>
              <a:t> I </a:t>
            </a:r>
            <a:r>
              <a:rPr lang="da-DK" altLang="da-DK" sz="2400" i="1" dirty="0" err="1">
                <a:latin typeface="+mj-lt"/>
              </a:rPr>
              <a:t>first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started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you</a:t>
            </a:r>
            <a:r>
              <a:rPr lang="da-DK" altLang="da-DK" sz="2400" i="1" dirty="0">
                <a:latin typeface="+mj-lt"/>
              </a:rPr>
              <a:t> just had to </a:t>
            </a:r>
            <a:r>
              <a:rPr lang="da-DK" altLang="da-DK" sz="2400" i="1" dirty="0" err="1">
                <a:latin typeface="+mj-lt"/>
              </a:rPr>
              <a:t>be</a:t>
            </a:r>
            <a:r>
              <a:rPr lang="da-DK" altLang="da-DK" sz="2400" i="1" dirty="0">
                <a:latin typeface="+mj-lt"/>
              </a:rPr>
              <a:t> an okay </a:t>
            </a:r>
            <a:r>
              <a:rPr lang="da-DK" altLang="da-DK" sz="2400" i="1" dirty="0" err="1">
                <a:latin typeface="+mj-lt"/>
              </a:rPr>
              <a:t>teacher</a:t>
            </a:r>
            <a:r>
              <a:rPr lang="da-DK" altLang="da-DK" sz="2400" i="1" dirty="0">
                <a:latin typeface="+mj-lt"/>
              </a:rPr>
              <a:t>, but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today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excellence in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teaching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is more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important</a:t>
            </a:r>
            <a:r>
              <a:rPr lang="da-DK" altLang="da-DK" sz="2400" i="1" dirty="0">
                <a:latin typeface="+mj-lt"/>
              </a:rPr>
              <a:t>," </a:t>
            </a:r>
            <a:r>
              <a:rPr lang="da-DK" altLang="da-DK" sz="2400" i="1" dirty="0" err="1">
                <a:latin typeface="+mj-lt"/>
              </a:rPr>
              <a:t>says</a:t>
            </a:r>
            <a:r>
              <a:rPr lang="da-DK" altLang="da-DK" sz="2400" i="1" dirty="0">
                <a:latin typeface="+mj-lt"/>
              </a:rPr>
              <a:t> UC </a:t>
            </a:r>
            <a:r>
              <a:rPr lang="da-DK" altLang="da-DK" sz="2400" i="1" dirty="0" err="1">
                <a:latin typeface="+mj-lt"/>
              </a:rPr>
              <a:t>Riverside's</a:t>
            </a:r>
            <a:r>
              <a:rPr lang="da-DK" altLang="da-DK" sz="2400" i="1" dirty="0">
                <a:latin typeface="+mj-lt"/>
              </a:rPr>
              <a:t> Linda </a:t>
            </a:r>
            <a:r>
              <a:rPr lang="da-DK" altLang="da-DK" sz="2400" i="1" dirty="0" err="1">
                <a:latin typeface="+mj-lt"/>
              </a:rPr>
              <a:t>Walling</a:t>
            </a:r>
            <a:r>
              <a:rPr lang="da-DK" altLang="da-DK" sz="2400" i="1" dirty="0">
                <a:latin typeface="+mj-lt"/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6467" y="2890028"/>
            <a:ext cx="11123171" cy="650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918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a-DK" altLang="da-DK" sz="2400" i="1" dirty="0" err="1">
                <a:latin typeface="+mj-lt"/>
              </a:rPr>
              <a:t>Teaching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ability</a:t>
            </a:r>
            <a:r>
              <a:rPr lang="da-DK" altLang="da-DK" sz="2400" i="1" dirty="0">
                <a:latin typeface="+mj-lt"/>
              </a:rPr>
              <a:t> is </a:t>
            </a:r>
            <a:r>
              <a:rPr lang="da-DK" altLang="da-DK" sz="2400" i="1" dirty="0" err="1">
                <a:latin typeface="+mj-lt"/>
              </a:rPr>
              <a:t>typically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evaluated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based</a:t>
            </a:r>
            <a:r>
              <a:rPr lang="da-DK" altLang="da-DK" sz="2400" i="1" dirty="0">
                <a:latin typeface="+mj-lt"/>
              </a:rPr>
              <a:t> on 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student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evaluations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>
                <a:latin typeface="+mj-lt"/>
              </a:rPr>
              <a:t>as </a:t>
            </a:r>
            <a:r>
              <a:rPr lang="da-DK" altLang="da-DK" sz="2400" i="1" dirty="0" err="1">
                <a:latin typeface="+mj-lt"/>
              </a:rPr>
              <a:t>well</a:t>
            </a:r>
            <a:r>
              <a:rPr lang="da-DK" altLang="da-DK" sz="2400" i="1" dirty="0">
                <a:latin typeface="+mj-lt"/>
              </a:rPr>
              <a:t> as </a:t>
            </a:r>
            <a:r>
              <a:rPr lang="da-DK" altLang="da-DK" sz="2400" i="1" dirty="0" err="1">
                <a:latin typeface="+mj-lt"/>
              </a:rPr>
              <a:t>assessments</a:t>
            </a:r>
            <a:r>
              <a:rPr lang="da-DK" altLang="da-DK" sz="2400" i="1" dirty="0">
                <a:latin typeface="+mj-lt"/>
              </a:rPr>
              <a:t> from </a:t>
            </a:r>
            <a:r>
              <a:rPr lang="da-DK" altLang="da-DK" sz="2400" i="1" dirty="0" err="1">
                <a:latin typeface="+mj-lt"/>
              </a:rPr>
              <a:t>other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faculty</a:t>
            </a:r>
            <a:r>
              <a:rPr lang="da-DK" altLang="da-DK" sz="2400" i="1" dirty="0">
                <a:latin typeface="+mj-lt"/>
              </a:rPr>
              <a:t> in the </a:t>
            </a:r>
            <a:r>
              <a:rPr lang="da-DK" altLang="da-DK" sz="2400" i="1" dirty="0" err="1">
                <a:latin typeface="+mj-lt"/>
              </a:rPr>
              <a:t>department</a:t>
            </a:r>
            <a:r>
              <a:rPr lang="da-DK" altLang="da-DK" sz="2400" i="1" dirty="0">
                <a:latin typeface="+mj-lt"/>
              </a:rPr>
              <a:t>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6468" y="4352231"/>
            <a:ext cx="11121355" cy="1980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a-DK" altLang="da-DK" sz="2400" i="1" dirty="0">
                <a:latin typeface="+mj-lt"/>
              </a:rPr>
              <a:t>In addition, junior </a:t>
            </a:r>
            <a:r>
              <a:rPr lang="da-DK" altLang="da-DK" sz="2400" i="1" dirty="0" err="1">
                <a:latin typeface="+mj-lt"/>
              </a:rPr>
              <a:t>faculty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should</a:t>
            </a:r>
            <a:r>
              <a:rPr lang="da-DK" altLang="da-DK" sz="2400" i="1" dirty="0">
                <a:latin typeface="+mj-lt"/>
              </a:rPr>
              <a:t> ask senior </a:t>
            </a:r>
            <a:r>
              <a:rPr lang="da-DK" altLang="da-DK" sz="2400" i="1" dirty="0" err="1">
                <a:latin typeface="+mj-lt"/>
              </a:rPr>
              <a:t>colleagues</a:t>
            </a:r>
            <a:r>
              <a:rPr lang="da-DK" altLang="da-DK" sz="2400" i="1" dirty="0">
                <a:latin typeface="+mj-lt"/>
              </a:rPr>
              <a:t> to sit in on </a:t>
            </a:r>
            <a:r>
              <a:rPr lang="da-DK" altLang="da-DK" sz="2400" i="1" dirty="0" err="1">
                <a:latin typeface="+mj-lt"/>
              </a:rPr>
              <a:t>their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own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lectures</a:t>
            </a:r>
            <a:r>
              <a:rPr lang="da-DK" altLang="da-DK" sz="2400" i="1" dirty="0">
                <a:latin typeface="+mj-lt"/>
              </a:rPr>
              <a:t>, not </a:t>
            </a:r>
            <a:r>
              <a:rPr lang="da-DK" altLang="da-DK" sz="2400" i="1" dirty="0" err="1">
                <a:latin typeface="+mj-lt"/>
              </a:rPr>
              <a:t>only</a:t>
            </a:r>
            <a:r>
              <a:rPr lang="da-DK" altLang="da-DK" sz="2400" i="1" dirty="0">
                <a:latin typeface="+mj-lt"/>
              </a:rPr>
              <a:t> to </a:t>
            </a:r>
            <a:r>
              <a:rPr lang="da-DK" altLang="da-DK" sz="2400" i="1" dirty="0" err="1">
                <a:latin typeface="+mj-lt"/>
              </a:rPr>
              <a:t>obtain</a:t>
            </a:r>
            <a:r>
              <a:rPr lang="da-DK" altLang="da-DK" sz="2400" i="1" dirty="0">
                <a:latin typeface="+mj-lt"/>
              </a:rPr>
              <a:t> feedback but </a:t>
            </a:r>
            <a:r>
              <a:rPr lang="da-DK" altLang="da-DK" sz="2400" i="1" dirty="0" err="1">
                <a:latin typeface="+mj-lt"/>
              </a:rPr>
              <a:t>also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because</a:t>
            </a:r>
            <a:r>
              <a:rPr lang="da-DK" altLang="da-DK" sz="2400" i="1" dirty="0">
                <a:latin typeface="+mj-lt"/>
              </a:rPr>
              <a:t> "</a:t>
            </a:r>
            <a:r>
              <a:rPr lang="da-DK" altLang="da-DK" sz="2400" i="1" dirty="0" err="1">
                <a:latin typeface="+mj-lt"/>
              </a:rPr>
              <a:t>they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will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be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able</a:t>
            </a:r>
            <a:r>
              <a:rPr lang="da-DK" altLang="da-DK" sz="2400" i="1" dirty="0">
                <a:latin typeface="+mj-lt"/>
              </a:rPr>
              <a:t> to </a:t>
            </a:r>
            <a:r>
              <a:rPr lang="da-DK" altLang="da-DK" sz="2400" i="1" dirty="0" err="1">
                <a:latin typeface="+mj-lt"/>
              </a:rPr>
              <a:t>write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letters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about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your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teaching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abilities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>
                <a:latin typeface="+mj-lt"/>
              </a:rPr>
              <a:t>for </a:t>
            </a:r>
            <a:r>
              <a:rPr lang="da-DK" altLang="da-DK" sz="2400" i="1" dirty="0" err="1">
                <a:latin typeface="+mj-lt"/>
              </a:rPr>
              <a:t>your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tenure</a:t>
            </a:r>
            <a:r>
              <a:rPr lang="da-DK" altLang="da-DK" sz="2400" i="1" dirty="0">
                <a:latin typeface="+mj-lt"/>
              </a:rPr>
              <a:t> dossier," </a:t>
            </a:r>
            <a:r>
              <a:rPr lang="da-DK" altLang="da-DK" sz="2400" i="1" dirty="0" err="1">
                <a:latin typeface="+mj-lt"/>
              </a:rPr>
              <a:t>says</a:t>
            </a:r>
            <a:r>
              <a:rPr lang="da-DK" altLang="da-DK" sz="2400" i="1" dirty="0">
                <a:latin typeface="+mj-lt"/>
              </a:rPr>
              <a:t> Brett Finlay</a:t>
            </a:r>
            <a:r>
              <a:rPr lang="da-DK" altLang="da-DK" sz="2400" b="1" i="1" dirty="0">
                <a:latin typeface="+mj-lt"/>
              </a:rPr>
              <a:t>,</a:t>
            </a:r>
            <a:r>
              <a:rPr lang="da-DK" altLang="da-DK" sz="2400" i="1" dirty="0">
                <a:latin typeface="+mj-lt"/>
              </a:rPr>
              <a:t> a professor at the University of British Columbia in Canada.</a:t>
            </a:r>
            <a:endParaRPr lang="da-DK" sz="2400" dirty="0">
              <a:latin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a-DK" altLang="da-DK" sz="2400" i="1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6467" y="3636751"/>
            <a:ext cx="11121356" cy="1420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a-DK" altLang="da-DK" sz="2400" i="1" dirty="0" err="1">
                <a:latin typeface="+mj-lt"/>
              </a:rPr>
              <a:t>Therefore</a:t>
            </a:r>
            <a:r>
              <a:rPr lang="da-DK" altLang="da-DK" sz="2400" i="1" dirty="0">
                <a:latin typeface="+mj-lt"/>
              </a:rPr>
              <a:t> it </a:t>
            </a:r>
            <a:r>
              <a:rPr lang="da-DK" altLang="da-DK" sz="2400" i="1" dirty="0" err="1">
                <a:latin typeface="+mj-lt"/>
              </a:rPr>
              <a:t>pays</a:t>
            </a:r>
            <a:r>
              <a:rPr lang="da-DK" altLang="da-DK" sz="2400" i="1" dirty="0">
                <a:latin typeface="+mj-lt"/>
              </a:rPr>
              <a:t> for junior </a:t>
            </a:r>
            <a:r>
              <a:rPr lang="da-DK" altLang="da-DK" sz="2400" i="1" dirty="0" err="1">
                <a:latin typeface="+mj-lt"/>
              </a:rPr>
              <a:t>faculty</a:t>
            </a:r>
            <a:r>
              <a:rPr lang="da-DK" altLang="da-DK" sz="2400" i="1" dirty="0">
                <a:latin typeface="+mj-lt"/>
              </a:rPr>
              <a:t> to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take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any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"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how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to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teach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" </a:t>
            </a:r>
            <a:r>
              <a:rPr lang="da-DK" altLang="da-DK" sz="2400" i="1" dirty="0" err="1">
                <a:solidFill>
                  <a:srgbClr val="C00000"/>
                </a:solidFill>
                <a:latin typeface="+mj-lt"/>
              </a:rPr>
              <a:t>courses</a:t>
            </a:r>
            <a:r>
              <a:rPr lang="da-DK" altLang="da-DK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that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may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be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offered</a:t>
            </a:r>
            <a:r>
              <a:rPr lang="da-DK" altLang="da-DK" sz="2400" i="1" dirty="0">
                <a:latin typeface="+mj-lt"/>
              </a:rPr>
              <a:t> on campus and or sit in on the </a:t>
            </a:r>
            <a:r>
              <a:rPr lang="da-DK" altLang="da-DK" sz="2400" i="1" dirty="0" err="1">
                <a:latin typeface="+mj-lt"/>
              </a:rPr>
              <a:t>lectures</a:t>
            </a:r>
            <a:r>
              <a:rPr lang="da-DK" altLang="da-DK" sz="2400" i="1" dirty="0">
                <a:latin typeface="+mj-lt"/>
              </a:rPr>
              <a:t> of </a:t>
            </a:r>
            <a:r>
              <a:rPr lang="da-DK" altLang="da-DK" sz="2400" i="1" dirty="0" err="1">
                <a:latin typeface="+mj-lt"/>
              </a:rPr>
              <a:t>colleagues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who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are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known</a:t>
            </a:r>
            <a:r>
              <a:rPr lang="da-DK" altLang="da-DK" sz="2400" i="1" dirty="0">
                <a:latin typeface="+mj-lt"/>
              </a:rPr>
              <a:t> for </a:t>
            </a:r>
            <a:r>
              <a:rPr lang="da-DK" altLang="da-DK" sz="2400" i="1" dirty="0" err="1">
                <a:latin typeface="+mj-lt"/>
              </a:rPr>
              <a:t>teaching</a:t>
            </a:r>
            <a:r>
              <a:rPr lang="da-DK" altLang="da-DK" sz="2400" i="1" dirty="0">
                <a:latin typeface="+mj-lt"/>
              </a:rPr>
              <a:t> </a:t>
            </a:r>
            <a:r>
              <a:rPr lang="da-DK" altLang="da-DK" sz="2400" i="1" dirty="0" err="1">
                <a:latin typeface="+mj-lt"/>
              </a:rPr>
              <a:t>well</a:t>
            </a:r>
            <a:r>
              <a:rPr lang="da-DK" altLang="da-DK" sz="2400" i="1" dirty="0">
                <a:latin typeface="+mj-lt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85500" y="531903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4000" b="1" dirty="0">
                <a:latin typeface="Times New Roman" panose="02020603050405020304" pitchFamily="18" charset="0"/>
              </a:rPr>
              <a:t>”</a:t>
            </a:r>
            <a:endParaRPr lang="da-DK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-18855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https://ced.au.dk/en/courses/introduction-to-teaching-and-learning</a:t>
            </a:r>
          </a:p>
        </p:txBody>
      </p:sp>
    </p:spTree>
    <p:extLst>
      <p:ext uri="{BB962C8B-B14F-4D97-AF65-F5344CB8AC3E}">
        <p14:creationId xmlns:p14="http://schemas.microsoft.com/office/powerpoint/2010/main" val="10167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03FB3D2-E6FD-4288-BAB3-415D6B5F1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0" r="72400" b="34973"/>
          <a:stretch/>
        </p:blipFill>
        <p:spPr>
          <a:xfrm>
            <a:off x="152400" y="1607768"/>
            <a:ext cx="3365036" cy="167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83E75-BE85-4C21-9D29-2A25C6813D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" r="4908"/>
          <a:stretch/>
        </p:blipFill>
        <p:spPr>
          <a:xfrm>
            <a:off x="353782" y="3833519"/>
            <a:ext cx="11441124" cy="25276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391" y="7265986"/>
            <a:ext cx="7886700" cy="4351338"/>
          </a:xfrm>
        </p:spPr>
        <p:txBody>
          <a:bodyPr>
            <a:normAutofit/>
          </a:bodyPr>
          <a:lstStyle/>
          <a:p>
            <a:r>
              <a:rPr lang="da-DK" sz="1050" dirty="0"/>
              <a:t>http://scitech.medarbejdere.au.dk/fileadmin/site_files/scitech.medarbejdere.au.dk/Karriere_dokumenter/Evaluation_Criteria.pdf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120" y="4751311"/>
            <a:ext cx="6079786" cy="895276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3742329" y="3326147"/>
            <a:ext cx="7675766" cy="294452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2482896" y="4751311"/>
            <a:ext cx="260304" cy="895276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110684" y="136952"/>
            <a:ext cx="10320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Aarhus University, </a:t>
            </a:r>
            <a:r>
              <a:rPr lang="da-DK" sz="4000" b="1" dirty="0" err="1"/>
              <a:t>Faculty</a:t>
            </a:r>
            <a:r>
              <a:rPr lang="da-DK" sz="4000" b="1" dirty="0"/>
              <a:t> of Science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56AAD8-29B5-4156-8192-D0AAB20D4DEE}"/>
              </a:ext>
            </a:extLst>
          </p:cNvPr>
          <p:cNvSpPr txBox="1"/>
          <p:nvPr/>
        </p:nvSpPr>
        <p:spPr>
          <a:xfrm>
            <a:off x="-43312" y="6517354"/>
            <a:ext cx="12235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hlinkClick r:id="rId5"/>
              </a:rPr>
              <a:t>https://nat.au.dk/en/about-the-faculty/vacant-positions-and-career/guidelines-and-rules/</a:t>
            </a:r>
            <a:endParaRPr lang="da-DK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6FE470-0937-445B-AC62-8272C036C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288"/>
          <a:stretch/>
        </p:blipFill>
        <p:spPr>
          <a:xfrm>
            <a:off x="152400" y="1059944"/>
            <a:ext cx="12192000" cy="534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3F241-FB29-47CF-AB21-390BACE98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30" b="44727"/>
          <a:stretch/>
        </p:blipFill>
        <p:spPr>
          <a:xfrm>
            <a:off x="0" y="3052096"/>
            <a:ext cx="12192000" cy="673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6108A4-7152-4536-B817-A655F08E3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" t="65402" r="72400" b="1"/>
          <a:stretch/>
        </p:blipFill>
        <p:spPr>
          <a:xfrm>
            <a:off x="268091" y="1809231"/>
            <a:ext cx="3096945" cy="12570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47DA72-7777-4EE4-862D-3FBA59074E7B}"/>
              </a:ext>
            </a:extLst>
          </p:cNvPr>
          <p:cNvSpPr/>
          <p:nvPr/>
        </p:nvSpPr>
        <p:spPr>
          <a:xfrm>
            <a:off x="1413869" y="4751311"/>
            <a:ext cx="260304" cy="895276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450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5751"/>
            <a:ext cx="8479056" cy="6194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200775"/>
            <a:ext cx="3390900" cy="279298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8915400" y="5921477"/>
            <a:ext cx="1123950" cy="279298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1752600" y="5295900"/>
            <a:ext cx="1733550" cy="279298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0" name="Group 9"/>
          <p:cNvGrpSpPr/>
          <p:nvPr/>
        </p:nvGrpSpPr>
        <p:grpSpPr>
          <a:xfrm>
            <a:off x="3469353" y="2787689"/>
            <a:ext cx="5417472" cy="1977066"/>
            <a:chOff x="1945353" y="2787689"/>
            <a:chExt cx="5417472" cy="19770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5353" y="2787689"/>
              <a:ext cx="5417472" cy="197706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019300" y="4248149"/>
              <a:ext cx="1381125" cy="395853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27876099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7683</TotalTime>
  <Words>1841</Words>
  <Application>Microsoft Office PowerPoint</Application>
  <PresentationFormat>Widescreen</PresentationFormat>
  <Paragraphs>347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Amasis MT Pro Light</vt:lpstr>
      <vt:lpstr>Arial</vt:lpstr>
      <vt:lpstr>Calibri</vt:lpstr>
      <vt:lpstr>Courier New</vt:lpstr>
      <vt:lpstr>Gill Sans MT</vt:lpstr>
      <vt:lpstr>Times New Roman</vt:lpstr>
      <vt:lpstr>Wingdings</vt:lpstr>
      <vt:lpstr>Gallery</vt:lpstr>
      <vt:lpstr>Something On  Teaching</vt:lpstr>
      <vt:lpstr>PowerPoint Presentation</vt:lpstr>
      <vt:lpstr>Teaching CV</vt:lpstr>
      <vt:lpstr>The Academic Ladder</vt:lpstr>
      <vt:lpstr>How much time is optimal for   you  to spend on teaching and advising as a Post Doc ?</vt:lpstr>
      <vt:lpstr>Why should  you  teach and advise students as a Post Doc ?</vt:lpstr>
      <vt:lpstr>Moving Up The Academic Ladder Laura Bonetta, Science, February 2011 www.sciencemag.org/careers/features/2011/02/moving-academic-ladder</vt:lpstr>
      <vt:lpstr>PowerPoint Presentation</vt:lpstr>
      <vt:lpstr>PowerPoint Presentation</vt:lpstr>
      <vt:lpstr>Teaching</vt:lpstr>
      <vt:lpstr>Types of teaching</vt:lpstr>
      <vt:lpstr>Advising pitfalls</vt:lpstr>
      <vt:lpstr>Different kind of courses</vt:lpstr>
      <vt:lpstr>Exams – types of evaluation</vt:lpstr>
      <vt:lpstr>Written Exams </vt:lpstr>
      <vt:lpstr>Some final remarks</vt:lpstr>
      <vt:lpstr>Using two projectors</vt:lpstr>
      <vt:lpstr>Controlling two projectors with Logitech R700 (when you like to run around in the auditorium)</vt:lpstr>
      <vt:lpstr>works also with Logitech Spotlight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”Going from being a TA to actually being in charge of teaching”</dc:title>
  <dc:creator>Gerth Stølting Brodal</dc:creator>
  <cp:lastModifiedBy>Gerth Stølting Brodal</cp:lastModifiedBy>
  <cp:revision>127</cp:revision>
  <dcterms:created xsi:type="dcterms:W3CDTF">2016-11-16T18:53:41Z</dcterms:created>
  <dcterms:modified xsi:type="dcterms:W3CDTF">2022-08-20T19:57:06Z</dcterms:modified>
</cp:coreProperties>
</file>