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0.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5.xml" ContentType="application/vnd.openxmlformats-officedocument.presentationml.notesSlide+xml"/>
  <Override PartName="/ppt/tags/tag47.xml" ContentType="application/vnd.openxmlformats-officedocument.presentationml.tags+xml"/>
  <Override PartName="/ppt/notesSlides/notesSlide1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8.xml" ContentType="application/vnd.openxmlformats-officedocument.presentationml.notesSlide+xml"/>
  <Override PartName="/ppt/tags/tag56.xml" ContentType="application/vnd.openxmlformats-officedocument.presentationml.tags+xml"/>
  <Override PartName="/ppt/notesSlides/notesSlide19.xml" ContentType="application/vnd.openxmlformats-officedocument.presentationml.notesSlide+xml"/>
  <Override PartName="/ppt/tags/tag57.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9" r:id="rId3"/>
    <p:sldId id="282" r:id="rId4"/>
    <p:sldId id="263" r:id="rId5"/>
    <p:sldId id="276" r:id="rId6"/>
    <p:sldId id="273" r:id="rId7"/>
    <p:sldId id="270" r:id="rId8"/>
    <p:sldId id="257" r:id="rId9"/>
    <p:sldId id="284" r:id="rId10"/>
    <p:sldId id="274" r:id="rId11"/>
    <p:sldId id="272" r:id="rId12"/>
    <p:sldId id="275" r:id="rId13"/>
    <p:sldId id="283" r:id="rId14"/>
    <p:sldId id="280" r:id="rId15"/>
    <p:sldId id="278" r:id="rId16"/>
    <p:sldId id="262" r:id="rId17"/>
    <p:sldId id="286" r:id="rId18"/>
    <p:sldId id="285" r:id="rId19"/>
    <p:sldId id="277" r:id="rId20"/>
    <p:sldId id="287" r:id="rId21"/>
    <p:sldId id="288"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2" autoAdjust="0"/>
    <p:restoredTop sz="85689" autoAdjust="0"/>
  </p:normalViewPr>
  <p:slideViewPr>
    <p:cSldViewPr>
      <p:cViewPr>
        <p:scale>
          <a:sx n="165" d="100"/>
          <a:sy n="165" d="100"/>
        </p:scale>
        <p:origin x="-1908" y="72"/>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0FD2B-1C31-4FBD-AEE0-B095BFB58C8D}" type="datetimeFigureOut">
              <a:rPr lang="en-US" smtClean="0"/>
              <a:t>4/7/2014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2113FB-DD58-4ED2-ADC0-2E7EF12D3577}" type="slidenum">
              <a:rPr lang="en-US" smtClean="0"/>
              <a:t>‹#›</a:t>
            </a:fld>
            <a:endParaRPr lang="en-US"/>
          </a:p>
        </p:txBody>
      </p:sp>
    </p:spTree>
    <p:extLst>
      <p:ext uri="{BB962C8B-B14F-4D97-AF65-F5344CB8AC3E}">
        <p14:creationId xmlns:p14="http://schemas.microsoft.com/office/powerpoint/2010/main" val="3415051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a:t>
            </a:r>
            <a:r>
              <a:rPr lang="en-US" baseline="0" dirty="0" smtClean="0"/>
              <a:t> of this talk </a:t>
            </a:r>
            <a:r>
              <a:rPr lang="en-US" b="1" baseline="0" dirty="0" smtClean="0"/>
              <a:t>make you think about how to structure of thesis</a:t>
            </a:r>
            <a:endParaRPr lang="en-US" b="1" dirty="0"/>
          </a:p>
        </p:txBody>
      </p:sp>
      <p:sp>
        <p:nvSpPr>
          <p:cNvPr id="4" name="Slide Number Placeholder 3"/>
          <p:cNvSpPr>
            <a:spLocks noGrp="1"/>
          </p:cNvSpPr>
          <p:nvPr>
            <p:ph type="sldNum" sz="quarter" idx="10"/>
          </p:nvPr>
        </p:nvSpPr>
        <p:spPr/>
        <p:txBody>
          <a:bodyPr/>
          <a:lstStyle/>
          <a:p>
            <a:fld id="{402113FB-DD58-4ED2-ADC0-2E7EF12D3577}" type="slidenum">
              <a:rPr lang="en-US" smtClean="0"/>
              <a:t>1</a:t>
            </a:fld>
            <a:endParaRPr lang="en-US"/>
          </a:p>
        </p:txBody>
      </p:sp>
    </p:spTree>
    <p:extLst>
      <p:ext uri="{BB962C8B-B14F-4D97-AF65-F5344CB8AC3E}">
        <p14:creationId xmlns:p14="http://schemas.microsoft.com/office/powerpoint/2010/main" val="124055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10</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11</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Casper said concerning going abroad: Don’t bring problems from home</a:t>
            </a:r>
            <a:r>
              <a:rPr lang="en-US" baseline="0" dirty="0" smtClean="0"/>
              <a:t> – start new projects.</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12</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13</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a:t>
            </a:r>
            <a:r>
              <a:rPr lang="en-US" baseline="0" dirty="0" smtClean="0"/>
              <a:t> your audience!</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14</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15</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16</a:t>
            </a:fld>
            <a:endParaRPr lang="en-US" dirty="0"/>
          </a:p>
        </p:txBody>
      </p:sp>
    </p:spTree>
    <p:extLst>
      <p:ext uri="{BB962C8B-B14F-4D97-AF65-F5344CB8AC3E}">
        <p14:creationId xmlns:p14="http://schemas.microsoft.com/office/powerpoint/2010/main" val="2212418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a:t>
            </a:r>
            <a:r>
              <a:rPr lang="en-US" baseline="0" dirty="0" smtClean="0"/>
              <a:t> your audience!</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17</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18</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Kasper = Monograph</a:t>
            </a:r>
          </a:p>
          <a:p>
            <a:r>
              <a:rPr lang="en-US" dirty="0" err="1" smtClean="0"/>
              <a:t>Rasmus</a:t>
            </a:r>
            <a:r>
              <a:rPr lang="en-US" dirty="0" smtClean="0"/>
              <a:t> = Very formal</a:t>
            </a:r>
          </a:p>
          <a:p>
            <a:r>
              <a:rPr lang="en-US" dirty="0" err="1" smtClean="0"/>
              <a:t>Mads</a:t>
            </a:r>
            <a:r>
              <a:rPr lang="en-US" dirty="0" smtClean="0"/>
              <a:t> = Long summary + collection</a:t>
            </a:r>
            <a:r>
              <a:rPr lang="en-US" baseline="0" dirty="0" smtClean="0"/>
              <a:t> of papers, in different formats</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19</a:t>
            </a:fld>
            <a:endParaRPr lang="en-US" dirty="0"/>
          </a:p>
        </p:txBody>
      </p:sp>
    </p:spTree>
    <p:extLst>
      <p:ext uri="{BB962C8B-B14F-4D97-AF65-F5344CB8AC3E}">
        <p14:creationId xmlns:p14="http://schemas.microsoft.com/office/powerpoint/2010/main" val="19692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2</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20</a:t>
            </a:fld>
            <a:endParaRPr lang="en-US" dirty="0"/>
          </a:p>
        </p:txBody>
      </p:sp>
    </p:spTree>
    <p:extLst>
      <p:ext uri="{BB962C8B-B14F-4D97-AF65-F5344CB8AC3E}">
        <p14:creationId xmlns:p14="http://schemas.microsoft.com/office/powerpoint/2010/main" val="1879389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21</a:t>
            </a:fld>
            <a:endParaRPr lang="en-US" dirty="0"/>
          </a:p>
        </p:txBody>
      </p:sp>
    </p:spTree>
    <p:extLst>
      <p:ext uri="{BB962C8B-B14F-4D97-AF65-F5344CB8AC3E}">
        <p14:creationId xmlns:p14="http://schemas.microsoft.com/office/powerpoint/2010/main" val="406107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rules:</a:t>
            </a:r>
            <a:r>
              <a:rPr lang="en-US" baseline="0" dirty="0" smtClean="0"/>
              <a:t> Local GSST and the Ministerial Order.</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3</a:t>
            </a:fld>
            <a:endParaRPr lang="en-US" dirty="0"/>
          </a:p>
        </p:txBody>
      </p:sp>
    </p:spTree>
    <p:extLst>
      <p:ext uri="{BB962C8B-B14F-4D97-AF65-F5344CB8AC3E}">
        <p14:creationId xmlns:p14="http://schemas.microsoft.com/office/powerpoint/2010/main" val="319142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4</a:t>
            </a:fld>
            <a:endParaRPr lang="en-US" dirty="0"/>
          </a:p>
        </p:txBody>
      </p:sp>
    </p:spTree>
    <p:extLst>
      <p:ext uri="{BB962C8B-B14F-4D97-AF65-F5344CB8AC3E}">
        <p14:creationId xmlns:p14="http://schemas.microsoft.com/office/powerpoint/2010/main" val="3967187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Thesis: Put your work into context</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5</a:t>
            </a:fld>
            <a:endParaRPr lang="en-US" dirty="0"/>
          </a:p>
        </p:txBody>
      </p:sp>
    </p:spTree>
    <p:extLst>
      <p:ext uri="{BB962C8B-B14F-4D97-AF65-F5344CB8AC3E}">
        <p14:creationId xmlns:p14="http://schemas.microsoft.com/office/powerpoint/2010/main" val="3191422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6</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a:t>
            </a:r>
            <a:r>
              <a:rPr lang="en-US" baseline="0" dirty="0" smtClean="0"/>
              <a:t> at the end of the PhD studies</a:t>
            </a:r>
          </a:p>
          <a:p>
            <a:r>
              <a:rPr lang="en-US" dirty="0" smtClean="0"/>
              <a:t>Christian</a:t>
            </a:r>
            <a:r>
              <a:rPr lang="en-US" baseline="0" dirty="0" smtClean="0"/>
              <a:t> yesterday also said that PhD period was the most </a:t>
            </a:r>
            <a:r>
              <a:rPr lang="en-US" baseline="0" dirty="0" err="1" smtClean="0"/>
              <a:t>stressfull</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7</a:t>
            </a:fld>
            <a:endParaRPr lang="en-US" dirty="0"/>
          </a:p>
        </p:txBody>
      </p:sp>
    </p:spTree>
    <p:extLst>
      <p:ext uri="{BB962C8B-B14F-4D97-AF65-F5344CB8AC3E}">
        <p14:creationId xmlns:p14="http://schemas.microsoft.com/office/powerpoint/2010/main" val="2759169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err="1" smtClean="0"/>
              <a:t>PhP</a:t>
            </a:r>
            <a:r>
              <a:rPr lang="en-US" dirty="0" smtClean="0"/>
              <a:t> Plan &lt;-&gt; Thesis</a:t>
            </a:r>
          </a:p>
          <a:p>
            <a:endParaRPr lang="en-US" dirty="0" smtClean="0"/>
          </a:p>
          <a:p>
            <a:r>
              <a:rPr lang="en-US" dirty="0" smtClean="0"/>
              <a:t>  - Use [PhD Plan] constructive to avoid last minute panic.</a:t>
            </a:r>
          </a:p>
          <a:p>
            <a:r>
              <a:rPr lang="en-US" dirty="0" smtClean="0"/>
              <a:t>  - Structure of thesis can perhaps be derived from the PhD plan content.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8</a:t>
            </a:fld>
            <a:endParaRPr lang="en-US" dirty="0"/>
          </a:p>
        </p:txBody>
      </p:sp>
    </p:spTree>
    <p:extLst>
      <p:ext uri="{BB962C8B-B14F-4D97-AF65-F5344CB8AC3E}">
        <p14:creationId xmlns:p14="http://schemas.microsoft.com/office/powerpoint/2010/main" val="127655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Casper said concerning going abroad: Don’t bring problems from home</a:t>
            </a:r>
            <a:r>
              <a:rPr lang="en-US" baseline="0" dirty="0" smtClean="0"/>
              <a:t> – start new projects.</a:t>
            </a:r>
            <a:endParaRPr lang="en-US" dirty="0"/>
          </a:p>
        </p:txBody>
      </p:sp>
      <p:sp>
        <p:nvSpPr>
          <p:cNvPr id="4" name="Slide Number Placeholder 3"/>
          <p:cNvSpPr>
            <a:spLocks noGrp="1"/>
          </p:cNvSpPr>
          <p:nvPr>
            <p:ph type="sldNum" sz="quarter" idx="10"/>
          </p:nvPr>
        </p:nvSpPr>
        <p:spPr/>
        <p:txBody>
          <a:bodyPr/>
          <a:lstStyle/>
          <a:p>
            <a:fld id="{402113FB-DD58-4ED2-ADC0-2E7EF12D3577}" type="slidenum">
              <a:rPr lang="en-US" smtClean="0"/>
              <a:t>9</a:t>
            </a:fld>
            <a:endParaRPr lang="en-US" dirty="0"/>
          </a:p>
        </p:txBody>
      </p:sp>
    </p:spTree>
    <p:extLst>
      <p:ext uri="{BB962C8B-B14F-4D97-AF65-F5344CB8AC3E}">
        <p14:creationId xmlns:p14="http://schemas.microsoft.com/office/powerpoint/2010/main" val="275916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375072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70062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425403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marL="514350" indent="-514350">
              <a:buClr>
                <a:srgbClr val="C00000"/>
              </a:buClr>
              <a:buFont typeface="Wingdings" panose="05000000000000000000"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20590463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325086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ECCB85-990C-4427-9858-03235A5B8A10}" type="datetimeFigureOut">
              <a:rPr lang="da-DK" smtClean="0"/>
              <a:t>07-04-2014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172553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FCECCB85-990C-4427-9858-03235A5B8A10}" type="datetimeFigureOut">
              <a:rPr lang="da-DK" smtClean="0"/>
              <a:t>07-04-2014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213673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FCECCB85-990C-4427-9858-03235A5B8A10}" type="datetimeFigureOut">
              <a:rPr lang="da-DK" smtClean="0"/>
              <a:t>07-04-2014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353266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FCECCB85-990C-4427-9858-03235A5B8A10}" type="datetimeFigureOut">
              <a:rPr lang="da-DK" smtClean="0"/>
              <a:t>07-04-2014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402742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CCB85-990C-4427-9858-03235A5B8A10}" type="datetimeFigureOut">
              <a:rPr lang="da-DK" smtClean="0"/>
              <a:t>07-04-2014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6756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CCB85-990C-4427-9858-03235A5B8A10}" type="datetimeFigureOut">
              <a:rPr lang="da-DK" smtClean="0"/>
              <a:t>07-04-2014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159920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CCB85-990C-4427-9858-03235A5B8A10}" type="datetimeFigureOut">
              <a:rPr lang="da-DK" smtClean="0"/>
              <a:t>07-04-2014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6CD4D2D-E606-45EC-948B-9FC186B5E71F}" type="slidenum">
              <a:rPr lang="da-DK" smtClean="0"/>
              <a:t>‹#›</a:t>
            </a:fld>
            <a:endParaRPr lang="da-DK"/>
          </a:p>
        </p:txBody>
      </p:sp>
    </p:spTree>
    <p:extLst>
      <p:ext uri="{BB962C8B-B14F-4D97-AF65-F5344CB8AC3E}">
        <p14:creationId xmlns:p14="http://schemas.microsoft.com/office/powerpoint/2010/main" val="182299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CCB85-990C-4427-9858-03235A5B8A10}" type="datetimeFigureOut">
              <a:rPr lang="da-DK" smtClean="0"/>
              <a:t>07-04-2014</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D4D2D-E606-45EC-948B-9FC186B5E71F}" type="slidenum">
              <a:rPr lang="da-DK" smtClean="0"/>
              <a:t>‹#›</a:t>
            </a:fld>
            <a:endParaRPr lang="da-DK"/>
          </a:p>
        </p:txBody>
      </p:sp>
    </p:spTree>
    <p:extLst>
      <p:ext uri="{BB962C8B-B14F-4D97-AF65-F5344CB8AC3E}">
        <p14:creationId xmlns:p14="http://schemas.microsoft.com/office/powerpoint/2010/main" val="4262974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24.xml"/><Relationship Id="rId7" Type="http://schemas.openxmlformats.org/officeDocument/2006/relationships/notesSlide" Target="../notesSlides/notesSlide10.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6.xml"/><Relationship Id="rId10" Type="http://schemas.openxmlformats.org/officeDocument/2006/relationships/image" Target="../media/image8.gif"/><Relationship Id="rId4" Type="http://schemas.openxmlformats.org/officeDocument/2006/relationships/tags" Target="../tags/tag25.xml"/><Relationship Id="rId9"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28.xml"/><Relationship Id="rId7" Type="http://schemas.openxmlformats.org/officeDocument/2006/relationships/notesSlide" Target="../notesSlides/notesSlide11.xml"/><Relationship Id="rId2" Type="http://schemas.openxmlformats.org/officeDocument/2006/relationships/tags" Target="../tags/tag27.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image" Target="../media/image9.e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32.xml"/><Relationship Id="rId7" Type="http://schemas.openxmlformats.org/officeDocument/2006/relationships/notesSlide" Target="../notesSlides/notesSlide12.xml"/><Relationship Id="rId2" Type="http://schemas.openxmlformats.org/officeDocument/2006/relationships/tags" Target="../tags/tag31.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image" Target="../media/image10.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36.xml"/><Relationship Id="rId7" Type="http://schemas.openxmlformats.org/officeDocument/2006/relationships/notesSlide" Target="../notesSlides/notesSlide13.xml"/><Relationship Id="rId2" Type="http://schemas.openxmlformats.org/officeDocument/2006/relationships/tags" Target="../tags/tag35.xml"/><Relationship Id="rId1" Type="http://schemas.openxmlformats.org/officeDocument/2006/relationships/vmlDrawing" Target="../drawings/vmlDrawing8.vml"/><Relationship Id="rId6" Type="http://schemas.openxmlformats.org/officeDocument/2006/relationships/slideLayout" Target="../slideLayouts/slideLayout12.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image" Target="../media/image11.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40.xml"/><Relationship Id="rId7" Type="http://schemas.openxmlformats.org/officeDocument/2006/relationships/notesSlide" Target="../notesSlides/notesSlide14.xml"/><Relationship Id="rId2" Type="http://schemas.openxmlformats.org/officeDocument/2006/relationships/tags" Target="../tags/tag39.xml"/><Relationship Id="rId1" Type="http://schemas.openxmlformats.org/officeDocument/2006/relationships/vmlDrawing" Target="../drawings/vmlDrawing9.vml"/><Relationship Id="rId6" Type="http://schemas.openxmlformats.org/officeDocument/2006/relationships/slideLayout" Target="../slideLayouts/slideLayout12.xml"/><Relationship Id="rId5" Type="http://schemas.openxmlformats.org/officeDocument/2006/relationships/tags" Target="../tags/tag42.xml"/><Relationship Id="rId4" Type="http://schemas.openxmlformats.org/officeDocument/2006/relationships/tags" Target="../tags/tag41.xml"/><Relationship Id="rId9" Type="http://schemas.openxmlformats.org/officeDocument/2006/relationships/image" Target="../media/image12.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44.xml"/><Relationship Id="rId7" Type="http://schemas.openxmlformats.org/officeDocument/2006/relationships/notesSlide" Target="../notesSlides/notesSlide15.xml"/><Relationship Id="rId2" Type="http://schemas.openxmlformats.org/officeDocument/2006/relationships/tags" Target="../tags/tag43.xml"/><Relationship Id="rId1" Type="http://schemas.openxmlformats.org/officeDocument/2006/relationships/vmlDrawing" Target="../drawings/vmlDrawing10.vml"/><Relationship Id="rId6" Type="http://schemas.openxmlformats.org/officeDocument/2006/relationships/slideLayout" Target="../slideLayouts/slideLayout12.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49.xml"/><Relationship Id="rId7" Type="http://schemas.openxmlformats.org/officeDocument/2006/relationships/notesSlide" Target="../notesSlides/notesSlide17.xml"/><Relationship Id="rId2" Type="http://schemas.openxmlformats.org/officeDocument/2006/relationships/tags" Target="../tags/tag48.xml"/><Relationship Id="rId1" Type="http://schemas.openxmlformats.org/officeDocument/2006/relationships/vmlDrawing" Target="../drawings/vmlDrawing11.vml"/><Relationship Id="rId6" Type="http://schemas.openxmlformats.org/officeDocument/2006/relationships/slideLayout" Target="../slideLayouts/slideLayout1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image" Target="../media/image14.e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tags" Target="../tags/tag53.xml"/><Relationship Id="rId7" Type="http://schemas.openxmlformats.org/officeDocument/2006/relationships/notesSlide" Target="../notesSlides/notesSlide18.xml"/><Relationship Id="rId2" Type="http://schemas.openxmlformats.org/officeDocument/2006/relationships/tags" Target="../tags/tag52.xml"/><Relationship Id="rId1" Type="http://schemas.openxmlformats.org/officeDocument/2006/relationships/vmlDrawing" Target="../drawings/vmlDrawing12.vml"/><Relationship Id="rId6" Type="http://schemas.openxmlformats.org/officeDocument/2006/relationships/slideLayout" Target="../slideLayouts/slideLayout12.xml"/><Relationship Id="rId5" Type="http://schemas.openxmlformats.org/officeDocument/2006/relationships/tags" Target="../tags/tag55.xml"/><Relationship Id="rId4" Type="http://schemas.openxmlformats.org/officeDocument/2006/relationships/tags" Target="../tags/tag54.xml"/><Relationship Id="rId9" Type="http://schemas.openxmlformats.org/officeDocument/2006/relationships/image" Target="../media/image15.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56.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5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1.xml"/><Relationship Id="rId7" Type="http://schemas.openxmlformats.org/officeDocument/2006/relationships/notesSlide" Target="../notesSlides/notesSlide6.xml"/><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5.xml"/><Relationship Id="rId7" Type="http://schemas.openxmlformats.org/officeDocument/2006/relationships/notesSlide" Target="../notesSlides/notesSlide7.xml"/><Relationship Id="rId2" Type="http://schemas.openxmlformats.org/officeDocument/2006/relationships/tags" Target="../tags/tag14.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20.xml"/><Relationship Id="rId7" Type="http://schemas.openxmlformats.org/officeDocument/2006/relationships/notesSlide" Target="../notesSlides/notesSlide9.xml"/><Relationship Id="rId2" Type="http://schemas.openxmlformats.org/officeDocument/2006/relationships/tags" Target="../tags/tag19.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dirty="0" smtClean="0">
                <a:solidFill>
                  <a:srgbClr val="C00000"/>
                </a:solidFill>
              </a:rPr>
              <a:t>Writing and defending your thesis </a:t>
            </a:r>
            <a:br>
              <a:rPr lang="en-US" dirty="0" smtClean="0">
                <a:solidFill>
                  <a:srgbClr val="C00000"/>
                </a:solidFill>
              </a:rPr>
            </a:br>
            <a:r>
              <a:rPr lang="en-US" i="1" dirty="0" smtClean="0">
                <a:solidFill>
                  <a:srgbClr val="C00000"/>
                </a:solidFill>
              </a:rPr>
              <a:t>– what works and what doesn’t</a:t>
            </a:r>
            <a:r>
              <a:rPr lang="en-US" dirty="0" smtClean="0">
                <a:solidFill>
                  <a:srgbClr val="C00000"/>
                </a:solidFill>
              </a:rPr>
              <a:t> </a:t>
            </a:r>
            <a:endParaRPr lang="da-DK" dirty="0">
              <a:solidFill>
                <a:srgbClr val="C00000"/>
              </a:solidFill>
            </a:endParaRPr>
          </a:p>
        </p:txBody>
      </p:sp>
      <p:sp>
        <p:nvSpPr>
          <p:cNvPr id="3" name="Subtitle 2"/>
          <p:cNvSpPr>
            <a:spLocks noGrp="1"/>
          </p:cNvSpPr>
          <p:nvPr>
            <p:ph type="subTitle" idx="1"/>
          </p:nvPr>
        </p:nvSpPr>
        <p:spPr>
          <a:xfrm>
            <a:off x="1371600" y="4412704"/>
            <a:ext cx="6400800" cy="744488"/>
          </a:xfrm>
        </p:spPr>
        <p:txBody>
          <a:bodyPr/>
          <a:lstStyle/>
          <a:p>
            <a:r>
              <a:rPr lang="da-DK" dirty="0" smtClean="0"/>
              <a:t>Gerth </a:t>
            </a:r>
            <a:r>
              <a:rPr lang="da-DK" dirty="0" err="1" smtClean="0"/>
              <a:t>Stølting</a:t>
            </a:r>
            <a:r>
              <a:rPr lang="da-DK" dirty="0" smtClean="0"/>
              <a:t> Brodal</a:t>
            </a:r>
            <a:endParaRPr lang="da-DK" dirty="0"/>
          </a:p>
        </p:txBody>
      </p:sp>
      <p:sp>
        <p:nvSpPr>
          <p:cNvPr id="4" name="TextBox 3"/>
          <p:cNvSpPr txBox="1"/>
          <p:nvPr/>
        </p:nvSpPr>
        <p:spPr>
          <a:xfrm>
            <a:off x="0" y="6516052"/>
            <a:ext cx="9144000" cy="369332"/>
          </a:xfrm>
          <a:prstGeom prst="rect">
            <a:avLst/>
          </a:prstGeom>
          <a:noFill/>
        </p:spPr>
        <p:txBody>
          <a:bodyPr wrap="square" rtlCol="0">
            <a:spAutoFit/>
          </a:bodyPr>
          <a:lstStyle/>
          <a:p>
            <a:pPr algn="ctr"/>
            <a:r>
              <a:rPr lang="da-DK" dirty="0" err="1" smtClean="0">
                <a:solidFill>
                  <a:schemeClr val="bg1">
                    <a:lumMod val="50000"/>
                  </a:schemeClr>
                </a:solidFill>
              </a:rPr>
              <a:t>PhD</a:t>
            </a:r>
            <a:r>
              <a:rPr lang="da-DK" dirty="0" smtClean="0">
                <a:solidFill>
                  <a:schemeClr val="bg1">
                    <a:lumMod val="50000"/>
                  </a:schemeClr>
                </a:solidFill>
              </a:rPr>
              <a:t> </a:t>
            </a:r>
            <a:r>
              <a:rPr lang="da-DK" dirty="0" err="1" smtClean="0">
                <a:solidFill>
                  <a:schemeClr val="bg1">
                    <a:lumMod val="50000"/>
                  </a:schemeClr>
                </a:solidFill>
              </a:rPr>
              <a:t>retreat</a:t>
            </a:r>
            <a:r>
              <a:rPr lang="da-DK" dirty="0" smtClean="0">
                <a:solidFill>
                  <a:schemeClr val="bg1">
                    <a:lumMod val="50000"/>
                  </a:schemeClr>
                </a:solidFill>
              </a:rPr>
              <a:t>, Aarhus </a:t>
            </a:r>
            <a:r>
              <a:rPr lang="da-DK" dirty="0" err="1" smtClean="0">
                <a:solidFill>
                  <a:schemeClr val="bg1">
                    <a:lumMod val="50000"/>
                  </a:schemeClr>
                </a:solidFill>
              </a:rPr>
              <a:t>University</a:t>
            </a:r>
            <a:r>
              <a:rPr lang="da-DK" dirty="0" smtClean="0">
                <a:solidFill>
                  <a:schemeClr val="bg1">
                    <a:lumMod val="50000"/>
                  </a:schemeClr>
                </a:solidFill>
              </a:rPr>
              <a:t>, April 2, 2014</a:t>
            </a:r>
            <a:endParaRPr lang="da-DK" dirty="0">
              <a:solidFill>
                <a:schemeClr val="bg1">
                  <a:lumMod val="50000"/>
                </a:schemeClr>
              </a:solidFill>
            </a:endParaRPr>
          </a:p>
        </p:txBody>
      </p:sp>
    </p:spTree>
    <p:custDataLst>
      <p:tags r:id="rId1"/>
    </p:custDataLst>
    <p:extLst>
      <p:ext uri="{BB962C8B-B14F-4D97-AF65-F5344CB8AC3E}">
        <p14:creationId xmlns:p14="http://schemas.microsoft.com/office/powerpoint/2010/main" val="1589005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629816"/>
            <a:ext cx="9144000" cy="1143000"/>
          </a:xfrm>
        </p:spPr>
        <p:txBody>
          <a:bodyPr>
            <a:noAutofit/>
          </a:bodyPr>
          <a:lstStyle/>
          <a:p>
            <a:pPr>
              <a:defRPr/>
            </a:pPr>
            <a:r>
              <a:rPr lang="en-US" dirty="0" smtClean="0"/>
              <a:t>Minimum number of published papers</a:t>
            </a:r>
            <a:r>
              <a:rPr lang="en-US" dirty="0"/>
              <a:t/>
            </a:r>
            <a:br>
              <a:rPr lang="en-US" dirty="0"/>
            </a:br>
            <a:r>
              <a:rPr lang="en-US" dirty="0"/>
              <a:t>required to be </a:t>
            </a:r>
            <a:r>
              <a:rPr lang="en-US" dirty="0" smtClean="0"/>
              <a:t>the basis </a:t>
            </a:r>
            <a:r>
              <a:rPr lang="en-US" dirty="0"/>
              <a:t>of </a:t>
            </a:r>
            <a:r>
              <a:rPr lang="en-US" dirty="0" smtClean="0"/>
              <a:t>a </a:t>
            </a:r>
            <a:r>
              <a:rPr lang="en-US" dirty="0"/>
              <a:t>thesis?</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716178151"/>
              </p:ext>
            </p:extLst>
          </p:nvPr>
        </p:nvGraphicFramePr>
        <p:xfrm>
          <a:off x="1612652" y="2336254"/>
          <a:ext cx="2527300" cy="3829050"/>
        </p:xfrm>
        <a:graphic>
          <a:graphicData uri="http://schemas.openxmlformats.org/presentationml/2006/ole">
            <mc:AlternateContent xmlns:mc="http://schemas.openxmlformats.org/markup-compatibility/2006">
              <mc:Choice xmlns:v="urn:schemas-microsoft-com:vml" Requires="v">
                <p:oleObj spid="_x0000_s11319" name="Chart" r:id="rId8" imgW="1438245" imgH="2962251" progId="MSGraph.Chart.8">
                  <p:embed followColorScheme="full"/>
                </p:oleObj>
              </mc:Choice>
              <mc:Fallback>
                <p:oleObj name="Chart" r:id="rId8" imgW="1438245" imgH="2962251" progId="MSGraph.Chart.8">
                  <p:embed followColorScheme="full"/>
                  <p:pic>
                    <p:nvPicPr>
                      <p:cNvPr id="0" name=""/>
                      <p:cNvPicPr>
                        <a:picLocks noChangeAspect="1" noChangeArrowheads="1"/>
                      </p:cNvPicPr>
                      <p:nvPr/>
                    </p:nvPicPr>
                    <p:blipFill>
                      <a:blip r:embed="rId9"/>
                      <a:srcRect/>
                      <a:stretch>
                        <a:fillRect/>
                      </a:stretch>
                    </p:blipFill>
                    <p:spPr bwMode="auto">
                      <a:xfrm>
                        <a:off x="1612652" y="2336254"/>
                        <a:ext cx="2527300" cy="3829050"/>
                      </a:xfrm>
                      <a:prstGeom prst="rect">
                        <a:avLst/>
                      </a:prstGeom>
                      <a:noFill/>
                      <a:ln>
                        <a:noFill/>
                      </a:ln>
                      <a:effectLst/>
                      <a:extLst/>
                    </p:spPr>
                  </p:pic>
                </p:oleObj>
              </mc:Fallback>
            </mc:AlternateContent>
          </a:graphicData>
        </a:graphic>
      </p:graphicFrame>
      <p:sp>
        <p:nvSpPr>
          <p:cNvPr id="23" name="Smiley Face 22"/>
          <p:cNvSpPr/>
          <p:nvPr/>
        </p:nvSpPr>
        <p:spPr>
          <a:xfrm>
            <a:off x="5004112" y="2479020"/>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277" name="Picture 13" descr="http://1.bp.blogspot.com/-h6qhecNFYco/TZsgcbOfPyI/AAAAAAAABDU/k16-3gQR3SQ/s1600/thumb.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6910543" flipH="1">
            <a:off x="5372402" y="3617049"/>
            <a:ext cx="1404466" cy="1893244"/>
          </a:xfrm>
          <a:prstGeom prst="rect">
            <a:avLst/>
          </a:prstGeom>
          <a:noFill/>
          <a:extLst>
            <a:ext uri="{909E8E84-426E-40DD-AFC4-6F175D3DCCD1}">
              <a14:hiddenFill xmlns:a14="http://schemas.microsoft.com/office/drawing/2010/main">
                <a:solidFill>
                  <a:srgbClr val="FFFFFF"/>
                </a:solidFill>
              </a14:hiddenFill>
            </a:ext>
          </a:extLst>
        </p:spPr>
      </p:pic>
      <p:grpSp>
        <p:nvGrpSpPr>
          <p:cNvPr id="5125" name="ResponseCounter"/>
          <p:cNvGrpSpPr>
            <a:grpSpLocks/>
          </p:cNvGrpSpPr>
          <p:nvPr>
            <p:custDataLst>
              <p:tags r:id="rId4"/>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3083" name="TPAnswers"/>
          <p:cNvSpPr>
            <a:spLocks noGrp="1"/>
          </p:cNvSpPr>
          <p:nvPr>
            <p:ph type="body" idx="1"/>
            <p:custDataLst>
              <p:tags r:id="rId5"/>
            </p:custDataLst>
          </p:nvPr>
        </p:nvSpPr>
        <p:spPr>
          <a:xfrm>
            <a:off x="3972814" y="2463254"/>
            <a:ext cx="3623522" cy="2379712"/>
          </a:xfrm>
        </p:spPr>
        <p:txBody>
          <a:bodyPr tIns="45719" bIns="45719">
            <a:noAutofit/>
          </a:bodyPr>
          <a:lstStyle/>
          <a:p>
            <a:pPr>
              <a:buFontTx/>
              <a:buAutoNum type="alphaLcParenR"/>
              <a:defRPr/>
            </a:pPr>
            <a:r>
              <a:rPr lang="en-US" dirty="0"/>
              <a:t>0</a:t>
            </a:r>
            <a:endParaRPr lang="en-US" dirty="0" smtClean="0"/>
          </a:p>
          <a:p>
            <a:pPr>
              <a:buFontTx/>
              <a:buAutoNum type="alphaLcParenR"/>
              <a:defRPr/>
            </a:pPr>
            <a:r>
              <a:rPr lang="en-US" dirty="0" smtClean="0"/>
              <a:t>1</a:t>
            </a:r>
          </a:p>
          <a:p>
            <a:pPr>
              <a:buFontTx/>
              <a:buAutoNum type="alphaLcParenR"/>
              <a:defRPr/>
            </a:pPr>
            <a:r>
              <a:rPr lang="en-US" dirty="0"/>
              <a:t>2</a:t>
            </a:r>
            <a:endParaRPr lang="en-US" dirty="0" smtClean="0"/>
          </a:p>
          <a:p>
            <a:pPr>
              <a:buFontTx/>
              <a:buAutoNum type="alphaLcParenR"/>
              <a:defRPr/>
            </a:pPr>
            <a:r>
              <a:rPr lang="en-US" dirty="0" smtClean="0"/>
              <a:t>3</a:t>
            </a:r>
          </a:p>
          <a:p>
            <a:pPr>
              <a:buFontTx/>
              <a:buAutoNum type="alphaLcParenR"/>
              <a:defRPr/>
            </a:pPr>
            <a:r>
              <a:rPr lang="en-US" dirty="0" smtClean="0"/>
              <a:t>4</a:t>
            </a:r>
          </a:p>
          <a:p>
            <a:pPr>
              <a:buFontTx/>
              <a:buAutoNum type="alphaLcParenR"/>
              <a:defRPr/>
            </a:pPr>
            <a:r>
              <a:rPr lang="en-US" dirty="0" smtClean="0">
                <a:sym typeface="Symbol"/>
              </a:rPr>
              <a:t> </a:t>
            </a:r>
            <a:r>
              <a:rPr lang="en-US" dirty="0" smtClean="0"/>
              <a:t>5 (incl. 18)</a:t>
            </a:r>
          </a:p>
        </p:txBody>
      </p:sp>
    </p:spTree>
    <p:custDataLst>
      <p:tags r:id="rId2"/>
    </p:custDataLst>
    <p:extLst>
      <p:ext uri="{BB962C8B-B14F-4D97-AF65-F5344CB8AC3E}">
        <p14:creationId xmlns:p14="http://schemas.microsoft.com/office/powerpoint/2010/main" val="141245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nodeType="clickEffect">
                                  <p:stCondLst>
                                    <p:cond delay="0"/>
                                  </p:stCondLst>
                                  <p:childTnLst>
                                    <p:set>
                                      <p:cBhvr>
                                        <p:cTn id="15" dur="1" fill="hold">
                                          <p:stCondLst>
                                            <p:cond delay="0"/>
                                          </p:stCondLst>
                                        </p:cTn>
                                        <p:tgtEl>
                                          <p:spTgt spid="11277"/>
                                        </p:tgtEl>
                                        <p:attrNameLst>
                                          <p:attrName>style.visibility</p:attrName>
                                        </p:attrNameLst>
                                      </p:cBhvr>
                                      <p:to>
                                        <p:strVal val="visible"/>
                                      </p:to>
                                    </p:set>
                                    <p:animEffect transition="in" filter="fade">
                                      <p:cBhvr>
                                        <p:cTn id="16"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41784"/>
            <a:ext cx="9144000" cy="1143000"/>
          </a:xfrm>
        </p:spPr>
        <p:txBody>
          <a:bodyPr>
            <a:noAutofit/>
          </a:bodyPr>
          <a:lstStyle/>
          <a:p>
            <a:pPr>
              <a:defRPr/>
            </a:pPr>
            <a:r>
              <a:rPr lang="en-US" dirty="0" smtClean="0"/>
              <a:t>Maximum length of a thesis</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283883231"/>
              </p:ext>
            </p:extLst>
          </p:nvPr>
        </p:nvGraphicFramePr>
        <p:xfrm>
          <a:off x="1115616" y="1700808"/>
          <a:ext cx="2527300" cy="3816424"/>
        </p:xfrm>
        <a:graphic>
          <a:graphicData uri="http://schemas.openxmlformats.org/presentationml/2006/ole">
            <mc:AlternateContent xmlns:mc="http://schemas.openxmlformats.org/markup-compatibility/2006">
              <mc:Choice xmlns:v="urn:schemas-microsoft-com:vml" Requires="v">
                <p:oleObj spid="_x0000_s9273" name="Chart" r:id="rId8" imgW="1438245" imgH="2952803" progId="MSGraph.Chart.8">
                  <p:embed followColorScheme="full"/>
                </p:oleObj>
              </mc:Choice>
              <mc:Fallback>
                <p:oleObj name="Chart" r:id="rId8" imgW="1438245" imgH="2952803" progId="MSGraph.Chart.8">
                  <p:embed followColorScheme="full"/>
                  <p:pic>
                    <p:nvPicPr>
                      <p:cNvPr id="0" name=""/>
                      <p:cNvPicPr>
                        <a:picLocks noChangeAspect="1" noChangeArrowheads="1"/>
                      </p:cNvPicPr>
                      <p:nvPr/>
                    </p:nvPicPr>
                    <p:blipFill>
                      <a:blip r:embed="rId9"/>
                      <a:srcRect/>
                      <a:stretch>
                        <a:fillRect/>
                      </a:stretch>
                    </p:blipFill>
                    <p:spPr bwMode="auto">
                      <a:xfrm>
                        <a:off x="1115616" y="1700808"/>
                        <a:ext cx="2527300" cy="3816424"/>
                      </a:xfrm>
                      <a:prstGeom prst="rect">
                        <a:avLst/>
                      </a:prstGeom>
                      <a:noFill/>
                      <a:ln>
                        <a:noFill/>
                      </a:ln>
                      <a:effectLst/>
                      <a:extLst/>
                    </p:spPr>
                  </p:pic>
                </p:oleObj>
              </mc:Fallback>
            </mc:AlternateContent>
          </a:graphicData>
        </a:graphic>
      </p:graphicFrame>
      <p:sp>
        <p:nvSpPr>
          <p:cNvPr id="3083" name="TPAnswers"/>
          <p:cNvSpPr>
            <a:spLocks noGrp="1"/>
          </p:cNvSpPr>
          <p:nvPr>
            <p:ph type="body" idx="1"/>
            <p:custDataLst>
              <p:tags r:id="rId4"/>
            </p:custDataLst>
          </p:nvPr>
        </p:nvSpPr>
        <p:spPr>
          <a:xfrm>
            <a:off x="3461738" y="1844824"/>
            <a:ext cx="2650232" cy="2379712"/>
          </a:xfrm>
        </p:spPr>
        <p:txBody>
          <a:bodyPr tIns="45719" bIns="45719">
            <a:noAutofit/>
          </a:bodyPr>
          <a:lstStyle/>
          <a:p>
            <a:pPr>
              <a:buFontTx/>
              <a:buAutoNum type="alphaLcParenR"/>
              <a:defRPr/>
            </a:pPr>
            <a:r>
              <a:rPr lang="en-US" dirty="0" smtClean="0"/>
              <a:t>100</a:t>
            </a:r>
          </a:p>
          <a:p>
            <a:pPr>
              <a:buFontTx/>
              <a:buAutoNum type="alphaLcParenR"/>
              <a:defRPr/>
            </a:pPr>
            <a:r>
              <a:rPr lang="en-US" dirty="0" smtClean="0"/>
              <a:t>150</a:t>
            </a:r>
          </a:p>
          <a:p>
            <a:pPr>
              <a:buFontTx/>
              <a:buAutoNum type="alphaLcParenR"/>
              <a:defRPr/>
            </a:pPr>
            <a:r>
              <a:rPr lang="en-US" dirty="0" smtClean="0"/>
              <a:t>200</a:t>
            </a:r>
          </a:p>
          <a:p>
            <a:pPr>
              <a:buFontTx/>
              <a:buAutoNum type="alphaLcParenR"/>
              <a:defRPr/>
            </a:pPr>
            <a:r>
              <a:rPr lang="en-US" dirty="0" smtClean="0"/>
              <a:t>250</a:t>
            </a:r>
          </a:p>
          <a:p>
            <a:pPr>
              <a:buFontTx/>
              <a:buAutoNum type="alphaLcParenR"/>
              <a:defRPr/>
            </a:pPr>
            <a:r>
              <a:rPr lang="en-US" dirty="0" smtClean="0"/>
              <a:t>300</a:t>
            </a:r>
          </a:p>
          <a:p>
            <a:pPr>
              <a:buFontTx/>
              <a:buAutoNum type="alphaLcParenR"/>
              <a:defRPr/>
            </a:pPr>
            <a:r>
              <a:rPr lang="en-US" dirty="0" smtClean="0"/>
              <a:t>no limit</a:t>
            </a:r>
            <a:endParaRPr lang="en-US" dirty="0"/>
          </a:p>
        </p:txBody>
      </p:sp>
      <p:sp>
        <p:nvSpPr>
          <p:cNvPr id="23" name="Smiley Face 22"/>
          <p:cNvSpPr/>
          <p:nvPr/>
        </p:nvSpPr>
        <p:spPr>
          <a:xfrm>
            <a:off x="4860032" y="3028484"/>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79512" y="5877272"/>
            <a:ext cx="8964488" cy="954107"/>
          </a:xfrm>
          <a:prstGeom prst="rect">
            <a:avLst/>
          </a:prstGeom>
          <a:noFill/>
        </p:spPr>
        <p:txBody>
          <a:bodyPr wrap="square" rtlCol="0">
            <a:spAutoFit/>
          </a:bodyPr>
          <a:lstStyle/>
          <a:p>
            <a:r>
              <a:rPr lang="en-US" sz="2800" dirty="0" smtClean="0"/>
              <a:t>GSST §11.1: The </a:t>
            </a:r>
            <a:r>
              <a:rPr lang="en-US" sz="2800" dirty="0"/>
              <a:t>PhD thesis should not exceed approx. 200 pages and must be submitted to GSST as one single PDF file </a:t>
            </a:r>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147388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41784"/>
            <a:ext cx="9144000" cy="1143000"/>
          </a:xfrm>
        </p:spPr>
        <p:txBody>
          <a:bodyPr>
            <a:normAutofit fontScale="90000"/>
          </a:bodyPr>
          <a:lstStyle/>
          <a:p>
            <a:pPr>
              <a:defRPr/>
            </a:pPr>
            <a:r>
              <a:rPr lang="en-US" dirty="0" smtClean="0"/>
              <a:t>Should all your papers from your </a:t>
            </a:r>
            <a:br>
              <a:rPr lang="en-US" dirty="0" smtClean="0"/>
            </a:br>
            <a:r>
              <a:rPr lang="en-US" dirty="0" smtClean="0"/>
              <a:t>PhD studies be in the thesis ?</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735502490"/>
              </p:ext>
            </p:extLst>
          </p:nvPr>
        </p:nvGraphicFramePr>
        <p:xfrm>
          <a:off x="1669550" y="2429200"/>
          <a:ext cx="1728787" cy="2079919"/>
        </p:xfrm>
        <a:graphic>
          <a:graphicData uri="http://schemas.openxmlformats.org/presentationml/2006/ole">
            <mc:AlternateContent xmlns:mc="http://schemas.openxmlformats.org/markup-compatibility/2006">
              <mc:Choice xmlns:v="urn:schemas-microsoft-com:vml" Requires="v">
                <p:oleObj spid="_x0000_s12342" name="Chart" r:id="rId8" imgW="1438245" imgH="1571553" progId="MSGraph.Chart.8">
                  <p:embed followColorScheme="full"/>
                </p:oleObj>
              </mc:Choice>
              <mc:Fallback>
                <p:oleObj name="Chart" r:id="rId8" imgW="1438245" imgH="1571553" progId="MSGraph.Chart.8">
                  <p:embed followColorScheme="full"/>
                  <p:pic>
                    <p:nvPicPr>
                      <p:cNvPr id="0" name=""/>
                      <p:cNvPicPr>
                        <a:picLocks noChangeAspect="1" noChangeArrowheads="1"/>
                      </p:cNvPicPr>
                      <p:nvPr/>
                    </p:nvPicPr>
                    <p:blipFill>
                      <a:blip r:embed="rId9"/>
                      <a:srcRect/>
                      <a:stretch>
                        <a:fillRect/>
                      </a:stretch>
                    </p:blipFill>
                    <p:spPr bwMode="auto">
                      <a:xfrm>
                        <a:off x="1669550" y="2429200"/>
                        <a:ext cx="1728787" cy="2079919"/>
                      </a:xfrm>
                      <a:prstGeom prst="rect">
                        <a:avLst/>
                      </a:prstGeom>
                      <a:noFill/>
                      <a:ln>
                        <a:noFill/>
                      </a:ln>
                      <a:effectLst/>
                      <a:extLst/>
                    </p:spPr>
                  </p:pic>
                </p:oleObj>
              </mc:Fallback>
            </mc:AlternateContent>
          </a:graphicData>
        </a:graphic>
      </p:graphicFrame>
      <p:sp>
        <p:nvSpPr>
          <p:cNvPr id="23" name="Smiley Face 22"/>
          <p:cNvSpPr/>
          <p:nvPr/>
        </p:nvSpPr>
        <p:spPr>
          <a:xfrm>
            <a:off x="7236296" y="3140968"/>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3" name="TPAnswers"/>
          <p:cNvSpPr>
            <a:spLocks noGrp="1"/>
          </p:cNvSpPr>
          <p:nvPr>
            <p:ph type="body" idx="1"/>
            <p:custDataLst>
              <p:tags r:id="rId4"/>
            </p:custDataLst>
          </p:nvPr>
        </p:nvSpPr>
        <p:spPr>
          <a:xfrm>
            <a:off x="3230574" y="2536055"/>
            <a:ext cx="4005722" cy="1803648"/>
          </a:xfrm>
        </p:spPr>
        <p:txBody>
          <a:bodyPr tIns="45719" bIns="45719">
            <a:noAutofit/>
          </a:bodyPr>
          <a:lstStyle/>
          <a:p>
            <a:pPr>
              <a:buFontTx/>
              <a:buAutoNum type="alphaLcParenR"/>
              <a:defRPr/>
            </a:pPr>
            <a:r>
              <a:rPr lang="en-US" dirty="0"/>
              <a:t>Y</a:t>
            </a:r>
            <a:r>
              <a:rPr lang="en-US" dirty="0" smtClean="0"/>
              <a:t>es</a:t>
            </a:r>
          </a:p>
          <a:p>
            <a:pPr>
              <a:buFontTx/>
              <a:buAutoNum type="alphaLcParenR"/>
              <a:defRPr/>
            </a:pPr>
            <a:r>
              <a:rPr lang="en-US" dirty="0" smtClean="0"/>
              <a:t>No (not necessarily)</a:t>
            </a:r>
          </a:p>
          <a:p>
            <a:pPr>
              <a:buFontTx/>
              <a:buAutoNum type="alphaLcParenR"/>
              <a:defRPr/>
            </a:pPr>
            <a:r>
              <a:rPr lang="en-US" dirty="0" smtClean="0"/>
              <a:t>Don’t know</a:t>
            </a:r>
            <a:endParaRPr lang="en-US" dirty="0"/>
          </a:p>
        </p:txBody>
      </p:sp>
      <p:sp>
        <p:nvSpPr>
          <p:cNvPr id="13" name="TextBox 12"/>
          <p:cNvSpPr txBox="1"/>
          <p:nvPr/>
        </p:nvSpPr>
        <p:spPr>
          <a:xfrm>
            <a:off x="395536" y="5517232"/>
            <a:ext cx="8280920" cy="707886"/>
          </a:xfrm>
          <a:prstGeom prst="rect">
            <a:avLst/>
          </a:prstGeom>
          <a:noFill/>
        </p:spPr>
        <p:txBody>
          <a:bodyPr wrap="square" rtlCol="0">
            <a:spAutoFit/>
          </a:bodyPr>
          <a:lstStyle/>
          <a:p>
            <a:pPr algn="ctr"/>
            <a:r>
              <a:rPr lang="en-US" sz="2000" dirty="0" smtClean="0"/>
              <a:t>Many PhD studies end up with publications in diverse areas. </a:t>
            </a:r>
            <a:br>
              <a:rPr lang="en-US" sz="2000" dirty="0" smtClean="0"/>
            </a:br>
            <a:r>
              <a:rPr lang="en-US" sz="2000" dirty="0" smtClean="0"/>
              <a:t>Selecting a subset of publications can sometimes make a more </a:t>
            </a:r>
            <a:r>
              <a:rPr lang="en-US" sz="2000" dirty="0" smtClean="0">
                <a:solidFill>
                  <a:srgbClr val="C00000"/>
                </a:solidFill>
              </a:rPr>
              <a:t>focused thesis</a:t>
            </a:r>
            <a:r>
              <a:rPr lang="en-US" sz="2000" dirty="0" smtClean="0"/>
              <a:t>.</a:t>
            </a:r>
            <a:endParaRPr lang="en-US" sz="2000" dirty="0"/>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294320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197768"/>
            <a:ext cx="9144000" cy="1143000"/>
          </a:xfrm>
        </p:spPr>
        <p:txBody>
          <a:bodyPr>
            <a:noAutofit/>
          </a:bodyPr>
          <a:lstStyle/>
          <a:p>
            <a:pPr>
              <a:defRPr/>
            </a:pPr>
            <a:r>
              <a:rPr lang="en-US" dirty="0" smtClean="0"/>
              <a:t>Merged papers ?</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503456874"/>
              </p:ext>
            </p:extLst>
          </p:nvPr>
        </p:nvGraphicFramePr>
        <p:xfrm>
          <a:off x="1259632" y="3445144"/>
          <a:ext cx="1951236" cy="2065741"/>
        </p:xfrm>
        <a:graphic>
          <a:graphicData uri="http://schemas.openxmlformats.org/presentationml/2006/ole">
            <mc:AlternateContent xmlns:mc="http://schemas.openxmlformats.org/markup-compatibility/2006">
              <mc:Choice xmlns:v="urn:schemas-microsoft-com:vml" Requires="v">
                <p:oleObj spid="_x0000_s15390" name="Chart" r:id="rId8" imgW="1438245" imgH="1600166" progId="MSGraph.Chart.8">
                  <p:embed followColorScheme="full"/>
                </p:oleObj>
              </mc:Choice>
              <mc:Fallback>
                <p:oleObj name="Chart" r:id="rId8" imgW="1438245" imgH="1600166" progId="MSGraph.Chart.8">
                  <p:embed followColorScheme="full"/>
                  <p:pic>
                    <p:nvPicPr>
                      <p:cNvPr id="0" name=""/>
                      <p:cNvPicPr>
                        <a:picLocks noChangeAspect="1" noChangeArrowheads="1"/>
                      </p:cNvPicPr>
                      <p:nvPr/>
                    </p:nvPicPr>
                    <p:blipFill>
                      <a:blip r:embed="rId9"/>
                      <a:srcRect/>
                      <a:stretch>
                        <a:fillRect/>
                      </a:stretch>
                    </p:blipFill>
                    <p:spPr bwMode="auto">
                      <a:xfrm>
                        <a:off x="1259632" y="3445144"/>
                        <a:ext cx="1951236" cy="2065741"/>
                      </a:xfrm>
                      <a:prstGeom prst="rect">
                        <a:avLst/>
                      </a:prstGeom>
                      <a:noFill/>
                      <a:ln>
                        <a:noFill/>
                      </a:ln>
                      <a:effectLst/>
                      <a:extLst/>
                    </p:spPr>
                  </p:pic>
                </p:oleObj>
              </mc:Fallback>
            </mc:AlternateContent>
          </a:graphicData>
        </a:graphic>
      </p:graphicFrame>
      <p:grpSp>
        <p:nvGrpSpPr>
          <p:cNvPr id="5125" name="ResponseCounter"/>
          <p:cNvGrpSpPr>
            <a:grpSpLocks/>
          </p:cNvGrpSpPr>
          <p:nvPr>
            <p:custDataLst>
              <p:tags r:id="rId4"/>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10" name="Text Placeholder 2"/>
          <p:cNvSpPr txBox="1">
            <a:spLocks/>
          </p:cNvSpPr>
          <p:nvPr/>
        </p:nvSpPr>
        <p:spPr>
          <a:xfrm>
            <a:off x="395536" y="1484784"/>
            <a:ext cx="8579296" cy="1800200"/>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C0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Assume you wrote manuscript </a:t>
            </a:r>
            <a:r>
              <a:rPr lang="en-US" sz="2400" i="1" dirty="0" smtClean="0"/>
              <a:t>P</a:t>
            </a:r>
            <a:r>
              <a:rPr lang="en-US" sz="2400" dirty="0" smtClean="0"/>
              <a:t> and another group </a:t>
            </a:r>
            <a:r>
              <a:rPr lang="en-US" sz="2400" i="1" dirty="0" smtClean="0"/>
              <a:t>X</a:t>
            </a:r>
            <a:r>
              <a:rPr lang="en-US" sz="2400" dirty="0" smtClean="0"/>
              <a:t> wrote </a:t>
            </a:r>
            <a:r>
              <a:rPr lang="en-US" sz="2400" i="1" dirty="0" smtClean="0"/>
              <a:t>P</a:t>
            </a:r>
            <a:r>
              <a:rPr lang="en-US" sz="2400" dirty="0" smtClean="0"/>
              <a:t>’,  and you and </a:t>
            </a:r>
            <a:r>
              <a:rPr lang="en-US" sz="2400" i="1" dirty="0" smtClean="0"/>
              <a:t>X</a:t>
            </a:r>
            <a:r>
              <a:rPr lang="en-US" sz="2400" dirty="0" smtClean="0"/>
              <a:t> merged the two manuscripts and </a:t>
            </a:r>
            <a:r>
              <a:rPr lang="en-US" sz="2400" i="1" dirty="0" smtClean="0"/>
              <a:t>P </a:t>
            </a:r>
            <a:r>
              <a:rPr lang="en-US" sz="2400" dirty="0" smtClean="0">
                <a:sym typeface="Symbol"/>
              </a:rPr>
              <a:t> </a:t>
            </a:r>
            <a:r>
              <a:rPr lang="en-US" sz="2400" i="1" dirty="0" smtClean="0">
                <a:sym typeface="Symbol"/>
              </a:rPr>
              <a:t>P</a:t>
            </a:r>
            <a:r>
              <a:rPr lang="en-US" sz="2400" dirty="0" smtClean="0">
                <a:sym typeface="Symbol"/>
              </a:rPr>
              <a:t>’ was published.</a:t>
            </a:r>
          </a:p>
          <a:p>
            <a:pPr marL="0" indent="0">
              <a:buNone/>
            </a:pPr>
            <a:endParaRPr lang="en-US" sz="2400" dirty="0" smtClean="0">
              <a:sym typeface="Symbol"/>
            </a:endParaRPr>
          </a:p>
          <a:p>
            <a:pPr marL="0" indent="0">
              <a:buNone/>
            </a:pPr>
            <a:r>
              <a:rPr lang="en-US" sz="2400" dirty="0" smtClean="0">
                <a:sym typeface="Symbol"/>
              </a:rPr>
              <a:t>How much of</a:t>
            </a:r>
            <a:r>
              <a:rPr lang="en-US" sz="2400" dirty="0"/>
              <a:t> </a:t>
            </a:r>
            <a:r>
              <a:rPr lang="en-US" sz="2400" i="1" dirty="0" smtClean="0"/>
              <a:t>P </a:t>
            </a:r>
            <a:r>
              <a:rPr lang="en-US" sz="2400" dirty="0" smtClean="0">
                <a:sym typeface="Symbol"/>
              </a:rPr>
              <a:t> </a:t>
            </a:r>
            <a:r>
              <a:rPr lang="en-US" sz="2400" i="1" dirty="0" smtClean="0">
                <a:sym typeface="Symbol"/>
              </a:rPr>
              <a:t>P</a:t>
            </a:r>
            <a:r>
              <a:rPr lang="en-US" sz="2400" dirty="0">
                <a:sym typeface="Symbol"/>
              </a:rPr>
              <a:t>’ </a:t>
            </a:r>
            <a:r>
              <a:rPr lang="en-US" sz="2400" dirty="0" smtClean="0">
                <a:sym typeface="Symbol"/>
              </a:rPr>
              <a:t>should be in the thesis? </a:t>
            </a:r>
            <a:endParaRPr lang="en-US" sz="2400" dirty="0">
              <a:sym typeface="Symbol"/>
            </a:endParaRPr>
          </a:p>
        </p:txBody>
      </p:sp>
      <p:sp>
        <p:nvSpPr>
          <p:cNvPr id="3083" name="TPAnswers"/>
          <p:cNvSpPr>
            <a:spLocks noGrp="1"/>
          </p:cNvSpPr>
          <p:nvPr>
            <p:ph type="body" idx="1"/>
            <p:custDataLst>
              <p:tags r:id="rId5"/>
            </p:custDataLst>
          </p:nvPr>
        </p:nvSpPr>
        <p:spPr>
          <a:xfrm>
            <a:off x="3043099" y="3584844"/>
            <a:ext cx="4234408" cy="1853165"/>
          </a:xfrm>
        </p:spPr>
        <p:txBody>
          <a:bodyPr tIns="45719" bIns="45719">
            <a:noAutofit/>
          </a:bodyPr>
          <a:lstStyle/>
          <a:p>
            <a:pPr marL="357188" indent="-357188">
              <a:buFontTx/>
              <a:buAutoNum type="alphaLcParenR"/>
              <a:defRPr/>
            </a:pPr>
            <a:r>
              <a:rPr lang="en-US" sz="2400" dirty="0" smtClean="0"/>
              <a:t> Only </a:t>
            </a:r>
            <a:r>
              <a:rPr lang="en-US" sz="2400" i="1" dirty="0" smtClean="0"/>
              <a:t>P</a:t>
            </a:r>
          </a:p>
          <a:p>
            <a:pPr marL="357188" indent="-357188">
              <a:buFontTx/>
              <a:buAutoNum type="alphaLcParenR"/>
              <a:defRPr/>
            </a:pPr>
            <a:r>
              <a:rPr lang="en-US" sz="2400" dirty="0" smtClean="0"/>
              <a:t> </a:t>
            </a:r>
            <a:r>
              <a:rPr lang="en-US" sz="2400" i="1" dirty="0" smtClean="0"/>
              <a:t>P</a:t>
            </a:r>
            <a:r>
              <a:rPr lang="en-US" sz="2400" dirty="0" smtClean="0"/>
              <a:t> and relevant parts of </a:t>
            </a:r>
            <a:r>
              <a:rPr lang="en-US" sz="2400" i="1" dirty="0" smtClean="0"/>
              <a:t>P</a:t>
            </a:r>
            <a:r>
              <a:rPr lang="en-US" sz="2400" dirty="0" smtClean="0"/>
              <a:t>’</a:t>
            </a:r>
          </a:p>
          <a:p>
            <a:pPr marL="357188" indent="-357188">
              <a:buFontTx/>
              <a:buAutoNum type="alphaLcParenR"/>
              <a:defRPr/>
            </a:pPr>
            <a:r>
              <a:rPr lang="en-US" sz="2400" dirty="0" smtClean="0"/>
              <a:t> </a:t>
            </a:r>
            <a:r>
              <a:rPr lang="en-US" sz="2400" i="1" dirty="0" smtClean="0"/>
              <a:t>P </a:t>
            </a:r>
            <a:r>
              <a:rPr lang="en-US" sz="2400" dirty="0" smtClean="0">
                <a:sym typeface="Symbol"/>
              </a:rPr>
              <a:t> </a:t>
            </a:r>
            <a:r>
              <a:rPr lang="en-US" sz="2400" i="1" dirty="0" smtClean="0">
                <a:sym typeface="Symbol"/>
              </a:rPr>
              <a:t>P</a:t>
            </a:r>
            <a:r>
              <a:rPr lang="en-US" sz="2400" dirty="0">
                <a:sym typeface="Symbol"/>
              </a:rPr>
              <a:t>’</a:t>
            </a:r>
            <a:endParaRPr lang="en-US" sz="2400" dirty="0" smtClean="0"/>
          </a:p>
          <a:p>
            <a:pPr marL="357188" indent="-357188">
              <a:buFontTx/>
              <a:buAutoNum type="alphaLcParenR"/>
              <a:defRPr/>
            </a:pPr>
            <a:r>
              <a:rPr lang="en-US" sz="2400" dirty="0" smtClean="0"/>
              <a:t> </a:t>
            </a:r>
            <a:r>
              <a:rPr lang="en-US" sz="2400" dirty="0" smtClean="0">
                <a:sym typeface="Symbol"/>
              </a:rPr>
              <a:t></a:t>
            </a:r>
            <a:endParaRPr lang="en-US" sz="2400" dirty="0" smtClean="0"/>
          </a:p>
        </p:txBody>
      </p:sp>
    </p:spTree>
    <p:custDataLst>
      <p:tags r:id="rId2"/>
    </p:custDataLst>
    <p:extLst>
      <p:ext uri="{BB962C8B-B14F-4D97-AF65-F5344CB8AC3E}">
        <p14:creationId xmlns:p14="http://schemas.microsoft.com/office/powerpoint/2010/main" val="9797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32656"/>
            <a:ext cx="9144000" cy="1143000"/>
          </a:xfrm>
        </p:spPr>
        <p:txBody>
          <a:bodyPr>
            <a:noAutofit/>
          </a:bodyPr>
          <a:lstStyle/>
          <a:p>
            <a:pPr>
              <a:defRPr/>
            </a:pPr>
            <a:r>
              <a:rPr lang="en-US" dirty="0"/>
              <a:t>Should </a:t>
            </a:r>
            <a:r>
              <a:rPr lang="en-US" dirty="0" smtClean="0"/>
              <a:t>“rough corners” be fixed ?</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090000225"/>
              </p:ext>
            </p:extLst>
          </p:nvPr>
        </p:nvGraphicFramePr>
        <p:xfrm>
          <a:off x="-36512" y="2232255"/>
          <a:ext cx="2327583" cy="2149475"/>
        </p:xfrm>
        <a:graphic>
          <a:graphicData uri="http://schemas.openxmlformats.org/presentationml/2006/ole">
            <mc:AlternateContent xmlns:mc="http://schemas.openxmlformats.org/markup-compatibility/2006">
              <mc:Choice xmlns:v="urn:schemas-microsoft-com:vml" Requires="v">
                <p:oleObj spid="_x0000_s14372" name="Chart" r:id="rId8" imgW="1438245" imgH="1581271" progId="MSGraph.Chart.8">
                  <p:embed followColorScheme="full"/>
                </p:oleObj>
              </mc:Choice>
              <mc:Fallback>
                <p:oleObj name="Chart" r:id="rId8" imgW="1438245" imgH="1581271" progId="MSGraph.Chart.8">
                  <p:embed followColorScheme="full"/>
                  <p:pic>
                    <p:nvPicPr>
                      <p:cNvPr id="0" name=""/>
                      <p:cNvPicPr>
                        <a:picLocks noChangeAspect="1" noChangeArrowheads="1"/>
                      </p:cNvPicPr>
                      <p:nvPr/>
                    </p:nvPicPr>
                    <p:blipFill>
                      <a:blip r:embed="rId9"/>
                      <a:srcRect/>
                      <a:stretch>
                        <a:fillRect/>
                      </a:stretch>
                    </p:blipFill>
                    <p:spPr bwMode="auto">
                      <a:xfrm>
                        <a:off x="-36512" y="2232255"/>
                        <a:ext cx="2327583" cy="2149475"/>
                      </a:xfrm>
                      <a:prstGeom prst="rect">
                        <a:avLst/>
                      </a:prstGeom>
                      <a:noFill/>
                      <a:ln>
                        <a:noFill/>
                      </a:ln>
                      <a:effectLst/>
                      <a:extLst/>
                    </p:spPr>
                  </p:pic>
                </p:oleObj>
              </mc:Fallback>
            </mc:AlternateContent>
          </a:graphicData>
        </a:graphic>
      </p:graphicFrame>
      <p:grpSp>
        <p:nvGrpSpPr>
          <p:cNvPr id="5125" name="ResponseCounter"/>
          <p:cNvGrpSpPr>
            <a:grpSpLocks/>
          </p:cNvGrpSpPr>
          <p:nvPr>
            <p:custDataLst>
              <p:tags r:id="rId4"/>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12" name="Rectangle 11"/>
          <p:cNvSpPr/>
          <p:nvPr/>
        </p:nvSpPr>
        <p:spPr>
          <a:xfrm>
            <a:off x="506300" y="5589240"/>
            <a:ext cx="8136904" cy="830997"/>
          </a:xfrm>
          <a:prstGeom prst="rect">
            <a:avLst/>
          </a:prstGeom>
          <a:ln w="28575">
            <a:solidFill>
              <a:srgbClr val="C00000"/>
            </a:solidFill>
          </a:ln>
        </p:spPr>
        <p:txBody>
          <a:bodyPr wrap="square">
            <a:spAutoFit/>
          </a:bodyPr>
          <a:lstStyle/>
          <a:p>
            <a:r>
              <a:rPr lang="en-US" sz="2400" b="1" dirty="0" smtClean="0"/>
              <a:t>Note</a:t>
            </a:r>
            <a:r>
              <a:rPr lang="en-US" sz="2400" dirty="0" smtClean="0"/>
              <a:t>  </a:t>
            </a:r>
            <a:br>
              <a:rPr lang="en-US" sz="2400" dirty="0" smtClean="0"/>
            </a:br>
            <a:r>
              <a:rPr lang="en-US" sz="2400" dirty="0" smtClean="0"/>
              <a:t>Assessment committee might be previous anonymous reviewers</a:t>
            </a:r>
            <a:endParaRPr lang="en-US" sz="2400" dirty="0"/>
          </a:p>
        </p:txBody>
      </p:sp>
      <p:sp>
        <p:nvSpPr>
          <p:cNvPr id="3083" name="TPAnswers"/>
          <p:cNvSpPr>
            <a:spLocks noGrp="1"/>
          </p:cNvSpPr>
          <p:nvPr>
            <p:ph type="body" idx="1"/>
            <p:custDataLst>
              <p:tags r:id="rId5"/>
            </p:custDataLst>
          </p:nvPr>
        </p:nvSpPr>
        <p:spPr>
          <a:xfrm>
            <a:off x="2050357" y="2416572"/>
            <a:ext cx="6194052" cy="2664296"/>
          </a:xfrm>
        </p:spPr>
        <p:txBody>
          <a:bodyPr tIns="45719" bIns="45719">
            <a:noAutofit/>
          </a:bodyPr>
          <a:lstStyle/>
          <a:p>
            <a:pPr>
              <a:buFontTx/>
              <a:buAutoNum type="alphaLcParenR"/>
              <a:defRPr/>
            </a:pPr>
            <a:r>
              <a:rPr lang="en-US" dirty="0" smtClean="0"/>
              <a:t>No – leave as published</a:t>
            </a:r>
          </a:p>
          <a:p>
            <a:pPr>
              <a:buFontTx/>
              <a:buAutoNum type="alphaLcParenR"/>
              <a:defRPr/>
            </a:pPr>
            <a:r>
              <a:rPr lang="en-US" dirty="0" smtClean="0"/>
              <a:t>Known bugs should be fixed</a:t>
            </a:r>
          </a:p>
          <a:p>
            <a:pPr>
              <a:buFontTx/>
              <a:buAutoNum type="alphaLcParenR"/>
              <a:defRPr/>
            </a:pPr>
            <a:r>
              <a:rPr lang="en-US" dirty="0" smtClean="0"/>
              <a:t>Level of polished journal versions</a:t>
            </a:r>
          </a:p>
        </p:txBody>
      </p:sp>
    </p:spTree>
    <p:custDataLst>
      <p:tags r:id="rId2"/>
    </p:custDataLst>
    <p:extLst>
      <p:ext uri="{BB962C8B-B14F-4D97-AF65-F5344CB8AC3E}">
        <p14:creationId xmlns:p14="http://schemas.microsoft.com/office/powerpoint/2010/main" val="361573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a:xfrm>
            <a:off x="107504" y="1484785"/>
            <a:ext cx="9036496" cy="720080"/>
          </a:xfrm>
          <a:prstGeom prst="rect">
            <a:avLst/>
          </a:prstGeom>
        </p:spPr>
        <p:txBody>
          <a:bodyPr vert="horz" lIns="91440" tIns="45720" rIns="0" bIns="45720" rtlCol="0">
            <a:normAutofit/>
          </a:bodyPr>
          <a:lstStyle>
            <a:lvl1pPr marL="514350" indent="-514350" algn="l" defTabSz="914400" rtl="0" eaLnBrk="1" latinLnBrk="0" hangingPunct="1">
              <a:spcBef>
                <a:spcPct val="20000"/>
              </a:spcBef>
              <a:buClr>
                <a:srgbClr val="C0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5600" indent="-355600"/>
            <a:r>
              <a:rPr lang="en-US" dirty="0" smtClean="0"/>
              <a:t>Advisor member of the PhD assessment committee</a:t>
            </a:r>
          </a:p>
        </p:txBody>
      </p:sp>
      <p:sp>
        <p:nvSpPr>
          <p:cNvPr id="3078" name="TPQuestion"/>
          <p:cNvSpPr>
            <a:spLocks noGrp="1"/>
          </p:cNvSpPr>
          <p:nvPr>
            <p:ph type="title"/>
          </p:nvPr>
        </p:nvSpPr>
        <p:spPr>
          <a:xfrm>
            <a:off x="0" y="341784"/>
            <a:ext cx="9144000" cy="1143000"/>
          </a:xfrm>
        </p:spPr>
        <p:txBody>
          <a:bodyPr>
            <a:normAutofit/>
          </a:bodyPr>
          <a:lstStyle/>
          <a:p>
            <a:pPr>
              <a:defRPr/>
            </a:pPr>
            <a:r>
              <a:rPr lang="en-US" dirty="0"/>
              <a:t>PhD Assessment Committee</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300228645"/>
              </p:ext>
            </p:extLst>
          </p:nvPr>
        </p:nvGraphicFramePr>
        <p:xfrm>
          <a:off x="1895042" y="2105863"/>
          <a:ext cx="1728192" cy="2026283"/>
        </p:xfrm>
        <a:graphic>
          <a:graphicData uri="http://schemas.openxmlformats.org/presentationml/2006/ole">
            <mc:AlternateContent xmlns:mc="http://schemas.openxmlformats.org/markup-compatibility/2006">
              <mc:Choice xmlns:v="urn:schemas-microsoft-com:vml" Requires="v">
                <p:oleObj spid="_x0000_s13348" name="Chart" r:id="rId8" imgW="1438245" imgH="1581271" progId="MSGraph.Chart.8">
                  <p:embed followColorScheme="full"/>
                </p:oleObj>
              </mc:Choice>
              <mc:Fallback>
                <p:oleObj name="Chart" r:id="rId8" imgW="1438245" imgH="1581271" progId="MSGraph.Chart.8">
                  <p:embed followColorScheme="full"/>
                  <p:pic>
                    <p:nvPicPr>
                      <p:cNvPr id="0" name=""/>
                      <p:cNvPicPr>
                        <a:picLocks noChangeAspect="1" noChangeArrowheads="1"/>
                      </p:cNvPicPr>
                      <p:nvPr/>
                    </p:nvPicPr>
                    <p:blipFill>
                      <a:blip r:embed="rId9"/>
                      <a:srcRect/>
                      <a:stretch>
                        <a:fillRect/>
                      </a:stretch>
                    </p:blipFill>
                    <p:spPr bwMode="auto">
                      <a:xfrm>
                        <a:off x="1895042" y="2105863"/>
                        <a:ext cx="1728192" cy="2026283"/>
                      </a:xfrm>
                      <a:prstGeom prst="rect">
                        <a:avLst/>
                      </a:prstGeom>
                      <a:noFill/>
                      <a:ln>
                        <a:noFill/>
                      </a:ln>
                      <a:effectLst/>
                      <a:extLst/>
                    </p:spPr>
                  </p:pic>
                </p:oleObj>
              </mc:Fallback>
            </mc:AlternateContent>
          </a:graphicData>
        </a:graphic>
      </p:graphicFrame>
      <p:sp>
        <p:nvSpPr>
          <p:cNvPr id="23" name="Smiley Face 22"/>
          <p:cNvSpPr/>
          <p:nvPr/>
        </p:nvSpPr>
        <p:spPr>
          <a:xfrm>
            <a:off x="4749884" y="2836002"/>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3" name="TPAnswers"/>
          <p:cNvSpPr>
            <a:spLocks noGrp="1"/>
          </p:cNvSpPr>
          <p:nvPr>
            <p:ph type="body" idx="1"/>
            <p:custDataLst>
              <p:tags r:id="rId4"/>
            </p:custDataLst>
          </p:nvPr>
        </p:nvSpPr>
        <p:spPr>
          <a:xfrm>
            <a:off x="3505944" y="2231089"/>
            <a:ext cx="2866256" cy="1803648"/>
          </a:xfrm>
        </p:spPr>
        <p:txBody>
          <a:bodyPr tIns="45719" bIns="45719">
            <a:noAutofit/>
          </a:bodyPr>
          <a:lstStyle/>
          <a:p>
            <a:pPr>
              <a:buFontTx/>
              <a:buAutoNum type="alphaLcParenR"/>
              <a:defRPr/>
            </a:pPr>
            <a:r>
              <a:rPr lang="en-US" dirty="0"/>
              <a:t>Y</a:t>
            </a:r>
            <a:r>
              <a:rPr lang="en-US" dirty="0" smtClean="0"/>
              <a:t>es</a:t>
            </a:r>
          </a:p>
          <a:p>
            <a:pPr>
              <a:buFontTx/>
              <a:buAutoNum type="alphaLcParenR"/>
              <a:defRPr/>
            </a:pPr>
            <a:r>
              <a:rPr lang="en-US" dirty="0" smtClean="0"/>
              <a:t>No</a:t>
            </a:r>
          </a:p>
          <a:p>
            <a:pPr>
              <a:buFontTx/>
              <a:buAutoNum type="alphaLcParenR"/>
              <a:defRPr/>
            </a:pPr>
            <a:r>
              <a:rPr lang="en-US" dirty="0" smtClean="0"/>
              <a:t>Don’t know</a:t>
            </a:r>
            <a:endParaRPr lang="en-US" dirty="0"/>
          </a:p>
        </p:txBody>
      </p:sp>
      <p:grpSp>
        <p:nvGrpSpPr>
          <p:cNvPr id="8" name="Group 7"/>
          <p:cNvGrpSpPr/>
          <p:nvPr/>
        </p:nvGrpSpPr>
        <p:grpSpPr>
          <a:xfrm>
            <a:off x="0" y="6011996"/>
            <a:ext cx="9144000" cy="369332"/>
            <a:chOff x="0" y="6011996"/>
            <a:chExt cx="9144000" cy="369332"/>
          </a:xfrm>
        </p:grpSpPr>
        <p:sp>
          <p:nvSpPr>
            <p:cNvPr id="2" name="TextBox 1"/>
            <p:cNvSpPr txBox="1"/>
            <p:nvPr/>
          </p:nvSpPr>
          <p:spPr>
            <a:xfrm>
              <a:off x="0" y="6011996"/>
              <a:ext cx="9144000" cy="369332"/>
            </a:xfrm>
            <a:prstGeom prst="rect">
              <a:avLst/>
            </a:prstGeom>
            <a:noFill/>
          </p:spPr>
          <p:txBody>
            <a:bodyPr wrap="square" rtlCol="0">
              <a:spAutoFit/>
            </a:bodyPr>
            <a:lstStyle/>
            <a:p>
              <a:pPr algn="ctr"/>
              <a:r>
                <a:rPr lang="en-US" dirty="0" smtClean="0"/>
                <a:t>Selection of committee: PhD student        Advisor        PhD </a:t>
              </a:r>
              <a:r>
                <a:rPr lang="en-US" dirty="0" err="1" smtClean="0"/>
                <a:t>programme</a:t>
              </a:r>
              <a:r>
                <a:rPr lang="en-US" dirty="0" smtClean="0"/>
                <a:t> chair        PhD school chair</a:t>
              </a:r>
              <a:endParaRPr lang="en-US" dirty="0"/>
            </a:p>
          </p:txBody>
        </p:sp>
        <p:cxnSp>
          <p:nvCxnSpPr>
            <p:cNvPr id="5" name="Straight Arrow Connector 4"/>
            <p:cNvCxnSpPr/>
            <p:nvPr/>
          </p:nvCxnSpPr>
          <p:spPr>
            <a:xfrm>
              <a:off x="4699390" y="6198556"/>
              <a:ext cx="347241"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111715" y="6196662"/>
              <a:ext cx="347241"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60061" y="6196662"/>
              <a:ext cx="347241" cy="0"/>
            </a:xfrm>
            <a:prstGeom prst="straightConnector1">
              <a:avLst/>
            </a:prstGeom>
            <a:ln w="38100">
              <a:solidFill>
                <a:srgbClr val="C0000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501057" y="5332566"/>
            <a:ext cx="864096" cy="541336"/>
            <a:chOff x="1501057" y="5332566"/>
            <a:chExt cx="864096" cy="541336"/>
          </a:xfrm>
        </p:grpSpPr>
        <p:sp>
          <p:nvSpPr>
            <p:cNvPr id="10" name="TextBox 9"/>
            <p:cNvSpPr txBox="1"/>
            <p:nvPr/>
          </p:nvSpPr>
          <p:spPr>
            <a:xfrm>
              <a:off x="1501057" y="5504570"/>
              <a:ext cx="864096" cy="369332"/>
            </a:xfrm>
            <a:prstGeom prst="rect">
              <a:avLst/>
            </a:prstGeom>
            <a:noFill/>
          </p:spPr>
          <p:txBody>
            <a:bodyPr wrap="square" rtlCol="0">
              <a:spAutoFit/>
            </a:bodyPr>
            <a:lstStyle/>
            <a:p>
              <a:r>
                <a:rPr lang="en-US" dirty="0" smtClean="0">
                  <a:solidFill>
                    <a:srgbClr val="C00000"/>
                  </a:solidFill>
                  <a:sym typeface="Symbol"/>
                </a:rPr>
                <a:t> </a:t>
              </a:r>
              <a:r>
                <a:rPr lang="en-US" dirty="0" smtClean="0">
                  <a:solidFill>
                    <a:srgbClr val="C00000"/>
                  </a:solidFill>
                </a:rPr>
                <a:t>AU</a:t>
              </a:r>
              <a:endParaRPr lang="en-US" dirty="0">
                <a:solidFill>
                  <a:srgbClr val="C00000"/>
                </a:solidFill>
              </a:endParaRPr>
            </a:p>
          </p:txBody>
        </p:sp>
        <p:sp>
          <p:nvSpPr>
            <p:cNvPr id="11" name="TextBox 10"/>
            <p:cNvSpPr txBox="1"/>
            <p:nvPr/>
          </p:nvSpPr>
          <p:spPr>
            <a:xfrm rot="16200000">
              <a:off x="1738717" y="5348245"/>
              <a:ext cx="400690" cy="369332"/>
            </a:xfrm>
            <a:prstGeom prst="rect">
              <a:avLst/>
            </a:prstGeom>
            <a:noFill/>
          </p:spPr>
          <p:txBody>
            <a:bodyPr wrap="square" rtlCol="0">
              <a:spAutoFit/>
            </a:bodyPr>
            <a:lstStyle/>
            <a:p>
              <a:pPr algn="ctr"/>
              <a:r>
                <a:rPr lang="en-US" dirty="0" smtClean="0"/>
                <a:t>=</a:t>
              </a:r>
              <a:endParaRPr lang="en-US" dirty="0"/>
            </a:p>
          </p:txBody>
        </p:sp>
      </p:grpSp>
      <p:sp>
        <p:nvSpPr>
          <p:cNvPr id="18" name="Text Placeholder 2"/>
          <p:cNvSpPr txBox="1">
            <a:spLocks/>
          </p:cNvSpPr>
          <p:nvPr/>
        </p:nvSpPr>
        <p:spPr>
          <a:xfrm>
            <a:off x="107504" y="4509120"/>
            <a:ext cx="9036496" cy="1152128"/>
          </a:xfrm>
          <a:prstGeom prst="rect">
            <a:avLst/>
          </a:prstGeom>
        </p:spPr>
        <p:txBody>
          <a:bodyPr vert="horz" lIns="91440" tIns="45720" rIns="0" bIns="45720" rtlCol="0">
            <a:normAutofit lnSpcReduction="10000"/>
          </a:bodyPr>
          <a:lstStyle>
            <a:lvl1pPr marL="514350" indent="-514350" algn="l" defTabSz="914400" rtl="0" eaLnBrk="1" latinLnBrk="0" hangingPunct="1">
              <a:spcBef>
                <a:spcPct val="20000"/>
              </a:spcBef>
              <a:buClr>
                <a:srgbClr val="C0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5600" indent="-355600"/>
            <a:r>
              <a:rPr lang="en-US" dirty="0" smtClean="0"/>
              <a:t>Assessment Chair : Member of PhD committee</a:t>
            </a:r>
          </a:p>
          <a:p>
            <a:pPr marL="355600" indent="-355600"/>
            <a:r>
              <a:rPr lang="en-US" dirty="0" smtClean="0"/>
              <a:t>Two external members, one outside Denmark</a:t>
            </a:r>
            <a:endParaRPr lang="en-US" dirty="0"/>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313403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repeatDur="0" restart="never"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repeatDur="0" restart="never"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Committee members</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solidFill>
                  <a:srgbClr val="C00000"/>
                </a:solidFill>
              </a:rPr>
              <a:t>not</a:t>
            </a:r>
            <a:r>
              <a:rPr lang="en-US" dirty="0" smtClean="0"/>
              <a:t> </a:t>
            </a:r>
            <a:r>
              <a:rPr lang="en-US" dirty="0"/>
              <a:t>have a </a:t>
            </a:r>
            <a:r>
              <a:rPr lang="en-US" dirty="0">
                <a:solidFill>
                  <a:srgbClr val="C00000"/>
                </a:solidFill>
              </a:rPr>
              <a:t>personal</a:t>
            </a:r>
            <a:r>
              <a:rPr lang="en-US" dirty="0"/>
              <a:t> or </a:t>
            </a:r>
            <a:r>
              <a:rPr lang="en-US" dirty="0">
                <a:solidFill>
                  <a:srgbClr val="C00000"/>
                </a:solidFill>
              </a:rPr>
              <a:t>financial</a:t>
            </a:r>
            <a:r>
              <a:rPr lang="en-US" dirty="0"/>
              <a:t> interest in the outcome of the </a:t>
            </a:r>
            <a:r>
              <a:rPr lang="en-US" dirty="0" smtClean="0"/>
              <a:t>PhD </a:t>
            </a:r>
            <a:r>
              <a:rPr lang="en-US" dirty="0" err="1" smtClean="0"/>
              <a:t>defence</a:t>
            </a:r>
            <a:endParaRPr lang="en-US" dirty="0" smtClean="0"/>
          </a:p>
          <a:p>
            <a:r>
              <a:rPr lang="en-US" dirty="0" smtClean="0">
                <a:solidFill>
                  <a:srgbClr val="C00000"/>
                </a:solidFill>
              </a:rPr>
              <a:t>not</a:t>
            </a:r>
            <a:r>
              <a:rPr lang="en-US" dirty="0" smtClean="0"/>
              <a:t> have prepared, submitted, published or under preparation any </a:t>
            </a:r>
            <a:r>
              <a:rPr lang="en-US" dirty="0" smtClean="0">
                <a:solidFill>
                  <a:srgbClr val="C00000"/>
                </a:solidFill>
              </a:rPr>
              <a:t>publications with</a:t>
            </a:r>
            <a:r>
              <a:rPr lang="en-US" dirty="0" smtClean="0"/>
              <a:t> the </a:t>
            </a:r>
            <a:br>
              <a:rPr lang="en-US" dirty="0" smtClean="0"/>
            </a:br>
            <a:r>
              <a:rPr lang="en-US" dirty="0" smtClean="0">
                <a:solidFill>
                  <a:srgbClr val="C00000"/>
                </a:solidFill>
              </a:rPr>
              <a:t>PhD student</a:t>
            </a:r>
          </a:p>
          <a:p>
            <a:r>
              <a:rPr lang="en-US" dirty="0" smtClean="0">
                <a:solidFill>
                  <a:srgbClr val="C00000"/>
                </a:solidFill>
              </a:rPr>
              <a:t>external</a:t>
            </a:r>
            <a:r>
              <a:rPr lang="en-US" dirty="0" smtClean="0"/>
              <a:t> members may </a:t>
            </a:r>
            <a:r>
              <a:rPr lang="en-US" dirty="0" smtClean="0">
                <a:solidFill>
                  <a:srgbClr val="C00000"/>
                </a:solidFill>
              </a:rPr>
              <a:t>not</a:t>
            </a:r>
            <a:r>
              <a:rPr lang="en-US" dirty="0" smtClean="0"/>
              <a:t> have prepared, submitted, </a:t>
            </a:r>
            <a:r>
              <a:rPr lang="en-US" dirty="0" smtClean="0">
                <a:solidFill>
                  <a:srgbClr val="C00000"/>
                </a:solidFill>
              </a:rPr>
              <a:t>published</a:t>
            </a:r>
            <a:r>
              <a:rPr lang="en-US" dirty="0" smtClean="0"/>
              <a:t> or under preparation any publications </a:t>
            </a:r>
            <a:r>
              <a:rPr lang="en-US" dirty="0" smtClean="0">
                <a:solidFill>
                  <a:srgbClr val="C00000"/>
                </a:solidFill>
              </a:rPr>
              <a:t>with</a:t>
            </a:r>
            <a:r>
              <a:rPr lang="en-US" dirty="0" smtClean="0"/>
              <a:t> main </a:t>
            </a:r>
            <a:r>
              <a:rPr lang="en-US" b="1" dirty="0" smtClean="0">
                <a:solidFill>
                  <a:srgbClr val="C00000"/>
                </a:solidFill>
              </a:rPr>
              <a:t>supervisor</a:t>
            </a:r>
            <a:r>
              <a:rPr lang="en-US" dirty="0" smtClean="0">
                <a:solidFill>
                  <a:srgbClr val="C00000"/>
                </a:solidFill>
              </a:rPr>
              <a:t> </a:t>
            </a:r>
            <a:r>
              <a:rPr lang="en-US" dirty="0" smtClean="0"/>
              <a:t>or co‐supervisor(s) within the</a:t>
            </a:r>
            <a:r>
              <a:rPr lang="en-US" dirty="0" smtClean="0">
                <a:solidFill>
                  <a:srgbClr val="C00000"/>
                </a:solidFill>
              </a:rPr>
              <a:t> past 5 years</a:t>
            </a:r>
          </a:p>
          <a:p>
            <a:r>
              <a:rPr lang="en-US" dirty="0" smtClean="0">
                <a:solidFill>
                  <a:schemeClr val="bg1">
                    <a:lumMod val="75000"/>
                  </a:schemeClr>
                </a:solidFill>
              </a:rPr>
              <a:t>exemptions under </a:t>
            </a:r>
            <a:r>
              <a:rPr lang="en-US" dirty="0">
                <a:solidFill>
                  <a:schemeClr val="bg1">
                    <a:lumMod val="75000"/>
                  </a:schemeClr>
                </a:solidFill>
              </a:rPr>
              <a:t>very specific circumstances</a:t>
            </a:r>
            <a:r>
              <a:rPr lang="en-US" dirty="0" smtClean="0">
                <a:solidFill>
                  <a:schemeClr val="bg1">
                    <a:lumMod val="75000"/>
                  </a:schemeClr>
                </a:solidFill>
              </a:rPr>
              <a:t>...</a:t>
            </a:r>
            <a:endParaRPr lang="en-US" dirty="0">
              <a:solidFill>
                <a:schemeClr val="bg1">
                  <a:lumMod val="75000"/>
                </a:schemeClr>
              </a:solidFill>
            </a:endParaRPr>
          </a:p>
        </p:txBody>
      </p:sp>
      <p:sp>
        <p:nvSpPr>
          <p:cNvPr id="4" name="TextBox 3"/>
          <p:cNvSpPr txBox="1"/>
          <p:nvPr/>
        </p:nvSpPr>
        <p:spPr>
          <a:xfrm>
            <a:off x="0" y="6423719"/>
            <a:ext cx="9144000" cy="461665"/>
          </a:xfrm>
          <a:prstGeom prst="rect">
            <a:avLst/>
          </a:prstGeom>
          <a:noFill/>
        </p:spPr>
        <p:txBody>
          <a:bodyPr wrap="square" rtlCol="0">
            <a:spAutoFit/>
          </a:bodyPr>
          <a:lstStyle/>
          <a:p>
            <a:pPr algn="ctr"/>
            <a:r>
              <a:rPr lang="en-US" sz="2400" dirty="0" smtClean="0"/>
              <a:t>GSST Rules</a:t>
            </a:r>
            <a:r>
              <a:rPr lang="en-US" sz="2400" dirty="0"/>
              <a:t> of impartiality for members of PhD assessment </a:t>
            </a:r>
            <a:r>
              <a:rPr lang="en-US" sz="2400" dirty="0" smtClean="0"/>
              <a:t>committees</a:t>
            </a:r>
            <a:endParaRPr lang="en-US" sz="2400" dirty="0"/>
          </a:p>
        </p:txBody>
      </p:sp>
    </p:spTree>
    <p:custDataLst>
      <p:tags r:id="rId1"/>
    </p:custDataLst>
    <p:extLst>
      <p:ext uri="{BB962C8B-B14F-4D97-AF65-F5344CB8AC3E}">
        <p14:creationId xmlns:p14="http://schemas.microsoft.com/office/powerpoint/2010/main" val="3447518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32656"/>
            <a:ext cx="9144000" cy="1143000"/>
          </a:xfrm>
        </p:spPr>
        <p:txBody>
          <a:bodyPr>
            <a:noAutofit/>
          </a:bodyPr>
          <a:lstStyle/>
          <a:p>
            <a:pPr>
              <a:defRPr/>
            </a:pPr>
            <a:r>
              <a:rPr lang="en-US" dirty="0"/>
              <a:t>Should your parents understand</a:t>
            </a:r>
            <a:br>
              <a:rPr lang="en-US" dirty="0"/>
            </a:br>
            <a:r>
              <a:rPr lang="en-US" dirty="0"/>
              <a:t>(part of) your </a:t>
            </a:r>
            <a:r>
              <a:rPr lang="en-US" dirty="0" err="1"/>
              <a:t>defence</a:t>
            </a:r>
            <a:r>
              <a:rPr lang="en-US" dirty="0"/>
              <a:t>?</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730712923"/>
              </p:ext>
            </p:extLst>
          </p:nvPr>
        </p:nvGraphicFramePr>
        <p:xfrm>
          <a:off x="107504" y="2276872"/>
          <a:ext cx="2806948" cy="2731988"/>
        </p:xfrm>
        <a:graphic>
          <a:graphicData uri="http://schemas.openxmlformats.org/presentationml/2006/ole">
            <mc:AlternateContent xmlns:mc="http://schemas.openxmlformats.org/markup-compatibility/2006">
              <mc:Choice xmlns:v="urn:schemas-microsoft-com:vml" Requires="v">
                <p:oleObj spid="_x0000_s18457" name="Chart" r:id="rId8" imgW="1438245" imgH="2009655" progId="MSGraph.Chart.8">
                  <p:embed followColorScheme="full"/>
                </p:oleObj>
              </mc:Choice>
              <mc:Fallback>
                <p:oleObj name="Chart" r:id="rId8" imgW="1438245" imgH="2009655" progId="MSGraph.Chart.8">
                  <p:embed followColorScheme="full"/>
                  <p:pic>
                    <p:nvPicPr>
                      <p:cNvPr id="0" name=""/>
                      <p:cNvPicPr>
                        <a:picLocks noChangeAspect="1" noChangeArrowheads="1"/>
                      </p:cNvPicPr>
                      <p:nvPr/>
                    </p:nvPicPr>
                    <p:blipFill>
                      <a:blip r:embed="rId9"/>
                      <a:srcRect/>
                      <a:stretch>
                        <a:fillRect/>
                      </a:stretch>
                    </p:blipFill>
                    <p:spPr bwMode="auto">
                      <a:xfrm>
                        <a:off x="107504" y="2276872"/>
                        <a:ext cx="2806948" cy="2731988"/>
                      </a:xfrm>
                      <a:prstGeom prst="rect">
                        <a:avLst/>
                      </a:prstGeom>
                      <a:noFill/>
                      <a:ln>
                        <a:noFill/>
                      </a:ln>
                      <a:effectLst/>
                      <a:extLst/>
                    </p:spPr>
                  </p:pic>
                </p:oleObj>
              </mc:Fallback>
            </mc:AlternateContent>
          </a:graphicData>
        </a:graphic>
      </p:graphicFrame>
      <p:sp>
        <p:nvSpPr>
          <p:cNvPr id="3083" name="TPAnswers"/>
          <p:cNvSpPr>
            <a:spLocks noGrp="1"/>
          </p:cNvSpPr>
          <p:nvPr>
            <p:ph type="body" idx="1"/>
            <p:custDataLst>
              <p:tags r:id="rId4"/>
            </p:custDataLst>
          </p:nvPr>
        </p:nvSpPr>
        <p:spPr>
          <a:xfrm>
            <a:off x="2842444" y="2416572"/>
            <a:ext cx="5040560" cy="2664296"/>
          </a:xfrm>
        </p:spPr>
        <p:txBody>
          <a:bodyPr tIns="45719" bIns="45719">
            <a:noAutofit/>
          </a:bodyPr>
          <a:lstStyle/>
          <a:p>
            <a:pPr>
              <a:buFontTx/>
              <a:buAutoNum type="alphaLcParenR"/>
              <a:defRPr/>
            </a:pPr>
            <a:r>
              <a:rPr lang="en-US" dirty="0" smtClean="0"/>
              <a:t>No</a:t>
            </a:r>
          </a:p>
          <a:p>
            <a:pPr>
              <a:buFontTx/>
              <a:buAutoNum type="alphaLcParenR"/>
              <a:defRPr/>
            </a:pPr>
            <a:r>
              <a:rPr lang="en-US" dirty="0" smtClean="0"/>
              <a:t>Yes, the introduction</a:t>
            </a:r>
          </a:p>
          <a:p>
            <a:pPr>
              <a:buFontTx/>
              <a:buAutoNum type="alphaLcParenR"/>
              <a:defRPr/>
            </a:pPr>
            <a:r>
              <a:rPr lang="en-US" dirty="0" smtClean="0"/>
              <a:t>Yes, half of it</a:t>
            </a:r>
          </a:p>
          <a:p>
            <a:pPr>
              <a:buFontTx/>
              <a:buAutoNum type="alphaLcParenR"/>
              <a:defRPr/>
            </a:pPr>
            <a:r>
              <a:rPr lang="en-US" dirty="0" smtClean="0"/>
              <a:t>Yes, all</a:t>
            </a:r>
          </a:p>
        </p:txBody>
      </p:sp>
      <p:sp>
        <p:nvSpPr>
          <p:cNvPr id="12" name="Rectangle 11"/>
          <p:cNvSpPr/>
          <p:nvPr/>
        </p:nvSpPr>
        <p:spPr>
          <a:xfrm>
            <a:off x="539552" y="5805264"/>
            <a:ext cx="8136904" cy="830997"/>
          </a:xfrm>
          <a:prstGeom prst="rect">
            <a:avLst/>
          </a:prstGeom>
          <a:ln w="28575">
            <a:solidFill>
              <a:srgbClr val="C00000"/>
            </a:solidFill>
          </a:ln>
        </p:spPr>
        <p:txBody>
          <a:bodyPr wrap="square">
            <a:spAutoFit/>
          </a:bodyPr>
          <a:lstStyle/>
          <a:p>
            <a:r>
              <a:rPr lang="en-US" sz="2400" b="1" dirty="0" smtClean="0"/>
              <a:t>Note</a:t>
            </a:r>
            <a:r>
              <a:rPr lang="en-US" sz="2400" dirty="0" smtClean="0"/>
              <a:t>  Assessment committee has read the thesis – no need to recall all the details for the committee at the </a:t>
            </a:r>
            <a:r>
              <a:rPr lang="en-US" sz="2400" dirty="0" err="1" smtClean="0"/>
              <a:t>defence</a:t>
            </a:r>
            <a:r>
              <a:rPr lang="en-US" sz="2400" dirty="0" smtClean="0"/>
              <a:t> </a:t>
            </a:r>
            <a:endParaRPr lang="en-US" sz="2400" dirty="0"/>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136840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27384"/>
            <a:ext cx="9144000" cy="1143000"/>
          </a:xfrm>
        </p:spPr>
        <p:txBody>
          <a:bodyPr>
            <a:noAutofit/>
          </a:bodyPr>
          <a:lstStyle/>
          <a:p>
            <a:pPr>
              <a:defRPr/>
            </a:pPr>
            <a:r>
              <a:rPr lang="en-US" dirty="0" smtClean="0"/>
              <a:t>The </a:t>
            </a:r>
            <a:r>
              <a:rPr lang="en-US" dirty="0" err="1" smtClean="0"/>
              <a:t>Defence</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998807874"/>
              </p:ext>
            </p:extLst>
          </p:nvPr>
        </p:nvGraphicFramePr>
        <p:xfrm>
          <a:off x="1540644" y="1230004"/>
          <a:ext cx="2527300" cy="2511425"/>
        </p:xfrm>
        <a:graphic>
          <a:graphicData uri="http://schemas.openxmlformats.org/presentationml/2006/ole">
            <mc:AlternateContent xmlns:mc="http://schemas.openxmlformats.org/markup-compatibility/2006">
              <mc:Choice xmlns:v="urn:schemas-microsoft-com:vml" Requires="v">
                <p:oleObj spid="_x0000_s17436" name="Chart" r:id="rId8" imgW="1438245" imgH="1942982" progId="MSGraph.Chart.8">
                  <p:embed followColorScheme="full"/>
                </p:oleObj>
              </mc:Choice>
              <mc:Fallback>
                <p:oleObj name="Chart" r:id="rId8" imgW="1438245" imgH="1942982" progId="MSGraph.Chart.8">
                  <p:embed followColorScheme="full"/>
                  <p:pic>
                    <p:nvPicPr>
                      <p:cNvPr id="0" name=""/>
                      <p:cNvPicPr>
                        <a:picLocks noChangeAspect="1" noChangeArrowheads="1"/>
                      </p:cNvPicPr>
                      <p:nvPr/>
                    </p:nvPicPr>
                    <p:blipFill>
                      <a:blip r:embed="rId9"/>
                      <a:srcRect/>
                      <a:stretch>
                        <a:fillRect/>
                      </a:stretch>
                    </p:blipFill>
                    <p:spPr bwMode="auto">
                      <a:xfrm>
                        <a:off x="1540644" y="1230004"/>
                        <a:ext cx="2527300" cy="2511425"/>
                      </a:xfrm>
                      <a:prstGeom prst="rect">
                        <a:avLst/>
                      </a:prstGeom>
                      <a:noFill/>
                      <a:ln>
                        <a:noFill/>
                      </a:ln>
                      <a:effectLst/>
                      <a:extLst/>
                    </p:spPr>
                  </p:pic>
                </p:oleObj>
              </mc:Fallback>
            </mc:AlternateContent>
          </a:graphicData>
        </a:graphic>
      </p:graphicFrame>
      <p:sp>
        <p:nvSpPr>
          <p:cNvPr id="23" name="Smiley Face 22"/>
          <p:cNvSpPr/>
          <p:nvPr/>
        </p:nvSpPr>
        <p:spPr>
          <a:xfrm>
            <a:off x="4760390" y="2670164"/>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25" name="ResponseCounter"/>
          <p:cNvGrpSpPr>
            <a:grpSpLocks/>
          </p:cNvGrpSpPr>
          <p:nvPr>
            <p:custDataLst>
              <p:tags r:id="rId4"/>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10" name="Text Placeholder 2"/>
          <p:cNvSpPr txBox="1">
            <a:spLocks/>
          </p:cNvSpPr>
          <p:nvPr/>
        </p:nvSpPr>
        <p:spPr>
          <a:xfrm>
            <a:off x="457200" y="908720"/>
            <a:ext cx="8229600" cy="792088"/>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C0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Maximum duration (hours) of the </a:t>
            </a:r>
            <a:r>
              <a:rPr lang="en-US" sz="2400" dirty="0" err="1" smtClean="0"/>
              <a:t>defence</a:t>
            </a:r>
            <a:r>
              <a:rPr lang="en-US" sz="2400" dirty="0" smtClean="0"/>
              <a:t>:</a:t>
            </a:r>
            <a:endParaRPr lang="en-US" sz="2400" dirty="0"/>
          </a:p>
        </p:txBody>
      </p:sp>
      <p:sp>
        <p:nvSpPr>
          <p:cNvPr id="2" name="Rectangle 1"/>
          <p:cNvSpPr/>
          <p:nvPr/>
        </p:nvSpPr>
        <p:spPr>
          <a:xfrm>
            <a:off x="150430" y="3933056"/>
            <a:ext cx="8886065" cy="2308324"/>
          </a:xfrm>
          <a:prstGeom prst="rect">
            <a:avLst/>
          </a:prstGeom>
          <a:ln w="28575">
            <a:solidFill>
              <a:srgbClr val="C00000"/>
            </a:solidFill>
          </a:ln>
        </p:spPr>
        <p:txBody>
          <a:bodyPr wrap="square">
            <a:spAutoFit/>
          </a:bodyPr>
          <a:lstStyle/>
          <a:p>
            <a:r>
              <a:rPr lang="en-US" sz="2400" dirty="0"/>
              <a:t>GSST §12.6: </a:t>
            </a:r>
            <a:r>
              <a:rPr lang="en-US" sz="2400" dirty="0" smtClean="0"/>
              <a:t/>
            </a:r>
            <a:br>
              <a:rPr lang="en-US" sz="2400" dirty="0" smtClean="0"/>
            </a:br>
            <a:r>
              <a:rPr lang="en-US" sz="2400" dirty="0" smtClean="0"/>
              <a:t>The </a:t>
            </a:r>
            <a:r>
              <a:rPr lang="en-US" sz="2400" dirty="0"/>
              <a:t>total duration of the </a:t>
            </a:r>
            <a:r>
              <a:rPr lang="en-US" sz="2400" dirty="0" err="1"/>
              <a:t>defence</a:t>
            </a:r>
            <a:r>
              <a:rPr lang="en-US" sz="2400" dirty="0"/>
              <a:t> should not exceed 3 hours. </a:t>
            </a:r>
            <a:endParaRPr lang="en-US" sz="2400" dirty="0" smtClean="0"/>
          </a:p>
          <a:p>
            <a:r>
              <a:rPr lang="en-US" sz="2400" dirty="0" smtClean="0"/>
              <a:t>...</a:t>
            </a:r>
            <a:endParaRPr lang="en-US" sz="2400" dirty="0"/>
          </a:p>
          <a:p>
            <a:r>
              <a:rPr lang="en-US" sz="2400" dirty="0" smtClean="0"/>
              <a:t>The </a:t>
            </a:r>
            <a:r>
              <a:rPr lang="en-US" sz="2400" dirty="0"/>
              <a:t>PhD </a:t>
            </a:r>
            <a:r>
              <a:rPr lang="en-US" sz="2400" dirty="0" err="1"/>
              <a:t>defence</a:t>
            </a:r>
            <a:r>
              <a:rPr lang="en-US" sz="2400" dirty="0"/>
              <a:t> begins with a 45 minutes lecture by the student, followed by (typically) 45-60 minutes of discussion between the student and the evaluation committee.</a:t>
            </a:r>
          </a:p>
        </p:txBody>
      </p:sp>
      <p:sp>
        <p:nvSpPr>
          <p:cNvPr id="3083" name="TPAnswers"/>
          <p:cNvSpPr>
            <a:spLocks noGrp="1"/>
          </p:cNvSpPr>
          <p:nvPr>
            <p:ph type="body" idx="1"/>
            <p:custDataLst>
              <p:tags r:id="rId5"/>
            </p:custDataLst>
          </p:nvPr>
        </p:nvSpPr>
        <p:spPr>
          <a:xfrm>
            <a:off x="3851920" y="1412776"/>
            <a:ext cx="2650232" cy="2379712"/>
          </a:xfrm>
        </p:spPr>
        <p:txBody>
          <a:bodyPr tIns="45719" bIns="45719">
            <a:noAutofit/>
          </a:bodyPr>
          <a:lstStyle/>
          <a:p>
            <a:pPr>
              <a:buFontTx/>
              <a:buAutoNum type="alphaLcParenR"/>
              <a:defRPr/>
            </a:pPr>
            <a:r>
              <a:rPr lang="en-US" sz="2400" dirty="0"/>
              <a:t>1</a:t>
            </a:r>
            <a:endParaRPr lang="en-US" sz="2400" dirty="0" smtClean="0"/>
          </a:p>
          <a:p>
            <a:pPr>
              <a:buFontTx/>
              <a:buAutoNum type="alphaLcParenR"/>
              <a:defRPr/>
            </a:pPr>
            <a:r>
              <a:rPr lang="en-US" sz="2400" dirty="0" smtClean="0"/>
              <a:t>1½</a:t>
            </a:r>
          </a:p>
          <a:p>
            <a:pPr>
              <a:buFontTx/>
              <a:buAutoNum type="alphaLcParenR"/>
              <a:defRPr/>
            </a:pPr>
            <a:r>
              <a:rPr lang="en-US" sz="2400" dirty="0"/>
              <a:t>2</a:t>
            </a:r>
            <a:endParaRPr lang="en-US" sz="2400" dirty="0" smtClean="0"/>
          </a:p>
          <a:p>
            <a:pPr>
              <a:buFontTx/>
              <a:buAutoNum type="alphaLcParenR"/>
              <a:defRPr/>
            </a:pPr>
            <a:r>
              <a:rPr lang="en-US" sz="2400" dirty="0" smtClean="0"/>
              <a:t>3</a:t>
            </a:r>
          </a:p>
          <a:p>
            <a:pPr>
              <a:buFontTx/>
              <a:buAutoNum type="alphaLcParenR"/>
              <a:defRPr/>
            </a:pPr>
            <a:r>
              <a:rPr lang="en-US" sz="2400" dirty="0" smtClean="0"/>
              <a:t>4</a:t>
            </a:r>
          </a:p>
        </p:txBody>
      </p:sp>
    </p:spTree>
    <p:custDataLst>
      <p:tags r:id="rId2"/>
    </p:custDataLst>
    <p:extLst>
      <p:ext uri="{BB962C8B-B14F-4D97-AF65-F5344CB8AC3E}">
        <p14:creationId xmlns:p14="http://schemas.microsoft.com/office/powerpoint/2010/main" val="45452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Text Placeholder 2"/>
          <p:cNvSpPr>
            <a:spLocks noGrp="1"/>
          </p:cNvSpPr>
          <p:nvPr>
            <p:ph type="body" idx="1"/>
          </p:nvPr>
        </p:nvSpPr>
        <p:spPr>
          <a:xfrm>
            <a:off x="889248" y="1772816"/>
            <a:ext cx="7211144" cy="1324744"/>
          </a:xfrm>
          <a:ln w="28575">
            <a:solidFill>
              <a:srgbClr val="C00000"/>
            </a:solidFill>
          </a:ln>
        </p:spPr>
        <p:txBody>
          <a:bodyPr/>
          <a:lstStyle/>
          <a:p>
            <a:pPr>
              <a:buFont typeface="+mj-lt"/>
              <a:buAutoNum type="arabicParenR"/>
            </a:pPr>
            <a:r>
              <a:rPr lang="en-US" dirty="0" smtClean="0"/>
              <a:t>What constitutes a good thesis ?</a:t>
            </a:r>
          </a:p>
          <a:p>
            <a:pPr>
              <a:buFont typeface="+mj-lt"/>
              <a:buAutoNum type="arabicParenR"/>
            </a:pPr>
            <a:r>
              <a:rPr lang="en-US" dirty="0" smtClean="0"/>
              <a:t>What constitutes a good defense talk ?</a:t>
            </a:r>
            <a:endParaRPr lang="en-US" dirty="0"/>
          </a:p>
        </p:txBody>
      </p:sp>
      <p:sp>
        <p:nvSpPr>
          <p:cNvPr id="4" name="TextBox 3"/>
          <p:cNvSpPr txBox="1"/>
          <p:nvPr/>
        </p:nvSpPr>
        <p:spPr>
          <a:xfrm>
            <a:off x="683568" y="3557334"/>
            <a:ext cx="7776864" cy="2062103"/>
          </a:xfrm>
          <a:prstGeom prst="rect">
            <a:avLst/>
          </a:prstGeom>
          <a:noFill/>
        </p:spPr>
        <p:txBody>
          <a:bodyPr wrap="square" rtlCol="0">
            <a:spAutoFit/>
          </a:bodyPr>
          <a:lstStyle/>
          <a:p>
            <a:r>
              <a:rPr lang="en-US" sz="1600" i="1" dirty="0"/>
              <a:t>Who is the target group </a:t>
            </a:r>
            <a:r>
              <a:rPr lang="en-US" sz="1600" i="1" dirty="0" smtClean="0"/>
              <a:t>for </a:t>
            </a:r>
            <a:r>
              <a:rPr lang="en-US" sz="1600" i="1" dirty="0"/>
              <a:t>your thesis? </a:t>
            </a:r>
            <a:r>
              <a:rPr lang="en-US" sz="1600" i="1" dirty="0" smtClean="0"/>
              <a:t>Good </a:t>
            </a:r>
            <a:r>
              <a:rPr lang="en-US" sz="1600" i="1" dirty="0"/>
              <a:t>title? </a:t>
            </a:r>
            <a:r>
              <a:rPr lang="en-US" sz="1600" i="1" dirty="0" smtClean="0"/>
              <a:t>Good first line, paragraph, section? What is a good introduction? What is a good motivation for the research? 2-column pages? Unify layout? Unify notation across chapters? Unify layout across chapters? Running example throughout thesis? Is there a good template for a thesis (or at least for each CS topic)? Use terms before formal definitions? Should all proves be given in full detail? Should a thesis have a table of notations? Include full papers, or only actual contributions by PhD student? Coherent vs. many papers? Level of detail in writing? How polished should the thesis be? ...</a:t>
            </a:r>
            <a:endParaRPr lang="en-US" sz="1600" i="1" dirty="0"/>
          </a:p>
        </p:txBody>
      </p:sp>
      <p:sp>
        <p:nvSpPr>
          <p:cNvPr id="5" name="TextBox 4"/>
          <p:cNvSpPr txBox="1"/>
          <p:nvPr/>
        </p:nvSpPr>
        <p:spPr>
          <a:xfrm>
            <a:off x="0" y="5949280"/>
            <a:ext cx="9144000" cy="923330"/>
          </a:xfrm>
          <a:prstGeom prst="rect">
            <a:avLst/>
          </a:prstGeom>
          <a:solidFill>
            <a:schemeClr val="bg1">
              <a:lumMod val="85000"/>
            </a:schemeClr>
          </a:solidFill>
        </p:spPr>
        <p:txBody>
          <a:bodyPr wrap="square" rtlCol="0">
            <a:spAutoFit/>
          </a:bodyPr>
          <a:lstStyle/>
          <a:p>
            <a:pPr marL="357188"/>
            <a:r>
              <a:rPr lang="en-US" b="1" dirty="0" smtClean="0"/>
              <a:t>Examples</a:t>
            </a:r>
            <a:r>
              <a:rPr lang="en-US" dirty="0" smtClean="0"/>
              <a:t>:   Google for “</a:t>
            </a:r>
            <a:r>
              <a:rPr lang="en-US" dirty="0" err="1" smtClean="0">
                <a:solidFill>
                  <a:srgbClr val="C00000"/>
                </a:solidFill>
              </a:rPr>
              <a:t>phd</a:t>
            </a:r>
            <a:r>
              <a:rPr lang="en-US" dirty="0" smtClean="0">
                <a:solidFill>
                  <a:srgbClr val="C00000"/>
                </a:solidFill>
              </a:rPr>
              <a:t> </a:t>
            </a:r>
            <a:r>
              <a:rPr lang="en-US" dirty="0">
                <a:solidFill>
                  <a:srgbClr val="C00000"/>
                </a:solidFill>
              </a:rPr>
              <a:t>dissertation </a:t>
            </a:r>
            <a:r>
              <a:rPr lang="en-US" dirty="0" smtClean="0">
                <a:solidFill>
                  <a:srgbClr val="C00000"/>
                </a:solidFill>
              </a:rPr>
              <a:t>&lt;name&gt; </a:t>
            </a:r>
            <a:r>
              <a:rPr lang="en-US" dirty="0" err="1" smtClean="0">
                <a:solidFill>
                  <a:srgbClr val="C00000"/>
                </a:solidFill>
              </a:rPr>
              <a:t>site:pure.au.dk</a:t>
            </a:r>
            <a:r>
              <a:rPr lang="en-US" dirty="0" smtClean="0"/>
              <a:t>”</a:t>
            </a:r>
          </a:p>
          <a:p>
            <a:pPr marL="357188"/>
            <a:r>
              <a:rPr lang="en-US" dirty="0" smtClean="0"/>
              <a:t>&lt;name&gt; </a:t>
            </a:r>
            <a:r>
              <a:rPr lang="en-US" dirty="0" err="1" smtClean="0"/>
              <a:t>eg</a:t>
            </a:r>
            <a:r>
              <a:rPr lang="en-US" dirty="0" smtClean="0"/>
              <a:t>. = Kasper Larsen</a:t>
            </a:r>
            <a:r>
              <a:rPr lang="en-US" dirty="0"/>
              <a:t>, </a:t>
            </a:r>
            <a:r>
              <a:rPr lang="en-US" dirty="0" err="1" smtClean="0"/>
              <a:t>Rasmus</a:t>
            </a:r>
            <a:r>
              <a:rPr lang="en-US" dirty="0" smtClean="0"/>
              <a:t> Ibsen-Jensen, </a:t>
            </a:r>
            <a:r>
              <a:rPr lang="en-US" dirty="0"/>
              <a:t>Mathias Schwarz, </a:t>
            </a:r>
            <a:r>
              <a:rPr lang="en-US" dirty="0" err="1" smtClean="0"/>
              <a:t>Rikke</a:t>
            </a:r>
            <a:r>
              <a:rPr lang="en-US" dirty="0" smtClean="0"/>
              <a:t> </a:t>
            </a:r>
            <a:r>
              <a:rPr lang="en-US" dirty="0" err="1" smtClean="0"/>
              <a:t>Bendlin</a:t>
            </a:r>
            <a:r>
              <a:rPr lang="en-US" dirty="0" smtClean="0"/>
              <a:t>, </a:t>
            </a:r>
            <a:br>
              <a:rPr lang="en-US" dirty="0" smtClean="0"/>
            </a:br>
            <a:r>
              <a:rPr lang="en-US" dirty="0" err="1" smtClean="0"/>
              <a:t>Nervo</a:t>
            </a:r>
            <a:r>
              <a:rPr lang="en-US" dirty="0" smtClean="0"/>
              <a:t> </a:t>
            </a:r>
            <a:r>
              <a:rPr lang="en-US" dirty="0" err="1" smtClean="0"/>
              <a:t>Verdezoto</a:t>
            </a:r>
            <a:r>
              <a:rPr lang="en-US" dirty="0" smtClean="0"/>
              <a:t>, </a:t>
            </a:r>
            <a:r>
              <a:rPr lang="en-US" dirty="0" err="1"/>
              <a:t>Mads</a:t>
            </a:r>
            <a:r>
              <a:rPr lang="en-US" dirty="0"/>
              <a:t> </a:t>
            </a:r>
            <a:r>
              <a:rPr lang="en-US" dirty="0" err="1"/>
              <a:t>Schaarup</a:t>
            </a:r>
            <a:r>
              <a:rPr lang="en-US" dirty="0"/>
              <a:t> </a:t>
            </a:r>
            <a:r>
              <a:rPr lang="en-US" dirty="0" smtClean="0"/>
              <a:t>Andersen, Matthias </a:t>
            </a:r>
            <a:r>
              <a:rPr lang="en-US" dirty="0" err="1" smtClean="0"/>
              <a:t>Korn</a:t>
            </a:r>
            <a:r>
              <a:rPr lang="en-US" dirty="0" smtClean="0"/>
              <a:t>, </a:t>
            </a:r>
            <a:r>
              <a:rPr lang="en-US" dirty="0" err="1" smtClean="0"/>
              <a:t>Vaida</a:t>
            </a:r>
            <a:r>
              <a:rPr lang="en-US" dirty="0" smtClean="0"/>
              <a:t> </a:t>
            </a:r>
            <a:r>
              <a:rPr lang="en-US" dirty="0" err="1" smtClean="0"/>
              <a:t>Ceikute</a:t>
            </a:r>
            <a:r>
              <a:rPr lang="en-US" dirty="0" smtClean="0"/>
              <a:t>, ....</a:t>
            </a:r>
            <a:endParaRPr lang="en-US" dirty="0"/>
          </a:p>
        </p:txBody>
      </p:sp>
      <p:sp>
        <p:nvSpPr>
          <p:cNvPr id="6" name="TextBox 5"/>
          <p:cNvSpPr txBox="1"/>
          <p:nvPr/>
        </p:nvSpPr>
        <p:spPr>
          <a:xfrm>
            <a:off x="2627784" y="1115452"/>
            <a:ext cx="3960440" cy="369332"/>
          </a:xfrm>
          <a:prstGeom prst="rect">
            <a:avLst/>
          </a:prstGeom>
          <a:noFill/>
        </p:spPr>
        <p:txBody>
          <a:bodyPr wrap="square" rtlCol="0">
            <a:spAutoFit/>
          </a:bodyPr>
          <a:lstStyle/>
          <a:p>
            <a:pPr algn="ctr"/>
            <a:r>
              <a:rPr lang="en-US" dirty="0" smtClean="0"/>
              <a:t>Return for discussion @ 11:40 </a:t>
            </a:r>
            <a:endParaRPr lang="en-US" dirty="0"/>
          </a:p>
        </p:txBody>
      </p:sp>
    </p:spTree>
    <p:custDataLst>
      <p:tags r:id="rId1"/>
    </p:custDataLst>
    <p:extLst>
      <p:ext uri="{BB962C8B-B14F-4D97-AF65-F5344CB8AC3E}">
        <p14:creationId xmlns:p14="http://schemas.microsoft.com/office/powerpoint/2010/main" val="1214991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41784"/>
            <a:ext cx="9144000" cy="1143000"/>
          </a:xfrm>
        </p:spPr>
        <p:txBody>
          <a:bodyPr>
            <a:noAutofit/>
          </a:bodyPr>
          <a:lstStyle/>
          <a:p>
            <a:pPr>
              <a:defRPr/>
            </a:pPr>
            <a:r>
              <a:rPr lang="en-US" dirty="0"/>
              <a:t>Maximum </a:t>
            </a:r>
            <a:r>
              <a:rPr lang="en-US" dirty="0" smtClean="0"/>
              <a:t>number </a:t>
            </a:r>
            <a:r>
              <a:rPr lang="en-US" dirty="0"/>
              <a:t>of </a:t>
            </a:r>
            <a:br>
              <a:rPr lang="en-US" dirty="0"/>
            </a:br>
            <a:r>
              <a:rPr lang="en-US" dirty="0" smtClean="0"/>
              <a:t>co-authors </a:t>
            </a:r>
            <a:r>
              <a:rPr lang="en-US" dirty="0"/>
              <a:t>on a PhD </a:t>
            </a:r>
            <a:r>
              <a:rPr lang="en-US" dirty="0" smtClean="0"/>
              <a:t>thesis</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961383442"/>
              </p:ext>
            </p:extLst>
          </p:nvPr>
        </p:nvGraphicFramePr>
        <p:xfrm>
          <a:off x="1115616" y="2132856"/>
          <a:ext cx="2527300" cy="2808312"/>
        </p:xfrm>
        <a:graphic>
          <a:graphicData uri="http://schemas.openxmlformats.org/presentationml/2006/ole">
            <mc:AlternateContent xmlns:mc="http://schemas.openxmlformats.org/markup-compatibility/2006">
              <mc:Choice xmlns:v="urn:schemas-microsoft-com:vml" Requires="v">
                <p:oleObj spid="_x0000_s7225" name="Chart" r:id="rId8" imgW="1438245" imgH="2019373" progId="MSGraph.Chart.8">
                  <p:embed followColorScheme="full"/>
                </p:oleObj>
              </mc:Choice>
              <mc:Fallback>
                <p:oleObj name="Chart" r:id="rId8" imgW="1438245" imgH="2019373" progId="MSGraph.Chart.8">
                  <p:embed followColorScheme="full"/>
                  <p:pic>
                    <p:nvPicPr>
                      <p:cNvPr id="0" name=""/>
                      <p:cNvPicPr>
                        <a:picLocks noChangeAspect="1" noChangeArrowheads="1"/>
                      </p:cNvPicPr>
                      <p:nvPr/>
                    </p:nvPicPr>
                    <p:blipFill>
                      <a:blip r:embed="rId9"/>
                      <a:srcRect/>
                      <a:stretch>
                        <a:fillRect/>
                      </a:stretch>
                    </p:blipFill>
                    <p:spPr bwMode="auto">
                      <a:xfrm>
                        <a:off x="1115616" y="2132856"/>
                        <a:ext cx="2527300" cy="2808312"/>
                      </a:xfrm>
                      <a:prstGeom prst="rect">
                        <a:avLst/>
                      </a:prstGeom>
                      <a:noFill/>
                      <a:ln>
                        <a:noFill/>
                      </a:ln>
                      <a:effectLst/>
                      <a:extLst/>
                    </p:spPr>
                  </p:pic>
                </p:oleObj>
              </mc:Fallback>
            </mc:AlternateContent>
          </a:graphicData>
        </a:graphic>
      </p:graphicFrame>
      <p:sp>
        <p:nvSpPr>
          <p:cNvPr id="23" name="Smiley Face 22"/>
          <p:cNvSpPr/>
          <p:nvPr/>
        </p:nvSpPr>
        <p:spPr>
          <a:xfrm>
            <a:off x="4500024" y="2348880"/>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p:cNvSpPr txBox="1">
            <a:spLocks/>
          </p:cNvSpPr>
          <p:nvPr/>
        </p:nvSpPr>
        <p:spPr>
          <a:xfrm>
            <a:off x="457200" y="5661248"/>
            <a:ext cx="8229600" cy="1036712"/>
          </a:xfrm>
          <a:prstGeom prst="rect">
            <a:avLst/>
          </a:prstGeom>
        </p:spPr>
        <p:txBody>
          <a:bodyPr vert="horz" lIns="91440" tIns="45720" rIns="91440" bIns="45720" rtlCol="0">
            <a:normAutofit lnSpcReduction="10000"/>
          </a:bodyPr>
          <a:lstStyle>
            <a:lvl1pPr marL="514350" indent="-514350" algn="l" defTabSz="914400" rtl="0" eaLnBrk="1" latinLnBrk="0" hangingPunct="1">
              <a:spcBef>
                <a:spcPct val="20000"/>
              </a:spcBef>
              <a:buClr>
                <a:srgbClr val="C0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dirty="0" smtClean="0"/>
              <a:t>§12-(2) A PhD dissertation cannot be submitted for assessment by two or more authors jointly </a:t>
            </a:r>
            <a:endParaRPr lang="en-US" dirty="0"/>
          </a:p>
        </p:txBody>
      </p:sp>
      <p:sp>
        <p:nvSpPr>
          <p:cNvPr id="3083" name="TPAnswers"/>
          <p:cNvSpPr>
            <a:spLocks noGrp="1"/>
          </p:cNvSpPr>
          <p:nvPr>
            <p:ph type="body" idx="1"/>
            <p:custDataLst>
              <p:tags r:id="rId4"/>
            </p:custDataLst>
          </p:nvPr>
        </p:nvSpPr>
        <p:spPr>
          <a:xfrm>
            <a:off x="3461738" y="2335770"/>
            <a:ext cx="2650232" cy="2379712"/>
          </a:xfrm>
        </p:spPr>
        <p:txBody>
          <a:bodyPr tIns="45719" bIns="45719">
            <a:noAutofit/>
          </a:bodyPr>
          <a:lstStyle/>
          <a:p>
            <a:pPr>
              <a:buFontTx/>
              <a:buAutoNum type="alphaLcParenR"/>
              <a:defRPr/>
            </a:pPr>
            <a:r>
              <a:rPr lang="en-US" dirty="0" smtClean="0"/>
              <a:t>1</a:t>
            </a:r>
          </a:p>
          <a:p>
            <a:pPr>
              <a:buFontTx/>
              <a:buAutoNum type="alphaLcParenR"/>
              <a:defRPr/>
            </a:pPr>
            <a:r>
              <a:rPr lang="en-US" dirty="0" smtClean="0"/>
              <a:t>2</a:t>
            </a:r>
          </a:p>
          <a:p>
            <a:pPr>
              <a:buFontTx/>
              <a:buAutoNum type="alphaLcParenR"/>
              <a:defRPr/>
            </a:pPr>
            <a:r>
              <a:rPr lang="en-US" dirty="0" smtClean="0"/>
              <a:t>3</a:t>
            </a:r>
          </a:p>
          <a:p>
            <a:pPr>
              <a:buFontTx/>
              <a:buAutoNum type="alphaLcParenR"/>
              <a:defRPr/>
            </a:pPr>
            <a:r>
              <a:rPr lang="en-US" dirty="0" smtClean="0"/>
              <a:t>no limit</a:t>
            </a:r>
            <a:endParaRPr lang="en-US" dirty="0"/>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288978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5673262"/>
              </p:ext>
            </p:extLst>
          </p:nvPr>
        </p:nvGraphicFramePr>
        <p:xfrm>
          <a:off x="0" y="44624"/>
          <a:ext cx="9144000" cy="667512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1</a:t>
                      </a:r>
                    </a:p>
                    <a:p>
                      <a:r>
                        <a:rPr lang="en-US" sz="1800" b="0" i="0" u="none" strike="noStrike" kern="1200" baseline="0" dirty="0" smtClean="0">
                          <a:solidFill>
                            <a:schemeClr val="tx1"/>
                          </a:solidFill>
                          <a:latin typeface="+mn-lt"/>
                          <a:ea typeface="+mn-ea"/>
                          <a:cs typeface="+mn-cs"/>
                        </a:rPr>
                        <a:t>Antonio </a:t>
                      </a:r>
                      <a:r>
                        <a:rPr lang="en-US" sz="1800" b="0" i="0" u="none" strike="noStrike" kern="1200" baseline="0" dirty="0" err="1" smtClean="0">
                          <a:solidFill>
                            <a:schemeClr val="tx1"/>
                          </a:solidFill>
                          <a:latin typeface="+mn-lt"/>
                          <a:ea typeface="+mn-ea"/>
                          <a:cs typeface="+mn-cs"/>
                        </a:rPr>
                        <a:t>Faonio</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Bernardo David </a:t>
                      </a:r>
                    </a:p>
                    <a:p>
                      <a:r>
                        <a:rPr lang="en-US" sz="1800" b="0" i="0" u="none" strike="noStrike" kern="1200" baseline="0" dirty="0" err="1" smtClean="0">
                          <a:solidFill>
                            <a:schemeClr val="tx1"/>
                          </a:solidFill>
                          <a:latin typeface="+mn-lt"/>
                          <a:ea typeface="+mn-ea"/>
                          <a:cs typeface="+mn-cs"/>
                        </a:rPr>
                        <a:t>Navid</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Talebanfard</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Michael Nielsen</a:t>
                      </a: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2</a:t>
                      </a:r>
                    </a:p>
                    <a:p>
                      <a:r>
                        <a:rPr lang="en-US" sz="1800" b="0" i="0" u="none" strike="noStrike" kern="1200" baseline="0" dirty="0" smtClean="0">
                          <a:solidFill>
                            <a:schemeClr val="tx1"/>
                          </a:solidFill>
                          <a:latin typeface="+mn-lt"/>
                          <a:ea typeface="+mn-ea"/>
                          <a:cs typeface="+mn-cs"/>
                        </a:rPr>
                        <a:t>Irene </a:t>
                      </a:r>
                      <a:r>
                        <a:rPr lang="en-US" sz="1800" b="0" i="0" u="none" strike="noStrike" kern="1200" baseline="0" dirty="0" err="1" smtClean="0">
                          <a:solidFill>
                            <a:schemeClr val="tx1"/>
                          </a:solidFill>
                          <a:latin typeface="+mn-lt"/>
                          <a:ea typeface="+mn-ea"/>
                          <a:cs typeface="+mn-cs"/>
                        </a:rPr>
                        <a:t>Giacomelli</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Pavel </a:t>
                      </a:r>
                      <a:r>
                        <a:rPr lang="en-US" sz="1800" b="0" i="0" u="none" strike="noStrike" kern="1200" baseline="0" dirty="0" err="1" smtClean="0">
                          <a:solidFill>
                            <a:schemeClr val="tx1"/>
                          </a:solidFill>
                          <a:latin typeface="+mn-lt"/>
                          <a:ea typeface="+mn-ea"/>
                          <a:cs typeface="+mn-cs"/>
                        </a:rPr>
                        <a:t>Hubacek</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err="1" smtClean="0">
                          <a:solidFill>
                            <a:schemeClr val="tx1"/>
                          </a:solidFill>
                          <a:latin typeface="+mn-lt"/>
                          <a:ea typeface="+mn-ea"/>
                          <a:cs typeface="+mn-cs"/>
                        </a:rPr>
                        <a:t>Pratyay</a:t>
                      </a:r>
                      <a:r>
                        <a:rPr lang="en-US" sz="1800" b="0" i="0" u="none" strike="noStrike" kern="1200" baseline="0" dirty="0" smtClean="0">
                          <a:solidFill>
                            <a:schemeClr val="tx1"/>
                          </a:solidFill>
                          <a:latin typeface="+mn-lt"/>
                          <a:ea typeface="+mn-ea"/>
                          <a:cs typeface="+mn-cs"/>
                        </a:rPr>
                        <a:t> Mukherjee</a:t>
                      </a:r>
                    </a:p>
                    <a:p>
                      <a:r>
                        <a:rPr lang="en-US" sz="1800" b="0" i="0" u="none" strike="noStrike" kern="1200" baseline="0" dirty="0" smtClean="0">
                          <a:solidFill>
                            <a:schemeClr val="tx1"/>
                          </a:solidFill>
                          <a:latin typeface="+mn-lt"/>
                          <a:ea typeface="+mn-ea"/>
                          <a:cs typeface="+mn-cs"/>
                        </a:rPr>
                        <a:t>Roberto </a:t>
                      </a:r>
                      <a:r>
                        <a:rPr lang="en-US" sz="1800" b="0" i="0" u="none" strike="noStrike" kern="1200" baseline="0" dirty="0" err="1" smtClean="0">
                          <a:solidFill>
                            <a:schemeClr val="tx1"/>
                          </a:solidFill>
                          <a:latin typeface="+mn-lt"/>
                          <a:ea typeface="+mn-ea"/>
                          <a:cs typeface="+mn-cs"/>
                        </a:rPr>
                        <a:t>Trifiletti</a:t>
                      </a:r>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3</a:t>
                      </a:r>
                    </a:p>
                    <a:p>
                      <a:r>
                        <a:rPr lang="en-US" sz="1800" b="0" i="0" u="none" strike="noStrike" kern="1200" baseline="0" dirty="0" err="1" smtClean="0">
                          <a:solidFill>
                            <a:schemeClr val="tx1"/>
                          </a:solidFill>
                          <a:latin typeface="+mn-lt"/>
                          <a:ea typeface="+mn-ea"/>
                          <a:cs typeface="+mn-cs"/>
                        </a:rPr>
                        <a:t>Asger</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Feldthaus</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Casper </a:t>
                      </a:r>
                      <a:r>
                        <a:rPr lang="en-US" sz="1800" b="0" i="0" u="none" strike="noStrike" kern="1200" baseline="0" dirty="0" err="1" smtClean="0">
                          <a:solidFill>
                            <a:schemeClr val="tx1"/>
                          </a:solidFill>
                          <a:latin typeface="+mn-lt"/>
                          <a:ea typeface="+mn-ea"/>
                          <a:cs typeface="+mn-cs"/>
                        </a:rPr>
                        <a:t>Svenning</a:t>
                      </a:r>
                      <a:r>
                        <a:rPr lang="en-US" sz="1800" b="0" i="0" u="none" strike="noStrike" kern="1200" baseline="0" dirty="0" smtClean="0">
                          <a:solidFill>
                            <a:schemeClr val="tx1"/>
                          </a:solidFill>
                          <a:latin typeface="+mn-lt"/>
                          <a:ea typeface="+mn-ea"/>
                          <a:cs typeface="+mn-cs"/>
                        </a:rPr>
                        <a:t> Jensen</a:t>
                      </a:r>
                    </a:p>
                    <a:p>
                      <a:r>
                        <a:rPr lang="en-US" sz="1800" b="0" i="0" u="none" strike="noStrike" kern="1200" baseline="0" dirty="0" err="1" smtClean="0">
                          <a:solidFill>
                            <a:schemeClr val="tx1"/>
                          </a:solidFill>
                          <a:latin typeface="+mn-lt"/>
                          <a:ea typeface="+mn-ea"/>
                          <a:cs typeface="+mn-cs"/>
                        </a:rPr>
                        <a:t>Christoffer</a:t>
                      </a:r>
                      <a:r>
                        <a:rPr lang="en-US" sz="1800" b="0" i="0" u="none" strike="noStrike" kern="1200" baseline="0" dirty="0" smtClean="0">
                          <a:solidFill>
                            <a:schemeClr val="tx1"/>
                          </a:solidFill>
                          <a:latin typeface="+mn-lt"/>
                          <a:ea typeface="+mn-ea"/>
                          <a:cs typeface="+mn-cs"/>
                        </a:rPr>
                        <a:t> Quist </a:t>
                      </a:r>
                      <a:r>
                        <a:rPr lang="en-US" sz="1800" b="0" i="0" u="none" strike="noStrike" kern="1200" baseline="0" dirty="0" err="1" smtClean="0">
                          <a:solidFill>
                            <a:schemeClr val="tx1"/>
                          </a:solidFill>
                          <a:latin typeface="+mn-lt"/>
                          <a:ea typeface="+mn-ea"/>
                          <a:cs typeface="+mn-cs"/>
                        </a:rPr>
                        <a:t>Adamsen</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Fabio </a:t>
                      </a:r>
                      <a:r>
                        <a:rPr lang="en-US" sz="1800" b="0" i="0" u="none" strike="noStrike" kern="1200" baseline="0" dirty="0" err="1" smtClean="0">
                          <a:solidFill>
                            <a:schemeClr val="tx1"/>
                          </a:solidFill>
                          <a:latin typeface="+mn-lt"/>
                          <a:ea typeface="+mn-ea"/>
                          <a:cs typeface="+mn-cs"/>
                        </a:rPr>
                        <a:t>Strocco</a:t>
                      </a:r>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txBody>
                  <a:tcPr>
                    <a:noFill/>
                  </a:tcPr>
                </a:tc>
                <a:tc>
                  <a:txBody>
                    <a:bodyPr/>
                    <a:lstStyle/>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4</a:t>
                      </a:r>
                    </a:p>
                    <a:p>
                      <a:r>
                        <a:rPr lang="en-US" sz="1800" b="0" i="0" u="none" strike="noStrike" kern="1200" baseline="0" dirty="0" err="1" smtClean="0">
                          <a:solidFill>
                            <a:schemeClr val="tx1"/>
                          </a:solidFill>
                          <a:latin typeface="+mn-lt"/>
                          <a:ea typeface="+mn-ea"/>
                          <a:cs typeface="+mn-cs"/>
                        </a:rPr>
                        <a:t>Esben</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Andreasen</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err="1" smtClean="0">
                          <a:solidFill>
                            <a:schemeClr val="tx1"/>
                          </a:solidFill>
                          <a:latin typeface="+mn-lt"/>
                          <a:ea typeface="+mn-ea"/>
                          <a:cs typeface="+mn-cs"/>
                        </a:rPr>
                        <a:t>Aleš</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Bizjak</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Hans Erik </a:t>
                      </a:r>
                      <a:r>
                        <a:rPr lang="en-US" sz="1800" b="0" i="0" u="none" strike="noStrike" kern="1200" baseline="0" dirty="0" err="1" smtClean="0">
                          <a:solidFill>
                            <a:schemeClr val="tx1"/>
                          </a:solidFill>
                          <a:latin typeface="+mn-lt"/>
                          <a:ea typeface="+mn-ea"/>
                          <a:cs typeface="+mn-cs"/>
                        </a:rPr>
                        <a:t>Bugge</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Grathwohl</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Morten Krogh-Jespersen </a:t>
                      </a: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5</a:t>
                      </a:r>
                    </a:p>
                    <a:p>
                      <a:r>
                        <a:rPr lang="en-US" sz="1800" b="0" i="0" u="none" strike="noStrike" kern="1200" baseline="0" dirty="0" smtClean="0">
                          <a:solidFill>
                            <a:schemeClr val="tx1"/>
                          </a:solidFill>
                          <a:latin typeface="+mn-lt"/>
                          <a:ea typeface="+mn-ea"/>
                          <a:cs typeface="+mn-cs"/>
                        </a:rPr>
                        <a:t>Andreas Sand Pedersen </a:t>
                      </a:r>
                    </a:p>
                    <a:p>
                      <a:r>
                        <a:rPr lang="en-US" sz="1800" b="0" i="0" u="none" strike="noStrike" kern="1200" baseline="0" dirty="0" smtClean="0">
                          <a:solidFill>
                            <a:schemeClr val="tx1"/>
                          </a:solidFill>
                          <a:latin typeface="+mn-lt"/>
                          <a:ea typeface="+mn-ea"/>
                          <a:cs typeface="+mn-cs"/>
                        </a:rPr>
                        <a:t>Jacob </a:t>
                      </a:r>
                      <a:r>
                        <a:rPr lang="en-US" sz="1800" b="0" i="0" u="none" strike="noStrike" kern="1200" baseline="0" dirty="0" err="1" smtClean="0">
                          <a:solidFill>
                            <a:schemeClr val="tx1"/>
                          </a:solidFill>
                          <a:latin typeface="+mn-lt"/>
                          <a:ea typeface="+mn-ea"/>
                          <a:cs typeface="+mn-cs"/>
                        </a:rPr>
                        <a:t>Malte</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err="1" smtClean="0">
                          <a:solidFill>
                            <a:schemeClr val="tx1"/>
                          </a:solidFill>
                          <a:latin typeface="+mn-lt"/>
                          <a:ea typeface="+mn-ea"/>
                          <a:cs typeface="+mn-cs"/>
                        </a:rPr>
                        <a:t>Jinjie</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Duan</a:t>
                      </a:r>
                      <a:r>
                        <a:rPr lang="en-US" sz="1800" b="0" i="0" u="none" strike="noStrike" kern="1200" baseline="0" dirty="0" smtClean="0">
                          <a:solidFill>
                            <a:schemeClr val="tx1"/>
                          </a:solidFill>
                          <a:latin typeface="+mn-lt"/>
                          <a:ea typeface="+mn-ea"/>
                          <a:cs typeface="+mn-cs"/>
                        </a:rPr>
                        <a:t> </a:t>
                      </a: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6</a:t>
                      </a:r>
                    </a:p>
                    <a:p>
                      <a:r>
                        <a:rPr lang="en-US" sz="1800" b="0" i="0" u="none" strike="noStrike" kern="1200" baseline="0" dirty="0" smtClean="0">
                          <a:solidFill>
                            <a:schemeClr val="tx1"/>
                          </a:solidFill>
                          <a:latin typeface="+mn-lt"/>
                          <a:ea typeface="+mn-ea"/>
                          <a:cs typeface="+mn-cs"/>
                        </a:rPr>
                        <a:t>Dan Ariel </a:t>
                      </a:r>
                      <a:r>
                        <a:rPr lang="en-US" sz="1800" b="0" i="0" u="none" strike="noStrike" kern="1200" baseline="0" dirty="0" err="1" smtClean="0">
                          <a:solidFill>
                            <a:schemeClr val="tx1"/>
                          </a:solidFill>
                          <a:latin typeface="+mn-lt"/>
                          <a:ea typeface="+mn-ea"/>
                          <a:cs typeface="+mn-cs"/>
                        </a:rPr>
                        <a:t>Søndergaard</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Jade (Yu) Cheng </a:t>
                      </a:r>
                    </a:p>
                    <a:p>
                      <a:r>
                        <a:rPr lang="en-US" sz="1800" b="0" i="0" u="none" strike="noStrike" kern="1200" baseline="0" dirty="0" smtClean="0">
                          <a:solidFill>
                            <a:schemeClr val="tx1"/>
                          </a:solidFill>
                          <a:latin typeface="+mn-lt"/>
                          <a:ea typeface="+mn-ea"/>
                          <a:cs typeface="+mn-cs"/>
                        </a:rPr>
                        <a:t>Paula Cristina </a:t>
                      </a:r>
                      <a:r>
                        <a:rPr lang="en-US" sz="1800" b="0" i="0" u="none" strike="noStrike" kern="1200" baseline="0" dirty="0" err="1" smtClean="0">
                          <a:solidFill>
                            <a:schemeClr val="tx1"/>
                          </a:solidFill>
                          <a:latin typeface="+mn-lt"/>
                          <a:ea typeface="+mn-ea"/>
                          <a:cs typeface="+mn-cs"/>
                        </a:rPr>
                        <a:t>Tataru</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err="1" smtClean="0">
                          <a:solidFill>
                            <a:schemeClr val="tx1"/>
                          </a:solidFill>
                          <a:latin typeface="+mn-lt"/>
                          <a:ea typeface="+mn-ea"/>
                          <a:cs typeface="+mn-cs"/>
                        </a:rPr>
                        <a:t>Laurits</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Skov</a:t>
                      </a:r>
                      <a:r>
                        <a:rPr lang="en-US" sz="1800" b="0" i="0" u="none" strike="noStrike" kern="1200" baseline="0" dirty="0" smtClean="0">
                          <a:solidFill>
                            <a:schemeClr val="tx1"/>
                          </a:solidFill>
                          <a:latin typeface="+mn-lt"/>
                          <a:ea typeface="+mn-ea"/>
                          <a:cs typeface="+mn-cs"/>
                        </a:rPr>
                        <a:t> </a:t>
                      </a:r>
                      <a:endParaRPr lang="en-US" dirty="0">
                        <a:solidFill>
                          <a:schemeClr val="tx1"/>
                        </a:solidFill>
                      </a:endParaRPr>
                    </a:p>
                  </a:txBody>
                  <a:tcPr>
                    <a:noFill/>
                  </a:tcPr>
                </a:tc>
                <a:tc>
                  <a:txBody>
                    <a:bodyPr/>
                    <a:lstStyle/>
                    <a:p>
                      <a:r>
                        <a:rPr lang="en-US" sz="1800" b="0" i="0" u="none" strike="noStrike" kern="1200" baseline="0" dirty="0" smtClean="0">
                          <a:solidFill>
                            <a:schemeClr val="tx1"/>
                          </a:solidFill>
                          <a:latin typeface="+mn-lt"/>
                          <a:ea typeface="+mn-ea"/>
                          <a:cs typeface="+mn-cs"/>
                        </a:rPr>
                        <a:t>7</a:t>
                      </a:r>
                    </a:p>
                    <a:p>
                      <a:r>
                        <a:rPr lang="en-US" sz="1800" b="0" i="0" u="none" strike="noStrike" kern="1200" baseline="0" dirty="0" smtClean="0">
                          <a:solidFill>
                            <a:schemeClr val="tx1"/>
                          </a:solidFill>
                          <a:latin typeface="+mn-lt"/>
                          <a:ea typeface="+mn-ea"/>
                          <a:cs typeface="+mn-cs"/>
                        </a:rPr>
                        <a:t>Laura </a:t>
                      </a:r>
                      <a:r>
                        <a:rPr lang="en-US" sz="1800" b="0" i="0" u="none" strike="noStrike" kern="1200" baseline="0" dirty="0" err="1" smtClean="0">
                          <a:solidFill>
                            <a:schemeClr val="tx1"/>
                          </a:solidFill>
                          <a:latin typeface="+mn-lt"/>
                          <a:ea typeface="+mn-ea"/>
                          <a:cs typeface="+mn-cs"/>
                        </a:rPr>
                        <a:t>Radaelli</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Kenneth </a:t>
                      </a:r>
                      <a:r>
                        <a:rPr lang="en-US" sz="1800" b="0" i="0" u="none" strike="noStrike" kern="1200" baseline="0" dirty="0" err="1" smtClean="0">
                          <a:solidFill>
                            <a:schemeClr val="tx1"/>
                          </a:solidFill>
                          <a:latin typeface="+mn-lt"/>
                          <a:ea typeface="+mn-ea"/>
                          <a:cs typeface="+mn-cs"/>
                        </a:rPr>
                        <a:t>Sejdenfaden</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Bøgh</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Michael Lind Mortensen</a:t>
                      </a:r>
                    </a:p>
                    <a:p>
                      <a:r>
                        <a:rPr lang="en-US" sz="1800" b="0" i="0" u="none" strike="noStrike" kern="1200" baseline="0" dirty="0" err="1" smtClean="0">
                          <a:solidFill>
                            <a:schemeClr val="tx1"/>
                          </a:solidFill>
                          <a:latin typeface="+mn-lt"/>
                          <a:ea typeface="+mn-ea"/>
                          <a:cs typeface="+mn-cs"/>
                        </a:rPr>
                        <a:t>Jakob</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Truelsen</a:t>
                      </a:r>
                      <a:endParaRPr lang="en-US" sz="1800" b="0" i="0" u="none" strike="noStrike" kern="1200" baseline="0" dirty="0" smtClean="0">
                        <a:solidFill>
                          <a:schemeClr val="tx1"/>
                        </a:solidFill>
                        <a:latin typeface="+mn-lt"/>
                        <a:ea typeface="+mn-ea"/>
                        <a:cs typeface="+mn-cs"/>
                      </a:endParaRP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8</a:t>
                      </a:r>
                    </a:p>
                    <a:p>
                      <a:r>
                        <a:rPr lang="en-US" sz="1800" b="0" i="0" u="none" strike="noStrike" kern="1200" baseline="0" dirty="0" err="1" smtClean="0">
                          <a:solidFill>
                            <a:schemeClr val="tx1"/>
                          </a:solidFill>
                          <a:latin typeface="+mn-lt"/>
                          <a:ea typeface="+mn-ea"/>
                          <a:cs typeface="+mn-cs"/>
                        </a:rPr>
                        <a:t>Edvin</a:t>
                      </a:r>
                      <a:r>
                        <a:rPr lang="en-US" sz="1800" b="0" i="0" u="none" strike="noStrike" kern="1200" baseline="0" dirty="0" smtClean="0">
                          <a:solidFill>
                            <a:schemeClr val="tx1"/>
                          </a:solidFill>
                          <a:latin typeface="+mn-lt"/>
                          <a:ea typeface="+mn-ea"/>
                          <a:cs typeface="+mn-cs"/>
                        </a:rPr>
                        <a:t> </a:t>
                      </a:r>
                      <a:r>
                        <a:rPr lang="en-US" sz="1800" b="0" i="0" u="none" strike="noStrike" kern="1200" baseline="0" dirty="0" err="1" smtClean="0">
                          <a:solidFill>
                            <a:schemeClr val="tx1"/>
                          </a:solidFill>
                          <a:latin typeface="+mn-lt"/>
                          <a:ea typeface="+mn-ea"/>
                          <a:cs typeface="+mn-cs"/>
                        </a:rPr>
                        <a:t>Berglin</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Ingo van </a:t>
                      </a:r>
                      <a:r>
                        <a:rPr lang="en-US" sz="1800" b="0" i="0" u="none" strike="noStrike" kern="1200" baseline="0" dirty="0" err="1" smtClean="0">
                          <a:solidFill>
                            <a:schemeClr val="tx1"/>
                          </a:solidFill>
                          <a:latin typeface="+mn-lt"/>
                          <a:ea typeface="+mn-ea"/>
                          <a:cs typeface="+mn-cs"/>
                        </a:rPr>
                        <a:t>Duijn</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Bryan Wilkinson</a:t>
                      </a:r>
                    </a:p>
                    <a:p>
                      <a:r>
                        <a:rPr lang="en-US" sz="1800" b="0" i="0" u="none" strike="noStrike" kern="1200" baseline="0" dirty="0" err="1" smtClean="0">
                          <a:solidFill>
                            <a:schemeClr val="tx1"/>
                          </a:solidFill>
                          <a:latin typeface="+mn-lt"/>
                          <a:ea typeface="+mn-ea"/>
                          <a:cs typeface="+mn-cs"/>
                        </a:rPr>
                        <a:t>Sarfraz</a:t>
                      </a:r>
                      <a:r>
                        <a:rPr lang="en-US" sz="1800" b="0" i="0" u="none" strike="noStrike" kern="1200" baseline="0" dirty="0" smtClean="0">
                          <a:solidFill>
                            <a:schemeClr val="tx1"/>
                          </a:solidFill>
                          <a:latin typeface="+mn-lt"/>
                          <a:ea typeface="+mn-ea"/>
                          <a:cs typeface="+mn-cs"/>
                        </a:rPr>
                        <a:t> Raza</a:t>
                      </a: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9</a:t>
                      </a:r>
                    </a:p>
                    <a:p>
                      <a:r>
                        <a:rPr lang="en-US" sz="1800" b="0" i="0" u="none" strike="noStrike" kern="1200" baseline="0" dirty="0" smtClean="0">
                          <a:solidFill>
                            <a:schemeClr val="tx1"/>
                          </a:solidFill>
                          <a:latin typeface="+mn-lt"/>
                          <a:ea typeface="+mn-ea"/>
                          <a:cs typeface="+mn-cs"/>
                        </a:rPr>
                        <a:t>Anders Lehmann </a:t>
                      </a:r>
                    </a:p>
                    <a:p>
                      <a:r>
                        <a:rPr lang="en-US" sz="1800" b="0" i="0" u="none" strike="noStrike" kern="1200" baseline="0" dirty="0" smtClean="0">
                          <a:solidFill>
                            <a:schemeClr val="tx1"/>
                          </a:solidFill>
                          <a:latin typeface="+mn-lt"/>
                          <a:ea typeface="+mn-ea"/>
                          <a:cs typeface="+mn-cs"/>
                        </a:rPr>
                        <a:t>Allan </a:t>
                      </a:r>
                      <a:r>
                        <a:rPr lang="en-US" sz="1800" b="0" i="0" u="none" strike="noStrike" kern="1200" baseline="0" dirty="0" err="1" smtClean="0">
                          <a:solidFill>
                            <a:schemeClr val="tx1"/>
                          </a:solidFill>
                          <a:latin typeface="+mn-lt"/>
                          <a:ea typeface="+mn-ea"/>
                          <a:cs typeface="+mn-cs"/>
                        </a:rPr>
                        <a:t>Stisen</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Markus </a:t>
                      </a:r>
                      <a:r>
                        <a:rPr lang="de-DE" sz="1800" b="0" i="0" u="none" strike="noStrike" kern="1200" baseline="0" dirty="0" err="1" smtClean="0">
                          <a:solidFill>
                            <a:schemeClr val="tx1"/>
                          </a:solidFill>
                          <a:latin typeface="+mn-lt"/>
                          <a:ea typeface="+mn-ea"/>
                          <a:cs typeface="+mn-cs"/>
                        </a:rPr>
                        <a:t>Rasmus</a:t>
                      </a:r>
                      <a:r>
                        <a:rPr lang="de-DE"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Gustav Wüstenberg </a:t>
                      </a:r>
                    </a:p>
                    <a:p>
                      <a:r>
                        <a:rPr lang="en-US" sz="1800" b="0" i="0" u="none" strike="noStrike" kern="1200" baseline="0" dirty="0" smtClean="0">
                          <a:solidFill>
                            <a:schemeClr val="tx1"/>
                          </a:solidFill>
                          <a:latin typeface="+mn-lt"/>
                          <a:ea typeface="+mn-ea"/>
                          <a:cs typeface="+mn-cs"/>
                        </a:rPr>
                        <a:t>Matthias Nielsen </a:t>
                      </a:r>
                    </a:p>
                    <a:p>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10</a:t>
                      </a:r>
                    </a:p>
                    <a:p>
                      <a:r>
                        <a:rPr lang="en-US" sz="1800" b="0" i="0" u="none" strike="noStrike" kern="1200" baseline="0" dirty="0" smtClean="0">
                          <a:solidFill>
                            <a:schemeClr val="tx1"/>
                          </a:solidFill>
                          <a:latin typeface="+mn-lt"/>
                          <a:ea typeface="+mn-ea"/>
                          <a:cs typeface="+mn-cs"/>
                        </a:rPr>
                        <a:t>Anna Maria </a:t>
                      </a:r>
                      <a:r>
                        <a:rPr lang="en-US" sz="1800" b="0" i="0" u="none" strike="noStrike" kern="1200" baseline="0" dirty="0" err="1" smtClean="0">
                          <a:solidFill>
                            <a:schemeClr val="tx1"/>
                          </a:solidFill>
                          <a:latin typeface="+mn-lt"/>
                          <a:ea typeface="+mn-ea"/>
                          <a:cs typeface="+mn-cs"/>
                        </a:rPr>
                        <a:t>Polli</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Henrik </a:t>
                      </a:r>
                      <a:r>
                        <a:rPr lang="en-US" sz="1800" b="0" i="0" u="none" strike="noStrike" kern="1200" baseline="0" dirty="0" err="1" smtClean="0">
                          <a:solidFill>
                            <a:schemeClr val="tx1"/>
                          </a:solidFill>
                          <a:latin typeface="+mn-lt"/>
                          <a:ea typeface="+mn-ea"/>
                          <a:cs typeface="+mn-cs"/>
                        </a:rPr>
                        <a:t>Korsgaard</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Siemen </a:t>
                      </a:r>
                      <a:r>
                        <a:rPr lang="en-US" sz="1800" b="0" i="0" u="none" strike="noStrike" kern="1200" baseline="0" dirty="0" err="1" smtClean="0">
                          <a:solidFill>
                            <a:schemeClr val="tx1"/>
                          </a:solidFill>
                          <a:latin typeface="+mn-lt"/>
                          <a:ea typeface="+mn-ea"/>
                          <a:cs typeface="+mn-cs"/>
                        </a:rPr>
                        <a:t>Baader</a:t>
                      </a:r>
                      <a:endParaRPr lang="en-US" sz="1800" b="0" i="0" u="none" strike="noStrike" kern="1200" baseline="0" dirty="0" smtClean="0">
                        <a:solidFill>
                          <a:schemeClr val="tx1"/>
                        </a:solidFill>
                        <a:latin typeface="+mn-lt"/>
                        <a:ea typeface="+mn-ea"/>
                        <a:cs typeface="+mn-cs"/>
                      </a:endParaRPr>
                    </a:p>
                    <a:p>
                      <a:r>
                        <a:rPr lang="en-US" sz="1800" b="0" i="0" u="none" strike="noStrike" kern="1200" baseline="0" dirty="0" smtClean="0">
                          <a:solidFill>
                            <a:schemeClr val="tx1"/>
                          </a:solidFill>
                          <a:latin typeface="+mn-lt"/>
                          <a:ea typeface="+mn-ea"/>
                          <a:cs typeface="+mn-cs"/>
                        </a:rPr>
                        <a:t>Jacob </a:t>
                      </a:r>
                      <a:r>
                        <a:rPr lang="en-US" sz="1800" b="0" i="0" u="none" strike="noStrike" kern="1200" baseline="0" dirty="0" err="1" smtClean="0">
                          <a:solidFill>
                            <a:schemeClr val="tx1"/>
                          </a:solidFill>
                          <a:latin typeface="+mn-lt"/>
                          <a:ea typeface="+mn-ea"/>
                          <a:cs typeface="+mn-cs"/>
                        </a:rPr>
                        <a:t>Toft</a:t>
                      </a:r>
                      <a:r>
                        <a:rPr lang="en-US" sz="1800" b="0" i="0" u="none" strike="noStrike" kern="1200" baseline="0" dirty="0" smtClean="0">
                          <a:solidFill>
                            <a:schemeClr val="tx1"/>
                          </a:solidFill>
                          <a:latin typeface="+mn-lt"/>
                          <a:ea typeface="+mn-ea"/>
                          <a:cs typeface="+mn-cs"/>
                        </a:rPr>
                        <a:t> Pedersen</a:t>
                      </a:r>
                      <a:endParaRPr lang="en-US" dirty="0" smtClean="0">
                        <a:solidFill>
                          <a:schemeClr val="tx1"/>
                        </a:solidFill>
                      </a:endParaRPr>
                    </a:p>
                  </a:txBody>
                  <a:tcPr>
                    <a:noFill/>
                  </a:tcPr>
                </a:tc>
              </a:tr>
            </a:tbl>
          </a:graphicData>
        </a:graphic>
      </p:graphicFrame>
      <p:sp>
        <p:nvSpPr>
          <p:cNvPr id="7" name="Title 1"/>
          <p:cNvSpPr>
            <a:spLocks noGrp="1"/>
          </p:cNvSpPr>
          <p:nvPr>
            <p:ph type="title"/>
          </p:nvPr>
        </p:nvSpPr>
        <p:spPr>
          <a:xfrm>
            <a:off x="1547664" y="260648"/>
            <a:ext cx="3178696" cy="1143000"/>
          </a:xfrm>
        </p:spPr>
        <p:txBody>
          <a:bodyPr/>
          <a:lstStyle/>
          <a:p>
            <a:r>
              <a:rPr lang="en-US" dirty="0" smtClean="0"/>
              <a:t>Groups</a:t>
            </a:r>
            <a:endParaRPr lang="en-US" dirty="0"/>
          </a:p>
        </p:txBody>
      </p:sp>
    </p:spTree>
    <p:custDataLst>
      <p:tags r:id="rId1"/>
    </p:custDataLst>
    <p:extLst>
      <p:ext uri="{BB962C8B-B14F-4D97-AF65-F5344CB8AC3E}">
        <p14:creationId xmlns:p14="http://schemas.microsoft.com/office/powerpoint/2010/main" val="1731930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TODOs</a:t>
            </a:r>
            <a:endParaRPr lang="en-US" dirty="0"/>
          </a:p>
        </p:txBody>
      </p:sp>
      <p:sp>
        <p:nvSpPr>
          <p:cNvPr id="3" name="Text Placeholder 2"/>
          <p:cNvSpPr>
            <a:spLocks noGrp="1"/>
          </p:cNvSpPr>
          <p:nvPr>
            <p:ph type="body" idx="1"/>
          </p:nvPr>
        </p:nvSpPr>
        <p:spPr/>
        <p:txBody>
          <a:bodyPr/>
          <a:lstStyle/>
          <a:p>
            <a:r>
              <a:rPr lang="en-US" smtClean="0"/>
              <a:t>Preface of thesis: Discuss </a:t>
            </a:r>
            <a:r>
              <a:rPr lang="en-US" b="1" smtClean="0"/>
              <a:t>all</a:t>
            </a:r>
            <a:r>
              <a:rPr lang="en-US" smtClean="0"/>
              <a:t> contributions from the PhD studies (also those excluded from the thesis)</a:t>
            </a:r>
            <a:endParaRPr lang="en-US" dirty="0"/>
          </a:p>
        </p:txBody>
      </p:sp>
    </p:spTree>
    <p:extLst>
      <p:ext uri="{BB962C8B-B14F-4D97-AF65-F5344CB8AC3E}">
        <p14:creationId xmlns:p14="http://schemas.microsoft.com/office/powerpoint/2010/main" val="15655001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Text Placeholder 2"/>
          <p:cNvSpPr>
            <a:spLocks noGrp="1"/>
          </p:cNvSpPr>
          <p:nvPr>
            <p:ph type="body" idx="1"/>
          </p:nvPr>
        </p:nvSpPr>
        <p:spPr>
          <a:xfrm>
            <a:off x="683568" y="1844824"/>
            <a:ext cx="7776864" cy="1540768"/>
          </a:xfrm>
          <a:ln w="28575">
            <a:solidFill>
              <a:srgbClr val="C00000"/>
            </a:solidFill>
          </a:ln>
        </p:spPr>
        <p:txBody>
          <a:bodyPr>
            <a:normAutofit lnSpcReduction="10000"/>
          </a:bodyPr>
          <a:lstStyle/>
          <a:p>
            <a:pPr marL="0" indent="0">
              <a:buNone/>
            </a:pPr>
            <a:r>
              <a:rPr lang="en-US" sz="2400" dirty="0"/>
              <a:t>The PhD dissertation must document the PhD student’s </a:t>
            </a:r>
            <a:r>
              <a:rPr lang="en-US" sz="2400" dirty="0" smtClean="0"/>
              <a:t>ability </a:t>
            </a:r>
            <a:r>
              <a:rPr lang="en-US" sz="2400" dirty="0"/>
              <a:t>to apply relevant research methods and to conduct research work meeting the international standards </a:t>
            </a:r>
            <a:r>
              <a:rPr lang="en-US" sz="2400" dirty="0" smtClean="0"/>
              <a:t>for PhD </a:t>
            </a:r>
            <a:r>
              <a:rPr lang="en-US" sz="2400" dirty="0"/>
              <a:t>degrees within the field in question. </a:t>
            </a:r>
          </a:p>
        </p:txBody>
      </p:sp>
      <p:sp>
        <p:nvSpPr>
          <p:cNvPr id="4" name="TextBox 3"/>
          <p:cNvSpPr txBox="1"/>
          <p:nvPr/>
        </p:nvSpPr>
        <p:spPr>
          <a:xfrm>
            <a:off x="1043608" y="5877272"/>
            <a:ext cx="7200800" cy="923330"/>
          </a:xfrm>
          <a:prstGeom prst="rect">
            <a:avLst/>
          </a:prstGeom>
          <a:noFill/>
        </p:spPr>
        <p:txBody>
          <a:bodyPr wrap="square" rtlCol="0">
            <a:spAutoFit/>
          </a:bodyPr>
          <a:lstStyle/>
          <a:p>
            <a:r>
              <a:rPr lang="en-US" dirty="0">
                <a:solidFill>
                  <a:schemeClr val="bg1">
                    <a:lumMod val="50000"/>
                  </a:schemeClr>
                </a:solidFill>
              </a:rPr>
              <a:t>Ministerial Order on the PhD Degree </a:t>
            </a:r>
            <a:r>
              <a:rPr lang="en-US" dirty="0" err="1">
                <a:solidFill>
                  <a:schemeClr val="bg1">
                    <a:lumMod val="50000"/>
                  </a:schemeClr>
                </a:solidFill>
              </a:rPr>
              <a:t>Programme</a:t>
            </a:r>
            <a:r>
              <a:rPr lang="en-US" dirty="0">
                <a:solidFill>
                  <a:schemeClr val="bg1">
                    <a:lumMod val="50000"/>
                  </a:schemeClr>
                </a:solidFill>
              </a:rPr>
              <a:t> at the Universities and </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Certain </a:t>
            </a:r>
            <a:r>
              <a:rPr lang="en-US" dirty="0">
                <a:solidFill>
                  <a:schemeClr val="bg1">
                    <a:lumMod val="50000"/>
                  </a:schemeClr>
                </a:solidFill>
              </a:rPr>
              <a:t>Higher Artistic Educational Institutions (the PhD Order)</a:t>
            </a:r>
            <a:br>
              <a:rPr lang="en-US" dirty="0">
                <a:solidFill>
                  <a:schemeClr val="bg1">
                    <a:lumMod val="50000"/>
                  </a:schemeClr>
                </a:solidFill>
              </a:rPr>
            </a:br>
            <a:r>
              <a:rPr lang="en-US" dirty="0" smtClean="0">
                <a:solidFill>
                  <a:schemeClr val="bg1">
                    <a:lumMod val="50000"/>
                  </a:schemeClr>
                </a:solidFill>
              </a:rPr>
              <a:t>[phd.au.dk/</a:t>
            </a:r>
            <a:r>
              <a:rPr lang="en-US" dirty="0" err="1" smtClean="0">
                <a:solidFill>
                  <a:schemeClr val="bg1">
                    <a:lumMod val="50000"/>
                  </a:schemeClr>
                </a:solidFill>
              </a:rPr>
              <a:t>gradschools</a:t>
            </a:r>
            <a:r>
              <a:rPr lang="en-US" dirty="0" smtClean="0">
                <a:solidFill>
                  <a:schemeClr val="bg1">
                    <a:lumMod val="50000"/>
                  </a:schemeClr>
                </a:solidFill>
              </a:rPr>
              <a:t>/</a:t>
            </a:r>
            <a:r>
              <a:rPr lang="en-US" dirty="0" err="1" smtClean="0">
                <a:solidFill>
                  <a:schemeClr val="bg1">
                    <a:lumMod val="50000"/>
                  </a:schemeClr>
                </a:solidFill>
              </a:rPr>
              <a:t>scienceandtechnology</a:t>
            </a:r>
            <a:r>
              <a:rPr lang="en-US" dirty="0" smtClean="0">
                <a:solidFill>
                  <a:schemeClr val="bg1">
                    <a:lumMod val="50000"/>
                  </a:schemeClr>
                </a:solidFill>
              </a:rPr>
              <a:t>/</a:t>
            </a:r>
            <a:r>
              <a:rPr lang="en-US" dirty="0" err="1" smtClean="0">
                <a:solidFill>
                  <a:schemeClr val="bg1">
                    <a:lumMod val="50000"/>
                  </a:schemeClr>
                </a:solidFill>
              </a:rPr>
              <a:t>rulesandregulations</a:t>
            </a:r>
            <a:r>
              <a:rPr lang="en-US" dirty="0" smtClean="0">
                <a:solidFill>
                  <a:schemeClr val="bg1">
                    <a:lumMod val="50000"/>
                  </a:schemeClr>
                </a:solidFill>
              </a:rPr>
              <a:t>/]</a:t>
            </a:r>
            <a:endParaRPr lang="en-US" dirty="0">
              <a:solidFill>
                <a:schemeClr val="bg1">
                  <a:lumMod val="50000"/>
                </a:schemeClr>
              </a:solidFill>
            </a:endParaRPr>
          </a:p>
        </p:txBody>
      </p:sp>
      <p:sp>
        <p:nvSpPr>
          <p:cNvPr id="5" name="Rectangle 4"/>
          <p:cNvSpPr/>
          <p:nvPr/>
        </p:nvSpPr>
        <p:spPr>
          <a:xfrm>
            <a:off x="683568" y="3529608"/>
            <a:ext cx="7776864" cy="1569660"/>
          </a:xfrm>
          <a:prstGeom prst="rect">
            <a:avLst/>
          </a:prstGeom>
          <a:ln w="28575">
            <a:solidFill>
              <a:srgbClr val="C00000"/>
            </a:solidFill>
          </a:ln>
        </p:spPr>
        <p:txBody>
          <a:bodyPr wrap="square">
            <a:spAutoFit/>
          </a:bodyPr>
          <a:lstStyle/>
          <a:p>
            <a:r>
              <a:rPr lang="en-US" sz="2400" dirty="0"/>
              <a:t>(4) Any articles included in the dissertation may be written in cooperation with others, provided that each of the co-authors submits a written declaration stating the PhD student's or the author’s contribution to the </a:t>
            </a:r>
            <a:r>
              <a:rPr lang="en-US" sz="2400" dirty="0" smtClean="0"/>
              <a:t>work</a:t>
            </a:r>
            <a:endParaRPr lang="en-US" sz="2400" dirty="0"/>
          </a:p>
        </p:txBody>
      </p:sp>
    </p:spTree>
    <p:custDataLst>
      <p:tags r:id="rId1"/>
    </p:custDataLst>
    <p:extLst>
      <p:ext uri="{BB962C8B-B14F-4D97-AF65-F5344CB8AC3E}">
        <p14:creationId xmlns:p14="http://schemas.microsoft.com/office/powerpoint/2010/main" val="110795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008112"/>
          </a:xfrm>
        </p:spPr>
        <p:txBody>
          <a:bodyPr/>
          <a:lstStyle/>
          <a:p>
            <a:r>
              <a:rPr lang="en-US" dirty="0" smtClean="0"/>
              <a:t>Co-author statements</a:t>
            </a:r>
            <a:endParaRPr lang="en-US" dirty="0"/>
          </a:p>
        </p:txBody>
      </p:sp>
      <p:pic>
        <p:nvPicPr>
          <p:cNvPr id="614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8241" t="5324" r="27900" b="6249"/>
          <a:stretch/>
        </p:blipFill>
        <p:spPr bwMode="auto">
          <a:xfrm>
            <a:off x="2051720" y="908720"/>
            <a:ext cx="5057873" cy="573325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738950" y="6597352"/>
            <a:ext cx="7704856" cy="307777"/>
          </a:xfrm>
          <a:prstGeom prst="rect">
            <a:avLst/>
          </a:prstGeom>
        </p:spPr>
        <p:txBody>
          <a:bodyPr wrap="square">
            <a:spAutoFit/>
          </a:bodyPr>
          <a:lstStyle/>
          <a:p>
            <a:pPr algn="ctr"/>
            <a:r>
              <a:rPr lang="en-US" sz="1400" dirty="0" smtClean="0">
                <a:solidFill>
                  <a:schemeClr val="bg1">
                    <a:lumMod val="50000"/>
                  </a:schemeClr>
                </a:solidFill>
              </a:rPr>
              <a:t>[phd.au.dk/</a:t>
            </a:r>
            <a:r>
              <a:rPr lang="en-US" sz="1400" dirty="0" err="1" smtClean="0">
                <a:solidFill>
                  <a:schemeClr val="bg1">
                    <a:lumMod val="50000"/>
                  </a:schemeClr>
                </a:solidFill>
              </a:rPr>
              <a:t>gradschools</a:t>
            </a:r>
            <a:r>
              <a:rPr lang="en-US" sz="1400" dirty="0" smtClean="0">
                <a:solidFill>
                  <a:schemeClr val="bg1">
                    <a:lumMod val="50000"/>
                  </a:schemeClr>
                </a:solidFill>
              </a:rPr>
              <a:t>/</a:t>
            </a:r>
            <a:r>
              <a:rPr lang="en-US" sz="1400" dirty="0" err="1" smtClean="0">
                <a:solidFill>
                  <a:schemeClr val="bg1">
                    <a:lumMod val="50000"/>
                  </a:schemeClr>
                </a:solidFill>
              </a:rPr>
              <a:t>scienceandtechnology</a:t>
            </a:r>
            <a:r>
              <a:rPr lang="en-US" sz="1400" dirty="0" smtClean="0">
                <a:solidFill>
                  <a:schemeClr val="bg1">
                    <a:lumMod val="50000"/>
                  </a:schemeClr>
                </a:solidFill>
              </a:rPr>
              <a:t>/</a:t>
            </a:r>
            <a:r>
              <a:rPr lang="en-US" sz="1400" dirty="0" err="1" smtClean="0">
                <a:solidFill>
                  <a:schemeClr val="bg1">
                    <a:lumMod val="50000"/>
                  </a:schemeClr>
                </a:solidFill>
              </a:rPr>
              <a:t>formsandtemplates</a:t>
            </a:r>
            <a:r>
              <a:rPr lang="en-US" sz="1400" dirty="0" smtClean="0">
                <a:solidFill>
                  <a:schemeClr val="bg1">
                    <a:lumMod val="50000"/>
                  </a:schemeClr>
                </a:solidFill>
              </a:rPr>
              <a:t>/]</a:t>
            </a:r>
            <a:endParaRPr lang="en-US" sz="1400" dirty="0">
              <a:solidFill>
                <a:schemeClr val="bg1">
                  <a:lumMod val="50000"/>
                </a:schemeClr>
              </a:solidFill>
            </a:endParaRPr>
          </a:p>
        </p:txBody>
      </p:sp>
      <p:sp>
        <p:nvSpPr>
          <p:cNvPr id="4" name="Right Arrow 3"/>
          <p:cNvSpPr/>
          <p:nvPr/>
        </p:nvSpPr>
        <p:spPr>
          <a:xfrm>
            <a:off x="539552" y="1196752"/>
            <a:ext cx="1656184" cy="93610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full reference</a:t>
            </a:r>
            <a:endParaRPr lang="en-US" dirty="0"/>
          </a:p>
        </p:txBody>
      </p:sp>
    </p:spTree>
    <p:custDataLst>
      <p:tags r:id="rId1"/>
    </p:custDataLst>
    <p:extLst>
      <p:ext uri="{BB962C8B-B14F-4D97-AF65-F5344CB8AC3E}">
        <p14:creationId xmlns:p14="http://schemas.microsoft.com/office/powerpoint/2010/main" val="390079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GSST §11.1</a:t>
            </a:r>
            <a:endParaRPr lang="en-US" dirty="0"/>
          </a:p>
        </p:txBody>
      </p:sp>
      <p:sp>
        <p:nvSpPr>
          <p:cNvPr id="3" name="Text Placeholder 2"/>
          <p:cNvSpPr>
            <a:spLocks noGrp="1"/>
          </p:cNvSpPr>
          <p:nvPr>
            <p:ph type="body" idx="1"/>
          </p:nvPr>
        </p:nvSpPr>
        <p:spPr>
          <a:xfrm>
            <a:off x="569995" y="1484784"/>
            <a:ext cx="8064896" cy="4464496"/>
          </a:xfrm>
          <a:ln w="28575">
            <a:solidFill>
              <a:srgbClr val="C00000"/>
            </a:solidFill>
          </a:ln>
        </p:spPr>
        <p:txBody>
          <a:bodyPr>
            <a:normAutofit fontScale="92500" lnSpcReduction="20000"/>
          </a:bodyPr>
          <a:lstStyle/>
          <a:p>
            <a:pPr marL="0" indent="0">
              <a:buNone/>
            </a:pPr>
            <a:r>
              <a:rPr lang="en-US" sz="2400" dirty="0"/>
              <a:t>A PhD thesis may be formed </a:t>
            </a:r>
            <a:r>
              <a:rPr lang="en-US" sz="2400" dirty="0" smtClean="0"/>
              <a:t>as      </a:t>
            </a:r>
            <a:r>
              <a:rPr lang="en-US" sz="2400" dirty="0"/>
              <a:t>a </a:t>
            </a:r>
            <a:r>
              <a:rPr lang="en-US" sz="2400" dirty="0" smtClean="0">
                <a:solidFill>
                  <a:srgbClr val="C00000"/>
                </a:solidFill>
              </a:rPr>
              <a:t>monograph</a:t>
            </a:r>
            <a:r>
              <a:rPr lang="en-US" sz="2400" dirty="0"/>
              <a:t>, or it may include a </a:t>
            </a:r>
            <a:r>
              <a:rPr lang="en-US" sz="2400" dirty="0" smtClean="0"/>
              <a:t>                        x   </a:t>
            </a:r>
            <a:r>
              <a:rPr lang="en-US" sz="2400" dirty="0" smtClean="0">
                <a:solidFill>
                  <a:srgbClr val="C00000"/>
                </a:solidFill>
              </a:rPr>
              <a:t>number </a:t>
            </a:r>
            <a:r>
              <a:rPr lang="en-US" sz="2400" dirty="0">
                <a:solidFill>
                  <a:srgbClr val="C00000"/>
                </a:solidFill>
              </a:rPr>
              <a:t>of manuscripts</a:t>
            </a:r>
            <a:r>
              <a:rPr lang="en-US" sz="2400" dirty="0"/>
              <a:t> or papers in different stages of completion that are related to the topic of the PhD project. If the thesis is composed mainly of manuscripts or papers, the PhD student must include a section encompassing the following elements: </a:t>
            </a:r>
          </a:p>
          <a:p>
            <a:r>
              <a:rPr lang="en-US" sz="2400" dirty="0" smtClean="0"/>
              <a:t>A </a:t>
            </a:r>
            <a:r>
              <a:rPr lang="en-US" sz="2400" dirty="0"/>
              <a:t>brief description of the proposed </a:t>
            </a:r>
            <a:r>
              <a:rPr lang="en-US" sz="2400" dirty="0">
                <a:solidFill>
                  <a:srgbClr val="C00000"/>
                </a:solidFill>
              </a:rPr>
              <a:t>research questions </a:t>
            </a:r>
            <a:r>
              <a:rPr lang="en-US" sz="2400" dirty="0"/>
              <a:t>in the papers </a:t>
            </a:r>
          </a:p>
          <a:p>
            <a:r>
              <a:rPr lang="en-US" sz="2400" dirty="0" smtClean="0"/>
              <a:t>A </a:t>
            </a:r>
            <a:r>
              <a:rPr lang="en-US" sz="2400" dirty="0"/>
              <a:t>short presentation of the </a:t>
            </a:r>
            <a:r>
              <a:rPr lang="en-US" sz="2400" dirty="0">
                <a:solidFill>
                  <a:srgbClr val="C00000"/>
                </a:solidFill>
              </a:rPr>
              <a:t>results</a:t>
            </a:r>
            <a:r>
              <a:rPr lang="en-US" sz="2400" dirty="0"/>
              <a:t> and a brief assessment of the applied </a:t>
            </a:r>
            <a:r>
              <a:rPr lang="en-US" sz="2400" dirty="0">
                <a:solidFill>
                  <a:srgbClr val="C00000"/>
                </a:solidFill>
              </a:rPr>
              <a:t>methodologies </a:t>
            </a:r>
          </a:p>
          <a:p>
            <a:r>
              <a:rPr lang="en-US" sz="2400" dirty="0" smtClean="0"/>
              <a:t>A </a:t>
            </a:r>
            <a:r>
              <a:rPr lang="en-US" sz="2400" dirty="0"/>
              <a:t>critical </a:t>
            </a:r>
            <a:r>
              <a:rPr lang="en-US" sz="2400" dirty="0">
                <a:solidFill>
                  <a:srgbClr val="C00000"/>
                </a:solidFill>
              </a:rPr>
              <a:t>review</a:t>
            </a:r>
            <a:r>
              <a:rPr lang="en-US" sz="2400" dirty="0"/>
              <a:t> in which the PhD student relates his or her own work to the most </a:t>
            </a:r>
            <a:r>
              <a:rPr lang="en-US" sz="2400" dirty="0">
                <a:solidFill>
                  <a:srgbClr val="C00000"/>
                </a:solidFill>
              </a:rPr>
              <a:t>state-of-the-art</a:t>
            </a:r>
            <a:r>
              <a:rPr lang="en-US" sz="2400" dirty="0"/>
              <a:t> work within the field. The PhD student must also demonstrate that he or she has an up-to-date knowledge hereof and is able to put this knowledge into a broader perspective. </a:t>
            </a:r>
          </a:p>
          <a:p>
            <a:pPr marL="0" indent="0">
              <a:buNone/>
            </a:pPr>
            <a:r>
              <a:rPr lang="en-US" sz="2400" dirty="0" smtClean="0"/>
              <a:t>The </a:t>
            </a:r>
            <a:r>
              <a:rPr lang="en-US" sz="2400" dirty="0">
                <a:solidFill>
                  <a:srgbClr val="C00000"/>
                </a:solidFill>
              </a:rPr>
              <a:t>review section </a:t>
            </a:r>
            <a:r>
              <a:rPr lang="en-US" sz="2400" dirty="0"/>
              <a:t>may resemble a major review article. </a:t>
            </a:r>
          </a:p>
        </p:txBody>
      </p:sp>
      <p:sp>
        <p:nvSpPr>
          <p:cNvPr id="6" name="Oval 5"/>
          <p:cNvSpPr/>
          <p:nvPr/>
        </p:nvSpPr>
        <p:spPr>
          <a:xfrm>
            <a:off x="650316" y="1792166"/>
            <a:ext cx="252000" cy="252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2</a:t>
            </a:r>
            <a:endParaRPr lang="en-US" sz="2200" dirty="0"/>
          </a:p>
        </p:txBody>
      </p:sp>
      <p:sp>
        <p:nvSpPr>
          <p:cNvPr id="7" name="Oval 6"/>
          <p:cNvSpPr/>
          <p:nvPr/>
        </p:nvSpPr>
        <p:spPr>
          <a:xfrm>
            <a:off x="4231366" y="1531853"/>
            <a:ext cx="252000" cy="252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1</a:t>
            </a:r>
            <a:endParaRPr lang="en-US" sz="2200" dirty="0"/>
          </a:p>
        </p:txBody>
      </p:sp>
    </p:spTree>
    <p:custDataLst>
      <p:tags r:id="rId1"/>
    </p:custDataLst>
    <p:extLst>
      <p:ext uri="{BB962C8B-B14F-4D97-AF65-F5344CB8AC3E}">
        <p14:creationId xmlns:p14="http://schemas.microsoft.com/office/powerpoint/2010/main" val="2817118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341784"/>
            <a:ext cx="9144000" cy="1143000"/>
          </a:xfrm>
        </p:spPr>
        <p:txBody>
          <a:bodyPr>
            <a:noAutofit/>
          </a:bodyPr>
          <a:lstStyle/>
          <a:p>
            <a:pPr>
              <a:defRPr/>
            </a:pPr>
            <a:r>
              <a:rPr lang="en-US" i="1" dirty="0"/>
              <a:t>Your</a:t>
            </a:r>
            <a:r>
              <a:rPr lang="en-US" dirty="0"/>
              <a:t> goal of writing the thesis?</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582737206"/>
              </p:ext>
            </p:extLst>
          </p:nvPr>
        </p:nvGraphicFramePr>
        <p:xfrm>
          <a:off x="-180528" y="2396817"/>
          <a:ext cx="2016125" cy="2743200"/>
        </p:xfrm>
        <a:graphic>
          <a:graphicData uri="http://schemas.openxmlformats.org/presentationml/2006/ole">
            <mc:AlternateContent xmlns:mc="http://schemas.openxmlformats.org/markup-compatibility/2006">
              <mc:Choice xmlns:v="urn:schemas-microsoft-com:vml" Requires="v">
                <p:oleObj spid="_x0000_s10292" name="Chart" r:id="rId8" imgW="1438245" imgH="2009655" progId="MSGraph.Chart.8">
                  <p:embed followColorScheme="full"/>
                </p:oleObj>
              </mc:Choice>
              <mc:Fallback>
                <p:oleObj name="Chart" r:id="rId8" imgW="1438245" imgH="2009655" progId="MSGraph.Chart.8">
                  <p:embed followColorScheme="full"/>
                  <p:pic>
                    <p:nvPicPr>
                      <p:cNvPr id="0" name=""/>
                      <p:cNvPicPr>
                        <a:picLocks noChangeAspect="1" noChangeArrowheads="1"/>
                      </p:cNvPicPr>
                      <p:nvPr/>
                    </p:nvPicPr>
                    <p:blipFill>
                      <a:blip r:embed="rId9"/>
                      <a:srcRect/>
                      <a:stretch>
                        <a:fillRect/>
                      </a:stretch>
                    </p:blipFill>
                    <p:spPr bwMode="auto">
                      <a:xfrm>
                        <a:off x="-180528" y="2396817"/>
                        <a:ext cx="2016125" cy="2743200"/>
                      </a:xfrm>
                      <a:prstGeom prst="rect">
                        <a:avLst/>
                      </a:prstGeom>
                      <a:noFill/>
                      <a:ln>
                        <a:noFill/>
                      </a:ln>
                      <a:effectLst/>
                      <a:extLst/>
                    </p:spPr>
                  </p:pic>
                </p:oleObj>
              </mc:Fallback>
            </mc:AlternateContent>
          </a:graphicData>
        </a:graphic>
      </p:graphicFrame>
      <p:grpSp>
        <p:nvGrpSpPr>
          <p:cNvPr id="5125" name="ResponseCounter"/>
          <p:cNvGrpSpPr>
            <a:grpSpLocks/>
          </p:cNvGrpSpPr>
          <p:nvPr>
            <p:custDataLst>
              <p:tags r:id="rId4"/>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3083" name="TPAnswers"/>
          <p:cNvSpPr>
            <a:spLocks noGrp="1"/>
          </p:cNvSpPr>
          <p:nvPr>
            <p:ph type="body" idx="1"/>
            <p:custDataLst>
              <p:tags r:id="rId5"/>
            </p:custDataLst>
          </p:nvPr>
        </p:nvSpPr>
        <p:spPr>
          <a:xfrm>
            <a:off x="1661538" y="2561456"/>
            <a:ext cx="7085910" cy="2379712"/>
          </a:xfrm>
        </p:spPr>
        <p:txBody>
          <a:bodyPr tIns="45719" bIns="45719">
            <a:noAutofit/>
          </a:bodyPr>
          <a:lstStyle/>
          <a:p>
            <a:pPr>
              <a:buFontTx/>
              <a:buAutoNum type="alphaLcParenR"/>
              <a:defRPr/>
            </a:pPr>
            <a:r>
              <a:rPr lang="en-US" dirty="0"/>
              <a:t>Required – get it done and move </a:t>
            </a:r>
            <a:r>
              <a:rPr lang="en-US" dirty="0" smtClean="0"/>
              <a:t>on</a:t>
            </a:r>
          </a:p>
          <a:p>
            <a:pPr>
              <a:buFontTx/>
              <a:buAutoNum type="alphaLcParenR"/>
              <a:defRPr/>
            </a:pPr>
            <a:r>
              <a:rPr lang="en-US" dirty="0" smtClean="0"/>
              <a:t>Write </a:t>
            </a:r>
            <a:r>
              <a:rPr lang="en-US" dirty="0"/>
              <a:t>a summary and </a:t>
            </a:r>
            <a:r>
              <a:rPr lang="en-US" dirty="0" smtClean="0"/>
              <a:t>stable</a:t>
            </a:r>
          </a:p>
          <a:p>
            <a:pPr>
              <a:buFontTx/>
              <a:buAutoNum type="alphaLcParenR"/>
              <a:defRPr/>
            </a:pPr>
            <a:r>
              <a:rPr lang="en-US" dirty="0" smtClean="0"/>
              <a:t>Rewrite results as a monograph</a:t>
            </a:r>
          </a:p>
          <a:p>
            <a:pPr>
              <a:buFontTx/>
              <a:buAutoNum type="alphaLcParenR"/>
              <a:defRPr/>
            </a:pPr>
            <a:r>
              <a:rPr lang="en-US" dirty="0" smtClean="0"/>
              <a:t>Have not thought about it – yet</a:t>
            </a:r>
            <a:endParaRPr lang="en-US" dirty="0"/>
          </a:p>
        </p:txBody>
      </p:sp>
    </p:spTree>
    <p:custDataLst>
      <p:tags r:id="rId2"/>
    </p:custDataLst>
    <p:extLst>
      <p:ext uri="{BB962C8B-B14F-4D97-AF65-F5344CB8AC3E}">
        <p14:creationId xmlns:p14="http://schemas.microsoft.com/office/powerpoint/2010/main" val="289548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PAnswers"/>
          <p:cNvSpPr>
            <a:spLocks noGrp="1"/>
          </p:cNvSpPr>
          <p:nvPr>
            <p:ph type="body" idx="1"/>
            <p:custDataLst>
              <p:tags r:id="rId3"/>
            </p:custDataLst>
          </p:nvPr>
        </p:nvSpPr>
        <p:spPr>
          <a:xfrm>
            <a:off x="2209800" y="1625352"/>
            <a:ext cx="6250632" cy="3531840"/>
          </a:xfrm>
        </p:spPr>
        <p:txBody>
          <a:bodyPr tIns="45719" bIns="45719">
            <a:noAutofit/>
          </a:bodyPr>
          <a:lstStyle/>
          <a:p>
            <a:pPr>
              <a:buFontTx/>
              <a:buAutoNum type="alphaLcParenR"/>
              <a:defRPr/>
            </a:pPr>
            <a:r>
              <a:rPr lang="en-US" dirty="0" smtClean="0"/>
              <a:t>When you start your PhD studies</a:t>
            </a:r>
          </a:p>
          <a:p>
            <a:pPr>
              <a:buFontTx/>
              <a:buAutoNum type="alphaLcParenR"/>
              <a:defRPr/>
            </a:pPr>
            <a:r>
              <a:rPr lang="en-US" dirty="0"/>
              <a:t>Before the qualifier </a:t>
            </a:r>
            <a:r>
              <a:rPr lang="en-US" dirty="0" smtClean="0"/>
              <a:t>exam</a:t>
            </a:r>
          </a:p>
          <a:p>
            <a:pPr>
              <a:buFontTx/>
              <a:buAutoNum type="alphaLcParenR"/>
              <a:defRPr/>
            </a:pPr>
            <a:r>
              <a:rPr lang="en-US" dirty="0"/>
              <a:t>After the qualifier </a:t>
            </a:r>
            <a:r>
              <a:rPr lang="en-US" dirty="0" smtClean="0"/>
              <a:t>exam</a:t>
            </a:r>
          </a:p>
          <a:p>
            <a:pPr>
              <a:buFontTx/>
              <a:buAutoNum type="alphaLcParenR"/>
              <a:defRPr/>
            </a:pPr>
            <a:r>
              <a:rPr lang="en-US" dirty="0" smtClean="0"/>
              <a:t>6 month before</a:t>
            </a:r>
          </a:p>
          <a:p>
            <a:pPr>
              <a:buFontTx/>
              <a:buAutoNum type="alphaLcParenR"/>
              <a:defRPr/>
            </a:pPr>
            <a:r>
              <a:rPr lang="en-US" dirty="0"/>
              <a:t>3 month </a:t>
            </a:r>
            <a:r>
              <a:rPr lang="en-US" dirty="0" smtClean="0"/>
              <a:t>before</a:t>
            </a:r>
          </a:p>
          <a:p>
            <a:pPr>
              <a:buFontTx/>
              <a:buAutoNum type="alphaLcParenR"/>
              <a:defRPr/>
            </a:pPr>
            <a:r>
              <a:rPr lang="en-US" dirty="0"/>
              <a:t>1 month </a:t>
            </a:r>
            <a:r>
              <a:rPr lang="en-US" dirty="0" smtClean="0"/>
              <a:t>before</a:t>
            </a:r>
            <a:endParaRPr lang="en-US" dirty="0"/>
          </a:p>
        </p:txBody>
      </p:sp>
      <p:sp>
        <p:nvSpPr>
          <p:cNvPr id="3078" name="TPQuestion"/>
          <p:cNvSpPr>
            <a:spLocks noGrp="1"/>
          </p:cNvSpPr>
          <p:nvPr>
            <p:ph type="title"/>
          </p:nvPr>
        </p:nvSpPr>
        <p:spPr>
          <a:xfrm>
            <a:off x="0" y="341784"/>
            <a:ext cx="9144000" cy="1143000"/>
          </a:xfrm>
        </p:spPr>
        <p:txBody>
          <a:bodyPr>
            <a:normAutofit fontScale="90000"/>
          </a:bodyPr>
          <a:lstStyle/>
          <a:p>
            <a:pPr>
              <a:defRPr/>
            </a:pPr>
            <a:r>
              <a:rPr lang="en-US" dirty="0"/>
              <a:t>When to start thinking </a:t>
            </a:r>
            <a:br>
              <a:rPr lang="en-US" dirty="0"/>
            </a:br>
            <a:r>
              <a:rPr lang="en-US" dirty="0" smtClean="0"/>
              <a:t>about the </a:t>
            </a:r>
            <a:r>
              <a:rPr lang="en-US" dirty="0"/>
              <a:t>content of </a:t>
            </a:r>
            <a:r>
              <a:rPr lang="en-US" i="1" dirty="0" smtClean="0"/>
              <a:t>your</a:t>
            </a:r>
            <a:r>
              <a:rPr lang="en-US" dirty="0" smtClean="0"/>
              <a:t> thesis </a:t>
            </a:r>
            <a:r>
              <a:rPr lang="en-US" dirty="0"/>
              <a:t>?</a:t>
            </a:r>
            <a:endParaRPr lang="en-US" dirty="0" smtClean="0">
              <a:solidFill>
                <a:schemeClr val="bg1"/>
              </a:solidFill>
            </a:endParaRPr>
          </a:p>
        </p:txBody>
      </p:sp>
      <p:graphicFrame>
        <p:nvGraphicFramePr>
          <p:cNvPr id="4" name="TPChart"/>
          <p:cNvGraphicFramePr>
            <a:graphicFrameLocks/>
          </p:cNvGraphicFramePr>
          <p:nvPr>
            <p:custDataLst>
              <p:tags r:id="rId4"/>
            </p:custDataLst>
            <p:extLst>
              <p:ext uri="{D42A27DB-BD31-4B8C-83A1-F6EECF244321}">
                <p14:modId xmlns:p14="http://schemas.microsoft.com/office/powerpoint/2010/main" val="3286000651"/>
              </p:ext>
            </p:extLst>
          </p:nvPr>
        </p:nvGraphicFramePr>
        <p:xfrm>
          <a:off x="-108520" y="1340768"/>
          <a:ext cx="2526972" cy="4012505"/>
        </p:xfrm>
        <a:graphic>
          <a:graphicData uri="http://schemas.openxmlformats.org/presentationml/2006/ole">
            <mc:AlternateContent xmlns:mc="http://schemas.openxmlformats.org/markup-compatibility/2006">
              <mc:Choice xmlns:v="urn:schemas-microsoft-com:vml" Requires="v">
                <p:oleObj spid="_x0000_s8246" name="Chart" r:id="rId8" imgW="1438245" imgH="2219394" progId="MSGraph.Chart.8">
                  <p:embed followColorScheme="full"/>
                </p:oleObj>
              </mc:Choice>
              <mc:Fallback>
                <p:oleObj name="Chart" r:id="rId8" imgW="1438245" imgH="2219394" progId="MSGraph.Chart.8">
                  <p:embed followColorScheme="full"/>
                  <p:pic>
                    <p:nvPicPr>
                      <p:cNvPr id="0" name=""/>
                      <p:cNvPicPr>
                        <a:picLocks noChangeAspect="1" noChangeArrowheads="1"/>
                      </p:cNvPicPr>
                      <p:nvPr/>
                    </p:nvPicPr>
                    <p:blipFill>
                      <a:blip r:embed="rId9"/>
                      <a:srcRect/>
                      <a:stretch>
                        <a:fillRect/>
                      </a:stretch>
                    </p:blipFill>
                    <p:spPr bwMode="auto">
                      <a:xfrm>
                        <a:off x="-108520" y="1340768"/>
                        <a:ext cx="2526972" cy="4012505"/>
                      </a:xfrm>
                      <a:prstGeom prst="rect">
                        <a:avLst/>
                      </a:prstGeom>
                      <a:noFill/>
                      <a:ln>
                        <a:noFill/>
                      </a:ln>
                      <a:effectLst/>
                      <a:extLst/>
                    </p:spPr>
                  </p:pic>
                </p:oleObj>
              </mc:Fallback>
            </mc:AlternateContent>
          </a:graphicData>
        </a:graphic>
      </p:graphicFrame>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
        <p:nvSpPr>
          <p:cNvPr id="23" name="Smiley Face 22"/>
          <p:cNvSpPr/>
          <p:nvPr/>
        </p:nvSpPr>
        <p:spPr>
          <a:xfrm>
            <a:off x="5508104" y="4581128"/>
            <a:ext cx="576000" cy="576064"/>
          </a:xfrm>
          <a:prstGeom prst="smileyFace">
            <a:avLst>
              <a:gd name="adj" fmla="val -104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539552" y="5211593"/>
            <a:ext cx="7704856" cy="1300333"/>
            <a:chOff x="539552" y="5355611"/>
            <a:chExt cx="7704856" cy="1300333"/>
          </a:xfrm>
        </p:grpSpPr>
        <p:sp>
          <p:nvSpPr>
            <p:cNvPr id="9" name="Right Arrow 8"/>
            <p:cNvSpPr/>
            <p:nvPr/>
          </p:nvSpPr>
          <p:spPr>
            <a:xfrm>
              <a:off x="539552" y="5805264"/>
              <a:ext cx="7704856" cy="72016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45814" y="5355611"/>
              <a:ext cx="2376264" cy="369332"/>
            </a:xfrm>
            <a:prstGeom prst="rect">
              <a:avLst/>
            </a:prstGeom>
            <a:noFill/>
          </p:spPr>
          <p:txBody>
            <a:bodyPr wrap="square" rtlCol="0">
              <a:spAutoFit/>
            </a:bodyPr>
            <a:lstStyle/>
            <a:p>
              <a:r>
                <a:rPr lang="en-US" dirty="0" smtClean="0"/>
                <a:t>Thesis deadline</a:t>
              </a:r>
              <a:endParaRPr lang="en-US" dirty="0"/>
            </a:p>
          </p:txBody>
        </p:sp>
        <p:cxnSp>
          <p:nvCxnSpPr>
            <p:cNvPr id="10" name="Straight Connector 9"/>
            <p:cNvCxnSpPr/>
            <p:nvPr/>
          </p:nvCxnSpPr>
          <p:spPr>
            <a:xfrm>
              <a:off x="4757582" y="5661248"/>
              <a:ext cx="0" cy="994696"/>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1331640" y="5517231"/>
            <a:ext cx="3439758" cy="1008113"/>
            <a:chOff x="1348266" y="5661249"/>
            <a:chExt cx="3439758" cy="1008113"/>
          </a:xfrm>
        </p:grpSpPr>
        <p:sp>
          <p:nvSpPr>
            <p:cNvPr id="3" name="Isosceles Triangle 2"/>
            <p:cNvSpPr/>
            <p:nvPr/>
          </p:nvSpPr>
          <p:spPr>
            <a:xfrm rot="16200000">
              <a:off x="2921377" y="4833157"/>
              <a:ext cx="1008113" cy="2664297"/>
            </a:xfrm>
            <a:prstGeom prst="triangle">
              <a:avLst>
                <a:gd name="adj" fmla="val 5088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48266" y="5733256"/>
              <a:ext cx="3439758" cy="922688"/>
            </a:xfrm>
            <a:prstGeom prst="rect">
              <a:avLst/>
            </a:prstGeom>
            <a:noFill/>
          </p:spPr>
          <p:txBody>
            <a:bodyPr wrap="square" rtlCol="0">
              <a:spAutoFit/>
            </a:bodyPr>
            <a:lstStyle/>
            <a:p>
              <a:pPr algn="r">
                <a:lnSpc>
                  <a:spcPts val="1600"/>
                </a:lnSpc>
              </a:pPr>
              <a:r>
                <a:rPr lang="en-US" dirty="0" smtClean="0"/>
                <a:t>new results</a:t>
              </a:r>
            </a:p>
            <a:p>
              <a:pPr algn="r">
                <a:lnSpc>
                  <a:spcPts val="1600"/>
                </a:lnSpc>
              </a:pPr>
              <a:r>
                <a:rPr lang="en-US" dirty="0" smtClean="0"/>
                <a:t>finish papers</a:t>
              </a:r>
            </a:p>
            <a:p>
              <a:pPr algn="r">
                <a:lnSpc>
                  <a:spcPts val="1600"/>
                </a:lnSpc>
              </a:pPr>
              <a:r>
                <a:rPr lang="en-US" dirty="0" smtClean="0"/>
                <a:t>conference presentations </a:t>
              </a:r>
            </a:p>
            <a:p>
              <a:pPr algn="r">
                <a:lnSpc>
                  <a:spcPts val="1600"/>
                </a:lnSpc>
              </a:pPr>
              <a:r>
                <a:rPr lang="en-US" dirty="0" smtClean="0"/>
                <a:t>thesis writing</a:t>
              </a:r>
              <a:endParaRPr lang="en-US" dirty="0"/>
            </a:p>
          </p:txBody>
        </p:sp>
      </p:grpSp>
    </p:spTree>
    <p:custDataLst>
      <p:tags r:id="rId2"/>
    </p:custDataLst>
    <p:extLst>
      <p:ext uri="{BB962C8B-B14F-4D97-AF65-F5344CB8AC3E}">
        <p14:creationId xmlns:p14="http://schemas.microsoft.com/office/powerpoint/2010/main" val="126103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repeatDur="0" restart="never"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Timeline</a:t>
            </a:r>
            <a:endParaRPr lang="en-US" dirty="0">
              <a:solidFill>
                <a:srgbClr val="C00000"/>
              </a:solidFill>
            </a:endParaRPr>
          </a:p>
        </p:txBody>
      </p:sp>
      <p:grpSp>
        <p:nvGrpSpPr>
          <p:cNvPr id="20" name="Group 19"/>
          <p:cNvGrpSpPr/>
          <p:nvPr/>
        </p:nvGrpSpPr>
        <p:grpSpPr>
          <a:xfrm>
            <a:off x="755576" y="2948995"/>
            <a:ext cx="7704856" cy="1487765"/>
            <a:chOff x="755576" y="2948995"/>
            <a:chExt cx="7704856" cy="1487765"/>
          </a:xfrm>
        </p:grpSpPr>
        <p:sp>
          <p:nvSpPr>
            <p:cNvPr id="4" name="Right Arrow 3"/>
            <p:cNvSpPr/>
            <p:nvPr/>
          </p:nvSpPr>
          <p:spPr>
            <a:xfrm>
              <a:off x="755576" y="3595326"/>
              <a:ext cx="7704856" cy="72016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004048" y="3523318"/>
              <a:ext cx="0" cy="913442"/>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83968" y="2948995"/>
              <a:ext cx="1440160" cy="646331"/>
            </a:xfrm>
            <a:prstGeom prst="rect">
              <a:avLst/>
            </a:prstGeom>
            <a:noFill/>
          </p:spPr>
          <p:txBody>
            <a:bodyPr wrap="square" rtlCol="0">
              <a:spAutoFit/>
            </a:bodyPr>
            <a:lstStyle/>
            <a:p>
              <a:pPr algn="ctr"/>
              <a:r>
                <a:rPr lang="en-US" dirty="0" smtClean="0"/>
                <a:t>Thesis</a:t>
              </a:r>
            </a:p>
            <a:p>
              <a:pPr algn="ctr"/>
              <a:r>
                <a:rPr lang="en-US" dirty="0" smtClean="0"/>
                <a:t>deadline</a:t>
              </a:r>
              <a:endParaRPr lang="en-US" dirty="0"/>
            </a:p>
          </p:txBody>
        </p:sp>
      </p:grpSp>
      <p:grpSp>
        <p:nvGrpSpPr>
          <p:cNvPr id="11" name="Group 10"/>
          <p:cNvGrpSpPr/>
          <p:nvPr/>
        </p:nvGrpSpPr>
        <p:grpSpPr>
          <a:xfrm>
            <a:off x="6672499" y="4099382"/>
            <a:ext cx="2188449" cy="2425962"/>
            <a:chOff x="6704031" y="3883358"/>
            <a:chExt cx="2188449" cy="2425962"/>
          </a:xfrm>
        </p:grpSpPr>
        <p:sp>
          <p:nvSpPr>
            <p:cNvPr id="16" name="TextBox 15"/>
            <p:cNvSpPr txBox="1"/>
            <p:nvPr/>
          </p:nvSpPr>
          <p:spPr>
            <a:xfrm>
              <a:off x="7236296" y="5847655"/>
              <a:ext cx="1656184" cy="461665"/>
            </a:xfrm>
            <a:prstGeom prst="rect">
              <a:avLst/>
            </a:prstGeom>
            <a:noFill/>
          </p:spPr>
          <p:txBody>
            <a:bodyPr wrap="square" rtlCol="0">
              <a:spAutoFit/>
            </a:bodyPr>
            <a:lstStyle/>
            <a:p>
              <a:pPr algn="ctr"/>
              <a:r>
                <a:rPr lang="en-US" sz="2400" dirty="0" smtClean="0">
                  <a:solidFill>
                    <a:srgbClr val="C00000"/>
                  </a:solidFill>
                </a:rPr>
                <a:t>Reception</a:t>
              </a:r>
              <a:endParaRPr lang="en-US" sz="2400" dirty="0">
                <a:solidFill>
                  <a:srgbClr val="C00000"/>
                </a:solidFill>
              </a:endParaRPr>
            </a:p>
          </p:txBody>
        </p:sp>
        <p:grpSp>
          <p:nvGrpSpPr>
            <p:cNvPr id="3" name="Group 2"/>
            <p:cNvGrpSpPr/>
            <p:nvPr/>
          </p:nvGrpSpPr>
          <p:grpSpPr>
            <a:xfrm>
              <a:off x="6704031" y="3883358"/>
              <a:ext cx="2013196" cy="1993626"/>
              <a:chOff x="6704031" y="3883358"/>
              <a:chExt cx="2013196" cy="1993626"/>
            </a:xfrm>
          </p:grpSpPr>
          <p:pic>
            <p:nvPicPr>
              <p:cNvPr id="2050" name="Picture 2" descr="http://wineworldspirits.com/wp-content/uploads/2012/12/champag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5059" y="4364816"/>
                <a:ext cx="1512168" cy="1512168"/>
              </a:xfrm>
              <a:prstGeom prst="rect">
                <a:avLst/>
              </a:prstGeom>
              <a:noFill/>
              <a:extLst>
                <a:ext uri="{909E8E84-426E-40DD-AFC4-6F175D3DCCD1}">
                  <a14:hiddenFill xmlns:a14="http://schemas.microsoft.com/office/drawing/2010/main">
                    <a:solidFill>
                      <a:srgbClr val="FFFFFF"/>
                    </a:solidFill>
                  </a14:hiddenFill>
                </a:ext>
              </a:extLst>
            </p:spPr>
          </p:pic>
          <p:sp>
            <p:nvSpPr>
              <p:cNvPr id="17" name="Down Arrow 16"/>
              <p:cNvSpPr/>
              <p:nvPr/>
            </p:nvSpPr>
            <p:spPr>
              <a:xfrm rot="8502031">
                <a:off x="6704031" y="3883358"/>
                <a:ext cx="485545" cy="774685"/>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23"/>
          <p:cNvGrpSpPr/>
          <p:nvPr/>
        </p:nvGrpSpPr>
        <p:grpSpPr>
          <a:xfrm>
            <a:off x="611560" y="2947254"/>
            <a:ext cx="7790681" cy="2142733"/>
            <a:chOff x="611560" y="2947254"/>
            <a:chExt cx="7790681" cy="2142733"/>
          </a:xfrm>
        </p:grpSpPr>
        <p:cxnSp>
          <p:nvCxnSpPr>
            <p:cNvPr id="7" name="Straight Connector 6"/>
            <p:cNvCxnSpPr/>
            <p:nvPr/>
          </p:nvCxnSpPr>
          <p:spPr>
            <a:xfrm flipH="1">
              <a:off x="1331640" y="3667398"/>
              <a:ext cx="0" cy="468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2948995"/>
              <a:ext cx="1440160" cy="646331"/>
            </a:xfrm>
            <a:prstGeom prst="rect">
              <a:avLst/>
            </a:prstGeom>
            <a:noFill/>
          </p:spPr>
          <p:txBody>
            <a:bodyPr wrap="square" rtlCol="0">
              <a:spAutoFit/>
            </a:bodyPr>
            <a:lstStyle/>
            <a:p>
              <a:pPr algn="ctr"/>
              <a:r>
                <a:rPr lang="en-US" dirty="0" smtClean="0"/>
                <a:t>PhD enrollment</a:t>
              </a:r>
              <a:endParaRPr lang="en-US" dirty="0"/>
            </a:p>
          </p:txBody>
        </p:sp>
        <p:sp>
          <p:nvSpPr>
            <p:cNvPr id="10" name="TextBox 9"/>
            <p:cNvSpPr txBox="1"/>
            <p:nvPr/>
          </p:nvSpPr>
          <p:spPr>
            <a:xfrm>
              <a:off x="5868144" y="2948995"/>
              <a:ext cx="1440160" cy="646331"/>
            </a:xfrm>
            <a:prstGeom prst="rect">
              <a:avLst/>
            </a:prstGeom>
            <a:noFill/>
          </p:spPr>
          <p:txBody>
            <a:bodyPr wrap="square" rtlCol="0">
              <a:spAutoFit/>
            </a:bodyPr>
            <a:lstStyle/>
            <a:p>
              <a:pPr algn="ctr"/>
              <a:r>
                <a:rPr lang="en-US" dirty="0" smtClean="0"/>
                <a:t>Thesis</a:t>
              </a:r>
            </a:p>
            <a:p>
              <a:pPr algn="ctr"/>
              <a:r>
                <a:rPr lang="en-US" dirty="0" err="1" smtClean="0"/>
                <a:t>defence</a:t>
              </a:r>
              <a:endParaRPr lang="en-US" dirty="0"/>
            </a:p>
          </p:txBody>
        </p:sp>
        <p:cxnSp>
          <p:nvCxnSpPr>
            <p:cNvPr id="12" name="Straight Connector 11"/>
            <p:cNvCxnSpPr/>
            <p:nvPr/>
          </p:nvCxnSpPr>
          <p:spPr>
            <a:xfrm flipH="1">
              <a:off x="6660232" y="3667398"/>
              <a:ext cx="0" cy="468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Left Brace 12"/>
            <p:cNvSpPr/>
            <p:nvPr/>
          </p:nvSpPr>
          <p:spPr>
            <a:xfrm rot="16200000">
              <a:off x="3060710" y="2498529"/>
              <a:ext cx="193067" cy="3584702"/>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rot="16200000">
              <a:off x="5735674" y="3527690"/>
              <a:ext cx="193067" cy="1512000"/>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5220072" y="4443656"/>
              <a:ext cx="1296144" cy="646331"/>
            </a:xfrm>
            <a:prstGeom prst="rect">
              <a:avLst/>
            </a:prstGeom>
            <a:noFill/>
          </p:spPr>
          <p:txBody>
            <a:bodyPr wrap="square" rtlCol="0">
              <a:spAutoFit/>
            </a:bodyPr>
            <a:lstStyle/>
            <a:p>
              <a:pPr algn="ctr"/>
              <a:r>
                <a:rPr lang="en-US" dirty="0" smtClean="0"/>
                <a:t>3 weeks -</a:t>
              </a:r>
            </a:p>
            <a:p>
              <a:pPr algn="ctr"/>
              <a:r>
                <a:rPr lang="en-US" dirty="0" smtClean="0"/>
                <a:t>3 months</a:t>
              </a:r>
              <a:endParaRPr lang="en-US" dirty="0"/>
            </a:p>
          </p:txBody>
        </p:sp>
        <p:cxnSp>
          <p:nvCxnSpPr>
            <p:cNvPr id="19" name="Straight Connector 18"/>
            <p:cNvCxnSpPr/>
            <p:nvPr/>
          </p:nvCxnSpPr>
          <p:spPr>
            <a:xfrm flipH="1">
              <a:off x="3203848" y="3667398"/>
              <a:ext cx="0" cy="468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83768" y="2947254"/>
              <a:ext cx="1440160" cy="646331"/>
            </a:xfrm>
            <a:prstGeom prst="rect">
              <a:avLst/>
            </a:prstGeom>
            <a:noFill/>
          </p:spPr>
          <p:txBody>
            <a:bodyPr wrap="square" rtlCol="0">
              <a:spAutoFit/>
            </a:bodyPr>
            <a:lstStyle/>
            <a:p>
              <a:pPr algn="ctr"/>
              <a:r>
                <a:rPr lang="en-US" dirty="0" smtClean="0"/>
                <a:t>Qualifier exam</a:t>
              </a:r>
              <a:endParaRPr lang="en-US" dirty="0"/>
            </a:p>
          </p:txBody>
        </p:sp>
        <p:cxnSp>
          <p:nvCxnSpPr>
            <p:cNvPr id="22" name="Straight Connector 21"/>
            <p:cNvCxnSpPr/>
            <p:nvPr/>
          </p:nvCxnSpPr>
          <p:spPr>
            <a:xfrm>
              <a:off x="6886596" y="3746795"/>
              <a:ext cx="0" cy="396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31817" y="3442018"/>
              <a:ext cx="1770424" cy="369332"/>
            </a:xfrm>
            <a:prstGeom prst="rect">
              <a:avLst/>
            </a:prstGeom>
            <a:noFill/>
          </p:spPr>
          <p:txBody>
            <a:bodyPr wrap="square" rtlCol="0">
              <a:spAutoFit/>
            </a:bodyPr>
            <a:lstStyle/>
            <a:p>
              <a:r>
                <a:rPr lang="en-US" dirty="0" smtClean="0"/>
                <a:t>typo fixes</a:t>
              </a:r>
              <a:endParaRPr lang="en-US" dirty="0"/>
            </a:p>
          </p:txBody>
        </p:sp>
        <p:sp>
          <p:nvSpPr>
            <p:cNvPr id="25" name="TextBox 24"/>
            <p:cNvSpPr txBox="1"/>
            <p:nvPr/>
          </p:nvSpPr>
          <p:spPr>
            <a:xfrm>
              <a:off x="1259632" y="4387414"/>
              <a:ext cx="4032448" cy="369332"/>
            </a:xfrm>
            <a:prstGeom prst="rect">
              <a:avLst/>
            </a:prstGeom>
            <a:noFill/>
          </p:spPr>
          <p:txBody>
            <a:bodyPr wrap="square" rtlCol="0">
              <a:spAutoFit/>
            </a:bodyPr>
            <a:lstStyle/>
            <a:p>
              <a:r>
                <a:rPr lang="en-US" dirty="0" smtClean="0"/>
                <a:t>PhD studies, TAs, stay abroad, beer, ...</a:t>
              </a:r>
              <a:endParaRPr lang="en-US" dirty="0"/>
            </a:p>
          </p:txBody>
        </p:sp>
      </p:grpSp>
      <p:grpSp>
        <p:nvGrpSpPr>
          <p:cNvPr id="5" name="Group 4"/>
          <p:cNvGrpSpPr/>
          <p:nvPr/>
        </p:nvGrpSpPr>
        <p:grpSpPr>
          <a:xfrm>
            <a:off x="531239" y="3902613"/>
            <a:ext cx="4248472" cy="2262691"/>
            <a:chOff x="539552" y="3429000"/>
            <a:chExt cx="4248472" cy="2262691"/>
          </a:xfrm>
        </p:grpSpPr>
        <p:sp>
          <p:nvSpPr>
            <p:cNvPr id="26" name="Oval 25"/>
            <p:cNvSpPr/>
            <p:nvPr/>
          </p:nvSpPr>
          <p:spPr>
            <a:xfrm>
              <a:off x="1547664"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087736"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951832"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99904"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175968"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680024"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519784" y="3429000"/>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39552" y="5168269"/>
              <a:ext cx="108000" cy="10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59489" y="5045360"/>
              <a:ext cx="3168352" cy="646331"/>
            </a:xfrm>
            <a:prstGeom prst="rect">
              <a:avLst/>
            </a:prstGeom>
            <a:noFill/>
          </p:spPr>
          <p:txBody>
            <a:bodyPr wrap="square" rtlCol="0">
              <a:spAutoFit/>
            </a:bodyPr>
            <a:lstStyle/>
            <a:p>
              <a:r>
                <a:rPr lang="en-US" dirty="0" smtClean="0"/>
                <a:t>PhD plan updates /</a:t>
              </a:r>
              <a:br>
                <a:rPr lang="en-US" dirty="0" smtClean="0"/>
              </a:br>
              <a:r>
                <a:rPr lang="en-US" dirty="0" smtClean="0"/>
                <a:t>support group meetings</a:t>
              </a:r>
              <a:endParaRPr lang="en-US" dirty="0"/>
            </a:p>
          </p:txBody>
        </p:sp>
      </p:grpSp>
      <p:sp>
        <p:nvSpPr>
          <p:cNvPr id="23" name="Rectangle 22"/>
          <p:cNvSpPr/>
          <p:nvPr/>
        </p:nvSpPr>
        <p:spPr>
          <a:xfrm>
            <a:off x="4608004" y="1772816"/>
            <a:ext cx="792088" cy="1080120"/>
          </a:xfrm>
          <a:prstGeom prst="rect">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thesis.tex</a:t>
            </a:r>
            <a:endParaRPr lang="en-US" dirty="0">
              <a:solidFill>
                <a:schemeClr val="tx1"/>
              </a:solidFill>
            </a:endParaRPr>
          </a:p>
        </p:txBody>
      </p:sp>
    </p:spTree>
    <p:custDataLst>
      <p:tags r:id="rId1"/>
    </p:custDataLst>
    <p:extLst>
      <p:ext uri="{BB962C8B-B14F-4D97-AF65-F5344CB8AC3E}">
        <p14:creationId xmlns:p14="http://schemas.microsoft.com/office/powerpoint/2010/main" val="28680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PQuestion"/>
          <p:cNvSpPr>
            <a:spLocks noGrp="1"/>
          </p:cNvSpPr>
          <p:nvPr>
            <p:ph type="title"/>
          </p:nvPr>
        </p:nvSpPr>
        <p:spPr>
          <a:xfrm>
            <a:off x="0" y="20283"/>
            <a:ext cx="9144000" cy="1143000"/>
          </a:xfrm>
        </p:spPr>
        <p:txBody>
          <a:bodyPr>
            <a:normAutofit/>
          </a:bodyPr>
          <a:lstStyle/>
          <a:p>
            <a:pPr>
              <a:defRPr/>
            </a:pPr>
            <a:r>
              <a:rPr lang="en-US" dirty="0" smtClean="0"/>
              <a:t>Language of PhD thesis</a:t>
            </a:r>
            <a:endParaRPr lang="en-US" dirty="0" smtClean="0">
              <a:solidFill>
                <a:schemeClr val="bg1"/>
              </a:solidFill>
            </a:endParaRP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806283258"/>
              </p:ext>
            </p:extLst>
          </p:nvPr>
        </p:nvGraphicFramePr>
        <p:xfrm>
          <a:off x="755576" y="3024624"/>
          <a:ext cx="2016819" cy="2323653"/>
        </p:xfrm>
        <a:graphic>
          <a:graphicData uri="http://schemas.openxmlformats.org/presentationml/2006/ole">
            <mc:AlternateContent xmlns:mc="http://schemas.openxmlformats.org/markup-compatibility/2006">
              <mc:Choice xmlns:v="urn:schemas-microsoft-com:vml" Requires="v">
                <p:oleObj spid="_x0000_s16411" name="Chart" r:id="rId8" imgW="1438245" imgH="1847965" progId="MSGraph.Chart.8">
                  <p:embed followColorScheme="full"/>
                </p:oleObj>
              </mc:Choice>
              <mc:Fallback>
                <p:oleObj name="Chart" r:id="rId8" imgW="1438245" imgH="1847965" progId="MSGraph.Chart.8">
                  <p:embed followColorScheme="full"/>
                  <p:pic>
                    <p:nvPicPr>
                      <p:cNvPr id="0" name=""/>
                      <p:cNvPicPr>
                        <a:picLocks noChangeAspect="1" noChangeArrowheads="1"/>
                      </p:cNvPicPr>
                      <p:nvPr/>
                    </p:nvPicPr>
                    <p:blipFill>
                      <a:blip r:embed="rId9"/>
                      <a:srcRect/>
                      <a:stretch>
                        <a:fillRect/>
                      </a:stretch>
                    </p:blipFill>
                    <p:spPr bwMode="auto">
                      <a:xfrm>
                        <a:off x="755576" y="3024624"/>
                        <a:ext cx="2016819" cy="2323653"/>
                      </a:xfrm>
                      <a:prstGeom prst="rect">
                        <a:avLst/>
                      </a:prstGeom>
                      <a:noFill/>
                      <a:ln>
                        <a:noFill/>
                      </a:ln>
                      <a:effectLst/>
                      <a:extLst/>
                    </p:spPr>
                  </p:pic>
                </p:oleObj>
              </mc:Fallback>
            </mc:AlternateContent>
          </a:graphicData>
        </a:graphic>
      </p:graphicFrame>
      <p:sp>
        <p:nvSpPr>
          <p:cNvPr id="23" name="Smiley Face 22"/>
          <p:cNvSpPr/>
          <p:nvPr/>
        </p:nvSpPr>
        <p:spPr>
          <a:xfrm>
            <a:off x="6084264" y="4653136"/>
            <a:ext cx="576000" cy="576064"/>
          </a:xfrm>
          <a:prstGeom prst="smileyFace">
            <a:avLst>
              <a:gd name="adj" fmla="val 4653"/>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3752" y="1019267"/>
            <a:ext cx="8964488" cy="1384995"/>
          </a:xfrm>
          <a:prstGeom prst="rect">
            <a:avLst/>
          </a:prstGeom>
          <a:noFill/>
        </p:spPr>
        <p:txBody>
          <a:bodyPr wrap="square" rtlCol="0">
            <a:spAutoFit/>
          </a:bodyPr>
          <a:lstStyle/>
          <a:p>
            <a:r>
              <a:rPr lang="en-US" sz="2800" dirty="0" smtClean="0"/>
              <a:t>GSST §11.1: </a:t>
            </a:r>
            <a:r>
              <a:rPr lang="en-US" sz="2800" dirty="0"/>
              <a:t>The PhD thesis is normally written in English, however, the Head of PhD School may allow the PhD student to write the PhD thesis or parts of it in another </a:t>
            </a:r>
            <a:r>
              <a:rPr lang="en-US" sz="2800" dirty="0" smtClean="0"/>
              <a:t>language</a:t>
            </a:r>
            <a:endParaRPr lang="en-US" sz="2800" dirty="0"/>
          </a:p>
        </p:txBody>
      </p:sp>
      <p:sp>
        <p:nvSpPr>
          <p:cNvPr id="11" name="TextBox 10"/>
          <p:cNvSpPr txBox="1"/>
          <p:nvPr/>
        </p:nvSpPr>
        <p:spPr>
          <a:xfrm>
            <a:off x="76525" y="5787261"/>
            <a:ext cx="8964488" cy="954107"/>
          </a:xfrm>
          <a:prstGeom prst="rect">
            <a:avLst/>
          </a:prstGeom>
          <a:noFill/>
        </p:spPr>
        <p:txBody>
          <a:bodyPr wrap="square" rtlCol="0">
            <a:spAutoFit/>
          </a:bodyPr>
          <a:lstStyle/>
          <a:p>
            <a:r>
              <a:rPr lang="en-US" sz="2800" dirty="0" smtClean="0"/>
              <a:t>GSST §11.1: ... </a:t>
            </a:r>
            <a:r>
              <a:rPr lang="en-US" sz="2800" dirty="0"/>
              <a:t>A one page résumé in Danish and a one page résumé in English must be included in the thesis. </a:t>
            </a:r>
          </a:p>
        </p:txBody>
      </p:sp>
      <p:sp>
        <p:nvSpPr>
          <p:cNvPr id="12" name="TextBox 11"/>
          <p:cNvSpPr txBox="1"/>
          <p:nvPr/>
        </p:nvSpPr>
        <p:spPr>
          <a:xfrm>
            <a:off x="1763688" y="2545740"/>
            <a:ext cx="5040560" cy="523220"/>
          </a:xfrm>
          <a:prstGeom prst="rect">
            <a:avLst/>
          </a:prstGeom>
          <a:noFill/>
        </p:spPr>
        <p:txBody>
          <a:bodyPr wrap="square" rtlCol="0">
            <a:spAutoFit/>
          </a:bodyPr>
          <a:lstStyle/>
          <a:p>
            <a:pPr algn="ctr"/>
            <a:r>
              <a:rPr lang="en-US" sz="2800" dirty="0" smtClean="0">
                <a:solidFill>
                  <a:srgbClr val="C00000"/>
                </a:solidFill>
              </a:rPr>
              <a:t>Language of abstract ?</a:t>
            </a:r>
            <a:endParaRPr lang="en-US" sz="2800" dirty="0">
              <a:solidFill>
                <a:srgbClr val="C00000"/>
              </a:solidFill>
            </a:endParaRPr>
          </a:p>
        </p:txBody>
      </p:sp>
      <p:sp>
        <p:nvSpPr>
          <p:cNvPr id="3083" name="TPAnswers"/>
          <p:cNvSpPr>
            <a:spLocks noGrp="1"/>
          </p:cNvSpPr>
          <p:nvPr>
            <p:ph type="body" idx="1"/>
            <p:custDataLst>
              <p:tags r:id="rId4"/>
            </p:custDataLst>
          </p:nvPr>
        </p:nvSpPr>
        <p:spPr>
          <a:xfrm>
            <a:off x="2582566" y="3141884"/>
            <a:ext cx="4005722" cy="2159323"/>
          </a:xfrm>
        </p:spPr>
        <p:txBody>
          <a:bodyPr tIns="45719" bIns="45719">
            <a:noAutofit/>
          </a:bodyPr>
          <a:lstStyle/>
          <a:p>
            <a:pPr>
              <a:buFontTx/>
              <a:buAutoNum type="alphaLcParenR"/>
              <a:defRPr/>
            </a:pPr>
            <a:r>
              <a:rPr lang="en-US" sz="2800" dirty="0" smtClean="0"/>
              <a:t>Language of thesis</a:t>
            </a:r>
          </a:p>
          <a:p>
            <a:pPr>
              <a:buFontTx/>
              <a:buAutoNum type="alphaLcParenR"/>
              <a:defRPr/>
            </a:pPr>
            <a:r>
              <a:rPr lang="en-US" sz="2800" dirty="0" smtClean="0"/>
              <a:t>English</a:t>
            </a:r>
          </a:p>
          <a:p>
            <a:pPr>
              <a:buFontTx/>
              <a:buAutoNum type="alphaLcParenR"/>
              <a:defRPr/>
            </a:pPr>
            <a:r>
              <a:rPr lang="en-US" sz="2800" dirty="0" smtClean="0"/>
              <a:t>Danish</a:t>
            </a:r>
          </a:p>
          <a:p>
            <a:pPr>
              <a:buFontTx/>
              <a:buAutoNum type="alphaLcParenR"/>
              <a:defRPr/>
            </a:pPr>
            <a:r>
              <a:rPr lang="en-US" sz="2800" dirty="0" smtClean="0"/>
              <a:t>Danish and English</a:t>
            </a:r>
            <a:endParaRPr lang="en-US" sz="2800" dirty="0"/>
          </a:p>
        </p:txBody>
      </p:sp>
      <p:grpSp>
        <p:nvGrpSpPr>
          <p:cNvPr id="5125" name="ResponseCounter"/>
          <p:cNvGrpSpPr>
            <a:grpSpLocks/>
          </p:cNvGrpSpPr>
          <p:nvPr>
            <p:custDataLst>
              <p:tags r:id="rId5"/>
            </p:custDataLst>
          </p:nvPr>
        </p:nvGrpSpPr>
        <p:grpSpPr bwMode="auto">
          <a:xfrm>
            <a:off x="0" y="6559550"/>
            <a:ext cx="9745663" cy="298450"/>
            <a:chOff x="190500" y="6369327"/>
            <a:chExt cx="3798465" cy="298174"/>
          </a:xfrm>
        </p:grpSpPr>
        <p:sp>
          <p:nvSpPr>
            <p:cNvPr id="15" name="RCFill"/>
            <p:cNvSpPr/>
            <p:nvPr/>
          </p:nvSpPr>
          <p:spPr>
            <a:xfrm>
              <a:off x="190500" y="6388359"/>
              <a:ext cx="0" cy="253765"/>
            </a:xfrm>
            <a:prstGeom prst="rect">
              <a:avLst/>
            </a:prstGeom>
            <a:pattFill prst="dkVert">
              <a:fgClr>
                <a:srgbClr val="FFFFFF"/>
              </a:fgClr>
              <a:bgClr>
                <a:srgbClr val="C6E2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14" name="RCFrame"/>
            <p:cNvSpPr/>
            <p:nvPr/>
          </p:nvSpPr>
          <p:spPr>
            <a:xfrm>
              <a:off x="190500" y="6369327"/>
              <a:ext cx="3798465" cy="29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smtClean="0">
                  <a:solidFill>
                    <a:schemeClr val="bg1"/>
                  </a:solidFill>
                  <a:latin typeface="Tahoma"/>
                </a:rPr>
                <a:t>0 of 42</a:t>
              </a:r>
              <a:endParaRPr lang="en-US" sz="1400" dirty="0">
                <a:solidFill>
                  <a:schemeClr val="bg1"/>
                </a:solidFill>
                <a:latin typeface="Tahoma"/>
              </a:endParaRPr>
            </a:p>
          </p:txBody>
        </p:sp>
      </p:grpSp>
    </p:spTree>
    <p:custDataLst>
      <p:tags r:id="rId2"/>
    </p:custDataLst>
    <p:extLst>
      <p:ext uri="{BB962C8B-B14F-4D97-AF65-F5344CB8AC3E}">
        <p14:creationId xmlns:p14="http://schemas.microsoft.com/office/powerpoint/2010/main" val="196051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repeatDur="0" restart="never"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repeatDur="0" restart="never"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23" grpId="0" animBg="1"/>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4.0"/>
  <p:tag name="TPVERSION" val="2008"/>
  <p:tag name="PPVERSION" val="14.0"/>
  <p:tag name="DELIMITERS" val="3.1"/>
  <p:tag name="SHOWBARVISIBLE" val="True"/>
  <p:tag name="USESECONDARYMONITOR" val="True"/>
  <p:tag name="SAVECSVWITHSESSION" val="Tru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GRIDFONTSIZE" val="12"/>
  <p:tag name="POLLINGCYCLE" val="2"/>
  <p:tag name="CHARTCOLORS" val="0"/>
  <p:tag name="CHARTLABELS" val="1"/>
  <p:tag name="RESETCHARTS" val="True"/>
  <p:tag name="INCLUDENONRESPONDERS" val="False"/>
  <p:tag name="MULTIRESPDIVISOR" val="1"/>
  <p:tag name="INCLUDEPPT" val="True"/>
  <p:tag name="ALLOWUSERFEEDBACK" val="True"/>
  <p:tag name="CORRECTPOINTVALUE" val="1"/>
  <p:tag name="INCORRECTPOINTVALUE" val="0"/>
  <p:tag name="REALTIMEBACKUP" val="False"/>
  <p:tag name="REALTIMEBACKUPPATH" val="(None)"/>
  <p:tag name="ZEROBASED" val="False"/>
  <p:tag name="AUTOADJUSTPARTRANGE" val="True"/>
  <p:tag name="CHARTSCALE" val="True"/>
  <p:tag name="ADVANCEDSETTINGSVIEW"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INCLUDESESSION" val="True"/>
  <p:tag name="LUIDIAENABLED" val="False"/>
  <p:tag name="TASKPANEKEY" val="c4ef8593-78b4-44b6-88f9-78acb04ecc57"/>
  <p:tag name="TPFULLVERSION" val="4.5.1.2243"/>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7"/>
  <p:tag name="SLIDEGUID" val="B9D6D00419DD44B0AD433CC412423C59"/>
  <p:tag name="QUESTIONALIAS" val="Your goal of writing the thesis?"/>
  <p:tag name="ANSWERSALIAS" val="Required – get it done and move on|smicln|Write a summary and stable|smicln|Rewrite results as a monograph|smicln|Have not thought about it – yet"/>
  <p:tag name="VALUES" val="No Value|smicln|No Value|smicln|No Value|smicln|No Value"/>
  <p:tag name="TOTALRESPONSES" val="4"/>
  <p:tag name="RESPONSECOUNT" val="40"/>
  <p:tag name="SLICED" val="False"/>
  <p:tag name="RESPONSES" val="4;1;4;2;"/>
  <p:tag name="CHARTSTRINGSTD" val="10 10 0 20"/>
  <p:tag name="CHARTSTRINGREV" val="20 0 10 10"/>
  <p:tag name="CHARTSTRINGSTDPER" val="0.25 0.25 0 0.5"/>
  <p:tag name="CHARTSTRINGREVPER" val="0.5 0 0.25 0.25"/>
  <p:tag name="RESPONSESGATHERED" val="False"/>
  <p:tag name="ANONYMOUSTEMP" val="False"/>
</p:tagLst>
</file>

<file path=ppt/tags/tag11.xml><?xml version="1.0" encoding="utf-8"?>
<p:tagLst xmlns:a="http://schemas.openxmlformats.org/drawingml/2006/main" xmlns:r="http://schemas.openxmlformats.org/officeDocument/2006/relationships" xmlns:p="http://schemas.openxmlformats.org/presentationml/2006/main">
  <p:tag name="CHARTTYPE" val="3"/>
</p:tagLst>
</file>

<file path=ppt/tags/tag12.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13.xml><?xml version="1.0" encoding="utf-8"?>
<p:tagLst xmlns:a="http://schemas.openxmlformats.org/drawingml/2006/main" xmlns:r="http://schemas.openxmlformats.org/officeDocument/2006/relationships" xmlns:p="http://schemas.openxmlformats.org/presentationml/2006/main">
  <p:tag name="ANSWERBULLETS" val="9"/>
  <p:tag name="TEXTLENGTH" val="124"/>
  <p:tag name="FONTSIZE" val="32"/>
  <p:tag name="BULLETTYPE" val="ppBulletAlphaLCParenRight"/>
  <p:tag name="ANSWERTEXT" val="Required – get it done and move on&#10;Write a summary and stable&#10;Rewrite results as a monograph&#10;Have not thought about it – yet"/>
  <p:tag name="OLDNUMANSWERS" val="4"/>
</p:tagLst>
</file>

<file path=ppt/tags/tag14.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ANSWERSALIAS" val="When you start your PhD studies|smicln|Before the qualifier exam|smicln|After the qualifier exam|smicln|6 month before|smicln|3 month before|smicln|1 month before"/>
  <p:tag name="SLIDEORDER" val="7"/>
  <p:tag name="SLIDEGUID" val="AC2D11796876434B972C2A11FD18E012"/>
  <p:tag name="QUESTIONALIAS" val="When to start thinking  about the content of your thesis ?"/>
  <p:tag name="TOTALRESPONSES" val="5"/>
  <p:tag name="RESPONSECOUNT" val="50"/>
  <p:tag name="SLICED" val="False"/>
  <p:tag name="RESPONSES" val="1;1;1;4;5;"/>
  <p:tag name="CHARTSTRINGSTD" val="30 0 0 10 10 0"/>
  <p:tag name="CHARTSTRINGREV" val="0 10 10 0 0 30"/>
  <p:tag name="CHARTSTRINGSTDPER" val="0.6 0 0 0.2 0.2 0"/>
  <p:tag name="CHARTSTRINGREVPER" val="0 0.2 0.2 0 0 0.6"/>
  <p:tag name="VALUES" val="No Value|smicln|No Value|smicln|No Value|smicln|No Value|smicln|No Value|smicln|No Value"/>
  <p:tag name="RESPONSESGATHERED" val="False"/>
  <p:tag name="ANONYMOUSTEMP" val="False"/>
</p:tagLst>
</file>

<file path=ppt/tags/tag15.xml><?xml version="1.0" encoding="utf-8"?>
<p:tagLst xmlns:a="http://schemas.openxmlformats.org/drawingml/2006/main" xmlns:r="http://schemas.openxmlformats.org/officeDocument/2006/relationships" xmlns:p="http://schemas.openxmlformats.org/presentationml/2006/main">
  <p:tag name="ANSWERBULLETS" val="9"/>
  <p:tag name="TEXTLENGTH" val="127"/>
  <p:tag name="FONTSIZE" val="32"/>
  <p:tag name="BULLETTYPE" val="ppBulletAlphaLCParenRight"/>
  <p:tag name="ANSWERTEXT" val="When you start your PhD studies&#10;Before the qualifier exam&#10;After the qualifier exam&#10;6 month before&#10;3 month before&#10;1 month before"/>
  <p:tag name="OLDNUMANSWERS" val="6"/>
</p:tagLst>
</file>

<file path=ppt/tags/tag16.xml><?xml version="1.0" encoding="utf-8"?>
<p:tagLst xmlns:a="http://schemas.openxmlformats.org/drawingml/2006/main" xmlns:r="http://schemas.openxmlformats.org/officeDocument/2006/relationships" xmlns:p="http://schemas.openxmlformats.org/presentationml/2006/main">
  <p:tag name="CHARTTYPE" val="3"/>
</p:tagLst>
</file>

<file path=ppt/tags/tag17.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9"/>
  <p:tag name="SLIDEGUID" val="B0D037D959AE4975AEC6939AD61D0FB7"/>
  <p:tag name="QUESTIONALIAS" val="Abstract of PhD thesis"/>
  <p:tag name="ANSWERSALIAS" val="Language of thesis|smicln|English|smicln|Danish|smicln|Danish and English"/>
  <p:tag name="TOTALRESPONSES" val="4"/>
  <p:tag name="RESPONSECOUNT" val="40"/>
  <p:tag name="SLICED" val="False"/>
  <p:tag name="RESPONSES" val="1;-;1;2;3;"/>
  <p:tag name="CHARTSTRINGSTD" val="20 10 10 0"/>
  <p:tag name="CHARTSTRINGREV" val="0 10 10 20"/>
  <p:tag name="CHARTSTRINGSTDPER" val="0.5 0.25 0.25 0"/>
  <p:tag name="CHARTSTRINGREVPER" val="0 0.25 0.25 0.5"/>
  <p:tag name="VALUES" val="No Value|smicln|No Value|smicln|No Value|smicln|No Value"/>
  <p:tag name="RESPONSESGATHERED" val="False"/>
  <p:tag name="ANONYMOUSTEMP"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HARTTYPE" val="3"/>
</p:tagLst>
</file>

<file path=ppt/tags/tag21.xml><?xml version="1.0" encoding="utf-8"?>
<p:tagLst xmlns:a="http://schemas.openxmlformats.org/drawingml/2006/main" xmlns:r="http://schemas.openxmlformats.org/officeDocument/2006/relationships" xmlns:p="http://schemas.openxmlformats.org/presentationml/2006/main">
  <p:tag name="ANSWERBULLETS" val="9"/>
  <p:tag name="TEXTLENGTH" val="52"/>
  <p:tag name="FONTSIZE" val="28"/>
  <p:tag name="BULLETTYPE" val="ppBulletAlphaLCParenRight"/>
  <p:tag name="ANSWERTEXT" val="Language of thesis&#10;English&#10;Danish&#10;Danish and English"/>
  <p:tag name="OLDNUMANSWERS" val="4"/>
</p:tagLst>
</file>

<file path=ppt/tags/tag22.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23.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8"/>
  <p:tag name="SLIDEGUID" val="E28163431CF04367B3D81F8706A9FE0F"/>
  <p:tag name="QUESTIONALIAS" val="Minimum number of published papers required to be the basis of a thesis?"/>
  <p:tag name="ANSWERSALIAS" val="0|smicln|1|smicln|2|smicln|3|smicln|4|smicln| 5 (incl. 18)"/>
  <p:tag name="VALUES" val="No Value|smicln|No Value|smicln|No Value|smicln|No Value|smicln|No Value|smicln|No Value"/>
  <p:tag name="TOTALRESPONSES" val="2"/>
  <p:tag name="RESPONSECOUNT" val="20"/>
  <p:tag name="SLICED" val="False"/>
  <p:tag name="RESPONSES" val="-;-;2;-;1;-;"/>
  <p:tag name="CHARTSTRINGSTD" val="10 10 0 0 0 0"/>
  <p:tag name="CHARTSTRINGREV" val="0 0 0 0 10 10"/>
  <p:tag name="CHARTSTRINGSTDPER" val="0.5 0.5 0 0 0 0"/>
  <p:tag name="CHARTSTRINGREVPER" val="0 0 0 0 0.5 0.5"/>
  <p:tag name="RESPONSESGATHERED" val="False"/>
  <p:tag name="ANONYMOUSTEMP" val="False"/>
</p:tagLst>
</file>

<file path=ppt/tags/tag24.xml><?xml version="1.0" encoding="utf-8"?>
<p:tagLst xmlns:a="http://schemas.openxmlformats.org/drawingml/2006/main" xmlns:r="http://schemas.openxmlformats.org/officeDocument/2006/relationships" xmlns:p="http://schemas.openxmlformats.org/presentationml/2006/main">
  <p:tag name="CHARTTYPE" val="3"/>
</p:tagLst>
</file>

<file path=ppt/tags/tag25.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26.xml><?xml version="1.0" encoding="utf-8"?>
<p:tagLst xmlns:a="http://schemas.openxmlformats.org/drawingml/2006/main" xmlns:r="http://schemas.openxmlformats.org/officeDocument/2006/relationships" xmlns:p="http://schemas.openxmlformats.org/presentationml/2006/main">
  <p:tag name="ANSWERBULLETS" val="9"/>
  <p:tag name="TEXTLENGTH" val="24"/>
  <p:tag name="FONTSIZE" val="32"/>
  <p:tag name="BULLETTYPE" val="ppBulletAlphaLCParenRight"/>
  <p:tag name="ANSWERTEXT" val="0&#10;1&#10;2&#10;3&#10;4&#10; 5 (incl. 18)"/>
  <p:tag name="OLDNUMANSWERS" val="6"/>
</p:tagLst>
</file>

<file path=ppt/tags/tag27.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7"/>
  <p:tag name="SLIDEGUID" val="9D388968855C4614AA25752FDF12D513"/>
  <p:tag name="ANSWERSALIAS" val="100|smicln|150|smicln|200|smicln|250|smicln|300|smicln|no limit"/>
  <p:tag name="QUESTIONALIAS" val="Maximum Length of Thesis"/>
  <p:tag name="RESPONSECOUNT" val="60"/>
  <p:tag name="SLICED" val="False"/>
  <p:tag name="RESPONSES" val="-;6;2;6;1;1;1;"/>
  <p:tag name="CHARTSTRINGSTD" val="30 10 0 0 0 20"/>
  <p:tag name="CHARTSTRINGREV" val="20 0 0 0 10 30"/>
  <p:tag name="CHARTSTRINGSTDPER" val="0.5 0.166666666666667 0 0 0 0.333333333333333"/>
  <p:tag name="CHARTSTRINGREVPER" val="0.333333333333333 0 0 0 0.166666666666667 0.5"/>
  <p:tag name="VALUES" val="No Value|smicln|No Value|smicln|No Value|smicln|No Value|smicln|No Value|smicln|No Value"/>
  <p:tag name="TOTALRESPONSES" val="0"/>
  <p:tag name="RESPONSESGATHERED" val="False"/>
  <p:tag name="ANONYMOUSTEMP" val="False"/>
</p:tagLst>
</file>

<file path=ppt/tags/tag28.xml><?xml version="1.0" encoding="utf-8"?>
<p:tagLst xmlns:a="http://schemas.openxmlformats.org/drawingml/2006/main" xmlns:r="http://schemas.openxmlformats.org/officeDocument/2006/relationships" xmlns:p="http://schemas.openxmlformats.org/presentationml/2006/main">
  <p:tag name="CHARTTYPE" val="3"/>
</p:tagLst>
</file>

<file path=ppt/tags/tag29.xml><?xml version="1.0" encoding="utf-8"?>
<p:tagLst xmlns:a="http://schemas.openxmlformats.org/drawingml/2006/main" xmlns:r="http://schemas.openxmlformats.org/officeDocument/2006/relationships" xmlns:p="http://schemas.openxmlformats.org/presentationml/2006/main">
  <p:tag name="ANSWERBULLETS" val="9"/>
  <p:tag name="TEXTLENGTH" val="28"/>
  <p:tag name="FONTSIZE" val="32"/>
  <p:tag name="BULLETTYPE" val="ppBulletAlphaLCParenRight"/>
  <p:tag name="ANSWERTEXT" val="100&#10;150&#10;200&#10;250&#10;300&#10;no limit"/>
  <p:tag name="OLDNUMANSWERS" val="6"/>
</p:tagLst>
</file>

<file path=ppt/tags/tag3.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6"/>
  <p:tag name="SLIDEGUID" val="832FE378712D453BB59FAA83E127D05C"/>
  <p:tag name="ANSWERSALIAS" val="1|smicln|2|smicln|3|smicln|no limit"/>
  <p:tag name="QUESTIONALIAS" val="Maximum Number of  co-Authors on a PhD Thesis"/>
  <p:tag name="RESPONSECOUNT" val="30"/>
  <p:tag name="SLICED" val="False"/>
  <p:tag name="RESPONSES" val="1;2;3;"/>
  <p:tag name="CHARTSTRINGSTD" val="10 10 10 0"/>
  <p:tag name="CHARTSTRINGREV" val="0 10 10 10"/>
  <p:tag name="CHARTSTRINGSTDPER" val="0.333333333333333 0.333333333333333 0.333333333333333 0"/>
  <p:tag name="CHARTSTRINGREVPER" val="0 0.333333333333333 0.333333333333333 0.333333333333333"/>
  <p:tag name="VALUES" val="No Value|smicln|No Value|smicln|No Value|smicln|No Value"/>
  <p:tag name="TOTALRESPONSES" val="0"/>
  <p:tag name="RESPONSESGATHERED" val="False"/>
  <p:tag name="ANONYMOUSTEMP" val="False"/>
</p:tagLst>
</file>

<file path=ppt/tags/tag30.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31.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8"/>
  <p:tag name="SLIDEGUID" val="2E1F415C692C4F6F9203A315762D0FF8"/>
  <p:tag name="QUESTIONALIAS" val="Should all your papers from your  PhD studies be in the thesis ?"/>
  <p:tag name="ANSWERSALIAS" val="Yes|smicln|No (not necessarily)|smicln|Don’t know"/>
  <p:tag name="VALUES" val="No Value|smicln|No Value|smicln|No Value"/>
  <p:tag name="TOTALRESPONSES" val="4"/>
  <p:tag name="RESPONSECOUNT" val="40"/>
  <p:tag name="SLICED" val="False"/>
  <p:tag name="RESPONSES" val="-;3;1;1;2;-;"/>
  <p:tag name="CHARTSTRINGSTD" val="20 10 10"/>
  <p:tag name="CHARTSTRINGREV" val="10 10 20"/>
  <p:tag name="CHARTSTRINGSTDPER" val="0.5 0.25 0.25"/>
  <p:tag name="CHARTSTRINGREVPER" val="0.25 0.25 0.5"/>
  <p:tag name="RESPONSESGATHERED" val="False"/>
  <p:tag name="ANONYMOUSTEMP" val="False"/>
</p:tagLst>
</file>

<file path=ppt/tags/tag32.xml><?xml version="1.0" encoding="utf-8"?>
<p:tagLst xmlns:a="http://schemas.openxmlformats.org/drawingml/2006/main" xmlns:r="http://schemas.openxmlformats.org/officeDocument/2006/relationships" xmlns:p="http://schemas.openxmlformats.org/presentationml/2006/main">
  <p:tag name="CHARTTYPE" val="3"/>
</p:tagLst>
</file>

<file path=ppt/tags/tag33.xml><?xml version="1.0" encoding="utf-8"?>
<p:tagLst xmlns:a="http://schemas.openxmlformats.org/drawingml/2006/main" xmlns:r="http://schemas.openxmlformats.org/officeDocument/2006/relationships" xmlns:p="http://schemas.openxmlformats.org/presentationml/2006/main">
  <p:tag name="ANSWERBULLETS" val="9"/>
  <p:tag name="TEXTLENGTH" val="35"/>
  <p:tag name="FONTSIZE" val="32"/>
  <p:tag name="BULLETTYPE" val="ppBulletAlphaLCParenRight"/>
  <p:tag name="ANSWERTEXT" val="Yes&#10;No (not necessarily)&#10;Don’t know"/>
  <p:tag name="OLDNUMANSWERS" val="3"/>
</p:tagLst>
</file>

<file path=ppt/tags/tag34.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35.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10"/>
  <p:tag name="SLIDEGUID" val="8B8878926ED844899B4FDB5A61403AB4"/>
  <p:tag name="QUESTIONALIAS" val="Merged papers?"/>
  <p:tag name="ANSWERSALIAS" val=" Only P|smicln| P and relevant parts of P’|smicln| P  P’|smicln| "/>
  <p:tag name="VALUES" val="No Value|smicln|No Value|smicln|No Value|smicln|No Value"/>
  <p:tag name="TOTALRESPONSES" val="5"/>
  <p:tag name="RESPONSECOUNT" val="50"/>
  <p:tag name="SLICED" val="False"/>
  <p:tag name="RESPONSES" val="1;1;4;2;3;-;"/>
  <p:tag name="CHARTSTRINGSTD" val="20 10 10 10"/>
  <p:tag name="CHARTSTRINGREV" val="10 10 10 20"/>
  <p:tag name="CHARTSTRINGSTDPER" val="0.4 0.2 0.2 0.2"/>
  <p:tag name="CHARTSTRINGREVPER" val="0.2 0.2 0.2 0.4"/>
  <p:tag name="RESPONSESGATHERED" val="False"/>
  <p:tag name="ANONYMOUSTEMP" val="False"/>
</p:tagLst>
</file>

<file path=ppt/tags/tag36.xml><?xml version="1.0" encoding="utf-8"?>
<p:tagLst xmlns:a="http://schemas.openxmlformats.org/drawingml/2006/main" xmlns:r="http://schemas.openxmlformats.org/officeDocument/2006/relationships" xmlns:p="http://schemas.openxmlformats.org/presentationml/2006/main">
  <p:tag name="CHARTTYPE" val="3"/>
</p:tagLst>
</file>

<file path=ppt/tags/tag37.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38.xml><?xml version="1.0" encoding="utf-8"?>
<p:tagLst xmlns:a="http://schemas.openxmlformats.org/drawingml/2006/main" xmlns:r="http://schemas.openxmlformats.org/officeDocument/2006/relationships" xmlns:p="http://schemas.openxmlformats.org/presentationml/2006/main">
  <p:tag name="ANSWERBULLETS" val="9"/>
  <p:tag name="TEXTLENGTH" val="46"/>
  <p:tag name="FONTSIZE" val="24"/>
  <p:tag name="BULLETTYPE" val="ppBulletAlphaLCParenRight"/>
  <p:tag name="ANSWERTEXT" val=" Only P&#10; P and relevant parts of P’&#10; P  P’&#10; "/>
  <p:tag name="OLDNUMANSWERS" val="4"/>
</p:tagLst>
</file>

<file path=ppt/tags/tag39.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SLIDEORDER" val="9"/>
  <p:tag name="SLIDEGUID" val="49FA1D2F7FA84363B057343F19DF2BF5"/>
  <p:tag name="ANSWERSALIAS" val="No – leave as published|smicln|Known bugs should be fixed|smicln|Level of polished journal versions"/>
  <p:tag name="VALUES" val="No Value|smicln|No Value|smicln|No Value"/>
  <p:tag name="QUESTIONALIAS" val="Should “rough corners” be fixed ?"/>
  <p:tag name="TOTALRESPONSES" val="4"/>
  <p:tag name="RESPONSECOUNT" val="40"/>
  <p:tag name="SLICED" val="False"/>
  <p:tag name="RESPONSES" val="1;1;1;3;-;-;"/>
  <p:tag name="CHARTSTRINGSTD" val="30 0 10"/>
  <p:tag name="CHARTSTRINGREV" val="10 0 30"/>
  <p:tag name="CHARTSTRINGSTDPER" val="0.75 0 0.25"/>
  <p:tag name="CHARTSTRINGREVPER" val="0.25 0 0.75"/>
  <p:tag name="RESPONSESGATHERED" val="False"/>
  <p:tag name="ANONYMOUSTEMP" val="False"/>
</p:tagLst>
</file>

<file path=ppt/tags/tag4.xml><?xml version="1.0" encoding="utf-8"?>
<p:tagLst xmlns:a="http://schemas.openxmlformats.org/drawingml/2006/main" xmlns:r="http://schemas.openxmlformats.org/officeDocument/2006/relationships" xmlns:p="http://schemas.openxmlformats.org/presentationml/2006/main">
  <p:tag name="CHARTTYPE" val="3"/>
</p:tagLst>
</file>

<file path=ppt/tags/tag40.xml><?xml version="1.0" encoding="utf-8"?>
<p:tagLst xmlns:a="http://schemas.openxmlformats.org/drawingml/2006/main" xmlns:r="http://schemas.openxmlformats.org/officeDocument/2006/relationships" xmlns:p="http://schemas.openxmlformats.org/presentationml/2006/main">
  <p:tag name="CHARTTYPE" val="3"/>
</p:tagLst>
</file>

<file path=ppt/tags/tag41.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42.xml><?xml version="1.0" encoding="utf-8"?>
<p:tagLst xmlns:a="http://schemas.openxmlformats.org/drawingml/2006/main" xmlns:r="http://schemas.openxmlformats.org/officeDocument/2006/relationships" xmlns:p="http://schemas.openxmlformats.org/presentationml/2006/main">
  <p:tag name="ANSWERBULLETS" val="9"/>
  <p:tag name="TEXTLENGTH" val="85"/>
  <p:tag name="FONTSIZE" val="32"/>
  <p:tag name="BULLETTYPE" val="ppBulletAlphaLCParenRight"/>
  <p:tag name="ANSWERTEXT" val="No – leave as published&#10;Known bugs should be fixed&#10;Level of polished journal versions"/>
  <p:tag name="OLDNUMANSWERS" val="3"/>
</p:tagLst>
</file>

<file path=ppt/tags/tag43.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QUESTIONALIAS" val="PhD Assessment Committee"/>
  <p:tag name="ANSWERSALIAS" val="Yes|smicln|No|smicln|Don’t know"/>
  <p:tag name="SLIDEORDER" val="9"/>
  <p:tag name="SLIDEGUID" val="B0C86ACFAE74406790739CFC24A29A3C"/>
  <p:tag name="TOTALRESPONSES" val="3"/>
  <p:tag name="RESPONSECOUNT" val="30"/>
  <p:tag name="SLICED" val="False"/>
  <p:tag name="RESPONSES" val="2;2;2;-;-;-;"/>
  <p:tag name="CHARTSTRINGSTD" val="0 30 0"/>
  <p:tag name="CHARTSTRINGREV" val="0 30 0"/>
  <p:tag name="CHARTSTRINGSTDPER" val="0 1 0"/>
  <p:tag name="CHARTSTRINGREVPER" val="0 1 0"/>
  <p:tag name="VALUES" val="No Value|smicln|No Value|smicln|No Value"/>
  <p:tag name="RESPONSESGATHERED" val="False"/>
  <p:tag name="ANONYMOUSTEMP" val="False"/>
</p:tagLst>
</file>

<file path=ppt/tags/tag44.xml><?xml version="1.0" encoding="utf-8"?>
<p:tagLst xmlns:a="http://schemas.openxmlformats.org/drawingml/2006/main" xmlns:r="http://schemas.openxmlformats.org/officeDocument/2006/relationships" xmlns:p="http://schemas.openxmlformats.org/presentationml/2006/main">
  <p:tag name="CHARTTYPE" val="3"/>
</p:tagLst>
</file>

<file path=ppt/tags/tag45.xml><?xml version="1.0" encoding="utf-8"?>
<p:tagLst xmlns:a="http://schemas.openxmlformats.org/drawingml/2006/main" xmlns:r="http://schemas.openxmlformats.org/officeDocument/2006/relationships" xmlns:p="http://schemas.openxmlformats.org/presentationml/2006/main">
  <p:tag name="ANSWERBULLETS" val="9"/>
  <p:tag name="TEXTLENGTH" val="17"/>
  <p:tag name="FONTSIZE" val="32"/>
  <p:tag name="BULLETTYPE" val="ppBulletAlphaLCParenRight"/>
  <p:tag name="ANSWERTEXT" val="Yes&#10;No&#10;Don’t know"/>
  <p:tag name="OLDNUMANSWERS" val="3"/>
</p:tagLst>
</file>

<file path=ppt/tags/tag46.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47.xml><?xml version="1.0" encoding="utf-8"?>
<p:tagLst xmlns:a="http://schemas.openxmlformats.org/drawingml/2006/main" xmlns:r="http://schemas.openxmlformats.org/officeDocument/2006/relationships" xmlns:p="http://schemas.openxmlformats.org/presentationml/2006/main">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QUESTIONALIAS" val="Should your parents understand (part of) your defence?"/>
  <p:tag name="ANSWERSALIAS" val="No|smicln|Yes, the introduction|smicln|Yes, half of it|smicln|Yes, all"/>
  <p:tag name="SLIDEORDER" val="10"/>
  <p:tag name="SLIDEGUID" val="1604FAB31CC94978A29FF936742B4A32"/>
  <p:tag name="VALUES" val="No Value|smicln|No Value|smicln|No Value|smicln|No Value"/>
  <p:tag name="TOTALRESPONSES" val="5"/>
  <p:tag name="RESPONSECOUNT" val="50"/>
  <p:tag name="SLICED" val="False"/>
  <p:tag name="RESPONSES" val="1;1;1;4;3;-;"/>
  <p:tag name="CHARTSTRINGSTD" val="30 0 10 10"/>
  <p:tag name="CHARTSTRINGREV" val="10 10 0 30"/>
  <p:tag name="CHARTSTRINGSTDPER" val="0.6 0 0.2 0.2"/>
  <p:tag name="CHARTSTRINGREVPER" val="0.2 0.2 0 0.6"/>
  <p:tag name="RESPONSESGATHERED" val="False"/>
  <p:tag name="ANONYMOUSTEMP" val="False"/>
</p:tagLst>
</file>

<file path=ppt/tags/tag49.xml><?xml version="1.0" encoding="utf-8"?>
<p:tagLst xmlns:a="http://schemas.openxmlformats.org/drawingml/2006/main" xmlns:r="http://schemas.openxmlformats.org/officeDocument/2006/relationships" xmlns:p="http://schemas.openxmlformats.org/presentationml/2006/main">
  <p:tag name="CHARTTYPE" val="3"/>
</p:tagLst>
</file>

<file path=ppt/tags/tag5.xml><?xml version="1.0" encoding="utf-8"?>
<p:tagLst xmlns:a="http://schemas.openxmlformats.org/drawingml/2006/main" xmlns:r="http://schemas.openxmlformats.org/officeDocument/2006/relationships" xmlns:p="http://schemas.openxmlformats.org/presentationml/2006/main">
  <p:tag name="ANSWERBULLETS" val="9"/>
  <p:tag name="OLDNUMANSWERS" val="4"/>
  <p:tag name="TEXTLENGTH" val="14"/>
  <p:tag name="FONTSIZE" val="32"/>
  <p:tag name="BULLETTYPE" val="ppBulletAlphaLCParenRight"/>
  <p:tag name="ANSWERTEXT" val="1&#10;2&#10;3&#10;no limit"/>
</p:tagLst>
</file>

<file path=ppt/tags/tag50.xml><?xml version="1.0" encoding="utf-8"?>
<p:tagLst xmlns:a="http://schemas.openxmlformats.org/drawingml/2006/main" xmlns:r="http://schemas.openxmlformats.org/officeDocument/2006/relationships" xmlns:p="http://schemas.openxmlformats.org/presentationml/2006/main">
  <p:tag name="ANSWERBULLETS" val="9"/>
  <p:tag name="TEXTLENGTH" val="49"/>
  <p:tag name="FONTSIZE" val="32"/>
  <p:tag name="BULLETTYPE" val="ppBulletAlphaLCParenRight"/>
  <p:tag name="ANSWERTEXT" val="No&#10;Yes, the introduction&#10;Yes, half of it&#10;Yes, all"/>
  <p:tag name="OLDNUMANSWERS" val="4"/>
</p:tagLst>
</file>

<file path=ppt/tags/tag51.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52.xml><?xml version="1.0" encoding="utf-8"?>
<p:tagLst xmlns:a="http://schemas.openxmlformats.org/drawingml/2006/main" xmlns:r="http://schemas.openxmlformats.org/officeDocument/2006/relationships" xmlns:p="http://schemas.openxmlformats.org/presentationml/2006/main">
  <p:tag name="SLIDEID" val="E5E3E153E94B443AAC5B7C4F3BF26DC5"/>
  <p:tag name="SLIDETYPE" val="Q"/>
  <p:tag name="TEAMASSIGN" val="False"/>
  <p:tag name="SPEEDSCORING" val="False"/>
  <p:tag name="CORRECTPOINTVALUE" val="1"/>
  <p:tag name="INCORRECTPOINTVALUE" val="0"/>
  <p:tag name="ZEROBASED" val="False"/>
  <p:tag name="NUMRESPONSES" val="1"/>
  <p:tag name="AUTOADVANCE" val="False"/>
  <p:tag name="DELIMITERS" val="3.1"/>
  <p:tag name="VALUEFORMAT" val="0%"/>
  <p:tag name="PRIORITYRANKING" val="True"/>
  <p:tag name="DEMOGRAPHIC" val="False"/>
  <p:tag name="QUESTIONALIAS" val="The Defence"/>
  <p:tag name="ANSWERSALIAS" val="1|smicln|1½|smicln|2|smicln|3|smicln|4"/>
  <p:tag name="SLIDEORDER" val="10"/>
  <p:tag name="SLIDEGUID" val="C4307F62C5BE439E9755522E98C707AA"/>
  <p:tag name="VALUES" val="No Value|smicln|No Value|smicln|No Value|smicln|No Value|smicln|No Value"/>
  <p:tag name="TOTALRESPONSES" val="4"/>
  <p:tag name="RESPONSECOUNT" val="40"/>
  <p:tag name="SLICED" val="False"/>
  <p:tag name="RESPONSES" val="1;1;1;1;-;-;"/>
  <p:tag name="CHARTSTRINGSTD" val="40 0 0 0 0"/>
  <p:tag name="CHARTSTRINGREV" val="0 0 0 0 40"/>
  <p:tag name="CHARTSTRINGSTDPER" val="1 0 0 0 0"/>
  <p:tag name="CHARTSTRINGREVPER" val="0 0 0 0 1"/>
  <p:tag name="RESPONSESGATHERED" val="False"/>
  <p:tag name="ANONYMOUSTEMP" val="False"/>
</p:tagLst>
</file>

<file path=ppt/tags/tag53.xml><?xml version="1.0" encoding="utf-8"?>
<p:tagLst xmlns:a="http://schemas.openxmlformats.org/drawingml/2006/main" xmlns:r="http://schemas.openxmlformats.org/officeDocument/2006/relationships" xmlns:p="http://schemas.openxmlformats.org/presentationml/2006/main">
  <p:tag name="CHARTTYPE" val="3"/>
</p:tagLst>
</file>

<file path=ppt/tags/tag54.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55.xml><?xml version="1.0" encoding="utf-8"?>
<p:tagLst xmlns:a="http://schemas.openxmlformats.org/drawingml/2006/main" xmlns:r="http://schemas.openxmlformats.org/officeDocument/2006/relationships" xmlns:p="http://schemas.openxmlformats.org/presentationml/2006/main">
  <p:tag name="ANSWERBULLETS" val="9"/>
  <p:tag name="TEXTLENGTH" val="10"/>
  <p:tag name="FONTSIZE" val="24"/>
  <p:tag name="BULLETTYPE" val="ppBulletAlphaLCParenRight"/>
  <p:tag name="ANSWERTEXT" val="1&#10;1½&#10;2&#10;3&#10;4"/>
  <p:tag name="OLDNUMANSWERS" val="5"/>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1269</Words>
  <Application>Microsoft Office PowerPoint</Application>
  <PresentationFormat>On-screen Show (4:3)</PresentationFormat>
  <Paragraphs>257</Paragraphs>
  <Slides>21</Slides>
  <Notes>21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Chart</vt:lpstr>
      <vt:lpstr>Writing and defending your thesis  – what works and what doesn’t </vt:lpstr>
      <vt:lpstr>Maximum number of  co-authors on a PhD thesis</vt:lpstr>
      <vt:lpstr>§11</vt:lpstr>
      <vt:lpstr>Co-author statements</vt:lpstr>
      <vt:lpstr>GSST §11.1</vt:lpstr>
      <vt:lpstr>Your goal of writing the thesis?</vt:lpstr>
      <vt:lpstr>When to start thinking  about the content of your thesis ?</vt:lpstr>
      <vt:lpstr>Timeline</vt:lpstr>
      <vt:lpstr>Language of PhD thesis</vt:lpstr>
      <vt:lpstr>Minimum number of published papers required to be the basis of a thesis?</vt:lpstr>
      <vt:lpstr>Maximum length of a thesis</vt:lpstr>
      <vt:lpstr>Should all your papers from your  PhD studies be in the thesis ?</vt:lpstr>
      <vt:lpstr>Merged papers ?</vt:lpstr>
      <vt:lpstr>Should “rough corners” be fixed ?</vt:lpstr>
      <vt:lpstr>PhD Assessment Committee</vt:lpstr>
      <vt:lpstr>Assessment Committee members</vt:lpstr>
      <vt:lpstr>Should your parents understand (part of) your defence?</vt:lpstr>
      <vt:lpstr>The Defence</vt:lpstr>
      <vt:lpstr>Group Work</vt:lpstr>
      <vt:lpstr>Groups</vt:lpstr>
      <vt:lpstr>TODOs</vt:lpstr>
    </vt:vector>
  </TitlesOfParts>
  <Company>NFIT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and defending your thesis  – what works and what doesn’t</dc:title>
  <dc:creator>Gerth Stølting Brodal</dc:creator>
  <cp:lastModifiedBy>Gerth Stølting Brodal</cp:lastModifiedBy>
  <cp:revision>73</cp:revision>
  <dcterms:created xsi:type="dcterms:W3CDTF">2014-04-01T09:17:55Z</dcterms:created>
  <dcterms:modified xsi:type="dcterms:W3CDTF">2014-04-07T07:57:38Z</dcterms:modified>
</cp:coreProperties>
</file>